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9" r:id="rId9"/>
    <p:sldId id="270" r:id="rId10"/>
    <p:sldId id="271" r:id="rId11"/>
    <p:sldId id="272" r:id="rId12"/>
    <p:sldId id="273" r:id="rId13"/>
    <p:sldId id="274" r:id="rId14"/>
    <p:sldId id="258" r:id="rId15"/>
    <p:sldId id="259"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taz El Saban" initials="MES" lastIdx="10" clrIdx="0">
    <p:extLst>
      <p:ext uri="{19B8F6BF-5375-455C-9EA6-DF929625EA0E}">
        <p15:presenceInfo xmlns:p15="http://schemas.microsoft.com/office/powerpoint/2012/main" userId="Motaz El Sab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p:scale>
          <a:sx n="70" d="100"/>
          <a:sy n="70" d="100"/>
        </p:scale>
        <p:origin x="4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9T23:54:02.479" idx="10">
    <p:pos x="4224" y="91"/>
    <p:text>example showing how L2 regularization is  selecting one set of wiegths over the others, it  prefers below for example w2 becuase it has  lower norm L1 would be fine with erither w1  or w2 (L1 prefers sparse w's)</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4D15EA-2B1C-44DB-9676-16F123D97C23}"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150881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D15EA-2B1C-44DB-9676-16F123D97C23}"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399770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D15EA-2B1C-44DB-9676-16F123D97C23}"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1250537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4D15EA-2B1C-44DB-9676-16F123D97C23}"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9880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4D15EA-2B1C-44DB-9676-16F123D97C23}"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206845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4D15EA-2B1C-44DB-9676-16F123D97C23}"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197556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4D15EA-2B1C-44DB-9676-16F123D97C23}"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266131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4D15EA-2B1C-44DB-9676-16F123D97C23}"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2778013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D15EA-2B1C-44DB-9676-16F123D97C23}"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144706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4D15EA-2B1C-44DB-9676-16F123D97C23}"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51786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4D15EA-2B1C-44DB-9676-16F123D97C23}"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37348-1191-4526-95BC-15081A30BFB2}" type="slidenum">
              <a:rPr lang="en-US" smtClean="0"/>
              <a:t>‹#›</a:t>
            </a:fld>
            <a:endParaRPr lang="en-US"/>
          </a:p>
        </p:txBody>
      </p:sp>
    </p:spTree>
    <p:extLst>
      <p:ext uri="{BB962C8B-B14F-4D97-AF65-F5344CB8AC3E}">
        <p14:creationId xmlns:p14="http://schemas.microsoft.com/office/powerpoint/2010/main" val="209323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4D15EA-2B1C-44DB-9676-16F123D97C23}" type="datetimeFigureOut">
              <a:rPr lang="en-US" smtClean="0"/>
              <a:t>3/19/2024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437348-1191-4526-95BC-15081A30BFB2}" type="slidenum">
              <a:rPr lang="en-US" smtClean="0"/>
              <a:t>‹#›</a:t>
            </a:fld>
            <a:endParaRPr lang="en-US"/>
          </a:p>
        </p:txBody>
      </p:sp>
    </p:spTree>
    <p:extLst>
      <p:ext uri="{BB962C8B-B14F-4D97-AF65-F5344CB8AC3E}">
        <p14:creationId xmlns:p14="http://schemas.microsoft.com/office/powerpoint/2010/main" val="196191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comments" Target="../comments/comment1.xml"/><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0683" y="2222467"/>
            <a:ext cx="1569887" cy="1537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txBox="1"/>
          <p:nvPr/>
        </p:nvSpPr>
        <p:spPr>
          <a:xfrm>
            <a:off x="512968" y="180002"/>
            <a:ext cx="11171033" cy="1684093"/>
          </a:xfrm>
          <a:prstGeom prst="rect">
            <a:avLst/>
          </a:prstGeom>
        </p:spPr>
        <p:txBody>
          <a:bodyPr vert="horz" wrap="square" lIns="0" tIns="16933" rIns="0" bIns="0" rtlCol="0">
            <a:spAutoFit/>
          </a:bodyPr>
          <a:lstStyle/>
          <a:p>
            <a:pPr marL="16933" defTabSz="1219170">
              <a:spcBef>
                <a:spcPts val="133"/>
              </a:spcBef>
            </a:pPr>
            <a:r>
              <a:rPr sz="3733" spc="-13" dirty="0">
                <a:solidFill>
                  <a:prstClr val="black"/>
                </a:solidFill>
                <a:latin typeface="Arial"/>
                <a:cs typeface="Arial"/>
              </a:rPr>
              <a:t>Parametric</a:t>
            </a:r>
            <a:r>
              <a:rPr sz="3733" spc="-113" dirty="0">
                <a:solidFill>
                  <a:prstClr val="black"/>
                </a:solidFill>
                <a:latin typeface="Arial"/>
                <a:cs typeface="Arial"/>
              </a:rPr>
              <a:t> </a:t>
            </a:r>
            <a:r>
              <a:rPr sz="3733" spc="-7" dirty="0">
                <a:solidFill>
                  <a:prstClr val="black"/>
                </a:solidFill>
                <a:latin typeface="Arial"/>
                <a:cs typeface="Arial"/>
              </a:rPr>
              <a:t>Approach</a:t>
            </a:r>
            <a:r>
              <a:rPr lang="en-US" sz="3733" spc="-7" dirty="0">
                <a:solidFill>
                  <a:prstClr val="black"/>
                </a:solidFill>
                <a:latin typeface="Arial"/>
                <a:cs typeface="Arial"/>
              </a:rPr>
              <a:t> </a:t>
            </a:r>
          </a:p>
          <a:p>
            <a:pPr marL="16933" defTabSz="1219170">
              <a:spcBef>
                <a:spcPts val="133"/>
              </a:spcBef>
            </a:pPr>
            <a:endParaRPr lang="en-US" sz="3733" spc="-7" dirty="0">
              <a:solidFill>
                <a:srgbClr val="0000FF"/>
              </a:solidFill>
              <a:latin typeface="Arial"/>
              <a:cs typeface="Arial"/>
            </a:endParaRPr>
          </a:p>
          <a:p>
            <a:pPr marL="16933" defTabSz="1219170">
              <a:spcBef>
                <a:spcPts val="133"/>
              </a:spcBef>
            </a:pPr>
            <a:r>
              <a:rPr sz="3200" spc="-7" dirty="0">
                <a:solidFill>
                  <a:srgbClr val="0000FF"/>
                </a:solidFill>
                <a:latin typeface="Arial"/>
                <a:cs typeface="Arial"/>
              </a:rPr>
              <a:t>Image</a:t>
            </a:r>
            <a:endParaRPr sz="3200" dirty="0">
              <a:solidFill>
                <a:prstClr val="black"/>
              </a:solidFill>
              <a:latin typeface="Arial"/>
              <a:cs typeface="Arial"/>
            </a:endParaRPr>
          </a:p>
        </p:txBody>
      </p:sp>
      <p:sp>
        <p:nvSpPr>
          <p:cNvPr id="4" name="object 4"/>
          <p:cNvSpPr txBox="1"/>
          <p:nvPr/>
        </p:nvSpPr>
        <p:spPr>
          <a:xfrm>
            <a:off x="4683568" y="2668712"/>
            <a:ext cx="1416473" cy="632651"/>
          </a:xfrm>
          <a:prstGeom prst="rect">
            <a:avLst/>
          </a:prstGeom>
        </p:spPr>
        <p:txBody>
          <a:bodyPr vert="horz" wrap="square" lIns="0" tIns="16933" rIns="0" bIns="0" rtlCol="0">
            <a:spAutoFit/>
          </a:bodyPr>
          <a:lstStyle/>
          <a:p>
            <a:pPr marL="16933" defTabSz="1219170">
              <a:spcBef>
                <a:spcPts val="133"/>
              </a:spcBef>
            </a:pPr>
            <a:r>
              <a:rPr sz="4000" spc="-7" dirty="0">
                <a:solidFill>
                  <a:prstClr val="black"/>
                </a:solidFill>
                <a:latin typeface="Arial"/>
                <a:cs typeface="Arial"/>
              </a:rPr>
              <a:t>f</a:t>
            </a:r>
            <a:r>
              <a:rPr sz="4000" dirty="0">
                <a:solidFill>
                  <a:prstClr val="black"/>
                </a:solidFill>
                <a:latin typeface="Arial"/>
                <a:cs typeface="Arial"/>
              </a:rPr>
              <a:t>(</a:t>
            </a:r>
            <a:r>
              <a:rPr sz="4000" b="1" dirty="0">
                <a:solidFill>
                  <a:srgbClr val="0000FF"/>
                </a:solidFill>
                <a:latin typeface="Arial"/>
                <a:cs typeface="Arial"/>
              </a:rPr>
              <a:t>x</a:t>
            </a:r>
            <a:r>
              <a:rPr sz="4000" dirty="0">
                <a:solidFill>
                  <a:prstClr val="black"/>
                </a:solidFill>
                <a:latin typeface="Arial"/>
                <a:cs typeface="Arial"/>
              </a:rPr>
              <a:t>,</a:t>
            </a:r>
            <a:r>
              <a:rPr sz="4000" b="1" dirty="0">
                <a:solidFill>
                  <a:srgbClr val="FF0000"/>
                </a:solidFill>
                <a:latin typeface="Arial"/>
                <a:cs typeface="Arial"/>
              </a:rPr>
              <a:t>W</a:t>
            </a:r>
            <a:r>
              <a:rPr sz="4000" dirty="0">
                <a:solidFill>
                  <a:prstClr val="black"/>
                </a:solidFill>
                <a:latin typeface="Arial"/>
                <a:cs typeface="Arial"/>
              </a:rPr>
              <a:t>)</a:t>
            </a:r>
          </a:p>
        </p:txBody>
      </p:sp>
      <p:sp>
        <p:nvSpPr>
          <p:cNvPr id="5" name="object 5"/>
          <p:cNvSpPr/>
          <p:nvPr/>
        </p:nvSpPr>
        <p:spPr>
          <a:xfrm>
            <a:off x="2426199" y="2991067"/>
            <a:ext cx="1932093" cy="0"/>
          </a:xfrm>
          <a:custGeom>
            <a:avLst/>
            <a:gdLst/>
            <a:ahLst/>
            <a:cxnLst/>
            <a:rect l="l" t="t" r="r" b="b"/>
            <a:pathLst>
              <a:path w="1449070">
                <a:moveTo>
                  <a:pt x="0" y="0"/>
                </a:moveTo>
                <a:lnTo>
                  <a:pt x="14485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4338550"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5494999" y="3619068"/>
            <a:ext cx="0" cy="512233"/>
          </a:xfrm>
          <a:custGeom>
            <a:avLst/>
            <a:gdLst/>
            <a:ahLst/>
            <a:cxnLst/>
            <a:rect l="l" t="t" r="r" b="b"/>
            <a:pathLst>
              <a:path h="384175">
                <a:moveTo>
                  <a:pt x="0" y="383849"/>
                </a:moveTo>
                <a:lnTo>
                  <a:pt x="0"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413018" y="3427116"/>
            <a:ext cx="163961" cy="211001"/>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6203032" y="2991067"/>
            <a:ext cx="1425787" cy="0"/>
          </a:xfrm>
          <a:custGeom>
            <a:avLst/>
            <a:gdLst/>
            <a:ahLst/>
            <a:cxnLst/>
            <a:rect l="l" t="t" r="r" b="b"/>
            <a:pathLst>
              <a:path w="1069339">
                <a:moveTo>
                  <a:pt x="0" y="0"/>
                </a:moveTo>
                <a:lnTo>
                  <a:pt x="10687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7608984"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199100" y="2511411"/>
            <a:ext cx="3352800" cy="1012243"/>
          </a:xfrm>
          <a:prstGeom prst="rect">
            <a:avLst/>
          </a:prstGeom>
        </p:spPr>
        <p:txBody>
          <a:bodyPr vert="horz" wrap="square" lIns="0" tIns="37253" rIns="0" bIns="0" rtlCol="0">
            <a:spAutoFit/>
          </a:bodyPr>
          <a:lstStyle/>
          <a:p>
            <a:pPr marL="16933" marR="6773" defTabSz="1219170">
              <a:lnSpc>
                <a:spcPts val="3800"/>
              </a:lnSpc>
              <a:spcBef>
                <a:spcPts val="293"/>
              </a:spcBef>
            </a:pPr>
            <a:r>
              <a:rPr sz="3200" b="1" spc="-7" dirty="0">
                <a:solidFill>
                  <a:prstClr val="black"/>
                </a:solidFill>
                <a:latin typeface="Arial"/>
                <a:cs typeface="Arial"/>
              </a:rPr>
              <a:t>10 </a:t>
            </a:r>
            <a:r>
              <a:rPr sz="3200" spc="-7" dirty="0">
                <a:solidFill>
                  <a:prstClr val="black"/>
                </a:solidFill>
                <a:latin typeface="Arial"/>
                <a:cs typeface="Arial"/>
              </a:rPr>
              <a:t>numbers</a:t>
            </a:r>
            <a:r>
              <a:rPr sz="3200" spc="-127" dirty="0">
                <a:solidFill>
                  <a:prstClr val="black"/>
                </a:solidFill>
                <a:latin typeface="Arial"/>
                <a:cs typeface="Arial"/>
              </a:rPr>
              <a:t> </a:t>
            </a:r>
            <a:r>
              <a:rPr sz="3200" spc="-7" dirty="0">
                <a:solidFill>
                  <a:prstClr val="black"/>
                </a:solidFill>
                <a:latin typeface="Arial"/>
                <a:cs typeface="Arial"/>
              </a:rPr>
              <a:t>giving  </a:t>
            </a:r>
            <a:r>
              <a:rPr sz="3200" dirty="0">
                <a:solidFill>
                  <a:prstClr val="black"/>
                </a:solidFill>
                <a:latin typeface="Arial"/>
                <a:cs typeface="Arial"/>
              </a:rPr>
              <a:t>class</a:t>
            </a:r>
            <a:r>
              <a:rPr sz="3200" spc="-20" dirty="0">
                <a:solidFill>
                  <a:prstClr val="black"/>
                </a:solidFill>
                <a:latin typeface="Arial"/>
                <a:cs typeface="Arial"/>
              </a:rPr>
              <a:t> </a:t>
            </a:r>
            <a:r>
              <a:rPr sz="3200" dirty="0">
                <a:solidFill>
                  <a:prstClr val="black"/>
                </a:solidFill>
                <a:latin typeface="Arial"/>
                <a:cs typeface="Arial"/>
              </a:rPr>
              <a:t>scores</a:t>
            </a:r>
            <a:endParaRPr sz="3200">
              <a:solidFill>
                <a:prstClr val="black"/>
              </a:solidFill>
              <a:latin typeface="Arial"/>
              <a:cs typeface="Arial"/>
            </a:endParaRPr>
          </a:p>
        </p:txBody>
      </p:sp>
      <p:sp>
        <p:nvSpPr>
          <p:cNvPr id="15" name="object 15"/>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sp>
        <p:nvSpPr>
          <p:cNvPr id="12" name="object 12"/>
          <p:cNvSpPr txBox="1"/>
          <p:nvPr/>
        </p:nvSpPr>
        <p:spPr>
          <a:xfrm>
            <a:off x="49534" y="3852741"/>
            <a:ext cx="3643207" cy="737424"/>
          </a:xfrm>
          <a:prstGeom prst="rect">
            <a:avLst/>
          </a:prstGeom>
        </p:spPr>
        <p:txBody>
          <a:bodyPr vert="horz" wrap="square" lIns="0" tIns="14393" rIns="0" bIns="0" rtlCol="0">
            <a:spAutoFit/>
          </a:bodyPr>
          <a:lstStyle/>
          <a:p>
            <a:pPr marL="16933" marR="6773" defTabSz="1219170">
              <a:lnSpc>
                <a:spcPct val="100699"/>
              </a:lnSpc>
              <a:spcBef>
                <a:spcPts val="113"/>
              </a:spcBef>
            </a:pPr>
            <a:r>
              <a:rPr sz="2400" spc="-7" dirty="0">
                <a:solidFill>
                  <a:prstClr val="black"/>
                </a:solidFill>
                <a:latin typeface="Arial"/>
                <a:cs typeface="Arial"/>
              </a:rPr>
              <a:t>Array of </a:t>
            </a:r>
            <a:r>
              <a:rPr sz="2400" b="1" spc="-7" dirty="0">
                <a:solidFill>
                  <a:prstClr val="black"/>
                </a:solidFill>
                <a:latin typeface="Arial"/>
                <a:cs typeface="Arial"/>
              </a:rPr>
              <a:t>32x32x3 </a:t>
            </a:r>
            <a:r>
              <a:rPr sz="2400" spc="-7" dirty="0">
                <a:solidFill>
                  <a:prstClr val="black"/>
                </a:solidFill>
                <a:latin typeface="Arial"/>
                <a:cs typeface="Arial"/>
              </a:rPr>
              <a:t>numbers  </a:t>
            </a:r>
            <a:r>
              <a:rPr sz="2400" dirty="0">
                <a:solidFill>
                  <a:prstClr val="black"/>
                </a:solidFill>
                <a:latin typeface="Arial"/>
                <a:cs typeface="Arial"/>
              </a:rPr>
              <a:t>(3072 </a:t>
            </a:r>
            <a:r>
              <a:rPr sz="2400" spc="-7" dirty="0">
                <a:solidFill>
                  <a:prstClr val="black"/>
                </a:solidFill>
                <a:latin typeface="Arial"/>
                <a:cs typeface="Arial"/>
              </a:rPr>
              <a:t>numbers</a:t>
            </a:r>
            <a:r>
              <a:rPr sz="2400" spc="-40" dirty="0">
                <a:solidFill>
                  <a:prstClr val="black"/>
                </a:solidFill>
                <a:latin typeface="Arial"/>
                <a:cs typeface="Arial"/>
              </a:rPr>
              <a:t> </a:t>
            </a:r>
            <a:r>
              <a:rPr sz="2400" spc="-7" dirty="0">
                <a:solidFill>
                  <a:prstClr val="black"/>
                </a:solidFill>
                <a:latin typeface="Arial"/>
                <a:cs typeface="Arial"/>
              </a:rPr>
              <a:t>total)</a:t>
            </a:r>
            <a:endParaRPr sz="2400">
              <a:solidFill>
                <a:prstClr val="black"/>
              </a:solidFill>
              <a:latin typeface="Arial"/>
              <a:cs typeface="Arial"/>
            </a:endParaRPr>
          </a:p>
        </p:txBody>
      </p:sp>
      <p:sp>
        <p:nvSpPr>
          <p:cNvPr id="13" name="object 13"/>
          <p:cNvSpPr txBox="1"/>
          <p:nvPr/>
        </p:nvSpPr>
        <p:spPr>
          <a:xfrm>
            <a:off x="4437801" y="4085463"/>
            <a:ext cx="2088727" cy="1850934"/>
          </a:xfrm>
          <a:prstGeom prst="rect">
            <a:avLst/>
          </a:prstGeom>
        </p:spPr>
        <p:txBody>
          <a:bodyPr vert="horz" wrap="square" lIns="0" tIns="16933" rIns="0" bIns="0" rtlCol="0">
            <a:spAutoFit/>
          </a:bodyPr>
          <a:lstStyle/>
          <a:p>
            <a:pPr marR="99904" algn="ctr" defTabSz="1219170">
              <a:lnSpc>
                <a:spcPts val="7173"/>
              </a:lnSpc>
              <a:spcBef>
                <a:spcPts val="133"/>
              </a:spcBef>
            </a:pPr>
            <a:r>
              <a:rPr sz="6400" dirty="0">
                <a:solidFill>
                  <a:srgbClr val="FF0000"/>
                </a:solidFill>
                <a:latin typeface="Arial"/>
                <a:cs typeface="Arial"/>
              </a:rPr>
              <a:t>W</a:t>
            </a:r>
            <a:endParaRPr sz="6400">
              <a:solidFill>
                <a:prstClr val="black"/>
              </a:solidFill>
              <a:latin typeface="Arial"/>
              <a:cs typeface="Arial"/>
            </a:endParaRPr>
          </a:p>
          <a:p>
            <a:pPr marL="16933" defTabSz="1219170">
              <a:lnSpc>
                <a:spcPts val="3313"/>
              </a:lnSpc>
            </a:pPr>
            <a:r>
              <a:rPr sz="3200" spc="-7" dirty="0">
                <a:solidFill>
                  <a:srgbClr val="FF0000"/>
                </a:solidFill>
                <a:latin typeface="Arial"/>
                <a:cs typeface="Arial"/>
              </a:rPr>
              <a:t>parameters</a:t>
            </a:r>
            <a:endParaRPr sz="3200">
              <a:solidFill>
                <a:prstClr val="black"/>
              </a:solidFill>
              <a:latin typeface="Arial"/>
              <a:cs typeface="Arial"/>
            </a:endParaRPr>
          </a:p>
          <a:p>
            <a:pPr marL="16933" defTabSz="1219170">
              <a:lnSpc>
                <a:spcPts val="3820"/>
              </a:lnSpc>
            </a:pPr>
            <a:r>
              <a:rPr sz="3200" spc="-7" dirty="0">
                <a:solidFill>
                  <a:srgbClr val="FF0000"/>
                </a:solidFill>
                <a:latin typeface="Arial"/>
                <a:cs typeface="Arial"/>
              </a:rPr>
              <a:t>or</a:t>
            </a:r>
            <a:r>
              <a:rPr sz="3200" spc="-133" dirty="0">
                <a:solidFill>
                  <a:srgbClr val="FF0000"/>
                </a:solidFill>
                <a:latin typeface="Arial"/>
                <a:cs typeface="Arial"/>
              </a:rPr>
              <a:t> </a:t>
            </a:r>
            <a:r>
              <a:rPr sz="3200" spc="-7" dirty="0">
                <a:solidFill>
                  <a:srgbClr val="FF0000"/>
                </a:solidFill>
                <a:latin typeface="Arial"/>
                <a:cs typeface="Arial"/>
              </a:rPr>
              <a:t>weights</a:t>
            </a:r>
            <a:endParaRPr sz="3200">
              <a:solidFill>
                <a:prstClr val="black"/>
              </a:solidFill>
              <a:latin typeface="Arial"/>
              <a:cs typeface="Arial"/>
            </a:endParaRPr>
          </a:p>
        </p:txBody>
      </p:sp>
      <p:sp>
        <p:nvSpPr>
          <p:cNvPr id="18" name="TextBox 17">
            <a:extLst>
              <a:ext uri="{FF2B5EF4-FFF2-40B4-BE49-F238E27FC236}">
                <a16:creationId xmlns:a16="http://schemas.microsoft.com/office/drawing/2014/main" id="{1CEAD205-EB5C-4CB2-905C-5B906E880131}"/>
              </a:ext>
            </a:extLst>
          </p:cNvPr>
          <p:cNvSpPr txBox="1"/>
          <p:nvPr/>
        </p:nvSpPr>
        <p:spPr>
          <a:xfrm>
            <a:off x="6915925" y="447226"/>
            <a:ext cx="4572000" cy="830997"/>
          </a:xfrm>
          <a:prstGeom prst="rect">
            <a:avLst/>
          </a:prstGeom>
          <a:noFill/>
        </p:spPr>
        <p:txBody>
          <a:bodyPr wrap="square" rtlCol="0">
            <a:spAutoFit/>
          </a:bodyPr>
          <a:lstStyle/>
          <a:p>
            <a:pPr defTabSz="1219170"/>
            <a:r>
              <a:rPr lang="en-US" sz="2400" spc="-7" dirty="0">
                <a:solidFill>
                  <a:prstClr val="black"/>
                </a:solidFill>
                <a:latin typeface="Arial"/>
                <a:cs typeface="Arial"/>
              </a:rPr>
              <a:t>function with a certain form determined by parameters</a:t>
            </a:r>
            <a:endParaRPr lang="en-US" sz="2400" dirty="0">
              <a:solidFill>
                <a:prstClr val="black"/>
              </a:solidFill>
              <a:latin typeface="Calibri"/>
            </a:endParaRPr>
          </a:p>
        </p:txBody>
      </p:sp>
    </p:spTree>
    <p:extLst>
      <p:ext uri="{BB962C8B-B14F-4D97-AF65-F5344CB8AC3E}">
        <p14:creationId xmlns:p14="http://schemas.microsoft.com/office/powerpoint/2010/main" val="2851435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87715" y="194569"/>
            <a:ext cx="2776219" cy="630767"/>
          </a:xfrm>
          <a:custGeom>
            <a:avLst/>
            <a:gdLst/>
            <a:ahLst/>
            <a:cxnLst/>
            <a:rect l="l" t="t" r="r" b="b"/>
            <a:pathLst>
              <a:path w="2082165" h="473075">
                <a:moveTo>
                  <a:pt x="1999172" y="0"/>
                </a:moveTo>
                <a:lnTo>
                  <a:pt x="82851" y="0"/>
                </a:lnTo>
                <a:lnTo>
                  <a:pt x="55234" y="33602"/>
                </a:lnTo>
                <a:lnTo>
                  <a:pt x="33140" y="72821"/>
                </a:lnTo>
                <a:lnTo>
                  <a:pt x="16570" y="116407"/>
                </a:lnTo>
                <a:lnTo>
                  <a:pt x="5523" y="163113"/>
                </a:lnTo>
                <a:lnTo>
                  <a:pt x="0" y="211691"/>
                </a:lnTo>
                <a:lnTo>
                  <a:pt x="0" y="260893"/>
                </a:lnTo>
                <a:lnTo>
                  <a:pt x="5523" y="309471"/>
                </a:lnTo>
                <a:lnTo>
                  <a:pt x="16570" y="356177"/>
                </a:lnTo>
                <a:lnTo>
                  <a:pt x="33140" y="399763"/>
                </a:lnTo>
                <a:lnTo>
                  <a:pt x="55234" y="438982"/>
                </a:lnTo>
                <a:lnTo>
                  <a:pt x="82851" y="472584"/>
                </a:lnTo>
                <a:lnTo>
                  <a:pt x="1999172" y="472584"/>
                </a:lnTo>
                <a:lnTo>
                  <a:pt x="2026789" y="438982"/>
                </a:lnTo>
                <a:lnTo>
                  <a:pt x="2048883" y="399763"/>
                </a:lnTo>
                <a:lnTo>
                  <a:pt x="2065453" y="356177"/>
                </a:lnTo>
                <a:lnTo>
                  <a:pt x="2076500" y="309471"/>
                </a:lnTo>
                <a:lnTo>
                  <a:pt x="2082023" y="260893"/>
                </a:lnTo>
                <a:lnTo>
                  <a:pt x="2082023" y="211691"/>
                </a:lnTo>
                <a:lnTo>
                  <a:pt x="2076500" y="163113"/>
                </a:lnTo>
                <a:lnTo>
                  <a:pt x="2065453" y="116407"/>
                </a:lnTo>
                <a:lnTo>
                  <a:pt x="2048883" y="72821"/>
                </a:lnTo>
                <a:lnTo>
                  <a:pt x="2026789" y="33602"/>
                </a:lnTo>
                <a:lnTo>
                  <a:pt x="1999172" y="0"/>
                </a:lnTo>
                <a:close/>
              </a:path>
            </a:pathLst>
          </a:custGeom>
          <a:solidFill>
            <a:srgbClr val="FFD100">
              <a:alpha val="39999"/>
            </a:srgbClr>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419431" y="194569"/>
            <a:ext cx="8544560" cy="630767"/>
          </a:xfrm>
          <a:custGeom>
            <a:avLst/>
            <a:gdLst/>
            <a:ahLst/>
            <a:cxnLst/>
            <a:rect l="l" t="t" r="r" b="b"/>
            <a:pathLst>
              <a:path w="6408420" h="473075">
                <a:moveTo>
                  <a:pt x="6325385" y="0"/>
                </a:moveTo>
                <a:lnTo>
                  <a:pt x="82851" y="0"/>
                </a:lnTo>
                <a:lnTo>
                  <a:pt x="55234" y="33602"/>
                </a:lnTo>
                <a:lnTo>
                  <a:pt x="33140" y="72821"/>
                </a:lnTo>
                <a:lnTo>
                  <a:pt x="16570" y="116407"/>
                </a:lnTo>
                <a:lnTo>
                  <a:pt x="5523" y="163113"/>
                </a:lnTo>
                <a:lnTo>
                  <a:pt x="0" y="211691"/>
                </a:lnTo>
                <a:lnTo>
                  <a:pt x="0" y="260893"/>
                </a:lnTo>
                <a:lnTo>
                  <a:pt x="5523" y="309471"/>
                </a:lnTo>
                <a:lnTo>
                  <a:pt x="16570" y="356177"/>
                </a:lnTo>
                <a:lnTo>
                  <a:pt x="33140" y="399763"/>
                </a:lnTo>
                <a:lnTo>
                  <a:pt x="55234" y="438982"/>
                </a:lnTo>
                <a:lnTo>
                  <a:pt x="82851" y="472584"/>
                </a:lnTo>
                <a:lnTo>
                  <a:pt x="6325385" y="472584"/>
                </a:lnTo>
                <a:lnTo>
                  <a:pt x="6353002" y="438982"/>
                </a:lnTo>
                <a:lnTo>
                  <a:pt x="6375096" y="399763"/>
                </a:lnTo>
                <a:lnTo>
                  <a:pt x="6391666" y="356177"/>
                </a:lnTo>
                <a:lnTo>
                  <a:pt x="6402713" y="309471"/>
                </a:lnTo>
                <a:lnTo>
                  <a:pt x="6408236" y="260893"/>
                </a:lnTo>
                <a:lnTo>
                  <a:pt x="6408236" y="211691"/>
                </a:lnTo>
                <a:lnTo>
                  <a:pt x="6402713" y="163113"/>
                </a:lnTo>
                <a:lnTo>
                  <a:pt x="6391666" y="116407"/>
                </a:lnTo>
                <a:lnTo>
                  <a:pt x="6375096" y="72821"/>
                </a:lnTo>
                <a:lnTo>
                  <a:pt x="6353002" y="33602"/>
                </a:lnTo>
                <a:lnTo>
                  <a:pt x="6325385" y="0"/>
                </a:lnTo>
                <a:close/>
              </a:path>
            </a:pathLst>
          </a:custGeom>
          <a:solidFill>
            <a:srgbClr val="FFD100">
              <a:alpha val="39999"/>
            </a:srgbClr>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a:spLocks noGrp="1"/>
          </p:cNvSpPr>
          <p:nvPr>
            <p:ph type="title"/>
          </p:nvPr>
        </p:nvSpPr>
        <p:spPr>
          <a:xfrm>
            <a:off x="512967" y="180001"/>
            <a:ext cx="8344747" cy="591551"/>
          </a:xfrm>
          <a:prstGeom prst="rect">
            <a:avLst/>
          </a:prstGeom>
        </p:spPr>
        <p:txBody>
          <a:bodyPr vert="horz" wrap="square" lIns="0" tIns="16933" rIns="0" bIns="0" rtlCol="0">
            <a:spAutoFit/>
          </a:bodyPr>
          <a:lstStyle/>
          <a:p>
            <a:pPr marL="16933">
              <a:spcBef>
                <a:spcPts val="133"/>
              </a:spcBef>
            </a:pPr>
            <a:r>
              <a:rPr sz="3733" spc="-7" dirty="0"/>
              <a:t>Regularization: </a:t>
            </a:r>
            <a:r>
              <a:rPr sz="3733" spc="-13" dirty="0"/>
              <a:t>Expressing</a:t>
            </a:r>
            <a:r>
              <a:rPr sz="3733" spc="-113" dirty="0"/>
              <a:t> </a:t>
            </a:r>
            <a:r>
              <a:rPr sz="3733" spc="-7" dirty="0"/>
              <a:t>Preferences</a:t>
            </a:r>
            <a:endParaRPr sz="3733" dirty="0"/>
          </a:p>
        </p:txBody>
      </p:sp>
      <p:sp>
        <p:nvSpPr>
          <p:cNvPr id="7" name="object 7"/>
          <p:cNvSpPr/>
          <p:nvPr/>
        </p:nvSpPr>
        <p:spPr>
          <a:xfrm>
            <a:off x="6996767" y="1733383"/>
            <a:ext cx="4402628" cy="763599"/>
          </a:xfrm>
          <a:prstGeom prst="rect">
            <a:avLst/>
          </a:prstGeom>
          <a:blipFill>
            <a:blip r:embed="rId2"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841834" y="1499567"/>
            <a:ext cx="3241065" cy="664032"/>
          </a:xfrm>
          <a:prstGeom prst="rect">
            <a:avLst/>
          </a:prstGeom>
          <a:blipFill>
            <a:blip r:embed="rId3"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48101" y="2368029"/>
            <a:ext cx="3418767" cy="567232"/>
          </a:xfrm>
          <a:prstGeom prst="rect">
            <a:avLst/>
          </a:prstGeom>
          <a:blipFill>
            <a:blip r:embed="rId4"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655801" y="3241401"/>
            <a:ext cx="6024396" cy="751132"/>
          </a:xfrm>
          <a:prstGeom prst="rect">
            <a:avLst/>
          </a:prstGeom>
          <a:blipFill>
            <a:blip r:embed="rId5"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1890701" y="4657066"/>
            <a:ext cx="4232265" cy="860799"/>
          </a:xfrm>
          <a:prstGeom prst="rect">
            <a:avLst/>
          </a:prstGeom>
          <a:blipFill>
            <a:blip r:embed="rId6"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1890699" y="3293034"/>
            <a:ext cx="4841239" cy="763693"/>
          </a:xfrm>
          <a:custGeom>
            <a:avLst/>
            <a:gdLst/>
            <a:ahLst/>
            <a:cxnLst/>
            <a:rect l="l" t="t" r="r" b="b"/>
            <a:pathLst>
              <a:path w="3630929" h="572769">
                <a:moveTo>
                  <a:pt x="0" y="0"/>
                </a:moveTo>
                <a:lnTo>
                  <a:pt x="3630599" y="0"/>
                </a:lnTo>
                <a:lnTo>
                  <a:pt x="3630599" y="572699"/>
                </a:lnTo>
                <a:lnTo>
                  <a:pt x="0" y="572699"/>
                </a:lnTo>
                <a:lnTo>
                  <a:pt x="0" y="0"/>
                </a:lnTo>
                <a:close/>
              </a:path>
            </a:pathLst>
          </a:custGeom>
          <a:ln w="28574">
            <a:solidFill>
              <a:srgbClr val="0000FF"/>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7042834" y="1251357"/>
            <a:ext cx="2405380" cy="386430"/>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2400" b="0" i="0" u="none" strike="noStrike" kern="1200" cap="none" spc="-7" normalizeH="0" baseline="0" noProof="0" dirty="0">
                <a:ln>
                  <a:noFill/>
                </a:ln>
                <a:solidFill>
                  <a:prstClr val="black"/>
                </a:solidFill>
                <a:effectLst/>
                <a:uLnTx/>
                <a:uFillTx/>
                <a:latin typeface="Arial"/>
                <a:ea typeface="+mn-ea"/>
                <a:cs typeface="Arial"/>
              </a:rPr>
              <a:t>L2</a:t>
            </a:r>
            <a:r>
              <a:rPr kumimoji="0" sz="2400" b="0" i="0" u="none" strike="noStrike" kern="1200" cap="none" spc="-107"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Regularization</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
        <p:nvSpPr>
          <p:cNvPr id="14" name="object 14"/>
          <p:cNvSpPr txBox="1"/>
          <p:nvPr/>
        </p:nvSpPr>
        <p:spPr>
          <a:xfrm>
            <a:off x="7135914" y="2988174"/>
            <a:ext cx="4841239" cy="3440280"/>
          </a:xfrm>
          <a:prstGeom prst="rect">
            <a:avLst/>
          </a:prstGeom>
        </p:spPr>
        <p:txBody>
          <a:bodyPr vert="horz" wrap="square" lIns="0" tIns="14393" rIns="0" bIns="0" rtlCol="0">
            <a:spAutoFit/>
          </a:bodyPr>
          <a:lstStyle/>
          <a:p>
            <a:pPr marL="16933" marR="6773" lvl="0" indent="0" algn="l" defTabSz="1219170" rtl="0" eaLnBrk="1" fontAlgn="auto" latinLnBrk="0" hangingPunct="1">
              <a:lnSpc>
                <a:spcPct val="100699"/>
              </a:lnSpc>
              <a:spcBef>
                <a:spcPts val="113"/>
              </a:spcBef>
              <a:spcAft>
                <a:spcPts val="0"/>
              </a:spcAft>
              <a:buClrTx/>
              <a:buSzTx/>
              <a:buFontTx/>
              <a:buNone/>
              <a:tabLst/>
              <a:defRPr/>
            </a:pPr>
            <a:r>
              <a:rPr kumimoji="0" sz="2000" b="0" i="0" u="none" strike="noStrike" kern="1200" cap="none" spc="-7" normalizeH="0" baseline="0" noProof="0" dirty="0">
                <a:ln>
                  <a:noFill/>
                </a:ln>
                <a:solidFill>
                  <a:srgbClr val="0000FF"/>
                </a:solidFill>
                <a:effectLst/>
                <a:uLnTx/>
                <a:uFillTx/>
                <a:latin typeface="Arial"/>
                <a:ea typeface="+mn-ea"/>
                <a:cs typeface="Arial"/>
              </a:rPr>
              <a:t>L2 </a:t>
            </a:r>
            <a:r>
              <a:rPr kumimoji="0" sz="2000" b="0" i="0" u="none" strike="noStrike" kern="1200" cap="none" spc="0" normalizeH="0" baseline="0" noProof="0" dirty="0">
                <a:ln>
                  <a:noFill/>
                </a:ln>
                <a:solidFill>
                  <a:srgbClr val="0000FF"/>
                </a:solidFill>
                <a:effectLst/>
                <a:uLnTx/>
                <a:uFillTx/>
                <a:latin typeface="Arial"/>
                <a:ea typeface="+mn-ea"/>
                <a:cs typeface="Arial"/>
              </a:rPr>
              <a:t>regularization </a:t>
            </a:r>
            <a:r>
              <a:rPr kumimoji="0" sz="2000" b="0" i="0" u="none" strike="noStrike" kern="1200" cap="none" spc="-7" normalizeH="0" baseline="0" noProof="0" dirty="0">
                <a:ln>
                  <a:noFill/>
                </a:ln>
                <a:solidFill>
                  <a:srgbClr val="0000FF"/>
                </a:solidFill>
                <a:effectLst/>
                <a:uLnTx/>
                <a:uFillTx/>
                <a:latin typeface="Arial"/>
                <a:ea typeface="+mn-ea"/>
                <a:cs typeface="Arial"/>
              </a:rPr>
              <a:t>likes</a:t>
            </a:r>
            <a:r>
              <a:rPr kumimoji="0" sz="2000" b="0" i="0" u="none" strike="noStrike" kern="1200" cap="none" spc="-133" normalizeH="0" baseline="0" noProof="0" dirty="0">
                <a:ln>
                  <a:noFill/>
                </a:ln>
                <a:solidFill>
                  <a:srgbClr val="0000FF"/>
                </a:solidFill>
                <a:effectLst/>
                <a:uLnTx/>
                <a:uFillTx/>
                <a:latin typeface="Arial"/>
                <a:ea typeface="+mn-ea"/>
                <a:cs typeface="Arial"/>
              </a:rPr>
              <a:t> </a:t>
            </a:r>
            <a:r>
              <a:rPr kumimoji="0" sz="2000" b="0" i="0" u="none" strike="noStrike" kern="1200" cap="none" spc="-7" normalizeH="0" baseline="0" noProof="0" dirty="0">
                <a:ln>
                  <a:noFill/>
                </a:ln>
                <a:solidFill>
                  <a:srgbClr val="0000FF"/>
                </a:solidFill>
                <a:effectLst/>
                <a:uLnTx/>
                <a:uFillTx/>
                <a:latin typeface="Arial"/>
                <a:ea typeface="+mn-ea"/>
                <a:cs typeface="Arial"/>
              </a:rPr>
              <a:t>to  </a:t>
            </a:r>
            <a:r>
              <a:rPr kumimoji="0" sz="2000" b="0" i="0" u="none" strike="noStrike" kern="1200" cap="none" spc="0" normalizeH="0" baseline="0" noProof="0" dirty="0">
                <a:ln>
                  <a:noFill/>
                </a:ln>
                <a:solidFill>
                  <a:srgbClr val="0000FF"/>
                </a:solidFill>
                <a:effectLst/>
                <a:uLnTx/>
                <a:uFillTx/>
                <a:latin typeface="Arial"/>
                <a:ea typeface="+mn-ea"/>
                <a:cs typeface="Arial"/>
              </a:rPr>
              <a:t>“spread </a:t>
            </a:r>
            <a:r>
              <a:rPr kumimoji="0" sz="2000" b="0" i="0" u="none" strike="noStrike" kern="1200" cap="none" spc="-7" normalizeH="0" baseline="0" noProof="0" dirty="0">
                <a:ln>
                  <a:noFill/>
                </a:ln>
                <a:solidFill>
                  <a:srgbClr val="0000FF"/>
                </a:solidFill>
                <a:effectLst/>
                <a:uLnTx/>
                <a:uFillTx/>
                <a:latin typeface="Arial"/>
                <a:ea typeface="+mn-ea"/>
                <a:cs typeface="Arial"/>
              </a:rPr>
              <a:t>out” the</a:t>
            </a:r>
            <a:r>
              <a:rPr kumimoji="0" sz="2000" b="0" i="0" u="none" strike="noStrike" kern="1200" cap="none" spc="-127" normalizeH="0" baseline="0" noProof="0" dirty="0">
                <a:ln>
                  <a:noFill/>
                </a:ln>
                <a:solidFill>
                  <a:srgbClr val="0000FF"/>
                </a:solidFill>
                <a:effectLst/>
                <a:uLnTx/>
                <a:uFillTx/>
                <a:latin typeface="Arial"/>
                <a:ea typeface="+mn-ea"/>
                <a:cs typeface="Arial"/>
              </a:rPr>
              <a:t> </a:t>
            </a:r>
            <a:r>
              <a:rPr kumimoji="0" sz="2000" b="0" i="0" u="none" strike="noStrike" kern="1200" cap="none" spc="-7" normalizeH="0" baseline="0" noProof="0" dirty="0">
                <a:ln>
                  <a:noFill/>
                </a:ln>
                <a:solidFill>
                  <a:srgbClr val="0000FF"/>
                </a:solidFill>
                <a:effectLst/>
                <a:uLnTx/>
                <a:uFillTx/>
                <a:latin typeface="Arial"/>
                <a:ea typeface="+mn-ea"/>
                <a:cs typeface="Arial"/>
              </a:rPr>
              <a:t>weights</a:t>
            </a:r>
            <a:r>
              <a:rPr kumimoji="0" lang="en-US" sz="2000" b="0" i="0" u="none" strike="noStrike" kern="1200" cap="none" spc="-7" normalizeH="0" baseline="0" noProof="0" dirty="0">
                <a:ln>
                  <a:noFill/>
                </a:ln>
                <a:solidFill>
                  <a:srgbClr val="0000FF"/>
                </a:solidFill>
                <a:effectLst/>
                <a:uLnTx/>
                <a:uFillTx/>
                <a:latin typeface="Arial"/>
                <a:ea typeface="+mn-ea"/>
                <a:cs typeface="Arial"/>
              </a:rPr>
              <a:t>, L1 encourages sparse weights</a:t>
            </a:r>
          </a:p>
          <a:p>
            <a:pPr marL="16933" marR="6773" lvl="0" indent="0" algn="l" defTabSz="1219170" rtl="0" eaLnBrk="1" fontAlgn="auto" latinLnBrk="0" hangingPunct="1">
              <a:lnSpc>
                <a:spcPct val="100699"/>
              </a:lnSpc>
              <a:spcBef>
                <a:spcPts val="113"/>
              </a:spcBef>
              <a:spcAft>
                <a:spcPts val="0"/>
              </a:spcAft>
              <a:buClrTx/>
              <a:buSzTx/>
              <a:buFontTx/>
              <a:buNone/>
              <a:tabLst/>
              <a:defRPr/>
            </a:pPr>
            <a:endParaRPr lang="en-US" sz="2000" spc="-7" dirty="0">
              <a:solidFill>
                <a:srgbClr val="0000FF"/>
              </a:solidFill>
              <a:latin typeface="Arial"/>
              <a:cs typeface="Arial"/>
            </a:endParaRPr>
          </a:p>
          <a:p>
            <a:pPr marL="16933" marR="6773" lvl="0" indent="0" algn="l" defTabSz="1219170" rtl="0" eaLnBrk="1" fontAlgn="auto" latinLnBrk="0" hangingPunct="1">
              <a:lnSpc>
                <a:spcPct val="100699"/>
              </a:lnSpc>
              <a:spcBef>
                <a:spcPts val="113"/>
              </a:spcBef>
              <a:spcAft>
                <a:spcPts val="0"/>
              </a:spcAft>
              <a:buClrTx/>
              <a:buSzTx/>
              <a:buFontTx/>
              <a:buNone/>
              <a:tabLst/>
              <a:defRPr/>
            </a:pPr>
            <a:r>
              <a:rPr kumimoji="0" lang="en-US" sz="2000" b="0" i="0" u="none" strike="noStrike" kern="1200" cap="none" spc="-7" normalizeH="0" baseline="0" noProof="0" dirty="0">
                <a:ln>
                  <a:noFill/>
                </a:ln>
                <a:solidFill>
                  <a:srgbClr val="0000FF"/>
                </a:solidFill>
                <a:effectLst/>
                <a:uLnTx/>
                <a:uFillTx/>
                <a:latin typeface="Arial"/>
                <a:ea typeface="+mn-ea"/>
                <a:cs typeface="Arial"/>
              </a:rPr>
              <a:t>When minimize L2 norm you are more likely to focus on big weights, smaller weights will get less attention and hence will not be moved to zero, in L1 we focus equally on all weights whether big or small and hence have better chance of reaching zero on some (hence having a sparse solution)</a:t>
            </a:r>
            <a:endParaRPr kumimoji="0" sz="20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897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80001"/>
            <a:ext cx="8002693" cy="591551"/>
          </a:xfrm>
          <a:prstGeom prst="rect">
            <a:avLst/>
          </a:prstGeom>
        </p:spPr>
        <p:txBody>
          <a:bodyPr vert="horz" wrap="square" lIns="0" tIns="16933" rIns="0" bIns="0" rtlCol="0">
            <a:spAutoFit/>
          </a:bodyPr>
          <a:lstStyle/>
          <a:p>
            <a:pPr marL="16933">
              <a:spcBef>
                <a:spcPts val="133"/>
              </a:spcBef>
            </a:pPr>
            <a:r>
              <a:rPr sz="3733" spc="-7" dirty="0"/>
              <a:t>Regularization: </a:t>
            </a:r>
            <a:r>
              <a:rPr sz="3733" spc="-13" dirty="0"/>
              <a:t>Prefer Simpler</a:t>
            </a:r>
            <a:r>
              <a:rPr sz="3733" spc="-107" dirty="0"/>
              <a:t> </a:t>
            </a:r>
            <a:r>
              <a:rPr sz="3733" dirty="0"/>
              <a:t>Models</a:t>
            </a:r>
            <a:endParaRPr sz="3733"/>
          </a:p>
        </p:txBody>
      </p:sp>
      <p:sp>
        <p:nvSpPr>
          <p:cNvPr id="3" name="object 3"/>
          <p:cNvSpPr/>
          <p:nvPr/>
        </p:nvSpPr>
        <p:spPr>
          <a:xfrm>
            <a:off x="2717215" y="5056064"/>
            <a:ext cx="6758093" cy="0"/>
          </a:xfrm>
          <a:custGeom>
            <a:avLst/>
            <a:gdLst/>
            <a:ahLst/>
            <a:cxnLst/>
            <a:rect l="l" t="t" r="r" b="b"/>
            <a:pathLst>
              <a:path w="5068570">
                <a:moveTo>
                  <a:pt x="0" y="0"/>
                </a:moveTo>
                <a:lnTo>
                  <a:pt x="5068200" y="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6096011" y="1544385"/>
            <a:ext cx="0" cy="3760047"/>
          </a:xfrm>
          <a:custGeom>
            <a:avLst/>
            <a:gdLst/>
            <a:ahLst/>
            <a:cxnLst/>
            <a:rect l="l" t="t" r="r" b="b"/>
            <a:pathLst>
              <a:path h="2820035">
                <a:moveTo>
                  <a:pt x="0" y="0"/>
                </a:moveTo>
                <a:lnTo>
                  <a:pt x="0" y="282000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3296989" y="4333833"/>
            <a:ext cx="513080" cy="513080"/>
          </a:xfrm>
          <a:custGeom>
            <a:avLst/>
            <a:gdLst/>
            <a:ahLst/>
            <a:cxnLst/>
            <a:rect l="l" t="t" r="r" b="b"/>
            <a:pathLst>
              <a:path w="384810" h="384810">
                <a:moveTo>
                  <a:pt x="192299" y="384599"/>
                </a:moveTo>
                <a:lnTo>
                  <a:pt x="148207" y="379520"/>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0"/>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296989" y="433383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7"/>
                </a:lnTo>
                <a:lnTo>
                  <a:pt x="328276" y="56323"/>
                </a:lnTo>
                <a:lnTo>
                  <a:pt x="369962" y="118709"/>
                </a:lnTo>
                <a:lnTo>
                  <a:pt x="384599" y="192299"/>
                </a:lnTo>
                <a:lnTo>
                  <a:pt x="379521" y="236392"/>
                </a:lnTo>
                <a:lnTo>
                  <a:pt x="365054" y="276868"/>
                </a:lnTo>
                <a:lnTo>
                  <a:pt x="342353" y="312573"/>
                </a:lnTo>
                <a:lnTo>
                  <a:pt x="312573" y="342353"/>
                </a:lnTo>
                <a:lnTo>
                  <a:pt x="276868" y="365054"/>
                </a:lnTo>
                <a:lnTo>
                  <a:pt x="236392" y="379520"/>
                </a:lnTo>
                <a:lnTo>
                  <a:pt x="192299" y="384599"/>
                </a:lnTo>
                <a:lnTo>
                  <a:pt x="148207" y="379520"/>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4592863" y="2971829"/>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4592863" y="2971829"/>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8"/>
                </a:lnTo>
                <a:lnTo>
                  <a:pt x="328276" y="56323"/>
                </a:lnTo>
                <a:lnTo>
                  <a:pt x="369962"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7618927" y="2459060"/>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4"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7618927" y="2459060"/>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8"/>
                </a:lnTo>
                <a:lnTo>
                  <a:pt x="328276" y="56323"/>
                </a:lnTo>
                <a:lnTo>
                  <a:pt x="369962" y="118709"/>
                </a:lnTo>
                <a:lnTo>
                  <a:pt x="384599" y="192299"/>
                </a:lnTo>
                <a:lnTo>
                  <a:pt x="379521" y="236392"/>
                </a:lnTo>
                <a:lnTo>
                  <a:pt x="365054" y="276868"/>
                </a:lnTo>
                <a:lnTo>
                  <a:pt x="342353" y="312573"/>
                </a:lnTo>
                <a:lnTo>
                  <a:pt x="312574"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6244223" y="3167903"/>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0" y="3729"/>
                </a:lnTo>
                <a:lnTo>
                  <a:pt x="298988" y="32308"/>
                </a:lnTo>
                <a:lnTo>
                  <a:pt x="352291" y="85612"/>
                </a:lnTo>
                <a:lnTo>
                  <a:pt x="380870" y="154609"/>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6244223" y="316790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8"/>
                </a:lnTo>
                <a:lnTo>
                  <a:pt x="328276" y="56323"/>
                </a:lnTo>
                <a:lnTo>
                  <a:pt x="369962" y="118710"/>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6601084" y="2148808"/>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A4C1F4"/>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601084" y="2148808"/>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7"/>
                </a:lnTo>
                <a:lnTo>
                  <a:pt x="328276" y="56323"/>
                </a:lnTo>
                <a:lnTo>
                  <a:pt x="369961"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2031733" y="4811178"/>
            <a:ext cx="237067"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x</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16" name="object 16"/>
          <p:cNvSpPr txBox="1"/>
          <p:nvPr/>
        </p:nvSpPr>
        <p:spPr>
          <a:xfrm>
            <a:off x="5617300" y="1500545"/>
            <a:ext cx="237067"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y</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40113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95568" y="2037905"/>
            <a:ext cx="6016413" cy="2534073"/>
          </a:xfrm>
          <a:custGeom>
            <a:avLst/>
            <a:gdLst/>
            <a:ahLst/>
            <a:cxnLst/>
            <a:rect l="l" t="t" r="r" b="b"/>
            <a:pathLst>
              <a:path w="4512309" h="1900554">
                <a:moveTo>
                  <a:pt x="0" y="1900499"/>
                </a:moveTo>
                <a:lnTo>
                  <a:pt x="4511700" y="0"/>
                </a:lnTo>
              </a:path>
            </a:pathLst>
          </a:custGeom>
          <a:ln w="76199">
            <a:solidFill>
              <a:srgbClr val="37761C"/>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12967" y="180001"/>
            <a:ext cx="8002693" cy="591551"/>
          </a:xfrm>
          <a:prstGeom prst="rect">
            <a:avLst/>
          </a:prstGeom>
        </p:spPr>
        <p:txBody>
          <a:bodyPr vert="horz" wrap="square" lIns="0" tIns="16933" rIns="0" bIns="0" rtlCol="0">
            <a:spAutoFit/>
          </a:bodyPr>
          <a:lstStyle/>
          <a:p>
            <a:pPr marL="16933">
              <a:spcBef>
                <a:spcPts val="133"/>
              </a:spcBef>
            </a:pPr>
            <a:r>
              <a:rPr sz="3733" spc="-7" dirty="0"/>
              <a:t>Regularization: </a:t>
            </a:r>
            <a:r>
              <a:rPr sz="3733" spc="-13" dirty="0"/>
              <a:t>Prefer Simpler</a:t>
            </a:r>
            <a:r>
              <a:rPr sz="3733" spc="-107" dirty="0"/>
              <a:t> </a:t>
            </a:r>
            <a:r>
              <a:rPr sz="3733" dirty="0"/>
              <a:t>Models</a:t>
            </a:r>
            <a:endParaRPr sz="3733"/>
          </a:p>
        </p:txBody>
      </p:sp>
      <p:sp>
        <p:nvSpPr>
          <p:cNvPr id="4" name="object 4"/>
          <p:cNvSpPr/>
          <p:nvPr/>
        </p:nvSpPr>
        <p:spPr>
          <a:xfrm>
            <a:off x="3475484" y="1739171"/>
            <a:ext cx="5643033" cy="3574627"/>
          </a:xfrm>
          <a:custGeom>
            <a:avLst/>
            <a:gdLst/>
            <a:ahLst/>
            <a:cxnLst/>
            <a:rect l="l" t="t" r="r" b="b"/>
            <a:pathLst>
              <a:path w="4232275" h="2680970">
                <a:moveTo>
                  <a:pt x="0" y="2680829"/>
                </a:moveTo>
                <a:lnTo>
                  <a:pt x="1987" y="2654903"/>
                </a:lnTo>
                <a:lnTo>
                  <a:pt x="3585" y="2626727"/>
                </a:lnTo>
                <a:lnTo>
                  <a:pt x="5095" y="2595435"/>
                </a:lnTo>
                <a:lnTo>
                  <a:pt x="6819" y="2560159"/>
                </a:lnTo>
                <a:lnTo>
                  <a:pt x="9059" y="2520032"/>
                </a:lnTo>
                <a:lnTo>
                  <a:pt x="12116" y="2474187"/>
                </a:lnTo>
                <a:lnTo>
                  <a:pt x="16291" y="2421756"/>
                </a:lnTo>
                <a:lnTo>
                  <a:pt x="21886" y="2361872"/>
                </a:lnTo>
                <a:lnTo>
                  <a:pt x="29203" y="2293669"/>
                </a:lnTo>
                <a:lnTo>
                  <a:pt x="38542" y="2216278"/>
                </a:lnTo>
                <a:lnTo>
                  <a:pt x="50207" y="2128833"/>
                </a:lnTo>
                <a:lnTo>
                  <a:pt x="54721" y="2093965"/>
                </a:lnTo>
                <a:lnTo>
                  <a:pt x="59112" y="2055386"/>
                </a:lnTo>
                <a:lnTo>
                  <a:pt x="63414" y="2013390"/>
                </a:lnTo>
                <a:lnTo>
                  <a:pt x="67661" y="1968269"/>
                </a:lnTo>
                <a:lnTo>
                  <a:pt x="71885" y="1920318"/>
                </a:lnTo>
                <a:lnTo>
                  <a:pt x="76121" y="1869829"/>
                </a:lnTo>
                <a:lnTo>
                  <a:pt x="80403" y="1817094"/>
                </a:lnTo>
                <a:lnTo>
                  <a:pt x="84764" y="1762408"/>
                </a:lnTo>
                <a:lnTo>
                  <a:pt x="89238" y="1706063"/>
                </a:lnTo>
                <a:lnTo>
                  <a:pt x="93858" y="1648353"/>
                </a:lnTo>
                <a:lnTo>
                  <a:pt x="98658" y="1589570"/>
                </a:lnTo>
                <a:lnTo>
                  <a:pt x="103673" y="1530008"/>
                </a:lnTo>
                <a:lnTo>
                  <a:pt x="108935" y="1469959"/>
                </a:lnTo>
                <a:lnTo>
                  <a:pt x="114478" y="1409717"/>
                </a:lnTo>
                <a:lnTo>
                  <a:pt x="120336" y="1349576"/>
                </a:lnTo>
                <a:lnTo>
                  <a:pt x="126543" y="1289827"/>
                </a:lnTo>
                <a:lnTo>
                  <a:pt x="133132" y="1230764"/>
                </a:lnTo>
                <a:lnTo>
                  <a:pt x="140138" y="1172681"/>
                </a:lnTo>
                <a:lnTo>
                  <a:pt x="147593" y="1115870"/>
                </a:lnTo>
                <a:lnTo>
                  <a:pt x="155531" y="1060625"/>
                </a:lnTo>
                <a:lnTo>
                  <a:pt x="163987" y="1007238"/>
                </a:lnTo>
                <a:lnTo>
                  <a:pt x="172993" y="956003"/>
                </a:lnTo>
                <a:lnTo>
                  <a:pt x="182584" y="907212"/>
                </a:lnTo>
                <a:lnTo>
                  <a:pt x="192793" y="861160"/>
                </a:lnTo>
                <a:lnTo>
                  <a:pt x="203654" y="818139"/>
                </a:lnTo>
                <a:lnTo>
                  <a:pt x="215201" y="778441"/>
                </a:lnTo>
                <a:lnTo>
                  <a:pt x="227467" y="742361"/>
                </a:lnTo>
                <a:lnTo>
                  <a:pt x="254291" y="682225"/>
                </a:lnTo>
                <a:lnTo>
                  <a:pt x="284397" y="640076"/>
                </a:lnTo>
                <a:lnTo>
                  <a:pt x="332845" y="610028"/>
                </a:lnTo>
                <a:lnTo>
                  <a:pt x="359597" y="605849"/>
                </a:lnTo>
                <a:lnTo>
                  <a:pt x="387891" y="608158"/>
                </a:lnTo>
                <a:lnTo>
                  <a:pt x="448667" y="630016"/>
                </a:lnTo>
                <a:lnTo>
                  <a:pt x="514307" y="671154"/>
                </a:lnTo>
                <a:lnTo>
                  <a:pt x="548680" y="697562"/>
                </a:lnTo>
                <a:lnTo>
                  <a:pt x="583944" y="727122"/>
                </a:lnTo>
                <a:lnTo>
                  <a:pt x="619990" y="759276"/>
                </a:lnTo>
                <a:lnTo>
                  <a:pt x="656709" y="793470"/>
                </a:lnTo>
                <a:lnTo>
                  <a:pt x="693995" y="829147"/>
                </a:lnTo>
                <a:lnTo>
                  <a:pt x="731737" y="865751"/>
                </a:lnTo>
                <a:lnTo>
                  <a:pt x="769829" y="902725"/>
                </a:lnTo>
                <a:lnTo>
                  <a:pt x="808160" y="939514"/>
                </a:lnTo>
                <a:lnTo>
                  <a:pt x="846624" y="975561"/>
                </a:lnTo>
                <a:lnTo>
                  <a:pt x="885111" y="1010310"/>
                </a:lnTo>
                <a:lnTo>
                  <a:pt x="923513" y="1043206"/>
                </a:lnTo>
                <a:lnTo>
                  <a:pt x="961722" y="1073691"/>
                </a:lnTo>
                <a:lnTo>
                  <a:pt x="999630" y="1101210"/>
                </a:lnTo>
                <a:lnTo>
                  <a:pt x="1037128" y="1125207"/>
                </a:lnTo>
                <a:lnTo>
                  <a:pt x="1079052" y="1150416"/>
                </a:lnTo>
                <a:lnTo>
                  <a:pt x="1122697" y="1177331"/>
                </a:lnTo>
                <a:lnTo>
                  <a:pt x="1167818" y="1205650"/>
                </a:lnTo>
                <a:lnTo>
                  <a:pt x="1214170" y="1235074"/>
                </a:lnTo>
                <a:lnTo>
                  <a:pt x="1261510" y="1265300"/>
                </a:lnTo>
                <a:lnTo>
                  <a:pt x="1309592" y="1296027"/>
                </a:lnTo>
                <a:lnTo>
                  <a:pt x="1358171" y="1326956"/>
                </a:lnTo>
                <a:lnTo>
                  <a:pt x="1407004" y="1357783"/>
                </a:lnTo>
                <a:lnTo>
                  <a:pt x="1455845" y="1388210"/>
                </a:lnTo>
                <a:lnTo>
                  <a:pt x="1504449" y="1417933"/>
                </a:lnTo>
                <a:lnTo>
                  <a:pt x="1552573" y="1446653"/>
                </a:lnTo>
                <a:lnTo>
                  <a:pt x="1599971" y="1474069"/>
                </a:lnTo>
                <a:lnTo>
                  <a:pt x="1646399" y="1499878"/>
                </a:lnTo>
                <a:lnTo>
                  <a:pt x="1691612" y="1523781"/>
                </a:lnTo>
                <a:lnTo>
                  <a:pt x="1735366" y="1545475"/>
                </a:lnTo>
                <a:lnTo>
                  <a:pt x="1777416" y="1564661"/>
                </a:lnTo>
                <a:lnTo>
                  <a:pt x="1817517" y="1581037"/>
                </a:lnTo>
                <a:lnTo>
                  <a:pt x="1855425" y="1594301"/>
                </a:lnTo>
                <a:lnTo>
                  <a:pt x="1923681" y="1610292"/>
                </a:lnTo>
                <a:lnTo>
                  <a:pt x="1972877" y="1613516"/>
                </a:lnTo>
                <a:lnTo>
                  <a:pt x="2016380" y="1609596"/>
                </a:lnTo>
                <a:lnTo>
                  <a:pt x="2054889" y="1599056"/>
                </a:lnTo>
                <a:lnTo>
                  <a:pt x="2119710" y="1560202"/>
                </a:lnTo>
                <a:lnTo>
                  <a:pt x="2147416" y="1532935"/>
                </a:lnTo>
                <a:lnTo>
                  <a:pt x="2172915" y="1501137"/>
                </a:lnTo>
                <a:lnTo>
                  <a:pt x="2196904" y="1465331"/>
                </a:lnTo>
                <a:lnTo>
                  <a:pt x="2220079" y="1426041"/>
                </a:lnTo>
                <a:lnTo>
                  <a:pt x="2243138" y="1383788"/>
                </a:lnTo>
                <a:lnTo>
                  <a:pt x="2266778" y="1339095"/>
                </a:lnTo>
                <a:lnTo>
                  <a:pt x="2291694" y="1292486"/>
                </a:lnTo>
                <a:lnTo>
                  <a:pt x="2309368" y="1256774"/>
                </a:lnTo>
                <a:lnTo>
                  <a:pt x="2326064" y="1216895"/>
                </a:lnTo>
                <a:lnTo>
                  <a:pt x="2341906" y="1173369"/>
                </a:lnTo>
                <a:lnTo>
                  <a:pt x="2357015" y="1126718"/>
                </a:lnTo>
                <a:lnTo>
                  <a:pt x="2371514" y="1077462"/>
                </a:lnTo>
                <a:lnTo>
                  <a:pt x="2385527" y="1026123"/>
                </a:lnTo>
                <a:lnTo>
                  <a:pt x="2399175" y="973220"/>
                </a:lnTo>
                <a:lnTo>
                  <a:pt x="2412582" y="919276"/>
                </a:lnTo>
                <a:lnTo>
                  <a:pt x="2425869" y="864811"/>
                </a:lnTo>
                <a:lnTo>
                  <a:pt x="2439160" y="810345"/>
                </a:lnTo>
                <a:lnTo>
                  <a:pt x="2452576" y="756401"/>
                </a:lnTo>
                <a:lnTo>
                  <a:pt x="2466242" y="703498"/>
                </a:lnTo>
                <a:lnTo>
                  <a:pt x="2480278" y="652158"/>
                </a:lnTo>
                <a:lnTo>
                  <a:pt x="2494809" y="602902"/>
                </a:lnTo>
                <a:lnTo>
                  <a:pt x="2509956" y="556250"/>
                </a:lnTo>
                <a:lnTo>
                  <a:pt x="2525841" y="512724"/>
                </a:lnTo>
                <a:lnTo>
                  <a:pt x="2542589" y="472844"/>
                </a:lnTo>
                <a:lnTo>
                  <a:pt x="2563593" y="425718"/>
                </a:lnTo>
                <a:lnTo>
                  <a:pt x="2584822" y="376965"/>
                </a:lnTo>
                <a:lnTo>
                  <a:pt x="2606332" y="327517"/>
                </a:lnTo>
                <a:lnTo>
                  <a:pt x="2628177" y="278306"/>
                </a:lnTo>
                <a:lnTo>
                  <a:pt x="2650413" y="230266"/>
                </a:lnTo>
                <a:lnTo>
                  <a:pt x="2673094" y="184329"/>
                </a:lnTo>
                <a:lnTo>
                  <a:pt x="2696275" y="141427"/>
                </a:lnTo>
                <a:lnTo>
                  <a:pt x="2720011" y="102494"/>
                </a:lnTo>
                <a:lnTo>
                  <a:pt x="2744356" y="68462"/>
                </a:lnTo>
                <a:lnTo>
                  <a:pt x="2795095" y="18833"/>
                </a:lnTo>
                <a:lnTo>
                  <a:pt x="2848930" y="0"/>
                </a:lnTo>
                <a:lnTo>
                  <a:pt x="2877146" y="4463"/>
                </a:lnTo>
                <a:lnTo>
                  <a:pt x="2921020" y="26856"/>
                </a:lnTo>
                <a:lnTo>
                  <a:pt x="2964205" y="64254"/>
                </a:lnTo>
                <a:lnTo>
                  <a:pt x="3007873" y="116589"/>
                </a:lnTo>
                <a:lnTo>
                  <a:pt x="3030253" y="148337"/>
                </a:lnTo>
                <a:lnTo>
                  <a:pt x="3053192" y="183793"/>
                </a:lnTo>
                <a:lnTo>
                  <a:pt x="3076837" y="222949"/>
                </a:lnTo>
                <a:lnTo>
                  <a:pt x="3101334" y="265797"/>
                </a:lnTo>
                <a:lnTo>
                  <a:pt x="3126829" y="312328"/>
                </a:lnTo>
                <a:lnTo>
                  <a:pt x="3153468" y="362533"/>
                </a:lnTo>
                <a:lnTo>
                  <a:pt x="3181398" y="416403"/>
                </a:lnTo>
                <a:lnTo>
                  <a:pt x="3210765" y="473931"/>
                </a:lnTo>
                <a:lnTo>
                  <a:pt x="3241715" y="535108"/>
                </a:lnTo>
                <a:lnTo>
                  <a:pt x="3274394" y="599924"/>
                </a:lnTo>
                <a:lnTo>
                  <a:pt x="3308950" y="668372"/>
                </a:lnTo>
                <a:lnTo>
                  <a:pt x="3345527" y="740443"/>
                </a:lnTo>
                <a:lnTo>
                  <a:pt x="3379670" y="808474"/>
                </a:lnTo>
                <a:lnTo>
                  <a:pt x="3398075" y="845831"/>
                </a:lnTo>
                <a:lnTo>
                  <a:pt x="3417298" y="885247"/>
                </a:lnTo>
                <a:lnTo>
                  <a:pt x="3437286" y="926595"/>
                </a:lnTo>
                <a:lnTo>
                  <a:pt x="3457987" y="969751"/>
                </a:lnTo>
                <a:lnTo>
                  <a:pt x="3479347" y="1014589"/>
                </a:lnTo>
                <a:lnTo>
                  <a:pt x="3501314" y="1060981"/>
                </a:lnTo>
                <a:lnTo>
                  <a:pt x="3523836" y="1108803"/>
                </a:lnTo>
                <a:lnTo>
                  <a:pt x="3546858" y="1157928"/>
                </a:lnTo>
                <a:lnTo>
                  <a:pt x="3570329" y="1208230"/>
                </a:lnTo>
                <a:lnTo>
                  <a:pt x="3594196" y="1259583"/>
                </a:lnTo>
                <a:lnTo>
                  <a:pt x="3618405" y="1311862"/>
                </a:lnTo>
                <a:lnTo>
                  <a:pt x="3642904" y="1364940"/>
                </a:lnTo>
                <a:lnTo>
                  <a:pt x="3667641" y="1418691"/>
                </a:lnTo>
                <a:lnTo>
                  <a:pt x="3692561" y="1472990"/>
                </a:lnTo>
                <a:lnTo>
                  <a:pt x="3717613" y="1527709"/>
                </a:lnTo>
                <a:lnTo>
                  <a:pt x="3742743" y="1582725"/>
                </a:lnTo>
                <a:lnTo>
                  <a:pt x="3767899" y="1637909"/>
                </a:lnTo>
                <a:lnTo>
                  <a:pt x="3793028" y="1693137"/>
                </a:lnTo>
                <a:lnTo>
                  <a:pt x="3818078" y="1748283"/>
                </a:lnTo>
                <a:lnTo>
                  <a:pt x="3842994" y="1803219"/>
                </a:lnTo>
                <a:lnTo>
                  <a:pt x="3867725" y="1857821"/>
                </a:lnTo>
                <a:lnTo>
                  <a:pt x="3892217" y="1911963"/>
                </a:lnTo>
                <a:lnTo>
                  <a:pt x="3916418" y="1965518"/>
                </a:lnTo>
                <a:lnTo>
                  <a:pt x="3940275" y="2018360"/>
                </a:lnTo>
                <a:lnTo>
                  <a:pt x="3963735" y="2070364"/>
                </a:lnTo>
                <a:lnTo>
                  <a:pt x="3986745" y="2121403"/>
                </a:lnTo>
                <a:lnTo>
                  <a:pt x="4009253" y="2171352"/>
                </a:lnTo>
                <a:lnTo>
                  <a:pt x="4031206" y="2220085"/>
                </a:lnTo>
                <a:lnTo>
                  <a:pt x="4052550" y="2267474"/>
                </a:lnTo>
                <a:lnTo>
                  <a:pt x="4073233" y="2313396"/>
                </a:lnTo>
                <a:lnTo>
                  <a:pt x="4093202" y="2357722"/>
                </a:lnTo>
                <a:lnTo>
                  <a:pt x="4112404" y="2400329"/>
                </a:lnTo>
                <a:lnTo>
                  <a:pt x="4130787" y="2441089"/>
                </a:lnTo>
                <a:lnTo>
                  <a:pt x="4148297" y="2479876"/>
                </a:lnTo>
                <a:lnTo>
                  <a:pt x="4164882" y="2516565"/>
                </a:lnTo>
                <a:lnTo>
                  <a:pt x="4195066" y="2583144"/>
                </a:lnTo>
                <a:lnTo>
                  <a:pt x="4220914" y="2639818"/>
                </a:lnTo>
                <a:lnTo>
                  <a:pt x="4232080" y="2664125"/>
                </a:lnTo>
              </a:path>
            </a:pathLst>
          </a:custGeom>
          <a:ln w="76199">
            <a:solidFill>
              <a:srgbClr val="3C78D8"/>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2717215" y="5056064"/>
            <a:ext cx="6758093" cy="0"/>
          </a:xfrm>
          <a:custGeom>
            <a:avLst/>
            <a:gdLst/>
            <a:ahLst/>
            <a:cxnLst/>
            <a:rect l="l" t="t" r="r" b="b"/>
            <a:pathLst>
              <a:path w="5068570">
                <a:moveTo>
                  <a:pt x="0" y="0"/>
                </a:moveTo>
                <a:lnTo>
                  <a:pt x="5068200" y="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6096011" y="1544385"/>
            <a:ext cx="0" cy="3760047"/>
          </a:xfrm>
          <a:custGeom>
            <a:avLst/>
            <a:gdLst/>
            <a:ahLst/>
            <a:cxnLst/>
            <a:rect l="l" t="t" r="r" b="b"/>
            <a:pathLst>
              <a:path h="2820035">
                <a:moveTo>
                  <a:pt x="0" y="0"/>
                </a:moveTo>
                <a:lnTo>
                  <a:pt x="0" y="282000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296989" y="4333833"/>
            <a:ext cx="513080" cy="513080"/>
          </a:xfrm>
          <a:custGeom>
            <a:avLst/>
            <a:gdLst/>
            <a:ahLst/>
            <a:cxnLst/>
            <a:rect l="l" t="t" r="r" b="b"/>
            <a:pathLst>
              <a:path w="384810" h="384810">
                <a:moveTo>
                  <a:pt x="192299" y="384599"/>
                </a:moveTo>
                <a:lnTo>
                  <a:pt x="148207" y="379520"/>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0"/>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3296989" y="433383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7"/>
                </a:lnTo>
                <a:lnTo>
                  <a:pt x="328276" y="56323"/>
                </a:lnTo>
                <a:lnTo>
                  <a:pt x="369962" y="118709"/>
                </a:lnTo>
                <a:lnTo>
                  <a:pt x="384599" y="192299"/>
                </a:lnTo>
                <a:lnTo>
                  <a:pt x="379521" y="236392"/>
                </a:lnTo>
                <a:lnTo>
                  <a:pt x="365054" y="276868"/>
                </a:lnTo>
                <a:lnTo>
                  <a:pt x="342353" y="312573"/>
                </a:lnTo>
                <a:lnTo>
                  <a:pt x="312573" y="342353"/>
                </a:lnTo>
                <a:lnTo>
                  <a:pt x="276868" y="365054"/>
                </a:lnTo>
                <a:lnTo>
                  <a:pt x="236392" y="379520"/>
                </a:lnTo>
                <a:lnTo>
                  <a:pt x="192299" y="384599"/>
                </a:lnTo>
                <a:lnTo>
                  <a:pt x="148207" y="379520"/>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4592863" y="2971829"/>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4592863" y="2971829"/>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8"/>
                </a:lnTo>
                <a:lnTo>
                  <a:pt x="328276" y="56323"/>
                </a:lnTo>
                <a:lnTo>
                  <a:pt x="369962"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7618927" y="2459060"/>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4"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7618927" y="2459060"/>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8"/>
                </a:lnTo>
                <a:lnTo>
                  <a:pt x="328276" y="56323"/>
                </a:lnTo>
                <a:lnTo>
                  <a:pt x="369962" y="118709"/>
                </a:lnTo>
                <a:lnTo>
                  <a:pt x="384599" y="192299"/>
                </a:lnTo>
                <a:lnTo>
                  <a:pt x="379521" y="236392"/>
                </a:lnTo>
                <a:lnTo>
                  <a:pt x="365054" y="276868"/>
                </a:lnTo>
                <a:lnTo>
                  <a:pt x="342353" y="312573"/>
                </a:lnTo>
                <a:lnTo>
                  <a:pt x="312574"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6244223" y="3167903"/>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0" y="3729"/>
                </a:lnTo>
                <a:lnTo>
                  <a:pt x="298988" y="32308"/>
                </a:lnTo>
                <a:lnTo>
                  <a:pt x="352291" y="85612"/>
                </a:lnTo>
                <a:lnTo>
                  <a:pt x="380870" y="154609"/>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244223" y="316790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8"/>
                </a:lnTo>
                <a:lnTo>
                  <a:pt x="328276" y="56323"/>
                </a:lnTo>
                <a:lnTo>
                  <a:pt x="369962" y="118710"/>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6601084" y="2148808"/>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A4C1F4"/>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6601084" y="2148808"/>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7"/>
                </a:lnTo>
                <a:lnTo>
                  <a:pt x="328276" y="56323"/>
                </a:lnTo>
                <a:lnTo>
                  <a:pt x="369961"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txBox="1"/>
          <p:nvPr/>
        </p:nvSpPr>
        <p:spPr>
          <a:xfrm>
            <a:off x="2031733" y="4811178"/>
            <a:ext cx="237067"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x</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txBox="1"/>
          <p:nvPr/>
        </p:nvSpPr>
        <p:spPr>
          <a:xfrm>
            <a:off x="5617300" y="1500545"/>
            <a:ext cx="237067"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y</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txBox="1"/>
          <p:nvPr/>
        </p:nvSpPr>
        <p:spPr>
          <a:xfrm>
            <a:off x="7152601" y="1054943"/>
            <a:ext cx="320039"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1" i="0" u="none" strike="noStrike" kern="1200" cap="none" spc="0" normalizeH="0" baseline="0" noProof="0" dirty="0">
                <a:ln>
                  <a:noFill/>
                </a:ln>
                <a:solidFill>
                  <a:srgbClr val="0000FF"/>
                </a:solidFill>
                <a:effectLst/>
                <a:uLnTx/>
                <a:uFillTx/>
                <a:latin typeface="Arial"/>
                <a:ea typeface="+mn-ea"/>
                <a:cs typeface="Arial"/>
              </a:rPr>
              <a:t>f</a:t>
            </a:r>
            <a:r>
              <a:rPr kumimoji="0" sz="3200" b="1" i="0" u="none" strike="noStrike" kern="1200" cap="none" spc="0" normalizeH="0" baseline="-31250" noProof="0" dirty="0">
                <a:ln>
                  <a:noFill/>
                </a:ln>
                <a:solidFill>
                  <a:srgbClr val="0000FF"/>
                </a:solidFill>
                <a:effectLst/>
                <a:uLnTx/>
                <a:uFillTx/>
                <a:latin typeface="Arial"/>
                <a:ea typeface="+mn-ea"/>
                <a:cs typeface="Arial"/>
              </a:rPr>
              <a:t>1</a:t>
            </a:r>
            <a:endParaRPr kumimoji="0" sz="3200" b="0" i="0" u="none" strike="noStrike" kern="1200" cap="none" spc="0" normalizeH="0" baseline="-31250" noProof="0">
              <a:ln>
                <a:noFill/>
              </a:ln>
              <a:solidFill>
                <a:prstClr val="black"/>
              </a:solidFill>
              <a:effectLst/>
              <a:uLnTx/>
              <a:uFillTx/>
              <a:latin typeface="Arial"/>
              <a:ea typeface="+mn-ea"/>
              <a:cs typeface="Arial"/>
            </a:endParaRPr>
          </a:p>
        </p:txBody>
      </p:sp>
      <p:sp>
        <p:nvSpPr>
          <p:cNvPr id="20" name="object 20"/>
          <p:cNvSpPr txBox="1"/>
          <p:nvPr/>
        </p:nvSpPr>
        <p:spPr>
          <a:xfrm>
            <a:off x="8814834" y="1247109"/>
            <a:ext cx="320039"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1" i="0" u="none" strike="noStrike" kern="1200" cap="none" spc="0" normalizeH="0" baseline="0" noProof="0" dirty="0">
                <a:ln>
                  <a:noFill/>
                </a:ln>
                <a:solidFill>
                  <a:srgbClr val="37761C"/>
                </a:solidFill>
                <a:effectLst/>
                <a:uLnTx/>
                <a:uFillTx/>
                <a:latin typeface="Arial"/>
                <a:ea typeface="+mn-ea"/>
                <a:cs typeface="Arial"/>
              </a:rPr>
              <a:t>f</a:t>
            </a:r>
            <a:r>
              <a:rPr kumimoji="0" sz="3200" b="1" i="0" u="none" strike="noStrike" kern="1200" cap="none" spc="0" normalizeH="0" baseline="-31250" noProof="0" dirty="0">
                <a:ln>
                  <a:noFill/>
                </a:ln>
                <a:solidFill>
                  <a:srgbClr val="37761C"/>
                </a:solidFill>
                <a:effectLst/>
                <a:uLnTx/>
                <a:uFillTx/>
                <a:latin typeface="Arial"/>
                <a:ea typeface="+mn-ea"/>
                <a:cs typeface="Arial"/>
              </a:rPr>
              <a:t>2</a:t>
            </a:r>
            <a:endParaRPr kumimoji="0" sz="3200" b="0" i="0" u="none" strike="noStrike" kern="1200" cap="none" spc="0" normalizeH="0" baseline="-3125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78907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95568" y="2037905"/>
            <a:ext cx="6016413" cy="2534073"/>
          </a:xfrm>
          <a:custGeom>
            <a:avLst/>
            <a:gdLst/>
            <a:ahLst/>
            <a:cxnLst/>
            <a:rect l="l" t="t" r="r" b="b"/>
            <a:pathLst>
              <a:path w="4512309" h="1900554">
                <a:moveTo>
                  <a:pt x="0" y="1900499"/>
                </a:moveTo>
                <a:lnTo>
                  <a:pt x="4511700" y="0"/>
                </a:lnTo>
              </a:path>
            </a:pathLst>
          </a:custGeom>
          <a:ln w="76199">
            <a:solidFill>
              <a:srgbClr val="37761C"/>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txBox="1">
            <a:spLocks noGrp="1"/>
          </p:cNvSpPr>
          <p:nvPr>
            <p:ph type="title"/>
          </p:nvPr>
        </p:nvSpPr>
        <p:spPr>
          <a:xfrm>
            <a:off x="512967" y="180001"/>
            <a:ext cx="8002693" cy="591551"/>
          </a:xfrm>
          <a:prstGeom prst="rect">
            <a:avLst/>
          </a:prstGeom>
        </p:spPr>
        <p:txBody>
          <a:bodyPr vert="horz" wrap="square" lIns="0" tIns="16933" rIns="0" bIns="0" rtlCol="0">
            <a:spAutoFit/>
          </a:bodyPr>
          <a:lstStyle/>
          <a:p>
            <a:pPr marL="16933">
              <a:spcBef>
                <a:spcPts val="133"/>
              </a:spcBef>
            </a:pPr>
            <a:r>
              <a:rPr sz="3733" spc="-7" dirty="0"/>
              <a:t>Regularization: </a:t>
            </a:r>
            <a:r>
              <a:rPr sz="3733" spc="-13" dirty="0"/>
              <a:t>Prefer Simpler</a:t>
            </a:r>
            <a:r>
              <a:rPr sz="3733" spc="-107" dirty="0"/>
              <a:t> </a:t>
            </a:r>
            <a:r>
              <a:rPr sz="3733" dirty="0"/>
              <a:t>Models</a:t>
            </a:r>
            <a:endParaRPr sz="3733"/>
          </a:p>
        </p:txBody>
      </p:sp>
      <p:sp>
        <p:nvSpPr>
          <p:cNvPr id="4" name="object 4"/>
          <p:cNvSpPr/>
          <p:nvPr/>
        </p:nvSpPr>
        <p:spPr>
          <a:xfrm>
            <a:off x="3475484" y="1739171"/>
            <a:ext cx="5643033" cy="3574627"/>
          </a:xfrm>
          <a:custGeom>
            <a:avLst/>
            <a:gdLst/>
            <a:ahLst/>
            <a:cxnLst/>
            <a:rect l="l" t="t" r="r" b="b"/>
            <a:pathLst>
              <a:path w="4232275" h="2680970">
                <a:moveTo>
                  <a:pt x="0" y="2680829"/>
                </a:moveTo>
                <a:lnTo>
                  <a:pt x="1987" y="2654903"/>
                </a:lnTo>
                <a:lnTo>
                  <a:pt x="3585" y="2626727"/>
                </a:lnTo>
                <a:lnTo>
                  <a:pt x="5095" y="2595435"/>
                </a:lnTo>
                <a:lnTo>
                  <a:pt x="6819" y="2560159"/>
                </a:lnTo>
                <a:lnTo>
                  <a:pt x="9059" y="2520032"/>
                </a:lnTo>
                <a:lnTo>
                  <a:pt x="12116" y="2474187"/>
                </a:lnTo>
                <a:lnTo>
                  <a:pt x="16291" y="2421756"/>
                </a:lnTo>
                <a:lnTo>
                  <a:pt x="21886" y="2361872"/>
                </a:lnTo>
                <a:lnTo>
                  <a:pt x="29203" y="2293669"/>
                </a:lnTo>
                <a:lnTo>
                  <a:pt x="38542" y="2216278"/>
                </a:lnTo>
                <a:lnTo>
                  <a:pt x="50207" y="2128833"/>
                </a:lnTo>
                <a:lnTo>
                  <a:pt x="54721" y="2093965"/>
                </a:lnTo>
                <a:lnTo>
                  <a:pt x="59112" y="2055386"/>
                </a:lnTo>
                <a:lnTo>
                  <a:pt x="63414" y="2013390"/>
                </a:lnTo>
                <a:lnTo>
                  <a:pt x="67661" y="1968269"/>
                </a:lnTo>
                <a:lnTo>
                  <a:pt x="71885" y="1920318"/>
                </a:lnTo>
                <a:lnTo>
                  <a:pt x="76121" y="1869829"/>
                </a:lnTo>
                <a:lnTo>
                  <a:pt x="80403" y="1817094"/>
                </a:lnTo>
                <a:lnTo>
                  <a:pt x="84764" y="1762408"/>
                </a:lnTo>
                <a:lnTo>
                  <a:pt x="89238" y="1706063"/>
                </a:lnTo>
                <a:lnTo>
                  <a:pt x="93858" y="1648353"/>
                </a:lnTo>
                <a:lnTo>
                  <a:pt x="98658" y="1589570"/>
                </a:lnTo>
                <a:lnTo>
                  <a:pt x="103673" y="1530008"/>
                </a:lnTo>
                <a:lnTo>
                  <a:pt x="108935" y="1469959"/>
                </a:lnTo>
                <a:lnTo>
                  <a:pt x="114478" y="1409717"/>
                </a:lnTo>
                <a:lnTo>
                  <a:pt x="120336" y="1349576"/>
                </a:lnTo>
                <a:lnTo>
                  <a:pt x="126543" y="1289827"/>
                </a:lnTo>
                <a:lnTo>
                  <a:pt x="133132" y="1230764"/>
                </a:lnTo>
                <a:lnTo>
                  <a:pt x="140138" y="1172681"/>
                </a:lnTo>
                <a:lnTo>
                  <a:pt x="147593" y="1115870"/>
                </a:lnTo>
                <a:lnTo>
                  <a:pt x="155531" y="1060625"/>
                </a:lnTo>
                <a:lnTo>
                  <a:pt x="163987" y="1007238"/>
                </a:lnTo>
                <a:lnTo>
                  <a:pt x="172993" y="956003"/>
                </a:lnTo>
                <a:lnTo>
                  <a:pt x="182584" y="907212"/>
                </a:lnTo>
                <a:lnTo>
                  <a:pt x="192793" y="861160"/>
                </a:lnTo>
                <a:lnTo>
                  <a:pt x="203654" y="818139"/>
                </a:lnTo>
                <a:lnTo>
                  <a:pt x="215201" y="778441"/>
                </a:lnTo>
                <a:lnTo>
                  <a:pt x="227467" y="742361"/>
                </a:lnTo>
                <a:lnTo>
                  <a:pt x="254291" y="682225"/>
                </a:lnTo>
                <a:lnTo>
                  <a:pt x="284397" y="640076"/>
                </a:lnTo>
                <a:lnTo>
                  <a:pt x="332845" y="610028"/>
                </a:lnTo>
                <a:lnTo>
                  <a:pt x="359597" y="605849"/>
                </a:lnTo>
                <a:lnTo>
                  <a:pt x="387891" y="608158"/>
                </a:lnTo>
                <a:lnTo>
                  <a:pt x="448667" y="630016"/>
                </a:lnTo>
                <a:lnTo>
                  <a:pt x="514307" y="671154"/>
                </a:lnTo>
                <a:lnTo>
                  <a:pt x="548680" y="697562"/>
                </a:lnTo>
                <a:lnTo>
                  <a:pt x="583944" y="727122"/>
                </a:lnTo>
                <a:lnTo>
                  <a:pt x="619990" y="759276"/>
                </a:lnTo>
                <a:lnTo>
                  <a:pt x="656709" y="793470"/>
                </a:lnTo>
                <a:lnTo>
                  <a:pt x="693995" y="829147"/>
                </a:lnTo>
                <a:lnTo>
                  <a:pt x="731737" y="865751"/>
                </a:lnTo>
                <a:lnTo>
                  <a:pt x="769829" y="902725"/>
                </a:lnTo>
                <a:lnTo>
                  <a:pt x="808160" y="939514"/>
                </a:lnTo>
                <a:lnTo>
                  <a:pt x="846624" y="975561"/>
                </a:lnTo>
                <a:lnTo>
                  <a:pt x="885111" y="1010310"/>
                </a:lnTo>
                <a:lnTo>
                  <a:pt x="923513" y="1043206"/>
                </a:lnTo>
                <a:lnTo>
                  <a:pt x="961722" y="1073691"/>
                </a:lnTo>
                <a:lnTo>
                  <a:pt x="999630" y="1101210"/>
                </a:lnTo>
                <a:lnTo>
                  <a:pt x="1037128" y="1125207"/>
                </a:lnTo>
                <a:lnTo>
                  <a:pt x="1079052" y="1150416"/>
                </a:lnTo>
                <a:lnTo>
                  <a:pt x="1122697" y="1177331"/>
                </a:lnTo>
                <a:lnTo>
                  <a:pt x="1167818" y="1205650"/>
                </a:lnTo>
                <a:lnTo>
                  <a:pt x="1214170" y="1235074"/>
                </a:lnTo>
                <a:lnTo>
                  <a:pt x="1261510" y="1265300"/>
                </a:lnTo>
                <a:lnTo>
                  <a:pt x="1309592" y="1296027"/>
                </a:lnTo>
                <a:lnTo>
                  <a:pt x="1358171" y="1326956"/>
                </a:lnTo>
                <a:lnTo>
                  <a:pt x="1407004" y="1357783"/>
                </a:lnTo>
                <a:lnTo>
                  <a:pt x="1455845" y="1388210"/>
                </a:lnTo>
                <a:lnTo>
                  <a:pt x="1504449" y="1417933"/>
                </a:lnTo>
                <a:lnTo>
                  <a:pt x="1552573" y="1446653"/>
                </a:lnTo>
                <a:lnTo>
                  <a:pt x="1599971" y="1474069"/>
                </a:lnTo>
                <a:lnTo>
                  <a:pt x="1646399" y="1499878"/>
                </a:lnTo>
                <a:lnTo>
                  <a:pt x="1691612" y="1523781"/>
                </a:lnTo>
                <a:lnTo>
                  <a:pt x="1735366" y="1545475"/>
                </a:lnTo>
                <a:lnTo>
                  <a:pt x="1777416" y="1564661"/>
                </a:lnTo>
                <a:lnTo>
                  <a:pt x="1817517" y="1581037"/>
                </a:lnTo>
                <a:lnTo>
                  <a:pt x="1855425" y="1594301"/>
                </a:lnTo>
                <a:lnTo>
                  <a:pt x="1923681" y="1610292"/>
                </a:lnTo>
                <a:lnTo>
                  <a:pt x="1972877" y="1613516"/>
                </a:lnTo>
                <a:lnTo>
                  <a:pt x="2016380" y="1609596"/>
                </a:lnTo>
                <a:lnTo>
                  <a:pt x="2054889" y="1599056"/>
                </a:lnTo>
                <a:lnTo>
                  <a:pt x="2119710" y="1560202"/>
                </a:lnTo>
                <a:lnTo>
                  <a:pt x="2147416" y="1532935"/>
                </a:lnTo>
                <a:lnTo>
                  <a:pt x="2172915" y="1501137"/>
                </a:lnTo>
                <a:lnTo>
                  <a:pt x="2196904" y="1465331"/>
                </a:lnTo>
                <a:lnTo>
                  <a:pt x="2220079" y="1426041"/>
                </a:lnTo>
                <a:lnTo>
                  <a:pt x="2243138" y="1383788"/>
                </a:lnTo>
                <a:lnTo>
                  <a:pt x="2266778" y="1339095"/>
                </a:lnTo>
                <a:lnTo>
                  <a:pt x="2291694" y="1292486"/>
                </a:lnTo>
                <a:lnTo>
                  <a:pt x="2309368" y="1256774"/>
                </a:lnTo>
                <a:lnTo>
                  <a:pt x="2326064" y="1216895"/>
                </a:lnTo>
                <a:lnTo>
                  <a:pt x="2341906" y="1173369"/>
                </a:lnTo>
                <a:lnTo>
                  <a:pt x="2357015" y="1126718"/>
                </a:lnTo>
                <a:lnTo>
                  <a:pt x="2371514" y="1077462"/>
                </a:lnTo>
                <a:lnTo>
                  <a:pt x="2385527" y="1026123"/>
                </a:lnTo>
                <a:lnTo>
                  <a:pt x="2399175" y="973220"/>
                </a:lnTo>
                <a:lnTo>
                  <a:pt x="2412582" y="919276"/>
                </a:lnTo>
                <a:lnTo>
                  <a:pt x="2425869" y="864811"/>
                </a:lnTo>
                <a:lnTo>
                  <a:pt x="2439160" y="810345"/>
                </a:lnTo>
                <a:lnTo>
                  <a:pt x="2452576" y="756401"/>
                </a:lnTo>
                <a:lnTo>
                  <a:pt x="2466242" y="703498"/>
                </a:lnTo>
                <a:lnTo>
                  <a:pt x="2480278" y="652158"/>
                </a:lnTo>
                <a:lnTo>
                  <a:pt x="2494809" y="602902"/>
                </a:lnTo>
                <a:lnTo>
                  <a:pt x="2509956" y="556250"/>
                </a:lnTo>
                <a:lnTo>
                  <a:pt x="2525841" y="512724"/>
                </a:lnTo>
                <a:lnTo>
                  <a:pt x="2542589" y="472844"/>
                </a:lnTo>
                <a:lnTo>
                  <a:pt x="2563593" y="425718"/>
                </a:lnTo>
                <a:lnTo>
                  <a:pt x="2584822" y="376965"/>
                </a:lnTo>
                <a:lnTo>
                  <a:pt x="2606332" y="327517"/>
                </a:lnTo>
                <a:lnTo>
                  <a:pt x="2628177" y="278306"/>
                </a:lnTo>
                <a:lnTo>
                  <a:pt x="2650413" y="230266"/>
                </a:lnTo>
                <a:lnTo>
                  <a:pt x="2673094" y="184329"/>
                </a:lnTo>
                <a:lnTo>
                  <a:pt x="2696275" y="141427"/>
                </a:lnTo>
                <a:lnTo>
                  <a:pt x="2720011" y="102494"/>
                </a:lnTo>
                <a:lnTo>
                  <a:pt x="2744356" y="68462"/>
                </a:lnTo>
                <a:lnTo>
                  <a:pt x="2795095" y="18833"/>
                </a:lnTo>
                <a:lnTo>
                  <a:pt x="2848930" y="0"/>
                </a:lnTo>
                <a:lnTo>
                  <a:pt x="2877146" y="4463"/>
                </a:lnTo>
                <a:lnTo>
                  <a:pt x="2921020" y="26856"/>
                </a:lnTo>
                <a:lnTo>
                  <a:pt x="2964205" y="64254"/>
                </a:lnTo>
                <a:lnTo>
                  <a:pt x="3007873" y="116589"/>
                </a:lnTo>
                <a:lnTo>
                  <a:pt x="3030253" y="148337"/>
                </a:lnTo>
                <a:lnTo>
                  <a:pt x="3053192" y="183793"/>
                </a:lnTo>
                <a:lnTo>
                  <a:pt x="3076837" y="222949"/>
                </a:lnTo>
                <a:lnTo>
                  <a:pt x="3101334" y="265797"/>
                </a:lnTo>
                <a:lnTo>
                  <a:pt x="3126829" y="312328"/>
                </a:lnTo>
                <a:lnTo>
                  <a:pt x="3153468" y="362533"/>
                </a:lnTo>
                <a:lnTo>
                  <a:pt x="3181398" y="416403"/>
                </a:lnTo>
                <a:lnTo>
                  <a:pt x="3210765" y="473931"/>
                </a:lnTo>
                <a:lnTo>
                  <a:pt x="3241715" y="535108"/>
                </a:lnTo>
                <a:lnTo>
                  <a:pt x="3274394" y="599924"/>
                </a:lnTo>
                <a:lnTo>
                  <a:pt x="3308950" y="668372"/>
                </a:lnTo>
                <a:lnTo>
                  <a:pt x="3345527" y="740443"/>
                </a:lnTo>
                <a:lnTo>
                  <a:pt x="3379670" y="808474"/>
                </a:lnTo>
                <a:lnTo>
                  <a:pt x="3398075" y="845831"/>
                </a:lnTo>
                <a:lnTo>
                  <a:pt x="3417298" y="885247"/>
                </a:lnTo>
                <a:lnTo>
                  <a:pt x="3437286" y="926595"/>
                </a:lnTo>
                <a:lnTo>
                  <a:pt x="3457987" y="969751"/>
                </a:lnTo>
                <a:lnTo>
                  <a:pt x="3479347" y="1014589"/>
                </a:lnTo>
                <a:lnTo>
                  <a:pt x="3501314" y="1060981"/>
                </a:lnTo>
                <a:lnTo>
                  <a:pt x="3523836" y="1108803"/>
                </a:lnTo>
                <a:lnTo>
                  <a:pt x="3546858" y="1157928"/>
                </a:lnTo>
                <a:lnTo>
                  <a:pt x="3570329" y="1208230"/>
                </a:lnTo>
                <a:lnTo>
                  <a:pt x="3594196" y="1259583"/>
                </a:lnTo>
                <a:lnTo>
                  <a:pt x="3618405" y="1311862"/>
                </a:lnTo>
                <a:lnTo>
                  <a:pt x="3642904" y="1364940"/>
                </a:lnTo>
                <a:lnTo>
                  <a:pt x="3667641" y="1418691"/>
                </a:lnTo>
                <a:lnTo>
                  <a:pt x="3692561" y="1472990"/>
                </a:lnTo>
                <a:lnTo>
                  <a:pt x="3717613" y="1527709"/>
                </a:lnTo>
                <a:lnTo>
                  <a:pt x="3742743" y="1582725"/>
                </a:lnTo>
                <a:lnTo>
                  <a:pt x="3767899" y="1637909"/>
                </a:lnTo>
                <a:lnTo>
                  <a:pt x="3793028" y="1693137"/>
                </a:lnTo>
                <a:lnTo>
                  <a:pt x="3818078" y="1748283"/>
                </a:lnTo>
                <a:lnTo>
                  <a:pt x="3842994" y="1803219"/>
                </a:lnTo>
                <a:lnTo>
                  <a:pt x="3867725" y="1857821"/>
                </a:lnTo>
                <a:lnTo>
                  <a:pt x="3892217" y="1911963"/>
                </a:lnTo>
                <a:lnTo>
                  <a:pt x="3916418" y="1965518"/>
                </a:lnTo>
                <a:lnTo>
                  <a:pt x="3940275" y="2018360"/>
                </a:lnTo>
                <a:lnTo>
                  <a:pt x="3963735" y="2070364"/>
                </a:lnTo>
                <a:lnTo>
                  <a:pt x="3986745" y="2121403"/>
                </a:lnTo>
                <a:lnTo>
                  <a:pt x="4009253" y="2171352"/>
                </a:lnTo>
                <a:lnTo>
                  <a:pt x="4031206" y="2220085"/>
                </a:lnTo>
                <a:lnTo>
                  <a:pt x="4052550" y="2267474"/>
                </a:lnTo>
                <a:lnTo>
                  <a:pt x="4073233" y="2313396"/>
                </a:lnTo>
                <a:lnTo>
                  <a:pt x="4093202" y="2357722"/>
                </a:lnTo>
                <a:lnTo>
                  <a:pt x="4112404" y="2400329"/>
                </a:lnTo>
                <a:lnTo>
                  <a:pt x="4130787" y="2441089"/>
                </a:lnTo>
                <a:lnTo>
                  <a:pt x="4148297" y="2479876"/>
                </a:lnTo>
                <a:lnTo>
                  <a:pt x="4164882" y="2516565"/>
                </a:lnTo>
                <a:lnTo>
                  <a:pt x="4195066" y="2583144"/>
                </a:lnTo>
                <a:lnTo>
                  <a:pt x="4220914" y="2639818"/>
                </a:lnTo>
                <a:lnTo>
                  <a:pt x="4232080" y="2664125"/>
                </a:lnTo>
              </a:path>
            </a:pathLst>
          </a:custGeom>
          <a:ln w="76199">
            <a:solidFill>
              <a:srgbClr val="3C78D8"/>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2717215" y="5056064"/>
            <a:ext cx="6758093" cy="0"/>
          </a:xfrm>
          <a:custGeom>
            <a:avLst/>
            <a:gdLst/>
            <a:ahLst/>
            <a:cxnLst/>
            <a:rect l="l" t="t" r="r" b="b"/>
            <a:pathLst>
              <a:path w="5068570">
                <a:moveTo>
                  <a:pt x="0" y="0"/>
                </a:moveTo>
                <a:lnTo>
                  <a:pt x="5068200" y="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6096011" y="1544385"/>
            <a:ext cx="0" cy="3760047"/>
          </a:xfrm>
          <a:custGeom>
            <a:avLst/>
            <a:gdLst/>
            <a:ahLst/>
            <a:cxnLst/>
            <a:rect l="l" t="t" r="r" b="b"/>
            <a:pathLst>
              <a:path h="2820035">
                <a:moveTo>
                  <a:pt x="0" y="0"/>
                </a:moveTo>
                <a:lnTo>
                  <a:pt x="0" y="282000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296989" y="4333833"/>
            <a:ext cx="513080" cy="513080"/>
          </a:xfrm>
          <a:custGeom>
            <a:avLst/>
            <a:gdLst/>
            <a:ahLst/>
            <a:cxnLst/>
            <a:rect l="l" t="t" r="r" b="b"/>
            <a:pathLst>
              <a:path w="384810" h="384810">
                <a:moveTo>
                  <a:pt x="192299" y="384599"/>
                </a:moveTo>
                <a:lnTo>
                  <a:pt x="148207" y="379520"/>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0"/>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3296989" y="433383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7"/>
                </a:lnTo>
                <a:lnTo>
                  <a:pt x="328276" y="56323"/>
                </a:lnTo>
                <a:lnTo>
                  <a:pt x="369962" y="118709"/>
                </a:lnTo>
                <a:lnTo>
                  <a:pt x="384599" y="192299"/>
                </a:lnTo>
                <a:lnTo>
                  <a:pt x="379521" y="236392"/>
                </a:lnTo>
                <a:lnTo>
                  <a:pt x="365054" y="276868"/>
                </a:lnTo>
                <a:lnTo>
                  <a:pt x="342353" y="312573"/>
                </a:lnTo>
                <a:lnTo>
                  <a:pt x="312573" y="342353"/>
                </a:lnTo>
                <a:lnTo>
                  <a:pt x="276868" y="365054"/>
                </a:lnTo>
                <a:lnTo>
                  <a:pt x="236392" y="379520"/>
                </a:lnTo>
                <a:lnTo>
                  <a:pt x="192299" y="384599"/>
                </a:lnTo>
                <a:lnTo>
                  <a:pt x="148207" y="379520"/>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4592863" y="2971829"/>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4592863" y="2971829"/>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8"/>
                </a:lnTo>
                <a:lnTo>
                  <a:pt x="328276" y="56323"/>
                </a:lnTo>
                <a:lnTo>
                  <a:pt x="369962"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7618927" y="2459060"/>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4"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7618927" y="2459060"/>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8"/>
                </a:lnTo>
                <a:lnTo>
                  <a:pt x="328276" y="56323"/>
                </a:lnTo>
                <a:lnTo>
                  <a:pt x="369962" y="118709"/>
                </a:lnTo>
                <a:lnTo>
                  <a:pt x="384599" y="192299"/>
                </a:lnTo>
                <a:lnTo>
                  <a:pt x="379521" y="236392"/>
                </a:lnTo>
                <a:lnTo>
                  <a:pt x="365054" y="276868"/>
                </a:lnTo>
                <a:lnTo>
                  <a:pt x="342353" y="312573"/>
                </a:lnTo>
                <a:lnTo>
                  <a:pt x="312574"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6244223" y="3167903"/>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0" y="3729"/>
                </a:lnTo>
                <a:lnTo>
                  <a:pt x="298988" y="32308"/>
                </a:lnTo>
                <a:lnTo>
                  <a:pt x="352291" y="85612"/>
                </a:lnTo>
                <a:lnTo>
                  <a:pt x="380870" y="154609"/>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9FC5E7"/>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6244223" y="316790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8"/>
                </a:lnTo>
                <a:lnTo>
                  <a:pt x="328276" y="56323"/>
                </a:lnTo>
                <a:lnTo>
                  <a:pt x="369962" y="118710"/>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6601084" y="2148808"/>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A4C1F4"/>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6601084" y="2148808"/>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90" y="14637"/>
                </a:lnTo>
                <a:lnTo>
                  <a:pt x="328276" y="56323"/>
                </a:lnTo>
                <a:lnTo>
                  <a:pt x="369961"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txBox="1"/>
          <p:nvPr/>
        </p:nvSpPr>
        <p:spPr>
          <a:xfrm>
            <a:off x="5617300" y="1500545"/>
            <a:ext cx="237067"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y</a:t>
            </a:r>
            <a:endParaRPr kumimoji="0" sz="32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txBox="1"/>
          <p:nvPr/>
        </p:nvSpPr>
        <p:spPr>
          <a:xfrm>
            <a:off x="7152601" y="1054943"/>
            <a:ext cx="320039"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1" i="0" u="none" strike="noStrike" kern="1200" cap="none" spc="0" normalizeH="0" baseline="0" noProof="0" dirty="0">
                <a:ln>
                  <a:noFill/>
                </a:ln>
                <a:solidFill>
                  <a:srgbClr val="0000FF"/>
                </a:solidFill>
                <a:effectLst/>
                <a:uLnTx/>
                <a:uFillTx/>
                <a:latin typeface="Arial"/>
                <a:ea typeface="+mn-ea"/>
                <a:cs typeface="Arial"/>
              </a:rPr>
              <a:t>f</a:t>
            </a:r>
            <a:r>
              <a:rPr kumimoji="0" sz="3200" b="1" i="0" u="none" strike="noStrike" kern="1200" cap="none" spc="0" normalizeH="0" baseline="-31250" noProof="0" dirty="0">
                <a:ln>
                  <a:noFill/>
                </a:ln>
                <a:solidFill>
                  <a:srgbClr val="0000FF"/>
                </a:solidFill>
                <a:effectLst/>
                <a:uLnTx/>
                <a:uFillTx/>
                <a:latin typeface="Arial"/>
                <a:ea typeface="+mn-ea"/>
                <a:cs typeface="Arial"/>
              </a:rPr>
              <a:t>1</a:t>
            </a:r>
            <a:endParaRPr kumimoji="0" sz="3200" b="0" i="0" u="none" strike="noStrike" kern="1200" cap="none" spc="0" normalizeH="0" baseline="-31250" noProof="0">
              <a:ln>
                <a:noFill/>
              </a:ln>
              <a:solidFill>
                <a:prstClr val="black"/>
              </a:solidFill>
              <a:effectLst/>
              <a:uLnTx/>
              <a:uFillTx/>
              <a:latin typeface="Arial"/>
              <a:ea typeface="+mn-ea"/>
              <a:cs typeface="Arial"/>
            </a:endParaRPr>
          </a:p>
        </p:txBody>
      </p:sp>
      <p:sp>
        <p:nvSpPr>
          <p:cNvPr id="19" name="object 19"/>
          <p:cNvSpPr txBox="1"/>
          <p:nvPr/>
        </p:nvSpPr>
        <p:spPr>
          <a:xfrm>
            <a:off x="8814834" y="1247109"/>
            <a:ext cx="320039" cy="50954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200" b="1" i="0" u="none" strike="noStrike" kern="1200" cap="none" spc="0" normalizeH="0" baseline="0" noProof="0" dirty="0">
                <a:ln>
                  <a:noFill/>
                </a:ln>
                <a:solidFill>
                  <a:srgbClr val="37761C"/>
                </a:solidFill>
                <a:effectLst/>
                <a:uLnTx/>
                <a:uFillTx/>
                <a:latin typeface="Arial"/>
                <a:ea typeface="+mn-ea"/>
                <a:cs typeface="Arial"/>
              </a:rPr>
              <a:t>f</a:t>
            </a:r>
            <a:r>
              <a:rPr kumimoji="0" sz="3200" b="1" i="0" u="none" strike="noStrike" kern="1200" cap="none" spc="0" normalizeH="0" baseline="-31250" noProof="0" dirty="0">
                <a:ln>
                  <a:noFill/>
                </a:ln>
                <a:solidFill>
                  <a:srgbClr val="37761C"/>
                </a:solidFill>
                <a:effectLst/>
                <a:uLnTx/>
                <a:uFillTx/>
                <a:latin typeface="Arial"/>
                <a:ea typeface="+mn-ea"/>
                <a:cs typeface="Arial"/>
              </a:rPr>
              <a:t>2</a:t>
            </a:r>
            <a:endParaRPr kumimoji="0" sz="3200" b="0" i="0" u="none" strike="noStrike" kern="1200" cap="none" spc="0" normalizeH="0" baseline="-31250" noProof="0">
              <a:ln>
                <a:noFill/>
              </a:ln>
              <a:solidFill>
                <a:prstClr val="black"/>
              </a:solidFill>
              <a:effectLst/>
              <a:uLnTx/>
              <a:uFillTx/>
              <a:latin typeface="Arial"/>
              <a:ea typeface="+mn-ea"/>
              <a:cs typeface="Arial"/>
            </a:endParaRPr>
          </a:p>
        </p:txBody>
      </p:sp>
      <p:sp>
        <p:nvSpPr>
          <p:cNvPr id="20" name="object 20"/>
          <p:cNvSpPr/>
          <p:nvPr/>
        </p:nvSpPr>
        <p:spPr>
          <a:xfrm>
            <a:off x="4196556" y="3821033"/>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EEEEEE"/>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4196556" y="3821033"/>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7"/>
                </a:lnTo>
                <a:lnTo>
                  <a:pt x="328276" y="56323"/>
                </a:lnTo>
                <a:lnTo>
                  <a:pt x="369961"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5637123" y="2625667"/>
            <a:ext cx="513080" cy="513080"/>
          </a:xfrm>
          <a:custGeom>
            <a:avLst/>
            <a:gdLst/>
            <a:ahLst/>
            <a:cxnLst/>
            <a:rect l="l" t="t" r="r" b="b"/>
            <a:pathLst>
              <a:path w="384810" h="384810">
                <a:moveTo>
                  <a:pt x="192299" y="384599"/>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599"/>
                </a:lnTo>
                <a:close/>
              </a:path>
            </a:pathLst>
          </a:custGeom>
          <a:solidFill>
            <a:srgbClr val="EEEEEE"/>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5637123" y="2625667"/>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7"/>
                </a:lnTo>
                <a:lnTo>
                  <a:pt x="328276" y="56323"/>
                </a:lnTo>
                <a:lnTo>
                  <a:pt x="369961" y="118709"/>
                </a:lnTo>
                <a:lnTo>
                  <a:pt x="384599" y="192299"/>
                </a:lnTo>
                <a:lnTo>
                  <a:pt x="379521" y="236392"/>
                </a:lnTo>
                <a:lnTo>
                  <a:pt x="365054" y="276868"/>
                </a:lnTo>
                <a:lnTo>
                  <a:pt x="342353" y="312573"/>
                </a:lnTo>
                <a:lnTo>
                  <a:pt x="312573" y="342353"/>
                </a:lnTo>
                <a:lnTo>
                  <a:pt x="276868" y="365054"/>
                </a:lnTo>
                <a:lnTo>
                  <a:pt x="236392" y="379521"/>
                </a:lnTo>
                <a:lnTo>
                  <a:pt x="192299" y="384599"/>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8131723" y="1817800"/>
            <a:ext cx="513080" cy="513080"/>
          </a:xfrm>
          <a:custGeom>
            <a:avLst/>
            <a:gdLst/>
            <a:ahLst/>
            <a:cxnLst/>
            <a:rect l="l" t="t" r="r" b="b"/>
            <a:pathLst>
              <a:path w="384810" h="384810">
                <a:moveTo>
                  <a:pt x="192299" y="384600"/>
                </a:moveTo>
                <a:lnTo>
                  <a:pt x="148207" y="379521"/>
                </a:lnTo>
                <a:lnTo>
                  <a:pt x="107731" y="365054"/>
                </a:lnTo>
                <a:lnTo>
                  <a:pt x="72026" y="342353"/>
                </a:lnTo>
                <a:lnTo>
                  <a:pt x="42246" y="312573"/>
                </a:lnTo>
                <a:lnTo>
                  <a:pt x="19545" y="276868"/>
                </a:lnTo>
                <a:lnTo>
                  <a:pt x="5078" y="236392"/>
                </a:lnTo>
                <a:lnTo>
                  <a:pt x="0" y="192299"/>
                </a:lnTo>
                <a:lnTo>
                  <a:pt x="5078" y="148207"/>
                </a:lnTo>
                <a:lnTo>
                  <a:pt x="19545" y="107731"/>
                </a:lnTo>
                <a:lnTo>
                  <a:pt x="42246" y="72026"/>
                </a:lnTo>
                <a:lnTo>
                  <a:pt x="72026" y="42246"/>
                </a:lnTo>
                <a:lnTo>
                  <a:pt x="107731" y="19545"/>
                </a:lnTo>
                <a:lnTo>
                  <a:pt x="148207" y="5078"/>
                </a:lnTo>
                <a:lnTo>
                  <a:pt x="192299" y="0"/>
                </a:lnTo>
                <a:lnTo>
                  <a:pt x="229991" y="3729"/>
                </a:lnTo>
                <a:lnTo>
                  <a:pt x="298988" y="32308"/>
                </a:lnTo>
                <a:lnTo>
                  <a:pt x="352291" y="85611"/>
                </a:lnTo>
                <a:lnTo>
                  <a:pt x="380870" y="154608"/>
                </a:lnTo>
                <a:lnTo>
                  <a:pt x="384599" y="192299"/>
                </a:lnTo>
                <a:lnTo>
                  <a:pt x="379521" y="236392"/>
                </a:lnTo>
                <a:lnTo>
                  <a:pt x="365054" y="276868"/>
                </a:lnTo>
                <a:lnTo>
                  <a:pt x="342353" y="312573"/>
                </a:lnTo>
                <a:lnTo>
                  <a:pt x="312573" y="342353"/>
                </a:lnTo>
                <a:lnTo>
                  <a:pt x="276868" y="365054"/>
                </a:lnTo>
                <a:lnTo>
                  <a:pt x="236392" y="379521"/>
                </a:lnTo>
                <a:lnTo>
                  <a:pt x="192299" y="384600"/>
                </a:lnTo>
                <a:close/>
              </a:path>
            </a:pathLst>
          </a:custGeom>
          <a:solidFill>
            <a:srgbClr val="EEEEEE"/>
          </a:solid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8131723" y="1817800"/>
            <a:ext cx="513080" cy="513080"/>
          </a:xfrm>
          <a:custGeom>
            <a:avLst/>
            <a:gdLst/>
            <a:ahLst/>
            <a:cxnLst/>
            <a:rect l="l" t="t" r="r" b="b"/>
            <a:pathLst>
              <a:path w="384810" h="384810">
                <a:moveTo>
                  <a:pt x="0" y="192299"/>
                </a:moveTo>
                <a:lnTo>
                  <a:pt x="5078" y="148207"/>
                </a:lnTo>
                <a:lnTo>
                  <a:pt x="19545" y="107731"/>
                </a:lnTo>
                <a:lnTo>
                  <a:pt x="42246" y="72026"/>
                </a:lnTo>
                <a:lnTo>
                  <a:pt x="72026" y="42246"/>
                </a:lnTo>
                <a:lnTo>
                  <a:pt x="107731" y="19545"/>
                </a:lnTo>
                <a:lnTo>
                  <a:pt x="148207" y="5078"/>
                </a:lnTo>
                <a:lnTo>
                  <a:pt x="192299" y="0"/>
                </a:lnTo>
                <a:lnTo>
                  <a:pt x="265889" y="14637"/>
                </a:lnTo>
                <a:lnTo>
                  <a:pt x="328276" y="56323"/>
                </a:lnTo>
                <a:lnTo>
                  <a:pt x="369961" y="118710"/>
                </a:lnTo>
                <a:lnTo>
                  <a:pt x="384599" y="192299"/>
                </a:lnTo>
                <a:lnTo>
                  <a:pt x="379521" y="236392"/>
                </a:lnTo>
                <a:lnTo>
                  <a:pt x="365054" y="276868"/>
                </a:lnTo>
                <a:lnTo>
                  <a:pt x="342353" y="312573"/>
                </a:lnTo>
                <a:lnTo>
                  <a:pt x="312573" y="342353"/>
                </a:lnTo>
                <a:lnTo>
                  <a:pt x="276868" y="365054"/>
                </a:lnTo>
                <a:lnTo>
                  <a:pt x="236392" y="379521"/>
                </a:lnTo>
                <a:lnTo>
                  <a:pt x="192299" y="384600"/>
                </a:lnTo>
                <a:lnTo>
                  <a:pt x="148207" y="379521"/>
                </a:lnTo>
                <a:lnTo>
                  <a:pt x="107731" y="365054"/>
                </a:lnTo>
                <a:lnTo>
                  <a:pt x="72026" y="342353"/>
                </a:lnTo>
                <a:lnTo>
                  <a:pt x="42246" y="312573"/>
                </a:lnTo>
                <a:lnTo>
                  <a:pt x="19545" y="276868"/>
                </a:lnTo>
                <a:lnTo>
                  <a:pt x="5078" y="236392"/>
                </a:lnTo>
                <a:lnTo>
                  <a:pt x="0" y="192299"/>
                </a:lnTo>
                <a:close/>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txBox="1"/>
          <p:nvPr/>
        </p:nvSpPr>
        <p:spPr>
          <a:xfrm>
            <a:off x="2031734" y="4662531"/>
            <a:ext cx="7011247" cy="1513235"/>
          </a:xfrm>
          <a:prstGeom prst="rect">
            <a:avLst/>
          </a:prstGeom>
        </p:spPr>
        <p:txBody>
          <a:bodyPr vert="horz" wrap="square" lIns="0" tIns="165100" rIns="0" bIns="0" rtlCol="0">
            <a:spAutoFit/>
          </a:bodyPr>
          <a:lstStyle/>
          <a:p>
            <a:pPr marL="16933" marR="0" lvl="0" indent="0" algn="l" defTabSz="1219170" rtl="0" eaLnBrk="1" fontAlgn="auto" latinLnBrk="0" hangingPunct="1">
              <a:lnSpc>
                <a:spcPct val="100000"/>
              </a:lnSpc>
              <a:spcBef>
                <a:spcPts val="1300"/>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x</a:t>
            </a:r>
            <a:endParaRPr kumimoji="0" sz="3200" b="0" i="0" u="none" strike="noStrike" kern="1200" cap="none" spc="0" normalizeH="0" baseline="0" noProof="0">
              <a:ln>
                <a:noFill/>
              </a:ln>
              <a:solidFill>
                <a:prstClr val="black"/>
              </a:solidFill>
              <a:effectLst/>
              <a:uLnTx/>
              <a:uFillTx/>
              <a:latin typeface="Arial"/>
              <a:ea typeface="+mn-ea"/>
              <a:cs typeface="Arial"/>
            </a:endParaRPr>
          </a:p>
          <a:p>
            <a:pPr marL="920304" marR="0" lvl="0" indent="0" algn="l" defTabSz="1219170" rtl="0" eaLnBrk="1" fontAlgn="auto" latinLnBrk="0" hangingPunct="1">
              <a:lnSpc>
                <a:spcPct val="100000"/>
              </a:lnSpc>
              <a:spcBef>
                <a:spcPts val="880"/>
              </a:spcBef>
              <a:spcAft>
                <a:spcPts val="0"/>
              </a:spcAft>
              <a:buClrTx/>
              <a:buSzTx/>
              <a:buFontTx/>
              <a:buNone/>
              <a:tabLst/>
              <a:defRPr/>
            </a:pPr>
            <a:r>
              <a:rPr kumimoji="0" sz="2400" b="0" i="0" u="none" strike="noStrike" kern="1200" cap="none" spc="-7" normalizeH="0" baseline="0" noProof="0" dirty="0">
                <a:ln>
                  <a:noFill/>
                </a:ln>
                <a:solidFill>
                  <a:prstClr val="black"/>
                </a:solidFill>
                <a:effectLst/>
                <a:uLnTx/>
                <a:uFillTx/>
                <a:latin typeface="Arial"/>
                <a:ea typeface="+mn-ea"/>
                <a:cs typeface="Arial"/>
              </a:rPr>
              <a:t>Regularization pushes against fitting the</a:t>
            </a:r>
            <a:r>
              <a:rPr kumimoji="0" sz="2400" b="0" i="0" u="none" strike="noStrike" kern="1200" cap="none" spc="-100"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data</a:t>
            </a:r>
            <a:endParaRPr kumimoji="0" sz="2400" b="0" i="0" u="none" strike="noStrike" kern="1200" cap="none" spc="0" normalizeH="0" baseline="0" noProof="0">
              <a:ln>
                <a:noFill/>
              </a:ln>
              <a:solidFill>
                <a:prstClr val="black"/>
              </a:solidFill>
              <a:effectLst/>
              <a:uLnTx/>
              <a:uFillTx/>
              <a:latin typeface="Arial"/>
              <a:ea typeface="+mn-ea"/>
              <a:cs typeface="Arial"/>
            </a:endParaRPr>
          </a:p>
          <a:p>
            <a:pPr marL="920304" marR="0" lvl="0" indent="0" algn="l" defTabSz="1219170" rtl="0" eaLnBrk="1" fontAlgn="auto" latinLnBrk="0" hangingPunct="1">
              <a:lnSpc>
                <a:spcPct val="100000"/>
              </a:lnSpc>
              <a:spcBef>
                <a:spcPts val="20"/>
              </a:spcBef>
              <a:spcAft>
                <a:spcPts val="0"/>
              </a:spcAft>
              <a:buClrTx/>
              <a:buSzTx/>
              <a:buFontTx/>
              <a:buNone/>
              <a:tabLst/>
              <a:defRPr/>
            </a:pPr>
            <a:r>
              <a:rPr kumimoji="0" sz="2400" b="0" i="1" u="none" strike="noStrike" kern="1200" cap="none" spc="-7" normalizeH="0" baseline="0" noProof="0" dirty="0">
                <a:ln>
                  <a:noFill/>
                </a:ln>
                <a:solidFill>
                  <a:prstClr val="black"/>
                </a:solidFill>
                <a:effectLst/>
                <a:uLnTx/>
                <a:uFillTx/>
                <a:latin typeface="Arial"/>
                <a:ea typeface="+mn-ea"/>
                <a:cs typeface="Arial"/>
              </a:rPr>
              <a:t>too </a:t>
            </a:r>
            <a:r>
              <a:rPr kumimoji="0" sz="2400" b="0" i="0" u="none" strike="noStrike" kern="1200" cap="none" spc="-7" normalizeH="0" baseline="0" noProof="0" dirty="0">
                <a:ln>
                  <a:noFill/>
                </a:ln>
                <a:solidFill>
                  <a:prstClr val="black"/>
                </a:solidFill>
                <a:effectLst/>
                <a:uLnTx/>
                <a:uFillTx/>
                <a:latin typeface="Arial"/>
                <a:ea typeface="+mn-ea"/>
                <a:cs typeface="Arial"/>
              </a:rPr>
              <a:t>well </a:t>
            </a:r>
            <a:r>
              <a:rPr kumimoji="0" sz="2400" b="0" i="0" u="none" strike="noStrike" kern="1200" cap="none" spc="0" normalizeH="0" baseline="0" noProof="0" dirty="0">
                <a:ln>
                  <a:noFill/>
                </a:ln>
                <a:solidFill>
                  <a:prstClr val="black"/>
                </a:solidFill>
                <a:effectLst/>
                <a:uLnTx/>
                <a:uFillTx/>
                <a:latin typeface="Arial"/>
                <a:ea typeface="+mn-ea"/>
                <a:cs typeface="Arial"/>
              </a:rPr>
              <a:t>so </a:t>
            </a:r>
            <a:r>
              <a:rPr kumimoji="0" sz="2400" b="0" i="0" u="none" strike="noStrike" kern="1200" cap="none" spc="-7" normalizeH="0" baseline="0" noProof="0" dirty="0">
                <a:ln>
                  <a:noFill/>
                </a:ln>
                <a:solidFill>
                  <a:prstClr val="black"/>
                </a:solidFill>
                <a:effectLst/>
                <a:uLnTx/>
                <a:uFillTx/>
                <a:latin typeface="Arial"/>
                <a:ea typeface="+mn-ea"/>
                <a:cs typeface="Arial"/>
              </a:rPr>
              <a:t>we don’t fit noise in the</a:t>
            </a:r>
            <a:r>
              <a:rPr kumimoji="0" sz="2400" b="0" i="0" u="none" strike="noStrike" kern="1200" cap="none" spc="-47"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data</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87055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3074" name="Picture 2" descr="Transfer learning (vgg16) #DeepLearning - Qii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40144"/>
            <a:ext cx="12191999" cy="621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636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2052" name="Picture 4" descr="1D-CNN model architecture for the aspect category classific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01599"/>
            <a:ext cx="12090400" cy="739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211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lstStyle/>
          <a:p>
            <a:endParaRPr lang="en-US"/>
          </a:p>
        </p:txBody>
      </p:sp>
      <p:pic>
        <p:nvPicPr>
          <p:cNvPr id="1026" name="Picture 2" descr="https://learnopencv.com/wp-content/uploads/2018/05/AlexNe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09" y="0"/>
            <a:ext cx="1166552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42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94855" y="1690688"/>
            <a:ext cx="10515600" cy="4351338"/>
          </a:xfrm>
        </p:spPr>
        <p:txBody>
          <a:bodyPr/>
          <a:lstStyle/>
          <a:p>
            <a:endParaRPr lang="en-US"/>
          </a:p>
        </p:txBody>
      </p:sp>
      <p:pic>
        <p:nvPicPr>
          <p:cNvPr id="2050" name="Picture 2" descr="How To Calculate Accuracy And Precision Confusion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062690" cy="6663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3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ow To Calculate Accuracy And Precision Confusion Matrix"/>
          <p:cNvSpPr>
            <a:spLocks noChangeAspect="1" noChangeArrowheads="1"/>
          </p:cNvSpPr>
          <p:nvPr/>
        </p:nvSpPr>
        <p:spPr bwMode="auto">
          <a:xfrm>
            <a:off x="958273" y="4022436"/>
            <a:ext cx="304800" cy="209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483644" y="558376"/>
            <a:ext cx="10544175" cy="5403512"/>
          </a:xfrm>
          <a:prstGeom prst="rect">
            <a:avLst/>
          </a:prstGeom>
        </p:spPr>
      </p:pic>
    </p:spTree>
    <p:extLst>
      <p:ext uri="{BB962C8B-B14F-4D97-AF65-F5344CB8AC3E}">
        <p14:creationId xmlns:p14="http://schemas.microsoft.com/office/powerpoint/2010/main" val="392139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180001"/>
            <a:ext cx="8129693" cy="591551"/>
          </a:xfrm>
          <a:prstGeom prst="rect">
            <a:avLst/>
          </a:prstGeom>
        </p:spPr>
        <p:txBody>
          <a:bodyPr vert="horz" wrap="square" lIns="0" tIns="16933" rIns="0" bIns="0" rtlCol="0">
            <a:spAutoFit/>
          </a:bodyPr>
          <a:lstStyle/>
          <a:p>
            <a:pPr marL="16933" defTabSz="1219170">
              <a:spcBef>
                <a:spcPts val="133"/>
              </a:spcBef>
            </a:pPr>
            <a:r>
              <a:rPr sz="3733" spc="-13" dirty="0">
                <a:solidFill>
                  <a:prstClr val="black"/>
                </a:solidFill>
                <a:latin typeface="Arial"/>
                <a:cs typeface="Arial"/>
              </a:rPr>
              <a:t>Parametric Approach: </a:t>
            </a:r>
            <a:r>
              <a:rPr sz="3733" spc="-7" dirty="0">
                <a:solidFill>
                  <a:prstClr val="black"/>
                </a:solidFill>
                <a:latin typeface="Arial"/>
                <a:cs typeface="Arial"/>
              </a:rPr>
              <a:t>Linear</a:t>
            </a:r>
            <a:r>
              <a:rPr sz="3733" spc="-100" dirty="0">
                <a:solidFill>
                  <a:prstClr val="black"/>
                </a:solidFill>
                <a:latin typeface="Arial"/>
                <a:cs typeface="Arial"/>
              </a:rPr>
              <a:t> </a:t>
            </a:r>
            <a:r>
              <a:rPr sz="3733" spc="-7" dirty="0">
                <a:solidFill>
                  <a:prstClr val="black"/>
                </a:solidFill>
                <a:latin typeface="Arial"/>
                <a:cs typeface="Arial"/>
              </a:rPr>
              <a:t>Classifier</a:t>
            </a:r>
            <a:endParaRPr sz="3733">
              <a:solidFill>
                <a:prstClr val="black"/>
              </a:solidFill>
              <a:latin typeface="Arial"/>
              <a:cs typeface="Arial"/>
            </a:endParaRPr>
          </a:p>
        </p:txBody>
      </p:sp>
      <p:sp>
        <p:nvSpPr>
          <p:cNvPr id="3" name="object 3"/>
          <p:cNvSpPr/>
          <p:nvPr/>
        </p:nvSpPr>
        <p:spPr>
          <a:xfrm>
            <a:off x="630683" y="2222467"/>
            <a:ext cx="1569887" cy="1537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810784" y="1651278"/>
            <a:ext cx="1162473" cy="509541"/>
          </a:xfrm>
          <a:prstGeom prst="rect">
            <a:avLst/>
          </a:prstGeom>
        </p:spPr>
        <p:txBody>
          <a:bodyPr vert="horz" wrap="square" lIns="0" tIns="16933" rIns="0" bIns="0" rtlCol="0">
            <a:spAutoFit/>
          </a:bodyPr>
          <a:lstStyle/>
          <a:p>
            <a:pPr marL="16933" defTabSz="1219170">
              <a:spcBef>
                <a:spcPts val="133"/>
              </a:spcBef>
            </a:pPr>
            <a:r>
              <a:rPr sz="3200" spc="-7" dirty="0">
                <a:solidFill>
                  <a:srgbClr val="0000FF"/>
                </a:solidFill>
                <a:latin typeface="Arial"/>
                <a:cs typeface="Arial"/>
              </a:rPr>
              <a:t>Image</a:t>
            </a:r>
            <a:endParaRPr sz="3200">
              <a:solidFill>
                <a:prstClr val="black"/>
              </a:solidFill>
              <a:latin typeface="Arial"/>
              <a:cs typeface="Arial"/>
            </a:endParaRPr>
          </a:p>
        </p:txBody>
      </p:sp>
      <p:sp>
        <p:nvSpPr>
          <p:cNvPr id="5" name="object 5"/>
          <p:cNvSpPr txBox="1"/>
          <p:nvPr/>
        </p:nvSpPr>
        <p:spPr>
          <a:xfrm>
            <a:off x="4437801" y="4085463"/>
            <a:ext cx="2088727" cy="1850934"/>
          </a:xfrm>
          <a:prstGeom prst="rect">
            <a:avLst/>
          </a:prstGeom>
        </p:spPr>
        <p:txBody>
          <a:bodyPr vert="horz" wrap="square" lIns="0" tIns="16933" rIns="0" bIns="0" rtlCol="0">
            <a:spAutoFit/>
          </a:bodyPr>
          <a:lstStyle/>
          <a:p>
            <a:pPr marR="99904" algn="ctr" defTabSz="1219170">
              <a:lnSpc>
                <a:spcPts val="7173"/>
              </a:lnSpc>
              <a:spcBef>
                <a:spcPts val="133"/>
              </a:spcBef>
            </a:pPr>
            <a:r>
              <a:rPr sz="6400" dirty="0">
                <a:solidFill>
                  <a:srgbClr val="FF0000"/>
                </a:solidFill>
                <a:latin typeface="Arial"/>
                <a:cs typeface="Arial"/>
              </a:rPr>
              <a:t>W</a:t>
            </a:r>
            <a:endParaRPr sz="6400">
              <a:solidFill>
                <a:prstClr val="black"/>
              </a:solidFill>
              <a:latin typeface="Arial"/>
              <a:cs typeface="Arial"/>
            </a:endParaRPr>
          </a:p>
          <a:p>
            <a:pPr marL="16933" defTabSz="1219170">
              <a:lnSpc>
                <a:spcPts val="3313"/>
              </a:lnSpc>
            </a:pPr>
            <a:r>
              <a:rPr sz="3200" spc="-7" dirty="0">
                <a:solidFill>
                  <a:srgbClr val="FF0000"/>
                </a:solidFill>
                <a:latin typeface="Arial"/>
                <a:cs typeface="Arial"/>
              </a:rPr>
              <a:t>parameters</a:t>
            </a:r>
            <a:endParaRPr sz="3200">
              <a:solidFill>
                <a:prstClr val="black"/>
              </a:solidFill>
              <a:latin typeface="Arial"/>
              <a:cs typeface="Arial"/>
            </a:endParaRPr>
          </a:p>
          <a:p>
            <a:pPr marL="16933" defTabSz="1219170">
              <a:lnSpc>
                <a:spcPts val="3820"/>
              </a:lnSpc>
            </a:pPr>
            <a:r>
              <a:rPr sz="3200" spc="-7" dirty="0">
                <a:solidFill>
                  <a:srgbClr val="FF0000"/>
                </a:solidFill>
                <a:latin typeface="Arial"/>
                <a:cs typeface="Arial"/>
              </a:rPr>
              <a:t>or</a:t>
            </a:r>
            <a:r>
              <a:rPr sz="3200" spc="-133" dirty="0">
                <a:solidFill>
                  <a:srgbClr val="FF0000"/>
                </a:solidFill>
                <a:latin typeface="Arial"/>
                <a:cs typeface="Arial"/>
              </a:rPr>
              <a:t> </a:t>
            </a:r>
            <a:r>
              <a:rPr sz="3200" spc="-7" dirty="0">
                <a:solidFill>
                  <a:srgbClr val="FF0000"/>
                </a:solidFill>
                <a:latin typeface="Arial"/>
                <a:cs typeface="Arial"/>
              </a:rPr>
              <a:t>weights</a:t>
            </a:r>
            <a:endParaRPr sz="3200">
              <a:solidFill>
                <a:prstClr val="black"/>
              </a:solidFill>
              <a:latin typeface="Arial"/>
              <a:cs typeface="Arial"/>
            </a:endParaRPr>
          </a:p>
        </p:txBody>
      </p:sp>
      <p:sp>
        <p:nvSpPr>
          <p:cNvPr id="6" name="object 6"/>
          <p:cNvSpPr txBox="1"/>
          <p:nvPr/>
        </p:nvSpPr>
        <p:spPr>
          <a:xfrm>
            <a:off x="4683568" y="2668712"/>
            <a:ext cx="1416473" cy="632651"/>
          </a:xfrm>
          <a:prstGeom prst="rect">
            <a:avLst/>
          </a:prstGeom>
        </p:spPr>
        <p:txBody>
          <a:bodyPr vert="horz" wrap="square" lIns="0" tIns="16933" rIns="0" bIns="0" rtlCol="0">
            <a:spAutoFit/>
          </a:bodyPr>
          <a:lstStyle/>
          <a:p>
            <a:pPr marL="16933" defTabSz="1219170">
              <a:spcBef>
                <a:spcPts val="133"/>
              </a:spcBef>
            </a:pPr>
            <a:r>
              <a:rPr sz="4000" spc="-7" dirty="0">
                <a:solidFill>
                  <a:prstClr val="black"/>
                </a:solidFill>
                <a:latin typeface="Arial"/>
                <a:cs typeface="Arial"/>
              </a:rPr>
              <a:t>f</a:t>
            </a:r>
            <a:r>
              <a:rPr sz="4000" dirty="0">
                <a:solidFill>
                  <a:prstClr val="black"/>
                </a:solidFill>
                <a:latin typeface="Arial"/>
                <a:cs typeface="Arial"/>
              </a:rPr>
              <a:t>(</a:t>
            </a:r>
            <a:r>
              <a:rPr sz="4000" b="1" dirty="0">
                <a:solidFill>
                  <a:srgbClr val="0000FF"/>
                </a:solidFill>
                <a:latin typeface="Arial"/>
                <a:cs typeface="Arial"/>
              </a:rPr>
              <a:t>x</a:t>
            </a:r>
            <a:r>
              <a:rPr sz="4000" dirty="0">
                <a:solidFill>
                  <a:prstClr val="black"/>
                </a:solidFill>
                <a:latin typeface="Arial"/>
                <a:cs typeface="Arial"/>
              </a:rPr>
              <a:t>,</a:t>
            </a:r>
            <a:r>
              <a:rPr sz="4000" b="1" dirty="0">
                <a:solidFill>
                  <a:srgbClr val="FF0000"/>
                </a:solidFill>
                <a:latin typeface="Arial"/>
                <a:cs typeface="Arial"/>
              </a:rPr>
              <a:t>W</a:t>
            </a:r>
            <a:r>
              <a:rPr sz="4000" dirty="0">
                <a:solidFill>
                  <a:prstClr val="black"/>
                </a:solidFill>
                <a:latin typeface="Arial"/>
                <a:cs typeface="Arial"/>
              </a:rPr>
              <a:t>)</a:t>
            </a:r>
            <a:endParaRPr sz="4000">
              <a:solidFill>
                <a:prstClr val="black"/>
              </a:solidFill>
              <a:latin typeface="Arial"/>
              <a:cs typeface="Arial"/>
            </a:endParaRPr>
          </a:p>
        </p:txBody>
      </p:sp>
      <p:sp>
        <p:nvSpPr>
          <p:cNvPr id="7" name="object 7"/>
          <p:cNvSpPr/>
          <p:nvPr/>
        </p:nvSpPr>
        <p:spPr>
          <a:xfrm>
            <a:off x="2426199" y="2991067"/>
            <a:ext cx="1932093" cy="0"/>
          </a:xfrm>
          <a:custGeom>
            <a:avLst/>
            <a:gdLst/>
            <a:ahLst/>
            <a:cxnLst/>
            <a:rect l="l" t="t" r="r" b="b"/>
            <a:pathLst>
              <a:path w="1449070">
                <a:moveTo>
                  <a:pt x="0" y="0"/>
                </a:moveTo>
                <a:lnTo>
                  <a:pt x="14485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338550"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5494999" y="3619209"/>
            <a:ext cx="0" cy="402167"/>
          </a:xfrm>
          <a:custGeom>
            <a:avLst/>
            <a:gdLst/>
            <a:ahLst/>
            <a:cxnLst/>
            <a:rect l="l" t="t" r="r" b="b"/>
            <a:pathLst>
              <a:path h="301625">
                <a:moveTo>
                  <a:pt x="0" y="301049"/>
                </a:moveTo>
                <a:lnTo>
                  <a:pt x="0"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5413018" y="3427257"/>
            <a:ext cx="163961" cy="211001"/>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6203032" y="2991067"/>
            <a:ext cx="1425787" cy="0"/>
          </a:xfrm>
          <a:custGeom>
            <a:avLst/>
            <a:gdLst/>
            <a:ahLst/>
            <a:cxnLst/>
            <a:rect l="l" t="t" r="r" b="b"/>
            <a:pathLst>
              <a:path w="1069339">
                <a:moveTo>
                  <a:pt x="0" y="0"/>
                </a:moveTo>
                <a:lnTo>
                  <a:pt x="10687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12" name="object 12"/>
          <p:cNvSpPr/>
          <p:nvPr/>
        </p:nvSpPr>
        <p:spPr>
          <a:xfrm>
            <a:off x="7608984"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3" name="object 13"/>
          <p:cNvSpPr txBox="1"/>
          <p:nvPr/>
        </p:nvSpPr>
        <p:spPr>
          <a:xfrm>
            <a:off x="8199100" y="2511411"/>
            <a:ext cx="3352800" cy="1012243"/>
          </a:xfrm>
          <a:prstGeom prst="rect">
            <a:avLst/>
          </a:prstGeom>
        </p:spPr>
        <p:txBody>
          <a:bodyPr vert="horz" wrap="square" lIns="0" tIns="37253" rIns="0" bIns="0" rtlCol="0">
            <a:spAutoFit/>
          </a:bodyPr>
          <a:lstStyle/>
          <a:p>
            <a:pPr marL="16933" marR="6773" defTabSz="1219170">
              <a:lnSpc>
                <a:spcPts val="3800"/>
              </a:lnSpc>
              <a:spcBef>
                <a:spcPts val="293"/>
              </a:spcBef>
            </a:pPr>
            <a:r>
              <a:rPr sz="3200" b="1" spc="-7" dirty="0">
                <a:solidFill>
                  <a:prstClr val="black"/>
                </a:solidFill>
                <a:latin typeface="Arial"/>
                <a:cs typeface="Arial"/>
              </a:rPr>
              <a:t>10 </a:t>
            </a:r>
            <a:r>
              <a:rPr sz="3200" spc="-7" dirty="0">
                <a:solidFill>
                  <a:prstClr val="black"/>
                </a:solidFill>
                <a:latin typeface="Arial"/>
                <a:cs typeface="Arial"/>
              </a:rPr>
              <a:t>numbers</a:t>
            </a:r>
            <a:r>
              <a:rPr sz="3200" spc="-127" dirty="0">
                <a:solidFill>
                  <a:prstClr val="black"/>
                </a:solidFill>
                <a:latin typeface="Arial"/>
                <a:cs typeface="Arial"/>
              </a:rPr>
              <a:t> </a:t>
            </a:r>
            <a:r>
              <a:rPr sz="3200" spc="-7" dirty="0">
                <a:solidFill>
                  <a:prstClr val="black"/>
                </a:solidFill>
                <a:latin typeface="Arial"/>
                <a:cs typeface="Arial"/>
              </a:rPr>
              <a:t>giving  </a:t>
            </a:r>
            <a:r>
              <a:rPr sz="3200" dirty="0">
                <a:solidFill>
                  <a:prstClr val="black"/>
                </a:solidFill>
                <a:latin typeface="Arial"/>
                <a:cs typeface="Arial"/>
              </a:rPr>
              <a:t>class</a:t>
            </a:r>
            <a:r>
              <a:rPr sz="3200" spc="-20" dirty="0">
                <a:solidFill>
                  <a:prstClr val="black"/>
                </a:solidFill>
                <a:latin typeface="Arial"/>
                <a:cs typeface="Arial"/>
              </a:rPr>
              <a:t> </a:t>
            </a:r>
            <a:r>
              <a:rPr sz="3200" dirty="0">
                <a:solidFill>
                  <a:prstClr val="black"/>
                </a:solidFill>
                <a:latin typeface="Arial"/>
                <a:cs typeface="Arial"/>
              </a:rPr>
              <a:t>scores</a:t>
            </a:r>
            <a:endParaRPr sz="3200">
              <a:solidFill>
                <a:prstClr val="black"/>
              </a:solidFill>
              <a:latin typeface="Arial"/>
              <a:cs typeface="Arial"/>
            </a:endParaRPr>
          </a:p>
        </p:txBody>
      </p:sp>
      <p:sp>
        <p:nvSpPr>
          <p:cNvPr id="17" name="object 17"/>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sp>
        <p:nvSpPr>
          <p:cNvPr id="14" name="object 14"/>
          <p:cNvSpPr txBox="1"/>
          <p:nvPr/>
        </p:nvSpPr>
        <p:spPr>
          <a:xfrm>
            <a:off x="49534" y="3852741"/>
            <a:ext cx="3643207" cy="737424"/>
          </a:xfrm>
          <a:prstGeom prst="rect">
            <a:avLst/>
          </a:prstGeom>
        </p:spPr>
        <p:txBody>
          <a:bodyPr vert="horz" wrap="square" lIns="0" tIns="14393" rIns="0" bIns="0" rtlCol="0">
            <a:spAutoFit/>
          </a:bodyPr>
          <a:lstStyle/>
          <a:p>
            <a:pPr marL="16933" marR="6773" defTabSz="1219170">
              <a:lnSpc>
                <a:spcPct val="100699"/>
              </a:lnSpc>
              <a:spcBef>
                <a:spcPts val="113"/>
              </a:spcBef>
            </a:pPr>
            <a:r>
              <a:rPr sz="2400" spc="-7" dirty="0">
                <a:solidFill>
                  <a:prstClr val="black"/>
                </a:solidFill>
                <a:latin typeface="Arial"/>
                <a:cs typeface="Arial"/>
              </a:rPr>
              <a:t>Array of </a:t>
            </a:r>
            <a:r>
              <a:rPr sz="2400" b="1" spc="-7" dirty="0">
                <a:solidFill>
                  <a:prstClr val="black"/>
                </a:solidFill>
                <a:latin typeface="Arial"/>
                <a:cs typeface="Arial"/>
              </a:rPr>
              <a:t>32x32x3 </a:t>
            </a:r>
            <a:r>
              <a:rPr sz="2400" spc="-7" dirty="0">
                <a:solidFill>
                  <a:prstClr val="black"/>
                </a:solidFill>
                <a:latin typeface="Arial"/>
                <a:cs typeface="Arial"/>
              </a:rPr>
              <a:t>numbers  </a:t>
            </a:r>
            <a:r>
              <a:rPr sz="2400" dirty="0">
                <a:solidFill>
                  <a:prstClr val="black"/>
                </a:solidFill>
                <a:latin typeface="Arial"/>
                <a:cs typeface="Arial"/>
              </a:rPr>
              <a:t>(3072 </a:t>
            </a:r>
            <a:r>
              <a:rPr sz="2400" spc="-7" dirty="0">
                <a:solidFill>
                  <a:prstClr val="black"/>
                </a:solidFill>
                <a:latin typeface="Arial"/>
                <a:cs typeface="Arial"/>
              </a:rPr>
              <a:t>numbers</a:t>
            </a:r>
            <a:r>
              <a:rPr sz="2400" spc="-40" dirty="0">
                <a:solidFill>
                  <a:prstClr val="black"/>
                </a:solidFill>
                <a:latin typeface="Arial"/>
                <a:cs typeface="Arial"/>
              </a:rPr>
              <a:t> </a:t>
            </a:r>
            <a:r>
              <a:rPr sz="2400" spc="-7" dirty="0">
                <a:solidFill>
                  <a:prstClr val="black"/>
                </a:solidFill>
                <a:latin typeface="Arial"/>
                <a:cs typeface="Arial"/>
              </a:rPr>
              <a:t>total)</a:t>
            </a:r>
            <a:endParaRPr sz="2400" dirty="0">
              <a:solidFill>
                <a:prstClr val="black"/>
              </a:solidFill>
              <a:latin typeface="Arial"/>
              <a:cs typeface="Arial"/>
            </a:endParaRPr>
          </a:p>
        </p:txBody>
      </p:sp>
      <p:sp>
        <p:nvSpPr>
          <p:cNvPr id="15" name="object 15"/>
          <p:cNvSpPr txBox="1">
            <a:spLocks noGrp="1"/>
          </p:cNvSpPr>
          <p:nvPr>
            <p:ph type="title"/>
          </p:nvPr>
        </p:nvSpPr>
        <p:spPr>
          <a:xfrm>
            <a:off x="3789366" y="1238748"/>
            <a:ext cx="3224953" cy="755762"/>
          </a:xfrm>
          <a:prstGeom prst="rect">
            <a:avLst/>
          </a:prstGeom>
        </p:spPr>
        <p:txBody>
          <a:bodyPr vert="horz" wrap="square" lIns="0" tIns="16933" rIns="0" bIns="0" rtlCol="0">
            <a:spAutoFit/>
          </a:bodyPr>
          <a:lstStyle/>
          <a:p>
            <a:pPr marL="16933">
              <a:spcBef>
                <a:spcPts val="133"/>
              </a:spcBef>
            </a:pPr>
            <a:r>
              <a:rPr sz="4800" spc="-13" dirty="0"/>
              <a:t>f(x,W) </a:t>
            </a:r>
            <a:r>
              <a:rPr sz="4800" dirty="0"/>
              <a:t>=</a:t>
            </a:r>
            <a:r>
              <a:rPr sz="4800" spc="-133" dirty="0"/>
              <a:t> </a:t>
            </a:r>
            <a:r>
              <a:rPr sz="4800" spc="-7" dirty="0"/>
              <a:t>Wx</a:t>
            </a:r>
            <a:endParaRPr sz="4800"/>
          </a:p>
        </p:txBody>
      </p:sp>
    </p:spTree>
    <p:extLst>
      <p:ext uri="{BB962C8B-B14F-4D97-AF65-F5344CB8AC3E}">
        <p14:creationId xmlns:p14="http://schemas.microsoft.com/office/powerpoint/2010/main" val="393466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180001"/>
            <a:ext cx="8129693" cy="591551"/>
          </a:xfrm>
          <a:prstGeom prst="rect">
            <a:avLst/>
          </a:prstGeom>
        </p:spPr>
        <p:txBody>
          <a:bodyPr vert="horz" wrap="square" lIns="0" tIns="16933" rIns="0" bIns="0" rtlCol="0">
            <a:spAutoFit/>
          </a:bodyPr>
          <a:lstStyle/>
          <a:p>
            <a:pPr marL="16933" defTabSz="1219170">
              <a:spcBef>
                <a:spcPts val="133"/>
              </a:spcBef>
            </a:pPr>
            <a:r>
              <a:rPr sz="3733" spc="-13" dirty="0">
                <a:solidFill>
                  <a:prstClr val="black"/>
                </a:solidFill>
                <a:latin typeface="Arial"/>
                <a:cs typeface="Arial"/>
              </a:rPr>
              <a:t>Parametric Approach: </a:t>
            </a:r>
            <a:r>
              <a:rPr sz="3733" spc="-7" dirty="0">
                <a:solidFill>
                  <a:prstClr val="black"/>
                </a:solidFill>
                <a:latin typeface="Arial"/>
                <a:cs typeface="Arial"/>
              </a:rPr>
              <a:t>Linear</a:t>
            </a:r>
            <a:r>
              <a:rPr sz="3733" spc="-100" dirty="0">
                <a:solidFill>
                  <a:prstClr val="black"/>
                </a:solidFill>
                <a:latin typeface="Arial"/>
                <a:cs typeface="Arial"/>
              </a:rPr>
              <a:t> </a:t>
            </a:r>
            <a:r>
              <a:rPr sz="3733" spc="-7" dirty="0">
                <a:solidFill>
                  <a:prstClr val="black"/>
                </a:solidFill>
                <a:latin typeface="Arial"/>
                <a:cs typeface="Arial"/>
              </a:rPr>
              <a:t>Classifier</a:t>
            </a:r>
            <a:endParaRPr sz="3733">
              <a:solidFill>
                <a:prstClr val="black"/>
              </a:solidFill>
              <a:latin typeface="Arial"/>
              <a:cs typeface="Arial"/>
            </a:endParaRPr>
          </a:p>
        </p:txBody>
      </p:sp>
      <p:sp>
        <p:nvSpPr>
          <p:cNvPr id="3" name="object 3"/>
          <p:cNvSpPr/>
          <p:nvPr/>
        </p:nvSpPr>
        <p:spPr>
          <a:xfrm>
            <a:off x="630683" y="2222467"/>
            <a:ext cx="1569887" cy="1537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810784" y="1651278"/>
            <a:ext cx="1162473" cy="509541"/>
          </a:xfrm>
          <a:prstGeom prst="rect">
            <a:avLst/>
          </a:prstGeom>
        </p:spPr>
        <p:txBody>
          <a:bodyPr vert="horz" wrap="square" lIns="0" tIns="16933" rIns="0" bIns="0" rtlCol="0">
            <a:spAutoFit/>
          </a:bodyPr>
          <a:lstStyle/>
          <a:p>
            <a:pPr marL="16933" defTabSz="1219170">
              <a:spcBef>
                <a:spcPts val="133"/>
              </a:spcBef>
            </a:pPr>
            <a:r>
              <a:rPr sz="3200" spc="-7" dirty="0">
                <a:solidFill>
                  <a:srgbClr val="0000FF"/>
                </a:solidFill>
                <a:latin typeface="Arial"/>
                <a:cs typeface="Arial"/>
              </a:rPr>
              <a:t>Image</a:t>
            </a:r>
            <a:endParaRPr sz="3200">
              <a:solidFill>
                <a:prstClr val="black"/>
              </a:solidFill>
              <a:latin typeface="Arial"/>
              <a:cs typeface="Arial"/>
            </a:endParaRPr>
          </a:p>
        </p:txBody>
      </p:sp>
      <p:sp>
        <p:nvSpPr>
          <p:cNvPr id="5" name="object 5"/>
          <p:cNvSpPr txBox="1"/>
          <p:nvPr/>
        </p:nvSpPr>
        <p:spPr>
          <a:xfrm>
            <a:off x="4437801" y="4085463"/>
            <a:ext cx="2088727" cy="1850934"/>
          </a:xfrm>
          <a:prstGeom prst="rect">
            <a:avLst/>
          </a:prstGeom>
        </p:spPr>
        <p:txBody>
          <a:bodyPr vert="horz" wrap="square" lIns="0" tIns="16933" rIns="0" bIns="0" rtlCol="0">
            <a:spAutoFit/>
          </a:bodyPr>
          <a:lstStyle/>
          <a:p>
            <a:pPr marR="99904" algn="ctr" defTabSz="1219170">
              <a:lnSpc>
                <a:spcPts val="7173"/>
              </a:lnSpc>
              <a:spcBef>
                <a:spcPts val="133"/>
              </a:spcBef>
            </a:pPr>
            <a:r>
              <a:rPr sz="6400" dirty="0">
                <a:solidFill>
                  <a:srgbClr val="FF0000"/>
                </a:solidFill>
                <a:latin typeface="Arial"/>
                <a:cs typeface="Arial"/>
              </a:rPr>
              <a:t>W</a:t>
            </a:r>
            <a:endParaRPr sz="6400">
              <a:solidFill>
                <a:prstClr val="black"/>
              </a:solidFill>
              <a:latin typeface="Arial"/>
              <a:cs typeface="Arial"/>
            </a:endParaRPr>
          </a:p>
          <a:p>
            <a:pPr marL="16933" defTabSz="1219170">
              <a:lnSpc>
                <a:spcPts val="3313"/>
              </a:lnSpc>
            </a:pPr>
            <a:r>
              <a:rPr sz="3200" spc="-7" dirty="0">
                <a:solidFill>
                  <a:srgbClr val="FF0000"/>
                </a:solidFill>
                <a:latin typeface="Arial"/>
                <a:cs typeface="Arial"/>
              </a:rPr>
              <a:t>parameters</a:t>
            </a:r>
            <a:endParaRPr sz="3200">
              <a:solidFill>
                <a:prstClr val="black"/>
              </a:solidFill>
              <a:latin typeface="Arial"/>
              <a:cs typeface="Arial"/>
            </a:endParaRPr>
          </a:p>
          <a:p>
            <a:pPr marL="16933" defTabSz="1219170">
              <a:lnSpc>
                <a:spcPts val="3820"/>
              </a:lnSpc>
            </a:pPr>
            <a:r>
              <a:rPr sz="3200" spc="-7" dirty="0">
                <a:solidFill>
                  <a:srgbClr val="FF0000"/>
                </a:solidFill>
                <a:latin typeface="Arial"/>
                <a:cs typeface="Arial"/>
              </a:rPr>
              <a:t>or</a:t>
            </a:r>
            <a:r>
              <a:rPr sz="3200" spc="-133" dirty="0">
                <a:solidFill>
                  <a:srgbClr val="FF0000"/>
                </a:solidFill>
                <a:latin typeface="Arial"/>
                <a:cs typeface="Arial"/>
              </a:rPr>
              <a:t> </a:t>
            </a:r>
            <a:r>
              <a:rPr sz="3200" spc="-7" dirty="0">
                <a:solidFill>
                  <a:srgbClr val="FF0000"/>
                </a:solidFill>
                <a:latin typeface="Arial"/>
                <a:cs typeface="Arial"/>
              </a:rPr>
              <a:t>weights</a:t>
            </a:r>
            <a:endParaRPr sz="3200">
              <a:solidFill>
                <a:prstClr val="black"/>
              </a:solidFill>
              <a:latin typeface="Arial"/>
              <a:cs typeface="Arial"/>
            </a:endParaRPr>
          </a:p>
        </p:txBody>
      </p:sp>
      <p:sp>
        <p:nvSpPr>
          <p:cNvPr id="6" name="object 6"/>
          <p:cNvSpPr/>
          <p:nvPr/>
        </p:nvSpPr>
        <p:spPr>
          <a:xfrm>
            <a:off x="2426199" y="2991067"/>
            <a:ext cx="1932093" cy="0"/>
          </a:xfrm>
          <a:custGeom>
            <a:avLst/>
            <a:gdLst/>
            <a:ahLst/>
            <a:cxnLst/>
            <a:rect l="l" t="t" r="r" b="b"/>
            <a:pathLst>
              <a:path w="1449070">
                <a:moveTo>
                  <a:pt x="0" y="0"/>
                </a:moveTo>
                <a:lnTo>
                  <a:pt x="14485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4338550"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494999" y="3619209"/>
            <a:ext cx="0" cy="402167"/>
          </a:xfrm>
          <a:custGeom>
            <a:avLst/>
            <a:gdLst/>
            <a:ahLst/>
            <a:cxnLst/>
            <a:rect l="l" t="t" r="r" b="b"/>
            <a:pathLst>
              <a:path h="301625">
                <a:moveTo>
                  <a:pt x="0" y="301049"/>
                </a:moveTo>
                <a:lnTo>
                  <a:pt x="0"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5413018" y="3427257"/>
            <a:ext cx="163961" cy="211001"/>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6203032" y="2991067"/>
            <a:ext cx="1425787" cy="0"/>
          </a:xfrm>
          <a:custGeom>
            <a:avLst/>
            <a:gdLst/>
            <a:ahLst/>
            <a:cxnLst/>
            <a:rect l="l" t="t" r="r" b="b"/>
            <a:pathLst>
              <a:path w="1069339">
                <a:moveTo>
                  <a:pt x="0" y="0"/>
                </a:moveTo>
                <a:lnTo>
                  <a:pt x="10687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7608984"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8199100" y="2511411"/>
            <a:ext cx="3352800" cy="1012243"/>
          </a:xfrm>
          <a:prstGeom prst="rect">
            <a:avLst/>
          </a:prstGeom>
        </p:spPr>
        <p:txBody>
          <a:bodyPr vert="horz" wrap="square" lIns="0" tIns="37253" rIns="0" bIns="0" rtlCol="0">
            <a:spAutoFit/>
          </a:bodyPr>
          <a:lstStyle/>
          <a:p>
            <a:pPr marL="16933" marR="6773" defTabSz="1219170">
              <a:lnSpc>
                <a:spcPts val="3800"/>
              </a:lnSpc>
              <a:spcBef>
                <a:spcPts val="293"/>
              </a:spcBef>
            </a:pPr>
            <a:r>
              <a:rPr sz="3200" b="1" spc="-7" dirty="0">
                <a:solidFill>
                  <a:prstClr val="black"/>
                </a:solidFill>
                <a:latin typeface="Arial"/>
                <a:cs typeface="Arial"/>
              </a:rPr>
              <a:t>10 </a:t>
            </a:r>
            <a:r>
              <a:rPr sz="3200" spc="-7" dirty="0">
                <a:solidFill>
                  <a:prstClr val="black"/>
                </a:solidFill>
                <a:latin typeface="Arial"/>
                <a:cs typeface="Arial"/>
              </a:rPr>
              <a:t>numbers</a:t>
            </a:r>
            <a:r>
              <a:rPr sz="3200" spc="-127" dirty="0">
                <a:solidFill>
                  <a:prstClr val="black"/>
                </a:solidFill>
                <a:latin typeface="Arial"/>
                <a:cs typeface="Arial"/>
              </a:rPr>
              <a:t> </a:t>
            </a:r>
            <a:r>
              <a:rPr sz="3200" spc="-7" dirty="0">
                <a:solidFill>
                  <a:prstClr val="black"/>
                </a:solidFill>
                <a:latin typeface="Arial"/>
                <a:cs typeface="Arial"/>
              </a:rPr>
              <a:t>giving  </a:t>
            </a:r>
            <a:r>
              <a:rPr sz="3200" dirty="0">
                <a:solidFill>
                  <a:prstClr val="black"/>
                </a:solidFill>
                <a:latin typeface="Arial"/>
                <a:cs typeface="Arial"/>
              </a:rPr>
              <a:t>class</a:t>
            </a:r>
            <a:r>
              <a:rPr sz="3200" spc="-20" dirty="0">
                <a:solidFill>
                  <a:prstClr val="black"/>
                </a:solidFill>
                <a:latin typeface="Arial"/>
                <a:cs typeface="Arial"/>
              </a:rPr>
              <a:t> </a:t>
            </a:r>
            <a:r>
              <a:rPr sz="3200" dirty="0">
                <a:solidFill>
                  <a:prstClr val="black"/>
                </a:solidFill>
                <a:latin typeface="Arial"/>
                <a:cs typeface="Arial"/>
              </a:rPr>
              <a:t>scores</a:t>
            </a:r>
            <a:endParaRPr sz="3200">
              <a:solidFill>
                <a:prstClr val="black"/>
              </a:solidFill>
              <a:latin typeface="Arial"/>
              <a:cs typeface="Arial"/>
            </a:endParaRPr>
          </a:p>
        </p:txBody>
      </p:sp>
      <p:sp>
        <p:nvSpPr>
          <p:cNvPr id="13" name="object 13"/>
          <p:cNvSpPr txBox="1"/>
          <p:nvPr/>
        </p:nvSpPr>
        <p:spPr>
          <a:xfrm>
            <a:off x="49534" y="3852741"/>
            <a:ext cx="3643207" cy="737424"/>
          </a:xfrm>
          <a:prstGeom prst="rect">
            <a:avLst/>
          </a:prstGeom>
        </p:spPr>
        <p:txBody>
          <a:bodyPr vert="horz" wrap="square" lIns="0" tIns="14393" rIns="0" bIns="0" rtlCol="0">
            <a:spAutoFit/>
          </a:bodyPr>
          <a:lstStyle/>
          <a:p>
            <a:pPr marL="16933" marR="6773" defTabSz="1219170">
              <a:lnSpc>
                <a:spcPct val="100699"/>
              </a:lnSpc>
              <a:spcBef>
                <a:spcPts val="113"/>
              </a:spcBef>
            </a:pPr>
            <a:r>
              <a:rPr sz="2400" spc="-7" dirty="0">
                <a:solidFill>
                  <a:prstClr val="black"/>
                </a:solidFill>
                <a:latin typeface="Arial"/>
                <a:cs typeface="Arial"/>
              </a:rPr>
              <a:t>Array of </a:t>
            </a:r>
            <a:r>
              <a:rPr sz="2400" b="1" spc="-7" dirty="0">
                <a:solidFill>
                  <a:prstClr val="black"/>
                </a:solidFill>
                <a:latin typeface="Arial"/>
                <a:cs typeface="Arial"/>
              </a:rPr>
              <a:t>32x32x3 </a:t>
            </a:r>
            <a:r>
              <a:rPr sz="2400" spc="-7" dirty="0">
                <a:solidFill>
                  <a:prstClr val="black"/>
                </a:solidFill>
                <a:latin typeface="Arial"/>
                <a:cs typeface="Arial"/>
              </a:rPr>
              <a:t>numbers  </a:t>
            </a:r>
            <a:r>
              <a:rPr sz="2400" dirty="0">
                <a:solidFill>
                  <a:prstClr val="black"/>
                </a:solidFill>
                <a:latin typeface="Arial"/>
                <a:cs typeface="Arial"/>
              </a:rPr>
              <a:t>(3072 </a:t>
            </a:r>
            <a:r>
              <a:rPr sz="2400" spc="-7" dirty="0">
                <a:solidFill>
                  <a:prstClr val="black"/>
                </a:solidFill>
                <a:latin typeface="Arial"/>
                <a:cs typeface="Arial"/>
              </a:rPr>
              <a:t>numbers</a:t>
            </a:r>
            <a:r>
              <a:rPr sz="2400" spc="-40" dirty="0">
                <a:solidFill>
                  <a:prstClr val="black"/>
                </a:solidFill>
                <a:latin typeface="Arial"/>
                <a:cs typeface="Arial"/>
              </a:rPr>
              <a:t> </a:t>
            </a:r>
            <a:r>
              <a:rPr sz="2400" spc="-7" dirty="0">
                <a:solidFill>
                  <a:prstClr val="black"/>
                </a:solidFill>
                <a:latin typeface="Arial"/>
                <a:cs typeface="Arial"/>
              </a:rPr>
              <a:t>total)</a:t>
            </a:r>
            <a:endParaRPr sz="2400">
              <a:solidFill>
                <a:prstClr val="black"/>
              </a:solidFill>
              <a:latin typeface="Arial"/>
              <a:cs typeface="Arial"/>
            </a:endParaRPr>
          </a:p>
        </p:txBody>
      </p:sp>
      <p:sp>
        <p:nvSpPr>
          <p:cNvPr id="14" name="object 14"/>
          <p:cNvSpPr/>
          <p:nvPr/>
        </p:nvSpPr>
        <p:spPr>
          <a:xfrm>
            <a:off x="6727771" y="1510534"/>
            <a:ext cx="298027" cy="414020"/>
          </a:xfrm>
          <a:custGeom>
            <a:avLst/>
            <a:gdLst/>
            <a:ahLst/>
            <a:cxnLst/>
            <a:rect l="l" t="t" r="r" b="b"/>
            <a:pathLst>
              <a:path w="223520" h="310515">
                <a:moveTo>
                  <a:pt x="0" y="0"/>
                </a:moveTo>
                <a:lnTo>
                  <a:pt x="223199" y="0"/>
                </a:lnTo>
                <a:lnTo>
                  <a:pt x="223199" y="310199"/>
                </a:lnTo>
                <a:lnTo>
                  <a:pt x="0" y="310199"/>
                </a:lnTo>
                <a:lnTo>
                  <a:pt x="0" y="0"/>
                </a:lnTo>
                <a:close/>
              </a:path>
            </a:pathLst>
          </a:custGeom>
          <a:ln w="28574">
            <a:solidFill>
              <a:srgbClr val="0000FF"/>
            </a:solidFill>
          </a:ln>
        </p:spPr>
        <p:txBody>
          <a:bodyPr wrap="square" lIns="0" tIns="0" rIns="0" bIns="0" rtlCol="0"/>
          <a:lstStyle/>
          <a:p>
            <a:pPr defTabSz="1219170"/>
            <a:endParaRPr sz="2400">
              <a:solidFill>
                <a:prstClr val="black"/>
              </a:solidFill>
              <a:latin typeface="Calibri"/>
            </a:endParaRPr>
          </a:p>
        </p:txBody>
      </p:sp>
      <p:sp>
        <p:nvSpPr>
          <p:cNvPr id="15" name="object 15"/>
          <p:cNvSpPr/>
          <p:nvPr/>
        </p:nvSpPr>
        <p:spPr>
          <a:xfrm>
            <a:off x="6061000" y="1350966"/>
            <a:ext cx="644312" cy="610445"/>
          </a:xfrm>
          <a:custGeom>
            <a:avLst/>
            <a:gdLst/>
            <a:ahLst/>
            <a:cxnLst/>
            <a:rect l="l" t="t" r="r" b="b"/>
            <a:pathLst>
              <a:path w="483235" h="457834">
                <a:moveTo>
                  <a:pt x="0" y="0"/>
                </a:moveTo>
                <a:lnTo>
                  <a:pt x="482999" y="0"/>
                </a:lnTo>
                <a:lnTo>
                  <a:pt x="482999" y="457799"/>
                </a:lnTo>
                <a:lnTo>
                  <a:pt x="0" y="457799"/>
                </a:lnTo>
                <a:lnTo>
                  <a:pt x="0" y="0"/>
                </a:lnTo>
                <a:close/>
              </a:path>
            </a:pathLst>
          </a:custGeom>
          <a:ln w="28574">
            <a:solidFill>
              <a:srgbClr val="FF0000"/>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3624733" y="834892"/>
            <a:ext cx="4215553" cy="2484440"/>
          </a:xfrm>
          <a:prstGeom prst="rect">
            <a:avLst/>
          </a:prstGeom>
        </p:spPr>
        <p:txBody>
          <a:bodyPr vert="horz" wrap="square" lIns="0" tIns="16933" rIns="0" bIns="0" rtlCol="0">
            <a:spAutoFit/>
          </a:bodyPr>
          <a:lstStyle/>
          <a:p>
            <a:pPr marR="6773" algn="r" defTabSz="1219170">
              <a:lnSpc>
                <a:spcPts val="3507"/>
              </a:lnSpc>
              <a:spcBef>
                <a:spcPts val="133"/>
              </a:spcBef>
            </a:pPr>
            <a:r>
              <a:rPr sz="3200" b="1" spc="-7" dirty="0">
                <a:solidFill>
                  <a:srgbClr val="0000FF"/>
                </a:solidFill>
                <a:latin typeface="Arial"/>
                <a:cs typeface="Arial"/>
              </a:rPr>
              <a:t>3072x1</a:t>
            </a:r>
            <a:endParaRPr sz="3200">
              <a:solidFill>
                <a:prstClr val="black"/>
              </a:solidFill>
              <a:latin typeface="Arial"/>
              <a:cs typeface="Arial"/>
            </a:endParaRPr>
          </a:p>
          <a:p>
            <a:pPr marR="651070" algn="ctr" defTabSz="1219170">
              <a:lnSpc>
                <a:spcPts val="5427"/>
              </a:lnSpc>
            </a:pPr>
            <a:r>
              <a:rPr sz="4800" spc="-13" dirty="0">
                <a:solidFill>
                  <a:prstClr val="black"/>
                </a:solidFill>
                <a:latin typeface="Arial"/>
                <a:cs typeface="Arial"/>
              </a:rPr>
              <a:t>f(x,W) </a:t>
            </a:r>
            <a:r>
              <a:rPr sz="4800" dirty="0">
                <a:solidFill>
                  <a:prstClr val="black"/>
                </a:solidFill>
                <a:latin typeface="Arial"/>
                <a:cs typeface="Arial"/>
              </a:rPr>
              <a:t>=</a:t>
            </a:r>
            <a:r>
              <a:rPr sz="4800" spc="-100" dirty="0">
                <a:solidFill>
                  <a:prstClr val="black"/>
                </a:solidFill>
                <a:latin typeface="Arial"/>
                <a:cs typeface="Arial"/>
              </a:rPr>
              <a:t> </a:t>
            </a:r>
            <a:r>
              <a:rPr sz="4800" spc="-7" dirty="0">
                <a:solidFill>
                  <a:prstClr val="black"/>
                </a:solidFill>
                <a:latin typeface="Arial"/>
                <a:cs typeface="Arial"/>
              </a:rPr>
              <a:t>Wx</a:t>
            </a:r>
            <a:endParaRPr sz="4800">
              <a:solidFill>
                <a:prstClr val="black"/>
              </a:solidFill>
              <a:latin typeface="Arial"/>
              <a:cs typeface="Arial"/>
            </a:endParaRPr>
          </a:p>
          <a:p>
            <a:pPr marL="542698" defTabSz="1219170">
              <a:spcBef>
                <a:spcPts val="967"/>
              </a:spcBef>
              <a:tabLst>
                <a:tab pos="1914265" algn="l"/>
              </a:tabLst>
            </a:pPr>
            <a:r>
              <a:rPr sz="3200" b="1" spc="-7" dirty="0">
                <a:solidFill>
                  <a:srgbClr val="37761C"/>
                </a:solidFill>
                <a:latin typeface="Arial"/>
                <a:cs typeface="Arial"/>
              </a:rPr>
              <a:t>10x1	</a:t>
            </a:r>
            <a:r>
              <a:rPr sz="3200" b="1" spc="-7" dirty="0">
                <a:solidFill>
                  <a:srgbClr val="FF0000"/>
                </a:solidFill>
                <a:latin typeface="Arial"/>
                <a:cs typeface="Arial"/>
              </a:rPr>
              <a:t>10x3072</a:t>
            </a:r>
            <a:endParaRPr sz="3200">
              <a:solidFill>
                <a:prstClr val="black"/>
              </a:solidFill>
              <a:latin typeface="Arial"/>
              <a:cs typeface="Arial"/>
            </a:endParaRPr>
          </a:p>
          <a:p>
            <a:pPr marR="670543" algn="ctr" defTabSz="1219170">
              <a:spcBef>
                <a:spcPts val="693"/>
              </a:spcBef>
            </a:pPr>
            <a:r>
              <a:rPr sz="4000" spc="-7" dirty="0">
                <a:solidFill>
                  <a:prstClr val="black"/>
                </a:solidFill>
                <a:latin typeface="Arial"/>
                <a:cs typeface="Arial"/>
              </a:rPr>
              <a:t>f(</a:t>
            </a:r>
            <a:r>
              <a:rPr sz="4000" b="1" spc="-7" dirty="0">
                <a:solidFill>
                  <a:srgbClr val="0000FF"/>
                </a:solidFill>
                <a:latin typeface="Arial"/>
                <a:cs typeface="Arial"/>
              </a:rPr>
              <a:t>x</a:t>
            </a:r>
            <a:r>
              <a:rPr sz="4000" spc="-7" dirty="0">
                <a:solidFill>
                  <a:prstClr val="black"/>
                </a:solidFill>
                <a:latin typeface="Arial"/>
                <a:cs typeface="Arial"/>
              </a:rPr>
              <a:t>,</a:t>
            </a:r>
            <a:r>
              <a:rPr sz="4000" b="1" spc="-7" dirty="0">
                <a:solidFill>
                  <a:srgbClr val="FF0000"/>
                </a:solidFill>
                <a:latin typeface="Arial"/>
                <a:cs typeface="Arial"/>
              </a:rPr>
              <a:t>W</a:t>
            </a:r>
            <a:r>
              <a:rPr sz="4000" spc="-7" dirty="0">
                <a:solidFill>
                  <a:prstClr val="black"/>
                </a:solidFill>
                <a:latin typeface="Arial"/>
                <a:cs typeface="Arial"/>
              </a:rPr>
              <a:t>)</a:t>
            </a:r>
            <a:endParaRPr sz="4000">
              <a:solidFill>
                <a:prstClr val="black"/>
              </a:solidFill>
              <a:latin typeface="Arial"/>
              <a:cs typeface="Arial"/>
            </a:endParaRPr>
          </a:p>
        </p:txBody>
      </p:sp>
      <p:sp>
        <p:nvSpPr>
          <p:cNvPr id="18" name="object 18"/>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spTree>
    <p:extLst>
      <p:ext uri="{BB962C8B-B14F-4D97-AF65-F5344CB8AC3E}">
        <p14:creationId xmlns:p14="http://schemas.microsoft.com/office/powerpoint/2010/main" val="428929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0683" y="2222467"/>
            <a:ext cx="1569887" cy="1537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3" name="object 3"/>
          <p:cNvSpPr txBox="1"/>
          <p:nvPr/>
        </p:nvSpPr>
        <p:spPr>
          <a:xfrm>
            <a:off x="810784" y="1651278"/>
            <a:ext cx="1162473" cy="509541"/>
          </a:xfrm>
          <a:prstGeom prst="rect">
            <a:avLst/>
          </a:prstGeom>
        </p:spPr>
        <p:txBody>
          <a:bodyPr vert="horz" wrap="square" lIns="0" tIns="16933" rIns="0" bIns="0" rtlCol="0">
            <a:spAutoFit/>
          </a:bodyPr>
          <a:lstStyle/>
          <a:p>
            <a:pPr marL="16933" defTabSz="1219170">
              <a:spcBef>
                <a:spcPts val="133"/>
              </a:spcBef>
            </a:pPr>
            <a:r>
              <a:rPr sz="3200" spc="-7" dirty="0">
                <a:solidFill>
                  <a:srgbClr val="0000FF"/>
                </a:solidFill>
                <a:latin typeface="Arial"/>
                <a:cs typeface="Arial"/>
              </a:rPr>
              <a:t>Image</a:t>
            </a:r>
            <a:endParaRPr sz="3200">
              <a:solidFill>
                <a:prstClr val="black"/>
              </a:solidFill>
              <a:latin typeface="Arial"/>
              <a:cs typeface="Arial"/>
            </a:endParaRPr>
          </a:p>
        </p:txBody>
      </p:sp>
      <p:sp>
        <p:nvSpPr>
          <p:cNvPr id="4" name="object 4"/>
          <p:cNvSpPr txBox="1"/>
          <p:nvPr/>
        </p:nvSpPr>
        <p:spPr>
          <a:xfrm>
            <a:off x="4437801" y="4085463"/>
            <a:ext cx="2088727" cy="1850934"/>
          </a:xfrm>
          <a:prstGeom prst="rect">
            <a:avLst/>
          </a:prstGeom>
        </p:spPr>
        <p:txBody>
          <a:bodyPr vert="horz" wrap="square" lIns="0" tIns="16933" rIns="0" bIns="0" rtlCol="0">
            <a:spAutoFit/>
          </a:bodyPr>
          <a:lstStyle/>
          <a:p>
            <a:pPr marR="99904" algn="ctr" defTabSz="1219170">
              <a:lnSpc>
                <a:spcPts val="7173"/>
              </a:lnSpc>
              <a:spcBef>
                <a:spcPts val="133"/>
              </a:spcBef>
            </a:pPr>
            <a:r>
              <a:rPr sz="6400" dirty="0">
                <a:solidFill>
                  <a:srgbClr val="FF0000"/>
                </a:solidFill>
                <a:latin typeface="Arial"/>
                <a:cs typeface="Arial"/>
              </a:rPr>
              <a:t>W</a:t>
            </a:r>
            <a:endParaRPr sz="6400">
              <a:solidFill>
                <a:prstClr val="black"/>
              </a:solidFill>
              <a:latin typeface="Arial"/>
              <a:cs typeface="Arial"/>
            </a:endParaRPr>
          </a:p>
          <a:p>
            <a:pPr marL="16933" defTabSz="1219170">
              <a:lnSpc>
                <a:spcPts val="3313"/>
              </a:lnSpc>
            </a:pPr>
            <a:r>
              <a:rPr sz="3200" spc="-7" dirty="0">
                <a:solidFill>
                  <a:srgbClr val="FF0000"/>
                </a:solidFill>
                <a:latin typeface="Arial"/>
                <a:cs typeface="Arial"/>
              </a:rPr>
              <a:t>parameters</a:t>
            </a:r>
            <a:endParaRPr sz="3200">
              <a:solidFill>
                <a:prstClr val="black"/>
              </a:solidFill>
              <a:latin typeface="Arial"/>
              <a:cs typeface="Arial"/>
            </a:endParaRPr>
          </a:p>
          <a:p>
            <a:pPr marL="16933" defTabSz="1219170">
              <a:lnSpc>
                <a:spcPts val="3820"/>
              </a:lnSpc>
            </a:pPr>
            <a:r>
              <a:rPr sz="3200" spc="-7" dirty="0">
                <a:solidFill>
                  <a:srgbClr val="FF0000"/>
                </a:solidFill>
                <a:latin typeface="Arial"/>
                <a:cs typeface="Arial"/>
              </a:rPr>
              <a:t>or</a:t>
            </a:r>
            <a:r>
              <a:rPr sz="3200" spc="-133" dirty="0">
                <a:solidFill>
                  <a:srgbClr val="FF0000"/>
                </a:solidFill>
                <a:latin typeface="Arial"/>
                <a:cs typeface="Arial"/>
              </a:rPr>
              <a:t> </a:t>
            </a:r>
            <a:r>
              <a:rPr sz="3200" spc="-7" dirty="0">
                <a:solidFill>
                  <a:srgbClr val="FF0000"/>
                </a:solidFill>
                <a:latin typeface="Arial"/>
                <a:cs typeface="Arial"/>
              </a:rPr>
              <a:t>weights</a:t>
            </a:r>
            <a:endParaRPr sz="3200">
              <a:solidFill>
                <a:prstClr val="black"/>
              </a:solidFill>
              <a:latin typeface="Arial"/>
              <a:cs typeface="Arial"/>
            </a:endParaRPr>
          </a:p>
        </p:txBody>
      </p:sp>
      <p:sp>
        <p:nvSpPr>
          <p:cNvPr id="5" name="object 5"/>
          <p:cNvSpPr/>
          <p:nvPr/>
        </p:nvSpPr>
        <p:spPr>
          <a:xfrm>
            <a:off x="2426199" y="2991067"/>
            <a:ext cx="1932093" cy="0"/>
          </a:xfrm>
          <a:custGeom>
            <a:avLst/>
            <a:gdLst/>
            <a:ahLst/>
            <a:cxnLst/>
            <a:rect l="l" t="t" r="r" b="b"/>
            <a:pathLst>
              <a:path w="1449070">
                <a:moveTo>
                  <a:pt x="0" y="0"/>
                </a:moveTo>
                <a:lnTo>
                  <a:pt x="14485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6" name="object 6"/>
          <p:cNvSpPr/>
          <p:nvPr/>
        </p:nvSpPr>
        <p:spPr>
          <a:xfrm>
            <a:off x="4338550"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5494999" y="3619209"/>
            <a:ext cx="0" cy="402167"/>
          </a:xfrm>
          <a:custGeom>
            <a:avLst/>
            <a:gdLst/>
            <a:ahLst/>
            <a:cxnLst/>
            <a:rect l="l" t="t" r="r" b="b"/>
            <a:pathLst>
              <a:path h="301625">
                <a:moveTo>
                  <a:pt x="0" y="301049"/>
                </a:moveTo>
                <a:lnTo>
                  <a:pt x="0"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5413018" y="3427257"/>
            <a:ext cx="163961" cy="211001"/>
          </a:xfrm>
          <a:prstGeom prst="rect">
            <a:avLst/>
          </a:prstGeom>
          <a:blipFill>
            <a:blip r:embed="rId4"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6203032" y="2991067"/>
            <a:ext cx="1425787" cy="0"/>
          </a:xfrm>
          <a:custGeom>
            <a:avLst/>
            <a:gdLst/>
            <a:ahLst/>
            <a:cxnLst/>
            <a:rect l="l" t="t" r="r" b="b"/>
            <a:pathLst>
              <a:path w="1069339">
                <a:moveTo>
                  <a:pt x="0" y="0"/>
                </a:moveTo>
                <a:lnTo>
                  <a:pt x="1068749" y="0"/>
                </a:lnTo>
              </a:path>
            </a:pathLst>
          </a:custGeom>
          <a:ln w="28574">
            <a:solidFill>
              <a:srgbClr val="000000"/>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7608984" y="2909086"/>
            <a:ext cx="211001" cy="163961"/>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1" name="object 11"/>
          <p:cNvSpPr txBox="1"/>
          <p:nvPr/>
        </p:nvSpPr>
        <p:spPr>
          <a:xfrm>
            <a:off x="8199100" y="2511411"/>
            <a:ext cx="3352800" cy="1012243"/>
          </a:xfrm>
          <a:prstGeom prst="rect">
            <a:avLst/>
          </a:prstGeom>
        </p:spPr>
        <p:txBody>
          <a:bodyPr vert="horz" wrap="square" lIns="0" tIns="37253" rIns="0" bIns="0" rtlCol="0">
            <a:spAutoFit/>
          </a:bodyPr>
          <a:lstStyle/>
          <a:p>
            <a:pPr marL="16933" marR="6773" defTabSz="1219170">
              <a:lnSpc>
                <a:spcPts val="3800"/>
              </a:lnSpc>
              <a:spcBef>
                <a:spcPts val="293"/>
              </a:spcBef>
            </a:pPr>
            <a:r>
              <a:rPr sz="3200" b="1" spc="-7" dirty="0">
                <a:solidFill>
                  <a:prstClr val="black"/>
                </a:solidFill>
                <a:latin typeface="Arial"/>
                <a:cs typeface="Arial"/>
              </a:rPr>
              <a:t>10 </a:t>
            </a:r>
            <a:r>
              <a:rPr sz="3200" spc="-7" dirty="0">
                <a:solidFill>
                  <a:prstClr val="black"/>
                </a:solidFill>
                <a:latin typeface="Arial"/>
                <a:cs typeface="Arial"/>
              </a:rPr>
              <a:t>numbers</a:t>
            </a:r>
            <a:r>
              <a:rPr sz="3200" spc="-127" dirty="0">
                <a:solidFill>
                  <a:prstClr val="black"/>
                </a:solidFill>
                <a:latin typeface="Arial"/>
                <a:cs typeface="Arial"/>
              </a:rPr>
              <a:t> </a:t>
            </a:r>
            <a:r>
              <a:rPr sz="3200" spc="-7" dirty="0">
                <a:solidFill>
                  <a:prstClr val="black"/>
                </a:solidFill>
                <a:latin typeface="Arial"/>
                <a:cs typeface="Arial"/>
              </a:rPr>
              <a:t>giving  </a:t>
            </a:r>
            <a:r>
              <a:rPr sz="3200" dirty="0">
                <a:solidFill>
                  <a:prstClr val="black"/>
                </a:solidFill>
                <a:latin typeface="Arial"/>
                <a:cs typeface="Arial"/>
              </a:rPr>
              <a:t>class</a:t>
            </a:r>
            <a:r>
              <a:rPr sz="3200" spc="-20" dirty="0">
                <a:solidFill>
                  <a:prstClr val="black"/>
                </a:solidFill>
                <a:latin typeface="Arial"/>
                <a:cs typeface="Arial"/>
              </a:rPr>
              <a:t> </a:t>
            </a:r>
            <a:r>
              <a:rPr sz="3200" dirty="0">
                <a:solidFill>
                  <a:prstClr val="black"/>
                </a:solidFill>
                <a:latin typeface="Arial"/>
                <a:cs typeface="Arial"/>
              </a:rPr>
              <a:t>scores</a:t>
            </a:r>
            <a:endParaRPr sz="3200">
              <a:solidFill>
                <a:prstClr val="black"/>
              </a:solidFill>
              <a:latin typeface="Arial"/>
              <a:cs typeface="Arial"/>
            </a:endParaRPr>
          </a:p>
        </p:txBody>
      </p:sp>
      <p:sp>
        <p:nvSpPr>
          <p:cNvPr id="12" name="object 12"/>
          <p:cNvSpPr txBox="1"/>
          <p:nvPr/>
        </p:nvSpPr>
        <p:spPr>
          <a:xfrm>
            <a:off x="49534" y="3852741"/>
            <a:ext cx="3643207" cy="737424"/>
          </a:xfrm>
          <a:prstGeom prst="rect">
            <a:avLst/>
          </a:prstGeom>
        </p:spPr>
        <p:txBody>
          <a:bodyPr vert="horz" wrap="square" lIns="0" tIns="14393" rIns="0" bIns="0" rtlCol="0">
            <a:spAutoFit/>
          </a:bodyPr>
          <a:lstStyle/>
          <a:p>
            <a:pPr marL="16933" marR="6773" defTabSz="1219170">
              <a:lnSpc>
                <a:spcPct val="100699"/>
              </a:lnSpc>
              <a:spcBef>
                <a:spcPts val="113"/>
              </a:spcBef>
            </a:pPr>
            <a:r>
              <a:rPr sz="2400" spc="-7" dirty="0">
                <a:solidFill>
                  <a:prstClr val="black"/>
                </a:solidFill>
                <a:latin typeface="Arial"/>
                <a:cs typeface="Arial"/>
              </a:rPr>
              <a:t>Array of </a:t>
            </a:r>
            <a:r>
              <a:rPr sz="2400" b="1" spc="-7" dirty="0">
                <a:solidFill>
                  <a:prstClr val="black"/>
                </a:solidFill>
                <a:latin typeface="Arial"/>
                <a:cs typeface="Arial"/>
              </a:rPr>
              <a:t>32x32x3 </a:t>
            </a:r>
            <a:r>
              <a:rPr sz="2400" spc="-7" dirty="0">
                <a:solidFill>
                  <a:prstClr val="black"/>
                </a:solidFill>
                <a:latin typeface="Arial"/>
                <a:cs typeface="Arial"/>
              </a:rPr>
              <a:t>numbers  </a:t>
            </a:r>
            <a:r>
              <a:rPr sz="2400" dirty="0">
                <a:solidFill>
                  <a:prstClr val="black"/>
                </a:solidFill>
                <a:latin typeface="Arial"/>
                <a:cs typeface="Arial"/>
              </a:rPr>
              <a:t>(3072 </a:t>
            </a:r>
            <a:r>
              <a:rPr sz="2400" spc="-7" dirty="0">
                <a:solidFill>
                  <a:prstClr val="black"/>
                </a:solidFill>
                <a:latin typeface="Arial"/>
                <a:cs typeface="Arial"/>
              </a:rPr>
              <a:t>numbers</a:t>
            </a:r>
            <a:r>
              <a:rPr sz="2400" spc="-40" dirty="0">
                <a:solidFill>
                  <a:prstClr val="black"/>
                </a:solidFill>
                <a:latin typeface="Arial"/>
                <a:cs typeface="Arial"/>
              </a:rPr>
              <a:t> </a:t>
            </a:r>
            <a:r>
              <a:rPr sz="2400" spc="-7" dirty="0">
                <a:solidFill>
                  <a:prstClr val="black"/>
                </a:solidFill>
                <a:latin typeface="Arial"/>
                <a:cs typeface="Arial"/>
              </a:rPr>
              <a:t>total)</a:t>
            </a:r>
            <a:endParaRPr sz="2400">
              <a:solidFill>
                <a:prstClr val="black"/>
              </a:solidFill>
              <a:latin typeface="Arial"/>
              <a:cs typeface="Arial"/>
            </a:endParaRPr>
          </a:p>
        </p:txBody>
      </p:sp>
      <p:sp>
        <p:nvSpPr>
          <p:cNvPr id="13" name="object 13"/>
          <p:cNvSpPr txBox="1"/>
          <p:nvPr/>
        </p:nvSpPr>
        <p:spPr>
          <a:xfrm>
            <a:off x="3624732" y="1238748"/>
            <a:ext cx="3913293" cy="755762"/>
          </a:xfrm>
          <a:prstGeom prst="rect">
            <a:avLst/>
          </a:prstGeom>
          <a:ln w="28574">
            <a:solidFill>
              <a:srgbClr val="37761C"/>
            </a:solidFill>
          </a:ln>
        </p:spPr>
        <p:txBody>
          <a:bodyPr vert="horz" wrap="square" lIns="0" tIns="16933" rIns="0" bIns="0" rtlCol="0">
            <a:spAutoFit/>
          </a:bodyPr>
          <a:lstStyle/>
          <a:p>
            <a:pPr marL="181182" defTabSz="1219170">
              <a:spcBef>
                <a:spcPts val="133"/>
              </a:spcBef>
            </a:pPr>
            <a:r>
              <a:rPr sz="4800" spc="-13" dirty="0">
                <a:solidFill>
                  <a:prstClr val="black"/>
                </a:solidFill>
                <a:latin typeface="Arial"/>
                <a:cs typeface="Arial"/>
              </a:rPr>
              <a:t>f(x,W) </a:t>
            </a:r>
            <a:r>
              <a:rPr sz="4800" dirty="0">
                <a:solidFill>
                  <a:prstClr val="black"/>
                </a:solidFill>
                <a:latin typeface="Arial"/>
                <a:cs typeface="Arial"/>
              </a:rPr>
              <a:t>= </a:t>
            </a:r>
            <a:r>
              <a:rPr sz="4800" spc="-7" dirty="0">
                <a:solidFill>
                  <a:prstClr val="black"/>
                </a:solidFill>
                <a:latin typeface="Arial"/>
                <a:cs typeface="Arial"/>
              </a:rPr>
              <a:t>Wx</a:t>
            </a:r>
            <a:r>
              <a:rPr sz="4800" spc="-152" dirty="0">
                <a:solidFill>
                  <a:prstClr val="black"/>
                </a:solidFill>
                <a:latin typeface="Arial"/>
                <a:cs typeface="Arial"/>
              </a:rPr>
              <a:t> </a:t>
            </a:r>
            <a:r>
              <a:rPr sz="4800" dirty="0">
                <a:solidFill>
                  <a:prstClr val="black"/>
                </a:solidFill>
                <a:latin typeface="Arial"/>
                <a:cs typeface="Arial"/>
              </a:rPr>
              <a:t>+</a:t>
            </a:r>
            <a:endParaRPr sz="4800">
              <a:solidFill>
                <a:prstClr val="black"/>
              </a:solidFill>
              <a:latin typeface="Arial"/>
              <a:cs typeface="Arial"/>
            </a:endParaRPr>
          </a:p>
        </p:txBody>
      </p:sp>
      <p:sp>
        <p:nvSpPr>
          <p:cNvPr id="14" name="object 14"/>
          <p:cNvSpPr txBox="1"/>
          <p:nvPr/>
        </p:nvSpPr>
        <p:spPr>
          <a:xfrm>
            <a:off x="7569232" y="1352700"/>
            <a:ext cx="644312" cy="615553"/>
          </a:xfrm>
          <a:prstGeom prst="rect">
            <a:avLst/>
          </a:prstGeom>
          <a:ln w="28574">
            <a:solidFill>
              <a:srgbClr val="9900FF"/>
            </a:solidFill>
          </a:ln>
        </p:spPr>
        <p:txBody>
          <a:bodyPr vert="horz" wrap="square" lIns="0" tIns="0" rIns="0" bIns="0" rtlCol="0">
            <a:spAutoFit/>
          </a:bodyPr>
          <a:lstStyle/>
          <a:p>
            <a:pPr marL="118530" defTabSz="1219170">
              <a:lnSpc>
                <a:spcPts val="4805"/>
              </a:lnSpc>
            </a:pPr>
            <a:r>
              <a:rPr sz="4800" dirty="0">
                <a:solidFill>
                  <a:prstClr val="black"/>
                </a:solidFill>
                <a:latin typeface="Arial"/>
                <a:cs typeface="Arial"/>
              </a:rPr>
              <a:t>b</a:t>
            </a:r>
            <a:endParaRPr sz="4800">
              <a:solidFill>
                <a:prstClr val="black"/>
              </a:solidFill>
              <a:latin typeface="Arial"/>
              <a:cs typeface="Arial"/>
            </a:endParaRPr>
          </a:p>
        </p:txBody>
      </p:sp>
      <p:sp>
        <p:nvSpPr>
          <p:cNvPr id="15" name="object 15"/>
          <p:cNvSpPr/>
          <p:nvPr/>
        </p:nvSpPr>
        <p:spPr>
          <a:xfrm>
            <a:off x="6727771" y="1510534"/>
            <a:ext cx="298027" cy="414020"/>
          </a:xfrm>
          <a:custGeom>
            <a:avLst/>
            <a:gdLst/>
            <a:ahLst/>
            <a:cxnLst/>
            <a:rect l="l" t="t" r="r" b="b"/>
            <a:pathLst>
              <a:path w="223520" h="310515">
                <a:moveTo>
                  <a:pt x="0" y="0"/>
                </a:moveTo>
                <a:lnTo>
                  <a:pt x="223199" y="0"/>
                </a:lnTo>
                <a:lnTo>
                  <a:pt x="223199" y="310199"/>
                </a:lnTo>
                <a:lnTo>
                  <a:pt x="0" y="310199"/>
                </a:lnTo>
                <a:lnTo>
                  <a:pt x="0" y="0"/>
                </a:lnTo>
                <a:close/>
              </a:path>
            </a:pathLst>
          </a:custGeom>
          <a:ln w="28574">
            <a:solidFill>
              <a:srgbClr val="0000FF"/>
            </a:solidFill>
          </a:ln>
        </p:spPr>
        <p:txBody>
          <a:bodyPr wrap="square" lIns="0" tIns="0" rIns="0" bIns="0" rtlCol="0"/>
          <a:lstStyle/>
          <a:p>
            <a:pPr defTabSz="1219170"/>
            <a:endParaRPr sz="2400">
              <a:solidFill>
                <a:prstClr val="black"/>
              </a:solidFill>
              <a:latin typeface="Calibri"/>
            </a:endParaRPr>
          </a:p>
        </p:txBody>
      </p:sp>
      <p:sp>
        <p:nvSpPr>
          <p:cNvPr id="16" name="object 16"/>
          <p:cNvSpPr txBox="1"/>
          <p:nvPr/>
        </p:nvSpPr>
        <p:spPr>
          <a:xfrm>
            <a:off x="512967" y="79749"/>
            <a:ext cx="8129693" cy="1274644"/>
          </a:xfrm>
          <a:prstGeom prst="rect">
            <a:avLst/>
          </a:prstGeom>
        </p:spPr>
        <p:txBody>
          <a:bodyPr vert="horz" wrap="square" lIns="0" tIns="116840" rIns="0" bIns="0" rtlCol="0">
            <a:spAutoFit/>
          </a:bodyPr>
          <a:lstStyle/>
          <a:p>
            <a:pPr marL="16933" defTabSz="1219170">
              <a:spcBef>
                <a:spcPts val="920"/>
              </a:spcBef>
            </a:pPr>
            <a:r>
              <a:rPr sz="3733" spc="-13" dirty="0">
                <a:solidFill>
                  <a:prstClr val="black"/>
                </a:solidFill>
                <a:latin typeface="Arial"/>
                <a:cs typeface="Arial"/>
              </a:rPr>
              <a:t>Parametric Approach: </a:t>
            </a:r>
            <a:r>
              <a:rPr sz="3733" spc="-7" dirty="0">
                <a:solidFill>
                  <a:prstClr val="black"/>
                </a:solidFill>
                <a:latin typeface="Arial"/>
                <a:cs typeface="Arial"/>
              </a:rPr>
              <a:t>Linear</a:t>
            </a:r>
            <a:r>
              <a:rPr sz="3733" spc="-100" dirty="0">
                <a:solidFill>
                  <a:prstClr val="black"/>
                </a:solidFill>
                <a:latin typeface="Arial"/>
                <a:cs typeface="Arial"/>
              </a:rPr>
              <a:t> </a:t>
            </a:r>
            <a:r>
              <a:rPr sz="3733" spc="-7" dirty="0">
                <a:solidFill>
                  <a:prstClr val="black"/>
                </a:solidFill>
                <a:latin typeface="Arial"/>
                <a:cs typeface="Arial"/>
              </a:rPr>
              <a:t>Classifier</a:t>
            </a:r>
            <a:endParaRPr sz="3733">
              <a:solidFill>
                <a:prstClr val="black"/>
              </a:solidFill>
              <a:latin typeface="Arial"/>
              <a:cs typeface="Arial"/>
            </a:endParaRPr>
          </a:p>
          <a:p>
            <a:pPr marR="808546" algn="r" defTabSz="1219170">
              <a:spcBef>
                <a:spcPts val="679"/>
              </a:spcBef>
            </a:pPr>
            <a:r>
              <a:rPr sz="3200" b="1" spc="-7" dirty="0">
                <a:solidFill>
                  <a:srgbClr val="0000FF"/>
                </a:solidFill>
                <a:latin typeface="Arial"/>
                <a:cs typeface="Arial"/>
              </a:rPr>
              <a:t>3072x1</a:t>
            </a:r>
            <a:endParaRPr sz="3200">
              <a:solidFill>
                <a:prstClr val="black"/>
              </a:solidFill>
              <a:latin typeface="Arial"/>
              <a:cs typeface="Arial"/>
            </a:endParaRPr>
          </a:p>
        </p:txBody>
      </p:sp>
      <p:sp>
        <p:nvSpPr>
          <p:cNvPr id="17" name="object 17"/>
          <p:cNvSpPr txBox="1"/>
          <p:nvPr/>
        </p:nvSpPr>
        <p:spPr>
          <a:xfrm>
            <a:off x="4151333" y="2022622"/>
            <a:ext cx="2987887" cy="1285822"/>
          </a:xfrm>
          <a:prstGeom prst="rect">
            <a:avLst/>
          </a:prstGeom>
        </p:spPr>
        <p:txBody>
          <a:bodyPr vert="horz" wrap="square" lIns="0" tIns="87207" rIns="0" bIns="0" rtlCol="0">
            <a:spAutoFit/>
          </a:bodyPr>
          <a:lstStyle/>
          <a:p>
            <a:pPr marL="16933" defTabSz="1219170">
              <a:spcBef>
                <a:spcPts val="687"/>
              </a:spcBef>
              <a:tabLst>
                <a:tab pos="1387652" algn="l"/>
              </a:tabLst>
            </a:pPr>
            <a:r>
              <a:rPr sz="3200" b="1" spc="-7" dirty="0">
                <a:solidFill>
                  <a:srgbClr val="37761C"/>
                </a:solidFill>
                <a:latin typeface="Arial"/>
                <a:cs typeface="Arial"/>
              </a:rPr>
              <a:t>10x</a:t>
            </a:r>
            <a:r>
              <a:rPr sz="3200" b="1" dirty="0">
                <a:solidFill>
                  <a:srgbClr val="37761C"/>
                </a:solidFill>
                <a:latin typeface="Arial"/>
                <a:cs typeface="Arial"/>
              </a:rPr>
              <a:t>1	</a:t>
            </a:r>
            <a:r>
              <a:rPr sz="3200" b="1" spc="-7" dirty="0">
                <a:solidFill>
                  <a:srgbClr val="FF0000"/>
                </a:solidFill>
                <a:latin typeface="Arial"/>
                <a:cs typeface="Arial"/>
              </a:rPr>
              <a:t>10x3072</a:t>
            </a:r>
            <a:endParaRPr sz="3200">
              <a:solidFill>
                <a:prstClr val="black"/>
              </a:solidFill>
              <a:latin typeface="Arial"/>
              <a:cs typeface="Arial"/>
            </a:endParaRPr>
          </a:p>
          <a:p>
            <a:pPr marL="548626" defTabSz="1219170">
              <a:spcBef>
                <a:spcPts val="693"/>
              </a:spcBef>
            </a:pPr>
            <a:r>
              <a:rPr sz="4000" spc="-7" dirty="0">
                <a:solidFill>
                  <a:prstClr val="black"/>
                </a:solidFill>
                <a:latin typeface="Arial"/>
                <a:cs typeface="Arial"/>
              </a:rPr>
              <a:t>f(</a:t>
            </a:r>
            <a:r>
              <a:rPr sz="4000" b="1" spc="-7" dirty="0">
                <a:solidFill>
                  <a:srgbClr val="0000FF"/>
                </a:solidFill>
                <a:latin typeface="Arial"/>
                <a:cs typeface="Arial"/>
              </a:rPr>
              <a:t>x</a:t>
            </a:r>
            <a:r>
              <a:rPr sz="4000" spc="-7" dirty="0">
                <a:solidFill>
                  <a:prstClr val="black"/>
                </a:solidFill>
                <a:latin typeface="Arial"/>
                <a:cs typeface="Arial"/>
              </a:rPr>
              <a:t>,</a:t>
            </a:r>
            <a:r>
              <a:rPr sz="4000" b="1" spc="-7" dirty="0">
                <a:solidFill>
                  <a:srgbClr val="FF0000"/>
                </a:solidFill>
                <a:latin typeface="Arial"/>
                <a:cs typeface="Arial"/>
              </a:rPr>
              <a:t>W</a:t>
            </a:r>
            <a:r>
              <a:rPr sz="4000" spc="-7" dirty="0">
                <a:solidFill>
                  <a:prstClr val="black"/>
                </a:solidFill>
                <a:latin typeface="Arial"/>
                <a:cs typeface="Arial"/>
              </a:rPr>
              <a:t>)</a:t>
            </a:r>
            <a:endParaRPr sz="4000">
              <a:solidFill>
                <a:prstClr val="black"/>
              </a:solidFill>
              <a:latin typeface="Arial"/>
              <a:cs typeface="Arial"/>
            </a:endParaRPr>
          </a:p>
        </p:txBody>
      </p:sp>
      <p:sp>
        <p:nvSpPr>
          <p:cNvPr id="18" name="object 18"/>
          <p:cNvSpPr/>
          <p:nvPr/>
        </p:nvSpPr>
        <p:spPr>
          <a:xfrm>
            <a:off x="6061000" y="1350966"/>
            <a:ext cx="644312" cy="610445"/>
          </a:xfrm>
          <a:custGeom>
            <a:avLst/>
            <a:gdLst/>
            <a:ahLst/>
            <a:cxnLst/>
            <a:rect l="l" t="t" r="r" b="b"/>
            <a:pathLst>
              <a:path w="483235" h="457834">
                <a:moveTo>
                  <a:pt x="0" y="0"/>
                </a:moveTo>
                <a:lnTo>
                  <a:pt x="482999" y="0"/>
                </a:lnTo>
                <a:lnTo>
                  <a:pt x="482999" y="457799"/>
                </a:lnTo>
                <a:lnTo>
                  <a:pt x="0" y="457799"/>
                </a:lnTo>
                <a:lnTo>
                  <a:pt x="0" y="0"/>
                </a:lnTo>
                <a:close/>
              </a:path>
            </a:pathLst>
          </a:custGeom>
          <a:ln w="28574">
            <a:solidFill>
              <a:srgbClr val="FF0000"/>
            </a:solidFill>
          </a:ln>
        </p:spPr>
        <p:txBody>
          <a:bodyPr wrap="square" lIns="0" tIns="0" rIns="0" bIns="0" rtlCol="0"/>
          <a:lstStyle/>
          <a:p>
            <a:pPr defTabSz="1219170"/>
            <a:endParaRPr sz="2400">
              <a:solidFill>
                <a:prstClr val="black"/>
              </a:solidFill>
              <a:latin typeface="Calibri"/>
            </a:endParaRPr>
          </a:p>
        </p:txBody>
      </p:sp>
      <p:sp>
        <p:nvSpPr>
          <p:cNvPr id="19" name="object 19"/>
          <p:cNvSpPr txBox="1"/>
          <p:nvPr/>
        </p:nvSpPr>
        <p:spPr>
          <a:xfrm>
            <a:off x="8368767" y="1464243"/>
            <a:ext cx="938107" cy="509541"/>
          </a:xfrm>
          <a:prstGeom prst="rect">
            <a:avLst/>
          </a:prstGeom>
        </p:spPr>
        <p:txBody>
          <a:bodyPr vert="horz" wrap="square" lIns="0" tIns="16933" rIns="0" bIns="0" rtlCol="0">
            <a:spAutoFit/>
          </a:bodyPr>
          <a:lstStyle/>
          <a:p>
            <a:pPr marL="16933" defTabSz="1219170">
              <a:spcBef>
                <a:spcPts val="133"/>
              </a:spcBef>
            </a:pPr>
            <a:r>
              <a:rPr sz="3200" b="1" spc="-7" dirty="0">
                <a:solidFill>
                  <a:srgbClr val="9900FF"/>
                </a:solidFill>
                <a:latin typeface="Arial"/>
                <a:cs typeface="Arial"/>
              </a:rPr>
              <a:t>10x1</a:t>
            </a:r>
            <a:endParaRPr sz="3200">
              <a:solidFill>
                <a:prstClr val="black"/>
              </a:solidFill>
              <a:latin typeface="Arial"/>
              <a:cs typeface="Arial"/>
            </a:endParaRPr>
          </a:p>
        </p:txBody>
      </p:sp>
      <p:sp>
        <p:nvSpPr>
          <p:cNvPr id="21" name="object 21"/>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spTree>
    <p:extLst>
      <p:ext uri="{BB962C8B-B14F-4D97-AF65-F5344CB8AC3E}">
        <p14:creationId xmlns:p14="http://schemas.microsoft.com/office/powerpoint/2010/main" val="41340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67" y="143110"/>
            <a:ext cx="11848253" cy="509541"/>
          </a:xfrm>
          <a:prstGeom prst="rect">
            <a:avLst/>
          </a:prstGeom>
        </p:spPr>
        <p:txBody>
          <a:bodyPr vert="horz" wrap="square" lIns="0" tIns="16933" rIns="0" bIns="0" rtlCol="0">
            <a:spAutoFit/>
          </a:bodyPr>
          <a:lstStyle/>
          <a:p>
            <a:pPr marL="16933">
              <a:spcBef>
                <a:spcPts val="133"/>
              </a:spcBef>
            </a:pPr>
            <a:r>
              <a:rPr sz="3200" spc="-7" dirty="0"/>
              <a:t>Example with an image with </a:t>
            </a:r>
            <a:r>
              <a:rPr sz="3200" dirty="0"/>
              <a:t>4 </a:t>
            </a:r>
            <a:r>
              <a:rPr sz="3200" spc="-7" dirty="0"/>
              <a:t>pixels, and </a:t>
            </a:r>
            <a:r>
              <a:rPr sz="3200" dirty="0"/>
              <a:t>3 classes</a:t>
            </a:r>
            <a:r>
              <a:rPr sz="3200" spc="-33" dirty="0"/>
              <a:t> </a:t>
            </a:r>
            <a:r>
              <a:rPr sz="3200" dirty="0"/>
              <a:t>(</a:t>
            </a:r>
            <a:r>
              <a:rPr sz="3200" dirty="0">
                <a:solidFill>
                  <a:srgbClr val="B45F06"/>
                </a:solidFill>
              </a:rPr>
              <a:t>cat</a:t>
            </a:r>
            <a:r>
              <a:rPr sz="3200" dirty="0"/>
              <a:t>/</a:t>
            </a:r>
            <a:r>
              <a:rPr sz="3200" dirty="0">
                <a:solidFill>
                  <a:srgbClr val="351B75"/>
                </a:solidFill>
              </a:rPr>
              <a:t>dog</a:t>
            </a:r>
            <a:r>
              <a:rPr sz="3200" dirty="0"/>
              <a:t>/</a:t>
            </a:r>
            <a:r>
              <a:rPr sz="3200" dirty="0">
                <a:solidFill>
                  <a:srgbClr val="37761C"/>
                </a:solidFill>
              </a:rPr>
              <a:t>ship</a:t>
            </a:r>
            <a:r>
              <a:rPr sz="3200" dirty="0"/>
              <a:t>)</a:t>
            </a:r>
            <a:endParaRPr sz="3200"/>
          </a:p>
        </p:txBody>
      </p:sp>
      <p:sp>
        <p:nvSpPr>
          <p:cNvPr id="3" name="object 3"/>
          <p:cNvSpPr txBox="1"/>
          <p:nvPr/>
        </p:nvSpPr>
        <p:spPr>
          <a:xfrm>
            <a:off x="400401" y="4405351"/>
            <a:ext cx="1270847" cy="304421"/>
          </a:xfrm>
          <a:prstGeom prst="rect">
            <a:avLst/>
          </a:prstGeom>
        </p:spPr>
        <p:txBody>
          <a:bodyPr vert="horz" wrap="square" lIns="0" tIns="16933" rIns="0" bIns="0" rtlCol="0">
            <a:spAutoFit/>
          </a:bodyPr>
          <a:lstStyle/>
          <a:p>
            <a:pPr marL="16933" defTabSz="1219170">
              <a:spcBef>
                <a:spcPts val="133"/>
              </a:spcBef>
            </a:pPr>
            <a:r>
              <a:rPr sz="1867" spc="-7" dirty="0">
                <a:solidFill>
                  <a:prstClr val="black"/>
                </a:solidFill>
                <a:latin typeface="Arial"/>
                <a:cs typeface="Arial"/>
              </a:rPr>
              <a:t>Input</a:t>
            </a:r>
            <a:r>
              <a:rPr sz="1867" spc="-100" dirty="0">
                <a:solidFill>
                  <a:prstClr val="black"/>
                </a:solidFill>
                <a:latin typeface="Arial"/>
                <a:cs typeface="Arial"/>
              </a:rPr>
              <a:t> </a:t>
            </a:r>
            <a:r>
              <a:rPr sz="1867" spc="-7" dirty="0">
                <a:solidFill>
                  <a:prstClr val="black"/>
                </a:solidFill>
                <a:latin typeface="Arial"/>
                <a:cs typeface="Arial"/>
              </a:rPr>
              <a:t>image</a:t>
            </a:r>
            <a:endParaRPr sz="1867">
              <a:solidFill>
                <a:prstClr val="black"/>
              </a:solidFill>
              <a:latin typeface="Arial"/>
              <a:cs typeface="Arial"/>
            </a:endParaRPr>
          </a:p>
        </p:txBody>
      </p:sp>
      <p:graphicFrame>
        <p:nvGraphicFramePr>
          <p:cNvPr id="4" name="object 4"/>
          <p:cNvGraphicFramePr>
            <a:graphicFrameLocks noGrp="1"/>
          </p:cNvGraphicFramePr>
          <p:nvPr/>
        </p:nvGraphicFramePr>
        <p:xfrm>
          <a:off x="6192850" y="2008600"/>
          <a:ext cx="824653" cy="3129728"/>
        </p:xfrm>
        <a:graphic>
          <a:graphicData uri="http://schemas.openxmlformats.org/drawingml/2006/table">
            <a:tbl>
              <a:tblPr firstRow="1" bandRow="1">
                <a:tableStyleId>{2D5ABB26-0587-4C30-8999-92F81FD0307C}</a:tableStyleId>
              </a:tblPr>
              <a:tblGrid>
                <a:gridCol w="824653">
                  <a:extLst>
                    <a:ext uri="{9D8B030D-6E8A-4147-A177-3AD203B41FA5}">
                      <a16:colId xmlns:a16="http://schemas.microsoft.com/office/drawing/2014/main" val="20000"/>
                    </a:ext>
                  </a:extLst>
                </a:gridCol>
              </a:tblGrid>
              <a:tr h="782432">
                <a:tc>
                  <a:txBody>
                    <a:bodyPr/>
                    <a:lstStyle/>
                    <a:p>
                      <a:pPr algn="ctr">
                        <a:lnSpc>
                          <a:spcPct val="100000"/>
                        </a:lnSpc>
                        <a:spcBef>
                          <a:spcPts val="1270"/>
                        </a:spcBef>
                      </a:pPr>
                      <a:r>
                        <a:rPr sz="2100" b="1" spc="-5" dirty="0">
                          <a:latin typeface="Arial"/>
                          <a:cs typeface="Arial"/>
                        </a:rPr>
                        <a:t>56</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782432">
                <a:tc>
                  <a:txBody>
                    <a:bodyPr/>
                    <a:lstStyle/>
                    <a:p>
                      <a:pPr algn="ctr">
                        <a:lnSpc>
                          <a:spcPct val="100000"/>
                        </a:lnSpc>
                        <a:spcBef>
                          <a:spcPts val="1270"/>
                        </a:spcBef>
                      </a:pPr>
                      <a:r>
                        <a:rPr sz="2100" b="1" spc="-5" dirty="0">
                          <a:latin typeface="Arial"/>
                          <a:cs typeface="Arial"/>
                        </a:rPr>
                        <a:t>231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782432">
                <a:tc>
                  <a:txBody>
                    <a:bodyPr/>
                    <a:lstStyle/>
                    <a:p>
                      <a:pPr algn="ctr">
                        <a:lnSpc>
                          <a:spcPct val="100000"/>
                        </a:lnSpc>
                        <a:spcBef>
                          <a:spcPts val="1270"/>
                        </a:spcBef>
                      </a:pPr>
                      <a:r>
                        <a:rPr sz="2100" b="1" spc="-5" dirty="0">
                          <a:latin typeface="Arial"/>
                          <a:cs typeface="Arial"/>
                        </a:rPr>
                        <a:t>24</a:t>
                      </a:r>
                      <a:endParaRPr sz="2100" dirty="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782432">
                <a:tc>
                  <a:txBody>
                    <a:bodyPr/>
                    <a:lstStyle/>
                    <a:p>
                      <a:pPr algn="ctr">
                        <a:lnSpc>
                          <a:spcPct val="100000"/>
                        </a:lnSpc>
                        <a:spcBef>
                          <a:spcPts val="1270"/>
                        </a:spcBef>
                      </a:pPr>
                      <a:r>
                        <a:rPr sz="2100" b="1" dirty="0">
                          <a:latin typeface="Arial"/>
                          <a:cs typeface="Arial"/>
                        </a:rPr>
                        <a:t>2</a:t>
                      </a:r>
                      <a:endParaRPr sz="2100" dirty="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5" name="object 5"/>
          <p:cNvGraphicFramePr>
            <a:graphicFrameLocks noGrp="1"/>
          </p:cNvGraphicFramePr>
          <p:nvPr/>
        </p:nvGraphicFramePr>
        <p:xfrm>
          <a:off x="263883" y="2633583"/>
          <a:ext cx="1649306" cy="1564864"/>
        </p:xfrm>
        <a:graphic>
          <a:graphicData uri="http://schemas.openxmlformats.org/drawingml/2006/table">
            <a:tbl>
              <a:tblPr firstRow="1" bandRow="1">
                <a:tableStyleId>{2D5ABB26-0587-4C30-8999-92F81FD0307C}</a:tableStyleId>
              </a:tblPr>
              <a:tblGrid>
                <a:gridCol w="824653">
                  <a:extLst>
                    <a:ext uri="{9D8B030D-6E8A-4147-A177-3AD203B41FA5}">
                      <a16:colId xmlns:a16="http://schemas.microsoft.com/office/drawing/2014/main" val="20000"/>
                    </a:ext>
                  </a:extLst>
                </a:gridCol>
                <a:gridCol w="824653">
                  <a:extLst>
                    <a:ext uri="{9D8B030D-6E8A-4147-A177-3AD203B41FA5}">
                      <a16:colId xmlns:a16="http://schemas.microsoft.com/office/drawing/2014/main" val="20001"/>
                    </a:ext>
                  </a:extLst>
                </a:gridCol>
              </a:tblGrid>
              <a:tr h="782432">
                <a:tc>
                  <a:txBody>
                    <a:bodyPr/>
                    <a:lstStyle/>
                    <a:p>
                      <a:pPr algn="ctr">
                        <a:lnSpc>
                          <a:spcPct val="100000"/>
                        </a:lnSpc>
                        <a:spcBef>
                          <a:spcPts val="1270"/>
                        </a:spcBef>
                      </a:pPr>
                      <a:r>
                        <a:rPr sz="2100" b="1" spc="-5" dirty="0">
                          <a:latin typeface="Arial"/>
                          <a:cs typeface="Arial"/>
                        </a:rPr>
                        <a:t>56</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270"/>
                        </a:spcBef>
                      </a:pPr>
                      <a:r>
                        <a:rPr sz="2100" b="1" spc="-5" dirty="0">
                          <a:latin typeface="Arial"/>
                          <a:cs typeface="Arial"/>
                        </a:rPr>
                        <a:t>231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782432">
                <a:tc>
                  <a:txBody>
                    <a:bodyPr/>
                    <a:lstStyle/>
                    <a:p>
                      <a:pPr algn="ctr">
                        <a:lnSpc>
                          <a:spcPct val="100000"/>
                        </a:lnSpc>
                        <a:spcBef>
                          <a:spcPts val="1270"/>
                        </a:spcBef>
                      </a:pPr>
                      <a:r>
                        <a:rPr sz="2100" b="1" spc="-5" dirty="0">
                          <a:latin typeface="Arial"/>
                          <a:cs typeface="Arial"/>
                        </a:rPr>
                        <a:t>24</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270"/>
                        </a:spcBef>
                      </a:pPr>
                      <a:r>
                        <a:rPr sz="2100" b="1" dirty="0">
                          <a:latin typeface="Arial"/>
                          <a:cs typeface="Arial"/>
                        </a:rPr>
                        <a:t>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p:nvPr/>
        </p:nvSpPr>
        <p:spPr>
          <a:xfrm>
            <a:off x="180688" y="2527267"/>
            <a:ext cx="1828265" cy="1790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7" name="object 7"/>
          <p:cNvSpPr/>
          <p:nvPr/>
        </p:nvSpPr>
        <p:spPr>
          <a:xfrm>
            <a:off x="1094820" y="1576467"/>
            <a:ext cx="3059853" cy="950807"/>
          </a:xfrm>
          <a:custGeom>
            <a:avLst/>
            <a:gdLst/>
            <a:ahLst/>
            <a:cxnLst/>
            <a:rect l="l" t="t" r="r" b="b"/>
            <a:pathLst>
              <a:path w="2294890" h="713105">
                <a:moveTo>
                  <a:pt x="0" y="713099"/>
                </a:moveTo>
                <a:lnTo>
                  <a:pt x="0" y="0"/>
                </a:lnTo>
                <a:lnTo>
                  <a:pt x="2294699" y="0"/>
                </a:lnTo>
              </a:path>
            </a:pathLst>
          </a:custGeom>
          <a:ln w="28574">
            <a:solidFill>
              <a:srgbClr val="595959"/>
            </a:solidFill>
          </a:ln>
        </p:spPr>
        <p:txBody>
          <a:bodyPr wrap="square" lIns="0" tIns="0" rIns="0" bIns="0" rtlCol="0"/>
          <a:lstStyle/>
          <a:p>
            <a:pPr defTabSz="1219170"/>
            <a:endParaRPr sz="2400">
              <a:solidFill>
                <a:prstClr val="black"/>
              </a:solidFill>
              <a:latin typeface="Calibri"/>
            </a:endParaRPr>
          </a:p>
        </p:txBody>
      </p:sp>
      <p:sp>
        <p:nvSpPr>
          <p:cNvPr id="8" name="object 8"/>
          <p:cNvSpPr/>
          <p:nvPr/>
        </p:nvSpPr>
        <p:spPr>
          <a:xfrm>
            <a:off x="4120566" y="1576600"/>
            <a:ext cx="2476500" cy="213360"/>
          </a:xfrm>
          <a:custGeom>
            <a:avLst/>
            <a:gdLst/>
            <a:ahLst/>
            <a:cxnLst/>
            <a:rect l="l" t="t" r="r" b="b"/>
            <a:pathLst>
              <a:path w="1857375" h="160019">
                <a:moveTo>
                  <a:pt x="0" y="0"/>
                </a:moveTo>
                <a:lnTo>
                  <a:pt x="1856793" y="0"/>
                </a:lnTo>
                <a:lnTo>
                  <a:pt x="1856793" y="159628"/>
                </a:lnTo>
              </a:path>
            </a:pathLst>
          </a:custGeom>
          <a:ln w="28574">
            <a:solidFill>
              <a:srgbClr val="595959"/>
            </a:solidFill>
          </a:ln>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6514486" y="1765687"/>
            <a:ext cx="163609" cy="21521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0" name="object 10"/>
          <p:cNvSpPr txBox="1"/>
          <p:nvPr/>
        </p:nvSpPr>
        <p:spPr>
          <a:xfrm>
            <a:off x="2397533" y="1139683"/>
            <a:ext cx="2730500" cy="304421"/>
          </a:xfrm>
          <a:prstGeom prst="rect">
            <a:avLst/>
          </a:prstGeom>
        </p:spPr>
        <p:txBody>
          <a:bodyPr vert="horz" wrap="square" lIns="0" tIns="16933" rIns="0" bIns="0" rtlCol="0">
            <a:spAutoFit/>
          </a:bodyPr>
          <a:lstStyle/>
          <a:p>
            <a:pPr marL="16933" defTabSz="1219170">
              <a:spcBef>
                <a:spcPts val="133"/>
              </a:spcBef>
            </a:pPr>
            <a:r>
              <a:rPr sz="1867" spc="-7" dirty="0">
                <a:solidFill>
                  <a:prstClr val="black"/>
                </a:solidFill>
                <a:latin typeface="Arial"/>
                <a:cs typeface="Arial"/>
              </a:rPr>
              <a:t>Stretch pixels into</a:t>
            </a:r>
            <a:r>
              <a:rPr sz="1867" spc="-107" dirty="0">
                <a:solidFill>
                  <a:prstClr val="black"/>
                </a:solidFill>
                <a:latin typeface="Arial"/>
                <a:cs typeface="Arial"/>
              </a:rPr>
              <a:t> </a:t>
            </a:r>
            <a:r>
              <a:rPr sz="1867" dirty="0">
                <a:solidFill>
                  <a:prstClr val="black"/>
                </a:solidFill>
                <a:latin typeface="Arial"/>
                <a:cs typeface="Arial"/>
              </a:rPr>
              <a:t>column</a:t>
            </a:r>
            <a:endParaRPr sz="1867">
              <a:solidFill>
                <a:prstClr val="black"/>
              </a:solidFill>
              <a:latin typeface="Arial"/>
              <a:cs typeface="Arial"/>
            </a:endParaRPr>
          </a:p>
        </p:txBody>
      </p:sp>
      <p:sp>
        <p:nvSpPr>
          <p:cNvPr id="12" name="object 12"/>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spTree>
    <p:extLst>
      <p:ext uri="{BB962C8B-B14F-4D97-AF65-F5344CB8AC3E}">
        <p14:creationId xmlns:p14="http://schemas.microsoft.com/office/powerpoint/2010/main" val="360055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67" y="143110"/>
            <a:ext cx="11848253" cy="509541"/>
          </a:xfrm>
          <a:prstGeom prst="rect">
            <a:avLst/>
          </a:prstGeom>
        </p:spPr>
        <p:txBody>
          <a:bodyPr vert="horz" wrap="square" lIns="0" tIns="16933" rIns="0" bIns="0" rtlCol="0">
            <a:spAutoFit/>
          </a:bodyPr>
          <a:lstStyle/>
          <a:p>
            <a:pPr marL="16933">
              <a:spcBef>
                <a:spcPts val="133"/>
              </a:spcBef>
            </a:pPr>
            <a:r>
              <a:rPr sz="3200" spc="-7" dirty="0"/>
              <a:t>Example with an image with </a:t>
            </a:r>
            <a:r>
              <a:rPr sz="3200" dirty="0"/>
              <a:t>4 </a:t>
            </a:r>
            <a:r>
              <a:rPr sz="3200" spc="-7" dirty="0"/>
              <a:t>pixels, and </a:t>
            </a:r>
            <a:r>
              <a:rPr sz="3200" dirty="0"/>
              <a:t>3 classes</a:t>
            </a:r>
            <a:r>
              <a:rPr sz="3200" spc="-33" dirty="0"/>
              <a:t> </a:t>
            </a:r>
            <a:r>
              <a:rPr sz="3200" dirty="0"/>
              <a:t>(</a:t>
            </a:r>
            <a:r>
              <a:rPr sz="3200" dirty="0">
                <a:solidFill>
                  <a:srgbClr val="B45F06"/>
                </a:solidFill>
              </a:rPr>
              <a:t>cat</a:t>
            </a:r>
            <a:r>
              <a:rPr sz="3200" dirty="0"/>
              <a:t>/</a:t>
            </a:r>
            <a:r>
              <a:rPr sz="3200" dirty="0">
                <a:solidFill>
                  <a:srgbClr val="351B75"/>
                </a:solidFill>
              </a:rPr>
              <a:t>dog</a:t>
            </a:r>
            <a:r>
              <a:rPr sz="3200" dirty="0"/>
              <a:t>/</a:t>
            </a:r>
            <a:r>
              <a:rPr sz="3200" dirty="0">
                <a:solidFill>
                  <a:srgbClr val="37761C"/>
                </a:solidFill>
              </a:rPr>
              <a:t>ship</a:t>
            </a:r>
            <a:r>
              <a:rPr sz="3200" dirty="0"/>
              <a:t>)</a:t>
            </a:r>
            <a:endParaRPr sz="3200"/>
          </a:p>
        </p:txBody>
      </p:sp>
      <p:graphicFrame>
        <p:nvGraphicFramePr>
          <p:cNvPr id="3" name="object 3"/>
          <p:cNvGraphicFramePr>
            <a:graphicFrameLocks noGrp="1"/>
          </p:cNvGraphicFramePr>
          <p:nvPr/>
        </p:nvGraphicFramePr>
        <p:xfrm>
          <a:off x="2595983" y="2399816"/>
          <a:ext cx="3298611" cy="2347296"/>
        </p:xfrm>
        <a:graphic>
          <a:graphicData uri="http://schemas.openxmlformats.org/drawingml/2006/table">
            <a:tbl>
              <a:tblPr firstRow="1" bandRow="1">
                <a:tableStyleId>{2D5ABB26-0587-4C30-8999-92F81FD0307C}</a:tableStyleId>
              </a:tblPr>
              <a:tblGrid>
                <a:gridCol w="824653">
                  <a:extLst>
                    <a:ext uri="{9D8B030D-6E8A-4147-A177-3AD203B41FA5}">
                      <a16:colId xmlns:a16="http://schemas.microsoft.com/office/drawing/2014/main" val="20000"/>
                    </a:ext>
                  </a:extLst>
                </a:gridCol>
                <a:gridCol w="824653">
                  <a:extLst>
                    <a:ext uri="{9D8B030D-6E8A-4147-A177-3AD203B41FA5}">
                      <a16:colId xmlns:a16="http://schemas.microsoft.com/office/drawing/2014/main" val="20001"/>
                    </a:ext>
                  </a:extLst>
                </a:gridCol>
                <a:gridCol w="824653">
                  <a:extLst>
                    <a:ext uri="{9D8B030D-6E8A-4147-A177-3AD203B41FA5}">
                      <a16:colId xmlns:a16="http://schemas.microsoft.com/office/drawing/2014/main" val="20002"/>
                    </a:ext>
                  </a:extLst>
                </a:gridCol>
                <a:gridCol w="824652">
                  <a:extLst>
                    <a:ext uri="{9D8B030D-6E8A-4147-A177-3AD203B41FA5}">
                      <a16:colId xmlns:a16="http://schemas.microsoft.com/office/drawing/2014/main" val="20003"/>
                    </a:ext>
                  </a:extLst>
                </a:gridCol>
              </a:tblGrid>
              <a:tr h="782432">
                <a:tc>
                  <a:txBody>
                    <a:bodyPr/>
                    <a:lstStyle/>
                    <a:p>
                      <a:pPr algn="ctr">
                        <a:lnSpc>
                          <a:spcPct val="100000"/>
                        </a:lnSpc>
                        <a:spcBef>
                          <a:spcPts val="1270"/>
                        </a:spcBef>
                      </a:pPr>
                      <a:r>
                        <a:rPr sz="2100" b="1" spc="-5" dirty="0">
                          <a:latin typeface="Arial"/>
                          <a:cs typeface="Arial"/>
                        </a:rPr>
                        <a:t>0.2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CE4CD"/>
                    </a:solidFill>
                  </a:tcPr>
                </a:tc>
                <a:tc>
                  <a:txBody>
                    <a:bodyPr/>
                    <a:lstStyle/>
                    <a:p>
                      <a:pPr marL="133985">
                        <a:lnSpc>
                          <a:spcPct val="100000"/>
                        </a:lnSpc>
                        <a:spcBef>
                          <a:spcPts val="1270"/>
                        </a:spcBef>
                      </a:pPr>
                      <a:r>
                        <a:rPr sz="2100" b="1" dirty="0">
                          <a:latin typeface="Arial"/>
                          <a:cs typeface="Arial"/>
                        </a:rPr>
                        <a:t>-0.5</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CE4CD"/>
                    </a:solidFill>
                  </a:tcPr>
                </a:tc>
                <a:tc>
                  <a:txBody>
                    <a:bodyPr/>
                    <a:lstStyle/>
                    <a:p>
                      <a:pPr algn="ctr">
                        <a:lnSpc>
                          <a:spcPct val="100000"/>
                        </a:lnSpc>
                        <a:spcBef>
                          <a:spcPts val="1270"/>
                        </a:spcBef>
                      </a:pPr>
                      <a:r>
                        <a:rPr sz="2100" b="1" spc="-5" dirty="0">
                          <a:latin typeface="Arial"/>
                          <a:cs typeface="Arial"/>
                        </a:rPr>
                        <a:t>0.1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CE4CD"/>
                    </a:solidFill>
                  </a:tcPr>
                </a:tc>
                <a:tc>
                  <a:txBody>
                    <a:bodyPr/>
                    <a:lstStyle/>
                    <a:p>
                      <a:pPr algn="ctr">
                        <a:lnSpc>
                          <a:spcPct val="100000"/>
                        </a:lnSpc>
                        <a:spcBef>
                          <a:spcPts val="1270"/>
                        </a:spcBef>
                      </a:pPr>
                      <a:r>
                        <a:rPr sz="2100" b="1" spc="-5" dirty="0">
                          <a:latin typeface="Arial"/>
                          <a:cs typeface="Arial"/>
                        </a:rPr>
                        <a:t>2.0</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CE4CD"/>
                    </a:solidFill>
                  </a:tcPr>
                </a:tc>
                <a:extLst>
                  <a:ext uri="{0D108BD9-81ED-4DB2-BD59-A6C34878D82A}">
                    <a16:rowId xmlns:a16="http://schemas.microsoft.com/office/drawing/2014/main" val="10000"/>
                  </a:ext>
                </a:extLst>
              </a:tr>
              <a:tr h="782432">
                <a:tc>
                  <a:txBody>
                    <a:bodyPr/>
                    <a:lstStyle/>
                    <a:p>
                      <a:pPr algn="ctr">
                        <a:lnSpc>
                          <a:spcPct val="100000"/>
                        </a:lnSpc>
                        <a:spcBef>
                          <a:spcPts val="1270"/>
                        </a:spcBef>
                      </a:pPr>
                      <a:r>
                        <a:rPr sz="2100" b="1" spc="-5" dirty="0">
                          <a:latin typeface="Arial"/>
                          <a:cs typeface="Arial"/>
                        </a:rPr>
                        <a:t>1.5</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1E9"/>
                    </a:solidFill>
                  </a:tcPr>
                </a:tc>
                <a:tc>
                  <a:txBody>
                    <a:bodyPr/>
                    <a:lstStyle/>
                    <a:p>
                      <a:pPr marL="167640">
                        <a:lnSpc>
                          <a:spcPct val="100000"/>
                        </a:lnSpc>
                        <a:spcBef>
                          <a:spcPts val="1270"/>
                        </a:spcBef>
                      </a:pPr>
                      <a:r>
                        <a:rPr sz="2100" b="1" spc="-5" dirty="0">
                          <a:latin typeface="Arial"/>
                          <a:cs typeface="Arial"/>
                        </a:rPr>
                        <a:t>1.3</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1E9"/>
                    </a:solidFill>
                  </a:tcPr>
                </a:tc>
                <a:tc>
                  <a:txBody>
                    <a:bodyPr/>
                    <a:lstStyle/>
                    <a:p>
                      <a:pPr algn="ctr">
                        <a:lnSpc>
                          <a:spcPct val="100000"/>
                        </a:lnSpc>
                        <a:spcBef>
                          <a:spcPts val="1270"/>
                        </a:spcBef>
                      </a:pPr>
                      <a:r>
                        <a:rPr sz="2100" b="1" spc="-5" dirty="0">
                          <a:latin typeface="Arial"/>
                          <a:cs typeface="Arial"/>
                        </a:rPr>
                        <a:t>2.1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1E9"/>
                    </a:solidFill>
                  </a:tcPr>
                </a:tc>
                <a:tc>
                  <a:txBody>
                    <a:bodyPr/>
                    <a:lstStyle/>
                    <a:p>
                      <a:pPr algn="ctr">
                        <a:lnSpc>
                          <a:spcPct val="100000"/>
                        </a:lnSpc>
                        <a:spcBef>
                          <a:spcPts val="1270"/>
                        </a:spcBef>
                      </a:pPr>
                      <a:r>
                        <a:rPr sz="2100" b="1" spc="-5" dirty="0">
                          <a:latin typeface="Arial"/>
                          <a:cs typeface="Arial"/>
                        </a:rPr>
                        <a:t>0.0</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1E9"/>
                    </a:solidFill>
                  </a:tcPr>
                </a:tc>
                <a:extLst>
                  <a:ext uri="{0D108BD9-81ED-4DB2-BD59-A6C34878D82A}">
                    <a16:rowId xmlns:a16="http://schemas.microsoft.com/office/drawing/2014/main" val="10001"/>
                  </a:ext>
                </a:extLst>
              </a:tr>
              <a:tr h="782432">
                <a:tc>
                  <a:txBody>
                    <a:bodyPr/>
                    <a:lstStyle/>
                    <a:p>
                      <a:pPr algn="ctr">
                        <a:lnSpc>
                          <a:spcPct val="100000"/>
                        </a:lnSpc>
                        <a:spcBef>
                          <a:spcPts val="1270"/>
                        </a:spcBef>
                      </a:pPr>
                      <a:r>
                        <a:rPr sz="2100" b="1" dirty="0">
                          <a:latin typeface="Arial"/>
                          <a:cs typeface="Arial"/>
                        </a:rPr>
                        <a:t>0</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EAD3"/>
                    </a:solidFill>
                  </a:tcPr>
                </a:tc>
                <a:tc>
                  <a:txBody>
                    <a:bodyPr/>
                    <a:lstStyle/>
                    <a:p>
                      <a:pPr marL="111125">
                        <a:lnSpc>
                          <a:spcPct val="100000"/>
                        </a:lnSpc>
                        <a:spcBef>
                          <a:spcPts val="1270"/>
                        </a:spcBef>
                      </a:pPr>
                      <a:r>
                        <a:rPr sz="2100" b="1" spc="-5" dirty="0">
                          <a:latin typeface="Arial"/>
                          <a:cs typeface="Arial"/>
                        </a:rPr>
                        <a:t>0.25</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EAD3"/>
                    </a:solidFill>
                  </a:tcPr>
                </a:tc>
                <a:tc>
                  <a:txBody>
                    <a:bodyPr/>
                    <a:lstStyle/>
                    <a:p>
                      <a:pPr algn="ctr">
                        <a:lnSpc>
                          <a:spcPct val="100000"/>
                        </a:lnSpc>
                        <a:spcBef>
                          <a:spcPts val="1270"/>
                        </a:spcBef>
                      </a:pPr>
                      <a:r>
                        <a:rPr sz="2100" b="1" spc="-5" dirty="0">
                          <a:latin typeface="Arial"/>
                          <a:cs typeface="Arial"/>
                        </a:rPr>
                        <a:t>0.2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EAD3"/>
                    </a:solidFill>
                  </a:tcPr>
                </a:tc>
                <a:tc>
                  <a:txBody>
                    <a:bodyPr/>
                    <a:lstStyle/>
                    <a:p>
                      <a:pPr algn="ctr">
                        <a:lnSpc>
                          <a:spcPct val="100000"/>
                        </a:lnSpc>
                        <a:spcBef>
                          <a:spcPts val="1270"/>
                        </a:spcBef>
                      </a:pPr>
                      <a:r>
                        <a:rPr sz="2100" b="1" dirty="0">
                          <a:latin typeface="Arial"/>
                          <a:cs typeface="Arial"/>
                        </a:rPr>
                        <a:t>-0.3</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EAD3"/>
                    </a:solidFill>
                  </a:tcPr>
                </a:tc>
                <a:extLst>
                  <a:ext uri="{0D108BD9-81ED-4DB2-BD59-A6C34878D82A}">
                    <a16:rowId xmlns:a16="http://schemas.microsoft.com/office/drawing/2014/main" val="10002"/>
                  </a:ext>
                </a:extLst>
              </a:tr>
            </a:tbl>
          </a:graphicData>
        </a:graphic>
      </p:graphicFrame>
      <p:sp>
        <p:nvSpPr>
          <p:cNvPr id="4" name="object 4"/>
          <p:cNvSpPr txBox="1"/>
          <p:nvPr/>
        </p:nvSpPr>
        <p:spPr>
          <a:xfrm>
            <a:off x="3946915" y="4751049"/>
            <a:ext cx="609600" cy="755762"/>
          </a:xfrm>
          <a:prstGeom prst="rect">
            <a:avLst/>
          </a:prstGeom>
        </p:spPr>
        <p:txBody>
          <a:bodyPr vert="horz" wrap="square" lIns="0" tIns="16933" rIns="0" bIns="0" rtlCol="0">
            <a:spAutoFit/>
          </a:bodyPr>
          <a:lstStyle/>
          <a:p>
            <a:pPr marL="16933" defTabSz="1219170">
              <a:spcBef>
                <a:spcPts val="133"/>
              </a:spcBef>
            </a:pPr>
            <a:r>
              <a:rPr sz="4800" dirty="0">
                <a:solidFill>
                  <a:prstClr val="black"/>
                </a:solidFill>
                <a:latin typeface="Arial"/>
                <a:cs typeface="Arial"/>
              </a:rPr>
              <a:t>W</a:t>
            </a:r>
            <a:endParaRPr sz="4800">
              <a:solidFill>
                <a:prstClr val="black"/>
              </a:solidFill>
              <a:latin typeface="Arial"/>
              <a:cs typeface="Arial"/>
            </a:endParaRPr>
          </a:p>
        </p:txBody>
      </p:sp>
      <p:sp>
        <p:nvSpPr>
          <p:cNvPr id="5" name="object 5"/>
          <p:cNvSpPr txBox="1"/>
          <p:nvPr/>
        </p:nvSpPr>
        <p:spPr>
          <a:xfrm>
            <a:off x="400401" y="4405351"/>
            <a:ext cx="1270847" cy="304421"/>
          </a:xfrm>
          <a:prstGeom prst="rect">
            <a:avLst/>
          </a:prstGeom>
        </p:spPr>
        <p:txBody>
          <a:bodyPr vert="horz" wrap="square" lIns="0" tIns="16933" rIns="0" bIns="0" rtlCol="0">
            <a:spAutoFit/>
          </a:bodyPr>
          <a:lstStyle/>
          <a:p>
            <a:pPr marL="16933" defTabSz="1219170">
              <a:spcBef>
                <a:spcPts val="133"/>
              </a:spcBef>
            </a:pPr>
            <a:r>
              <a:rPr sz="1867" spc="-7" dirty="0">
                <a:solidFill>
                  <a:prstClr val="black"/>
                </a:solidFill>
                <a:latin typeface="Arial"/>
                <a:cs typeface="Arial"/>
              </a:rPr>
              <a:t>Input</a:t>
            </a:r>
            <a:r>
              <a:rPr sz="1867" spc="-100" dirty="0">
                <a:solidFill>
                  <a:prstClr val="black"/>
                </a:solidFill>
                <a:latin typeface="Arial"/>
                <a:cs typeface="Arial"/>
              </a:rPr>
              <a:t> </a:t>
            </a:r>
            <a:r>
              <a:rPr sz="1867" spc="-7" dirty="0">
                <a:solidFill>
                  <a:prstClr val="black"/>
                </a:solidFill>
                <a:latin typeface="Arial"/>
                <a:cs typeface="Arial"/>
              </a:rPr>
              <a:t>image</a:t>
            </a:r>
            <a:endParaRPr sz="1867">
              <a:solidFill>
                <a:prstClr val="black"/>
              </a:solidFill>
              <a:latin typeface="Arial"/>
              <a:cs typeface="Arial"/>
            </a:endParaRPr>
          </a:p>
        </p:txBody>
      </p:sp>
      <p:graphicFrame>
        <p:nvGraphicFramePr>
          <p:cNvPr id="6" name="object 6"/>
          <p:cNvGraphicFramePr>
            <a:graphicFrameLocks noGrp="1"/>
          </p:cNvGraphicFramePr>
          <p:nvPr/>
        </p:nvGraphicFramePr>
        <p:xfrm>
          <a:off x="6192850" y="2008600"/>
          <a:ext cx="824653" cy="3129728"/>
        </p:xfrm>
        <a:graphic>
          <a:graphicData uri="http://schemas.openxmlformats.org/drawingml/2006/table">
            <a:tbl>
              <a:tblPr firstRow="1" bandRow="1">
                <a:tableStyleId>{2D5ABB26-0587-4C30-8999-92F81FD0307C}</a:tableStyleId>
              </a:tblPr>
              <a:tblGrid>
                <a:gridCol w="824653">
                  <a:extLst>
                    <a:ext uri="{9D8B030D-6E8A-4147-A177-3AD203B41FA5}">
                      <a16:colId xmlns:a16="http://schemas.microsoft.com/office/drawing/2014/main" val="20000"/>
                    </a:ext>
                  </a:extLst>
                </a:gridCol>
              </a:tblGrid>
              <a:tr h="782432">
                <a:tc>
                  <a:txBody>
                    <a:bodyPr/>
                    <a:lstStyle/>
                    <a:p>
                      <a:pPr algn="ctr">
                        <a:lnSpc>
                          <a:spcPct val="100000"/>
                        </a:lnSpc>
                        <a:spcBef>
                          <a:spcPts val="1270"/>
                        </a:spcBef>
                      </a:pPr>
                      <a:r>
                        <a:rPr sz="2100" b="1" spc="-5" dirty="0">
                          <a:latin typeface="Arial"/>
                          <a:cs typeface="Arial"/>
                        </a:rPr>
                        <a:t>56</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782432">
                <a:tc>
                  <a:txBody>
                    <a:bodyPr/>
                    <a:lstStyle/>
                    <a:p>
                      <a:pPr algn="ctr">
                        <a:lnSpc>
                          <a:spcPct val="100000"/>
                        </a:lnSpc>
                        <a:spcBef>
                          <a:spcPts val="1270"/>
                        </a:spcBef>
                      </a:pPr>
                      <a:r>
                        <a:rPr sz="2100" b="1" spc="-5" dirty="0">
                          <a:latin typeface="Arial"/>
                          <a:cs typeface="Arial"/>
                        </a:rPr>
                        <a:t>231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782432">
                <a:tc>
                  <a:txBody>
                    <a:bodyPr/>
                    <a:lstStyle/>
                    <a:p>
                      <a:pPr algn="ctr">
                        <a:lnSpc>
                          <a:spcPct val="100000"/>
                        </a:lnSpc>
                        <a:spcBef>
                          <a:spcPts val="1270"/>
                        </a:spcBef>
                      </a:pPr>
                      <a:r>
                        <a:rPr sz="2100" b="1" spc="-5" dirty="0">
                          <a:latin typeface="Arial"/>
                          <a:cs typeface="Arial"/>
                        </a:rPr>
                        <a:t>24</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782432">
                <a:tc>
                  <a:txBody>
                    <a:bodyPr/>
                    <a:lstStyle/>
                    <a:p>
                      <a:pPr algn="ctr">
                        <a:lnSpc>
                          <a:spcPct val="100000"/>
                        </a:lnSpc>
                        <a:spcBef>
                          <a:spcPts val="1270"/>
                        </a:spcBef>
                      </a:pPr>
                      <a:r>
                        <a:rPr sz="2100" b="1" dirty="0">
                          <a:latin typeface="Arial"/>
                          <a:cs typeface="Arial"/>
                        </a:rPr>
                        <a:t>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7" name="object 7"/>
          <p:cNvGraphicFramePr>
            <a:graphicFrameLocks noGrp="1"/>
          </p:cNvGraphicFramePr>
          <p:nvPr/>
        </p:nvGraphicFramePr>
        <p:xfrm>
          <a:off x="263883" y="2633583"/>
          <a:ext cx="1649306" cy="1564864"/>
        </p:xfrm>
        <a:graphic>
          <a:graphicData uri="http://schemas.openxmlformats.org/drawingml/2006/table">
            <a:tbl>
              <a:tblPr firstRow="1" bandRow="1">
                <a:tableStyleId>{2D5ABB26-0587-4C30-8999-92F81FD0307C}</a:tableStyleId>
              </a:tblPr>
              <a:tblGrid>
                <a:gridCol w="824653">
                  <a:extLst>
                    <a:ext uri="{9D8B030D-6E8A-4147-A177-3AD203B41FA5}">
                      <a16:colId xmlns:a16="http://schemas.microsoft.com/office/drawing/2014/main" val="20000"/>
                    </a:ext>
                  </a:extLst>
                </a:gridCol>
                <a:gridCol w="824653">
                  <a:extLst>
                    <a:ext uri="{9D8B030D-6E8A-4147-A177-3AD203B41FA5}">
                      <a16:colId xmlns:a16="http://schemas.microsoft.com/office/drawing/2014/main" val="20001"/>
                    </a:ext>
                  </a:extLst>
                </a:gridCol>
              </a:tblGrid>
              <a:tr h="782432">
                <a:tc>
                  <a:txBody>
                    <a:bodyPr/>
                    <a:lstStyle/>
                    <a:p>
                      <a:pPr algn="ctr">
                        <a:lnSpc>
                          <a:spcPct val="100000"/>
                        </a:lnSpc>
                        <a:spcBef>
                          <a:spcPts val="1270"/>
                        </a:spcBef>
                      </a:pPr>
                      <a:r>
                        <a:rPr sz="2100" b="1" spc="-5" dirty="0">
                          <a:latin typeface="Arial"/>
                          <a:cs typeface="Arial"/>
                        </a:rPr>
                        <a:t>56</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270"/>
                        </a:spcBef>
                      </a:pPr>
                      <a:r>
                        <a:rPr sz="2100" b="1" spc="-5" dirty="0">
                          <a:latin typeface="Arial"/>
                          <a:cs typeface="Arial"/>
                        </a:rPr>
                        <a:t>231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782432">
                <a:tc>
                  <a:txBody>
                    <a:bodyPr/>
                    <a:lstStyle/>
                    <a:p>
                      <a:pPr algn="ctr">
                        <a:lnSpc>
                          <a:spcPct val="100000"/>
                        </a:lnSpc>
                        <a:spcBef>
                          <a:spcPts val="1270"/>
                        </a:spcBef>
                      </a:pPr>
                      <a:r>
                        <a:rPr sz="2100" b="1" spc="-5" dirty="0">
                          <a:latin typeface="Arial"/>
                          <a:cs typeface="Arial"/>
                        </a:rPr>
                        <a:t>24</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gn="ctr">
                        <a:lnSpc>
                          <a:spcPct val="100000"/>
                        </a:lnSpc>
                        <a:spcBef>
                          <a:spcPts val="1270"/>
                        </a:spcBef>
                      </a:pPr>
                      <a:r>
                        <a:rPr sz="2100" b="1" dirty="0">
                          <a:latin typeface="Arial"/>
                          <a:cs typeface="Arial"/>
                        </a:rPr>
                        <a:t>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8" name="object 8"/>
          <p:cNvSpPr/>
          <p:nvPr/>
        </p:nvSpPr>
        <p:spPr>
          <a:xfrm>
            <a:off x="180688" y="2527267"/>
            <a:ext cx="1828265" cy="179019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9" name="object 9"/>
          <p:cNvSpPr/>
          <p:nvPr/>
        </p:nvSpPr>
        <p:spPr>
          <a:xfrm>
            <a:off x="1094820" y="1576467"/>
            <a:ext cx="3059853" cy="950807"/>
          </a:xfrm>
          <a:custGeom>
            <a:avLst/>
            <a:gdLst/>
            <a:ahLst/>
            <a:cxnLst/>
            <a:rect l="l" t="t" r="r" b="b"/>
            <a:pathLst>
              <a:path w="2294890" h="713105">
                <a:moveTo>
                  <a:pt x="0" y="713099"/>
                </a:moveTo>
                <a:lnTo>
                  <a:pt x="0" y="0"/>
                </a:lnTo>
                <a:lnTo>
                  <a:pt x="2294699" y="0"/>
                </a:lnTo>
              </a:path>
            </a:pathLst>
          </a:custGeom>
          <a:ln w="28574">
            <a:solidFill>
              <a:srgbClr val="595959"/>
            </a:solidFill>
          </a:ln>
        </p:spPr>
        <p:txBody>
          <a:bodyPr wrap="square" lIns="0" tIns="0" rIns="0" bIns="0" rtlCol="0"/>
          <a:lstStyle/>
          <a:p>
            <a:pPr defTabSz="1219170"/>
            <a:endParaRPr sz="2400">
              <a:solidFill>
                <a:prstClr val="black"/>
              </a:solidFill>
              <a:latin typeface="Calibri"/>
            </a:endParaRPr>
          </a:p>
        </p:txBody>
      </p:sp>
      <p:sp>
        <p:nvSpPr>
          <p:cNvPr id="10" name="object 10"/>
          <p:cNvSpPr/>
          <p:nvPr/>
        </p:nvSpPr>
        <p:spPr>
          <a:xfrm>
            <a:off x="4120566" y="1576600"/>
            <a:ext cx="2476500" cy="213360"/>
          </a:xfrm>
          <a:custGeom>
            <a:avLst/>
            <a:gdLst/>
            <a:ahLst/>
            <a:cxnLst/>
            <a:rect l="l" t="t" r="r" b="b"/>
            <a:pathLst>
              <a:path w="1857375" h="160019">
                <a:moveTo>
                  <a:pt x="0" y="0"/>
                </a:moveTo>
                <a:lnTo>
                  <a:pt x="1856793" y="0"/>
                </a:lnTo>
                <a:lnTo>
                  <a:pt x="1856793" y="159628"/>
                </a:lnTo>
              </a:path>
            </a:pathLst>
          </a:custGeom>
          <a:ln w="28574">
            <a:solidFill>
              <a:srgbClr val="595959"/>
            </a:solidFill>
          </a:ln>
        </p:spPr>
        <p:txBody>
          <a:bodyPr wrap="square" lIns="0" tIns="0" rIns="0" bIns="0" rtlCol="0"/>
          <a:lstStyle/>
          <a:p>
            <a:pPr defTabSz="1219170"/>
            <a:endParaRPr sz="2400">
              <a:solidFill>
                <a:prstClr val="black"/>
              </a:solidFill>
              <a:latin typeface="Calibri"/>
            </a:endParaRPr>
          </a:p>
        </p:txBody>
      </p:sp>
      <p:sp>
        <p:nvSpPr>
          <p:cNvPr id="11" name="object 11"/>
          <p:cNvSpPr/>
          <p:nvPr/>
        </p:nvSpPr>
        <p:spPr>
          <a:xfrm>
            <a:off x="6514486" y="1765687"/>
            <a:ext cx="163609" cy="215219"/>
          </a:xfrm>
          <a:prstGeom prst="rect">
            <a:avLst/>
          </a:prstGeom>
          <a:blipFill>
            <a:blip r:embed="rId3"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12" name="object 12"/>
          <p:cNvSpPr txBox="1"/>
          <p:nvPr/>
        </p:nvSpPr>
        <p:spPr>
          <a:xfrm>
            <a:off x="2397533" y="1139683"/>
            <a:ext cx="2730500" cy="304421"/>
          </a:xfrm>
          <a:prstGeom prst="rect">
            <a:avLst/>
          </a:prstGeom>
        </p:spPr>
        <p:txBody>
          <a:bodyPr vert="horz" wrap="square" lIns="0" tIns="16933" rIns="0" bIns="0" rtlCol="0">
            <a:spAutoFit/>
          </a:bodyPr>
          <a:lstStyle/>
          <a:p>
            <a:pPr marL="16933" defTabSz="1219170">
              <a:spcBef>
                <a:spcPts val="133"/>
              </a:spcBef>
            </a:pPr>
            <a:r>
              <a:rPr sz="1867" spc="-7" dirty="0">
                <a:solidFill>
                  <a:prstClr val="black"/>
                </a:solidFill>
                <a:latin typeface="Arial"/>
                <a:cs typeface="Arial"/>
              </a:rPr>
              <a:t>Stretch pixels into</a:t>
            </a:r>
            <a:r>
              <a:rPr sz="1867" spc="-107" dirty="0">
                <a:solidFill>
                  <a:prstClr val="black"/>
                </a:solidFill>
                <a:latin typeface="Arial"/>
                <a:cs typeface="Arial"/>
              </a:rPr>
              <a:t> </a:t>
            </a:r>
            <a:r>
              <a:rPr sz="1867" dirty="0">
                <a:solidFill>
                  <a:prstClr val="black"/>
                </a:solidFill>
                <a:latin typeface="Arial"/>
                <a:cs typeface="Arial"/>
              </a:rPr>
              <a:t>column</a:t>
            </a:r>
            <a:endParaRPr sz="1867">
              <a:solidFill>
                <a:prstClr val="black"/>
              </a:solidFill>
              <a:latin typeface="Arial"/>
              <a:cs typeface="Arial"/>
            </a:endParaRPr>
          </a:p>
        </p:txBody>
      </p:sp>
      <p:sp>
        <p:nvSpPr>
          <p:cNvPr id="21" name="object 21"/>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graphicFrame>
        <p:nvGraphicFramePr>
          <p:cNvPr id="13" name="object 13"/>
          <p:cNvGraphicFramePr>
            <a:graphicFrameLocks noGrp="1"/>
          </p:cNvGraphicFramePr>
          <p:nvPr/>
        </p:nvGraphicFramePr>
        <p:xfrm>
          <a:off x="7578650" y="2399833"/>
          <a:ext cx="824653" cy="2347296"/>
        </p:xfrm>
        <a:graphic>
          <a:graphicData uri="http://schemas.openxmlformats.org/drawingml/2006/table">
            <a:tbl>
              <a:tblPr firstRow="1" bandRow="1">
                <a:tableStyleId>{2D5ABB26-0587-4C30-8999-92F81FD0307C}</a:tableStyleId>
              </a:tblPr>
              <a:tblGrid>
                <a:gridCol w="824653">
                  <a:extLst>
                    <a:ext uri="{9D8B030D-6E8A-4147-A177-3AD203B41FA5}">
                      <a16:colId xmlns:a16="http://schemas.microsoft.com/office/drawing/2014/main" val="20000"/>
                    </a:ext>
                  </a:extLst>
                </a:gridCol>
              </a:tblGrid>
              <a:tr h="782432">
                <a:tc>
                  <a:txBody>
                    <a:bodyPr/>
                    <a:lstStyle/>
                    <a:p>
                      <a:pPr marL="167640">
                        <a:lnSpc>
                          <a:spcPct val="100000"/>
                        </a:lnSpc>
                        <a:spcBef>
                          <a:spcPts val="1270"/>
                        </a:spcBef>
                      </a:pPr>
                      <a:r>
                        <a:rPr sz="2100" b="1" spc="-5" dirty="0">
                          <a:latin typeface="Arial"/>
                          <a:cs typeface="Arial"/>
                        </a:rPr>
                        <a:t>1.1</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CE4CD"/>
                    </a:solidFill>
                  </a:tcPr>
                </a:tc>
                <a:extLst>
                  <a:ext uri="{0D108BD9-81ED-4DB2-BD59-A6C34878D82A}">
                    <a16:rowId xmlns:a16="http://schemas.microsoft.com/office/drawing/2014/main" val="10000"/>
                  </a:ext>
                </a:extLst>
              </a:tr>
              <a:tr h="782432">
                <a:tc>
                  <a:txBody>
                    <a:bodyPr/>
                    <a:lstStyle/>
                    <a:p>
                      <a:pPr marL="167640">
                        <a:lnSpc>
                          <a:spcPct val="100000"/>
                        </a:lnSpc>
                        <a:spcBef>
                          <a:spcPts val="1270"/>
                        </a:spcBef>
                      </a:pPr>
                      <a:r>
                        <a:rPr sz="2100" b="1" spc="-5" dirty="0">
                          <a:latin typeface="Arial"/>
                          <a:cs typeface="Arial"/>
                        </a:rPr>
                        <a:t>3.2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1E9"/>
                    </a:solidFill>
                  </a:tcPr>
                </a:tc>
                <a:extLst>
                  <a:ext uri="{0D108BD9-81ED-4DB2-BD59-A6C34878D82A}">
                    <a16:rowId xmlns:a16="http://schemas.microsoft.com/office/drawing/2014/main" val="10001"/>
                  </a:ext>
                </a:extLst>
              </a:tr>
              <a:tr h="782432">
                <a:tc>
                  <a:txBody>
                    <a:bodyPr/>
                    <a:lstStyle/>
                    <a:p>
                      <a:pPr marL="133985">
                        <a:lnSpc>
                          <a:spcPct val="100000"/>
                        </a:lnSpc>
                        <a:spcBef>
                          <a:spcPts val="1270"/>
                        </a:spcBef>
                      </a:pPr>
                      <a:r>
                        <a:rPr sz="2100" b="1" dirty="0">
                          <a:latin typeface="Arial"/>
                          <a:cs typeface="Arial"/>
                        </a:rPr>
                        <a:t>-1.2</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EAD3"/>
                    </a:solidFill>
                  </a:tcPr>
                </a:tc>
                <a:extLst>
                  <a:ext uri="{0D108BD9-81ED-4DB2-BD59-A6C34878D82A}">
                    <a16:rowId xmlns:a16="http://schemas.microsoft.com/office/drawing/2014/main" val="10002"/>
                  </a:ext>
                </a:extLst>
              </a:tr>
            </a:tbl>
          </a:graphicData>
        </a:graphic>
      </p:graphicFrame>
      <p:graphicFrame>
        <p:nvGraphicFramePr>
          <p:cNvPr id="14" name="object 14"/>
          <p:cNvGraphicFramePr>
            <a:graphicFrameLocks noGrp="1"/>
          </p:cNvGraphicFramePr>
          <p:nvPr/>
        </p:nvGraphicFramePr>
        <p:xfrm>
          <a:off x="9110017" y="2399833"/>
          <a:ext cx="1120140" cy="2347296"/>
        </p:xfrm>
        <a:graphic>
          <a:graphicData uri="http://schemas.openxmlformats.org/drawingml/2006/table">
            <a:tbl>
              <a:tblPr firstRow="1" bandRow="1">
                <a:tableStyleId>{2D5ABB26-0587-4C30-8999-92F81FD0307C}</a:tableStyleId>
              </a:tblPr>
              <a:tblGrid>
                <a:gridCol w="1120140">
                  <a:extLst>
                    <a:ext uri="{9D8B030D-6E8A-4147-A177-3AD203B41FA5}">
                      <a16:colId xmlns:a16="http://schemas.microsoft.com/office/drawing/2014/main" val="20000"/>
                    </a:ext>
                  </a:extLst>
                </a:gridCol>
              </a:tblGrid>
              <a:tr h="782432">
                <a:tc>
                  <a:txBody>
                    <a:bodyPr/>
                    <a:lstStyle/>
                    <a:p>
                      <a:pPr marL="187960">
                        <a:lnSpc>
                          <a:spcPct val="100000"/>
                        </a:lnSpc>
                        <a:spcBef>
                          <a:spcPts val="1270"/>
                        </a:spcBef>
                      </a:pPr>
                      <a:r>
                        <a:rPr sz="2100" b="1" dirty="0">
                          <a:latin typeface="Arial"/>
                          <a:cs typeface="Arial"/>
                        </a:rPr>
                        <a:t>-96.8</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CE4CD"/>
                    </a:solidFill>
                  </a:tcPr>
                </a:tc>
                <a:extLst>
                  <a:ext uri="{0D108BD9-81ED-4DB2-BD59-A6C34878D82A}">
                    <a16:rowId xmlns:a16="http://schemas.microsoft.com/office/drawing/2014/main" val="10000"/>
                  </a:ext>
                </a:extLst>
              </a:tr>
              <a:tr h="782432">
                <a:tc>
                  <a:txBody>
                    <a:bodyPr/>
                    <a:lstStyle/>
                    <a:p>
                      <a:pPr marL="165735">
                        <a:lnSpc>
                          <a:spcPct val="100000"/>
                        </a:lnSpc>
                        <a:spcBef>
                          <a:spcPts val="1270"/>
                        </a:spcBef>
                      </a:pPr>
                      <a:r>
                        <a:rPr sz="2100" b="1" spc="-5" dirty="0">
                          <a:latin typeface="Arial"/>
                          <a:cs typeface="Arial"/>
                        </a:rPr>
                        <a:t>437.9</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1E9"/>
                    </a:solidFill>
                  </a:tcPr>
                </a:tc>
                <a:extLst>
                  <a:ext uri="{0D108BD9-81ED-4DB2-BD59-A6C34878D82A}">
                    <a16:rowId xmlns:a16="http://schemas.microsoft.com/office/drawing/2014/main" val="10001"/>
                  </a:ext>
                </a:extLst>
              </a:tr>
              <a:tr h="782432">
                <a:tc>
                  <a:txBody>
                    <a:bodyPr/>
                    <a:lstStyle/>
                    <a:p>
                      <a:pPr marL="165735">
                        <a:lnSpc>
                          <a:spcPct val="100000"/>
                        </a:lnSpc>
                        <a:spcBef>
                          <a:spcPts val="1270"/>
                        </a:spcBef>
                      </a:pPr>
                      <a:r>
                        <a:rPr sz="2100" b="1" spc="-5" dirty="0">
                          <a:latin typeface="Arial"/>
                          <a:cs typeface="Arial"/>
                        </a:rPr>
                        <a:t>61.95</a:t>
                      </a:r>
                      <a:endParaRPr sz="2100">
                        <a:latin typeface="Arial"/>
                        <a:cs typeface="Arial"/>
                      </a:endParaRPr>
                    </a:p>
                  </a:txBody>
                  <a:tcPr marL="0" marR="0" marT="215053"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EAD3"/>
                    </a:solidFill>
                  </a:tcPr>
                </a:tc>
                <a:extLst>
                  <a:ext uri="{0D108BD9-81ED-4DB2-BD59-A6C34878D82A}">
                    <a16:rowId xmlns:a16="http://schemas.microsoft.com/office/drawing/2014/main" val="10002"/>
                  </a:ext>
                </a:extLst>
              </a:tr>
            </a:tbl>
          </a:graphicData>
        </a:graphic>
      </p:graphicFrame>
      <p:sp>
        <p:nvSpPr>
          <p:cNvPr id="15" name="object 15"/>
          <p:cNvSpPr txBox="1"/>
          <p:nvPr/>
        </p:nvSpPr>
        <p:spPr>
          <a:xfrm>
            <a:off x="7109468" y="3230416"/>
            <a:ext cx="1794933" cy="755762"/>
          </a:xfrm>
          <a:prstGeom prst="rect">
            <a:avLst/>
          </a:prstGeom>
        </p:spPr>
        <p:txBody>
          <a:bodyPr vert="horz" wrap="square" lIns="0" tIns="16933" rIns="0" bIns="0" rtlCol="0">
            <a:spAutoFit/>
          </a:bodyPr>
          <a:lstStyle/>
          <a:p>
            <a:pPr marL="16933" defTabSz="1219170">
              <a:spcBef>
                <a:spcPts val="133"/>
              </a:spcBef>
              <a:tabLst>
                <a:tab pos="1420671" algn="l"/>
              </a:tabLst>
            </a:pPr>
            <a:r>
              <a:rPr sz="4800" dirty="0">
                <a:solidFill>
                  <a:prstClr val="black"/>
                </a:solidFill>
                <a:latin typeface="Arial"/>
                <a:cs typeface="Arial"/>
              </a:rPr>
              <a:t>+	=</a:t>
            </a:r>
            <a:endParaRPr sz="4800">
              <a:solidFill>
                <a:prstClr val="black"/>
              </a:solidFill>
              <a:latin typeface="Arial"/>
              <a:cs typeface="Arial"/>
            </a:endParaRPr>
          </a:p>
        </p:txBody>
      </p:sp>
      <p:sp>
        <p:nvSpPr>
          <p:cNvPr id="16" name="object 16"/>
          <p:cNvSpPr txBox="1"/>
          <p:nvPr/>
        </p:nvSpPr>
        <p:spPr>
          <a:xfrm>
            <a:off x="10407468" y="2613796"/>
            <a:ext cx="1192953"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Arial"/>
                <a:cs typeface="Arial"/>
              </a:rPr>
              <a:t>Cat</a:t>
            </a:r>
            <a:r>
              <a:rPr sz="2133" spc="-113" dirty="0">
                <a:solidFill>
                  <a:prstClr val="black"/>
                </a:solidFill>
                <a:latin typeface="Arial"/>
                <a:cs typeface="Arial"/>
              </a:rPr>
              <a:t> </a:t>
            </a:r>
            <a:r>
              <a:rPr sz="2133" dirty="0">
                <a:solidFill>
                  <a:prstClr val="black"/>
                </a:solidFill>
                <a:latin typeface="Arial"/>
                <a:cs typeface="Arial"/>
              </a:rPr>
              <a:t>score</a:t>
            </a:r>
            <a:endParaRPr sz="2133">
              <a:solidFill>
                <a:prstClr val="black"/>
              </a:solidFill>
              <a:latin typeface="Arial"/>
              <a:cs typeface="Arial"/>
            </a:endParaRPr>
          </a:p>
        </p:txBody>
      </p:sp>
      <p:sp>
        <p:nvSpPr>
          <p:cNvPr id="17" name="object 17"/>
          <p:cNvSpPr txBox="1"/>
          <p:nvPr/>
        </p:nvSpPr>
        <p:spPr>
          <a:xfrm>
            <a:off x="10407467" y="3433746"/>
            <a:ext cx="1268307"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Arial"/>
                <a:cs typeface="Arial"/>
              </a:rPr>
              <a:t>Dog</a:t>
            </a:r>
            <a:r>
              <a:rPr sz="2133" spc="-113" dirty="0">
                <a:solidFill>
                  <a:prstClr val="black"/>
                </a:solidFill>
                <a:latin typeface="Arial"/>
                <a:cs typeface="Arial"/>
              </a:rPr>
              <a:t> </a:t>
            </a:r>
            <a:r>
              <a:rPr sz="2133" dirty="0">
                <a:solidFill>
                  <a:prstClr val="black"/>
                </a:solidFill>
                <a:latin typeface="Arial"/>
                <a:cs typeface="Arial"/>
              </a:rPr>
              <a:t>score</a:t>
            </a:r>
            <a:endParaRPr sz="2133">
              <a:solidFill>
                <a:prstClr val="black"/>
              </a:solidFill>
              <a:latin typeface="Arial"/>
              <a:cs typeface="Arial"/>
            </a:endParaRPr>
          </a:p>
        </p:txBody>
      </p:sp>
      <p:sp>
        <p:nvSpPr>
          <p:cNvPr id="18" name="object 18"/>
          <p:cNvSpPr txBox="1"/>
          <p:nvPr/>
        </p:nvSpPr>
        <p:spPr>
          <a:xfrm>
            <a:off x="10407467" y="4202579"/>
            <a:ext cx="1312333" cy="345330"/>
          </a:xfrm>
          <a:prstGeom prst="rect">
            <a:avLst/>
          </a:prstGeom>
        </p:spPr>
        <p:txBody>
          <a:bodyPr vert="horz" wrap="square" lIns="0" tIns="16933" rIns="0" bIns="0" rtlCol="0">
            <a:spAutoFit/>
          </a:bodyPr>
          <a:lstStyle/>
          <a:p>
            <a:pPr marL="16933" defTabSz="1219170">
              <a:spcBef>
                <a:spcPts val="133"/>
              </a:spcBef>
            </a:pPr>
            <a:r>
              <a:rPr sz="2133" spc="-7" dirty="0">
                <a:solidFill>
                  <a:prstClr val="black"/>
                </a:solidFill>
                <a:latin typeface="Arial"/>
                <a:cs typeface="Arial"/>
              </a:rPr>
              <a:t>Ship</a:t>
            </a:r>
            <a:r>
              <a:rPr sz="2133" spc="-113" dirty="0">
                <a:solidFill>
                  <a:prstClr val="black"/>
                </a:solidFill>
                <a:latin typeface="Arial"/>
                <a:cs typeface="Arial"/>
              </a:rPr>
              <a:t> </a:t>
            </a:r>
            <a:r>
              <a:rPr sz="2133" dirty="0">
                <a:solidFill>
                  <a:prstClr val="black"/>
                </a:solidFill>
                <a:latin typeface="Arial"/>
                <a:cs typeface="Arial"/>
              </a:rPr>
              <a:t>score</a:t>
            </a:r>
            <a:endParaRPr sz="2133">
              <a:solidFill>
                <a:prstClr val="black"/>
              </a:solidFill>
              <a:latin typeface="Arial"/>
              <a:cs typeface="Arial"/>
            </a:endParaRPr>
          </a:p>
        </p:txBody>
      </p:sp>
      <p:sp>
        <p:nvSpPr>
          <p:cNvPr id="19" name="object 19"/>
          <p:cNvSpPr txBox="1"/>
          <p:nvPr/>
        </p:nvSpPr>
        <p:spPr>
          <a:xfrm>
            <a:off x="7810851" y="4741532"/>
            <a:ext cx="373380" cy="755762"/>
          </a:xfrm>
          <a:prstGeom prst="rect">
            <a:avLst/>
          </a:prstGeom>
        </p:spPr>
        <p:txBody>
          <a:bodyPr vert="horz" wrap="square" lIns="0" tIns="16933" rIns="0" bIns="0" rtlCol="0">
            <a:spAutoFit/>
          </a:bodyPr>
          <a:lstStyle/>
          <a:p>
            <a:pPr marL="16933" defTabSz="1219170">
              <a:spcBef>
                <a:spcPts val="133"/>
              </a:spcBef>
            </a:pPr>
            <a:r>
              <a:rPr sz="4800" dirty="0">
                <a:solidFill>
                  <a:prstClr val="black"/>
                </a:solidFill>
                <a:latin typeface="Arial"/>
                <a:cs typeface="Arial"/>
              </a:rPr>
              <a:t>b</a:t>
            </a:r>
            <a:endParaRPr sz="4800">
              <a:solidFill>
                <a:prstClr val="black"/>
              </a:solidFill>
              <a:latin typeface="Arial"/>
              <a:cs typeface="Arial"/>
            </a:endParaRPr>
          </a:p>
        </p:txBody>
      </p:sp>
    </p:spTree>
    <p:extLst>
      <p:ext uri="{BB962C8B-B14F-4D97-AF65-F5344CB8AC3E}">
        <p14:creationId xmlns:p14="http://schemas.microsoft.com/office/powerpoint/2010/main" val="146437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867" y="143110"/>
            <a:ext cx="11848253" cy="509541"/>
          </a:xfrm>
          <a:prstGeom prst="rect">
            <a:avLst/>
          </a:prstGeom>
        </p:spPr>
        <p:txBody>
          <a:bodyPr vert="horz" wrap="square" lIns="0" tIns="16933" rIns="0" bIns="0" rtlCol="0">
            <a:spAutoFit/>
          </a:bodyPr>
          <a:lstStyle/>
          <a:p>
            <a:pPr marL="16933">
              <a:spcBef>
                <a:spcPts val="133"/>
              </a:spcBef>
            </a:pPr>
            <a:r>
              <a:rPr sz="3200" spc="-7" dirty="0"/>
              <a:t>Example with an image with </a:t>
            </a:r>
            <a:r>
              <a:rPr sz="3200" dirty="0"/>
              <a:t>4 </a:t>
            </a:r>
            <a:r>
              <a:rPr sz="3200" spc="-7" dirty="0"/>
              <a:t>pixels, and </a:t>
            </a:r>
            <a:r>
              <a:rPr sz="3200" dirty="0"/>
              <a:t>3 classes</a:t>
            </a:r>
            <a:r>
              <a:rPr sz="3200" spc="-33" dirty="0"/>
              <a:t> </a:t>
            </a:r>
            <a:r>
              <a:rPr sz="3200" dirty="0"/>
              <a:t>(</a:t>
            </a:r>
            <a:r>
              <a:rPr sz="3200" dirty="0">
                <a:solidFill>
                  <a:srgbClr val="B45F06"/>
                </a:solidFill>
              </a:rPr>
              <a:t>cat</a:t>
            </a:r>
            <a:r>
              <a:rPr sz="3200" dirty="0"/>
              <a:t>/</a:t>
            </a:r>
            <a:r>
              <a:rPr sz="3200" dirty="0">
                <a:solidFill>
                  <a:srgbClr val="351B75"/>
                </a:solidFill>
              </a:rPr>
              <a:t>dog</a:t>
            </a:r>
            <a:r>
              <a:rPr sz="3200" dirty="0"/>
              <a:t>/</a:t>
            </a:r>
            <a:r>
              <a:rPr sz="3200" dirty="0">
                <a:solidFill>
                  <a:srgbClr val="37761C"/>
                </a:solidFill>
              </a:rPr>
              <a:t>ship</a:t>
            </a:r>
            <a:r>
              <a:rPr sz="3200" dirty="0"/>
              <a:t>)</a:t>
            </a:r>
            <a:endParaRPr sz="3200"/>
          </a:p>
        </p:txBody>
      </p:sp>
      <p:sp>
        <p:nvSpPr>
          <p:cNvPr id="3" name="object 3"/>
          <p:cNvSpPr/>
          <p:nvPr/>
        </p:nvSpPr>
        <p:spPr>
          <a:xfrm>
            <a:off x="731336" y="2829829"/>
            <a:ext cx="10463135" cy="3786909"/>
          </a:xfrm>
          <a:prstGeom prst="rect">
            <a:avLst/>
          </a:prstGeom>
          <a:blipFill>
            <a:blip r:embed="rId2" cstate="print"/>
            <a:stretch>
              <a:fillRect/>
            </a:stretch>
          </a:blipFill>
        </p:spPr>
        <p:txBody>
          <a:bodyPr wrap="square" lIns="0" tIns="0" rIns="0" bIns="0" rtlCol="0"/>
          <a:lstStyle/>
          <a:p>
            <a:pPr defTabSz="1219170"/>
            <a:endParaRPr sz="2400">
              <a:solidFill>
                <a:prstClr val="black"/>
              </a:solidFill>
              <a:latin typeface="Calibri"/>
            </a:endParaRPr>
          </a:p>
        </p:txBody>
      </p:sp>
      <p:sp>
        <p:nvSpPr>
          <p:cNvPr id="4" name="object 4"/>
          <p:cNvSpPr txBox="1"/>
          <p:nvPr/>
        </p:nvSpPr>
        <p:spPr>
          <a:xfrm>
            <a:off x="1535500" y="1161075"/>
            <a:ext cx="2702560" cy="1497119"/>
          </a:xfrm>
          <a:prstGeom prst="rect">
            <a:avLst/>
          </a:prstGeom>
        </p:spPr>
        <p:txBody>
          <a:bodyPr vert="horz" wrap="square" lIns="0" tIns="16933" rIns="0" bIns="0" rtlCol="0">
            <a:spAutoFit/>
          </a:bodyPr>
          <a:lstStyle/>
          <a:p>
            <a:pPr marL="16933" defTabSz="1219170">
              <a:spcBef>
                <a:spcPts val="133"/>
              </a:spcBef>
            </a:pPr>
            <a:r>
              <a:rPr sz="2400" u="heavy" spc="-7" dirty="0">
                <a:solidFill>
                  <a:prstClr val="black"/>
                </a:solidFill>
                <a:uFill>
                  <a:solidFill>
                    <a:srgbClr val="000000"/>
                  </a:solidFill>
                </a:uFill>
                <a:latin typeface="Arial"/>
                <a:cs typeface="Arial"/>
              </a:rPr>
              <a:t>Algebraic</a:t>
            </a:r>
            <a:r>
              <a:rPr sz="2400" u="heavy" spc="-113" dirty="0">
                <a:solidFill>
                  <a:prstClr val="black"/>
                </a:solidFill>
                <a:uFill>
                  <a:solidFill>
                    <a:srgbClr val="000000"/>
                  </a:solidFill>
                </a:uFill>
                <a:latin typeface="Arial"/>
                <a:cs typeface="Arial"/>
              </a:rPr>
              <a:t> </a:t>
            </a:r>
            <a:r>
              <a:rPr sz="2400" u="heavy" spc="-7" dirty="0">
                <a:solidFill>
                  <a:prstClr val="black"/>
                </a:solidFill>
                <a:uFill>
                  <a:solidFill>
                    <a:srgbClr val="000000"/>
                  </a:solidFill>
                </a:uFill>
                <a:latin typeface="Arial"/>
                <a:cs typeface="Arial"/>
              </a:rPr>
              <a:t>Viewpoint</a:t>
            </a:r>
            <a:endParaRPr sz="2400">
              <a:solidFill>
                <a:prstClr val="black"/>
              </a:solidFill>
              <a:latin typeface="Arial"/>
              <a:cs typeface="Arial"/>
            </a:endParaRPr>
          </a:p>
          <a:p>
            <a:pPr defTabSz="1219170"/>
            <a:endParaRPr sz="2667">
              <a:solidFill>
                <a:prstClr val="black"/>
              </a:solidFill>
              <a:latin typeface="Times New Roman"/>
              <a:cs typeface="Times New Roman"/>
            </a:endParaRPr>
          </a:p>
          <a:p>
            <a:pPr defTabSz="1219170">
              <a:spcBef>
                <a:spcPts val="60"/>
              </a:spcBef>
            </a:pPr>
            <a:endParaRPr sz="2067">
              <a:solidFill>
                <a:prstClr val="black"/>
              </a:solidFill>
              <a:latin typeface="Times New Roman"/>
              <a:cs typeface="Times New Roman"/>
            </a:endParaRPr>
          </a:p>
          <a:p>
            <a:pPr marL="418243" defTabSz="1219170"/>
            <a:r>
              <a:rPr sz="2400" spc="-7" dirty="0">
                <a:solidFill>
                  <a:prstClr val="black"/>
                </a:solidFill>
                <a:latin typeface="Arial"/>
                <a:cs typeface="Arial"/>
              </a:rPr>
              <a:t>f(x,W) </a:t>
            </a:r>
            <a:r>
              <a:rPr sz="2400" dirty="0">
                <a:solidFill>
                  <a:prstClr val="black"/>
                </a:solidFill>
                <a:latin typeface="Arial"/>
                <a:cs typeface="Arial"/>
              </a:rPr>
              <a:t>=</a:t>
            </a:r>
            <a:r>
              <a:rPr sz="2400" spc="-33" dirty="0">
                <a:solidFill>
                  <a:prstClr val="black"/>
                </a:solidFill>
                <a:latin typeface="Arial"/>
                <a:cs typeface="Arial"/>
              </a:rPr>
              <a:t> </a:t>
            </a:r>
            <a:r>
              <a:rPr sz="2400" spc="-7" dirty="0">
                <a:solidFill>
                  <a:prstClr val="black"/>
                </a:solidFill>
                <a:latin typeface="Arial"/>
                <a:cs typeface="Arial"/>
              </a:rPr>
              <a:t>Wx</a:t>
            </a:r>
            <a:endParaRPr sz="2400">
              <a:solidFill>
                <a:prstClr val="black"/>
              </a:solidFill>
              <a:latin typeface="Arial"/>
              <a:cs typeface="Arial"/>
            </a:endParaRPr>
          </a:p>
        </p:txBody>
      </p:sp>
      <p:sp>
        <p:nvSpPr>
          <p:cNvPr id="6" name="object 6"/>
          <p:cNvSpPr txBox="1"/>
          <p:nvPr/>
        </p:nvSpPr>
        <p:spPr>
          <a:xfrm>
            <a:off x="6807539" y="6257665"/>
            <a:ext cx="1490133" cy="359073"/>
          </a:xfrm>
          <a:prstGeom prst="rect">
            <a:avLst/>
          </a:prstGeom>
        </p:spPr>
        <p:txBody>
          <a:bodyPr vert="horz" wrap="square" lIns="0" tIns="0" rIns="0" bIns="0" rtlCol="0">
            <a:spAutoFit/>
          </a:bodyPr>
          <a:lstStyle/>
          <a:p>
            <a:pPr marL="16933" defTabSz="1219170">
              <a:lnSpc>
                <a:spcPts val="2787"/>
              </a:lnSpc>
            </a:pPr>
            <a:r>
              <a:rPr sz="2400" spc="-7" dirty="0">
                <a:solidFill>
                  <a:srgbClr val="FFFFFF"/>
                </a:solidFill>
                <a:latin typeface="Arial"/>
                <a:cs typeface="Arial"/>
              </a:rPr>
              <a:t>Lecture </a:t>
            </a:r>
            <a:r>
              <a:rPr sz="2400" dirty="0">
                <a:solidFill>
                  <a:srgbClr val="FFFFFF"/>
                </a:solidFill>
                <a:latin typeface="Arial"/>
                <a:cs typeface="Arial"/>
              </a:rPr>
              <a:t>2</a:t>
            </a:r>
            <a:r>
              <a:rPr sz="2400" spc="-120" dirty="0">
                <a:solidFill>
                  <a:srgbClr val="FFFFFF"/>
                </a:solidFill>
                <a:latin typeface="Arial"/>
                <a:cs typeface="Arial"/>
              </a:rPr>
              <a:t> </a:t>
            </a:r>
            <a:r>
              <a:rPr sz="2400" dirty="0">
                <a:solidFill>
                  <a:srgbClr val="FFFFFF"/>
                </a:solidFill>
                <a:latin typeface="Arial"/>
                <a:cs typeface="Arial"/>
              </a:rPr>
              <a:t>-</a:t>
            </a:r>
            <a:endParaRPr sz="2400">
              <a:solidFill>
                <a:prstClr val="black"/>
              </a:solidFill>
              <a:latin typeface="Arial"/>
              <a:cs typeface="Arial"/>
            </a:endParaRPr>
          </a:p>
        </p:txBody>
      </p:sp>
    </p:spTree>
    <p:extLst>
      <p:ext uri="{BB962C8B-B14F-4D97-AF65-F5344CB8AC3E}">
        <p14:creationId xmlns:p14="http://schemas.microsoft.com/office/powerpoint/2010/main" val="407519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180001"/>
            <a:ext cx="3064087" cy="591551"/>
          </a:xfrm>
          <a:prstGeom prst="rect">
            <a:avLst/>
          </a:prstGeom>
        </p:spPr>
        <p:txBody>
          <a:bodyPr vert="horz" wrap="square" lIns="0" tIns="16933" rIns="0" bIns="0" rtlCol="0">
            <a:spAutoFit/>
          </a:bodyPr>
          <a:lstStyle/>
          <a:p>
            <a:pPr marL="16933">
              <a:spcBef>
                <a:spcPts val="133"/>
              </a:spcBef>
            </a:pPr>
            <a:r>
              <a:rPr sz="3733" spc="-7" dirty="0"/>
              <a:t>Regularization</a:t>
            </a:r>
            <a:endParaRPr sz="3733"/>
          </a:p>
        </p:txBody>
      </p:sp>
      <p:sp>
        <p:nvSpPr>
          <p:cNvPr id="3" name="object 3"/>
          <p:cNvSpPr/>
          <p:nvPr/>
        </p:nvSpPr>
        <p:spPr>
          <a:xfrm>
            <a:off x="624619" y="1106031"/>
            <a:ext cx="7027027" cy="1286661"/>
          </a:xfrm>
          <a:prstGeom prst="rect">
            <a:avLst/>
          </a:prstGeom>
          <a:blipFill>
            <a:blip r:embed="rId2"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2108932" y="2285100"/>
            <a:ext cx="3826933" cy="568112"/>
          </a:xfrm>
          <a:custGeom>
            <a:avLst/>
            <a:gdLst/>
            <a:ahLst/>
            <a:cxnLst/>
            <a:rect l="l" t="t" r="r" b="b"/>
            <a:pathLst>
              <a:path w="2870200" h="426085">
                <a:moveTo>
                  <a:pt x="2870099" y="0"/>
                </a:moveTo>
                <a:lnTo>
                  <a:pt x="2865575" y="48804"/>
                </a:lnTo>
                <a:lnTo>
                  <a:pt x="2852686" y="93606"/>
                </a:lnTo>
                <a:lnTo>
                  <a:pt x="2832462" y="133126"/>
                </a:lnTo>
                <a:lnTo>
                  <a:pt x="2805930" y="166089"/>
                </a:lnTo>
                <a:lnTo>
                  <a:pt x="2774120" y="191215"/>
                </a:lnTo>
                <a:lnTo>
                  <a:pt x="2738059" y="207228"/>
                </a:lnTo>
                <a:lnTo>
                  <a:pt x="2698776" y="212849"/>
                </a:lnTo>
                <a:lnTo>
                  <a:pt x="1205850" y="212849"/>
                </a:lnTo>
                <a:lnTo>
                  <a:pt x="1166567" y="218471"/>
                </a:lnTo>
                <a:lnTo>
                  <a:pt x="1130506" y="234484"/>
                </a:lnTo>
                <a:lnTo>
                  <a:pt x="1098696" y="259610"/>
                </a:lnTo>
                <a:lnTo>
                  <a:pt x="1072165" y="292573"/>
                </a:lnTo>
                <a:lnTo>
                  <a:pt x="1051940" y="332093"/>
                </a:lnTo>
                <a:lnTo>
                  <a:pt x="1039052" y="376895"/>
                </a:lnTo>
                <a:lnTo>
                  <a:pt x="1034527" y="425699"/>
                </a:lnTo>
                <a:lnTo>
                  <a:pt x="1030002" y="376895"/>
                </a:lnTo>
                <a:lnTo>
                  <a:pt x="1017113" y="332093"/>
                </a:lnTo>
                <a:lnTo>
                  <a:pt x="996889" y="292573"/>
                </a:lnTo>
                <a:lnTo>
                  <a:pt x="970358" y="259610"/>
                </a:lnTo>
                <a:lnTo>
                  <a:pt x="938548" y="234484"/>
                </a:lnTo>
                <a:lnTo>
                  <a:pt x="902487" y="218471"/>
                </a:lnTo>
                <a:lnTo>
                  <a:pt x="863204" y="212849"/>
                </a:lnTo>
                <a:lnTo>
                  <a:pt x="171322" y="212849"/>
                </a:lnTo>
                <a:lnTo>
                  <a:pt x="132040" y="207228"/>
                </a:lnTo>
                <a:lnTo>
                  <a:pt x="95979" y="191215"/>
                </a:lnTo>
                <a:lnTo>
                  <a:pt x="64169" y="166089"/>
                </a:lnTo>
                <a:lnTo>
                  <a:pt x="37637" y="133126"/>
                </a:lnTo>
                <a:lnTo>
                  <a:pt x="17413" y="93606"/>
                </a:lnTo>
                <a:lnTo>
                  <a:pt x="4524" y="48804"/>
                </a:lnTo>
                <a:lnTo>
                  <a:pt x="0" y="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6433166" y="2296099"/>
            <a:ext cx="1204807" cy="568112"/>
          </a:xfrm>
          <a:custGeom>
            <a:avLst/>
            <a:gdLst/>
            <a:ahLst/>
            <a:cxnLst/>
            <a:rect l="l" t="t" r="r" b="b"/>
            <a:pathLst>
              <a:path w="903604" h="426085">
                <a:moveTo>
                  <a:pt x="903599" y="0"/>
                </a:moveTo>
                <a:lnTo>
                  <a:pt x="899075" y="48804"/>
                </a:lnTo>
                <a:lnTo>
                  <a:pt x="886186" y="93606"/>
                </a:lnTo>
                <a:lnTo>
                  <a:pt x="865962" y="133126"/>
                </a:lnTo>
                <a:lnTo>
                  <a:pt x="839430" y="166089"/>
                </a:lnTo>
                <a:lnTo>
                  <a:pt x="807620" y="191215"/>
                </a:lnTo>
                <a:lnTo>
                  <a:pt x="771559" y="207228"/>
                </a:lnTo>
                <a:lnTo>
                  <a:pt x="732276" y="212849"/>
                </a:lnTo>
                <a:lnTo>
                  <a:pt x="622652" y="212849"/>
                </a:lnTo>
                <a:lnTo>
                  <a:pt x="583370" y="218471"/>
                </a:lnTo>
                <a:lnTo>
                  <a:pt x="547309" y="234484"/>
                </a:lnTo>
                <a:lnTo>
                  <a:pt x="515499" y="259610"/>
                </a:lnTo>
                <a:lnTo>
                  <a:pt x="488967" y="292573"/>
                </a:lnTo>
                <a:lnTo>
                  <a:pt x="468743" y="332093"/>
                </a:lnTo>
                <a:lnTo>
                  <a:pt x="455854" y="376895"/>
                </a:lnTo>
                <a:lnTo>
                  <a:pt x="451329" y="425699"/>
                </a:lnTo>
                <a:lnTo>
                  <a:pt x="446805" y="376895"/>
                </a:lnTo>
                <a:lnTo>
                  <a:pt x="433916" y="332093"/>
                </a:lnTo>
                <a:lnTo>
                  <a:pt x="413692" y="292573"/>
                </a:lnTo>
                <a:lnTo>
                  <a:pt x="387160" y="259610"/>
                </a:lnTo>
                <a:lnTo>
                  <a:pt x="355350" y="234484"/>
                </a:lnTo>
                <a:lnTo>
                  <a:pt x="319289" y="218471"/>
                </a:lnTo>
                <a:lnTo>
                  <a:pt x="280006" y="212849"/>
                </a:lnTo>
                <a:lnTo>
                  <a:pt x="171322" y="212849"/>
                </a:lnTo>
                <a:lnTo>
                  <a:pt x="132040" y="207228"/>
                </a:lnTo>
                <a:lnTo>
                  <a:pt x="95979" y="191215"/>
                </a:lnTo>
                <a:lnTo>
                  <a:pt x="64169" y="166089"/>
                </a:lnTo>
                <a:lnTo>
                  <a:pt x="37637" y="133126"/>
                </a:lnTo>
                <a:lnTo>
                  <a:pt x="17413" y="93606"/>
                </a:lnTo>
                <a:lnTo>
                  <a:pt x="4524" y="48804"/>
                </a:lnTo>
                <a:lnTo>
                  <a:pt x="0" y="0"/>
                </a:lnTo>
              </a:path>
            </a:pathLst>
          </a:custGeom>
          <a:ln w="19049">
            <a:solidFill>
              <a:srgbClr val="595959"/>
            </a:solidFill>
          </a:ln>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1406833" y="2937875"/>
            <a:ext cx="3945467" cy="737424"/>
          </a:xfrm>
          <a:prstGeom prst="rect">
            <a:avLst/>
          </a:prstGeom>
        </p:spPr>
        <p:txBody>
          <a:bodyPr vert="horz" wrap="square" lIns="0" tIns="14393" rIns="0" bIns="0" rtlCol="0">
            <a:spAutoFit/>
          </a:bodyPr>
          <a:lstStyle/>
          <a:p>
            <a:pPr marL="16933" marR="6773" lvl="0" indent="0" algn="l" defTabSz="1219170" rtl="0" eaLnBrk="1" fontAlgn="auto" latinLnBrk="0" hangingPunct="1">
              <a:lnSpc>
                <a:spcPct val="100699"/>
              </a:lnSpc>
              <a:spcBef>
                <a:spcPts val="113"/>
              </a:spcBef>
              <a:spcAft>
                <a:spcPts val="0"/>
              </a:spcAft>
              <a:buClrTx/>
              <a:buSzTx/>
              <a:buFontTx/>
              <a:buNone/>
              <a:tabLst/>
              <a:defRPr/>
            </a:pPr>
            <a:r>
              <a:rPr kumimoji="0" sz="2400" b="1" i="0" u="none" strike="noStrike" kern="1200" cap="none" spc="-7" normalizeH="0" baseline="0" noProof="0" dirty="0">
                <a:ln>
                  <a:noFill/>
                </a:ln>
                <a:solidFill>
                  <a:prstClr val="black"/>
                </a:solidFill>
                <a:effectLst/>
                <a:uLnTx/>
                <a:uFillTx/>
                <a:latin typeface="Arial"/>
                <a:ea typeface="+mn-ea"/>
                <a:cs typeface="Arial"/>
              </a:rPr>
              <a:t>Data loss</a:t>
            </a:r>
            <a:r>
              <a:rPr kumimoji="0" sz="2400" b="0" i="0" u="none" strike="noStrike" kern="1200" cap="none" spc="-7"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Model</a:t>
            </a:r>
            <a:r>
              <a:rPr kumimoji="0" sz="2400" b="0" i="0" u="none" strike="noStrike" kern="1200" cap="none" spc="-113"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predictions  </a:t>
            </a:r>
            <a:r>
              <a:rPr kumimoji="0" sz="2400" b="0" i="0" u="none" strike="noStrike" kern="1200" cap="none" spc="0" normalizeH="0" baseline="0" noProof="0" dirty="0">
                <a:ln>
                  <a:noFill/>
                </a:ln>
                <a:solidFill>
                  <a:prstClr val="black"/>
                </a:solidFill>
                <a:effectLst/>
                <a:uLnTx/>
                <a:uFillTx/>
                <a:latin typeface="Arial"/>
                <a:ea typeface="+mn-ea"/>
                <a:cs typeface="Arial"/>
              </a:rPr>
              <a:t>should match </a:t>
            </a:r>
            <a:r>
              <a:rPr kumimoji="0" sz="2400" b="0" i="0" u="none" strike="noStrike" kern="1200" cap="none" spc="-7" normalizeH="0" baseline="0" noProof="0" dirty="0">
                <a:ln>
                  <a:noFill/>
                </a:ln>
                <a:solidFill>
                  <a:prstClr val="black"/>
                </a:solidFill>
                <a:effectLst/>
                <a:uLnTx/>
                <a:uFillTx/>
                <a:latin typeface="Arial"/>
                <a:ea typeface="+mn-ea"/>
                <a:cs typeface="Arial"/>
              </a:rPr>
              <a:t>training</a:t>
            </a:r>
            <a:r>
              <a:rPr kumimoji="0" sz="2400" b="0" i="0" u="none" strike="noStrike" kern="1200" cap="none" spc="-73"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data</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5939101" y="3008075"/>
            <a:ext cx="4772660" cy="737424"/>
          </a:xfrm>
          <a:prstGeom prst="rect">
            <a:avLst/>
          </a:prstGeom>
        </p:spPr>
        <p:txBody>
          <a:bodyPr vert="horz" wrap="square" lIns="0" tIns="14393" rIns="0" bIns="0" rtlCol="0">
            <a:spAutoFit/>
          </a:bodyPr>
          <a:lstStyle/>
          <a:p>
            <a:pPr marL="16933" marR="6773" lvl="0" indent="0" algn="l" defTabSz="1219170" rtl="0" eaLnBrk="1" fontAlgn="auto" latinLnBrk="0" hangingPunct="1">
              <a:lnSpc>
                <a:spcPct val="100699"/>
              </a:lnSpc>
              <a:spcBef>
                <a:spcPts val="113"/>
              </a:spcBef>
              <a:spcAft>
                <a:spcPts val="0"/>
              </a:spcAft>
              <a:buClrTx/>
              <a:buSzTx/>
              <a:buFontTx/>
              <a:buNone/>
              <a:tabLst/>
              <a:defRPr/>
            </a:pPr>
            <a:r>
              <a:rPr kumimoji="0" sz="2400" b="1" i="0" u="none" strike="noStrike" kern="1200" cap="none" spc="-7" normalizeH="0" baseline="0" noProof="0" dirty="0">
                <a:ln>
                  <a:noFill/>
                </a:ln>
                <a:solidFill>
                  <a:prstClr val="black"/>
                </a:solidFill>
                <a:effectLst/>
                <a:uLnTx/>
                <a:uFillTx/>
                <a:latin typeface="Arial"/>
                <a:ea typeface="+mn-ea"/>
                <a:cs typeface="Arial"/>
              </a:rPr>
              <a:t>Regularization</a:t>
            </a:r>
            <a:r>
              <a:rPr kumimoji="0" sz="2400" b="0" i="0" u="none" strike="noStrike" kern="1200" cap="none" spc="-7" normalizeH="0" baseline="0" noProof="0" dirty="0">
                <a:ln>
                  <a:noFill/>
                </a:ln>
                <a:solidFill>
                  <a:prstClr val="black"/>
                </a:solidFill>
                <a:effectLst/>
                <a:uLnTx/>
                <a:uFillTx/>
                <a:latin typeface="Arial"/>
                <a:ea typeface="+mn-ea"/>
                <a:cs typeface="Arial"/>
              </a:rPr>
              <a:t>: Prevent the </a:t>
            </a:r>
            <a:r>
              <a:rPr kumimoji="0" sz="2400" b="0" i="0" u="none" strike="noStrike" kern="1200" cap="none" spc="0" normalizeH="0" baseline="0" noProof="0" dirty="0">
                <a:ln>
                  <a:noFill/>
                </a:ln>
                <a:solidFill>
                  <a:prstClr val="black"/>
                </a:solidFill>
                <a:effectLst/>
                <a:uLnTx/>
                <a:uFillTx/>
                <a:latin typeface="Arial"/>
                <a:ea typeface="+mn-ea"/>
                <a:cs typeface="Arial"/>
              </a:rPr>
              <a:t>model  </a:t>
            </a:r>
            <a:r>
              <a:rPr kumimoji="0" sz="2400" b="0" i="0" u="none" strike="noStrike" kern="1200" cap="none" spc="-7" normalizeH="0" baseline="0" noProof="0" dirty="0">
                <a:ln>
                  <a:noFill/>
                </a:ln>
                <a:solidFill>
                  <a:prstClr val="black"/>
                </a:solidFill>
                <a:effectLst/>
                <a:uLnTx/>
                <a:uFillTx/>
                <a:latin typeface="Arial"/>
                <a:ea typeface="+mn-ea"/>
                <a:cs typeface="Arial"/>
              </a:rPr>
              <a:t>from doing </a:t>
            </a:r>
            <a:r>
              <a:rPr kumimoji="0" sz="2400" b="0" i="1" u="none" strike="noStrike" kern="1200" cap="none" spc="-7" normalizeH="0" baseline="0" noProof="0" dirty="0">
                <a:ln>
                  <a:noFill/>
                </a:ln>
                <a:solidFill>
                  <a:prstClr val="black"/>
                </a:solidFill>
                <a:effectLst/>
                <a:uLnTx/>
                <a:uFillTx/>
                <a:latin typeface="Arial"/>
                <a:ea typeface="+mn-ea"/>
                <a:cs typeface="Arial"/>
              </a:rPr>
              <a:t>too </a:t>
            </a:r>
            <a:r>
              <a:rPr kumimoji="0" sz="2400" b="0" i="0" u="none" strike="noStrike" kern="1200" cap="none" spc="-7" normalizeH="0" baseline="0" noProof="0" dirty="0">
                <a:ln>
                  <a:noFill/>
                </a:ln>
                <a:solidFill>
                  <a:prstClr val="black"/>
                </a:solidFill>
                <a:effectLst/>
                <a:uLnTx/>
                <a:uFillTx/>
                <a:latin typeface="Arial"/>
                <a:ea typeface="+mn-ea"/>
                <a:cs typeface="Arial"/>
              </a:rPr>
              <a:t>well on training</a:t>
            </a:r>
            <a:r>
              <a:rPr kumimoji="0" sz="2400" b="0" i="0" u="none" strike="noStrike" kern="1200" cap="none" spc="-60"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data</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txBox="1"/>
          <p:nvPr/>
        </p:nvSpPr>
        <p:spPr>
          <a:xfrm>
            <a:off x="7449634" y="384275"/>
            <a:ext cx="3311313" cy="737424"/>
          </a:xfrm>
          <a:prstGeom prst="rect">
            <a:avLst/>
          </a:prstGeom>
        </p:spPr>
        <p:txBody>
          <a:bodyPr vert="horz" wrap="square" lIns="0" tIns="14393" rIns="0" bIns="0" rtlCol="0">
            <a:spAutoFit/>
          </a:bodyPr>
          <a:lstStyle/>
          <a:p>
            <a:pPr marL="16933" marR="6773" lvl="0" indent="0" algn="l" defTabSz="1219170" rtl="0" eaLnBrk="1" fontAlgn="auto" latinLnBrk="0" hangingPunct="1">
              <a:lnSpc>
                <a:spcPct val="100699"/>
              </a:lnSpc>
              <a:spcBef>
                <a:spcPts val="113"/>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Arial"/>
                <a:ea typeface="+mn-ea"/>
                <a:cs typeface="Arial"/>
              </a:rPr>
              <a:t>= regularization</a:t>
            </a:r>
            <a:r>
              <a:rPr kumimoji="0" sz="2400" b="0" i="0" u="none" strike="noStrike" kern="1200" cap="none" spc="-147"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strength  (hyperparameter)</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p:nvPr/>
        </p:nvSpPr>
        <p:spPr>
          <a:xfrm>
            <a:off x="7102558" y="337400"/>
            <a:ext cx="317641" cy="448841"/>
          </a:xfrm>
          <a:prstGeom prst="rect">
            <a:avLst/>
          </a:prstGeom>
          <a:blipFill>
            <a:blip r:embed="rId3"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p:nvPr/>
        </p:nvSpPr>
        <p:spPr>
          <a:xfrm>
            <a:off x="2091432" y="4323447"/>
            <a:ext cx="6974840" cy="1125094"/>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2400" b="0" i="0" u="none" strike="noStrike" kern="1200" cap="none" spc="-7" normalizeH="0" baseline="0" noProof="0" dirty="0">
                <a:ln>
                  <a:noFill/>
                </a:ln>
                <a:solidFill>
                  <a:prstClr val="black"/>
                </a:solidFill>
                <a:effectLst/>
                <a:uLnTx/>
                <a:uFillTx/>
                <a:latin typeface="Arial"/>
                <a:ea typeface="+mn-ea"/>
                <a:cs typeface="Arial"/>
              </a:rPr>
              <a:t>Why</a:t>
            </a:r>
            <a:r>
              <a:rPr kumimoji="0" sz="2400" b="0" i="0" u="none" strike="noStrike" kern="1200" cap="none" spc="-13"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regularize?</a:t>
            </a:r>
          </a:p>
          <a:p>
            <a:pPr marL="626518" marR="0" lvl="0" indent="-406390" algn="l" defTabSz="1219170" rtl="0" eaLnBrk="1" fontAlgn="auto" latinLnBrk="0" hangingPunct="1">
              <a:lnSpc>
                <a:spcPct val="100000"/>
              </a:lnSpc>
              <a:spcBef>
                <a:spcPts val="20"/>
              </a:spcBef>
              <a:spcAft>
                <a:spcPts val="0"/>
              </a:spcAft>
              <a:buClrTx/>
              <a:buSzTx/>
              <a:buFontTx/>
              <a:buChar char="-"/>
              <a:tabLst>
                <a:tab pos="625671" algn="l"/>
                <a:tab pos="626518" algn="l"/>
              </a:tabLst>
              <a:defRPr/>
            </a:pPr>
            <a:r>
              <a:rPr kumimoji="0" sz="2400" b="0" i="0" u="none" strike="noStrike" kern="1200" cap="none" spc="-7" normalizeH="0" baseline="0" noProof="0" dirty="0">
                <a:ln>
                  <a:noFill/>
                </a:ln>
                <a:solidFill>
                  <a:prstClr val="black"/>
                </a:solidFill>
                <a:effectLst/>
                <a:uLnTx/>
                <a:uFillTx/>
                <a:latin typeface="Arial"/>
                <a:ea typeface="+mn-ea"/>
                <a:cs typeface="Arial"/>
              </a:rPr>
              <a:t>Express preferences over</a:t>
            </a:r>
            <a:r>
              <a:rPr kumimoji="0" sz="2400" b="0" i="0" u="none" strike="noStrike" kern="1200" cap="none" spc="-33"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weights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626518" marR="0" lvl="0" indent="-406390" algn="l" defTabSz="1219170" rtl="0" eaLnBrk="1" fontAlgn="auto" latinLnBrk="0" hangingPunct="1">
              <a:lnSpc>
                <a:spcPct val="100000"/>
              </a:lnSpc>
              <a:spcBef>
                <a:spcPts val="20"/>
              </a:spcBef>
              <a:spcAft>
                <a:spcPts val="0"/>
              </a:spcAft>
              <a:buClrTx/>
              <a:buSzTx/>
              <a:buFontTx/>
              <a:buChar char="-"/>
              <a:tabLst>
                <a:tab pos="625671" algn="l"/>
                <a:tab pos="626518" algn="l"/>
              </a:tabLst>
              <a:defRPr/>
            </a:pPr>
            <a:r>
              <a:rPr kumimoji="0" sz="2400" b="0" i="0" u="none" strike="noStrike" kern="1200" cap="none" spc="0" normalizeH="0" baseline="0" noProof="0" dirty="0">
                <a:ln>
                  <a:noFill/>
                </a:ln>
                <a:solidFill>
                  <a:prstClr val="black"/>
                </a:solidFill>
                <a:effectLst/>
                <a:uLnTx/>
                <a:uFillTx/>
                <a:latin typeface="Arial"/>
                <a:ea typeface="+mn-ea"/>
                <a:cs typeface="Arial"/>
              </a:rPr>
              <a:t>Make </a:t>
            </a:r>
            <a:r>
              <a:rPr kumimoji="0" sz="2400" b="0" i="0" u="none" strike="noStrike" kern="1200" cap="none" spc="-7" normalizeH="0" baseline="0" noProof="0" dirty="0">
                <a:ln>
                  <a:noFill/>
                </a:ln>
                <a:solidFill>
                  <a:prstClr val="black"/>
                </a:solidFill>
                <a:effectLst/>
                <a:uLnTx/>
                <a:uFillTx/>
                <a:latin typeface="Arial"/>
                <a:ea typeface="+mn-ea"/>
                <a:cs typeface="Arial"/>
              </a:rPr>
              <a:t>the </a:t>
            </a:r>
            <a:r>
              <a:rPr kumimoji="0" sz="2400" b="0" i="0" u="none" strike="noStrike" kern="1200" cap="none" spc="0" normalizeH="0" baseline="0" noProof="0" dirty="0">
                <a:ln>
                  <a:noFill/>
                </a:ln>
                <a:solidFill>
                  <a:prstClr val="black"/>
                </a:solidFill>
                <a:effectLst/>
                <a:uLnTx/>
                <a:uFillTx/>
                <a:latin typeface="Arial"/>
                <a:ea typeface="+mn-ea"/>
                <a:cs typeface="Arial"/>
              </a:rPr>
              <a:t>model </a:t>
            </a:r>
            <a:r>
              <a:rPr kumimoji="0" sz="2400" b="0" i="1" u="none" strike="noStrike" kern="1200" cap="none" spc="0" normalizeH="0" baseline="0" noProof="0" dirty="0">
                <a:ln>
                  <a:noFill/>
                </a:ln>
                <a:solidFill>
                  <a:prstClr val="black"/>
                </a:solidFill>
                <a:effectLst/>
                <a:uLnTx/>
                <a:uFillTx/>
                <a:latin typeface="Arial"/>
                <a:ea typeface="+mn-ea"/>
                <a:cs typeface="Arial"/>
              </a:rPr>
              <a:t>simple </a:t>
            </a:r>
            <a:r>
              <a:rPr kumimoji="0" sz="2400" b="0" i="0" u="none" strike="noStrike" kern="1200" cap="none" spc="0" normalizeH="0" baseline="0" noProof="0" dirty="0">
                <a:ln>
                  <a:noFill/>
                </a:ln>
                <a:solidFill>
                  <a:prstClr val="black"/>
                </a:solidFill>
                <a:effectLst/>
                <a:uLnTx/>
                <a:uFillTx/>
                <a:latin typeface="Arial"/>
                <a:ea typeface="+mn-ea"/>
                <a:cs typeface="Arial"/>
              </a:rPr>
              <a:t>so </a:t>
            </a:r>
            <a:r>
              <a:rPr kumimoji="0" sz="2400" b="0" i="0" u="none" strike="noStrike" kern="1200" cap="none" spc="-7" normalizeH="0" baseline="0" noProof="0" dirty="0">
                <a:ln>
                  <a:noFill/>
                </a:ln>
                <a:solidFill>
                  <a:prstClr val="black"/>
                </a:solidFill>
                <a:effectLst/>
                <a:uLnTx/>
                <a:uFillTx/>
                <a:latin typeface="Arial"/>
                <a:ea typeface="+mn-ea"/>
                <a:cs typeface="Arial"/>
              </a:rPr>
              <a:t>it works on test</a:t>
            </a:r>
            <a:r>
              <a:rPr kumimoji="0" sz="2400" b="0" i="0" u="none" strike="noStrike" kern="1200" cap="none" spc="-113"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data</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208888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2967" y="180001"/>
            <a:ext cx="8344747" cy="591551"/>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3733" b="0" i="0" u="none" strike="noStrike" kern="1200" cap="none" spc="-7" normalizeH="0" baseline="0" noProof="0" dirty="0">
                <a:ln>
                  <a:noFill/>
                </a:ln>
                <a:solidFill>
                  <a:prstClr val="black"/>
                </a:solidFill>
                <a:effectLst/>
                <a:uLnTx/>
                <a:uFillTx/>
                <a:latin typeface="Arial"/>
                <a:ea typeface="+mn-ea"/>
                <a:cs typeface="Arial"/>
              </a:rPr>
              <a:t>Regularization: </a:t>
            </a:r>
            <a:r>
              <a:rPr kumimoji="0" sz="3733" b="0" i="0" u="none" strike="noStrike" kern="1200" cap="none" spc="-13" normalizeH="0" baseline="0" noProof="0" dirty="0">
                <a:ln>
                  <a:noFill/>
                </a:ln>
                <a:solidFill>
                  <a:prstClr val="black"/>
                </a:solidFill>
                <a:effectLst/>
                <a:uLnTx/>
                <a:uFillTx/>
                <a:latin typeface="Arial"/>
                <a:ea typeface="+mn-ea"/>
                <a:cs typeface="Arial"/>
              </a:rPr>
              <a:t>Expressing</a:t>
            </a:r>
            <a:r>
              <a:rPr kumimoji="0" sz="3733" b="0" i="0" u="none" strike="noStrike" kern="1200" cap="none" spc="-113" normalizeH="0" baseline="0" noProof="0" dirty="0">
                <a:ln>
                  <a:noFill/>
                </a:ln>
                <a:solidFill>
                  <a:prstClr val="black"/>
                </a:solidFill>
                <a:effectLst/>
                <a:uLnTx/>
                <a:uFillTx/>
                <a:latin typeface="Arial"/>
                <a:ea typeface="+mn-ea"/>
                <a:cs typeface="Arial"/>
              </a:rPr>
              <a:t> </a:t>
            </a:r>
            <a:r>
              <a:rPr kumimoji="0" sz="3733" b="0" i="0" u="none" strike="noStrike" kern="1200" cap="none" spc="-7" normalizeH="0" baseline="0" noProof="0" dirty="0">
                <a:ln>
                  <a:noFill/>
                </a:ln>
                <a:solidFill>
                  <a:prstClr val="black"/>
                </a:solidFill>
                <a:effectLst/>
                <a:uLnTx/>
                <a:uFillTx/>
                <a:latin typeface="Arial"/>
                <a:ea typeface="+mn-ea"/>
                <a:cs typeface="Arial"/>
              </a:rPr>
              <a:t>Preferences</a:t>
            </a:r>
            <a:endParaRPr kumimoji="0" sz="3733" b="0" i="0" u="none" strike="noStrike" kern="1200" cap="none" spc="0" normalizeH="0" baseline="0" noProof="0">
              <a:ln>
                <a:noFill/>
              </a:ln>
              <a:solidFill>
                <a:prstClr val="black"/>
              </a:solidFill>
              <a:effectLst/>
              <a:uLnTx/>
              <a:uFillTx/>
              <a:latin typeface="Arial"/>
              <a:ea typeface="+mn-ea"/>
              <a:cs typeface="Arial"/>
            </a:endParaRPr>
          </a:p>
        </p:txBody>
      </p:sp>
      <p:sp>
        <p:nvSpPr>
          <p:cNvPr id="3" name="object 3"/>
          <p:cNvSpPr/>
          <p:nvPr/>
        </p:nvSpPr>
        <p:spPr>
          <a:xfrm>
            <a:off x="6996767" y="1733383"/>
            <a:ext cx="4402628" cy="763599"/>
          </a:xfrm>
          <a:prstGeom prst="rect">
            <a:avLst/>
          </a:prstGeom>
          <a:blipFill>
            <a:blip r:embed="rId2"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841834" y="1499567"/>
            <a:ext cx="3241065" cy="664032"/>
          </a:xfrm>
          <a:prstGeom prst="rect">
            <a:avLst/>
          </a:prstGeom>
          <a:blipFill>
            <a:blip r:embed="rId3"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48101" y="2368029"/>
            <a:ext cx="3418767" cy="567232"/>
          </a:xfrm>
          <a:prstGeom prst="rect">
            <a:avLst/>
          </a:prstGeom>
          <a:blipFill>
            <a:blip r:embed="rId4"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655801" y="3241401"/>
            <a:ext cx="6024396" cy="751132"/>
          </a:xfrm>
          <a:prstGeom prst="rect">
            <a:avLst/>
          </a:prstGeom>
          <a:blipFill>
            <a:blip r:embed="rId5"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890701" y="4657066"/>
            <a:ext cx="4232265" cy="860799"/>
          </a:xfrm>
          <a:prstGeom prst="rect">
            <a:avLst/>
          </a:prstGeom>
          <a:blipFill>
            <a:blip r:embed="rId6" cstate="print"/>
            <a:stretch>
              <a:fillRect/>
            </a:stretch>
          </a:blipFill>
        </p:spPr>
        <p:txBody>
          <a:bodyPr wrap="square" lIns="0" tIns="0" rIns="0" bIns="0" rtlCol="0"/>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txBox="1"/>
          <p:nvPr/>
        </p:nvSpPr>
        <p:spPr>
          <a:xfrm>
            <a:off x="7042834" y="1251357"/>
            <a:ext cx="2405380" cy="386430"/>
          </a:xfrm>
          <a:prstGeom prst="rect">
            <a:avLst/>
          </a:prstGeom>
        </p:spPr>
        <p:txBody>
          <a:bodyPr vert="horz" wrap="square" lIns="0" tIns="16933" rIns="0" bIns="0" rtlCol="0">
            <a:spAutoFit/>
          </a:bodyPr>
          <a:lstStyle/>
          <a:p>
            <a:pPr marL="16933" marR="0" lvl="0" indent="0" algn="l" defTabSz="1219170" rtl="0" eaLnBrk="1" fontAlgn="auto" latinLnBrk="0" hangingPunct="1">
              <a:lnSpc>
                <a:spcPct val="100000"/>
              </a:lnSpc>
              <a:spcBef>
                <a:spcPts val="133"/>
              </a:spcBef>
              <a:spcAft>
                <a:spcPts val="0"/>
              </a:spcAft>
              <a:buClrTx/>
              <a:buSzTx/>
              <a:buFontTx/>
              <a:buNone/>
              <a:tabLst/>
              <a:defRPr/>
            </a:pPr>
            <a:r>
              <a:rPr kumimoji="0" sz="2400" b="0" i="0" u="none" strike="noStrike" kern="1200" cap="none" spc="-7" normalizeH="0" baseline="0" noProof="0" dirty="0">
                <a:ln>
                  <a:noFill/>
                </a:ln>
                <a:solidFill>
                  <a:prstClr val="black"/>
                </a:solidFill>
                <a:effectLst/>
                <a:uLnTx/>
                <a:uFillTx/>
                <a:latin typeface="Arial"/>
                <a:ea typeface="+mn-ea"/>
                <a:cs typeface="Arial"/>
              </a:rPr>
              <a:t>L2</a:t>
            </a:r>
            <a:r>
              <a:rPr kumimoji="0" sz="2400" b="0" i="0" u="none" strike="noStrike" kern="1200" cap="none" spc="-107" normalizeH="0" baseline="0" noProof="0" dirty="0">
                <a:ln>
                  <a:noFill/>
                </a:ln>
                <a:solidFill>
                  <a:prstClr val="black"/>
                </a:solidFill>
                <a:effectLst/>
                <a:uLnTx/>
                <a:uFillTx/>
                <a:latin typeface="Arial"/>
                <a:ea typeface="+mn-ea"/>
                <a:cs typeface="Arial"/>
              </a:rPr>
              <a:t> </a:t>
            </a:r>
            <a:r>
              <a:rPr kumimoji="0" sz="2400" b="0" i="0" u="none" strike="noStrike" kern="1200" cap="none" spc="-7" normalizeH="0" baseline="0" noProof="0" dirty="0">
                <a:ln>
                  <a:noFill/>
                </a:ln>
                <a:solidFill>
                  <a:prstClr val="black"/>
                </a:solidFill>
                <a:effectLst/>
                <a:uLnTx/>
                <a:uFillTx/>
                <a:latin typeface="Arial"/>
                <a:ea typeface="+mn-ea"/>
                <a:cs typeface="Arial"/>
              </a:rPr>
              <a:t>Regularization</a:t>
            </a:r>
            <a:endParaRPr kumimoji="0" sz="2400" b="0" i="0" u="none" strike="noStrike" kern="1200" cap="none" spc="0" normalizeH="0" baseline="0" noProof="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821381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424</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f(x,W) = Wx</vt:lpstr>
      <vt:lpstr>PowerPoint Presentation</vt:lpstr>
      <vt:lpstr>PowerPoint Presentation</vt:lpstr>
      <vt:lpstr>Example with an image with 4 pixels, and 3 classes (cat/dog/ship)</vt:lpstr>
      <vt:lpstr>Example with an image with 4 pixels, and 3 classes (cat/dog/ship)</vt:lpstr>
      <vt:lpstr>Example with an image with 4 pixels, and 3 classes (cat/dog/ship)</vt:lpstr>
      <vt:lpstr>Regularization</vt:lpstr>
      <vt:lpstr>PowerPoint Presentation</vt:lpstr>
      <vt:lpstr>Regularization: Expressing Preferences</vt:lpstr>
      <vt:lpstr>Regularization: Prefer Simpler Models</vt:lpstr>
      <vt:lpstr>Regularization: Prefer Simpler Models</vt:lpstr>
      <vt:lpstr>Regularization: Prefer Simpler Models</vt:lpstr>
      <vt:lpstr>PowerPoint Presentation</vt:lpstr>
      <vt:lpstr>PowerPoint Presentation</vt:lpstr>
      <vt:lpst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cp:revision>
  <dcterms:created xsi:type="dcterms:W3CDTF">2024-03-19T12:59:55Z</dcterms:created>
  <dcterms:modified xsi:type="dcterms:W3CDTF">2024-03-19T20:49:17Z</dcterms:modified>
</cp:coreProperties>
</file>