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82" r:id="rId19"/>
    <p:sldId id="283" r:id="rId20"/>
    <p:sldId id="272" r:id="rId21"/>
    <p:sldId id="273" r:id="rId22"/>
    <p:sldId id="274" r:id="rId23"/>
    <p:sldId id="281" r:id="rId24"/>
    <p:sldId id="275" r:id="rId25"/>
    <p:sldId id="276" r:id="rId26"/>
    <p:sldId id="277" r:id="rId27"/>
    <p:sldId id="278" r:id="rId28"/>
    <p:sldId id="279"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نمط متوسط 3 - تميي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86" autoAdjust="0"/>
    <p:restoredTop sz="94647" autoAdjust="0"/>
  </p:normalViewPr>
  <p:slideViewPr>
    <p:cSldViewPr snapToGrid="0">
      <p:cViewPr varScale="1">
        <p:scale>
          <a:sx n="84" d="100"/>
          <a:sy n="84" d="100"/>
        </p:scale>
        <p:origin x="96"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43923F4-99D6-48EF-866C-538F75C9BB97}" type="datetimeFigureOut">
              <a:rPr lang="en-US" smtClean="0"/>
              <a:t>12/16/2023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CB4C25D-999F-493B-B12B-2ABBC7E1CC46}" type="slidenum">
              <a:rPr lang="en-US" smtClean="0"/>
              <a:t>‹#›</a:t>
            </a:fld>
            <a:endParaRPr lang="en-US"/>
          </a:p>
        </p:txBody>
      </p:sp>
    </p:spTree>
    <p:extLst>
      <p:ext uri="{BB962C8B-B14F-4D97-AF65-F5344CB8AC3E}">
        <p14:creationId xmlns:p14="http://schemas.microsoft.com/office/powerpoint/2010/main" val="12759586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43923F4-99D6-48EF-866C-538F75C9BB97}"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4C25D-999F-493B-B12B-2ABBC7E1CC46}" type="slidenum">
              <a:rPr lang="en-US" smtClean="0"/>
              <a:t>‹#›</a:t>
            </a:fld>
            <a:endParaRPr lang="en-US"/>
          </a:p>
        </p:txBody>
      </p:sp>
    </p:spTree>
    <p:extLst>
      <p:ext uri="{BB962C8B-B14F-4D97-AF65-F5344CB8AC3E}">
        <p14:creationId xmlns:p14="http://schemas.microsoft.com/office/powerpoint/2010/main" val="231131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43923F4-99D6-48EF-866C-538F75C9BB97}"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4C25D-999F-493B-B12B-2ABBC7E1CC46}" type="slidenum">
              <a:rPr lang="en-US" smtClean="0"/>
              <a:t>‹#›</a:t>
            </a:fld>
            <a:endParaRPr lang="en-US"/>
          </a:p>
        </p:txBody>
      </p:sp>
    </p:spTree>
    <p:extLst>
      <p:ext uri="{BB962C8B-B14F-4D97-AF65-F5344CB8AC3E}">
        <p14:creationId xmlns:p14="http://schemas.microsoft.com/office/powerpoint/2010/main" val="406553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B43923F4-99D6-48EF-866C-538F75C9BB97}" type="datetimeFigureOut">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4C25D-999F-493B-B12B-2ABBC7E1CC46}" type="slidenum">
              <a:rPr lang="en-US" smtClean="0"/>
              <a:t>‹#›</a:t>
            </a:fld>
            <a:endParaRPr lang="en-US"/>
          </a:p>
        </p:txBody>
      </p:sp>
    </p:spTree>
    <p:extLst>
      <p:ext uri="{BB962C8B-B14F-4D97-AF65-F5344CB8AC3E}">
        <p14:creationId xmlns:p14="http://schemas.microsoft.com/office/powerpoint/2010/main" val="62635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43923F4-99D6-48EF-866C-538F75C9BB97}" type="datetimeFigureOut">
              <a:rPr lang="en-US" smtClean="0"/>
              <a:t>12/16/2023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CB4C25D-999F-493B-B12B-2ABBC7E1CC46}" type="slidenum">
              <a:rPr lang="en-US" smtClean="0"/>
              <a:t>‹#›</a:t>
            </a:fld>
            <a:endParaRPr lang="en-US"/>
          </a:p>
        </p:txBody>
      </p:sp>
    </p:spTree>
    <p:extLst>
      <p:ext uri="{BB962C8B-B14F-4D97-AF65-F5344CB8AC3E}">
        <p14:creationId xmlns:p14="http://schemas.microsoft.com/office/powerpoint/2010/main" val="12374778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B43923F4-99D6-48EF-866C-538F75C9BB97}" type="datetimeFigureOut">
              <a:rPr lang="en-US" smtClean="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4C25D-999F-493B-B12B-2ABBC7E1CC46}" type="slidenum">
              <a:rPr lang="en-US" smtClean="0"/>
              <a:t>‹#›</a:t>
            </a:fld>
            <a:endParaRPr lang="en-US"/>
          </a:p>
        </p:txBody>
      </p:sp>
    </p:spTree>
    <p:extLst>
      <p:ext uri="{BB962C8B-B14F-4D97-AF65-F5344CB8AC3E}">
        <p14:creationId xmlns:p14="http://schemas.microsoft.com/office/powerpoint/2010/main" val="365377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B43923F4-99D6-48EF-866C-538F75C9BB97}" type="datetimeFigureOut">
              <a:rPr lang="en-US" smtClean="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4C25D-999F-493B-B12B-2ABBC7E1CC46}" type="slidenum">
              <a:rPr lang="en-US" smtClean="0"/>
              <a:t>‹#›</a:t>
            </a:fld>
            <a:endParaRPr lang="en-US"/>
          </a:p>
        </p:txBody>
      </p:sp>
    </p:spTree>
    <p:extLst>
      <p:ext uri="{BB962C8B-B14F-4D97-AF65-F5344CB8AC3E}">
        <p14:creationId xmlns:p14="http://schemas.microsoft.com/office/powerpoint/2010/main" val="52193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B43923F4-99D6-48EF-866C-538F75C9BB97}" type="datetimeFigureOut">
              <a:rPr lang="en-US" smtClean="0"/>
              <a:t>12/16/2023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4C25D-999F-493B-B12B-2ABBC7E1CC46}" type="slidenum">
              <a:rPr lang="en-US" smtClean="0"/>
              <a:t>‹#›</a:t>
            </a:fld>
            <a:endParaRPr lang="en-US"/>
          </a:p>
        </p:txBody>
      </p:sp>
    </p:spTree>
    <p:extLst>
      <p:ext uri="{BB962C8B-B14F-4D97-AF65-F5344CB8AC3E}">
        <p14:creationId xmlns:p14="http://schemas.microsoft.com/office/powerpoint/2010/main" val="271132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923F4-99D6-48EF-866C-538F75C9BB97}" type="datetimeFigureOut">
              <a:rPr lang="en-US" smtClean="0"/>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B4C25D-999F-493B-B12B-2ABBC7E1CC46}" type="slidenum">
              <a:rPr lang="en-US" smtClean="0"/>
              <a:t>‹#›</a:t>
            </a:fld>
            <a:endParaRPr lang="en-US"/>
          </a:p>
        </p:txBody>
      </p:sp>
    </p:spTree>
    <p:extLst>
      <p:ext uri="{BB962C8B-B14F-4D97-AF65-F5344CB8AC3E}">
        <p14:creationId xmlns:p14="http://schemas.microsoft.com/office/powerpoint/2010/main" val="28098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8" name="Date Placeholder 7"/>
          <p:cNvSpPr>
            <a:spLocks noGrp="1"/>
          </p:cNvSpPr>
          <p:nvPr>
            <p:ph type="dt" sz="half" idx="10"/>
          </p:nvPr>
        </p:nvSpPr>
        <p:spPr/>
        <p:txBody>
          <a:bodyPr/>
          <a:lstStyle/>
          <a:p>
            <a:fld id="{B43923F4-99D6-48EF-866C-538F75C9BB97}" type="datetimeFigureOut">
              <a:rPr lang="en-US" smtClean="0"/>
              <a:t>12/16/2023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CB4C25D-999F-493B-B12B-2ABBC7E1CC4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946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43923F4-99D6-48EF-866C-538F75C9BB97}" type="datetimeFigureOut">
              <a:rPr lang="en-US" smtClean="0"/>
              <a:t>12/16/2023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CB4C25D-999F-493B-B12B-2ABBC7E1CC4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504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43923F4-99D6-48EF-866C-538F75C9BB97}" type="datetimeFigureOut">
              <a:rPr lang="en-US" smtClean="0"/>
              <a:t>12/16/2023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CB4C25D-999F-493B-B12B-2ABBC7E1CC46}" type="slidenum">
              <a:rPr lang="en-US" smtClean="0"/>
              <a:t>‹#›</a:t>
            </a:fld>
            <a:endParaRPr lang="en-US"/>
          </a:p>
        </p:txBody>
      </p:sp>
    </p:spTree>
    <p:extLst>
      <p:ext uri="{BB962C8B-B14F-4D97-AF65-F5344CB8AC3E}">
        <p14:creationId xmlns:p14="http://schemas.microsoft.com/office/powerpoint/2010/main" val="29649911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83B94E1-A151-4A9D-8EA8-51C135F271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207CC9-CFEA-4BDB-80C2-DDB854B2E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2C841ADD-F4C7-48FF-A7BE-2C2B1DF4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269159"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0" name="Rectangle 19">
            <a:extLst>
              <a:ext uri="{FF2B5EF4-FFF2-40B4-BE49-F238E27FC236}">
                <a16:creationId xmlns:a16="http://schemas.microsoft.com/office/drawing/2014/main" id="{26FF9C34-9276-4F06-9B4B-81132BBB14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16" y="809244"/>
            <a:ext cx="5943600" cy="523951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عنوان 1">
            <a:extLst>
              <a:ext uri="{FF2B5EF4-FFF2-40B4-BE49-F238E27FC236}">
                <a16:creationId xmlns:a16="http://schemas.microsoft.com/office/drawing/2014/main" id="{CEBAA833-E70A-78E9-46AA-4661F4D4FFC4}"/>
              </a:ext>
            </a:extLst>
          </p:cNvPr>
          <p:cNvSpPr>
            <a:spLocks noGrp="1"/>
          </p:cNvSpPr>
          <p:nvPr>
            <p:ph type="ctrTitle"/>
          </p:nvPr>
        </p:nvSpPr>
        <p:spPr>
          <a:xfrm>
            <a:off x="1243632" y="1559768"/>
            <a:ext cx="5068568" cy="3408935"/>
          </a:xfrm>
        </p:spPr>
        <p:txBody>
          <a:bodyPr>
            <a:normAutofit/>
          </a:bodyPr>
          <a:lstStyle/>
          <a:p>
            <a:r>
              <a:rPr lang="en-US" sz="3200" b="1" i="1" dirty="0">
                <a:solidFill>
                  <a:schemeClr val="accent2">
                    <a:lumMod val="60000"/>
                    <a:lumOff val="40000"/>
                  </a:schemeClr>
                </a:solidFill>
                <a:cs typeface="Kufi Extended Outline" panose="04010401010101010101" pitchFamily="82" charset="-78"/>
              </a:rPr>
              <a:t>Prediction of Network Traffic in Wireless Mesh</a:t>
            </a:r>
            <a:br>
              <a:rPr lang="en-US" sz="3200" b="1" i="1" dirty="0">
                <a:solidFill>
                  <a:schemeClr val="accent2">
                    <a:lumMod val="60000"/>
                    <a:lumOff val="40000"/>
                  </a:schemeClr>
                </a:solidFill>
                <a:cs typeface="Kufi Extended Outline" panose="04010401010101010101" pitchFamily="82" charset="-78"/>
              </a:rPr>
            </a:br>
            <a:r>
              <a:rPr lang="en-US" sz="3200" b="1" i="1" dirty="0">
                <a:solidFill>
                  <a:schemeClr val="accent2">
                    <a:lumMod val="60000"/>
                    <a:lumOff val="40000"/>
                  </a:schemeClr>
                </a:solidFill>
                <a:cs typeface="Kufi Extended Outline" panose="04010401010101010101" pitchFamily="82" charset="-78"/>
              </a:rPr>
              <a:t>Networks Using Hybrid Deep Learning Model</a:t>
            </a:r>
          </a:p>
        </p:txBody>
      </p:sp>
      <p:sp>
        <p:nvSpPr>
          <p:cNvPr id="22" name="Rectangle 21">
            <a:extLst>
              <a:ext uri="{FF2B5EF4-FFF2-40B4-BE49-F238E27FC236}">
                <a16:creationId xmlns:a16="http://schemas.microsoft.com/office/drawing/2014/main" id="{810F13CF-6F8C-44CD-BB53-0B4998326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7796" y="640856"/>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4" name="Straight Connector 23">
            <a:extLst>
              <a:ext uri="{FF2B5EF4-FFF2-40B4-BE49-F238E27FC236}">
                <a16:creationId xmlns:a16="http://schemas.microsoft.com/office/drawing/2014/main" id="{D0CE19D5-814D-46B9-A3DE-CFE7547B95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25">
            <a:extLst>
              <a:ext uri="{FF2B5EF4-FFF2-40B4-BE49-F238E27FC236}">
                <a16:creationId xmlns:a16="http://schemas.microsoft.com/office/drawing/2014/main" id="{2016F978-90F8-4BC4-9518-B3D8D341F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3736"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27">
            <a:extLst>
              <a:ext uri="{FF2B5EF4-FFF2-40B4-BE49-F238E27FC236}">
                <a16:creationId xmlns:a16="http://schemas.microsoft.com/office/drawing/2014/main" id="{7FFB3AB9-CBA1-4A4A-8BE5-F00DA60F9D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32096"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7" name="Rectangle 29">
            <a:extLst>
              <a:ext uri="{FF2B5EF4-FFF2-40B4-BE49-F238E27FC236}">
                <a16:creationId xmlns:a16="http://schemas.microsoft.com/office/drawing/2014/main" id="{62AAC5C4-57EC-4B55-9D7B-A34D9A3F8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055" y="0"/>
            <a:ext cx="4636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صورة 8" descr="صورة تحتوي على توضيح, رسوم متحركة, قصاصة فنية, التصميم&#10;&#10;تم إنشاء الوصف تلقائياً بثقة متوسطة">
            <a:extLst>
              <a:ext uri="{FF2B5EF4-FFF2-40B4-BE49-F238E27FC236}">
                <a16:creationId xmlns:a16="http://schemas.microsoft.com/office/drawing/2014/main" id="{A61D52A9-B7ED-1A29-0A71-6B1EBF866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258" y="4371783"/>
            <a:ext cx="1676973" cy="1676973"/>
          </a:xfrm>
          <a:prstGeom prst="rect">
            <a:avLst/>
          </a:prstGeom>
        </p:spPr>
      </p:pic>
      <p:pic>
        <p:nvPicPr>
          <p:cNvPr id="7" name="صورة 6" descr="صورة تحتوي على دائرة, رسوم متحركة&#10;&#10;تم إنشاء الوصف تلقائياً">
            <a:extLst>
              <a:ext uri="{FF2B5EF4-FFF2-40B4-BE49-F238E27FC236}">
                <a16:creationId xmlns:a16="http://schemas.microsoft.com/office/drawing/2014/main" id="{C9D03FEA-C016-837F-48EA-958532D92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736" y="4618480"/>
            <a:ext cx="1438628" cy="1359504"/>
          </a:xfrm>
          <a:prstGeom prst="rect">
            <a:avLst/>
          </a:prstGeom>
        </p:spPr>
      </p:pic>
      <p:graphicFrame>
        <p:nvGraphicFramePr>
          <p:cNvPr id="11" name="جدول 10">
            <a:extLst>
              <a:ext uri="{FF2B5EF4-FFF2-40B4-BE49-F238E27FC236}">
                <a16:creationId xmlns:a16="http://schemas.microsoft.com/office/drawing/2014/main" id="{90EFD7F3-DC9F-378C-E9F1-0037BC048139}"/>
              </a:ext>
            </a:extLst>
          </p:cNvPr>
          <p:cNvGraphicFramePr>
            <a:graphicFrameLocks noGrp="1"/>
          </p:cNvGraphicFramePr>
          <p:nvPr>
            <p:extLst>
              <p:ext uri="{D42A27DB-BD31-4B8C-83A1-F6EECF244321}">
                <p14:modId xmlns:p14="http://schemas.microsoft.com/office/powerpoint/2010/main" val="583045723"/>
              </p:ext>
            </p:extLst>
          </p:nvPr>
        </p:nvGraphicFramePr>
        <p:xfrm>
          <a:off x="7555830" y="0"/>
          <a:ext cx="4636170" cy="6858000"/>
        </p:xfrm>
        <a:graphic>
          <a:graphicData uri="http://schemas.openxmlformats.org/drawingml/2006/table">
            <a:tbl>
              <a:tblPr firstRow="1" bandRow="1">
                <a:tableStyleId>{85BE263C-DBD7-4A20-BB59-AAB30ACAA65A}</a:tableStyleId>
              </a:tblPr>
              <a:tblGrid>
                <a:gridCol w="2318085">
                  <a:extLst>
                    <a:ext uri="{9D8B030D-6E8A-4147-A177-3AD203B41FA5}">
                      <a16:colId xmlns:a16="http://schemas.microsoft.com/office/drawing/2014/main" val="935563120"/>
                    </a:ext>
                  </a:extLst>
                </a:gridCol>
                <a:gridCol w="2318085">
                  <a:extLst>
                    <a:ext uri="{9D8B030D-6E8A-4147-A177-3AD203B41FA5}">
                      <a16:colId xmlns:a16="http://schemas.microsoft.com/office/drawing/2014/main" val="758441308"/>
                    </a:ext>
                  </a:extLst>
                </a:gridCol>
              </a:tblGrid>
              <a:tr h="857250">
                <a:tc>
                  <a:txBody>
                    <a:bodyPr/>
                    <a:lstStyle/>
                    <a:p>
                      <a:pPr algn="ctr"/>
                      <a:endParaRPr lang="en-US" dirty="0"/>
                    </a:p>
                    <a:p>
                      <a:pPr algn="ctr"/>
                      <a:r>
                        <a:rPr lang="en-US" sz="3200" dirty="0"/>
                        <a:t>Names</a:t>
                      </a:r>
                      <a:endParaRPr lang="en-US" sz="3200" dirty="0">
                        <a:latin typeface="Calibri" panose="020F0502020204030204" pitchFamily="34" charset="0"/>
                        <a:cs typeface="Calibri" panose="020F0502020204030204" pitchFamily="34" charset="0"/>
                      </a:endParaRPr>
                    </a:p>
                  </a:txBody>
                  <a:tcPr/>
                </a:tc>
                <a:tc>
                  <a:txBody>
                    <a:bodyPr/>
                    <a:lstStyle/>
                    <a:p>
                      <a:pPr algn="ctr"/>
                      <a:endParaRPr lang="en-US" dirty="0"/>
                    </a:p>
                    <a:p>
                      <a:pPr algn="ctr"/>
                      <a:r>
                        <a:rPr lang="en-US" sz="3200" dirty="0"/>
                        <a:t>IDs</a:t>
                      </a:r>
                    </a:p>
                  </a:txBody>
                  <a:tcPr/>
                </a:tc>
                <a:extLst>
                  <a:ext uri="{0D108BD9-81ED-4DB2-BD59-A6C34878D82A}">
                    <a16:rowId xmlns:a16="http://schemas.microsoft.com/office/drawing/2014/main" val="403739647"/>
                  </a:ext>
                </a:extLst>
              </a:tr>
              <a:tr h="857250">
                <a:tc>
                  <a:txBody>
                    <a:bodyPr/>
                    <a:lstStyle/>
                    <a:p>
                      <a:r>
                        <a:rPr lang="en-US" dirty="0"/>
                        <a:t>Shady Mohamed Abdel Gawad </a:t>
                      </a:r>
                      <a:endParaRPr lang="en-US" dirty="0">
                        <a:latin typeface="Calibri" panose="020F0502020204030204" pitchFamily="34" charset="0"/>
                        <a:cs typeface="Calibri" panose="020F0502020204030204" pitchFamily="34" charset="0"/>
                      </a:endParaRPr>
                    </a:p>
                  </a:txBody>
                  <a:tcPr/>
                </a:tc>
                <a:tc>
                  <a:txBody>
                    <a:bodyPr/>
                    <a:lstStyle/>
                    <a:p>
                      <a:r>
                        <a:rPr lang="en-US" dirty="0"/>
                        <a:t>    20200246</a:t>
                      </a:r>
                    </a:p>
                  </a:txBody>
                  <a:tcPr/>
                </a:tc>
                <a:extLst>
                  <a:ext uri="{0D108BD9-81ED-4DB2-BD59-A6C34878D82A}">
                    <a16:rowId xmlns:a16="http://schemas.microsoft.com/office/drawing/2014/main" val="713479725"/>
                  </a:ext>
                </a:extLst>
              </a:tr>
              <a:tr h="857250">
                <a:tc>
                  <a:txBody>
                    <a:bodyPr/>
                    <a:lstStyle/>
                    <a:p>
                      <a:r>
                        <a:rPr lang="en-US" dirty="0"/>
                        <a:t>Mohamed Abdelkader said</a:t>
                      </a:r>
                      <a:endParaRPr lang="en-US" dirty="0">
                        <a:latin typeface="Calibri" panose="020F0502020204030204" pitchFamily="34" charset="0"/>
                        <a:cs typeface="Calibri" panose="020F0502020204030204" pitchFamily="34" charset="0"/>
                      </a:endParaRPr>
                    </a:p>
                  </a:txBody>
                  <a:tcPr/>
                </a:tc>
                <a:tc>
                  <a:txBody>
                    <a:bodyPr/>
                    <a:lstStyle/>
                    <a:p>
                      <a:r>
                        <a:rPr lang="en-US" dirty="0"/>
                        <a:t>    20190459</a:t>
                      </a:r>
                    </a:p>
                  </a:txBody>
                  <a:tcPr/>
                </a:tc>
                <a:extLst>
                  <a:ext uri="{0D108BD9-81ED-4DB2-BD59-A6C34878D82A}">
                    <a16:rowId xmlns:a16="http://schemas.microsoft.com/office/drawing/2014/main" val="2450794363"/>
                  </a:ext>
                </a:extLst>
              </a:tr>
              <a:tr h="857250">
                <a:tc>
                  <a:txBody>
                    <a:bodyPr/>
                    <a:lstStyle/>
                    <a:p>
                      <a:r>
                        <a:rPr lang="en-US" dirty="0"/>
                        <a:t>Hassan Ashraf Hassan Mohamed</a:t>
                      </a:r>
                      <a:endParaRPr lang="en-US" dirty="0">
                        <a:latin typeface="Calibri" panose="020F0502020204030204" pitchFamily="34" charset="0"/>
                        <a:cs typeface="Calibri" panose="020F0502020204030204" pitchFamily="34" charset="0"/>
                      </a:endParaRPr>
                    </a:p>
                  </a:txBody>
                  <a:tcPr/>
                </a:tc>
                <a:tc>
                  <a:txBody>
                    <a:bodyPr/>
                    <a:lstStyle/>
                    <a:p>
                      <a:r>
                        <a:rPr lang="en-US" dirty="0"/>
                        <a:t>    20200151</a:t>
                      </a:r>
                    </a:p>
                  </a:txBody>
                  <a:tcPr/>
                </a:tc>
                <a:extLst>
                  <a:ext uri="{0D108BD9-81ED-4DB2-BD59-A6C34878D82A}">
                    <a16:rowId xmlns:a16="http://schemas.microsoft.com/office/drawing/2014/main" val="2076546422"/>
                  </a:ext>
                </a:extLst>
              </a:tr>
              <a:tr h="857250">
                <a:tc>
                  <a:txBody>
                    <a:bodyPr/>
                    <a:lstStyle/>
                    <a:p>
                      <a:r>
                        <a:rPr lang="en-US" dirty="0"/>
                        <a:t>Gamal Mohamed Gamal</a:t>
                      </a:r>
                      <a:endParaRPr lang="en-US" dirty="0">
                        <a:latin typeface="Calibri" panose="020F0502020204030204" pitchFamily="34" charset="0"/>
                        <a:cs typeface="Calibri" panose="020F0502020204030204" pitchFamily="34" charset="0"/>
                      </a:endParaRPr>
                    </a:p>
                  </a:txBody>
                  <a:tcPr/>
                </a:tc>
                <a:tc>
                  <a:txBody>
                    <a:bodyPr/>
                    <a:lstStyle/>
                    <a:p>
                      <a:r>
                        <a:rPr lang="en-US" dirty="0"/>
                        <a:t>    20200123</a:t>
                      </a:r>
                    </a:p>
                  </a:txBody>
                  <a:tcPr/>
                </a:tc>
                <a:extLst>
                  <a:ext uri="{0D108BD9-81ED-4DB2-BD59-A6C34878D82A}">
                    <a16:rowId xmlns:a16="http://schemas.microsoft.com/office/drawing/2014/main" val="1394337673"/>
                  </a:ext>
                </a:extLst>
              </a:tr>
              <a:tr h="857250">
                <a:tc>
                  <a:txBody>
                    <a:bodyPr/>
                    <a:lstStyle/>
                    <a:p>
                      <a:r>
                        <a:rPr lang="en-US" dirty="0"/>
                        <a:t>Hussein </a:t>
                      </a:r>
                      <a:r>
                        <a:rPr lang="en-US" dirty="0" err="1"/>
                        <a:t>Alyamnii</a:t>
                      </a:r>
                      <a:endParaRPr lang="en-US" dirty="0">
                        <a:latin typeface="Calibri" panose="020F0502020204030204" pitchFamily="34" charset="0"/>
                        <a:cs typeface="Calibri" panose="020F0502020204030204" pitchFamily="34" charset="0"/>
                      </a:endParaRPr>
                    </a:p>
                  </a:txBody>
                  <a:tcPr/>
                </a:tc>
                <a:tc>
                  <a:txBody>
                    <a:bodyPr/>
                    <a:lstStyle/>
                    <a:p>
                      <a:r>
                        <a:rPr lang="en-US" dirty="0"/>
                        <a:t>    20200157</a:t>
                      </a:r>
                    </a:p>
                  </a:txBody>
                  <a:tcPr/>
                </a:tc>
                <a:extLst>
                  <a:ext uri="{0D108BD9-81ED-4DB2-BD59-A6C34878D82A}">
                    <a16:rowId xmlns:a16="http://schemas.microsoft.com/office/drawing/2014/main" val="649030773"/>
                  </a:ext>
                </a:extLst>
              </a:tr>
              <a:tr h="857250">
                <a:tc>
                  <a:txBody>
                    <a:bodyPr/>
                    <a:lstStyle/>
                    <a:p>
                      <a:r>
                        <a:rPr lang="en-US" dirty="0"/>
                        <a:t>Abanoub Mores </a:t>
                      </a:r>
                      <a:r>
                        <a:rPr lang="en-US" dirty="0" err="1"/>
                        <a:t>Noshy</a:t>
                      </a:r>
                      <a:endParaRPr lang="en-US" dirty="0">
                        <a:latin typeface="Calibri" panose="020F0502020204030204" pitchFamily="34" charset="0"/>
                        <a:cs typeface="Calibri" panose="020F0502020204030204" pitchFamily="34" charset="0"/>
                      </a:endParaRPr>
                    </a:p>
                  </a:txBody>
                  <a:tcPr/>
                </a:tc>
                <a:tc>
                  <a:txBody>
                    <a:bodyPr/>
                    <a:lstStyle/>
                    <a:p>
                      <a:r>
                        <a:rPr lang="en-US" dirty="0"/>
                        <a:t>    20200001</a:t>
                      </a:r>
                    </a:p>
                  </a:txBody>
                  <a:tcPr/>
                </a:tc>
                <a:extLst>
                  <a:ext uri="{0D108BD9-81ED-4DB2-BD59-A6C34878D82A}">
                    <a16:rowId xmlns:a16="http://schemas.microsoft.com/office/drawing/2014/main" val="1525646504"/>
                  </a:ext>
                </a:extLst>
              </a:tr>
              <a:tr h="857250">
                <a:tc>
                  <a:txBody>
                    <a:bodyPr/>
                    <a:lstStyle/>
                    <a:p>
                      <a:r>
                        <a:rPr lang="en-US" dirty="0"/>
                        <a:t>Mostafa Ibrahim </a:t>
                      </a:r>
                    </a:p>
                    <a:p>
                      <a:r>
                        <a:rPr lang="en-US" dirty="0"/>
                        <a:t>El-Sayed</a:t>
                      </a:r>
                      <a:endParaRPr lang="en-US" dirty="0">
                        <a:latin typeface="Calibri" panose="020F0502020204030204" pitchFamily="34" charset="0"/>
                        <a:cs typeface="Calibri" panose="020F0502020204030204" pitchFamily="34" charset="0"/>
                      </a:endParaRPr>
                    </a:p>
                  </a:txBody>
                  <a:tcPr/>
                </a:tc>
                <a:tc>
                  <a:txBody>
                    <a:bodyPr/>
                    <a:lstStyle/>
                    <a:p>
                      <a:r>
                        <a:rPr lang="en-US" dirty="0"/>
                        <a:t>    2020534</a:t>
                      </a:r>
                    </a:p>
                  </a:txBody>
                  <a:tcPr/>
                </a:tc>
                <a:extLst>
                  <a:ext uri="{0D108BD9-81ED-4DB2-BD59-A6C34878D82A}">
                    <a16:rowId xmlns:a16="http://schemas.microsoft.com/office/drawing/2014/main" val="3721754749"/>
                  </a:ext>
                </a:extLst>
              </a:tr>
            </a:tbl>
          </a:graphicData>
        </a:graphic>
      </p:graphicFrame>
    </p:spTree>
    <p:extLst>
      <p:ext uri="{BB962C8B-B14F-4D97-AF65-F5344CB8AC3E}">
        <p14:creationId xmlns:p14="http://schemas.microsoft.com/office/powerpoint/2010/main" val="2863176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68E412A-6A01-A43A-7132-BF0E75811191}"/>
              </a:ext>
            </a:extLst>
          </p:cNvPr>
          <p:cNvSpPr>
            <a:spLocks noGrp="1"/>
          </p:cNvSpPr>
          <p:nvPr>
            <p:ph type="title"/>
          </p:nvPr>
        </p:nvSpPr>
        <p:spPr/>
        <p:txBody>
          <a:bodyPr>
            <a:normAutofit fontScale="90000"/>
          </a:bodyPr>
          <a:lstStyle/>
          <a:p>
            <a:r>
              <a:rPr lang="en-US" i="1" dirty="0"/>
              <a:t>III. </a:t>
            </a:r>
            <a:r>
              <a:rPr lang="en-US" i="1" dirty="0">
                <a:latin typeface="Calibri" panose="020F0502020204030204" pitchFamily="34" charset="0"/>
                <a:cs typeface="Calibri" panose="020F0502020204030204" pitchFamily="34" charset="0"/>
              </a:rPr>
              <a:t>DATA COLLECTION AND PREPROCESSING:</a:t>
            </a:r>
          </a:p>
        </p:txBody>
      </p:sp>
      <p:sp>
        <p:nvSpPr>
          <p:cNvPr id="3" name="عنصر نائب للمحتوى 2">
            <a:extLst>
              <a:ext uri="{FF2B5EF4-FFF2-40B4-BE49-F238E27FC236}">
                <a16:creationId xmlns:a16="http://schemas.microsoft.com/office/drawing/2014/main" id="{05F1F928-8658-D5EB-0E9B-FF95A8CE9C7D}"/>
              </a:ext>
            </a:extLst>
          </p:cNvPr>
          <p:cNvSpPr>
            <a:spLocks noGrp="1"/>
          </p:cNvSpPr>
          <p:nvPr>
            <p:ph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Data Collection</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Duration: Over a year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Using a set of HSD pumps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Eight sensors in a wireless mesh network</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8960 tuples: Date/Time, 7 input variables (3-phase Current, 3-phase Voltage, Temperature), 1 output variable (Vibration sensor reading)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Split: 80% training, 20% test data</a:t>
            </a:r>
          </a:p>
          <a:p>
            <a:endParaRPr lang="en-US" dirty="0"/>
          </a:p>
        </p:txBody>
      </p:sp>
    </p:spTree>
    <p:extLst>
      <p:ext uri="{BB962C8B-B14F-4D97-AF65-F5344CB8AC3E}">
        <p14:creationId xmlns:p14="http://schemas.microsoft.com/office/powerpoint/2010/main" val="277942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F8DEE600-5212-9725-7583-790EBC0B61B8}"/>
              </a:ext>
            </a:extLst>
          </p:cNvPr>
          <p:cNvSpPr>
            <a:spLocks noGrp="1"/>
          </p:cNvSpPr>
          <p:nvPr>
            <p:ph idx="1"/>
          </p:nvPr>
        </p:nvSpPr>
        <p:spPr>
          <a:xfrm>
            <a:off x="1066800" y="502920"/>
            <a:ext cx="10058400" cy="5932170"/>
          </a:xfrm>
        </p:spPr>
        <p:txBody>
          <a:bodyPr>
            <a:noAutofit/>
          </a:bodyPr>
          <a:lstStyle/>
          <a:p>
            <a:pPr marL="0" marR="0">
              <a:lnSpc>
                <a:spcPct val="107000"/>
              </a:lnSpc>
              <a:spcBef>
                <a:spcPts val="0"/>
              </a:spcBef>
              <a:spcAft>
                <a:spcPts val="800"/>
              </a:spcAft>
            </a:pPr>
            <a:r>
              <a:rPr lang="en-US" b="1" kern="100" dirty="0">
                <a:effectLst/>
                <a:latin typeface="Calibri" panose="020F0502020204030204" pitchFamily="34" charset="0"/>
                <a:ea typeface="Calibri" panose="020F0502020204030204" pitchFamily="34" charset="0"/>
                <a:cs typeface="Arial" panose="020B0604020202020204" pitchFamily="34" charset="0"/>
              </a:rPr>
              <a:t>Data Preprocessing</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Check for Time Series Stationarity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Verify Consistent Mean and Standard Deviation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err="1">
                <a:effectLst/>
                <a:latin typeface="Calibri" panose="020F0502020204030204" pitchFamily="34" charset="0"/>
                <a:ea typeface="Calibri" panose="020F0502020204030204" pitchFamily="34" charset="0"/>
                <a:cs typeface="Arial" panose="020B0604020202020204" pitchFamily="34" charset="0"/>
              </a:rPr>
              <a:t>ADFuller</a:t>
            </a:r>
            <a:r>
              <a:rPr lang="en-US" kern="100" dirty="0">
                <a:effectLst/>
                <a:latin typeface="Calibri" panose="020F0502020204030204" pitchFamily="34" charset="0"/>
                <a:ea typeface="Calibri" panose="020F0502020204030204" pitchFamily="34" charset="0"/>
                <a:cs typeface="Arial" panose="020B0604020202020204" pitchFamily="34" charset="0"/>
              </a:rPr>
              <a:t> Test for Stationarity</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Null Hypothesis: Non-stationary series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Alternative Hypothesis: Stationary series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P-value threshold: 0.05</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Conclusion: Series is stationary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Application of Seasonal Decompose Method</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Obtain Residuals, Seasonality, and Trends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Utilized for setting up stationary time series for forecasting</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411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E71538E5-FFA5-48F9-E72B-5608501A815B}"/>
              </a:ext>
            </a:extLst>
          </p:cNvPr>
          <p:cNvSpPr>
            <a:spLocks noGrp="1"/>
          </p:cNvSpPr>
          <p:nvPr>
            <p:ph idx="1"/>
          </p:nvPr>
        </p:nvSpPr>
        <p:spPr>
          <a:xfrm>
            <a:off x="1066800" y="634365"/>
            <a:ext cx="10058400" cy="5589270"/>
          </a:xfrm>
        </p:spPr>
        <p:txBody>
          <a:bodyPr>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Arial" panose="020B0604020202020204" pitchFamily="34" charset="0"/>
              </a:rPr>
              <a:t>Time Series Stationarity Check</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Importance in data analysis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Verification methods: Mean, Standard Deviation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kern="100" dirty="0" err="1">
                <a:effectLst/>
                <a:latin typeface="Calibri" panose="020F0502020204030204" pitchFamily="34" charset="0"/>
                <a:ea typeface="Calibri" panose="020F0502020204030204" pitchFamily="34" charset="0"/>
                <a:cs typeface="Arial" panose="020B0604020202020204" pitchFamily="34" charset="0"/>
              </a:rPr>
              <a:t>ADFuller</a:t>
            </a:r>
            <a:r>
              <a:rPr lang="en-US" b="1" kern="100" dirty="0">
                <a:effectLst/>
                <a:latin typeface="Calibri" panose="020F0502020204030204" pitchFamily="34" charset="0"/>
                <a:ea typeface="Calibri" panose="020F0502020204030204" pitchFamily="34" charset="0"/>
                <a:cs typeface="Arial" panose="020B0604020202020204" pitchFamily="34" charset="0"/>
              </a:rPr>
              <a:t> Test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Hypotheses explanation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P-value threshold and significance</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Conclusion based on test result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Calibri" panose="020F0502020204030204" pitchFamily="34" charset="0"/>
                <a:ea typeface="Calibri" panose="020F0502020204030204" pitchFamily="34" charset="0"/>
                <a:cs typeface="Arial" panose="020B0604020202020204" pitchFamily="34" charset="0"/>
              </a:rPr>
              <a:t>Seasonal Decompose Method</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Purpose and application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Obtained components: Residuals, Seasonality, Trends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Usefulness in establishing a stationary time series</a:t>
            </a:r>
          </a:p>
          <a:p>
            <a:endParaRPr lang="en-US" dirty="0"/>
          </a:p>
        </p:txBody>
      </p:sp>
    </p:spTree>
    <p:extLst>
      <p:ext uri="{BB962C8B-B14F-4D97-AF65-F5344CB8AC3E}">
        <p14:creationId xmlns:p14="http://schemas.microsoft.com/office/powerpoint/2010/main" val="157168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42580BB7-6F7E-8E99-CA14-63B324B44603}"/>
              </a:ext>
            </a:extLst>
          </p:cNvPr>
          <p:cNvSpPr>
            <a:spLocks noGrp="1"/>
          </p:cNvSpPr>
          <p:nvPr>
            <p:ph idx="1"/>
          </p:nvPr>
        </p:nvSpPr>
        <p:spPr>
          <a:xfrm>
            <a:off x="1066800" y="377190"/>
            <a:ext cx="10058400" cy="7383780"/>
          </a:xfrm>
        </p:spPr>
        <p:txBody>
          <a:bodyPr>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Traffic Modeling</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Importance in network planning and anomaly detection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ARIMA model overview</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AI-based regression models for traffic forecasting</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Internet Traffic Prediction</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Importance in resource allocation and congestion prevention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Short-term vs. Long-term prediction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Traditional models (Poisson regression, AR, ARIMA) limitations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Significance of Traffic Forecasting</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Impact on network optimization</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Benefits in resource allocation and congestion management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Limitations of Traditional Models</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Addressing Short Range Dependencies (SRD) vs. Long Range Dependencies (LRD)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Future Directions</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Exploration of advanced forecasting techniques</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kern="100" dirty="0">
                <a:effectLst/>
                <a:latin typeface="Calibri" panose="020F0502020204030204" pitchFamily="34" charset="0"/>
                <a:ea typeface="Calibri" panose="020F0502020204030204" pitchFamily="34" charset="0"/>
                <a:cs typeface="Arial" panose="020B0604020202020204" pitchFamily="34" charset="0"/>
              </a:rPr>
              <a:t>Integration of AI for improved traffic predictions</a:t>
            </a:r>
          </a:p>
          <a:p>
            <a:endParaRPr lang="en-US" sz="1600" dirty="0"/>
          </a:p>
        </p:txBody>
      </p:sp>
    </p:spTree>
    <p:extLst>
      <p:ext uri="{BB962C8B-B14F-4D97-AF65-F5344CB8AC3E}">
        <p14:creationId xmlns:p14="http://schemas.microsoft.com/office/powerpoint/2010/main" val="153947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94C6D7C-5D04-F43F-CAD5-77A97D93C01F}"/>
              </a:ext>
            </a:extLst>
          </p:cNvPr>
          <p:cNvSpPr>
            <a:spLocks noGrp="1"/>
          </p:cNvSpPr>
          <p:nvPr>
            <p:ph type="title"/>
          </p:nvPr>
        </p:nvSpPr>
        <p:spPr/>
        <p:txBody>
          <a:bodyPr>
            <a:normAutofit/>
          </a:bodyPr>
          <a:lstStyle/>
          <a:p>
            <a:r>
              <a:rPr lang="en-US" sz="3600" dirty="0">
                <a:effectLst/>
                <a:latin typeface="Calibri" panose="020F0502020204030204" pitchFamily="34" charset="0"/>
                <a:ea typeface="Calibri" panose="020F0502020204030204" pitchFamily="34" charset="0"/>
                <a:cs typeface="Arial" panose="020B0604020202020204" pitchFamily="34" charset="0"/>
              </a:rPr>
              <a:t>IV. ALGORITHMS USED FOR TRAFFIC PREDICTION:-</a:t>
            </a:r>
            <a:endParaRPr lang="en-US" sz="3600" dirty="0"/>
          </a:p>
        </p:txBody>
      </p:sp>
      <p:sp>
        <p:nvSpPr>
          <p:cNvPr id="3" name="عنصر نائب للمحتوى 2">
            <a:extLst>
              <a:ext uri="{FF2B5EF4-FFF2-40B4-BE49-F238E27FC236}">
                <a16:creationId xmlns:a16="http://schemas.microsoft.com/office/drawing/2014/main" id="{2C9751C7-12CD-60D8-6A32-A9953F6FCB88}"/>
              </a:ext>
            </a:extLst>
          </p:cNvPr>
          <p:cNvSpPr>
            <a:spLocks noGrp="1"/>
          </p:cNvSpPr>
          <p:nvPr>
            <p:ph idx="1"/>
          </p:nvPr>
        </p:nvSpPr>
        <p:spPr>
          <a:xfrm>
            <a:off x="1066800" y="2103120"/>
            <a:ext cx="10058400" cy="4434840"/>
          </a:xfrm>
        </p:spPr>
        <p:txBody>
          <a:bodyPr>
            <a:normAutofit/>
          </a:bodyPr>
          <a:lstStyle/>
          <a:p>
            <a:r>
              <a:rPr lang="en-US" sz="2000" dirty="0"/>
              <a:t>- </a:t>
            </a:r>
            <a:r>
              <a:rPr lang="en-US" sz="2000" dirty="0">
                <a:effectLst/>
                <a:latin typeface="Calibri" panose="020F0502020204030204" pitchFamily="34" charset="0"/>
                <a:ea typeface="Calibri" panose="020F0502020204030204" pitchFamily="34" charset="0"/>
                <a:cs typeface="Arial" panose="020B0604020202020204" pitchFamily="34" charset="0"/>
              </a:rPr>
              <a:t>The discussed section explores two main types of traffic prediction models: parametric and non-parametric. Parametric methods involve creating a flexible family of models, estimating parameters with training data, and making forecasts. The Auto-Regressive Integrated Moving Average (ARIMA) and artificial intelligence-based regression models, like those detecting complex correlations automatically, are highlighted for traffic forecasting. Predicting Internet traffic is crucial for network planning and resource optimization, addressing issues such as congestion and bandwidth waste. Short-term and long-term predictions are distinguished, with traditional models like Poisson regression and ARIMA noted for their limitations in handling Long Range Dependencies (LRD) in Internet traffic forecasting despite widespread use.</a:t>
            </a:r>
            <a:endParaRPr lang="en-US" sz="2000" dirty="0"/>
          </a:p>
        </p:txBody>
      </p:sp>
    </p:spTree>
    <p:extLst>
      <p:ext uri="{BB962C8B-B14F-4D97-AF65-F5344CB8AC3E}">
        <p14:creationId xmlns:p14="http://schemas.microsoft.com/office/powerpoint/2010/main" val="25970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a:extLst>
                  <a:ext uri="{FF2B5EF4-FFF2-40B4-BE49-F238E27FC236}">
                    <a16:creationId xmlns:a16="http://schemas.microsoft.com/office/drawing/2014/main" id="{4EB215B6-1927-EA2C-8763-336AC7D8B069}"/>
                  </a:ext>
                </a:extLst>
              </p:cNvPr>
              <p:cNvSpPr>
                <a:spLocks noGrp="1"/>
              </p:cNvSpPr>
              <p:nvPr>
                <p:ph idx="1"/>
              </p:nvPr>
            </p:nvSpPr>
            <p:spPr>
              <a:xfrm>
                <a:off x="1066800" y="548640"/>
                <a:ext cx="10058400" cy="5486400"/>
              </a:xfrm>
            </p:spPr>
            <p:txBody>
              <a:bodyPr>
                <a:normAutofit/>
              </a:bodyPr>
              <a:lstStyle/>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 DECISION TREE REGRESSOR:-</a:t>
                </a:r>
              </a:p>
              <a:p>
                <a:pPr marL="0" marR="0" indent="0">
                  <a:lnSpc>
                    <a:spcPct val="115000"/>
                  </a:lnSpc>
                  <a:spcBef>
                    <a:spcPts val="0"/>
                  </a:spcBef>
                  <a:spcAft>
                    <a:spcPts val="100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paper implements both statistical and non-statistical algorithms for output prediction, with a focus on the Decision Tree Regressor (DTR). The DTR iteratively generates multiple trees, exploring various combinations of root, internal, and leaf nodes based on input features. The Gini index and entropy are metrics calculated for each node, helping determine the optimal feature assignment to minimize prediction errors. Gini index measures the probability of a feature leading to a prediction error, is calculated as follows: Gini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Index</a:t>
                </a:r>
                <a:r>
                  <a:rPr lang="en-US" sz="1800" kern="100" baseline="-25000" dirty="0" err="1">
                    <a:effectLst/>
                    <a:latin typeface="Calibri" panose="020F0502020204030204" pitchFamily="34" charset="0"/>
                    <a:ea typeface="Calibri" panose="020F0502020204030204" pitchFamily="34" charset="0"/>
                    <a:cs typeface="Arial" panose="020B0604020202020204" pitchFamily="34" charset="0"/>
                  </a:rPr>
                  <a:t>n</a:t>
                </a:r>
                <a:r>
                  <a:rPr lang="en-US" sz="1800" kern="100" baseline="-25000" dirty="0">
                    <a:effectLst/>
                    <a:latin typeface="Calibri" panose="020F0502020204030204" pitchFamily="34" charset="0"/>
                    <a:ea typeface="Calibri" panose="020F0502020204030204" pitchFamily="34"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 1 − </a:t>
                </a:r>
                <a14:m>
                  <m:oMath xmlns:m="http://schemas.openxmlformats.org/officeDocument/2006/math">
                    <m:nary>
                      <m:naryPr>
                        <m:chr m:val="∑"/>
                        <m:limLoc m:val="subSup"/>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kern="100">
                            <a:effectLst/>
                            <a:latin typeface="Cambria Math" panose="02040503050406030204" pitchFamily="18" charset="0"/>
                            <a:ea typeface="Calibri" panose="020F0502020204030204" pitchFamily="34" charset="0"/>
                            <a:cs typeface="Arial" panose="020B0604020202020204" pitchFamily="34" charset="0"/>
                          </a:rPr>
                          <m:t>𝑖</m:t>
                        </m:r>
                        <m:r>
                          <a:rPr lang="en-US" sz="1800" i="1" kern="100">
                            <a:effectLst/>
                            <a:latin typeface="Cambria Math" panose="02040503050406030204" pitchFamily="18" charset="0"/>
                            <a:ea typeface="Calibri" panose="020F0502020204030204" pitchFamily="34" charset="0"/>
                            <a:cs typeface="Arial" panose="020B0604020202020204" pitchFamily="34" charset="0"/>
                          </a:rPr>
                          <m:t>=</m:t>
                        </m:r>
                        <m:r>
                          <a:rPr lang="en-US" sz="1800" i="1" kern="1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kern="100">
                            <a:effectLst/>
                            <a:latin typeface="Cambria Math" panose="02040503050406030204" pitchFamily="18" charset="0"/>
                            <a:ea typeface="Calibri" panose="020F0502020204030204" pitchFamily="34" charset="0"/>
                            <a:cs typeface="Arial" panose="020B0604020202020204" pitchFamily="34" charset="0"/>
                          </a:rPr>
                          <m:t>𝑛</m:t>
                        </m:r>
                      </m:sup>
                      <m:e>
                        <m:sSup>
                          <m:sSup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p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𝑝</m:t>
                            </m:r>
                          </m:e>
                          <m:sup>
                            <m:r>
                              <a:rPr lang="en-US" sz="1800" i="1" kern="100">
                                <a:effectLst/>
                                <a:latin typeface="Cambria Math" panose="02040503050406030204" pitchFamily="18" charset="0"/>
                                <a:ea typeface="Times New Roman" panose="02020603050405020304" pitchFamily="18" charset="0"/>
                                <a:cs typeface="Arial" panose="020B0604020202020204" pitchFamily="34" charset="0"/>
                              </a:rPr>
                              <m:t>2</m:t>
                            </m:r>
                          </m:sup>
                        </m:sSup>
                      </m:e>
                    </m:nary>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𝑓</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while entropy reflects the degree of randomness in traffic is calculated as follows: E(S) =</a:t>
                </a:r>
                <a14:m>
                  <m:oMath xmlns:m="http://schemas.openxmlformats.org/officeDocument/2006/math">
                    <m:nary>
                      <m:naryPr>
                        <m:chr m:val="∑"/>
                        <m:limLoc m:val="subSup"/>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kern="100">
                            <a:effectLst/>
                            <a:latin typeface="Cambria Math" panose="02040503050406030204" pitchFamily="18" charset="0"/>
                            <a:ea typeface="Calibri" panose="020F0502020204030204" pitchFamily="34" charset="0"/>
                            <a:cs typeface="Arial" panose="020B0604020202020204" pitchFamily="34" charset="0"/>
                          </a:rPr>
                          <m:t>𝑖</m:t>
                        </m:r>
                        <m:r>
                          <a:rPr lang="en-US" sz="1800" i="1" kern="100">
                            <a:effectLst/>
                            <a:latin typeface="Cambria Math" panose="02040503050406030204" pitchFamily="18" charset="0"/>
                            <a:ea typeface="Calibri" panose="020F0502020204030204" pitchFamily="34" charset="0"/>
                            <a:cs typeface="Arial" panose="020B0604020202020204" pitchFamily="34" charset="0"/>
                          </a:rPr>
                          <m:t>=</m:t>
                        </m:r>
                        <m:r>
                          <a:rPr lang="en-US" sz="1800" i="1" kern="1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kern="100">
                            <a:effectLst/>
                            <a:latin typeface="Cambria Math" panose="02040503050406030204" pitchFamily="18" charset="0"/>
                            <a:ea typeface="Calibri" panose="020F0502020204030204" pitchFamily="34" charset="0"/>
                            <a:cs typeface="Arial" panose="020B0604020202020204" pitchFamily="34" charset="0"/>
                          </a:rPr>
                          <m:t>𝑛</m:t>
                        </m:r>
                      </m:sup>
                      <m:e>
                        <m:r>
                          <a:rPr lang="en-US" sz="1800" kern="100">
                            <a:effectLst/>
                            <a:latin typeface="Cambria Math" panose="02040503050406030204" pitchFamily="18" charset="0"/>
                            <a:ea typeface="Calibri" panose="020F0502020204030204" pitchFamily="34" charset="0"/>
                            <a:cs typeface="Arial" panose="020B0604020202020204" pitchFamily="34" charset="0"/>
                          </a:rPr>
                          <m:t>. </m:t>
                        </m:r>
                      </m:e>
                    </m:nary>
                    <m:r>
                      <a:rPr lang="en-US" sz="1800" i="1" kern="100">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kern="100">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kern="100">
                            <a:effectLst/>
                            <a:latin typeface="Cambria Math" panose="02040503050406030204" pitchFamily="18" charset="0"/>
                            <a:ea typeface="Calibri" panose="020F0502020204030204" pitchFamily="34" charset="0"/>
                            <a:cs typeface="Arial" panose="020B0604020202020204" pitchFamily="34" charset="0"/>
                          </a:rPr>
                          <m:t>𝑖</m:t>
                        </m:r>
                      </m:sub>
                    </m:sSub>
                    <m:sSub>
                      <m:sSub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kern="100">
                            <a:effectLst/>
                            <a:latin typeface="Cambria Math" panose="02040503050406030204" pitchFamily="18" charset="0"/>
                            <a:ea typeface="Calibri" panose="020F0502020204030204" pitchFamily="34" charset="0"/>
                            <a:cs typeface="Arial" panose="020B0604020202020204" pitchFamily="34" charset="0"/>
                          </a:rPr>
                          <m:t>𝑙𝑜𝑔</m:t>
                        </m:r>
                      </m:e>
                      <m:sub>
                        <m:r>
                          <a:rPr lang="en-US" sz="1800" i="1" kern="100">
                            <a:effectLst/>
                            <a:latin typeface="Cambria Math" panose="02040503050406030204" pitchFamily="18" charset="0"/>
                            <a:ea typeface="Calibri" panose="020F0502020204030204" pitchFamily="34" charset="0"/>
                            <a:cs typeface="Arial" panose="020B0604020202020204" pitchFamily="34" charset="0"/>
                          </a:rPr>
                          <m:t>2</m:t>
                        </m:r>
                      </m:sub>
                    </m:sSub>
                    <m:sSub>
                      <m:sSub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kern="100">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kern="100">
                            <a:effectLst/>
                            <a:latin typeface="Cambria Math" panose="02040503050406030204" pitchFamily="18" charset="0"/>
                            <a:ea typeface="Calibri" panose="020F0502020204030204" pitchFamily="34" charset="0"/>
                            <a:cs typeface="Arial" panose="020B0604020202020204" pitchFamily="34" charset="0"/>
                          </a:rPr>
                          <m:t>𝑖</m:t>
                        </m:r>
                      </m:sub>
                    </m:sSub>
                  </m:oMath>
                </a14:m>
                <a:r>
                  <a:rPr lang="en-US" sz="1800" kern="100" dirty="0">
                    <a:effectLst/>
                    <a:latin typeface="Calibri" panose="020F0502020204030204" pitchFamily="34" charset="0"/>
                    <a:ea typeface="Times New Roman" panose="02020603050405020304" pitchFamily="18" charset="0"/>
                    <a:cs typeface="Arial" panose="020B0604020202020204" pitchFamily="34" charset="0"/>
                  </a:rPr>
                  <a:t> </a:t>
                </a:r>
                <a:r>
                  <a:rPr lang="en-US" sz="1800" kern="100" dirty="0">
                    <a:effectLst/>
                    <a:latin typeface="Calibri" panose="020F0502020204030204" pitchFamily="34" charset="0"/>
                    <a:ea typeface="Calibri" panose="020F0502020204030204" pitchFamily="34" charset="0"/>
                    <a:cs typeface="Arial" panose="020B0604020202020204" pitchFamily="34" charset="0"/>
                  </a:rPr>
                  <a:t>he goal of creating the decision tree is to reduce entropy, enhancing prediction confidence. The DTR identifies the best tree configuration by systematically testing different positions of seed and internal nodes. </a:t>
                </a:r>
              </a:p>
              <a:p>
                <a:endParaRPr lang="en-US" dirty="0"/>
              </a:p>
            </p:txBody>
          </p:sp>
        </mc:Choice>
        <mc:Fallback xmlns="">
          <p:sp>
            <p:nvSpPr>
              <p:cNvPr id="3" name="عنصر نائب للمحتوى 2">
                <a:extLst>
                  <a:ext uri="{FF2B5EF4-FFF2-40B4-BE49-F238E27FC236}">
                    <a16:creationId xmlns:a16="http://schemas.microsoft.com/office/drawing/2014/main" id="{4EB215B6-1927-EA2C-8763-336AC7D8B069}"/>
                  </a:ext>
                </a:extLst>
              </p:cNvPr>
              <p:cNvSpPr>
                <a:spLocks noGrp="1" noRot="1" noChangeAspect="1" noMove="1" noResize="1" noEditPoints="1" noAdjustHandles="1" noChangeArrowheads="1" noChangeShapeType="1" noTextEdit="1"/>
              </p:cNvSpPr>
              <p:nvPr>
                <p:ph idx="1"/>
              </p:nvPr>
            </p:nvSpPr>
            <p:spPr>
              <a:xfrm>
                <a:off x="1066800" y="548640"/>
                <a:ext cx="10058400" cy="5486400"/>
              </a:xfrm>
              <a:blipFill>
                <a:blip r:embed="rId2"/>
                <a:stretch>
                  <a:fillRect l="-485" t="-111" r="-121"/>
                </a:stretch>
              </a:blipFill>
            </p:spPr>
            <p:txBody>
              <a:bodyPr/>
              <a:lstStyle/>
              <a:p>
                <a:r>
                  <a:rPr lang="en-US">
                    <a:noFill/>
                  </a:rPr>
                  <a:t> </a:t>
                </a:r>
              </a:p>
            </p:txBody>
          </p:sp>
        </mc:Fallback>
      </mc:AlternateContent>
    </p:spTree>
    <p:extLst>
      <p:ext uri="{BB962C8B-B14F-4D97-AF65-F5344CB8AC3E}">
        <p14:creationId xmlns:p14="http://schemas.microsoft.com/office/powerpoint/2010/main" val="220066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عنصر نائب للمحتوى 2">
                <a:extLst>
                  <a:ext uri="{FF2B5EF4-FFF2-40B4-BE49-F238E27FC236}">
                    <a16:creationId xmlns:a16="http://schemas.microsoft.com/office/drawing/2014/main" id="{94C5DFFF-C162-A520-B541-46C7D5A5890C}"/>
                  </a:ext>
                </a:extLst>
              </p:cNvPr>
              <p:cNvSpPr>
                <a:spLocks noGrp="1"/>
              </p:cNvSpPr>
              <p:nvPr>
                <p:ph idx="1"/>
              </p:nvPr>
            </p:nvSpPr>
            <p:spPr>
              <a:xfrm>
                <a:off x="1066800" y="445770"/>
                <a:ext cx="10058400" cy="5589270"/>
              </a:xfrm>
            </p:spPr>
            <p:txBody>
              <a:bodyPr>
                <a:normAutofit/>
              </a:bodyPr>
              <a:lstStyle/>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B. LINEAR REGRESSION:-</a:t>
                </a:r>
              </a:p>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Linear Regression model utilizes a linear mapping of features for continuous prediction output, expressed as H(x) = </a:t>
                </a:r>
                <a14:m>
                  <m:oMath xmlns:m="http://schemas.openxmlformats.org/officeDocument/2006/math">
                    <m:nary>
                      <m:naryPr>
                        <m:chr m:val="∑"/>
                        <m:limLoc m:val="undOv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naryPr>
                      <m:sub>
                        <m:r>
                          <a:rPr lang="en-US" sz="1800" i="1" kern="100">
                            <a:effectLst/>
                            <a:latin typeface="Cambria Math" panose="02040503050406030204" pitchFamily="18" charset="0"/>
                            <a:ea typeface="Calibri" panose="020F0502020204030204" pitchFamily="34" charset="0"/>
                            <a:cs typeface="Arial" panose="020B0604020202020204" pitchFamily="34" charset="0"/>
                          </a:rPr>
                          <m:t>𝑖</m:t>
                        </m:r>
                        <m:r>
                          <a:rPr lang="en-US" sz="1800" i="1" kern="100">
                            <a:effectLst/>
                            <a:latin typeface="Cambria Math" panose="02040503050406030204" pitchFamily="18" charset="0"/>
                            <a:ea typeface="Calibri" panose="020F0502020204030204" pitchFamily="34" charset="0"/>
                            <a:cs typeface="Arial" panose="020B0604020202020204" pitchFamily="34" charset="0"/>
                          </a:rPr>
                          <m:t>=</m:t>
                        </m:r>
                        <m:r>
                          <a:rPr lang="en-US" sz="1800" i="1" kern="100">
                            <a:effectLst/>
                            <a:latin typeface="Cambria Math" panose="02040503050406030204" pitchFamily="18" charset="0"/>
                            <a:ea typeface="Calibri" panose="020F0502020204030204" pitchFamily="34" charset="0"/>
                            <a:cs typeface="Arial" panose="020B0604020202020204" pitchFamily="34" charset="0"/>
                          </a:rPr>
                          <m:t>1</m:t>
                        </m:r>
                      </m:sub>
                      <m:sup>
                        <m:r>
                          <a:rPr lang="en-US" sz="1800" i="1" kern="100">
                            <a:effectLst/>
                            <a:latin typeface="Cambria Math" panose="02040503050406030204" pitchFamily="18" charset="0"/>
                            <a:ea typeface="Calibri" panose="020F0502020204030204" pitchFamily="34" charset="0"/>
                            <a:cs typeface="Arial" panose="020B0604020202020204" pitchFamily="34" charset="0"/>
                          </a:rPr>
                          <m:t>𝑛</m:t>
                        </m:r>
                      </m:sup>
                      <m:e>
                        <m:sSub>
                          <m:sSub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kern="100">
                                <a:effectLst/>
                                <a:latin typeface="Cambria Math" panose="02040503050406030204" pitchFamily="18" charset="0"/>
                                <a:ea typeface="Calibri" panose="020F0502020204030204" pitchFamily="34" charset="0"/>
                                <a:cs typeface="Arial" panose="020B0604020202020204" pitchFamily="34" charset="0"/>
                              </a:rPr>
                              <m:t>𝑤</m:t>
                            </m:r>
                          </m:e>
                          <m:sub>
                            <m:r>
                              <a:rPr lang="en-US" sz="1800" i="1" kern="100">
                                <a:effectLst/>
                                <a:latin typeface="Cambria Math" panose="02040503050406030204" pitchFamily="18" charset="0"/>
                                <a:ea typeface="Calibri" panose="020F0502020204030204" pitchFamily="34" charset="0"/>
                                <a:cs typeface="Arial" panose="020B0604020202020204" pitchFamily="34" charset="0"/>
                              </a:rPr>
                              <m:t>𝑖</m:t>
                            </m:r>
                          </m:sub>
                        </m:sSub>
                        <m:sSub>
                          <m:sSub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sSubPr>
                          <m:e>
                            <m:r>
                              <a:rPr lang="en-US" sz="1800" i="1" kern="100">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kern="100">
                                <a:effectLst/>
                                <a:latin typeface="Cambria Math" panose="02040503050406030204" pitchFamily="18" charset="0"/>
                                <a:ea typeface="Calibri" panose="020F0502020204030204" pitchFamily="34" charset="0"/>
                                <a:cs typeface="Arial" panose="020B0604020202020204" pitchFamily="34" charset="0"/>
                              </a:rPr>
                              <m:t>𝑖</m:t>
                            </m:r>
                          </m:sub>
                        </m:sSub>
                      </m:e>
                    </m:nary>
                    <m:r>
                      <a:rPr lang="en-US" sz="1800" i="1" kern="100">
                        <a:effectLst/>
                        <a:latin typeface="Cambria Math" panose="02040503050406030204" pitchFamily="18" charset="0"/>
                        <a:ea typeface="Calibri" panose="020F0502020204030204" pitchFamily="34" charset="0"/>
                        <a:cs typeface="Arial" panose="020B0604020202020204" pitchFamily="34" charset="0"/>
                      </a:rPr>
                      <m:t>+ </m:t>
                    </m:r>
                    <m:r>
                      <a:rPr lang="en-US" sz="1800" i="1" kern="100">
                        <a:effectLst/>
                        <a:latin typeface="Cambria Math" panose="02040503050406030204" pitchFamily="18" charset="0"/>
                        <a:ea typeface="Calibri" panose="020F0502020204030204" pitchFamily="34" charset="0"/>
                        <a:cs typeface="Arial" panose="020B0604020202020204" pitchFamily="34" charset="0"/>
                      </a:rPr>
                      <m:t>𝜖</m:t>
                    </m:r>
                  </m:oMath>
                </a14:m>
                <a:r>
                  <a:rPr lang="en-US" sz="1800" kern="100" dirty="0">
                    <a:effectLst/>
                    <a:latin typeface="Calibri" panose="020F0502020204030204" pitchFamily="34" charset="0"/>
                    <a:ea typeface="Calibri" panose="020F0502020204030204" pitchFamily="34" charset="0"/>
                    <a:cs typeface="Arial" panose="020B0604020202020204" pitchFamily="34" charset="0"/>
                  </a:rPr>
                  <a:t>. This mathematical representation includes an error factor (</a:t>
                </a:r>
                <a14:m>
                  <m:oMath xmlns:m="http://schemas.openxmlformats.org/officeDocument/2006/math">
                    <m:r>
                      <a:rPr lang="en-US" sz="1800" i="1" kern="100">
                        <a:effectLst/>
                        <a:latin typeface="Cambria Math" panose="02040503050406030204" pitchFamily="18" charset="0"/>
                        <a:ea typeface="Calibri" panose="020F0502020204030204" pitchFamily="34" charset="0"/>
                        <a:cs typeface="Arial" panose="020B0604020202020204" pitchFamily="34" charset="0"/>
                      </a:rPr>
                      <m:t>𝜖</m:t>
                    </m:r>
                  </m:oMath>
                </a14:m>
                <a:r>
                  <a:rPr lang="en-US" sz="1800" kern="100" dirty="0">
                    <a:effectLst/>
                    <a:latin typeface="Calibri" panose="020F0502020204030204" pitchFamily="34" charset="0"/>
                    <a:ea typeface="Calibri" panose="020F0502020204030204" pitchFamily="34" charset="0"/>
                    <a:cs typeface="Arial" panose="020B0604020202020204" pitchFamily="34" charset="0"/>
                  </a:rPr>
                  <a:t>) for normalization. Linear Regression employs regression and log-linear models to approximate the given data. In simple linear regression, the data is modeled to fit a straight line, where the dependent variable (y or response variable) is described as a linear function of the predictor variable (x), represented as    </a:t>
                </a:r>
                <a14:m>
                  <m:oMath xmlns:m="http://schemas.openxmlformats.org/officeDocument/2006/math">
                    <m:r>
                      <a:rPr lang="en-US" sz="1800" i="1" kern="100">
                        <a:effectLst/>
                        <a:latin typeface="Cambria Math" panose="02040503050406030204" pitchFamily="18" charset="0"/>
                        <a:ea typeface="Calibri" panose="020F0502020204030204" pitchFamily="34" charset="0"/>
                        <a:cs typeface="Arial" panose="020B0604020202020204" pitchFamily="34" charset="0"/>
                      </a:rPr>
                      <m:t>𝑦</m:t>
                    </m:r>
                    <m:r>
                      <a:rPr lang="en-US" sz="1800" i="1" kern="100">
                        <a:effectLst/>
                        <a:latin typeface="Cambria Math" panose="02040503050406030204" pitchFamily="18" charset="0"/>
                        <a:ea typeface="Calibri" panose="020F0502020204030204" pitchFamily="34" charset="0"/>
                        <a:cs typeface="Arial" panose="020B0604020202020204" pitchFamily="34" charset="0"/>
                      </a:rPr>
                      <m:t>=</m:t>
                    </m:r>
                    <m:r>
                      <a:rPr lang="en-US" sz="1800" i="1" kern="100">
                        <a:effectLst/>
                        <a:latin typeface="Cambria Math" panose="02040503050406030204" pitchFamily="18" charset="0"/>
                        <a:ea typeface="Calibri" panose="020F0502020204030204" pitchFamily="34" charset="0"/>
                        <a:cs typeface="Arial" panose="020B0604020202020204" pitchFamily="34" charset="0"/>
                      </a:rPr>
                      <m:t>𝑤𝑥</m:t>
                    </m:r>
                    <m:r>
                      <a:rPr lang="en-US" sz="1800" i="1" kern="100">
                        <a:effectLst/>
                        <a:latin typeface="Cambria Math" panose="02040503050406030204" pitchFamily="18" charset="0"/>
                        <a:ea typeface="Calibri" panose="020F0502020204030204" pitchFamily="34" charset="0"/>
                        <a:cs typeface="Arial" panose="020B0604020202020204" pitchFamily="34" charset="0"/>
                      </a:rPr>
                      <m:t>+</m:t>
                    </m:r>
                    <m:r>
                      <a:rPr lang="en-US" sz="1800" i="1" kern="100">
                        <a:effectLst/>
                        <a:latin typeface="Cambria Math" panose="02040503050406030204" pitchFamily="18" charset="0"/>
                        <a:ea typeface="Calibri" panose="020F0502020204030204" pitchFamily="34" charset="0"/>
                        <a:cs typeface="Arial" panose="020B0604020202020204" pitchFamily="34" charset="0"/>
                      </a:rPr>
                      <m:t>𝑏</m:t>
                    </m:r>
                  </m:oMath>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C. MULTI-LAYER PERCEPTRON:-</a:t>
                </a:r>
              </a:p>
              <a:p>
                <a:pPr marL="0" marR="0">
                  <a:lnSpc>
                    <a:spcPct val="115000"/>
                  </a:lnSpc>
                  <a:spcBef>
                    <a:spcPts val="0"/>
                  </a:spcBef>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Multi-Layer Perceptron (MLP) is a deep learning model with hidden layers that process input features to produce an output. Each node in the hidden layer assigns weights to inputs and includes a bias for error normalization. A fully connected setup is commonly used, where nodes in a layer connect to all nodes in the next layer. Mathematically, the value at a node in a layer is calculated using weights and bias </a:t>
                </a:r>
                <a14:m>
                  <m:oMath xmlns:m="http://schemas.openxmlformats.org/officeDocument/2006/math">
                    <m:sSubSup>
                      <m:sSubSupPr>
                        <m:ctrlPr>
                          <a:rPr lang="en-US" sz="1800" i="1" kern="100">
                            <a:effectLst/>
                            <a:latin typeface="Cambria Math" panose="02040503050406030204" pitchFamily="18" charset="0"/>
                            <a:ea typeface="Calibri" panose="020F0502020204030204" pitchFamily="34" charset="0"/>
                            <a:cs typeface="Arial" panose="020B0604020202020204" pitchFamily="34" charset="0"/>
                          </a:rPr>
                        </m:ctrlPr>
                      </m:sSubSupPr>
                      <m:e>
                        <m:r>
                          <a:rPr lang="en-US" sz="1800" i="1" kern="100">
                            <a:effectLst/>
                            <a:latin typeface="Cambria Math" panose="02040503050406030204" pitchFamily="18" charset="0"/>
                            <a:ea typeface="Calibri" panose="020F0502020204030204" pitchFamily="34" charset="0"/>
                            <a:cs typeface="Arial" panose="020B0604020202020204" pitchFamily="34" charset="0"/>
                          </a:rPr>
                          <m:t>𝐻</m:t>
                        </m:r>
                        <m:r>
                          <a:rPr lang="en-US" sz="1800" i="1" kern="100">
                            <a:effectLst/>
                            <a:latin typeface="Cambria Math" panose="02040503050406030204" pitchFamily="18" charset="0"/>
                            <a:ea typeface="Calibri" panose="020F0502020204030204" pitchFamily="34" charset="0"/>
                            <a:cs typeface="Arial" panose="020B0604020202020204" pitchFamily="34" charset="0"/>
                          </a:rPr>
                          <m:t>(</m:t>
                        </m:r>
                        <m:r>
                          <a:rPr lang="en-US" sz="1800" i="1" kern="100">
                            <a:effectLst/>
                            <a:latin typeface="Cambria Math" panose="02040503050406030204" pitchFamily="18" charset="0"/>
                            <a:ea typeface="Calibri" panose="020F0502020204030204" pitchFamily="34" charset="0"/>
                            <a:cs typeface="Arial" panose="020B0604020202020204" pitchFamily="34" charset="0"/>
                          </a:rPr>
                          <m:t>𝑥</m:t>
                        </m:r>
                        <m:r>
                          <a:rPr lang="en-US" sz="1800" i="1" kern="100">
                            <a:effectLst/>
                            <a:latin typeface="Cambria Math" panose="02040503050406030204" pitchFamily="18" charset="0"/>
                            <a:ea typeface="Calibri" panose="020F0502020204030204" pitchFamily="34" charset="0"/>
                            <a:cs typeface="Arial" panose="020B0604020202020204" pitchFamily="34" charset="0"/>
                          </a:rPr>
                          <m:t>)</m:t>
                        </m:r>
                      </m:e>
                      <m:sub>
                        <m:r>
                          <a:rPr lang="en-US" sz="1800" i="1" kern="100">
                            <a:effectLst/>
                            <a:latin typeface="Cambria Math" panose="02040503050406030204" pitchFamily="18" charset="0"/>
                            <a:ea typeface="Calibri" panose="020F0502020204030204" pitchFamily="34" charset="0"/>
                            <a:cs typeface="Arial" panose="020B0604020202020204" pitchFamily="34" charset="0"/>
                          </a:rPr>
                          <m:t>𝑖</m:t>
                        </m:r>
                      </m:sub>
                      <m:sup>
                        <m:r>
                          <a:rPr lang="en-US" sz="1800" i="1" kern="100">
                            <a:effectLst/>
                            <a:latin typeface="Cambria Math" panose="02040503050406030204" pitchFamily="18" charset="0"/>
                            <a:ea typeface="Calibri" panose="020F0502020204030204" pitchFamily="34" charset="0"/>
                            <a:cs typeface="Arial" panose="020B0604020202020204" pitchFamily="34" charset="0"/>
                          </a:rPr>
                          <m:t>𝑙</m:t>
                        </m:r>
                      </m:sup>
                    </m:sSubSup>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nary>
                      <m:naryPr>
                        <m:chr m:val="∑"/>
                        <m:limLoc m:val="undOv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naryPr>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𝑗</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1</m:t>
                        </m:r>
                      </m:sub>
                      <m:sup>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𝑛</m:t>
                        </m:r>
                      </m:sup>
                      <m:e>
                        <m:sSub>
                          <m:sSub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𝑤</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𝑗</m:t>
                            </m:r>
                          </m:sub>
                        </m:sSub>
                        <m:sSubSup>
                          <m:sSubSupPr>
                            <m:ctrlPr>
                              <a:rPr lang="en-US" sz="1800" i="1" kern="100">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𝐻</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𝑥</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e>
                          <m:sub>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𝑗</m:t>
                            </m:r>
                          </m:sub>
                          <m:sup>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𝑙</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kern="100">
                            <a:effectLst/>
                            <a:latin typeface="Cambria Math" panose="02040503050406030204" pitchFamily="18" charset="0"/>
                            <a:ea typeface="Times New Roman" panose="02020603050405020304" pitchFamily="18" charset="0"/>
                            <a:cs typeface="Arial" panose="020B0604020202020204" pitchFamily="34" charset="0"/>
                          </a:rPr>
                          <m:t>+</m:t>
                        </m:r>
                        <m:r>
                          <a:rPr lang="en-US" sz="1800" i="1" kern="100">
                            <a:effectLst/>
                            <a:latin typeface="Cambria Math" panose="02040503050406030204" pitchFamily="18" charset="0"/>
                            <a:ea typeface="Times New Roman" panose="02020603050405020304" pitchFamily="18" charset="0"/>
                            <a:cs typeface="Arial" panose="020B0604020202020204" pitchFamily="34" charset="0"/>
                          </a:rPr>
                          <m:t>𝑏</m:t>
                        </m:r>
                      </m:e>
                    </m:nary>
                  </m:oMath>
                </a14:m>
                <a:r>
                  <a:rPr lang="en-US" sz="1800" kern="100" dirty="0">
                    <a:effectLst/>
                    <a:latin typeface="Calibri" panose="020F0502020204030204" pitchFamily="34" charset="0"/>
                    <a:ea typeface="Times New Roman" panose="02020603050405020304" pitchFamily="18" charset="0"/>
                    <a:cs typeface="Arial" panose="020B0604020202020204" pitchFamily="34" charset="0"/>
                  </a:rPr>
                  <a:t>.</a:t>
                </a:r>
                <a:r>
                  <a:rPr lang="en-US" sz="1800" kern="100" dirty="0">
                    <a:effectLst/>
                    <a:latin typeface="Calibri" panose="020F0502020204030204" pitchFamily="34" charset="0"/>
                    <a:ea typeface="Calibri" panose="020F0502020204030204" pitchFamily="34" charset="0"/>
                    <a:cs typeface="Arial" panose="020B0604020202020204" pitchFamily="34" charset="0"/>
                  </a:rPr>
                  <a:t>The output layer employs a rectified linear unit activation function for continuous predictions. After comparing predicted and actual values, the network back-propagates, adjusting weights to minimize the prediction error through the formula </a:t>
                </a:r>
                <a14:m>
                  <m:oMath xmlns:m="http://schemas.openxmlformats.org/officeDocument/2006/math">
                    <m:r>
                      <a:rPr lang="en-US" sz="1800" i="1" kern="100">
                        <a:effectLst/>
                        <a:latin typeface="Cambria Math" panose="02040503050406030204" pitchFamily="18" charset="0"/>
                        <a:ea typeface="Calibri" panose="020F0502020204030204" pitchFamily="34" charset="0"/>
                        <a:cs typeface="Arial" panose="020B0604020202020204" pitchFamily="34" charset="0"/>
                      </a:rPr>
                      <m:t>𝑤</m:t>
                    </m:r>
                    <m:r>
                      <a:rPr lang="en-US" sz="1800" i="1" kern="100">
                        <a:effectLst/>
                        <a:latin typeface="Cambria Math" panose="02040503050406030204" pitchFamily="18" charset="0"/>
                        <a:ea typeface="Calibri" panose="020F0502020204030204" pitchFamily="34" charset="0"/>
                        <a:cs typeface="Arial" panose="020B0604020202020204" pitchFamily="34" charset="0"/>
                      </a:rPr>
                      <m:t>=</m:t>
                    </m:r>
                    <m:r>
                      <a:rPr lang="en-US" sz="1800" i="1" kern="100">
                        <a:effectLst/>
                        <a:latin typeface="Cambria Math" panose="02040503050406030204" pitchFamily="18" charset="0"/>
                        <a:ea typeface="Calibri" panose="020F0502020204030204" pitchFamily="34" charset="0"/>
                        <a:cs typeface="Arial" panose="020B0604020202020204" pitchFamily="34" charset="0"/>
                      </a:rPr>
                      <m:t>𝑤</m:t>
                    </m:r>
                    <m:r>
                      <a:rPr lang="en-US" sz="1800" i="1" kern="100">
                        <a:effectLst/>
                        <a:latin typeface="Cambria Math" panose="02040503050406030204" pitchFamily="18" charset="0"/>
                        <a:ea typeface="Calibri" panose="020F0502020204030204" pitchFamily="34" charset="0"/>
                        <a:cs typeface="Arial" panose="020B0604020202020204" pitchFamily="34" charset="0"/>
                      </a:rPr>
                      <m:t>−∝</m:t>
                    </m:r>
                    <m:r>
                      <a:rPr lang="en-US" sz="1800" i="1" kern="100">
                        <a:effectLst/>
                        <a:latin typeface="Cambria Math" panose="02040503050406030204" pitchFamily="18" charset="0"/>
                        <a:ea typeface="Calibri" panose="020F0502020204030204" pitchFamily="34" charset="0"/>
                        <a:cs typeface="Arial" panose="020B0604020202020204" pitchFamily="34" charset="0"/>
                      </a:rPr>
                      <m:t>𝑑𝑤</m:t>
                    </m:r>
                  </m:oMath>
                </a14:m>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mc:Choice>
        <mc:Fallback xmlns="">
          <p:sp>
            <p:nvSpPr>
              <p:cNvPr id="3" name="عنصر نائب للمحتوى 2">
                <a:extLst>
                  <a:ext uri="{FF2B5EF4-FFF2-40B4-BE49-F238E27FC236}">
                    <a16:creationId xmlns:a16="http://schemas.microsoft.com/office/drawing/2014/main" id="{94C5DFFF-C162-A520-B541-46C7D5A5890C}"/>
                  </a:ext>
                </a:extLst>
              </p:cNvPr>
              <p:cNvSpPr>
                <a:spLocks noGrp="1" noRot="1" noChangeAspect="1" noMove="1" noResize="1" noEditPoints="1" noAdjustHandles="1" noChangeArrowheads="1" noChangeShapeType="1" noTextEdit="1"/>
              </p:cNvSpPr>
              <p:nvPr>
                <p:ph idx="1"/>
              </p:nvPr>
            </p:nvSpPr>
            <p:spPr>
              <a:xfrm>
                <a:off x="1066800" y="445770"/>
                <a:ext cx="10058400" cy="5589270"/>
              </a:xfrm>
              <a:blipFill>
                <a:blip r:embed="rId2"/>
                <a:stretch>
                  <a:fillRect l="-485" t="-109" r="-606"/>
                </a:stretch>
              </a:blipFill>
            </p:spPr>
            <p:txBody>
              <a:bodyPr/>
              <a:lstStyle/>
              <a:p>
                <a:r>
                  <a:rPr lang="en-US">
                    <a:noFill/>
                  </a:rPr>
                  <a:t> </a:t>
                </a:r>
              </a:p>
            </p:txBody>
          </p:sp>
        </mc:Fallback>
      </mc:AlternateContent>
    </p:spTree>
    <p:extLst>
      <p:ext uri="{BB962C8B-B14F-4D97-AF65-F5344CB8AC3E}">
        <p14:creationId xmlns:p14="http://schemas.microsoft.com/office/powerpoint/2010/main" val="15327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BE5F588-C956-B23C-AC2C-8A53260F5E4B}"/>
              </a:ext>
            </a:extLst>
          </p:cNvPr>
          <p:cNvSpPr>
            <a:spLocks noGrp="1"/>
          </p:cNvSpPr>
          <p:nvPr>
            <p:ph idx="1"/>
          </p:nvPr>
        </p:nvSpPr>
        <p:spPr>
          <a:xfrm>
            <a:off x="1066800" y="902970"/>
            <a:ext cx="10058400" cy="5166360"/>
          </a:xfrm>
        </p:spPr>
        <p:txBody>
          <a:bodyPr>
            <a:normAutofit lnSpcReduction="10000"/>
          </a:bodyPr>
          <a:lstStyle/>
          <a:p>
            <a:pPr marL="78105" marR="0">
              <a:spcBef>
                <a:spcPts val="0"/>
              </a:spcBef>
              <a:spcAft>
                <a:spcPts val="0"/>
              </a:spcAft>
            </a:pPr>
            <a:r>
              <a:rPr lang="en-US" sz="1800" i="1" dirty="0">
                <a:solidFill>
                  <a:srgbClr val="58595B"/>
                </a:solidFill>
                <a:effectLst/>
                <a:latin typeface="Verdana" panose="020B0604030504040204" pitchFamily="34" charset="0"/>
                <a:ea typeface="Times New Roman" panose="02020603050405020304" pitchFamily="18" charset="0"/>
              </a:rPr>
              <a:t>D.</a:t>
            </a:r>
            <a:r>
              <a:rPr lang="en-US" sz="1800" i="1" spc="135" dirty="0">
                <a:solidFill>
                  <a:srgbClr val="58595B"/>
                </a:solidFill>
                <a:effectLst/>
                <a:latin typeface="Verdana" panose="020B0604030504040204" pitchFamily="34" charset="0"/>
                <a:ea typeface="Times New Roman" panose="02020603050405020304" pitchFamily="18" charset="0"/>
              </a:rPr>
              <a:t> </a:t>
            </a:r>
            <a:r>
              <a:rPr lang="en-US" sz="1800" i="1" dirty="0">
                <a:solidFill>
                  <a:srgbClr val="58595B"/>
                </a:solidFill>
                <a:effectLst/>
                <a:latin typeface="Verdana" panose="020B0604030504040204" pitchFamily="34" charset="0"/>
                <a:ea typeface="Times New Roman" panose="02020603050405020304" pitchFamily="18" charset="0"/>
              </a:rPr>
              <a:t>POISSON</a:t>
            </a:r>
            <a:r>
              <a:rPr lang="en-US" sz="1800" i="1" spc="-40" dirty="0">
                <a:solidFill>
                  <a:srgbClr val="58595B"/>
                </a:solidFill>
                <a:effectLst/>
                <a:latin typeface="Verdana" panose="020B0604030504040204" pitchFamily="34" charset="0"/>
                <a:ea typeface="Times New Roman" panose="02020603050405020304" pitchFamily="18" charset="0"/>
              </a:rPr>
              <a:t> </a:t>
            </a:r>
            <a:r>
              <a:rPr lang="en-US" sz="1800" i="1" dirty="0">
                <a:solidFill>
                  <a:srgbClr val="58595B"/>
                </a:solidFill>
                <a:effectLst/>
                <a:latin typeface="Verdana" panose="020B0604030504040204" pitchFamily="34" charset="0"/>
                <a:ea typeface="Times New Roman" panose="02020603050405020304" pitchFamily="18" charset="0"/>
              </a:rPr>
              <a:t>REGRESSION</a:t>
            </a:r>
          </a:p>
          <a:p>
            <a:pPr marL="78105"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65405" marR="71120" algn="just">
              <a:lnSpc>
                <a:spcPct val="103000"/>
              </a:lnSpc>
              <a:spcBef>
                <a:spcPts val="170"/>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Poisson</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regression</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probabilistic</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It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probabilistic mass function (PMF) to check what could be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probability</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observing</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particular</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continuous</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p>
          <a:p>
            <a:pPr marL="65405" marR="0" algn="just">
              <a:lnSpc>
                <a:spcPts val="1370"/>
              </a:lnSpc>
              <a:spcBef>
                <a:spcPts val="0"/>
              </a:spcBef>
              <a:spcAft>
                <a:spcPts val="0"/>
              </a:spcAft>
            </a:pPr>
            <a:r>
              <a:rPr lang="en-US" sz="1800" i="1" dirty="0">
                <a:effectLst/>
                <a:latin typeface="Times New Roman" panose="02020603050405020304" pitchFamily="18" charset="0"/>
                <a:ea typeface="Times New Roman" panose="02020603050405020304" pitchFamily="18" charset="0"/>
              </a:rPr>
              <a:t>X</a:t>
            </a:r>
            <a:r>
              <a:rPr lang="en-US" sz="1800" i="1" spc="150"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25"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rPr>
              <a:t>X</a:t>
            </a:r>
            <a:r>
              <a:rPr lang="en-US" sz="1800" baseline="-25000" dirty="0">
                <a:effectLst/>
                <a:latin typeface="Times New Roman" panose="02020603050405020304" pitchFamily="18" charset="0"/>
                <a:ea typeface="Times New Roman" panose="02020603050405020304" pitchFamily="18" charset="0"/>
              </a:rPr>
              <a:t>1</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spc="-10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baseline="-25000" dirty="0">
                <a:effectLst/>
                <a:latin typeface="Times New Roman" panose="02020603050405020304" pitchFamily="18" charset="0"/>
                <a:ea typeface="Times New Roman" panose="02020603050405020304" pitchFamily="18" charset="0"/>
              </a:rPr>
              <a:t>2</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spc="-11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spc="-10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X</a:t>
            </a:r>
            <a:r>
              <a:rPr lang="en-US" sz="1800" i="1" baseline="-25000" dirty="0" err="1">
                <a:effectLst/>
                <a:latin typeface="Times New Roman" panose="02020603050405020304" pitchFamily="18" charset="0"/>
                <a:ea typeface="Times New Roman" panose="02020603050405020304" pitchFamily="18" charset="0"/>
              </a:rPr>
              <a:t>n</a:t>
            </a:r>
            <a:r>
              <a:rPr lang="en-US" sz="1800" dirty="0">
                <a:effectLst/>
                <a:latin typeface="Times New Roman" panose="02020603050405020304" pitchFamily="18" charset="0"/>
                <a:ea typeface="Times New Roman" panose="02020603050405020304" pitchFamily="18" charset="0"/>
              </a:rPr>
              <a: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function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follows</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p>
          <a:p>
            <a:pPr marL="65405" marR="0" algn="just">
              <a:lnSpc>
                <a:spcPts val="1370"/>
              </a:lnSpc>
              <a:spcBef>
                <a:spcPts val="0"/>
              </a:spcBef>
              <a:spcAft>
                <a:spcPts val="0"/>
              </a:spcAft>
            </a:pPr>
            <a:endPar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endParaRPr>
          </a:p>
          <a:p>
            <a:pPr marL="65405" marR="0" algn="just">
              <a:lnSpc>
                <a:spcPts val="1370"/>
              </a:lnSpc>
              <a:spcBef>
                <a:spcPts val="0"/>
              </a:spcBef>
              <a:spcAft>
                <a:spcPts val="0"/>
              </a:spcAft>
            </a:pPr>
            <a:endParaRPr lang="en-US" dirty="0">
              <a:latin typeface="Lucida Sans Unicode" panose="020B0602030504020204" pitchFamily="34" charset="0"/>
              <a:ea typeface="Times New Roman" panose="02020603050405020304" pitchFamily="18" charset="0"/>
              <a:cs typeface="Times New Roman" panose="02020603050405020304" pitchFamily="18" charset="0"/>
            </a:endParaRPr>
          </a:p>
          <a:p>
            <a:pPr marL="65405" marR="0" algn="ctr">
              <a:lnSpc>
                <a:spcPts val="1370"/>
              </a:lnSpc>
              <a:spcBef>
                <a:spcPts val="0"/>
              </a:spcBef>
              <a:spcAft>
                <a:spcPts val="0"/>
              </a:spcAft>
            </a:pP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PMF(</a:t>
            </a:r>
            <a:r>
              <a:rPr lang="en-US" sz="1800" dirty="0" err="1">
                <a:effectLst/>
                <a:latin typeface="Lucida Sans Unicode" panose="020B0602030504020204" pitchFamily="34" charset="0"/>
                <a:ea typeface="Times New Roman" panose="02020603050405020304" pitchFamily="18" charset="0"/>
                <a:cs typeface="Times New Roman" panose="02020603050405020304" pitchFamily="18" charset="0"/>
              </a:rPr>
              <a:t>yi|xi</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 = (e^−</a:t>
            </a:r>
            <a:r>
              <a:rPr lang="el-GR" sz="1800" dirty="0">
                <a:effectLst/>
                <a:latin typeface="Lucida Sans Unicode" panose="020B0602030504020204" pitchFamily="34" charset="0"/>
                <a:ea typeface="Times New Roman" panose="02020603050405020304" pitchFamily="18" charset="0"/>
                <a:cs typeface="Times New Roman" panose="02020603050405020304" pitchFamily="18" charset="0"/>
              </a:rPr>
              <a:t>λ</a:t>
            </a:r>
            <a:r>
              <a:rPr lang="en-US" sz="1800" dirty="0" err="1">
                <a:effectLst/>
                <a:latin typeface="Lucida Sans Unicode" panose="020B0602030504020204" pitchFamily="34" charset="0"/>
                <a:ea typeface="Times New Roman" panose="02020603050405020304" pitchFamily="18" charset="0"/>
                <a:cs typeface="Times New Roman" panose="02020603050405020304" pitchFamily="18" charset="0"/>
              </a:rPr>
              <a:t>i</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 ∗ </a:t>
            </a:r>
            <a:r>
              <a:rPr lang="el-GR" sz="1800" dirty="0">
                <a:effectLst/>
                <a:latin typeface="Lucida Sans Unicode" panose="020B0602030504020204" pitchFamily="34" charset="0"/>
                <a:ea typeface="Times New Roman" panose="02020603050405020304" pitchFamily="18" charset="0"/>
                <a:cs typeface="Times New Roman" panose="02020603050405020304" pitchFamily="18" charset="0"/>
              </a:rPr>
              <a:t>λ</a:t>
            </a:r>
            <a:r>
              <a:rPr lang="en-US" dirty="0" err="1">
                <a:latin typeface="Lucida Sans Unicode" panose="020B0602030504020204" pitchFamily="34" charset="0"/>
                <a:ea typeface="Times New Roman" panose="02020603050405020304" pitchFamily="18" charset="0"/>
                <a:cs typeface="Times New Roman" panose="02020603050405020304" pitchFamily="18" charset="0"/>
              </a:rPr>
              <a:t>i^</a:t>
            </a:r>
            <a:r>
              <a:rPr lang="en-US" sz="1800" dirty="0" err="1">
                <a:effectLst/>
                <a:latin typeface="Lucida Sans Unicode" panose="020B0602030504020204" pitchFamily="34" charset="0"/>
                <a:ea typeface="Times New Roman" panose="02020603050405020304" pitchFamily="18" charset="0"/>
                <a:cs typeface="Times New Roman" panose="02020603050405020304" pitchFamily="18" charset="0"/>
              </a:rPr>
              <a:t>yi</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dirty="0" err="1">
                <a:effectLst/>
                <a:latin typeface="Lucida Sans Unicode" panose="020B0602030504020204" pitchFamily="34" charset="0"/>
                <a:ea typeface="Times New Roman" panose="02020603050405020304" pitchFamily="18" charset="0"/>
                <a:cs typeface="Times New Roman" panose="02020603050405020304" pitchFamily="18" charset="0"/>
              </a:rPr>
              <a:t>yi</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 </a:t>
            </a:r>
          </a:p>
          <a:p>
            <a:pPr marL="65405" marR="0" algn="ctr">
              <a:lnSpc>
                <a:spcPts val="1370"/>
              </a:lnSpc>
              <a:spcBef>
                <a:spcPts val="0"/>
              </a:spcBef>
              <a:spcAft>
                <a:spcPts val="0"/>
              </a:spcAft>
            </a:pPr>
            <a:endPar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endParaRPr>
          </a:p>
          <a:p>
            <a:pPr marL="65405" marR="0">
              <a:lnSpc>
                <a:spcPts val="1370"/>
              </a:lnSpc>
              <a:spcBef>
                <a:spcPts val="0"/>
              </a:spcBef>
              <a:spcAft>
                <a:spcPts val="0"/>
              </a:spcAft>
            </a:pPr>
            <a:endParaRPr lang="en-US" dirty="0">
              <a:latin typeface="Lucida Sans Unicode" panose="020B0602030504020204" pitchFamily="34" charset="0"/>
              <a:ea typeface="Times New Roman" panose="02020603050405020304" pitchFamily="18" charset="0"/>
              <a:cs typeface="Times New Roman" panose="02020603050405020304" pitchFamily="18" charset="0"/>
            </a:endParaRPr>
          </a:p>
          <a:p>
            <a:pPr marL="65405" marR="0">
              <a:lnSpc>
                <a:spcPts val="1045"/>
              </a:lnSpc>
              <a:spcBef>
                <a:spcPts val="0"/>
              </a:spcBef>
              <a:spcAft>
                <a:spcPts val="0"/>
              </a:spcAft>
            </a:pPr>
            <a:r>
              <a:rPr lang="en-US" sz="1800" spc="-5" dirty="0">
                <a:effectLst/>
                <a:latin typeface="Times New Roman" panose="02020603050405020304" pitchFamily="18" charset="0"/>
                <a:ea typeface="Times New Roman" panose="02020603050405020304" pitchFamily="18" charset="0"/>
              </a:rPr>
              <a:t>where</a:t>
            </a:r>
            <a:r>
              <a:rPr lang="en-US" sz="1800" spc="-85" dirty="0">
                <a:effectLst/>
                <a:latin typeface="Times New Roman" panose="02020603050405020304" pitchFamily="18" charset="0"/>
                <a:ea typeface="Times New Roman" panose="02020603050405020304" pitchFamily="18" charset="0"/>
              </a:rPr>
              <a:t> </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λ</a:t>
            </a:r>
            <a:r>
              <a:rPr lang="en-US" sz="1800" i="1" baseline="-25000" dirty="0" err="1">
                <a:effectLst/>
                <a:latin typeface="Times New Roman" panose="02020603050405020304" pitchFamily="18" charset="0"/>
                <a:ea typeface="Times New Roman" panose="02020603050405020304" pitchFamily="18" charset="0"/>
              </a:rPr>
              <a:t>i</a:t>
            </a:r>
            <a:r>
              <a:rPr lang="en-US" sz="1800" i="1"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mean</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rate and this output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given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a:t>
            </a:r>
            <a:r>
              <a:rPr lang="en-US" sz="1800" spc="-5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i="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defined</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follows</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ct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λ</a:t>
            </a:r>
            <a:r>
              <a:rPr lang="en-US" sz="1800" i="1" baseline="-25000" dirty="0" err="1">
                <a:effectLst/>
                <a:latin typeface="Times New Roman" panose="02020603050405020304" pitchFamily="18" charset="0"/>
                <a:ea typeface="Times New Roman" panose="02020603050405020304" pitchFamily="18" charset="0"/>
              </a:rPr>
              <a:t>i</a:t>
            </a:r>
            <a:r>
              <a:rPr lang="en-US" sz="1800" i="1" spc="60"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5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e</a:t>
            </a:r>
            <a:r>
              <a:rPr lang="en-US" sz="1800" i="1" baseline="30000" dirty="0" err="1">
                <a:effectLst/>
                <a:latin typeface="Times New Roman" panose="02020603050405020304" pitchFamily="18" charset="0"/>
                <a:ea typeface="Times New Roman" panose="02020603050405020304" pitchFamily="18" charset="0"/>
              </a:rPr>
              <a:t>x</a:t>
            </a:r>
            <a:r>
              <a:rPr lang="en-US" sz="1800" i="1" dirty="0" err="1">
                <a:effectLst/>
                <a:latin typeface="Times New Roman" panose="02020603050405020304" pitchFamily="18" charset="0"/>
                <a:ea typeface="Times New Roman" panose="02020603050405020304" pitchFamily="18" charset="0"/>
              </a:rPr>
              <a:t>i</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β</a:t>
            </a:r>
          </a:p>
          <a:p>
            <a:pPr algn="ctr"/>
            <a:r>
              <a:rPr lang="en-US" sz="1800" dirty="0">
                <a:effectLst/>
                <a:latin typeface="Times New Roman" panose="02020603050405020304" pitchFamily="18" charset="0"/>
                <a:ea typeface="Times New Roman" panose="02020603050405020304" pitchFamily="18" charset="0"/>
              </a:rPr>
              <a:t>Here,</a:t>
            </a:r>
            <a:r>
              <a:rPr lang="en-US" sz="1800" spc="-25" dirty="0">
                <a:effectLst/>
                <a:latin typeface="Times New Roman" panose="02020603050405020304" pitchFamily="18" charset="0"/>
                <a:ea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β</a:t>
            </a:r>
            <a:r>
              <a:rPr lang="en-US" sz="1800" i="1"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regression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coefficient.</a:t>
            </a:r>
          </a:p>
          <a:p>
            <a:endParaRPr lang="en-US" i="1" dirty="0">
              <a:latin typeface="Arial" panose="020B0604020202020204" pitchFamily="34" charset="0"/>
              <a:ea typeface="Times New Roman" panose="02020603050405020304" pitchFamily="18" charset="0"/>
              <a:cs typeface="Times New Roman" panose="02020603050405020304" pitchFamily="18" charset="0"/>
            </a:endParaRPr>
          </a:p>
          <a:p>
            <a:pPr marL="65405" marR="71120" algn="just">
              <a:lnSpc>
                <a:spcPct val="103000"/>
              </a:lnSpc>
              <a:spcBef>
                <a:spcPts val="450"/>
              </a:spcBef>
              <a:spcAft>
                <a:spcPts val="0"/>
              </a:spcAft>
            </a:pPr>
            <a:r>
              <a:rPr lang="en-US" sz="1800" dirty="0">
                <a:effectLst/>
                <a:latin typeface="Times New Roman" panose="02020603050405020304" pitchFamily="18" charset="0"/>
                <a:ea typeface="Times New Roman" panose="02020603050405020304" pitchFamily="18" charset="0"/>
              </a:rPr>
              <a:t>The</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best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β </a:t>
            </a:r>
            <a:r>
              <a:rPr lang="en-US" sz="1800" dirty="0">
                <a:effectLst/>
                <a:latin typeface="Times New Roman" panose="02020603050405020304" pitchFamily="18" charset="0"/>
                <a:ea typeface="Times New Roman" panose="02020603050405020304" pitchFamily="18" charset="0"/>
              </a:rPr>
              <a:t>when the slope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the PMF curve is minimum, which is better derived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taking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derivatives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logarithm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PMF.</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derivative</a:t>
            </a:r>
          </a:p>
          <a:p>
            <a:pPr marL="65405" marR="0">
              <a:lnSpc>
                <a:spcPts val="136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equation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follows</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algn="ctr"/>
            <a:endParaRPr lang="en-US" sz="1800" i="1" dirty="0">
              <a:effectLst/>
              <a:latin typeface="Arial" panose="020B0604020202020204" pitchFamily="34" charset="0"/>
              <a:ea typeface="Times New Roman" panose="02020603050405020304" pitchFamily="18" charset="0"/>
              <a:cs typeface="Times New Roman" panose="02020603050405020304" pitchFamily="18" charset="0"/>
            </a:endParaRPr>
          </a:p>
          <a:p>
            <a:pPr algn="ct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n(PMF) = n ∑ x=1 (</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yixi</a:t>
            </a:r>
            <a:r>
              <a:rPr lang="el-GR" sz="1800" i="1" dirty="0">
                <a:effectLst/>
                <a:latin typeface="Arial" panose="020B0604020202020204" pitchFamily="34" charset="0"/>
                <a:ea typeface="Times New Roman" panose="02020603050405020304" pitchFamily="18" charset="0"/>
                <a:cs typeface="Times New Roman" panose="02020603050405020304" pitchFamily="18" charset="0"/>
              </a:rPr>
              <a:t>β − </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exi</a:t>
            </a:r>
            <a:r>
              <a:rPr lang="el-GR" sz="1800" i="1" dirty="0">
                <a:effectLst/>
                <a:latin typeface="Arial" panose="020B0604020202020204" pitchFamily="34" charset="0"/>
                <a:ea typeface="Times New Roman" panose="02020603050405020304" pitchFamily="18" charset="0"/>
                <a:cs typeface="Times New Roman" panose="02020603050405020304" pitchFamily="18" charset="0"/>
              </a:rPr>
              <a:t>β − </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lnyi</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p>
          <a:p>
            <a:pPr algn="ctr"/>
            <a:endParaRPr lang="en-US" i="1" dirty="0">
              <a:latin typeface="Arial" panose="020B0604020202020204" pitchFamily="34" charset="0"/>
              <a:ea typeface="Times New Roman" panose="02020603050405020304" pitchFamily="18" charset="0"/>
              <a:cs typeface="Times New Roman" panose="02020603050405020304" pitchFamily="18" charset="0"/>
            </a:endParaRPr>
          </a:p>
          <a:p>
            <a:endPar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endParaRPr>
          </a:p>
          <a:p>
            <a:pPr marL="65405" marR="0" algn="ctr">
              <a:lnSpc>
                <a:spcPts val="1370"/>
              </a:lnSpc>
              <a:spcBef>
                <a:spcPts val="0"/>
              </a:spcBef>
              <a:spcAft>
                <a:spcPts val="0"/>
              </a:spcAft>
            </a:pPr>
            <a:endParaRPr lang="en-US" dirty="0">
              <a:latin typeface="Lucida Sans Unicode" panose="020B0602030504020204" pitchFamily="34" charset="0"/>
              <a:ea typeface="Times New Roman" panose="02020603050405020304" pitchFamily="18" charset="0"/>
              <a:cs typeface="Times New Roman" panose="02020603050405020304" pitchFamily="18" charset="0"/>
            </a:endParaRPr>
          </a:p>
          <a:p>
            <a:pPr marL="65405" marR="0" algn="ctr">
              <a:lnSpc>
                <a:spcPts val="1370"/>
              </a:lnSpc>
              <a:spcBef>
                <a:spcPts val="0"/>
              </a:spcBef>
              <a:spcAft>
                <a:spcPts val="0"/>
              </a:spcAft>
            </a:pPr>
            <a:endParaRPr lang="en-US" dirty="0">
              <a:latin typeface="Lucida Sans Unicode" panose="020B0602030504020204" pitchFamily="34" charset="0"/>
              <a:ea typeface="Times New Roman" panose="02020603050405020304" pitchFamily="18" charset="0"/>
              <a:cs typeface="Times New Roman" panose="02020603050405020304" pitchFamily="18" charset="0"/>
            </a:endParaRPr>
          </a:p>
          <a:p>
            <a:pPr marL="65405" marR="0" algn="ctr">
              <a:lnSpc>
                <a:spcPts val="137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9114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a:extLst>
              <a:ext uri="{FF2B5EF4-FFF2-40B4-BE49-F238E27FC236}">
                <a16:creationId xmlns:a16="http://schemas.microsoft.com/office/drawing/2014/main" id="{0615B2A5-7DC1-E91C-A749-0F2BC7B1F4FA}"/>
              </a:ext>
            </a:extLst>
          </p:cNvPr>
          <p:cNvSpPr txBox="1"/>
          <p:nvPr/>
        </p:nvSpPr>
        <p:spPr>
          <a:xfrm>
            <a:off x="1183005" y="982980"/>
            <a:ext cx="9825990" cy="4449167"/>
          </a:xfrm>
          <a:prstGeom prst="rect">
            <a:avLst/>
          </a:prstGeom>
          <a:noFill/>
        </p:spPr>
        <p:txBody>
          <a:bodyPr wrap="square" rtlCol="0">
            <a:spAutoFit/>
          </a:bodyPr>
          <a:lstStyle/>
          <a:p>
            <a:pPr marL="342900" marR="419735" lvl="0" indent="-342900" algn="l" rtl="0">
              <a:lnSpc>
                <a:spcPct val="108000"/>
              </a:lnSpc>
              <a:spcBef>
                <a:spcPts val="0"/>
              </a:spcBef>
              <a:spcAft>
                <a:spcPts val="0"/>
              </a:spcAft>
              <a:buClr>
                <a:srgbClr val="58595B"/>
              </a:buClr>
              <a:buSzPts val="900"/>
              <a:buFont typeface="Verdana" panose="020B0604030504040204" pitchFamily="34" charset="0"/>
              <a:buAutoNum type="alphaUcPeriod" startAt="5"/>
              <a:tabLst>
                <a:tab pos="227965" algn="l"/>
              </a:tabLst>
            </a:pPr>
            <a:r>
              <a:rPr lang="en-US" sz="1800" i="1" dirty="0">
                <a:solidFill>
                  <a:srgbClr val="58595B"/>
                </a:solidFill>
                <a:effectLst/>
                <a:latin typeface="Verdana" panose="020B0604030504040204" pitchFamily="34" charset="0"/>
                <a:ea typeface="Verdana" panose="020B0604030504040204" pitchFamily="34" charset="0"/>
                <a:cs typeface="Verdana" panose="020B0604030504040204" pitchFamily="34" charset="0"/>
              </a:rPr>
              <a:t>AUTO REGRESSIVE INTEGRATION AND MOVING</a:t>
            </a:r>
            <a:r>
              <a:rPr lang="en-US" sz="1800" i="1" spc="-270" dirty="0">
                <a:solidFill>
                  <a:srgbClr val="58595B"/>
                </a:solidFill>
                <a:effectLst/>
                <a:latin typeface="Verdana" panose="020B0604030504040204" pitchFamily="34" charset="0"/>
                <a:ea typeface="Verdana" panose="020B0604030504040204" pitchFamily="34" charset="0"/>
                <a:cs typeface="Verdana" panose="020B0604030504040204" pitchFamily="34" charset="0"/>
              </a:rPr>
              <a:t> </a:t>
            </a:r>
            <a:r>
              <a:rPr lang="en-US" sz="1800" i="1" dirty="0">
                <a:solidFill>
                  <a:srgbClr val="58595B"/>
                </a:solidFill>
                <a:effectLst/>
                <a:latin typeface="Verdana" panose="020B0604030504040204" pitchFamily="34" charset="0"/>
                <a:ea typeface="Verdana" panose="020B0604030504040204" pitchFamily="34" charset="0"/>
                <a:cs typeface="Verdana" panose="020B0604030504040204" pitchFamily="34" charset="0"/>
              </a:rPr>
              <a:t>AVERAGE</a:t>
            </a:r>
            <a:endParaRPr lang="en-US" sz="1800" dirty="0">
              <a:effectLst/>
              <a:latin typeface="Times New Roman" panose="02020603050405020304" pitchFamily="18" charset="0"/>
              <a:ea typeface="Verdana" panose="020B0604030504040204" pitchFamily="34" charset="0"/>
              <a:cs typeface="Verdana" panose="020B0604030504040204" pitchFamily="34" charset="0"/>
            </a:endParaRPr>
          </a:p>
          <a:p>
            <a:pPr marL="65405" marR="24130" algn="just">
              <a:lnSpc>
                <a:spcPct val="103000"/>
              </a:lnSpc>
              <a:spcBef>
                <a:spcPts val="75"/>
              </a:spcBef>
              <a:spcAft>
                <a:spcPts val="0"/>
              </a:spcAft>
            </a:pPr>
            <a:r>
              <a:rPr lang="en-US" sz="1800" dirty="0">
                <a:effectLst/>
                <a:latin typeface="Times New Roman" panose="02020603050405020304" pitchFamily="18" charset="0"/>
                <a:ea typeface="Times New Roman" panose="02020603050405020304" pitchFamily="18" charset="0"/>
              </a:rPr>
              <a:t>ARIMA model using two algorithms Moving</a:t>
            </a:r>
            <a:r>
              <a:rPr lang="en-US" sz="1800" spc="-23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Average and </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auto-regression</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get future predictions from past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series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Mathematically,</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represented</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p>
          <a:p>
            <a:pPr marL="48260" marR="2658745" algn="ctr">
              <a:lnSpc>
                <a:spcPts val="137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follows</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417195" marR="0" algn="ctr">
              <a:lnSpc>
                <a:spcPts val="1515"/>
              </a:lnSpc>
              <a:spcBef>
                <a:spcPts val="395"/>
              </a:spcBef>
              <a:spcAft>
                <a:spcPts val="0"/>
              </a:spcAft>
              <a:tabLst>
                <a:tab pos="2892425" algn="l"/>
              </a:tabLst>
            </a:pPr>
            <a:r>
              <a:rPr lang="en-US" sz="1800" i="1" dirty="0" err="1">
                <a:effectLst/>
                <a:latin typeface="Times New Roman" panose="02020603050405020304" pitchFamily="18" charset="0"/>
                <a:ea typeface="Times New Roman" panose="02020603050405020304" pitchFamily="18" charset="0"/>
              </a:rPr>
              <a:t>h</a:t>
            </a:r>
            <a:r>
              <a:rPr lang="en-US" sz="1800" i="1" baseline="-25000" dirty="0" err="1">
                <a:effectLst/>
                <a:latin typeface="Times New Roman" panose="02020603050405020304" pitchFamily="18" charset="0"/>
                <a:ea typeface="Times New Roman" panose="02020603050405020304" pitchFamily="18" charset="0"/>
              </a:rPr>
              <a:t>t</a:t>
            </a:r>
            <a:r>
              <a:rPr lang="en-US" sz="1800" i="1" spc="225"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4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α</a:t>
            </a:r>
            <a:r>
              <a:rPr lang="en-US" sz="1800" i="1" spc="-1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9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β</a:t>
            </a:r>
            <a:r>
              <a:rPr lang="en-US" sz="1800" baseline="-25000" dirty="0">
                <a:effectLst/>
                <a:latin typeface="Times New Roman" panose="02020603050405020304" pitchFamily="18" charset="0"/>
                <a:ea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rPr>
              <a:t>Y</a:t>
            </a:r>
            <a:r>
              <a:rPr lang="en-US" sz="1800" i="1" baseline="-25000" dirty="0">
                <a:effectLst/>
                <a:latin typeface="Times New Roman" panose="02020603050405020304" pitchFamily="18" charset="0"/>
                <a:ea typeface="Times New Roman" panose="02020603050405020304" pitchFamily="18" charset="0"/>
              </a:rPr>
              <a:t>t</a:t>
            </a:r>
            <a:r>
              <a:rPr lang="en-US" sz="1800" baseline="-250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baseline="-25000" dirty="0">
                <a:effectLst/>
                <a:latin typeface="Times New Roman" panose="02020603050405020304" pitchFamily="18" charset="0"/>
                <a:ea typeface="Times New Roman" panose="02020603050405020304" pitchFamily="18" charset="0"/>
              </a:rPr>
              <a:t>1</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95"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β</a:t>
            </a:r>
            <a:r>
              <a:rPr lang="en-US" sz="1800" baseline="-25000" dirty="0">
                <a:effectLst/>
                <a:latin typeface="Times New Roman" panose="02020603050405020304" pitchFamily="18" charset="0"/>
                <a:ea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rPr>
              <a:t>Y</a:t>
            </a:r>
            <a:r>
              <a:rPr lang="en-US" sz="1800" i="1" baseline="-25000" dirty="0">
                <a:effectLst/>
                <a:latin typeface="Times New Roman" panose="02020603050405020304" pitchFamily="18" charset="0"/>
                <a:ea typeface="Times New Roman" panose="02020603050405020304" pitchFamily="18" charset="0"/>
              </a:rPr>
              <a:t>t</a:t>
            </a:r>
            <a:r>
              <a:rPr lang="en-US" sz="1800" baseline="-250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baseline="-25000" dirty="0">
                <a:effectLst/>
                <a:latin typeface="Times New Roman" panose="02020603050405020304" pitchFamily="18" charset="0"/>
                <a:ea typeface="Times New Roman" panose="02020603050405020304" pitchFamily="18" charset="0"/>
              </a:rPr>
              <a:t>2</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95"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spc="-1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spc="-1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spc="-5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9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β</a:t>
            </a:r>
            <a:r>
              <a:rPr lang="en-US" sz="1800" i="1" baseline="-25000" dirty="0" err="1">
                <a:effectLst/>
                <a:latin typeface="Times New Roman" panose="02020603050405020304" pitchFamily="18" charset="0"/>
                <a:ea typeface="Times New Roman" panose="02020603050405020304" pitchFamily="18" charset="0"/>
              </a:rPr>
              <a:t>p</a:t>
            </a:r>
            <a:r>
              <a:rPr lang="en-US" sz="1800" i="1" dirty="0" err="1">
                <a:effectLst/>
                <a:latin typeface="Times New Roman" panose="02020603050405020304" pitchFamily="18" charset="0"/>
                <a:ea typeface="Times New Roman" panose="02020603050405020304" pitchFamily="18" charset="0"/>
              </a:rPr>
              <a:t>Y</a:t>
            </a:r>
            <a:r>
              <a:rPr lang="en-US" sz="1800" i="1" baseline="-25000" dirty="0" err="1">
                <a:effectLst/>
                <a:latin typeface="Times New Roman" panose="02020603050405020304" pitchFamily="18" charset="0"/>
                <a:ea typeface="Times New Roman" panose="02020603050405020304" pitchFamily="18" charset="0"/>
              </a:rPr>
              <a:t>t</a:t>
            </a:r>
            <a:r>
              <a:rPr lang="en-US" sz="1800" baseline="-25000" dirty="0" err="1">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i="1" baseline="-25000" dirty="0" err="1">
                <a:effectLst/>
                <a:latin typeface="Times New Roman" panose="02020603050405020304" pitchFamily="18" charset="0"/>
                <a:ea typeface="Times New Roman" panose="02020603050405020304" pitchFamily="18" charset="0"/>
              </a:rPr>
              <a:t>p</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a:t>
            </a:r>
            <a:r>
              <a:rPr lang="en-US" sz="1800" i="1" baseline="-25000" dirty="0" err="1">
                <a:effectLst/>
                <a:latin typeface="Times New Roman" panose="02020603050405020304" pitchFamily="18" charset="0"/>
                <a:ea typeface="Times New Roman" panose="02020603050405020304" pitchFamily="18" charset="0"/>
              </a:rPr>
              <a:t>t</a:t>
            </a:r>
            <a:r>
              <a:rPr lang="en-US" sz="1800" i="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424180" marR="0" algn="ctr">
              <a:lnSpc>
                <a:spcPts val="1515"/>
              </a:lnSpc>
              <a:spcBef>
                <a:spcPts val="0"/>
              </a:spcBef>
              <a:spcAft>
                <a:spcPts val="0"/>
              </a:spcAft>
              <a:tabLst>
                <a:tab pos="2892425" algn="l"/>
              </a:tabLst>
            </a:pPr>
            <a:r>
              <a:rPr lang="en-US" sz="1800" i="1" dirty="0" err="1">
                <a:effectLst/>
                <a:latin typeface="Times New Roman" panose="02020603050405020304" pitchFamily="18" charset="0"/>
                <a:ea typeface="Times New Roman" panose="02020603050405020304" pitchFamily="18" charset="0"/>
              </a:rPr>
              <a:t>y</a:t>
            </a:r>
            <a:r>
              <a:rPr lang="en-US" sz="1800" i="1" baseline="-25000" dirty="0" err="1">
                <a:effectLst/>
                <a:latin typeface="Times New Roman" panose="02020603050405020304" pitchFamily="18" charset="0"/>
                <a:ea typeface="Times New Roman" panose="02020603050405020304" pitchFamily="18" charset="0"/>
              </a:rPr>
              <a:t>t</a:t>
            </a:r>
            <a:r>
              <a:rPr lang="en-US" sz="1800" i="1" spc="225"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35"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h</a:t>
            </a:r>
            <a:r>
              <a:rPr lang="en-US" sz="1800" i="1" baseline="-25000" dirty="0" err="1">
                <a:effectLst/>
                <a:latin typeface="Times New Roman" panose="02020603050405020304" pitchFamily="18" charset="0"/>
                <a:ea typeface="Times New Roman" panose="02020603050405020304" pitchFamily="18" charset="0"/>
              </a:rPr>
              <a:t>t</a:t>
            </a:r>
            <a:r>
              <a:rPr lang="en-US" sz="1800" i="1" spc="100"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10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φ</a:t>
            </a:r>
            <a:r>
              <a:rPr lang="en-US" sz="1800" baseline="-25000" dirty="0">
                <a:effectLst/>
                <a:latin typeface="Times New Roman" panose="02020603050405020304" pitchFamily="18" charset="0"/>
                <a:ea typeface="Times New Roman" panose="02020603050405020304" pitchFamily="18" charset="0"/>
              </a:rPr>
              <a:t>1</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baseline="-25000" dirty="0">
                <a:effectLst/>
                <a:latin typeface="Times New Roman" panose="02020603050405020304" pitchFamily="18" charset="0"/>
                <a:ea typeface="Times New Roman" panose="02020603050405020304" pitchFamily="18" charset="0"/>
              </a:rPr>
              <a:t>t</a:t>
            </a:r>
            <a:r>
              <a:rPr lang="en-US" sz="1800" baseline="-250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baseline="-25000" dirty="0">
                <a:effectLst/>
                <a:latin typeface="Times New Roman" panose="02020603050405020304" pitchFamily="18" charset="0"/>
                <a:ea typeface="Times New Roman" panose="02020603050405020304" pitchFamily="18" charset="0"/>
              </a:rPr>
              <a:t>1</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95"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φ</a:t>
            </a:r>
            <a:r>
              <a:rPr lang="en-US" sz="1800" baseline="-25000" dirty="0">
                <a:effectLst/>
                <a:latin typeface="Times New Roman" panose="02020603050405020304" pitchFamily="18" charset="0"/>
                <a:ea typeface="Times New Roman" panose="02020603050405020304" pitchFamily="18" charset="0"/>
              </a:rPr>
              <a:t>2</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baseline="-25000" dirty="0">
                <a:effectLst/>
                <a:latin typeface="Times New Roman" panose="02020603050405020304" pitchFamily="18" charset="0"/>
                <a:ea typeface="Times New Roman" panose="02020603050405020304" pitchFamily="18" charset="0"/>
              </a:rPr>
              <a:t>t</a:t>
            </a:r>
            <a:r>
              <a:rPr lang="en-US" sz="1800" baseline="-250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baseline="-25000" dirty="0">
                <a:effectLst/>
                <a:latin typeface="Times New Roman" panose="02020603050405020304" pitchFamily="18" charset="0"/>
                <a:ea typeface="Times New Roman" panose="02020603050405020304" pitchFamily="18" charset="0"/>
              </a:rPr>
              <a:t>2</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9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spc="-1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spc="-1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800" i="1" spc="-5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95"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φ</a:t>
            </a:r>
            <a:r>
              <a:rPr lang="en-US" sz="1800" i="1" baseline="-25000" dirty="0" err="1">
                <a:effectLst/>
                <a:latin typeface="Times New Roman" panose="02020603050405020304" pitchFamily="18" charset="0"/>
                <a:ea typeface="Times New Roman" panose="02020603050405020304" pitchFamily="18" charset="0"/>
              </a:rPr>
              <a:t>q</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a:t>
            </a:r>
            <a:r>
              <a:rPr lang="en-US" sz="1800" i="1" baseline="-25000" dirty="0" err="1">
                <a:effectLst/>
                <a:latin typeface="Times New Roman" panose="02020603050405020304" pitchFamily="18" charset="0"/>
                <a:ea typeface="Times New Roman" panose="02020603050405020304" pitchFamily="18" charset="0"/>
              </a:rPr>
              <a:t>t</a:t>
            </a:r>
            <a:r>
              <a:rPr lang="en-US" sz="1800" baseline="-250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i="1" baseline="-25000" dirty="0">
                <a:effectLst/>
                <a:latin typeface="Times New Roman" panose="02020603050405020304" pitchFamily="18" charset="0"/>
                <a:ea typeface="Times New Roman" panose="02020603050405020304" pitchFamily="18" charset="0"/>
              </a:rPr>
              <a:t>q</a:t>
            </a:r>
            <a:r>
              <a:rPr lang="en-US" sz="1800" i="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65405" marR="24130" algn="just">
              <a:lnSpc>
                <a:spcPct val="103000"/>
              </a:lnSpc>
              <a:spcBef>
                <a:spcPts val="555"/>
              </a:spcBef>
              <a:spcAft>
                <a:spcPts val="0"/>
              </a:spcAft>
            </a:pPr>
            <a:r>
              <a:rPr lang="en-US" sz="1800" dirty="0">
                <a:effectLst/>
                <a:latin typeface="Times New Roman" panose="02020603050405020304" pitchFamily="18" charset="0"/>
                <a:ea typeface="Times New Roman" panose="02020603050405020304" pitchFamily="18" charset="0"/>
              </a:rPr>
              <a:t>There are some terms based on auto-regression and some</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terms</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based</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on</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moving</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average.</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If</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terms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series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under-different, add more AR terms, and in cases of excess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difference, then add more MA terms.</a:t>
            </a:r>
          </a:p>
          <a:p>
            <a:pPr marL="65405" marR="24130" algn="just">
              <a:lnSpc>
                <a:spcPct val="103000"/>
              </a:lnSpc>
              <a:spcBef>
                <a:spcPts val="555"/>
              </a:spcBef>
              <a:spcAft>
                <a:spcPts val="0"/>
              </a:spcAft>
            </a:pPr>
            <a:r>
              <a:rPr lang="en-US" sz="1800" dirty="0">
                <a:effectLst/>
                <a:latin typeface="Times New Roman" panose="02020603050405020304" pitchFamily="18" charset="0"/>
                <a:ea typeface="Times New Roman" panose="02020603050405020304" pitchFamily="18" charset="0"/>
              </a:rPr>
              <a:t>The difference between auto-regression and moving average is that auto-regression uses past values of the variable to predict its future values, while moving average uses past errors of the variable to predict its future values.</a:t>
            </a:r>
          </a:p>
          <a:p>
            <a:pPr marL="65405" marR="24130" algn="just">
              <a:lnSpc>
                <a:spcPct val="103000"/>
              </a:lnSpc>
              <a:spcBef>
                <a:spcPts val="555"/>
              </a:spcBef>
              <a:spcAft>
                <a:spcPts val="0"/>
              </a:spcAft>
            </a:pPr>
            <a:r>
              <a:rPr lang="en-US" sz="1800" dirty="0">
                <a:effectLst/>
                <a:latin typeface="Times New Roman" panose="02020603050405020304" pitchFamily="18" charset="0"/>
                <a:ea typeface="Times New Roman" panose="02020603050405020304" pitchFamily="18" charset="0"/>
              </a:rPr>
              <a:t>Use ARIMA (p, d, q) method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if the non-stationary problem, if stationary without lag, use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ARMA (p, q) method</a:t>
            </a:r>
          </a:p>
          <a:p>
            <a:pPr marL="65405" marR="24130" algn="just">
              <a:lnSpc>
                <a:spcPct val="103000"/>
              </a:lnSpc>
              <a:spcBef>
                <a:spcPts val="555"/>
              </a:spcBef>
              <a:spcAft>
                <a:spcPts val="0"/>
              </a:spcAft>
            </a:pPr>
            <a:r>
              <a:rPr lang="en-US"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666222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pic>
        <p:nvPicPr>
          <p:cNvPr id="4" name="image29.png">
            <a:extLst>
              <a:ext uri="{FF2B5EF4-FFF2-40B4-BE49-F238E27FC236}">
                <a16:creationId xmlns:a16="http://schemas.microsoft.com/office/drawing/2014/main" id="{C1659937-06CD-FAF4-4C36-A021255481FA}"/>
              </a:ext>
            </a:extLst>
          </p:cNvPr>
          <p:cNvPicPr>
            <a:picLocks noChangeAspect="1"/>
          </p:cNvPicPr>
          <p:nvPr/>
        </p:nvPicPr>
        <p:blipFill>
          <a:blip r:embed="rId2" cstate="print"/>
          <a:stretch>
            <a:fillRect/>
          </a:stretch>
        </p:blipFill>
        <p:spPr>
          <a:xfrm>
            <a:off x="1204017" y="1798690"/>
            <a:ext cx="4414438" cy="2569735"/>
          </a:xfrm>
          <a:prstGeom prst="rect">
            <a:avLst/>
          </a:prstGeom>
        </p:spPr>
      </p:pic>
      <p:sp>
        <p:nvSpPr>
          <p:cNvPr id="3" name="عنصر نائب للمحتوى 2">
            <a:extLst>
              <a:ext uri="{FF2B5EF4-FFF2-40B4-BE49-F238E27FC236}">
                <a16:creationId xmlns:a16="http://schemas.microsoft.com/office/drawing/2014/main" id="{DE3D6EBB-BF0C-9FC1-C6CD-602A7EA2B0CB}"/>
              </a:ext>
            </a:extLst>
          </p:cNvPr>
          <p:cNvSpPr>
            <a:spLocks noGrp="1"/>
          </p:cNvSpPr>
          <p:nvPr>
            <p:ph idx="1"/>
          </p:nvPr>
        </p:nvSpPr>
        <p:spPr>
          <a:xfrm>
            <a:off x="6637507" y="1798690"/>
            <a:ext cx="4957554" cy="3496120"/>
          </a:xfrm>
        </p:spPr>
        <p:txBody>
          <a:bodyPr>
            <a:normAutofit lnSpcReduction="10000"/>
          </a:bodyPr>
          <a:lstStyle/>
          <a:p>
            <a:pPr marL="342900" marR="0" lvl="0" indent="-342900" rtl="0">
              <a:lnSpc>
                <a:spcPct val="90000"/>
              </a:lnSpc>
              <a:spcBef>
                <a:spcPts val="0"/>
              </a:spcBef>
              <a:spcAft>
                <a:spcPts val="0"/>
              </a:spcAft>
              <a:buClr>
                <a:srgbClr val="58595B"/>
              </a:buClr>
              <a:buSzPts val="900"/>
              <a:buFont typeface="Verdana" panose="020B0604030504040204" pitchFamily="34" charset="0"/>
              <a:buAutoNum type="alphaUcPeriod" startAt="5"/>
              <a:tabLst>
                <a:tab pos="213995" algn="l"/>
              </a:tabLst>
            </a:pPr>
            <a:r>
              <a:rPr lang="en-US" i="1" dirty="0">
                <a:effectLst/>
                <a:latin typeface="Verdana" panose="020B0604030504040204" pitchFamily="34" charset="0"/>
                <a:ea typeface="Verdana" panose="020B0604030504040204" pitchFamily="34" charset="0"/>
                <a:cs typeface="Verdana" panose="020B0604030504040204" pitchFamily="34" charset="0"/>
              </a:rPr>
              <a:t>LONG</a:t>
            </a:r>
            <a:r>
              <a:rPr lang="en-US" i="1" spc="-65" dirty="0">
                <a:effectLst/>
                <a:latin typeface="Verdana" panose="020B0604030504040204" pitchFamily="34" charset="0"/>
                <a:ea typeface="Verdana" panose="020B0604030504040204" pitchFamily="34" charset="0"/>
                <a:cs typeface="Verdana" panose="020B0604030504040204" pitchFamily="34" charset="0"/>
              </a:rPr>
              <a:t> </a:t>
            </a:r>
            <a:r>
              <a:rPr lang="en-US" i="1" dirty="0">
                <a:effectLst/>
                <a:latin typeface="Verdana" panose="020B0604030504040204" pitchFamily="34" charset="0"/>
                <a:ea typeface="Verdana" panose="020B0604030504040204" pitchFamily="34" charset="0"/>
                <a:cs typeface="Verdana" panose="020B0604030504040204" pitchFamily="34" charset="0"/>
              </a:rPr>
              <a:t>SHORT</a:t>
            </a:r>
            <a:r>
              <a:rPr lang="en-US" i="1" spc="-60" dirty="0">
                <a:effectLst/>
                <a:latin typeface="Verdana" panose="020B0604030504040204" pitchFamily="34" charset="0"/>
                <a:ea typeface="Verdana" panose="020B0604030504040204" pitchFamily="34" charset="0"/>
                <a:cs typeface="Verdana" panose="020B0604030504040204" pitchFamily="34" charset="0"/>
              </a:rPr>
              <a:t> </a:t>
            </a:r>
            <a:r>
              <a:rPr lang="en-US" i="1" dirty="0">
                <a:effectLst/>
                <a:latin typeface="Verdana" panose="020B0604030504040204" pitchFamily="34" charset="0"/>
                <a:ea typeface="Verdana" panose="020B0604030504040204" pitchFamily="34" charset="0"/>
                <a:cs typeface="Verdana" panose="020B0604030504040204" pitchFamily="34" charset="0"/>
              </a:rPr>
              <a:t>TERM</a:t>
            </a:r>
            <a:r>
              <a:rPr lang="en-US" i="1" spc="-60" dirty="0">
                <a:effectLst/>
                <a:latin typeface="Verdana" panose="020B0604030504040204" pitchFamily="34" charset="0"/>
                <a:ea typeface="Verdana" panose="020B0604030504040204" pitchFamily="34" charset="0"/>
                <a:cs typeface="Verdana" panose="020B0604030504040204" pitchFamily="34" charset="0"/>
              </a:rPr>
              <a:t> </a:t>
            </a:r>
            <a:r>
              <a:rPr lang="en-US" i="1" dirty="0">
                <a:effectLst/>
                <a:latin typeface="Verdana" panose="020B0604030504040204" pitchFamily="34" charset="0"/>
                <a:ea typeface="Verdana" panose="020B0604030504040204" pitchFamily="34" charset="0"/>
                <a:cs typeface="Verdana" panose="020B0604030504040204" pitchFamily="34" charset="0"/>
              </a:rPr>
              <a:t>MEMORY</a:t>
            </a:r>
          </a:p>
          <a:p>
            <a:pPr marL="342900" marR="0" lvl="0" indent="-342900" rtl="0">
              <a:lnSpc>
                <a:spcPct val="90000"/>
              </a:lnSpc>
              <a:spcBef>
                <a:spcPts val="0"/>
              </a:spcBef>
              <a:spcAft>
                <a:spcPts val="0"/>
              </a:spcAft>
              <a:buClr>
                <a:srgbClr val="58595B"/>
              </a:buClr>
              <a:buSzPts val="900"/>
              <a:buFont typeface="Verdana" panose="020B0604030504040204" pitchFamily="34" charset="0"/>
              <a:buAutoNum type="alphaUcPeriod" startAt="5"/>
              <a:tabLst>
                <a:tab pos="213995" algn="l"/>
              </a:tabLst>
            </a:pPr>
            <a:endParaRPr lang="en-US" dirty="0">
              <a:effectLst/>
              <a:latin typeface="Times New Roman" panose="02020603050405020304" pitchFamily="18" charset="0"/>
              <a:ea typeface="Verdana" panose="020B0604030504040204" pitchFamily="34" charset="0"/>
              <a:cs typeface="Verdana" panose="020B0604030504040204" pitchFamily="34" charset="0"/>
            </a:endParaRPr>
          </a:p>
          <a:p>
            <a:pPr marL="65405" marR="71120">
              <a:lnSpc>
                <a:spcPct val="90000"/>
              </a:lnSpc>
              <a:spcBef>
                <a:spcPts val="175"/>
              </a:spcBef>
              <a:spcAft>
                <a:spcPts val="0"/>
              </a:spcAft>
            </a:pPr>
            <a:r>
              <a:rPr lang="en-US" dirty="0">
                <a:effectLst/>
                <a:latin typeface="Times New Roman" panose="02020603050405020304" pitchFamily="18" charset="0"/>
                <a:ea typeface="Times New Roman" panose="02020603050405020304" pitchFamily="18" charset="0"/>
              </a:rPr>
              <a:t>Long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Short-Term</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Memory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recurrent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network-based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architecture where it have three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gates:</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forget,</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update,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gates every point in the state.</a:t>
            </a:r>
          </a:p>
          <a:p>
            <a:pPr marL="65405" marR="71120">
              <a:lnSpc>
                <a:spcPct val="90000"/>
              </a:lnSpc>
              <a:spcBef>
                <a:spcPts val="0"/>
              </a:spcBef>
              <a:spcAft>
                <a:spcPts val="0"/>
              </a:spcAft>
            </a:pPr>
            <a:r>
              <a:rPr lang="en-US" dirty="0">
                <a:effectLst/>
                <a:latin typeface="Times New Roman" panose="02020603050405020304" pitchFamily="18" charset="0"/>
                <a:ea typeface="Times New Roman" panose="02020603050405020304" pitchFamily="18" charset="0"/>
              </a:rPr>
              <a:t>Forget to let go of some information, update some pattern information, or output any new information.</a:t>
            </a:r>
          </a:p>
          <a:p>
            <a:pPr marL="65405" marR="71120">
              <a:lnSpc>
                <a:spcPct val="90000"/>
              </a:lnSpc>
              <a:spcBef>
                <a:spcPts val="0"/>
              </a:spcBef>
              <a:spcAft>
                <a:spcPts val="0"/>
              </a:spcAft>
            </a:pPr>
            <a:r>
              <a:rPr lang="en-US" dirty="0">
                <a:effectLst/>
                <a:latin typeface="Times New Roman" panose="02020603050405020304" pitchFamily="18" charset="0"/>
                <a:ea typeface="Times New Roman" panose="02020603050405020304" pitchFamily="18" charset="0"/>
              </a:rPr>
              <a:t>the given input for a time series input </a:t>
            </a:r>
            <a:r>
              <a:rPr lang="en-US" i="1" dirty="0">
                <a:effectLst/>
                <a:latin typeface="Times New Roman" panose="02020603050405020304" pitchFamily="18" charset="0"/>
                <a:ea typeface="Times New Roman" panose="02020603050405020304" pitchFamily="18" charset="0"/>
              </a:rPr>
              <a:t>X</a:t>
            </a:r>
            <a:r>
              <a:rPr lang="en-US" i="1" baseline="-25000" dirty="0">
                <a:effectLst/>
                <a:latin typeface="Times New Roman" panose="02020603050405020304" pitchFamily="18" charset="0"/>
                <a:ea typeface="Times New Roman" panose="02020603050405020304" pitchFamily="18" charset="0"/>
              </a:rPr>
              <a:t>i</a:t>
            </a:r>
            <a:r>
              <a:rPr lang="en-US" i="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intermediate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output</a:t>
            </a:r>
            <a:r>
              <a:rPr lang="en-US" spc="-10" dirty="0">
                <a:effectLst/>
                <a:latin typeface="Times New Roman" panose="02020603050405020304" pitchFamily="18" charset="0"/>
                <a:ea typeface="Times New Roman" panose="02020603050405020304" pitchFamily="18" charset="0"/>
              </a:rPr>
              <a:t> </a:t>
            </a:r>
            <a:r>
              <a:rPr lang="en-US" i="1" dirty="0" err="1">
                <a:effectLst/>
                <a:latin typeface="Times New Roman" panose="02020603050405020304" pitchFamily="18" charset="0"/>
                <a:ea typeface="Times New Roman" panose="02020603050405020304" pitchFamily="18" charset="0"/>
              </a:rPr>
              <a:t>h</a:t>
            </a:r>
            <a:r>
              <a:rPr lang="en-US" i="1" baseline="-25000" dirty="0" err="1">
                <a:effectLst/>
                <a:latin typeface="Times New Roman" panose="02020603050405020304" pitchFamily="18" charset="0"/>
                <a:ea typeface="Times New Roman" panose="02020603050405020304" pitchFamily="18" charset="0"/>
              </a:rPr>
              <a:t>t</a:t>
            </a:r>
            <a:r>
              <a:rPr lang="en-US" i="1" spc="-1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p>
          <a:p>
            <a:pPr marL="998220" marR="0">
              <a:lnSpc>
                <a:spcPct val="90000"/>
              </a:lnSpc>
              <a:spcBef>
                <a:spcPts val="575"/>
              </a:spcBef>
              <a:spcAft>
                <a:spcPts val="0"/>
              </a:spcAft>
              <a:tabLst>
                <a:tab pos="2917825" algn="l"/>
              </a:tabLst>
            </a:pPr>
            <a:r>
              <a:rPr lang="en-US" i="1" dirty="0">
                <a:effectLst/>
                <a:latin typeface="Times New Roman" panose="02020603050405020304" pitchFamily="18" charset="0"/>
                <a:ea typeface="Times New Roman" panose="02020603050405020304" pitchFamily="18" charset="0"/>
              </a:rPr>
              <a:t>f</a:t>
            </a:r>
            <a:r>
              <a:rPr lang="en-US" i="1" baseline="-25000" dirty="0">
                <a:effectLst/>
                <a:latin typeface="Times New Roman" panose="02020603050405020304" pitchFamily="18" charset="0"/>
                <a:ea typeface="Times New Roman" panose="02020603050405020304" pitchFamily="18" charset="0"/>
              </a:rPr>
              <a:t>t</a:t>
            </a:r>
            <a:r>
              <a:rPr lang="en-US" i="1" spc="175" dirty="0">
                <a:effectLst/>
                <a:latin typeface="Times New Roman" panose="02020603050405020304" pitchFamily="18" charset="0"/>
                <a:ea typeface="Times New Roman" panose="02020603050405020304" pitchFamily="18" charset="0"/>
              </a:rPr>
              <a:t> </a:t>
            </a:r>
            <a:r>
              <a:rPr lang="en-US"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pc="-15"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i="1" dirty="0">
                <a:effectLst/>
                <a:latin typeface="Arial" panose="020B0604020202020204" pitchFamily="34" charset="0"/>
                <a:ea typeface="Times New Roman" panose="02020603050405020304" pitchFamily="18" charset="0"/>
                <a:cs typeface="Times New Roman" panose="02020603050405020304" pitchFamily="18" charset="0"/>
              </a:rPr>
              <a:t>σ</a:t>
            </a:r>
            <a:r>
              <a:rPr lang="en-US" i="1" spc="-135" dirty="0">
                <a:effectLst/>
                <a:latin typeface="Arial" panose="020B0604020202020204" pitchFamily="34"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r>
              <a:rPr lang="en-US" i="1" dirty="0">
                <a:effectLst/>
                <a:latin typeface="Arial" panose="020B0604020202020204" pitchFamily="34" charset="0"/>
                <a:ea typeface="Times New Roman" panose="02020603050405020304" pitchFamily="18" charset="0"/>
                <a:cs typeface="Times New Roman" panose="02020603050405020304" pitchFamily="18" charset="0"/>
              </a:rPr>
              <a:t>α</a:t>
            </a:r>
            <a:r>
              <a:rPr lang="en-US" i="1" baseline="-25000" dirty="0">
                <a:effectLst/>
                <a:latin typeface="Times New Roman" panose="02020603050405020304" pitchFamily="18" charset="0"/>
                <a:ea typeface="Times New Roman" panose="02020603050405020304" pitchFamily="18" charset="0"/>
              </a:rPr>
              <a:t>f</a:t>
            </a:r>
            <a:r>
              <a:rPr lang="en-US" i="1" spc="-25" dirty="0">
                <a:effectLst/>
                <a:latin typeface="Times New Roman" panose="02020603050405020304" pitchFamily="18" charset="0"/>
                <a:ea typeface="Times New Roman" panose="02020603050405020304" pitchFamily="18" charset="0"/>
              </a:rPr>
              <a:t> </a:t>
            </a:r>
            <a:r>
              <a:rPr lang="en-US" i="1" dirty="0" err="1">
                <a:effectLst/>
                <a:latin typeface="Times New Roman" panose="02020603050405020304" pitchFamily="18" charset="0"/>
                <a:ea typeface="Times New Roman" panose="02020603050405020304" pitchFamily="18" charset="0"/>
              </a:rPr>
              <a:t>x</a:t>
            </a:r>
            <a:r>
              <a:rPr lang="en-US" i="1" baseline="-25000" dirty="0" err="1">
                <a:effectLst/>
                <a:latin typeface="Times New Roman" panose="02020603050405020304" pitchFamily="18" charset="0"/>
                <a:ea typeface="Times New Roman" panose="02020603050405020304" pitchFamily="18" charset="0"/>
              </a:rPr>
              <a:t>t</a:t>
            </a:r>
            <a:r>
              <a:rPr lang="en-US" i="1" spc="115" dirty="0">
                <a:effectLst/>
                <a:latin typeface="Times New Roman" panose="02020603050405020304" pitchFamily="18" charset="0"/>
                <a:ea typeface="Times New Roman" panose="02020603050405020304" pitchFamily="18" charset="0"/>
              </a:rPr>
              <a:t> </a:t>
            </a:r>
            <a:r>
              <a:rPr lang="en-US"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pc="-75"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i="1" dirty="0">
                <a:effectLst/>
                <a:latin typeface="Arial" panose="020B0604020202020204" pitchFamily="34" charset="0"/>
                <a:ea typeface="Times New Roman" panose="02020603050405020304" pitchFamily="18" charset="0"/>
                <a:cs typeface="Times New Roman" panose="02020603050405020304" pitchFamily="18" charset="0"/>
              </a:rPr>
              <a:t>β</a:t>
            </a:r>
            <a:r>
              <a:rPr lang="en-US" i="1" baseline="-25000" dirty="0">
                <a:effectLst/>
                <a:latin typeface="Times New Roman" panose="02020603050405020304" pitchFamily="18" charset="0"/>
                <a:ea typeface="Times New Roman" panose="02020603050405020304" pitchFamily="18" charset="0"/>
              </a:rPr>
              <a:t>f</a:t>
            </a:r>
            <a:r>
              <a:rPr lang="en-US" i="1" spc="-25" dirty="0">
                <a:effectLst/>
                <a:latin typeface="Times New Roman" panose="02020603050405020304" pitchFamily="18" charset="0"/>
                <a:ea typeface="Times New Roman" panose="02020603050405020304" pitchFamily="18" charset="0"/>
              </a:rPr>
              <a:t> </a:t>
            </a:r>
            <a:r>
              <a:rPr lang="en-US" i="1" dirty="0">
                <a:effectLst/>
                <a:latin typeface="Times New Roman" panose="02020603050405020304" pitchFamily="18" charset="0"/>
                <a:ea typeface="Times New Roman" panose="02020603050405020304" pitchFamily="18" charset="0"/>
              </a:rPr>
              <a:t>h</a:t>
            </a:r>
            <a:r>
              <a:rPr lang="en-US" i="1" baseline="-25000" dirty="0">
                <a:effectLst/>
                <a:latin typeface="Times New Roman" panose="02020603050405020304" pitchFamily="18" charset="0"/>
                <a:ea typeface="Times New Roman" panose="02020603050405020304" pitchFamily="18" charset="0"/>
              </a:rPr>
              <a:t>t</a:t>
            </a:r>
            <a:r>
              <a:rPr lang="en-US" baseline="-250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baseline="-25000"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	</a:t>
            </a:r>
          </a:p>
          <a:p>
            <a:pPr>
              <a:lnSpc>
                <a:spcPct val="90000"/>
              </a:lnSpc>
            </a:pPr>
            <a:r>
              <a:rPr lang="en-US" i="1" dirty="0" err="1">
                <a:effectLst/>
                <a:latin typeface="Times New Roman" panose="02020603050405020304" pitchFamily="18" charset="0"/>
                <a:ea typeface="Times New Roman" panose="02020603050405020304" pitchFamily="18" charset="0"/>
              </a:rPr>
              <a:t>o</a:t>
            </a:r>
            <a:r>
              <a:rPr lang="en-US" i="1" baseline="-25000" dirty="0" err="1">
                <a:effectLst/>
                <a:latin typeface="Times New Roman" panose="02020603050405020304" pitchFamily="18" charset="0"/>
                <a:ea typeface="Times New Roman" panose="02020603050405020304" pitchFamily="18" charset="0"/>
              </a:rPr>
              <a:t>t</a:t>
            </a:r>
            <a:r>
              <a:rPr lang="en-US" i="1" spc="205" dirty="0">
                <a:effectLst/>
                <a:latin typeface="Times New Roman" panose="02020603050405020304" pitchFamily="18" charset="0"/>
                <a:ea typeface="Times New Roman" panose="02020603050405020304" pitchFamily="18" charset="0"/>
              </a:rPr>
              <a:t> </a:t>
            </a:r>
            <a:r>
              <a:rPr lang="en-US"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pc="1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i="1" dirty="0">
                <a:effectLst/>
                <a:latin typeface="Arial" panose="020B0604020202020204" pitchFamily="34" charset="0"/>
                <a:ea typeface="Times New Roman" panose="02020603050405020304" pitchFamily="18" charset="0"/>
                <a:cs typeface="Times New Roman" panose="02020603050405020304" pitchFamily="18" charset="0"/>
              </a:rPr>
              <a:t>σ</a:t>
            </a:r>
            <a:r>
              <a:rPr lang="en-US" i="1" spc="-125" dirty="0">
                <a:effectLst/>
                <a:latin typeface="Arial" panose="020B0604020202020204" pitchFamily="34"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r>
              <a:rPr lang="en-US" i="1" dirty="0">
                <a:effectLst/>
                <a:latin typeface="Arial" panose="020B0604020202020204" pitchFamily="34" charset="0"/>
                <a:ea typeface="Times New Roman" panose="02020603050405020304" pitchFamily="18" charset="0"/>
                <a:cs typeface="Times New Roman" panose="02020603050405020304" pitchFamily="18" charset="0"/>
              </a:rPr>
              <a:t>α</a:t>
            </a:r>
            <a:r>
              <a:rPr lang="en-US" i="1" baseline="-25000" dirty="0" err="1">
                <a:effectLst/>
                <a:latin typeface="Times New Roman" panose="02020603050405020304" pitchFamily="18" charset="0"/>
                <a:ea typeface="Times New Roman" panose="02020603050405020304" pitchFamily="18" charset="0"/>
              </a:rPr>
              <a:t>o</a:t>
            </a:r>
            <a:r>
              <a:rPr lang="en-US" i="1" dirty="0" err="1">
                <a:effectLst/>
                <a:latin typeface="Times New Roman" panose="02020603050405020304" pitchFamily="18" charset="0"/>
                <a:ea typeface="Times New Roman" panose="02020603050405020304" pitchFamily="18" charset="0"/>
              </a:rPr>
              <a:t>x</a:t>
            </a:r>
            <a:r>
              <a:rPr lang="en-US" i="1" baseline="-25000" dirty="0" err="1">
                <a:effectLst/>
                <a:latin typeface="Times New Roman" panose="02020603050405020304" pitchFamily="18" charset="0"/>
                <a:ea typeface="Times New Roman" panose="02020603050405020304" pitchFamily="18" charset="0"/>
              </a:rPr>
              <a:t>t</a:t>
            </a:r>
            <a:r>
              <a:rPr lang="en-US" i="1" spc="145" dirty="0">
                <a:effectLst/>
                <a:latin typeface="Times New Roman" panose="02020603050405020304" pitchFamily="18" charset="0"/>
                <a:ea typeface="Times New Roman" panose="02020603050405020304" pitchFamily="18" charset="0"/>
              </a:rPr>
              <a:t> </a:t>
            </a:r>
            <a:r>
              <a:rPr lang="en-US"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pc="-55"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i="1" dirty="0">
                <a:effectLst/>
                <a:latin typeface="Arial" panose="020B0604020202020204" pitchFamily="34" charset="0"/>
                <a:ea typeface="Times New Roman" panose="02020603050405020304" pitchFamily="18" charset="0"/>
                <a:cs typeface="Times New Roman" panose="02020603050405020304" pitchFamily="18" charset="0"/>
              </a:rPr>
              <a:t>β</a:t>
            </a:r>
            <a:r>
              <a:rPr lang="en-US" i="1" baseline="-25000" dirty="0">
                <a:effectLst/>
                <a:latin typeface="Times New Roman" panose="02020603050405020304" pitchFamily="18" charset="0"/>
                <a:ea typeface="Times New Roman" panose="02020603050405020304" pitchFamily="18" charset="0"/>
              </a:rPr>
              <a:t>o</a:t>
            </a:r>
            <a:r>
              <a:rPr lang="en-US" i="1" dirty="0">
                <a:effectLst/>
                <a:latin typeface="Times New Roman" panose="02020603050405020304" pitchFamily="18" charset="0"/>
                <a:ea typeface="Times New Roman" panose="02020603050405020304" pitchFamily="18" charset="0"/>
              </a:rPr>
              <a:t>h</a:t>
            </a:r>
            <a:r>
              <a:rPr lang="en-US" i="1" baseline="-25000" dirty="0">
                <a:effectLst/>
                <a:latin typeface="Times New Roman" panose="02020603050405020304" pitchFamily="18" charset="0"/>
                <a:ea typeface="Times New Roman" panose="02020603050405020304" pitchFamily="18" charset="0"/>
              </a:rPr>
              <a:t>t</a:t>
            </a:r>
            <a:r>
              <a:rPr lang="en-US" baseline="-250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baseline="-25000" dirty="0">
                <a:effectLst/>
                <a:latin typeface="Times New Roman" panose="02020603050405020304" pitchFamily="18" charset="0"/>
                <a:ea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a:t>
            </a:r>
            <a:endParaRPr lang="en-US" dirty="0"/>
          </a:p>
        </p:txBody>
      </p:sp>
      <p:sp>
        <p:nvSpPr>
          <p:cNvPr id="5" name="مربع نص 4">
            <a:extLst>
              <a:ext uri="{FF2B5EF4-FFF2-40B4-BE49-F238E27FC236}">
                <a16:creationId xmlns:a16="http://schemas.microsoft.com/office/drawing/2014/main" id="{88ACBF60-CE50-5713-EE42-E94B353C79B1}"/>
              </a:ext>
            </a:extLst>
          </p:cNvPr>
          <p:cNvSpPr txBox="1"/>
          <p:nvPr/>
        </p:nvSpPr>
        <p:spPr>
          <a:xfrm>
            <a:off x="883978" y="5236157"/>
            <a:ext cx="5726430" cy="615553"/>
          </a:xfrm>
          <a:prstGeom prst="rect">
            <a:avLst/>
          </a:prstGeom>
          <a:noFill/>
        </p:spPr>
        <p:txBody>
          <a:bodyPr wrap="square" rtlCol="0">
            <a:spAutoFit/>
          </a:bodyPr>
          <a:lstStyle/>
          <a:p>
            <a:r>
              <a:rPr lang="en-US" sz="1600" b="1" dirty="0">
                <a:solidFill>
                  <a:srgbClr val="0073AE"/>
                </a:solidFill>
                <a:effectLst/>
                <a:latin typeface="Arial" panose="020B0604020202020204" pitchFamily="34" charset="0"/>
                <a:ea typeface="Times New Roman" panose="02020603050405020304" pitchFamily="18" charset="0"/>
                <a:cs typeface="Times New Roman" panose="02020603050405020304" pitchFamily="18" charset="0"/>
              </a:rPr>
              <a:t>FIGURE</a:t>
            </a:r>
            <a:r>
              <a:rPr lang="en-US" sz="1600" b="1" spc="75" dirty="0">
                <a:solidFill>
                  <a:srgbClr val="0073AE"/>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600" b="1" dirty="0">
                <a:solidFill>
                  <a:srgbClr val="0073AE"/>
                </a:solidFill>
                <a:effectLst/>
                <a:latin typeface="Arial" panose="020B0604020202020204" pitchFamily="34" charset="0"/>
                <a:ea typeface="Times New Roman" panose="02020603050405020304" pitchFamily="18" charset="0"/>
                <a:cs typeface="Times New Roman" panose="02020603050405020304" pitchFamily="18" charset="0"/>
              </a:rPr>
              <a:t>5.</a:t>
            </a:r>
            <a:r>
              <a:rPr lang="en-US" sz="1600" b="1" spc="310" dirty="0">
                <a:solidFill>
                  <a:srgbClr val="0073AE"/>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600" dirty="0">
                <a:effectLst/>
                <a:latin typeface="Verdana" panose="020B0604030504040204" pitchFamily="34" charset="0"/>
                <a:ea typeface="Times New Roman" panose="02020603050405020304" pitchFamily="18" charset="0"/>
              </a:rPr>
              <a:t>Block</a:t>
            </a:r>
            <a:r>
              <a:rPr lang="en-US" sz="1600" spc="30" dirty="0">
                <a:effectLst/>
                <a:latin typeface="Verdana" panose="020B0604030504040204" pitchFamily="34" charset="0"/>
                <a:ea typeface="Times New Roman" panose="02020603050405020304" pitchFamily="18" charset="0"/>
              </a:rPr>
              <a:t> </a:t>
            </a:r>
            <a:r>
              <a:rPr lang="en-US" sz="1600" dirty="0">
                <a:effectLst/>
                <a:latin typeface="Verdana" panose="020B0604030504040204" pitchFamily="34" charset="0"/>
                <a:ea typeface="Times New Roman" panose="02020603050405020304" pitchFamily="18" charset="0"/>
              </a:rPr>
              <a:t>diagram</a:t>
            </a:r>
            <a:r>
              <a:rPr lang="en-US" sz="1600" spc="30" dirty="0">
                <a:effectLst/>
                <a:latin typeface="Verdana" panose="020B0604030504040204" pitchFamily="34" charset="0"/>
                <a:ea typeface="Times New Roman" panose="02020603050405020304" pitchFamily="18" charset="0"/>
              </a:rPr>
              <a:t> </a:t>
            </a:r>
            <a:r>
              <a:rPr lang="en-US" sz="1600" dirty="0">
                <a:effectLst/>
                <a:latin typeface="Verdana" panose="020B0604030504040204" pitchFamily="34" charset="0"/>
                <a:ea typeface="Times New Roman" panose="02020603050405020304" pitchFamily="18" charset="0"/>
              </a:rPr>
              <a:t>of</a:t>
            </a:r>
            <a:r>
              <a:rPr lang="en-US" sz="1600" spc="30" dirty="0">
                <a:effectLst/>
                <a:latin typeface="Verdana" panose="020B0604030504040204" pitchFamily="34" charset="0"/>
                <a:ea typeface="Times New Roman" panose="02020603050405020304" pitchFamily="18" charset="0"/>
              </a:rPr>
              <a:t> </a:t>
            </a:r>
            <a:r>
              <a:rPr lang="en-US" sz="1600" dirty="0">
                <a:effectLst/>
                <a:latin typeface="Verdana" panose="020B0604030504040204" pitchFamily="34" charset="0"/>
                <a:ea typeface="Times New Roman" panose="02020603050405020304" pitchFamily="18" charset="0"/>
              </a:rPr>
              <a:t>LSTM</a:t>
            </a:r>
            <a:r>
              <a:rPr lang="en-US" sz="1600" spc="30" dirty="0">
                <a:effectLst/>
                <a:latin typeface="Verdana" panose="020B0604030504040204" pitchFamily="34" charset="0"/>
                <a:ea typeface="Times New Roman" panose="02020603050405020304" pitchFamily="18" charset="0"/>
              </a:rPr>
              <a:t> </a:t>
            </a:r>
            <a:r>
              <a:rPr lang="en-US" sz="1600" dirty="0">
                <a:effectLst/>
                <a:latin typeface="Verdana" panose="020B0604030504040204" pitchFamily="34" charset="0"/>
                <a:ea typeface="Times New Roman" panose="02020603050405020304" pitchFamily="18" charset="0"/>
              </a:rPr>
              <a:t>architecture.</a:t>
            </a: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7359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BB79AEE-9E95-2C4B-2C6D-66A9D11D9BFA}"/>
              </a:ext>
            </a:extLst>
          </p:cNvPr>
          <p:cNvSpPr>
            <a:spLocks noGrp="1"/>
          </p:cNvSpPr>
          <p:nvPr>
            <p:ph type="title"/>
          </p:nvPr>
        </p:nvSpPr>
        <p:spPr/>
        <p:txBody>
          <a:bodyPr>
            <a:normAutofit/>
          </a:bodyPr>
          <a:lstStyle/>
          <a:p>
            <a:pPr marL="1143000" indent="-1143000">
              <a:buFont typeface="+mj-lt"/>
              <a:buAutoNum type="romanUcPeriod"/>
            </a:pPr>
            <a:r>
              <a:rPr lang="en-GB" sz="6600" i="1" u="sng" dirty="0">
                <a:effectLst/>
                <a:latin typeface="Calibri" panose="020F0502020204030204" pitchFamily="34" charset="0"/>
                <a:ea typeface="Calibri" panose="020F0502020204030204" pitchFamily="34" charset="0"/>
                <a:cs typeface="Arial" panose="020B0604020202020204" pitchFamily="34" charset="0"/>
              </a:rPr>
              <a:t>Intro</a:t>
            </a:r>
            <a:r>
              <a:rPr lang="ar-EG" sz="1800" i="1" u="sng" dirty="0">
                <a:effectLst/>
                <a:latin typeface="Calibri" panose="020F0502020204030204" pitchFamily="34" charset="0"/>
                <a:ea typeface="Calibri" panose="020F0502020204030204" pitchFamily="34" charset="0"/>
                <a:cs typeface="Arial" panose="020B0604020202020204" pitchFamily="34" charset="0"/>
              </a:rPr>
              <a:t>:</a:t>
            </a:r>
            <a:endParaRPr lang="en-US" dirty="0"/>
          </a:p>
        </p:txBody>
      </p:sp>
      <p:sp>
        <p:nvSpPr>
          <p:cNvPr id="3" name="عنصر نائب للمحتوى 2">
            <a:extLst>
              <a:ext uri="{FF2B5EF4-FFF2-40B4-BE49-F238E27FC236}">
                <a16:creationId xmlns:a16="http://schemas.microsoft.com/office/drawing/2014/main" id="{EE660BCF-F121-1F39-FD5C-635968041308}"/>
              </a:ext>
            </a:extLst>
          </p:cNvPr>
          <p:cNvSpPr>
            <a:spLocks noGrp="1"/>
          </p:cNvSpPr>
          <p:nvPr>
            <p:ph idx="1"/>
          </p:nvPr>
        </p:nvSpPr>
        <p:spPr>
          <a:xfrm>
            <a:off x="1066800" y="2283486"/>
            <a:ext cx="10058400" cy="3931920"/>
          </a:xfrm>
        </p:spPr>
        <p:txBody>
          <a:bodyPr/>
          <a:lstStyle/>
          <a:p>
            <a:pPr marL="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-In the era of digital expansion, networks play a crucial role, with security, load balancing, maintainability, and speed being key considerations. Among various network topologies, mesh networks stand out for their robust connection and fewer drawbacks in terms of lag and rigidity. Wireless mesh networks, based on the mesh topology, offer easy adaptability and configuration, leading to lower costs and maintenance.</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-This paper focuses on wireless mesh networks' traffic prediction, a vital aspect for improving network availability and transmission speeds. The study compares six algorithms  Decision Tree Regressor, Linear Regression, Multilayer Perceptron, Poisson’s Regression, Auto Regressive Integration and Moving average, and Long Short Term Memory – applied to real-world data.</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8204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9DC1B79F-CDFB-1FAD-B2DB-4535D0AE8824}"/>
              </a:ext>
            </a:extLst>
          </p:cNvPr>
          <p:cNvSpPr>
            <a:spLocks noGrp="1"/>
          </p:cNvSpPr>
          <p:nvPr>
            <p:ph idx="1"/>
          </p:nvPr>
        </p:nvSpPr>
        <p:spPr>
          <a:xfrm>
            <a:off x="767343" y="615434"/>
            <a:ext cx="10058400" cy="5554980"/>
          </a:xfrm>
        </p:spPr>
        <p:txBody>
          <a:bodyPr/>
          <a:lstStyle/>
          <a:p>
            <a:pPr marL="0" marR="0">
              <a:spcBef>
                <a:spcPts val="0"/>
              </a:spcBef>
              <a:spcAft>
                <a:spcPts val="0"/>
              </a:spcAft>
            </a:pPr>
            <a:r>
              <a:rPr lang="en-US" sz="1800" b="1" u="sng" kern="100" dirty="0">
                <a:solidFill>
                  <a:srgbClr val="000000"/>
                </a:solidFill>
                <a:effectLst/>
                <a:latin typeface="Liberation Serif"/>
                <a:ea typeface="Noto Serif CJK SC"/>
                <a:cs typeface="Noto Sans Devanagari" panose="020B0502040504020204" pitchFamily="34" charset="0"/>
              </a:rPr>
              <a:t>CONVO-LSTM :</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b="1" u="none" strike="noStrike" kern="100" dirty="0">
                <a:solidFill>
                  <a:srgbClr val="000000"/>
                </a:solidFill>
                <a:effectLst/>
                <a:latin typeface="Liberation Serif"/>
                <a:ea typeface="Noto Serif CJK SC"/>
                <a:cs typeface="Noto Sans Devanagari" panose="020B0502040504020204" pitchFamily="34" charset="0"/>
              </a:rPr>
              <a:t> </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b="1" u="none" strike="noStrike" kern="100" dirty="0">
                <a:solidFill>
                  <a:srgbClr val="000000"/>
                </a:solidFill>
                <a:effectLst/>
                <a:latin typeface="Liberation Serif"/>
                <a:ea typeface="Noto Serif CJK SC"/>
                <a:cs typeface="Noto Sans Devanagari" panose="020B0502040504020204" pitchFamily="34" charset="0"/>
              </a:rPr>
              <a:t> </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i="1" u="sng" kern="100" dirty="0">
                <a:solidFill>
                  <a:srgbClr val="000000"/>
                </a:solidFill>
                <a:effectLst/>
                <a:latin typeface="Liberation Serif"/>
                <a:ea typeface="Noto Serif CJK SC"/>
                <a:cs typeface="Noto Sans Devanagari" panose="020B0502040504020204" pitchFamily="34" charset="0"/>
              </a:rPr>
              <a:t>INTRO:</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kern="100" dirty="0">
                <a:solidFill>
                  <a:srgbClr val="000000"/>
                </a:solidFill>
                <a:effectLst/>
                <a:latin typeface="S hne;ui-sans-serif;system-ui;a"/>
                <a:ea typeface="Noto Serif CJK SC"/>
                <a:cs typeface="Noto Sans Devanagari" panose="020B0502040504020204" pitchFamily="34" charset="0"/>
              </a:rPr>
              <a:t>”Convo-LSTM: Integrating CNN and LSTM for Network Traffic Prediction”</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kern="100" dirty="0">
                <a:solidFill>
                  <a:srgbClr val="000000"/>
                </a:solidFill>
                <a:effectLst/>
                <a:latin typeface="S hne;ui-sans-serif;system-ui;a"/>
                <a:ea typeface="Noto Serif CJK SC"/>
                <a:cs typeface="Noto Sans Devanagari" panose="020B0502040504020204" pitchFamily="34" charset="0"/>
              </a:rPr>
              <a:t> </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kern="100" dirty="0">
                <a:solidFill>
                  <a:srgbClr val="000000"/>
                </a:solidFill>
                <a:effectLst/>
                <a:latin typeface="S hne;ui-sans-serif;system-ui;a"/>
                <a:ea typeface="Noto Serif CJK SC"/>
                <a:cs typeface="Noto Sans Devanagari" panose="020B0502040504020204" pitchFamily="34" charset="0"/>
              </a:rPr>
              <a:t> </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kern="100" dirty="0">
                <a:solidFill>
                  <a:srgbClr val="000000"/>
                </a:solidFill>
                <a:effectLst/>
                <a:latin typeface="S hne;ui-sans-serif;system-ui;a"/>
                <a:ea typeface="Noto Serif CJK SC"/>
                <a:cs typeface="Noto Sans Devanagari" panose="020B0502040504020204" pitchFamily="34" charset="0"/>
              </a:rPr>
              <a:t> </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kern="100" dirty="0">
                <a:solidFill>
                  <a:srgbClr val="000000"/>
                </a:solidFill>
                <a:effectLst/>
                <a:latin typeface="S hne;ui-sans-serif;system-ui;a"/>
                <a:ea typeface="Noto Serif CJK SC"/>
                <a:cs typeface="Noto Sans Devanagari" panose="020B0502040504020204" pitchFamily="34" charset="0"/>
              </a:rPr>
              <a:t>1 - "Computational Analysis: Forward and Backward Propagation in Convo-LSTM"</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kern="100" dirty="0">
                <a:solidFill>
                  <a:srgbClr val="000000"/>
                </a:solidFill>
                <a:effectLst/>
                <a:latin typeface="S hne;ui-sans-serif;system-ui;a"/>
                <a:ea typeface="Noto Serif CJK SC"/>
                <a:cs typeface="Noto Sans Devanagari" panose="020B0502040504020204" pitchFamily="34" charset="0"/>
              </a:rPr>
              <a:t> </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kern="100" dirty="0">
                <a:solidFill>
                  <a:srgbClr val="000000"/>
                </a:solidFill>
                <a:effectLst/>
                <a:latin typeface="S hne;ui-sans-serif;system-ui;a"/>
                <a:ea typeface="Noto Serif CJK SC"/>
                <a:cs typeface="Noto Sans Devanagari" panose="020B0502040504020204" pitchFamily="34" charset="0"/>
              </a:rPr>
              <a:t>       -the aggregate number of multiplications and additions in layer 1</a:t>
            </a:r>
            <a:endParaRPr lang="en-US" sz="1800" kern="100" dirty="0">
              <a:effectLst/>
              <a:latin typeface="Liberation Serif"/>
              <a:ea typeface="Noto Serif CJK SC"/>
              <a:cs typeface="Noto Sans Devanagari" panose="020B0502040504020204" pitchFamily="34" charset="0"/>
            </a:endParaRPr>
          </a:p>
          <a:p>
            <a:endParaRPr lang="en-US" dirty="0"/>
          </a:p>
          <a:p>
            <a:endParaRPr lang="en-US" dirty="0"/>
          </a:p>
        </p:txBody>
      </p:sp>
      <p:sp>
        <p:nvSpPr>
          <p:cNvPr id="14" name="Rectangle 20">
            <a:extLst>
              <a:ext uri="{FF2B5EF4-FFF2-40B4-BE49-F238E27FC236}">
                <a16:creationId xmlns:a16="http://schemas.microsoft.com/office/drawing/2014/main" id="{58D7D98D-310A-C787-6821-9C11E851C4C7}"/>
              </a:ext>
            </a:extLst>
          </p:cNvPr>
          <p:cNvSpPr>
            <a:spLocks noChangeArrowheads="1"/>
          </p:cNvSpPr>
          <p:nvPr/>
        </p:nvSpPr>
        <p:spPr bwMode="auto">
          <a:xfrm>
            <a:off x="582612" y="3429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6" name="Image1">
            <a:extLst>
              <a:ext uri="{FF2B5EF4-FFF2-40B4-BE49-F238E27FC236}">
                <a16:creationId xmlns:a16="http://schemas.microsoft.com/office/drawing/2014/main" id="{62EC46A5-9896-C068-FE5E-96430376C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242" y="4149090"/>
            <a:ext cx="5513388" cy="80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877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E6AFBBAF-61D7-84C6-802A-932DD6617554}"/>
              </a:ext>
            </a:extLst>
          </p:cNvPr>
          <p:cNvSpPr>
            <a:spLocks noGrp="1"/>
          </p:cNvSpPr>
          <p:nvPr>
            <p:ph idx="1"/>
          </p:nvPr>
        </p:nvSpPr>
        <p:spPr>
          <a:xfrm>
            <a:off x="791028" y="796834"/>
            <a:ext cx="10058400" cy="2632166"/>
          </a:xfrm>
        </p:spPr>
        <p:txBody>
          <a:bodyPr/>
          <a:lstStyle/>
          <a:p>
            <a:r>
              <a:rPr lang="en-US" sz="1800" kern="100" dirty="0">
                <a:solidFill>
                  <a:srgbClr val="000000"/>
                </a:solidFill>
                <a:effectLst/>
                <a:latin typeface="S hne;ui-sans-serif;system-ui;a"/>
                <a:ea typeface="Noto Serif CJK SC"/>
                <a:cs typeface="Noto Sans Devanagari" panose="020B0502040504020204" pitchFamily="34" charset="0"/>
              </a:rPr>
              <a:t>T(</a:t>
            </a:r>
            <a:r>
              <a:rPr lang="en-US" sz="1800" kern="100" dirty="0" err="1">
                <a:solidFill>
                  <a:srgbClr val="000000"/>
                </a:solidFill>
                <a:effectLst/>
                <a:latin typeface="S hne;ui-sans-serif;system-ui;a"/>
                <a:ea typeface="Noto Serif CJK SC"/>
                <a:cs typeface="Noto Sans Devanagari" panose="020B0502040504020204" pitchFamily="34" charset="0"/>
              </a:rPr>
              <a:t>mul</a:t>
            </a:r>
            <a:r>
              <a:rPr lang="en-US" sz="1800" kern="100" dirty="0">
                <a:solidFill>
                  <a:srgbClr val="000000"/>
                </a:solidFill>
                <a:effectLst/>
                <a:latin typeface="S hne;ui-sans-serif;system-ui;a"/>
                <a:ea typeface="Noto Serif CJK SC"/>
                <a:cs typeface="Noto Sans Devanagari" panose="020B0502040504020204" pitchFamily="34" charset="0"/>
              </a:rPr>
              <a:t>) &amp; T(add) in CNN layer 1 :</a:t>
            </a:r>
            <a:endParaRPr lang="en-US" sz="1800" kern="100" dirty="0">
              <a:effectLst/>
              <a:latin typeface="Liberation Serif"/>
              <a:ea typeface="Noto Serif CJK SC"/>
              <a:cs typeface="Noto Sans Devanagari" panose="020B0502040504020204" pitchFamily="34" charset="0"/>
            </a:endParaRPr>
          </a:p>
          <a:p>
            <a:r>
              <a:rPr lang="en-US" dirty="0"/>
              <a:t> </a:t>
            </a:r>
          </a:p>
        </p:txBody>
      </p:sp>
      <p:pic>
        <p:nvPicPr>
          <p:cNvPr id="5" name="Image2">
            <a:extLst>
              <a:ext uri="{FF2B5EF4-FFF2-40B4-BE49-F238E27FC236}">
                <a16:creationId xmlns:a16="http://schemas.microsoft.com/office/drawing/2014/main" id="{268109F0-ED8D-6120-DE24-6A4D24F73FB2}"/>
              </a:ext>
            </a:extLst>
          </p:cNvPr>
          <p:cNvPicPr>
            <a:picLocks noChangeAspect="1"/>
          </p:cNvPicPr>
          <p:nvPr/>
        </p:nvPicPr>
        <p:blipFill>
          <a:blip r:embed="rId2"/>
          <a:stretch>
            <a:fillRect/>
          </a:stretch>
        </p:blipFill>
        <p:spPr bwMode="auto">
          <a:xfrm>
            <a:off x="3268163" y="1392329"/>
            <a:ext cx="5104130" cy="1605915"/>
          </a:xfrm>
          <a:prstGeom prst="rect">
            <a:avLst/>
          </a:prstGeom>
        </p:spPr>
      </p:pic>
      <p:sp>
        <p:nvSpPr>
          <p:cNvPr id="6" name="مربع نص 5">
            <a:extLst>
              <a:ext uri="{FF2B5EF4-FFF2-40B4-BE49-F238E27FC236}">
                <a16:creationId xmlns:a16="http://schemas.microsoft.com/office/drawing/2014/main" id="{6FAA1723-6EC3-840D-A788-29CFF697DF7A}"/>
              </a:ext>
            </a:extLst>
          </p:cNvPr>
          <p:cNvSpPr txBox="1"/>
          <p:nvPr/>
        </p:nvSpPr>
        <p:spPr>
          <a:xfrm>
            <a:off x="791028" y="3270576"/>
            <a:ext cx="4085408" cy="646331"/>
          </a:xfrm>
          <a:prstGeom prst="rect">
            <a:avLst/>
          </a:prstGeom>
          <a:noFill/>
        </p:spPr>
        <p:txBody>
          <a:bodyPr wrap="square" rtlCol="0">
            <a:spAutoFit/>
          </a:bodyPr>
          <a:lstStyle/>
          <a:p>
            <a:r>
              <a:rPr lang="en-US" sz="1800" kern="100" dirty="0">
                <a:solidFill>
                  <a:srgbClr val="000000"/>
                </a:solidFill>
                <a:effectLst/>
                <a:latin typeface="S hne;ui-sans-serif;system-ui;a"/>
                <a:ea typeface="Noto Serif CJK SC"/>
                <a:cs typeface="Noto Sans Devanagari" panose="020B0502040504020204" pitchFamily="34" charset="0"/>
              </a:rPr>
              <a:t>Similarly, at backpropagation :</a:t>
            </a:r>
            <a:endParaRPr lang="en-US" sz="1800" kern="100" dirty="0">
              <a:effectLst/>
              <a:latin typeface="Liberation Serif"/>
              <a:ea typeface="Noto Serif CJK SC"/>
              <a:cs typeface="Noto Sans Devanagari" panose="020B0502040504020204" pitchFamily="34" charset="0"/>
            </a:endParaRPr>
          </a:p>
          <a:p>
            <a:endParaRPr lang="en-US" dirty="0"/>
          </a:p>
        </p:txBody>
      </p:sp>
      <p:pic>
        <p:nvPicPr>
          <p:cNvPr id="7" name="Image3">
            <a:extLst>
              <a:ext uri="{FF2B5EF4-FFF2-40B4-BE49-F238E27FC236}">
                <a16:creationId xmlns:a16="http://schemas.microsoft.com/office/drawing/2014/main" id="{6D20C79B-EEBE-68C2-4158-50CE19192FDB}"/>
              </a:ext>
            </a:extLst>
          </p:cNvPr>
          <p:cNvPicPr>
            <a:picLocks noChangeAspect="1"/>
          </p:cNvPicPr>
          <p:nvPr/>
        </p:nvPicPr>
        <p:blipFill>
          <a:blip r:embed="rId3"/>
          <a:stretch>
            <a:fillRect/>
          </a:stretch>
        </p:blipFill>
        <p:spPr bwMode="auto">
          <a:xfrm>
            <a:off x="3268163" y="3994924"/>
            <a:ext cx="5227955" cy="1644650"/>
          </a:xfrm>
          <a:prstGeom prst="rect">
            <a:avLst/>
          </a:prstGeom>
        </p:spPr>
      </p:pic>
    </p:spTree>
    <p:extLst>
      <p:ext uri="{BB962C8B-B14F-4D97-AF65-F5344CB8AC3E}">
        <p14:creationId xmlns:p14="http://schemas.microsoft.com/office/powerpoint/2010/main" val="351315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3D9D023D-592D-C5C8-AF86-DA01F016BDC2}"/>
              </a:ext>
            </a:extLst>
          </p:cNvPr>
          <p:cNvSpPr>
            <a:spLocks noGrp="1"/>
          </p:cNvSpPr>
          <p:nvPr>
            <p:ph idx="1"/>
          </p:nvPr>
        </p:nvSpPr>
        <p:spPr>
          <a:xfrm>
            <a:off x="1066800" y="880110"/>
            <a:ext cx="10058400" cy="3931920"/>
          </a:xfrm>
        </p:spPr>
        <p:txBody>
          <a:bodyPr/>
          <a:lstStyle/>
          <a:p>
            <a:r>
              <a:rPr lang="en-US" sz="1800" kern="100" dirty="0">
                <a:solidFill>
                  <a:srgbClr val="000000"/>
                </a:solidFill>
                <a:effectLst/>
                <a:latin typeface="S hne;ui-sans-serif;system-ui;a"/>
                <a:ea typeface="Noto Serif CJK SC"/>
                <a:cs typeface="Noto Sans Devanagari" panose="020B0502040504020204" pitchFamily="34" charset="0"/>
              </a:rPr>
              <a:t> Total number of multiplications and additions will be, respectively:</a:t>
            </a:r>
            <a:endParaRPr lang="en-US" sz="1800" kern="100" dirty="0">
              <a:effectLst/>
              <a:latin typeface="Liberation Serif"/>
              <a:ea typeface="Noto Serif CJK SC"/>
              <a:cs typeface="Noto Sans Devanagari" panose="020B0502040504020204" pitchFamily="34" charset="0"/>
            </a:endParaRPr>
          </a:p>
          <a:p>
            <a:endParaRPr lang="en-US" dirty="0"/>
          </a:p>
        </p:txBody>
      </p:sp>
      <p:pic>
        <p:nvPicPr>
          <p:cNvPr id="4" name="Image4">
            <a:extLst>
              <a:ext uri="{FF2B5EF4-FFF2-40B4-BE49-F238E27FC236}">
                <a16:creationId xmlns:a16="http://schemas.microsoft.com/office/drawing/2014/main" id="{293F5A54-C680-4BFA-65F6-C0212C0B4FF9}"/>
              </a:ext>
            </a:extLst>
          </p:cNvPr>
          <p:cNvPicPr>
            <a:picLocks noChangeAspect="1"/>
          </p:cNvPicPr>
          <p:nvPr/>
        </p:nvPicPr>
        <p:blipFill>
          <a:blip r:embed="rId2"/>
          <a:stretch>
            <a:fillRect/>
          </a:stretch>
        </p:blipFill>
        <p:spPr bwMode="auto">
          <a:xfrm>
            <a:off x="6096000" y="1447800"/>
            <a:ext cx="5257165" cy="579120"/>
          </a:xfrm>
          <a:prstGeom prst="rect">
            <a:avLst/>
          </a:prstGeom>
        </p:spPr>
      </p:pic>
      <p:sp>
        <p:nvSpPr>
          <p:cNvPr id="5" name="مربع نص 4">
            <a:extLst>
              <a:ext uri="{FF2B5EF4-FFF2-40B4-BE49-F238E27FC236}">
                <a16:creationId xmlns:a16="http://schemas.microsoft.com/office/drawing/2014/main" id="{1B03B1F8-097D-9222-AA32-549EC0913C91}"/>
              </a:ext>
            </a:extLst>
          </p:cNvPr>
          <p:cNvSpPr txBox="1"/>
          <p:nvPr/>
        </p:nvSpPr>
        <p:spPr>
          <a:xfrm>
            <a:off x="720090" y="2104488"/>
            <a:ext cx="6490751" cy="4100097"/>
          </a:xfrm>
          <a:prstGeom prst="rect">
            <a:avLst/>
          </a:prstGeom>
          <a:noFill/>
        </p:spPr>
        <p:txBody>
          <a:bodyPr wrap="none" rtlCol="0">
            <a:spAutoFit/>
          </a:bodyPr>
          <a:lstStyle/>
          <a:p>
            <a:pPr marL="0" marR="0">
              <a:spcBef>
                <a:spcPts val="0"/>
              </a:spcBef>
              <a:spcAft>
                <a:spcPts val="0"/>
              </a:spcAft>
            </a:pPr>
            <a:r>
              <a:rPr lang="en-US" sz="1800" b="1" u="sng" kern="100" dirty="0">
                <a:solidFill>
                  <a:srgbClr val="000000"/>
                </a:solidFill>
                <a:effectLst/>
                <a:latin typeface="S hne;ui-sans-serif;system-ui;a"/>
                <a:ea typeface="Noto Serif CJK SC"/>
                <a:cs typeface="Noto Sans Devanagari" panose="020B0502040504020204" pitchFamily="34" charset="0"/>
              </a:rPr>
              <a:t>2) STATISTICAL ANALYSIS</a:t>
            </a:r>
            <a:endParaRPr lang="en-US" sz="1800" kern="100" dirty="0">
              <a:effectLst/>
              <a:latin typeface="Liberation Serif"/>
              <a:ea typeface="Noto Serif CJK SC"/>
              <a:cs typeface="Noto Sans Devanagari" panose="020B0502040504020204" pitchFamily="34" charset="0"/>
            </a:endParaRPr>
          </a:p>
          <a:p>
            <a:pPr marL="0" marR="0">
              <a:spcBef>
                <a:spcPts val="0"/>
              </a:spcBef>
              <a:spcAft>
                <a:spcPts val="0"/>
              </a:spcAft>
            </a:pPr>
            <a:r>
              <a:rPr lang="en-US" sz="1800" kern="100" dirty="0">
                <a:solidFill>
                  <a:srgbClr val="000000"/>
                </a:solidFill>
                <a:effectLst/>
                <a:latin typeface="S hne;ui-sans-serif;system-ui;a"/>
                <a:ea typeface="Noto Serif CJK SC"/>
                <a:cs typeface="Noto Sans Devanagari" panose="020B0502040504020204" pitchFamily="34" charset="0"/>
              </a:rPr>
              <a:t> </a:t>
            </a:r>
            <a:endParaRPr lang="en-US" sz="1800" kern="100" dirty="0">
              <a:effectLst/>
              <a:latin typeface="Liberation Serif"/>
              <a:ea typeface="Noto Serif CJK SC"/>
              <a:cs typeface="Noto Sans Devanagari" panose="020B0502040504020204" pitchFamily="34" charset="0"/>
            </a:endParaRPr>
          </a:p>
          <a:p>
            <a:pPr marL="0" marR="0">
              <a:lnSpc>
                <a:spcPct val="115000"/>
              </a:lnSpc>
              <a:spcBef>
                <a:spcPts val="0"/>
              </a:spcBef>
              <a:spcAft>
                <a:spcPts val="700"/>
              </a:spcAft>
            </a:pPr>
            <a:r>
              <a:rPr lang="en-US" sz="1800" kern="100" dirty="0">
                <a:solidFill>
                  <a:srgbClr val="000000"/>
                </a:solidFill>
                <a:effectLst/>
                <a:latin typeface="S hne;ui-sans-serif;system-ui;a"/>
                <a:ea typeface="Noto Serif CJK SC"/>
                <a:cs typeface="Noto Sans Devanagari" panose="020B0502040504020204" pitchFamily="34" charset="0"/>
              </a:rPr>
              <a:t>"CNN Architecture: Extracting Features for Time Series Forecasting"</a:t>
            </a:r>
            <a:endParaRPr lang="en-US" sz="1800" kern="100" dirty="0">
              <a:effectLst/>
              <a:latin typeface="Liberation Serif"/>
              <a:ea typeface="Noto Serif CJK SC"/>
              <a:cs typeface="Noto Sans Devanagari" panose="020B0502040504020204" pitchFamily="34" charset="0"/>
            </a:endParaRPr>
          </a:p>
          <a:p>
            <a:pPr marL="0" marR="0">
              <a:lnSpc>
                <a:spcPct val="115000"/>
              </a:lnSpc>
              <a:spcBef>
                <a:spcPts val="0"/>
              </a:spcBef>
              <a:spcAft>
                <a:spcPts val="700"/>
              </a:spcAft>
            </a:pPr>
            <a:br>
              <a:rPr lang="en-US" sz="1800" kern="100" dirty="0">
                <a:solidFill>
                  <a:srgbClr val="000000"/>
                </a:solidFill>
                <a:effectLst/>
                <a:latin typeface="Liberation Serif"/>
                <a:ea typeface="Noto Serif CJK SC"/>
                <a:cs typeface="Noto Sans Devanagari" panose="020B0502040504020204" pitchFamily="34" charset="0"/>
              </a:rPr>
            </a:br>
            <a:r>
              <a:rPr lang="en-US" sz="1800" kern="100" dirty="0">
                <a:solidFill>
                  <a:srgbClr val="000000"/>
                </a:solidFill>
                <a:effectLst/>
                <a:latin typeface="Liberation Serif"/>
                <a:ea typeface="Noto Serif CJK SC"/>
                <a:cs typeface="Noto Sans Devanagari" panose="020B0502040504020204" pitchFamily="34" charset="0"/>
              </a:rPr>
              <a:t>------</a:t>
            </a:r>
            <a:endParaRPr lang="en-US" sz="1800" kern="100" dirty="0">
              <a:effectLst/>
              <a:latin typeface="Liberation Serif"/>
              <a:ea typeface="Noto Serif CJK SC"/>
              <a:cs typeface="Noto Sans Devanagari" panose="020B0502040504020204" pitchFamily="34" charset="0"/>
            </a:endParaRPr>
          </a:p>
          <a:p>
            <a:pPr marL="0" marR="0">
              <a:lnSpc>
                <a:spcPct val="115000"/>
              </a:lnSpc>
              <a:spcBef>
                <a:spcPts val="0"/>
              </a:spcBef>
              <a:spcAft>
                <a:spcPts val="700"/>
              </a:spcAft>
            </a:pPr>
            <a:r>
              <a:rPr lang="en-US" sz="1800" b="1" u="sng" kern="100" dirty="0">
                <a:solidFill>
                  <a:srgbClr val="000000"/>
                </a:solidFill>
                <a:effectLst/>
                <a:latin typeface="S hne;ui-sans-serif;system-ui;a"/>
                <a:ea typeface="Noto Serif CJK SC"/>
                <a:cs typeface="Noto Sans Devanagari" panose="020B0502040504020204" pitchFamily="34" charset="0"/>
              </a:rPr>
              <a:t>3) SAMPLE DATA SET DESCRIPTION</a:t>
            </a:r>
            <a:endParaRPr lang="en-US" sz="1800" kern="100" dirty="0">
              <a:effectLst/>
              <a:latin typeface="Liberation Serif"/>
              <a:ea typeface="Noto Serif CJK SC"/>
              <a:cs typeface="Noto Sans Devanagari" panose="020B0502040504020204" pitchFamily="34" charset="0"/>
            </a:endParaRPr>
          </a:p>
          <a:p>
            <a:pPr marL="0" marR="0">
              <a:lnSpc>
                <a:spcPct val="115000"/>
              </a:lnSpc>
              <a:spcBef>
                <a:spcPts val="0"/>
              </a:spcBef>
              <a:spcAft>
                <a:spcPts val="700"/>
              </a:spcAft>
            </a:pPr>
            <a:r>
              <a:rPr lang="en-US" sz="1800" u="sng" kern="100" dirty="0">
                <a:solidFill>
                  <a:srgbClr val="000000"/>
                </a:solidFill>
                <a:effectLst/>
                <a:latin typeface="Liberation Serif"/>
                <a:ea typeface="Noto Serif CJK SC"/>
                <a:cs typeface="Noto Sans Devanagari" panose="020B0502040504020204" pitchFamily="34" charset="0"/>
              </a:rPr>
              <a:t>"Dataset Overview: Wireless Mesh Network Traffic Prediction":</a:t>
            </a:r>
            <a:endParaRPr lang="en-US" sz="1800" kern="100" dirty="0">
              <a:effectLst/>
              <a:latin typeface="Liberation Serif"/>
              <a:ea typeface="Noto Serif CJK SC"/>
              <a:cs typeface="Noto Sans Devanagari" panose="020B0502040504020204" pitchFamily="34" charset="0"/>
            </a:endParaRPr>
          </a:p>
          <a:p>
            <a:pPr marL="342900" marR="0" lvl="0" indent="-342900">
              <a:lnSpc>
                <a:spcPct val="115000"/>
              </a:lnSpc>
              <a:spcBef>
                <a:spcPts val="0"/>
              </a:spcBef>
              <a:spcAft>
                <a:spcPts val="700"/>
              </a:spcAft>
              <a:buFont typeface="Symbol" panose="05050102010706020507" pitchFamily="18" charset="2"/>
              <a:buChar char=""/>
              <a:tabLst>
                <a:tab pos="144145" algn="l"/>
              </a:tabLst>
            </a:pPr>
            <a:r>
              <a:rPr lang="en-US" sz="1800" b="1" kern="100" dirty="0">
                <a:solidFill>
                  <a:srgbClr val="000000"/>
                </a:solidFill>
                <a:effectLst/>
                <a:latin typeface="Liberation Serif"/>
                <a:ea typeface="Noto Serif CJK SC"/>
                <a:cs typeface="Noto Sans Devanagari" panose="020B0502040504020204" pitchFamily="34" charset="0"/>
              </a:rPr>
              <a:t>Data Collection Overview</a:t>
            </a:r>
            <a:endParaRPr lang="en-US" sz="1800" kern="100" dirty="0">
              <a:effectLst/>
              <a:latin typeface="Liberation Serif"/>
              <a:ea typeface="Noto Serif CJK SC"/>
              <a:cs typeface="Symbol" panose="05050102010706020507" pitchFamily="18" charset="2"/>
            </a:endParaRPr>
          </a:p>
          <a:p>
            <a:pPr marL="342900" marR="0" lvl="0" indent="-342900">
              <a:lnSpc>
                <a:spcPct val="115000"/>
              </a:lnSpc>
              <a:spcBef>
                <a:spcPts val="0"/>
              </a:spcBef>
              <a:spcAft>
                <a:spcPts val="700"/>
              </a:spcAft>
              <a:buFont typeface="Symbol" panose="05050102010706020507" pitchFamily="18" charset="2"/>
              <a:buChar char=""/>
              <a:tabLst>
                <a:tab pos="144145" algn="l"/>
              </a:tabLst>
            </a:pPr>
            <a:r>
              <a:rPr lang="en-US" sz="1800" b="1" kern="100" dirty="0">
                <a:solidFill>
                  <a:srgbClr val="000000"/>
                </a:solidFill>
                <a:effectLst/>
                <a:latin typeface="Liberation Serif"/>
                <a:ea typeface="Noto Serif CJK SC"/>
                <a:cs typeface="Noto Sans Devanagari" panose="020B0502040504020204" pitchFamily="34" charset="0"/>
              </a:rPr>
              <a:t>Sensor Information and Parameters</a:t>
            </a:r>
            <a:endParaRPr lang="en-US" sz="1800" kern="100" dirty="0">
              <a:effectLst/>
              <a:latin typeface="Liberation Serif"/>
              <a:ea typeface="Noto Serif CJK SC"/>
              <a:cs typeface="Symbol" panose="05050102010706020507" pitchFamily="18" charset="2"/>
            </a:endParaRPr>
          </a:p>
          <a:p>
            <a:pPr marL="342900" marR="0" lvl="0" indent="-342900">
              <a:lnSpc>
                <a:spcPct val="115000"/>
              </a:lnSpc>
              <a:spcBef>
                <a:spcPts val="0"/>
              </a:spcBef>
              <a:spcAft>
                <a:spcPts val="700"/>
              </a:spcAft>
              <a:buFont typeface="Symbol" panose="05050102010706020507" pitchFamily="18" charset="2"/>
              <a:buChar char=""/>
              <a:tabLst>
                <a:tab pos="144145" algn="l"/>
              </a:tabLst>
            </a:pPr>
            <a:r>
              <a:rPr lang="en-US" sz="1800" b="1" kern="100" dirty="0">
                <a:solidFill>
                  <a:srgbClr val="000000"/>
                </a:solidFill>
                <a:effectLst/>
                <a:latin typeface="Liberation Serif"/>
                <a:ea typeface="Noto Serif CJK SC"/>
                <a:cs typeface="Noto Sans Devanagari" panose="020B0502040504020204" pitchFamily="34" charset="0"/>
              </a:rPr>
              <a:t>Model Configuration and Layer Transformations</a:t>
            </a:r>
            <a:endParaRPr lang="en-US" sz="1800" kern="100" dirty="0">
              <a:effectLst/>
              <a:latin typeface="Liberation Serif"/>
              <a:ea typeface="Noto Serif CJK SC"/>
              <a:cs typeface="Symbol" panose="05050102010706020507" pitchFamily="18" charset="2"/>
            </a:endParaRPr>
          </a:p>
          <a:p>
            <a:endParaRPr lang="en-US" dirty="0"/>
          </a:p>
        </p:txBody>
      </p:sp>
    </p:spTree>
    <p:extLst>
      <p:ext uri="{BB962C8B-B14F-4D97-AF65-F5344CB8AC3E}">
        <p14:creationId xmlns:p14="http://schemas.microsoft.com/office/powerpoint/2010/main" val="4005083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1F8DEAAA-9C21-824D-DFC5-E9A2E86FF2DE}"/>
              </a:ext>
            </a:extLst>
          </p:cNvPr>
          <p:cNvSpPr>
            <a:spLocks noGrp="1"/>
          </p:cNvSpPr>
          <p:nvPr>
            <p:ph idx="1"/>
          </p:nvPr>
        </p:nvSpPr>
        <p:spPr>
          <a:xfrm>
            <a:off x="1066800" y="857250"/>
            <a:ext cx="10058400" cy="1714500"/>
          </a:xfrm>
        </p:spPr>
        <p:txBody>
          <a:bodyPr/>
          <a:lstStyle/>
          <a:p>
            <a:pPr marL="65405" marR="24130" algn="just">
              <a:lnSpc>
                <a:spcPct val="103000"/>
              </a:lnSpc>
              <a:spcBef>
                <a:spcPts val="490"/>
              </a:spcBef>
              <a:spcAft>
                <a:spcPts val="0"/>
              </a:spcAft>
            </a:pPr>
            <a:r>
              <a:rPr lang="en-US" sz="1800" dirty="0">
                <a:effectLst/>
                <a:latin typeface="Times New Roman" panose="02020603050405020304" pitchFamily="18" charset="0"/>
                <a:ea typeface="Times New Roman" panose="02020603050405020304" pitchFamily="18" charset="0"/>
              </a:rPr>
              <a:t>This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equated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zero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best</a:t>
            </a:r>
            <a:r>
              <a:rPr lang="en-US" sz="1800" spc="-15" dirty="0">
                <a:effectLst/>
                <a:latin typeface="Times New Roman" panose="02020603050405020304" pitchFamily="18" charset="0"/>
                <a:ea typeface="Times New Roman" panose="02020603050405020304" pitchFamily="18" charset="0"/>
              </a:rPr>
              <a:t> </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β</a:t>
            </a:r>
            <a:r>
              <a:rPr lang="en-US" sz="1800" i="1"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derive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prediction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new</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a:t>
            </a:r>
            <a:r>
              <a:rPr lang="en-US" sz="1800" spc="-10" dirty="0">
                <a:effectLst/>
                <a:latin typeface="Times New Roman" panose="02020603050405020304" pitchFamily="18" charset="0"/>
                <a:ea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rPr>
              <a:t>x</a:t>
            </a:r>
            <a:r>
              <a:rPr lang="en-US" sz="1800" i="1" baseline="-25000" dirty="0" err="1">
                <a:effectLst/>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a:t>
            </a:r>
          </a:p>
          <a:p>
            <a:pPr marL="1162685" marR="0">
              <a:spcBef>
                <a:spcPts val="585"/>
              </a:spcBef>
              <a:spcAft>
                <a:spcPts val="0"/>
              </a:spcAft>
              <a:tabLst>
                <a:tab pos="2917825" algn="l"/>
              </a:tabLst>
            </a:pPr>
            <a:r>
              <a:rPr lang="en-US" sz="1800" i="1" dirty="0" err="1">
                <a:effectLst/>
                <a:latin typeface="Times New Roman" panose="02020603050405020304" pitchFamily="18" charset="0"/>
                <a:ea typeface="Times New Roman" panose="02020603050405020304" pitchFamily="18" charset="0"/>
              </a:rPr>
              <a:t>y</a:t>
            </a:r>
            <a:r>
              <a:rPr lang="en-US" sz="1800" i="1" baseline="-25000" dirty="0" err="1">
                <a:effectLst/>
                <a:latin typeface="Times New Roman" panose="02020603050405020304" pitchFamily="18" charset="0"/>
                <a:ea typeface="Times New Roman" panose="02020603050405020304" pitchFamily="18" charset="0"/>
              </a:rPr>
              <a:t>p</a:t>
            </a:r>
            <a:r>
              <a:rPr lang="en-US" sz="1800" i="1" spc="60"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6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err="1">
                <a:effectLst/>
                <a:latin typeface="Arial" panose="020B0604020202020204" pitchFamily="34" charset="0"/>
                <a:ea typeface="Times New Roman" panose="02020603050405020304" pitchFamily="18" charset="0"/>
                <a:cs typeface="Times New Roman" panose="02020603050405020304" pitchFamily="18" charset="0"/>
              </a:rPr>
              <a:t>λ</a:t>
            </a:r>
            <a:r>
              <a:rPr lang="en-US" sz="1800" i="1" baseline="-25000" dirty="0" err="1">
                <a:effectLst/>
                <a:latin typeface="Times New Roman" panose="02020603050405020304" pitchFamily="18" charset="0"/>
                <a:ea typeface="Times New Roman" panose="02020603050405020304" pitchFamily="18" charset="0"/>
              </a:rPr>
              <a:t>p</a:t>
            </a:r>
            <a:r>
              <a:rPr lang="en-US" sz="1800" i="1" spc="60" dirty="0">
                <a:effectLst/>
                <a:latin typeface="Times New Roman" panose="02020603050405020304" pitchFamily="18" charset="0"/>
                <a:ea typeface="Times New Roman" panose="02020603050405020304" pitchFamily="18" charset="0"/>
              </a:rPr>
              <a:t> </a:t>
            </a:r>
            <a:r>
              <a:rPr lang="en-US" sz="1800" dirty="0">
                <a:effectLst/>
                <a:latin typeface="Lucida Sans Unicode" panose="020B0602030504020204" pitchFamily="34" charset="0"/>
                <a:ea typeface="Times New Roman" panose="02020603050405020304" pitchFamily="18" charset="0"/>
                <a:cs typeface="Times New Roman" panose="02020603050405020304" pitchFamily="18" charset="0"/>
              </a:rPr>
              <a:t>=</a:t>
            </a:r>
            <a:r>
              <a:rPr lang="en-US" sz="1800" spc="-60" dirty="0">
                <a:effectLst/>
                <a:latin typeface="Lucida Sans Unicode" panose="020B0602030504020204" pitchFamily="34"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a:t>
            </a:r>
            <a:r>
              <a:rPr lang="en-US" sz="1800" i="1" baseline="30000" dirty="0">
                <a:effectLst/>
                <a:latin typeface="Times New Roman" panose="02020603050405020304" pitchFamily="18" charset="0"/>
                <a:ea typeface="Times New Roman" panose="02020603050405020304" pitchFamily="18" charset="0"/>
              </a:rPr>
              <a:t>x</a:t>
            </a:r>
            <a:r>
              <a:rPr lang="en-US" sz="1800" i="1" dirty="0">
                <a:effectLst/>
                <a:latin typeface="Times New Roman" panose="02020603050405020304" pitchFamily="18" charset="0"/>
                <a:ea typeface="Times New Roman" panose="02020603050405020304" pitchFamily="18" charset="0"/>
              </a:rPr>
              <a:t>p</a:t>
            </a:r>
            <a:r>
              <a:rPr lang="en-US" sz="1800" i="1" dirty="0">
                <a:effectLst/>
                <a:latin typeface="Arial" panose="020B0604020202020204" pitchFamily="34" charset="0"/>
                <a:ea typeface="Times New Roman" panose="02020603050405020304" pitchFamily="18" charset="0"/>
                <a:cs typeface="Times New Roman" panose="02020603050405020304" pitchFamily="18" charset="0"/>
              </a:rPr>
              <a:t>β	</a:t>
            </a:r>
            <a:endParaRPr lang="en-US" sz="1800" dirty="0">
              <a:effectLst/>
              <a:latin typeface="Times New Roman" panose="02020603050405020304" pitchFamily="18" charset="0"/>
              <a:ea typeface="Times New Roman" panose="02020603050405020304" pitchFamily="18" charset="0"/>
            </a:endParaRPr>
          </a:p>
          <a:p>
            <a:pPr marL="0" marR="0" algn="just">
              <a:spcBef>
                <a:spcPts val="45"/>
              </a:spcBef>
              <a:spcAft>
                <a:spcPts val="0"/>
              </a:spcAft>
              <a:tabLst>
                <a:tab pos="374015" algn="l"/>
              </a:tabLst>
            </a:pPr>
            <a:r>
              <a:rPr lang="en-US" sz="1800" dirty="0">
                <a:effectLst/>
                <a:latin typeface="Times New Roman" panose="02020603050405020304" pitchFamily="18" charset="0"/>
                <a:ea typeface="Times New Roman" panose="02020603050405020304" pitchFamily="18" charset="0"/>
              </a:rPr>
              <a:t> Convert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only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numeric</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p>
          <a:p>
            <a:pPr marL="0" marR="0" algn="just">
              <a:lnSpc>
                <a:spcPct val="103000"/>
              </a:lnSpc>
              <a:spcBef>
                <a:spcPts val="45"/>
              </a:spcBef>
              <a:spcAft>
                <a:spcPts val="0"/>
              </a:spcAft>
              <a:tabLst>
                <a:tab pos="374015" algn="l"/>
              </a:tabLst>
            </a:pPr>
            <a:r>
              <a:rPr lang="en-US" sz="1800" dirty="0">
                <a:effectLst/>
                <a:latin typeface="Times New Roman" panose="02020603050405020304" pitchFamily="18" charset="0"/>
                <a:ea typeface="Times New Roman" panose="02020603050405020304" pitchFamily="18" charset="0"/>
              </a:rPr>
              <a:t> The data set should contain only non-negative integer</a:t>
            </a:r>
            <a:r>
              <a:rPr lang="en-US" sz="1800" spc="-23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values</a:t>
            </a:r>
            <a:r>
              <a:rPr lang="en-US" spc="-55" dirty="0">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that</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represent</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frequency</a:t>
            </a:r>
          </a:p>
          <a:p>
            <a:endParaRPr lang="en-US" dirty="0"/>
          </a:p>
        </p:txBody>
      </p:sp>
    </p:spTree>
    <p:extLst>
      <p:ext uri="{BB962C8B-B14F-4D97-AF65-F5344CB8AC3E}">
        <p14:creationId xmlns:p14="http://schemas.microsoft.com/office/powerpoint/2010/main" val="2660857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C3F8F89-447D-140D-DF33-838132D41540}"/>
              </a:ext>
            </a:extLst>
          </p:cNvPr>
          <p:cNvSpPr>
            <a:spLocks noGrp="1"/>
          </p:cNvSpPr>
          <p:nvPr>
            <p:ph type="title"/>
          </p:nvPr>
        </p:nvSpPr>
        <p:spPr/>
        <p:txBody>
          <a:bodyPr/>
          <a:lstStyle/>
          <a:p>
            <a:r>
              <a:rPr lang="en-US" i="1" dirty="0">
                <a:latin typeface="Calibri" panose="020F0502020204030204" pitchFamily="34" charset="0"/>
                <a:cs typeface="Calibri" panose="020F0502020204030204" pitchFamily="34" charset="0"/>
              </a:rPr>
              <a:t>V. </a:t>
            </a:r>
            <a:r>
              <a:rPr lang="en-US" dirty="0">
                <a:latin typeface="Calibri" panose="020F0502020204030204" pitchFamily="34" charset="0"/>
                <a:cs typeface="Calibri" panose="020F0502020204030204" pitchFamily="34" charset="0"/>
              </a:rPr>
              <a:t>RESULTS: </a:t>
            </a:r>
          </a:p>
        </p:txBody>
      </p:sp>
      <p:sp>
        <p:nvSpPr>
          <p:cNvPr id="3" name="عنصر نائب للمحتوى 2">
            <a:extLst>
              <a:ext uri="{FF2B5EF4-FFF2-40B4-BE49-F238E27FC236}">
                <a16:creationId xmlns:a16="http://schemas.microsoft.com/office/drawing/2014/main" id="{4D26B871-03A2-BB9E-7209-C0A353C1786F}"/>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result section in paper compares seven different methods for predicting the performance of a case study of a wireless mesh network (High-Speed Diesel pump) based on the vibration parameter: </a:t>
            </a:r>
            <a:endParaRPr lang="en-US" sz="20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case study involves a network of sensors that measure the three-phase current, voltage, temperature, and vibration of a High-Speed Diesel (HSD) pump.</a:t>
            </a:r>
            <a:endParaRPr lang="en-US" sz="20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20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comparison between the predicted and actual output for each method.</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667663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7D61F098-3E0F-3A2D-62DD-592D81353320}"/>
              </a:ext>
            </a:extLst>
          </p:cNvPr>
          <p:cNvSpPr>
            <a:spLocks noGrp="1"/>
          </p:cNvSpPr>
          <p:nvPr>
            <p:ph idx="1"/>
          </p:nvPr>
        </p:nvSpPr>
        <p:spPr>
          <a:xfrm>
            <a:off x="552449" y="594360"/>
            <a:ext cx="4411029" cy="3657600"/>
          </a:xfrm>
        </p:spPr>
        <p:txBody>
          <a:bodyPr>
            <a:normAutofit/>
          </a:bodyPr>
          <a:lstStyle/>
          <a:p>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1-DTR-</a:t>
            </a:r>
            <a:r>
              <a:rPr lang="en-US" sz="1800" kern="100" dirty="0">
                <a:solidFill>
                  <a:srgbClr val="414152"/>
                </a:solidFill>
                <a:effectLst/>
                <a:latin typeface="Roboto" panose="02000000000000000000" pitchFamily="2" charset="0"/>
                <a:ea typeface="Calibri" panose="020F0502020204030204" pitchFamily="34" charset="0"/>
                <a:cs typeface="Arial" panose="020B0604020202020204" pitchFamily="34" charset="0"/>
              </a:rPr>
              <a:t> Decision Tree Regressor</a:t>
            </a: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2-LR-</a:t>
            </a:r>
            <a:r>
              <a:rPr lang="en-US" sz="1800" kern="100" dirty="0">
                <a:solidFill>
                  <a:srgbClr val="414152"/>
                </a:solidFill>
                <a:effectLst/>
                <a:latin typeface="Roboto" panose="02000000000000000000" pitchFamily="2" charset="0"/>
                <a:ea typeface="Calibri" panose="020F0502020204030204" pitchFamily="34" charset="0"/>
                <a:cs typeface="Arial" panose="020B0604020202020204" pitchFamily="34" charset="0"/>
              </a:rPr>
              <a:t> Linear Regression</a:t>
            </a: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 MLP-</a:t>
            </a:r>
            <a:r>
              <a:rPr lang="en-US" sz="1800" kern="100" dirty="0">
                <a:solidFill>
                  <a:srgbClr val="414152"/>
                </a:solidFill>
                <a:effectLst/>
                <a:latin typeface="Roboto" panose="02000000000000000000" pitchFamily="2" charset="0"/>
                <a:ea typeface="Calibri" panose="020F0502020204030204" pitchFamily="34" charset="0"/>
                <a:cs typeface="Arial" panose="020B0604020202020204" pitchFamily="34" charset="0"/>
              </a:rPr>
              <a:t> Multi-layer Perceptron</a:t>
            </a: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4-Poisson Regression, 5-ARIMA-</a:t>
            </a:r>
            <a:r>
              <a:rPr lang="en-US" sz="1800" kern="100" dirty="0">
                <a:solidFill>
                  <a:srgbClr val="414152"/>
                </a:solidFill>
                <a:effectLst/>
                <a:latin typeface="Roboto" panose="02000000000000000000" pitchFamily="2" charset="0"/>
                <a:ea typeface="Calibri" panose="020F0502020204030204" pitchFamily="34" charset="0"/>
                <a:cs typeface="Arial" panose="020B0604020202020204" pitchFamily="34" charset="0"/>
              </a:rPr>
              <a:t> Auto-Regressive Integrated Moving Average</a:t>
            </a: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 LSTM-</a:t>
            </a:r>
            <a:r>
              <a:rPr lang="en-US" sz="1800" kern="100" dirty="0">
                <a:solidFill>
                  <a:srgbClr val="414152"/>
                </a:solidFill>
                <a:effectLst/>
                <a:latin typeface="Roboto" panose="02000000000000000000" pitchFamily="2" charset="0"/>
                <a:ea typeface="Calibri" panose="020F0502020204030204" pitchFamily="34" charset="0"/>
                <a:cs typeface="Arial" panose="020B0604020202020204" pitchFamily="34" charset="0"/>
              </a:rPr>
              <a:t> Long Short-Term Memory</a:t>
            </a: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and 7-Convo-LSTM-</a:t>
            </a:r>
            <a:r>
              <a:rPr lang="en-US" sz="1800" kern="100" dirty="0">
                <a:solidFill>
                  <a:srgbClr val="414152"/>
                </a:solidFill>
                <a:effectLst/>
                <a:latin typeface="Roboto" panose="02000000000000000000" pitchFamily="2" charset="0"/>
                <a:ea typeface="Calibri" panose="020F0502020204030204" pitchFamily="34" charset="0"/>
                <a:cs typeface="Arial" panose="020B0604020202020204" pitchFamily="34" charset="0"/>
              </a:rPr>
              <a:t> Convolutional Long Short-Term Memory</a:t>
            </a: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7" name="Picture 1">
            <a:extLst>
              <a:ext uri="{FF2B5EF4-FFF2-40B4-BE49-F238E27FC236}">
                <a16:creationId xmlns:a16="http://schemas.microsoft.com/office/drawing/2014/main" id="{34ACAC53-7F27-D06C-CC49-1E412DB3D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8123" y="2378710"/>
            <a:ext cx="2748915" cy="1656080"/>
          </a:xfrm>
          <a:prstGeom prst="rect">
            <a:avLst/>
          </a:prstGeom>
        </p:spPr>
      </p:pic>
      <p:pic>
        <p:nvPicPr>
          <p:cNvPr id="8" name="Picture 1">
            <a:extLst>
              <a:ext uri="{FF2B5EF4-FFF2-40B4-BE49-F238E27FC236}">
                <a16:creationId xmlns:a16="http://schemas.microsoft.com/office/drawing/2014/main" id="{87BDF727-FABD-0B2C-ABC0-EEEA12DE0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907" y="4644390"/>
            <a:ext cx="2743200" cy="1619250"/>
          </a:xfrm>
          <a:prstGeom prst="rect">
            <a:avLst/>
          </a:prstGeom>
        </p:spPr>
      </p:pic>
      <p:pic>
        <p:nvPicPr>
          <p:cNvPr id="9" name="Picture 1">
            <a:extLst>
              <a:ext uri="{FF2B5EF4-FFF2-40B4-BE49-F238E27FC236}">
                <a16:creationId xmlns:a16="http://schemas.microsoft.com/office/drawing/2014/main" id="{EB425AF4-8584-AE26-2C55-4B179CB959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6907" y="594360"/>
            <a:ext cx="2760345" cy="1603375"/>
          </a:xfrm>
          <a:prstGeom prst="rect">
            <a:avLst/>
          </a:prstGeom>
        </p:spPr>
      </p:pic>
      <p:pic>
        <p:nvPicPr>
          <p:cNvPr id="10" name="Picture 1">
            <a:extLst>
              <a:ext uri="{FF2B5EF4-FFF2-40B4-BE49-F238E27FC236}">
                <a16:creationId xmlns:a16="http://schemas.microsoft.com/office/drawing/2014/main" id="{F6E1DA60-EEC1-1D21-4121-91FF27044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08123" y="594360"/>
            <a:ext cx="2518410" cy="1462405"/>
          </a:xfrm>
          <a:prstGeom prst="rect">
            <a:avLst/>
          </a:prstGeom>
        </p:spPr>
      </p:pic>
      <p:pic>
        <p:nvPicPr>
          <p:cNvPr id="11" name="Picture 1">
            <a:extLst>
              <a:ext uri="{FF2B5EF4-FFF2-40B4-BE49-F238E27FC236}">
                <a16:creationId xmlns:a16="http://schemas.microsoft.com/office/drawing/2014/main" id="{3519140B-5631-FE04-D204-07DC837D63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16907" y="2691447"/>
            <a:ext cx="2776220" cy="1475105"/>
          </a:xfrm>
          <a:prstGeom prst="rect">
            <a:avLst/>
          </a:prstGeom>
        </p:spPr>
      </p:pic>
      <p:pic>
        <p:nvPicPr>
          <p:cNvPr id="12" name="Picture 1">
            <a:extLst>
              <a:ext uri="{FF2B5EF4-FFF2-40B4-BE49-F238E27FC236}">
                <a16:creationId xmlns:a16="http://schemas.microsoft.com/office/drawing/2014/main" id="{39D3BBDB-603F-7D54-8225-BE45DE7560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08123" y="4667885"/>
            <a:ext cx="2726055" cy="1595755"/>
          </a:xfrm>
          <a:prstGeom prst="rect">
            <a:avLst/>
          </a:prstGeom>
        </p:spPr>
      </p:pic>
      <p:pic>
        <p:nvPicPr>
          <p:cNvPr id="13" name="Picture 1">
            <a:extLst>
              <a:ext uri="{FF2B5EF4-FFF2-40B4-BE49-F238E27FC236}">
                <a16:creationId xmlns:a16="http://schemas.microsoft.com/office/drawing/2014/main" id="{40B5CE7C-7118-7B45-7C56-B96F20B92A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4654" y="3811270"/>
            <a:ext cx="2635250" cy="1642745"/>
          </a:xfrm>
          <a:prstGeom prst="rect">
            <a:avLst/>
          </a:prstGeom>
        </p:spPr>
      </p:pic>
    </p:spTree>
    <p:extLst>
      <p:ext uri="{BB962C8B-B14F-4D97-AF65-F5344CB8AC3E}">
        <p14:creationId xmlns:p14="http://schemas.microsoft.com/office/powerpoint/2010/main" val="861008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D3E5B629-AC1C-9E53-9C88-D4BBA53E1ABF}"/>
              </a:ext>
            </a:extLst>
          </p:cNvPr>
          <p:cNvSpPr>
            <a:spLocks noGrp="1"/>
          </p:cNvSpPr>
          <p:nvPr>
            <p:ph idx="1"/>
          </p:nvPr>
        </p:nvSpPr>
        <p:spPr>
          <a:xfrm>
            <a:off x="586740" y="731520"/>
            <a:ext cx="7128510" cy="2000250"/>
          </a:xfrm>
        </p:spPr>
        <p:txBody>
          <a:bodyPr/>
          <a:lstStyle/>
          <a:p>
            <a:pPr marL="342900" marR="0" lvl="0" indent="-342900" rtl="0">
              <a:lnSpc>
                <a:spcPct val="107000"/>
              </a:lnSpc>
              <a:spcBef>
                <a:spcPts val="0"/>
              </a:spcBef>
              <a:spcAft>
                <a:spcPts val="800"/>
              </a:spcAft>
              <a:buFont typeface="Symbol" panose="05050102010706020507" pitchFamily="18" charset="2"/>
              <a:buChar char=""/>
            </a:pP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authors use historical data from the sensors to train and test different machine learning and deep learning algorithms for predicting the vibration parameter as the output.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authors evaluates the models across five different time intervals: hourly, daily, weekly, monthly, and yearly.</a:t>
            </a:r>
            <a:endPar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1">
            <a:extLst>
              <a:ext uri="{FF2B5EF4-FFF2-40B4-BE49-F238E27FC236}">
                <a16:creationId xmlns:a16="http://schemas.microsoft.com/office/drawing/2014/main" id="{B1AC5207-EA0C-C8EA-6DBA-4946990F0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199" y="3255971"/>
            <a:ext cx="2863215" cy="1740519"/>
          </a:xfrm>
          <a:prstGeom prst="rect">
            <a:avLst/>
          </a:prstGeom>
        </p:spPr>
      </p:pic>
      <p:pic>
        <p:nvPicPr>
          <p:cNvPr id="5" name="Picture 1">
            <a:extLst>
              <a:ext uri="{FF2B5EF4-FFF2-40B4-BE49-F238E27FC236}">
                <a16:creationId xmlns:a16="http://schemas.microsoft.com/office/drawing/2014/main" id="{60CF3FD8-720C-AFDE-5FA8-96D55CF53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2147" y="2384166"/>
            <a:ext cx="2727960" cy="2000250"/>
          </a:xfrm>
          <a:prstGeom prst="rect">
            <a:avLst/>
          </a:prstGeom>
        </p:spPr>
      </p:pic>
      <p:pic>
        <p:nvPicPr>
          <p:cNvPr id="6" name="Picture 1">
            <a:extLst>
              <a:ext uri="{FF2B5EF4-FFF2-40B4-BE49-F238E27FC236}">
                <a16:creationId xmlns:a16="http://schemas.microsoft.com/office/drawing/2014/main" id="{803519ED-3929-A3C3-81AD-99D7313CC8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92147" y="389775"/>
            <a:ext cx="2727960" cy="1600895"/>
          </a:xfrm>
          <a:prstGeom prst="rect">
            <a:avLst/>
          </a:prstGeom>
        </p:spPr>
      </p:pic>
      <p:pic>
        <p:nvPicPr>
          <p:cNvPr id="7" name="Picture 1">
            <a:extLst>
              <a:ext uri="{FF2B5EF4-FFF2-40B4-BE49-F238E27FC236}">
                <a16:creationId xmlns:a16="http://schemas.microsoft.com/office/drawing/2014/main" id="{6461189D-FCD5-C720-90F9-859AECBFCDE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7326" y="3255970"/>
            <a:ext cx="3152139" cy="1740519"/>
          </a:xfrm>
          <a:prstGeom prst="rect">
            <a:avLst/>
          </a:prstGeom>
        </p:spPr>
      </p:pic>
      <p:pic>
        <p:nvPicPr>
          <p:cNvPr id="8" name="Picture 1">
            <a:extLst>
              <a:ext uri="{FF2B5EF4-FFF2-40B4-BE49-F238E27FC236}">
                <a16:creationId xmlns:a16="http://schemas.microsoft.com/office/drawing/2014/main" id="{2A7443C6-E04F-CFA6-EC17-BD02E750CB0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2148" y="4579922"/>
            <a:ext cx="2727960" cy="1820878"/>
          </a:xfrm>
          <a:prstGeom prst="rect">
            <a:avLst/>
          </a:prstGeom>
        </p:spPr>
      </p:pic>
    </p:spTree>
    <p:extLst>
      <p:ext uri="{BB962C8B-B14F-4D97-AF65-F5344CB8AC3E}">
        <p14:creationId xmlns:p14="http://schemas.microsoft.com/office/powerpoint/2010/main" val="4218499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C0CE2DF3-9368-25D8-4F7C-D5A12506DCD8}"/>
              </a:ext>
            </a:extLst>
          </p:cNvPr>
          <p:cNvSpPr>
            <a:spLocks noGrp="1"/>
          </p:cNvSpPr>
          <p:nvPr>
            <p:ph idx="1"/>
          </p:nvPr>
        </p:nvSpPr>
        <p:spPr>
          <a:xfrm>
            <a:off x="941070" y="685800"/>
            <a:ext cx="10058400" cy="811530"/>
          </a:xfrm>
        </p:spPr>
        <p:txBody>
          <a:bodyPr/>
          <a:lstStyle/>
          <a:p>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authors uses three metrics to measure the accuracy of the predictions: MAE-</a:t>
            </a: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mean absolute error, MSE-</a:t>
            </a: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Mean Square Error</a:t>
            </a: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and RMSE-</a:t>
            </a: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Root Mean Squared Error</a:t>
            </a: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4" name="Picture 1">
            <a:extLst>
              <a:ext uri="{FF2B5EF4-FFF2-40B4-BE49-F238E27FC236}">
                <a16:creationId xmlns:a16="http://schemas.microsoft.com/office/drawing/2014/main" id="{89B9555B-78D4-5963-10A6-798E2E15D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42" y="1746885"/>
            <a:ext cx="5310266" cy="1746250"/>
          </a:xfrm>
          <a:prstGeom prst="rect">
            <a:avLst/>
          </a:prstGeom>
        </p:spPr>
      </p:pic>
      <p:pic>
        <p:nvPicPr>
          <p:cNvPr id="5" name="Picture 1">
            <a:extLst>
              <a:ext uri="{FF2B5EF4-FFF2-40B4-BE49-F238E27FC236}">
                <a16:creationId xmlns:a16="http://schemas.microsoft.com/office/drawing/2014/main" id="{23BF8D96-8EDB-B196-AB14-C3FA8274E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910" y="1746885"/>
            <a:ext cx="5930532" cy="1746250"/>
          </a:xfrm>
          <a:prstGeom prst="rect">
            <a:avLst/>
          </a:prstGeom>
        </p:spPr>
      </p:pic>
      <p:pic>
        <p:nvPicPr>
          <p:cNvPr id="6" name="Picture 1">
            <a:extLst>
              <a:ext uri="{FF2B5EF4-FFF2-40B4-BE49-F238E27FC236}">
                <a16:creationId xmlns:a16="http://schemas.microsoft.com/office/drawing/2014/main" id="{27FA7C83-3381-43B1-8B3A-3FA420FB3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875" y="4157182"/>
            <a:ext cx="6064250" cy="1832773"/>
          </a:xfrm>
          <a:prstGeom prst="rect">
            <a:avLst/>
          </a:prstGeom>
        </p:spPr>
      </p:pic>
    </p:spTree>
    <p:extLst>
      <p:ext uri="{BB962C8B-B14F-4D97-AF65-F5344CB8AC3E}">
        <p14:creationId xmlns:p14="http://schemas.microsoft.com/office/powerpoint/2010/main" val="60360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E2D8F1E2-BF70-7D53-B228-B527EFB0B755}"/>
              </a:ext>
            </a:extLst>
          </p:cNvPr>
          <p:cNvSpPr>
            <a:spLocks noGrp="1"/>
          </p:cNvSpPr>
          <p:nvPr>
            <p:ph idx="1"/>
          </p:nvPr>
        </p:nvSpPr>
        <p:spPr>
          <a:xfrm>
            <a:off x="1066800" y="1097280"/>
            <a:ext cx="10058400" cy="1508760"/>
          </a:xfrm>
        </p:spPr>
        <p:txBody>
          <a:bodyPr/>
          <a:lstStyle/>
          <a:p>
            <a:pPr marL="342900" marR="0" lvl="0" indent="-342900" rtl="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It is found that the MAE for the Convo-LSTM model is 0.1, MSE is 0.025, and RMSE is 0.16, which indicates the model’s performance over other models.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Convo-LSTM has the best performance among all the methods, with the lowest values of MAE, MSE, and RMSE across all the time intervals.</a:t>
            </a:r>
            <a:endPar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830705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8DC607E-A1E2-C5B1-DCD6-1B5DCBA87FC4}"/>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VI. CONCLUSION</a:t>
            </a:r>
          </a:p>
        </p:txBody>
      </p:sp>
      <p:sp>
        <p:nvSpPr>
          <p:cNvPr id="3" name="عنصر نائب للمحتوى 2">
            <a:extLst>
              <a:ext uri="{FF2B5EF4-FFF2-40B4-BE49-F238E27FC236}">
                <a16:creationId xmlns:a16="http://schemas.microsoft.com/office/drawing/2014/main" id="{B107FC48-D06E-FC1B-A6B9-16E671C87DBE}"/>
              </a:ext>
            </a:extLst>
          </p:cNvPr>
          <p:cNvSpPr>
            <a:spLocks noGrp="1"/>
          </p:cNvSpPr>
          <p:nvPr>
            <p:ph idx="1"/>
          </p:nvPr>
        </p:nvSpPr>
        <p:spPr>
          <a:xfrm>
            <a:off x="1066800" y="2103120"/>
            <a:ext cx="10058400" cy="4112286"/>
          </a:xfrm>
        </p:spPr>
        <p:txBody>
          <a:bodyPr/>
          <a:lstStyle/>
          <a:p>
            <a:r>
              <a:rPr lang="en-GB" sz="1800" kern="100" dirty="0">
                <a:effectLst/>
                <a:latin typeface="Calibri" panose="020F0502020204030204" pitchFamily="34" charset="0"/>
                <a:ea typeface="Calibri" panose="020F0502020204030204" pitchFamily="34" charset="0"/>
                <a:cs typeface="Arial" panose="020B0604020202020204" pitchFamily="34" charset="0"/>
              </a:rPr>
              <a:t>The paper introduces a hybrid model for predicting traffic in wireless mesh networks. It employs regression methods on system configuration parameters using six algorithms: decision tree regressor, linear regression, multi-layer perceptron, Poisson regression, ARIMA, and LSTM. The study focuses on three main feature types—three-phase current, three-phase voltage, and temperature—to forecast the vibration output of the HSD Pump. Additionally, the paper proposes a novel Convo-LSTM setup, demonstrating its effectiveness. Evaluation across various intervals reveals that the Convo-LSTM algorithm outperforms others, especially in time-series multivariate datasets resembling wireless mesh networks. The findings suggest potential applications in predicting network traffic volume. The paper also discusses future directions, including exploring contemporary methods like attention mechanisms and transformers for traffic prediction. It suggests proposing multimodal networks that combine physical configuration values and network system log values, anticipating the growing complexity of larger and more distributed network systems. Automated prediction of incoming traffic and resource allocation is identified as a crucial need for the evolving landscape of network systems.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665492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83D6470C-7DD6-79D0-F602-952F3DD3AB58}"/>
              </a:ext>
            </a:extLst>
          </p:cNvPr>
          <p:cNvSpPr>
            <a:spLocks noGrp="1"/>
          </p:cNvSpPr>
          <p:nvPr>
            <p:ph idx="1"/>
          </p:nvPr>
        </p:nvSpPr>
        <p:spPr>
          <a:xfrm>
            <a:off x="1066800" y="594360"/>
            <a:ext cx="10058400" cy="6263640"/>
          </a:xfrm>
        </p:spPr>
        <p:txBody>
          <a:bodyPr>
            <a:normAutofit/>
          </a:bodyPr>
          <a:lstStyle/>
          <a:p>
            <a:pPr marL="0" marR="0">
              <a:lnSpc>
                <a:spcPct val="107000"/>
              </a:lnSpc>
              <a:spcBef>
                <a:spcPts val="0"/>
              </a:spcBef>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 research proposes a hybrid technique for network traffic prediction in wireless mesh networks, specifically using historical data from High-Speed Diesel (HSD) pumps. Sensors collect data, forming a mesh network indicative of typical traffic scenarios. The collected data undergoes multivariate time series analysis using statistical and machine learning algorithms.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GB" sz="1800" kern="100" dirty="0">
                <a:effectLst/>
                <a:latin typeface="Calibri" panose="020F0502020204030204" pitchFamily="34" charset="0"/>
                <a:ea typeface="Calibri" panose="020F0502020204030204" pitchFamily="34" charset="0"/>
                <a:cs typeface="Arial" panose="020B0604020202020204" pitchFamily="34" charset="0"/>
              </a:rPr>
              <a:t>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r>
              <a:rPr lang="en-GB" sz="1800" dirty="0">
                <a:effectLst/>
                <a:latin typeface="Calibri" panose="020F0502020204030204" pitchFamily="34" charset="0"/>
                <a:ea typeface="Calibri" panose="020F0502020204030204" pitchFamily="34" charset="0"/>
                <a:cs typeface="Arial" panose="020B0604020202020204" pitchFamily="34" charset="0"/>
              </a:rPr>
              <a:t>-The paper introduces a novel Convo-LSTM architecture for wireless mesh network traffic prediction, leveraging the strengths of Convolutional Neural Networks (CNN) for feature engineering and Long Short Term Memory (LSTM) for time series sequences. The proposed model is evaluated based on Mean Square Error, Mean Absolute Error, and Root Mean Square Error to assess its performance.</a:t>
            </a:r>
            <a:endParaRPr lang="ar-EG" sz="1800" dirty="0">
              <a:effectLst/>
              <a:latin typeface="Calibri" panose="020F0502020204030204" pitchFamily="34" charset="0"/>
              <a:ea typeface="Calibri" panose="020F0502020204030204" pitchFamily="34" charset="0"/>
              <a:cs typeface="Arial" panose="020B0604020202020204" pitchFamily="34" charset="0"/>
            </a:endParaRPr>
          </a:p>
          <a:p>
            <a:endParaRPr lang="ar-EG" dirty="0">
              <a:latin typeface="Calibri" panose="020F0502020204030204" pitchFamily="34" charset="0"/>
              <a:cs typeface="Arial" panose="020B0604020202020204" pitchFamily="34" charset="0"/>
            </a:endParaRPr>
          </a:p>
          <a:p>
            <a:r>
              <a:rPr lang="en-GB" sz="1800" dirty="0">
                <a:effectLst/>
                <a:latin typeface="Calibri" panose="020F0502020204030204" pitchFamily="34" charset="0"/>
                <a:ea typeface="Calibri" panose="020F0502020204030204" pitchFamily="34" charset="0"/>
                <a:cs typeface="Arial" panose="020B0604020202020204" pitchFamily="34" charset="0"/>
              </a:rPr>
              <a:t>-Key contributions of the paper include the introduction of a hybrid model for wireless mesh network traffic prediction, the implementation and comparison of various statistical and machine learning algorithms, and an unbiased analysis of their performance. The paper outlines the review of previous work, details the data collection process, describes analysis methods, presents and </a:t>
            </a:r>
            <a:r>
              <a:rPr lang="en-GB" sz="1800" dirty="0" err="1">
                <a:effectLst/>
                <a:latin typeface="Calibri" panose="020F0502020204030204" pitchFamily="34" charset="0"/>
                <a:ea typeface="Calibri" panose="020F0502020204030204" pitchFamily="34" charset="0"/>
                <a:cs typeface="Arial" panose="020B0604020202020204" pitchFamily="34" charset="0"/>
              </a:rPr>
              <a:t>analyzes</a:t>
            </a:r>
            <a:r>
              <a:rPr lang="en-GB" sz="1800" dirty="0">
                <a:effectLst/>
                <a:latin typeface="Calibri" panose="020F0502020204030204" pitchFamily="34" charset="0"/>
                <a:ea typeface="Calibri" panose="020F0502020204030204" pitchFamily="34" charset="0"/>
                <a:cs typeface="Arial" panose="020B0604020202020204" pitchFamily="34" charset="0"/>
              </a:rPr>
              <a:t> results, and concludes with insights for researchers in the wireless mesh network domain.</a:t>
            </a:r>
            <a:endParaRPr lang="en-US" dirty="0"/>
          </a:p>
        </p:txBody>
      </p:sp>
    </p:spTree>
    <p:extLst>
      <p:ext uri="{BB962C8B-B14F-4D97-AF65-F5344CB8AC3E}">
        <p14:creationId xmlns:p14="http://schemas.microsoft.com/office/powerpoint/2010/main" val="3045877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E94FEED7-9B5C-B0BF-BA17-AECC527601D8}"/>
              </a:ext>
            </a:extLst>
          </p:cNvPr>
          <p:cNvSpPr>
            <a:spLocks noGrp="1"/>
          </p:cNvSpPr>
          <p:nvPr>
            <p:ph idx="1"/>
          </p:nvPr>
        </p:nvSpPr>
        <p:spPr>
          <a:xfrm>
            <a:off x="1066800" y="925830"/>
            <a:ext cx="9906000" cy="1485900"/>
          </a:xfrm>
        </p:spPr>
        <p:txBody>
          <a:bodyPr/>
          <a:lstStyle/>
          <a:p>
            <a:r>
              <a:rPr lang="en-GB" sz="1800" dirty="0">
                <a:effectLst/>
                <a:latin typeface="Calibri" panose="020F0502020204030204" pitchFamily="34" charset="0"/>
                <a:ea typeface="Calibri" panose="020F0502020204030204" pitchFamily="34" charset="0"/>
                <a:cs typeface="Arial" panose="020B0604020202020204" pitchFamily="34" charset="0"/>
              </a:rPr>
              <a:t>- This research proposes a hybrid model for predicting wireless mesh network traffic, implements and evaluates algorithms for multivariate time series data, conducts an unbiased analysis of their performances, and provides valuable insights for researchers in the wireless mesh network domain. In summary, the paper presents solutions to address challenges in wireless mesh networks, offering comparisons and insights for both researchers and practitioners in the field</a:t>
            </a:r>
            <a:r>
              <a:rPr lang="ar-EG" sz="1800" dirty="0">
                <a:effectLst/>
                <a:latin typeface="Calibri" panose="020F0502020204030204" pitchFamily="34" charset="0"/>
                <a:ea typeface="Calibri" panose="020F0502020204030204" pitchFamily="34" charset="0"/>
                <a:cs typeface="Arial" panose="020B0604020202020204" pitchFamily="34" charset="0"/>
              </a:rPr>
              <a:t>.</a:t>
            </a:r>
            <a:endParaRPr lang="en-US" dirty="0"/>
          </a:p>
        </p:txBody>
      </p:sp>
    </p:spTree>
    <p:extLst>
      <p:ext uri="{BB962C8B-B14F-4D97-AF65-F5344CB8AC3E}">
        <p14:creationId xmlns:p14="http://schemas.microsoft.com/office/powerpoint/2010/main" val="3992925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FA5A2A-5D52-2F50-D4CC-5EFD9A0A5C45}"/>
              </a:ext>
            </a:extLst>
          </p:cNvPr>
          <p:cNvSpPr>
            <a:spLocks noGrp="1"/>
          </p:cNvSpPr>
          <p:nvPr>
            <p:ph type="title"/>
          </p:nvPr>
        </p:nvSpPr>
        <p:spPr/>
        <p:txBody>
          <a:bodyPr>
            <a:normAutofit/>
          </a:bodyPr>
          <a:lstStyle/>
          <a:p>
            <a:r>
              <a:rPr lang="en-US" sz="4800" i="1" dirty="0"/>
              <a:t>II</a:t>
            </a:r>
            <a:r>
              <a:rPr lang="en-US" sz="4800" dirty="0"/>
              <a:t>.  </a:t>
            </a:r>
            <a:r>
              <a:rPr lang="en-US" sz="4800" dirty="0">
                <a:effectLst/>
                <a:latin typeface="Calibri" panose="020F0502020204030204" pitchFamily="34" charset="0"/>
                <a:ea typeface="Calibri" panose="020F0502020204030204" pitchFamily="34" charset="0"/>
                <a:cs typeface="Arial" panose="020B0604020202020204" pitchFamily="34" charset="0"/>
              </a:rPr>
              <a:t>Background work:</a:t>
            </a:r>
            <a:endParaRPr lang="en-US" dirty="0"/>
          </a:p>
        </p:txBody>
      </p:sp>
      <p:sp>
        <p:nvSpPr>
          <p:cNvPr id="3" name="عنصر نائب للمحتوى 2">
            <a:extLst>
              <a:ext uri="{FF2B5EF4-FFF2-40B4-BE49-F238E27FC236}">
                <a16:creationId xmlns:a16="http://schemas.microsoft.com/office/drawing/2014/main" id="{DF49C26C-3CE1-F6C5-7986-7D00FB10679E}"/>
              </a:ext>
            </a:extLst>
          </p:cNvPr>
          <p:cNvSpPr>
            <a:spLocks noGrp="1"/>
          </p:cNvSpPr>
          <p:nvPr>
            <p:ph idx="1"/>
          </p:nvPr>
        </p:nvSpPr>
        <p:spPr>
          <a:xfrm>
            <a:off x="1066800" y="1817370"/>
            <a:ext cx="10058400" cy="4263390"/>
          </a:xfrm>
        </p:spPr>
        <p:txBody>
          <a:bodyPr>
            <a:normAutofit/>
          </a:bodyPr>
          <a:lstStyle/>
          <a:p>
            <a:r>
              <a:rPr lang="en-US"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Network traffic prediction and routing have been extensively studied, incorporating various time series models, machine learning algorithms, and deep learning methods such as ARIMA, GARCH, and wavelet-based transformations. combined ARIMA and GARCH models for network traffic prediction, reflecting the diverse range of approaches in this field.</a:t>
            </a:r>
          </a:p>
          <a:p>
            <a:endParaRPr lang="en-US" b="0" i="0" dirty="0">
              <a:effectLst/>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Neural networks, including deep learning techniques, have played a pivotal role in network analysis and prediction for nearly a decade, despite the initial preference for time series models like ARIMA. This shift highlights the evolving landscape of methodologies employed in understanding and forecasting network traffic.</a:t>
            </a:r>
          </a:p>
          <a:p>
            <a:endParaRPr lang="en-US" b="0" i="0" dirty="0">
              <a:effectLst/>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Applied a multi-resolution neural network for the same task.  And utilized a flexible neural tree to resolve traffic issues in small-scale networks . Studies have extensively compared the performance of traditional methods and deep learning networks in traffic prediction.</a:t>
            </a:r>
          </a:p>
        </p:txBody>
      </p:sp>
    </p:spTree>
    <p:extLst>
      <p:ext uri="{BB962C8B-B14F-4D97-AF65-F5344CB8AC3E}">
        <p14:creationId xmlns:p14="http://schemas.microsoft.com/office/powerpoint/2010/main" val="365919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BEF3557F-771D-2908-0F3A-1DEBD8185DC6}"/>
              </a:ext>
            </a:extLst>
          </p:cNvPr>
          <p:cNvSpPr>
            <a:spLocks noGrp="1"/>
          </p:cNvSpPr>
          <p:nvPr>
            <p:ph idx="1"/>
          </p:nvPr>
        </p:nvSpPr>
        <p:spPr>
          <a:xfrm>
            <a:off x="1066800" y="662940"/>
            <a:ext cx="10058400" cy="5383530"/>
          </a:xfrm>
        </p:spPr>
        <p:txBody>
          <a:bodyPr>
            <a:normAutofit fontScale="92500" lnSpcReduction="10000"/>
          </a:bodyPr>
          <a:lstStyle/>
          <a:p>
            <a:r>
              <a:rPr lang="en-US" dirty="0">
                <a:latin typeface="Calibri" panose="020F0502020204030204" pitchFamily="34" charset="0"/>
                <a:cs typeface="Calibri" panose="020F0502020204030204" pitchFamily="34" charset="0"/>
              </a:rPr>
              <a:t>- Applied various sequence models, including LSTM, RNN, and IRNN, for network traffic prediction. Similar traditional and advanced approaches have been employed for traffic prediction in wireless networks. A hybrid ANN-based approach is proposed for traffic prediction. A hybrid model using CNN and LSTM is proposed for traffic flow prediction.</a:t>
            </a:r>
            <a:r>
              <a:rPr lang="ar-EG" dirty="0">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ar-EG"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 model for the daily prediction of COVID-19 cases for the next 50 days was recently developed and implemented.</a:t>
            </a:r>
          </a:p>
          <a:p>
            <a:endParaRPr lang="ar-EG" dirty="0">
              <a:latin typeface="Calibri" panose="020F0502020204030204" pitchFamily="34" charset="0"/>
              <a:cs typeface="Calibri" panose="020F0502020204030204" pitchFamily="34" charset="0"/>
            </a:endParaRPr>
          </a:p>
          <a:p>
            <a:r>
              <a:rPr lang="ar-EG"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Deep belief networks were initially used for wireless backbone networks and later enhanced their operation through reinforcement learning in an IoT setting. Deployed RNNs in a Spartoi-temporal sense for improved traffic prediction performance.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Researchers have observed the rise of attention mechanisms and deep learning in interdisciplinary applications.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Applied a meta-learning scheme for faster traffic prediction in smaller networks. combined wavelet analysis with backpropagation neural networks for traffic flow analysis in wireless networks. A quantum-PSO approach has been explored in the domain of traffic prediction.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2581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FD362447-0EAF-1364-2E0A-85D8C7DC09E6}"/>
              </a:ext>
            </a:extLst>
          </p:cNvPr>
          <p:cNvSpPr>
            <a:spLocks noGrp="1"/>
          </p:cNvSpPr>
          <p:nvPr>
            <p:ph idx="1"/>
          </p:nvPr>
        </p:nvSpPr>
        <p:spPr>
          <a:xfrm>
            <a:off x="1066800" y="582930"/>
            <a:ext cx="10058400" cy="5806440"/>
          </a:xfrm>
        </p:spPr>
        <p:txBody>
          <a:bodyPr>
            <a:normAutofit lnSpcReduction="10000"/>
          </a:bodyPr>
          <a:lstStyle/>
          <a:p>
            <a:r>
              <a:rPr lang="en-US" dirty="0">
                <a:latin typeface="Calibri" panose="020F0502020204030204" pitchFamily="34" charset="0"/>
                <a:cs typeface="Calibri" panose="020F0502020204030204" pitchFamily="34" charset="0"/>
              </a:rPr>
              <a:t>- Industry 4.0 is characterized by connectivity, data volume, tech gadgets, inventory reduction, customization, and controlled production. Analyzed recent advancements in smart monitoring and data analytics for infrastructure predictive maintenance (</a:t>
            </a:r>
            <a:r>
              <a:rPr lang="en-US" dirty="0" err="1">
                <a:latin typeface="Calibri" panose="020F0502020204030204" pitchFamily="34" charset="0"/>
                <a:cs typeface="Calibri" panose="020F0502020204030204" pitchFamily="34" charset="0"/>
              </a:rPr>
              <a:t>PdM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PdM</a:t>
            </a:r>
            <a:r>
              <a:rPr lang="en-US" dirty="0">
                <a:latin typeface="Calibri" panose="020F0502020204030204" pitchFamily="34" charset="0"/>
                <a:cs typeface="Calibri" panose="020F0502020204030204" pitchFamily="34" charset="0"/>
              </a:rPr>
              <a:t> relies on data-driven insights to prevent downtime through maintenance, protection, and repairs. Emphasized the redefining of business in all industries with the emergence of AI and IoT.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Artificial neural networks and evolutionary algorithms are common AI techniques for machine diagnosis . Predictive maintenance reduces accidental device downtime, lowers maintenance costs, and extends equipment life cycle.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The fundamental infrastructure of an IoT framework includes sensors, actuators, computation servers, and the communication network. The TCP/IP communication protocol transmits sensor data in IoT frameworks.</a:t>
            </a:r>
            <a:endParaRPr lang="ar-EG" dirty="0">
              <a:latin typeface="Calibri" panose="020F0502020204030204" pitchFamily="34" charset="0"/>
              <a:cs typeface="Calibri" panose="020F0502020204030204" pitchFamily="34" charset="0"/>
            </a:endParaRPr>
          </a:p>
          <a:p>
            <a:endParaRPr lang="ar-EG"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The challenges faced by IoT devices located in geographically separated locations, communicating primarily via wireless media, were highlighted. And for example, on these challenges ; wireless channels are known for significant distortion levels and instability, posing challenges for IoT communication. For this reason , reliable data transfer without excessive retransmissions is a significant concern in the analysis of IoT devices.</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0267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369DF8FE-FF18-E186-342A-C72D15A72023}"/>
              </a:ext>
            </a:extLst>
          </p:cNvPr>
          <p:cNvSpPr>
            <a:spLocks noGrp="1"/>
          </p:cNvSpPr>
          <p:nvPr>
            <p:ph idx="1"/>
          </p:nvPr>
        </p:nvSpPr>
        <p:spPr>
          <a:xfrm>
            <a:off x="1066800" y="640080"/>
            <a:ext cx="10058400" cy="5840730"/>
          </a:xfrm>
        </p:spPr>
        <p:txBody>
          <a:bodyPr>
            <a:normAutofit/>
          </a:bodyPr>
          <a:lstStyle/>
          <a:p>
            <a:r>
              <a:rPr lang="en-US" dirty="0">
                <a:latin typeface="Calibri" panose="020F0502020204030204" pitchFamily="34" charset="0"/>
                <a:cs typeface="Calibri" panose="020F0502020204030204" pitchFamily="34" charset="0"/>
              </a:rPr>
              <a:t>- The fundamental infrastructure of an IoT framework includes sensors, actuators, computation servers, and a communication network. Mobile ad hoc networks (MANETs) are its backbone. MANET nodes with mesh architecture can spontaneously connect with other nodes, requiring minimal infrastructure. MANET nodes operate on the IoT network and collect data from sensors, RFID-enabled nodes</a:t>
            </a:r>
            <a:r>
              <a:rPr lang="ar-EG"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MANET nodes, which are similar to sensor nodes, are important in many IoT applications, and form a MESH network.</a:t>
            </a:r>
            <a:endParaRPr lang="ar-EG" dirty="0">
              <a:latin typeface="Calibri" panose="020F0502020204030204" pitchFamily="34" charset="0"/>
              <a:cs typeface="Calibri" panose="020F0502020204030204" pitchFamily="34" charset="0"/>
            </a:endParaRPr>
          </a:p>
          <a:p>
            <a:endParaRPr lang="ar-EG" dirty="0">
              <a:latin typeface="Calibri" panose="020F0502020204030204" pitchFamily="34" charset="0"/>
              <a:cs typeface="Calibri" panose="020F0502020204030204" pitchFamily="34" charset="0"/>
            </a:endParaRPr>
          </a:p>
          <a:p>
            <a:r>
              <a:rPr lang="ar-EG"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Researchers have worked on IoT using mature technologies like RFID, Wireless Sensor Network (WSN), and Mobile </a:t>
            </a:r>
            <a:r>
              <a:rPr lang="en-US" dirty="0" err="1">
                <a:latin typeface="Calibri" panose="020F0502020204030204" pitchFamily="34" charset="0"/>
                <a:cs typeface="Calibri" panose="020F0502020204030204" pitchFamily="34" charset="0"/>
              </a:rPr>
              <a:t>Adhoc</a:t>
            </a:r>
            <a:r>
              <a:rPr lang="en-US" dirty="0">
                <a:latin typeface="Calibri" panose="020F0502020204030204" pitchFamily="34" charset="0"/>
                <a:cs typeface="Calibri" panose="020F0502020204030204" pitchFamily="34" charset="0"/>
              </a:rPr>
              <a:t> Network (MANET). An IoT-based cloud network architecture is proposed, combining IoT and deep learning. The same architecture is suggested for applications beyond healthcare, such as traffic analysis, smart farming, and weather forecasting.</a:t>
            </a:r>
            <a:endParaRPr lang="ar-EG" dirty="0">
              <a:latin typeface="Calibri" panose="020F0502020204030204" pitchFamily="34" charset="0"/>
              <a:cs typeface="Calibri" panose="020F0502020204030204" pitchFamily="34" charset="0"/>
            </a:endParaRPr>
          </a:p>
          <a:p>
            <a:endParaRPr lang="ar-EG" dirty="0">
              <a:latin typeface="Calibri" panose="020F0502020204030204" pitchFamily="34" charset="0"/>
              <a:cs typeface="Calibri" panose="020F0502020204030204" pitchFamily="34" charset="0"/>
            </a:endParaRPr>
          </a:p>
          <a:p>
            <a:r>
              <a:rPr lang="ar-EG"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WSNs are identified as significant enablers of IoT models since their inception</a:t>
            </a:r>
            <a:r>
              <a:rPr lang="ar-EG"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In WSNs, sensor nodes work together to gather and send data to the sink node, but nodes do not have a direct internet connection. WSNs have been observed to contain sensor nodes for sensing and communication, with sensors adapting to uneven and irregular deployment structures. </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386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a:extLst>
              <a:ext uri="{FF2B5EF4-FFF2-40B4-BE49-F238E27FC236}">
                <a16:creationId xmlns:a16="http://schemas.microsoft.com/office/drawing/2014/main" id="{5BB1437D-7AB7-0BFF-22B7-F337008F2665}"/>
              </a:ext>
            </a:extLst>
          </p:cNvPr>
          <p:cNvSpPr>
            <a:spLocks noGrp="1"/>
          </p:cNvSpPr>
          <p:nvPr>
            <p:ph idx="1"/>
          </p:nvPr>
        </p:nvSpPr>
        <p:spPr>
          <a:xfrm>
            <a:off x="1066800" y="868680"/>
            <a:ext cx="10058400" cy="5760720"/>
          </a:xfrm>
        </p:spPr>
        <p:txBody>
          <a:bodyPr/>
          <a:lstStyle/>
          <a:p>
            <a:r>
              <a:rPr lang="en-US" dirty="0">
                <a:latin typeface="Calibri" panose="020F0502020204030204" pitchFamily="34" charset="0"/>
                <a:cs typeface="Calibri" panose="020F0502020204030204" pitchFamily="34" charset="0"/>
              </a:rPr>
              <a:t>- The IoT transforms everyday objects into connected devices, envisioning widespread Internet connectivity. The fundamental methodology of IoT involves transmitting large amounts of sensitive data to detect the surrounding situation, communicate precise information, and provide feedback to nature.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The use of telecommunications has become common in the Internet of Things to meet the requirements of adaptability and versatility in our daily lives. Cellular innovations such as 3/4/5G are based on interface separation for large devices, requiring framework support and legally permissible spectrum.</a:t>
            </a:r>
            <a:endParaRPr lang="ar-EG" dirty="0">
              <a:latin typeface="Calibri" panose="020F0502020204030204" pitchFamily="34" charset="0"/>
              <a:cs typeface="Calibri" panose="020F0502020204030204" pitchFamily="34" charset="0"/>
            </a:endParaRPr>
          </a:p>
          <a:p>
            <a:endParaRPr lang="ar-EG" dirty="0">
              <a:latin typeface="Calibri" panose="020F0502020204030204" pitchFamily="34" charset="0"/>
              <a:cs typeface="Calibri" panose="020F0502020204030204" pitchFamily="34" charset="0"/>
            </a:endParaRPr>
          </a:p>
          <a:p>
            <a:r>
              <a:rPr lang="ar-EG" dirty="0">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It has been noted that work on traffic forecasting has limited focus on historical data, highlighting the critical need for flexible and appropriate models.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0489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فقاعات">
  <a:themeElements>
    <a:clrScheme name="فقاعات">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فقاعات">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فقاعات">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TM03457510[[fn=فقاعات]]</Template>
  <TotalTime>149</TotalTime>
  <Words>3175</Words>
  <Application>Microsoft Office PowerPoint</Application>
  <PresentationFormat>شاشة عريضة</PresentationFormat>
  <Paragraphs>197</Paragraphs>
  <Slides>29</Slides>
  <Notes>0</Notes>
  <HiddenSlides>0</HiddenSlides>
  <MMClips>0</MMClips>
  <ScaleCrop>false</ScaleCrop>
  <HeadingPairs>
    <vt:vector size="6" baseType="variant">
      <vt:variant>
        <vt:lpstr>الخطوط المستخدمة</vt:lpstr>
      </vt:variant>
      <vt:variant>
        <vt:i4>12</vt:i4>
      </vt:variant>
      <vt:variant>
        <vt:lpstr>نسق</vt:lpstr>
      </vt:variant>
      <vt:variant>
        <vt:i4>1</vt:i4>
      </vt:variant>
      <vt:variant>
        <vt:lpstr>عناوين الشرائح</vt:lpstr>
      </vt:variant>
      <vt:variant>
        <vt:i4>29</vt:i4>
      </vt:variant>
    </vt:vector>
  </HeadingPairs>
  <TitlesOfParts>
    <vt:vector size="42" baseType="lpstr">
      <vt:lpstr>Arial</vt:lpstr>
      <vt:lpstr>Calibri</vt:lpstr>
      <vt:lpstr>Cambria Math</vt:lpstr>
      <vt:lpstr>Century Gothic</vt:lpstr>
      <vt:lpstr>Garamond</vt:lpstr>
      <vt:lpstr>Liberation Serif</vt:lpstr>
      <vt:lpstr>Lucida Sans Unicode</vt:lpstr>
      <vt:lpstr>Roboto</vt:lpstr>
      <vt:lpstr>S hne;ui-sans-serif;system-ui;a</vt:lpstr>
      <vt:lpstr>Symbol</vt:lpstr>
      <vt:lpstr>Times New Roman</vt:lpstr>
      <vt:lpstr>Verdana</vt:lpstr>
      <vt:lpstr>فقاعات</vt:lpstr>
      <vt:lpstr>Prediction of Network Traffic in Wireless Mesh Networks Using Hybrid Deep Learning Model</vt:lpstr>
      <vt:lpstr>Intro:</vt:lpstr>
      <vt:lpstr>عرض تقديمي في PowerPoint</vt:lpstr>
      <vt:lpstr>عرض تقديمي في PowerPoint</vt:lpstr>
      <vt:lpstr>II.  Background work:</vt:lpstr>
      <vt:lpstr>عرض تقديمي في PowerPoint</vt:lpstr>
      <vt:lpstr>عرض تقديمي في PowerPoint</vt:lpstr>
      <vt:lpstr>عرض تقديمي في PowerPoint</vt:lpstr>
      <vt:lpstr>عرض تقديمي في PowerPoint</vt:lpstr>
      <vt:lpstr>III. DATA COLLECTION AND PREPROCESSING:</vt:lpstr>
      <vt:lpstr>عرض تقديمي في PowerPoint</vt:lpstr>
      <vt:lpstr>عرض تقديمي في PowerPoint</vt:lpstr>
      <vt:lpstr>عرض تقديمي في PowerPoint</vt:lpstr>
      <vt:lpstr>IV. ALGORITHMS USED FOR TRAFFIC PREDICTION:-</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V. RESULTS: </vt:lpstr>
      <vt:lpstr>عرض تقديمي في PowerPoint</vt:lpstr>
      <vt:lpstr>عرض تقديمي في PowerPoint</vt:lpstr>
      <vt:lpstr>عرض تقديمي في PowerPoint</vt:lpstr>
      <vt:lpstr>عرض تقديمي في PowerPoint</vt:lpstr>
      <vt:lpstr>VI.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Network Traffic in Wireless Mesh Networks Using Hybrid Deep Learning Model</dc:title>
  <dc:creator>sherif mohamed</dc:creator>
  <cp:lastModifiedBy>sherif mohamed</cp:lastModifiedBy>
  <cp:revision>3</cp:revision>
  <dcterms:created xsi:type="dcterms:W3CDTF">2023-12-15T22:40:19Z</dcterms:created>
  <dcterms:modified xsi:type="dcterms:W3CDTF">2023-12-16T19:25:04Z</dcterms:modified>
</cp:coreProperties>
</file>