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24" r:id="rId4"/>
    <p:sldId id="258" r:id="rId5"/>
    <p:sldId id="259" r:id="rId6"/>
    <p:sldId id="326" r:id="rId7"/>
    <p:sldId id="261" r:id="rId8"/>
    <p:sldId id="286" r:id="rId9"/>
    <p:sldId id="328" r:id="rId10"/>
    <p:sldId id="329" r:id="rId11"/>
    <p:sldId id="330" r:id="rId12"/>
    <p:sldId id="331" r:id="rId13"/>
    <p:sldId id="287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20" r:id="rId28"/>
    <p:sldId id="322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937"/>
  </p:normalViewPr>
  <p:slideViewPr>
    <p:cSldViewPr>
      <p:cViewPr>
        <p:scale>
          <a:sx n="190" d="100"/>
          <a:sy n="190" d="100"/>
        </p:scale>
        <p:origin x="20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EEE2A-3678-C74D-A61E-FA7E6F6E9903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00669-DCC9-3147-8F33-81E21A71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Micro</a:t>
            </a:r>
            <a:r>
              <a:rPr lang="zh-CN" altLang="en-US" dirty="0"/>
              <a:t>团队中主要负责中文社区搭建，以及</a:t>
            </a:r>
            <a:r>
              <a:rPr lang="en-US" altLang="zh-CN" dirty="0"/>
              <a:t>Micro</a:t>
            </a:r>
            <a:r>
              <a:rPr lang="zh-CN" altLang="en-US" dirty="0"/>
              <a:t>运行时工具集开发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我们先给大家介绍</a:t>
            </a:r>
            <a:r>
              <a:rPr lang="en-US" altLang="zh-CN" dirty="0"/>
              <a:t>Micro</a:t>
            </a:r>
            <a:r>
              <a:rPr lang="zh-CN" altLang="en-US" dirty="0"/>
              <a:t>体系，先让各位对</a:t>
            </a:r>
            <a:r>
              <a:rPr lang="en-US" altLang="zh-CN" dirty="0"/>
              <a:t>Micro</a:t>
            </a:r>
            <a:r>
              <a:rPr lang="zh-CN" altLang="en-US" dirty="0"/>
              <a:t>有一定的认知，尔后我们再介绍</a:t>
            </a:r>
            <a:r>
              <a:rPr lang="en-US" altLang="zh-CN" dirty="0"/>
              <a:t>Go-Micro</a:t>
            </a:r>
            <a:r>
              <a:rPr lang="zh-CN" altLang="en-US" dirty="0"/>
              <a:t>框架。这个时候可能有朋友就会有疑问了，</a:t>
            </a:r>
            <a:r>
              <a:rPr lang="en-US" altLang="zh-CN" dirty="0"/>
              <a:t>Micro</a:t>
            </a:r>
            <a:r>
              <a:rPr lang="zh-CN" altLang="en-US" dirty="0"/>
              <a:t>与</a:t>
            </a:r>
            <a:r>
              <a:rPr lang="en-US" altLang="zh-CN" dirty="0"/>
              <a:t>Go-Micro</a:t>
            </a:r>
            <a:r>
              <a:rPr lang="zh-CN" altLang="en-US" dirty="0"/>
              <a:t>的关系是什么，这个疑问我曾经也有过，我接下来就给大家解释。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包含了很多东西，首先从我们最关心的代码技术层面来说，她包含了框架</a:t>
            </a:r>
            <a:r>
              <a:rPr lang="en-US" altLang="zh-CN" dirty="0"/>
              <a:t>Go-Micro</a:t>
            </a:r>
            <a:r>
              <a:rPr lang="zh-CN" altLang="en-US" dirty="0"/>
              <a:t>与其运行时工具</a:t>
            </a:r>
            <a:r>
              <a:rPr lang="en-US" altLang="zh-CN" dirty="0"/>
              <a:t>Micro</a:t>
            </a:r>
            <a:r>
              <a:rPr lang="zh-CN" altLang="en-US" dirty="0"/>
              <a:t>，这也向大家解释了刚刚的问题，</a:t>
            </a:r>
            <a:r>
              <a:rPr lang="en-US" altLang="zh-CN" dirty="0"/>
              <a:t>Go-micro</a:t>
            </a:r>
            <a:r>
              <a:rPr lang="zh-CN" altLang="en-US" dirty="0"/>
              <a:t>与</a:t>
            </a:r>
            <a:r>
              <a:rPr lang="en-US" altLang="zh-CN" dirty="0"/>
              <a:t>Micro</a:t>
            </a:r>
            <a:r>
              <a:rPr lang="zh-CN" altLang="en-US" dirty="0"/>
              <a:t>的关系，它们之间不是包含关系，</a:t>
            </a:r>
            <a:r>
              <a:rPr lang="en-US" altLang="zh-CN" dirty="0"/>
              <a:t>Go-Micro</a:t>
            </a:r>
            <a:r>
              <a:rPr lang="zh-CN" altLang="en-US" dirty="0"/>
              <a:t>框架或叫做库，</a:t>
            </a:r>
            <a:r>
              <a:rPr lang="en-US" altLang="zh-CN" dirty="0"/>
              <a:t>Micro</a:t>
            </a:r>
            <a:r>
              <a:rPr lang="zh-CN" altLang="en-US" dirty="0"/>
              <a:t>工具集基于</a:t>
            </a:r>
            <a:r>
              <a:rPr lang="en-US" altLang="zh-CN" dirty="0"/>
              <a:t>Go-Micro</a:t>
            </a:r>
            <a:r>
              <a:rPr lang="zh-CN" altLang="en-US" dirty="0"/>
              <a:t>构建，并管理</a:t>
            </a:r>
            <a:r>
              <a:rPr lang="en-US" altLang="zh-CN" dirty="0"/>
              <a:t>Go-Micro</a:t>
            </a:r>
            <a:r>
              <a:rPr lang="zh-CN" altLang="en-US" dirty="0"/>
              <a:t>框架所构建的服务。</a:t>
            </a:r>
            <a:endParaRPr lang="en-US" altLang="zh-CN" dirty="0"/>
          </a:p>
          <a:p>
            <a:r>
              <a:rPr lang="zh-CN" altLang="en-US" dirty="0"/>
              <a:t>她还有社区</a:t>
            </a:r>
            <a:r>
              <a:rPr lang="en-US" altLang="zh-CN" dirty="0"/>
              <a:t>slack</a:t>
            </a:r>
            <a:r>
              <a:rPr lang="zh-CN" altLang="en-US" dirty="0"/>
              <a:t>，可以在</a:t>
            </a:r>
            <a:r>
              <a:rPr lang="en-US" altLang="zh-CN" dirty="0"/>
              <a:t>Slack</a:t>
            </a:r>
            <a:r>
              <a:rPr lang="zh-CN" altLang="en-US" dirty="0"/>
              <a:t>交流问题，提出需求并讨论可行性，我们是开放的团队，只要是合理的，一定会实现。</a:t>
            </a:r>
            <a:endParaRPr lang="en-US" altLang="zh-CN" dirty="0"/>
          </a:p>
          <a:p>
            <a:r>
              <a:rPr lang="zh-CN" altLang="en-US" dirty="0"/>
              <a:t>她的目标是构建一个生态系统，包括框架、相关的网络产品等等。</a:t>
            </a:r>
            <a:endParaRPr lang="en-US" altLang="zh-CN" dirty="0"/>
          </a:p>
          <a:p>
            <a:r>
              <a:rPr lang="zh-CN" altLang="en-US" dirty="0"/>
              <a:t>更重要的是</a:t>
            </a:r>
            <a:r>
              <a:rPr lang="en-US" altLang="zh-CN" dirty="0"/>
              <a:t>Micro</a:t>
            </a:r>
            <a:r>
              <a:rPr lang="zh-CN" altLang="en-US" dirty="0"/>
              <a:t>也是一个公司，这可以从政策的角度出发，向大家保证</a:t>
            </a:r>
            <a:r>
              <a:rPr lang="en-US" altLang="zh-CN" dirty="0"/>
              <a:t>Micro</a:t>
            </a:r>
            <a:r>
              <a:rPr lang="zh-CN" altLang="en-US" dirty="0"/>
              <a:t>的可持续发展，她的总部在</a:t>
            </a:r>
            <a:r>
              <a:rPr lang="en-US" altLang="zh-CN" dirty="0"/>
              <a:t>London</a:t>
            </a:r>
            <a:r>
              <a:rPr lang="zh-CN" altLang="en-US" dirty="0"/>
              <a:t>，目前拿到硅谷的投资，也有意向在中国创建团队，不过还在研究方案阶段。</a:t>
            </a:r>
            <a:endParaRPr lang="en-US" altLang="zh-CN" dirty="0"/>
          </a:p>
          <a:p>
            <a:r>
              <a:rPr lang="zh-CN" altLang="en-US" dirty="0"/>
              <a:t>不过，今天的重心，我们在放在介绍</a:t>
            </a:r>
            <a:r>
              <a:rPr lang="en-US" altLang="zh-CN" dirty="0"/>
              <a:t>Micro</a:t>
            </a:r>
            <a:r>
              <a:rPr lang="zh-CN" altLang="en-US" dirty="0"/>
              <a:t>的框架与工具集：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这是基于</a:t>
            </a:r>
            <a:r>
              <a:rPr lang="en-US" altLang="zh-CN" dirty="0"/>
              <a:t>Go-Micro</a:t>
            </a:r>
            <a:r>
              <a:rPr lang="zh-CN" altLang="en-US" dirty="0"/>
              <a:t>框架构建的微服务架构模型，我们只用关心红色圈与紫色圈中的那部分，基建部分不用关心。</a:t>
            </a:r>
            <a:endParaRPr lang="en-US" altLang="zh-CN" dirty="0"/>
          </a:p>
          <a:p>
            <a:r>
              <a:rPr lang="zh-CN" altLang="en-US" dirty="0"/>
              <a:t>前面我们说过，</a:t>
            </a:r>
            <a:r>
              <a:rPr lang="en-US" altLang="zh-CN" dirty="0"/>
              <a:t>Micro</a:t>
            </a:r>
            <a:r>
              <a:rPr lang="zh-CN" altLang="en-US" dirty="0"/>
              <a:t>本身也是由</a:t>
            </a:r>
            <a:r>
              <a:rPr lang="en-US" altLang="zh-CN" dirty="0"/>
              <a:t>Go-Micro</a:t>
            </a:r>
            <a:r>
              <a:rPr lang="zh-CN" altLang="en-US" dirty="0"/>
              <a:t>编写，故而</a:t>
            </a:r>
            <a:r>
              <a:rPr lang="en-US" altLang="zh-CN" dirty="0"/>
              <a:t>Micro</a:t>
            </a:r>
            <a:r>
              <a:rPr lang="zh-CN" altLang="en-US" dirty="0"/>
              <a:t>自身也是一个服务。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我们今天会分别讲</a:t>
            </a:r>
            <a:r>
              <a:rPr lang="en-US" altLang="zh-CN" dirty="0"/>
              <a:t>Broker</a:t>
            </a:r>
            <a:r>
              <a:rPr lang="zh-CN" altLang="en-US" dirty="0"/>
              <a:t>、</a:t>
            </a:r>
            <a:r>
              <a:rPr lang="en-US" altLang="zh-CN" dirty="0"/>
              <a:t>Register</a:t>
            </a:r>
            <a:r>
              <a:rPr lang="zh-CN" altLang="en-US" dirty="0"/>
              <a:t>、</a:t>
            </a:r>
            <a:r>
              <a:rPr lang="en-US" altLang="zh-CN" dirty="0"/>
              <a:t>Selector</a:t>
            </a:r>
            <a:r>
              <a:rPr lang="zh-CN" altLang="en-US" dirty="0"/>
              <a:t>、</a:t>
            </a:r>
            <a:r>
              <a:rPr lang="en-US" altLang="zh-CN" dirty="0"/>
              <a:t>Transport</a:t>
            </a:r>
            <a:r>
              <a:rPr lang="zh-CN" altLang="en-US" dirty="0"/>
              <a:t>。</a:t>
            </a:r>
            <a:r>
              <a:rPr lang="en-US" altLang="zh-CN" dirty="0"/>
              <a:t>Codec</a:t>
            </a:r>
            <a:r>
              <a:rPr lang="zh-CN" altLang="en-US" dirty="0"/>
              <a:t>不讲，主要是因为也没什么好讲的，就是不同协议的编码器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服务启动时会做下面列出来的主要几件事：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生成服务的定义，比如服务名、版本号、地址等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向注册中心注册服务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打开侦听端口并接收请求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解码与处理请求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可根据配置是否向注册中心声明心跳，用于需要有容灾、高可用的情形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装饰器模式，一种设计模式，它允许不同的包装器对同一对象增加不同的行为，但是对包装器之间彼此不影响各自的增加的行为。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71C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7198" y="0"/>
                </a:lnTo>
              </a:path>
            </a:pathLst>
          </a:custGeom>
          <a:ln w="19049">
            <a:solidFill>
              <a:srgbClr val="E81C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098" y="0"/>
                </a:lnTo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71C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" TargetMode="External"/><Relationship Id="rId2" Type="http://schemas.openxmlformats.org/officeDocument/2006/relationships/hyperlink" Target="https://micro.m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.png"/><Relationship Id="rId4" Type="http://schemas.openxmlformats.org/officeDocument/2006/relationships/hyperlink" Target="http://github.com/micro-in-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91" y="2933544"/>
            <a:ext cx="692150" cy="388620"/>
          </a:xfrm>
          <a:custGeom>
            <a:avLst/>
            <a:gdLst/>
            <a:ahLst/>
            <a:cxnLst/>
            <a:rect l="l" t="t" r="r" b="b"/>
            <a:pathLst>
              <a:path w="692150" h="388620">
                <a:moveTo>
                  <a:pt x="345899" y="388499"/>
                </a:moveTo>
                <a:lnTo>
                  <a:pt x="0" y="0"/>
                </a:lnTo>
                <a:lnTo>
                  <a:pt x="691798" y="0"/>
                </a:lnTo>
                <a:lnTo>
                  <a:pt x="345899" y="388499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4" y="0"/>
            <a:ext cx="9144000" cy="3124200"/>
          </a:xfrm>
          <a:custGeom>
            <a:avLst/>
            <a:gdLst/>
            <a:ahLst/>
            <a:cxnLst/>
            <a:rect l="l" t="t" r="r" b="b"/>
            <a:pathLst>
              <a:path w="9144000" h="3124200">
                <a:moveTo>
                  <a:pt x="0" y="0"/>
                </a:moveTo>
                <a:lnTo>
                  <a:pt x="9143981" y="0"/>
                </a:lnTo>
                <a:lnTo>
                  <a:pt x="9143981" y="3124193"/>
                </a:lnTo>
                <a:lnTo>
                  <a:pt x="0" y="3124193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375" y="1709988"/>
            <a:ext cx="7766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Arial"/>
                <a:cs typeface="Arial"/>
              </a:rPr>
              <a:t>Micro</a:t>
            </a:r>
            <a:endParaRPr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1" y="3575236"/>
            <a:ext cx="34163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Arial"/>
                <a:cs typeface="Arial"/>
              </a:rPr>
              <a:t>极简构建微服务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44284" y="3969191"/>
            <a:ext cx="1345644" cy="1174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3490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Registry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注册组件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A68F603-F2DC-474B-9643-C10598202E2E}"/>
              </a:ext>
            </a:extLst>
          </p:cNvPr>
          <p:cNvSpPr txBox="1">
            <a:spLocks/>
          </p:cNvSpPr>
          <p:nvPr/>
        </p:nvSpPr>
        <p:spPr>
          <a:xfrm>
            <a:off x="7620000" y="699614"/>
            <a:ext cx="1066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2000" b="1" kern="0" dirty="0">
                <a:solidFill>
                  <a:srgbClr val="424242"/>
                </a:solidFill>
                <a:latin typeface="Arial"/>
                <a:cs typeface="Arial"/>
              </a:rPr>
              <a:t>服务发现</a:t>
            </a:r>
            <a:endParaRPr lang="zh-CN" altLang="en-US" sz="3000" kern="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4728260-58C4-2F4F-B7CB-6B4427B32BC1}"/>
              </a:ext>
            </a:extLst>
          </p:cNvPr>
          <p:cNvSpPr/>
          <p:nvPr/>
        </p:nvSpPr>
        <p:spPr>
          <a:xfrm>
            <a:off x="3429000" y="1809750"/>
            <a:ext cx="5011239" cy="943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45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8316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Selector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选择器组件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96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8316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Transport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同步请求组件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66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B0409-D0B9-EB4F-99FB-E0A96EAD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343150"/>
            <a:ext cx="1524001" cy="553998"/>
          </a:xfrm>
        </p:spPr>
        <p:txBody>
          <a:bodyPr/>
          <a:lstStyle/>
          <a:p>
            <a:r>
              <a:rPr lang="zh-CN" altLang="en-US" sz="3600" dirty="0"/>
              <a:t>插件化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343150"/>
            <a:ext cx="300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/>
              <a:t>编写服务</a:t>
            </a:r>
            <a:endParaRPr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8250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511" y="535134"/>
            <a:ext cx="1544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245" dirty="0">
                <a:solidFill>
                  <a:srgbClr val="424242"/>
                </a:solidFill>
                <a:latin typeface="Arial"/>
                <a:cs typeface="Arial"/>
              </a:rPr>
              <a:t>定义</a:t>
            </a:r>
            <a:r>
              <a:rPr sz="3000" b="1" spc="-2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API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316604"/>
          </a:xfrm>
          <a:custGeom>
            <a:avLst/>
            <a:gdLst/>
            <a:ahLst/>
            <a:cxnLst/>
            <a:rect l="l" t="t" r="r" b="b"/>
            <a:pathLst>
              <a:path w="8521065" h="3316604">
                <a:moveTo>
                  <a:pt x="0" y="0"/>
                </a:moveTo>
                <a:lnTo>
                  <a:pt x="8520583" y="0"/>
                </a:lnTo>
                <a:lnTo>
                  <a:pt x="8520583" y="3316193"/>
                </a:lnTo>
                <a:lnTo>
                  <a:pt x="0" y="33161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46609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95" dirty="0">
                <a:solidFill>
                  <a:srgbClr val="333333"/>
                </a:solidFill>
                <a:latin typeface="Arial"/>
                <a:cs typeface="Arial"/>
              </a:rPr>
              <a:t>syntax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"proto3";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40" dirty="0">
                <a:solidFill>
                  <a:srgbClr val="A71C5D"/>
                </a:solidFill>
                <a:latin typeface="Arial"/>
                <a:cs typeface="Arial"/>
              </a:rPr>
              <a:t>service </a:t>
            </a:r>
            <a:r>
              <a:rPr sz="1500" spc="90" dirty="0">
                <a:solidFill>
                  <a:srgbClr val="795DA3"/>
                </a:solidFill>
                <a:latin typeface="Arial"/>
                <a:cs typeface="Arial"/>
              </a:rPr>
              <a:t>Greeter</a:t>
            </a:r>
            <a:r>
              <a:rPr sz="1500" spc="120" dirty="0">
                <a:solidFill>
                  <a:srgbClr val="795DA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rpc 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Hello(Request) 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sz="1500" spc="40" dirty="0">
                <a:solidFill>
                  <a:srgbClr val="333333"/>
                </a:solidFill>
                <a:latin typeface="Arial"/>
                <a:cs typeface="Arial"/>
              </a:rPr>
              <a:t>(Response)</a:t>
            </a:r>
            <a:r>
              <a:rPr sz="1500" spc="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315" dirty="0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511425" indent="-457200">
              <a:lnSpc>
                <a:spcPct val="100000"/>
              </a:lnSpc>
            </a:pPr>
            <a:r>
              <a:rPr sz="1500" spc="-50" dirty="0">
                <a:solidFill>
                  <a:srgbClr val="A71C5D"/>
                </a:solidFill>
                <a:latin typeface="Arial"/>
                <a:cs typeface="Arial"/>
              </a:rPr>
              <a:t>message </a:t>
            </a:r>
            <a:r>
              <a:rPr sz="1500" spc="20" dirty="0">
                <a:solidFill>
                  <a:srgbClr val="795DA3"/>
                </a:solidFill>
                <a:latin typeface="Arial"/>
                <a:cs typeface="Arial"/>
              </a:rPr>
              <a:t>Request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string </a:t>
            </a:r>
            <a:r>
              <a:rPr sz="1500" spc="-120" dirty="0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1;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093595" indent="-457200">
              <a:lnSpc>
                <a:spcPct val="100000"/>
              </a:lnSpc>
            </a:pPr>
            <a:r>
              <a:rPr sz="1500" spc="-50" dirty="0">
                <a:solidFill>
                  <a:srgbClr val="A71C5D"/>
                </a:solidFill>
                <a:latin typeface="Arial"/>
                <a:cs typeface="Arial"/>
              </a:rPr>
              <a:t>message </a:t>
            </a:r>
            <a:r>
              <a:rPr sz="1500" spc="-25" dirty="0">
                <a:solidFill>
                  <a:srgbClr val="795DA3"/>
                </a:solidFill>
                <a:latin typeface="Arial"/>
                <a:cs typeface="Arial"/>
              </a:rPr>
              <a:t>Response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string 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greeting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1;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0" y="535134"/>
            <a:ext cx="2667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定义 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handler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67420" cy="3197860"/>
          </a:xfrm>
          <a:custGeom>
            <a:avLst/>
            <a:gdLst/>
            <a:ahLst/>
            <a:cxnLst/>
            <a:rect l="l" t="t" r="r" b="b"/>
            <a:pathLst>
              <a:path w="8567420" h="3197860">
                <a:moveTo>
                  <a:pt x="0" y="0"/>
                </a:moveTo>
                <a:lnTo>
                  <a:pt x="8567082" y="0"/>
                </a:lnTo>
                <a:lnTo>
                  <a:pt x="8567082" y="3197393"/>
                </a:lnTo>
                <a:lnTo>
                  <a:pt x="0" y="31973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320230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5" dirty="0">
                <a:solidFill>
                  <a:srgbClr val="A71C5D"/>
                </a:solidFill>
                <a:latin typeface="Arial"/>
                <a:cs typeface="Arial"/>
              </a:rPr>
              <a:t>import</a:t>
            </a:r>
            <a:r>
              <a:rPr sz="1500" spc="40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endParaRPr sz="15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1500" spc="155" dirty="0">
                <a:solidFill>
                  <a:srgbClr val="173691"/>
                </a:solidFill>
                <a:latin typeface="Arial"/>
                <a:cs typeface="Arial"/>
              </a:rPr>
              <a:t>"github.com/path/to/proto"  </a:t>
            </a:r>
            <a:r>
              <a:rPr sz="1500" spc="160" dirty="0">
                <a:solidFill>
                  <a:srgbClr val="173691"/>
                </a:solidFill>
                <a:latin typeface="Arial"/>
                <a:cs typeface="Arial"/>
              </a:rPr>
              <a:t>"golang.org/x/net/context"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90" dirty="0">
                <a:solidFill>
                  <a:srgbClr val="ED6942"/>
                </a:solidFill>
                <a:latin typeface="Arial"/>
                <a:cs typeface="Arial"/>
              </a:rPr>
              <a:t>Greeter</a:t>
            </a:r>
            <a:r>
              <a:rPr sz="1500" spc="170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235" dirty="0">
                <a:solidFill>
                  <a:srgbClr val="A71C5D"/>
                </a:solidFill>
                <a:latin typeface="Arial"/>
                <a:cs typeface="Arial"/>
              </a:rPr>
              <a:t>struct</a:t>
            </a: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5305" y="3391594"/>
            <a:ext cx="654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45" dirty="0">
                <a:solidFill>
                  <a:srgbClr val="ED6942"/>
                </a:solidFill>
                <a:latin typeface="Arial"/>
                <a:cs typeface="Arial"/>
              </a:rPr>
              <a:t>error</a:t>
            </a:r>
            <a:r>
              <a:rPr sz="1200" spc="425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3391594"/>
            <a:ext cx="7671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func </a:t>
            </a:r>
            <a:r>
              <a:rPr sz="1500" spc="155" dirty="0">
                <a:solidFill>
                  <a:srgbClr val="795DA3"/>
                </a:solidFill>
                <a:latin typeface="Arial"/>
                <a:cs typeface="Arial"/>
              </a:rPr>
              <a:t>(</a:t>
            </a:r>
            <a:r>
              <a:rPr sz="1500" spc="155" dirty="0">
                <a:solidFill>
                  <a:srgbClr val="ED6942"/>
                </a:solidFill>
                <a:latin typeface="Arial"/>
                <a:cs typeface="Arial"/>
              </a:rPr>
              <a:t>g </a:t>
            </a:r>
            <a:r>
              <a:rPr sz="1500" spc="135" dirty="0">
                <a:solidFill>
                  <a:srgbClr val="795DA3"/>
                </a:solidFill>
                <a:latin typeface="Arial"/>
                <a:cs typeface="Arial"/>
              </a:rPr>
              <a:t>*</a:t>
            </a:r>
            <a:r>
              <a:rPr sz="1500" spc="135" dirty="0">
                <a:solidFill>
                  <a:srgbClr val="ED6942"/>
                </a:solidFill>
                <a:latin typeface="Arial"/>
                <a:cs typeface="Arial"/>
              </a:rPr>
              <a:t>Greeter</a:t>
            </a:r>
            <a:r>
              <a:rPr sz="1500" spc="135" dirty="0">
                <a:solidFill>
                  <a:srgbClr val="795DA3"/>
                </a:solidFill>
                <a:latin typeface="Arial"/>
                <a:cs typeface="Arial"/>
              </a:rPr>
              <a:t>) </a:t>
            </a:r>
            <a:r>
              <a:rPr sz="1500" spc="160" dirty="0">
                <a:solidFill>
                  <a:srgbClr val="795DA3"/>
                </a:solidFill>
                <a:latin typeface="Arial"/>
                <a:cs typeface="Arial"/>
              </a:rPr>
              <a:t>Hello</a:t>
            </a:r>
            <a:r>
              <a:rPr sz="1500" spc="16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200" spc="160" dirty="0">
                <a:solidFill>
                  <a:srgbClr val="ED6942"/>
                </a:solidFill>
                <a:latin typeface="Arial"/>
                <a:cs typeface="Arial"/>
              </a:rPr>
              <a:t>ctx </a:t>
            </a:r>
            <a:r>
              <a:rPr sz="1200" spc="110" dirty="0">
                <a:solidFill>
                  <a:srgbClr val="ED6942"/>
                </a:solidFill>
                <a:latin typeface="Arial"/>
                <a:cs typeface="Arial"/>
              </a:rPr>
              <a:t>context</a:t>
            </a:r>
            <a:r>
              <a:rPr sz="1200" spc="1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110" dirty="0">
                <a:solidFill>
                  <a:srgbClr val="ED6942"/>
                </a:solidFill>
                <a:latin typeface="Arial"/>
                <a:cs typeface="Arial"/>
              </a:rPr>
              <a:t>Context</a:t>
            </a:r>
            <a:r>
              <a:rPr sz="1200" spc="11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req 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proto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Request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rsp </a:t>
            </a:r>
            <a:r>
              <a:rPr sz="1200" spc="75" dirty="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proto</a:t>
            </a:r>
            <a:r>
              <a:rPr sz="1200" spc="7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Response</a:t>
            </a:r>
            <a:r>
              <a:rPr sz="1500" spc="7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rsp.Greeting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1500" spc="160" dirty="0">
                <a:solidFill>
                  <a:srgbClr val="173691"/>
                </a:solidFill>
                <a:latin typeface="Arial"/>
                <a:cs typeface="Arial"/>
              </a:rPr>
              <a:t>"Hello </a:t>
            </a:r>
            <a:r>
              <a:rPr sz="1500" spc="290" dirty="0">
                <a:solidFill>
                  <a:srgbClr val="173691"/>
                </a:solidFill>
                <a:latin typeface="Arial"/>
                <a:cs typeface="Arial"/>
              </a:rPr>
              <a:t>"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5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req.Name</a:t>
            </a:r>
            <a:endParaRPr sz="1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165" dirty="0">
                <a:solidFill>
                  <a:srgbClr val="A71C5D"/>
                </a:solidFill>
                <a:latin typeface="Arial"/>
                <a:cs typeface="Arial"/>
              </a:rPr>
              <a:t>return</a:t>
            </a:r>
            <a:r>
              <a:rPr sz="1500" spc="409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500" spc="315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0476" y="542030"/>
            <a:ext cx="228228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创建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 service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00070"/>
          </a:xfrm>
          <a:custGeom>
            <a:avLst/>
            <a:gdLst/>
            <a:ahLst/>
            <a:cxnLst/>
            <a:rect l="l" t="t" r="r" b="b"/>
            <a:pathLst>
              <a:path w="8521065" h="3100070">
                <a:moveTo>
                  <a:pt x="0" y="0"/>
                </a:moveTo>
                <a:lnTo>
                  <a:pt x="8520583" y="0"/>
                </a:lnTo>
                <a:lnTo>
                  <a:pt x="8520583" y="3099893"/>
                </a:lnTo>
                <a:lnTo>
                  <a:pt x="0" y="30998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63087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850389" indent="-4572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80" dirty="0">
                <a:solidFill>
                  <a:srgbClr val="0085B3"/>
                </a:solidFill>
                <a:latin typeface="Arial"/>
                <a:cs typeface="Arial"/>
              </a:rPr>
              <a:t>NewService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05" dirty="0">
                <a:solidFill>
                  <a:srgbClr val="0085B3"/>
                </a:solidFill>
                <a:latin typeface="Arial"/>
                <a:cs typeface="Arial"/>
              </a:rPr>
              <a:t>Name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05" dirty="0">
                <a:solidFill>
                  <a:srgbClr val="173691"/>
                </a:solidFill>
                <a:latin typeface="Arial"/>
                <a:cs typeface="Arial"/>
              </a:rPr>
              <a:t>"com.example.srv.greeter"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),  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65" dirty="0">
                <a:solidFill>
                  <a:srgbClr val="0085B3"/>
                </a:solidFill>
                <a:latin typeface="Arial"/>
                <a:cs typeface="Arial"/>
              </a:rPr>
              <a:t>Version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65" dirty="0">
                <a:solidFill>
                  <a:srgbClr val="173691"/>
                </a:solidFill>
                <a:latin typeface="Arial"/>
                <a:cs typeface="Arial"/>
              </a:rPr>
              <a:t>"1.0.0"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),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235" dirty="0">
                <a:solidFill>
                  <a:srgbClr val="0085B3"/>
                </a:solidFill>
                <a:latin typeface="Arial"/>
                <a:cs typeface="Arial"/>
              </a:rPr>
              <a:t>Init</a:t>
            </a: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()  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proto.</a:t>
            </a:r>
            <a:r>
              <a:rPr sz="1500" spc="140" dirty="0">
                <a:solidFill>
                  <a:srgbClr val="0085B3"/>
                </a:solidFill>
                <a:latin typeface="Arial"/>
                <a:cs typeface="Arial"/>
              </a:rPr>
              <a:t>RegisterGreeterHandler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(service.</a:t>
            </a:r>
            <a:r>
              <a:rPr sz="1500" spc="140" dirty="0">
                <a:solidFill>
                  <a:srgbClr val="0085B3"/>
                </a:solidFill>
                <a:latin typeface="Arial"/>
                <a:cs typeface="Arial"/>
              </a:rPr>
              <a:t>Server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(), </a:t>
            </a:r>
            <a:r>
              <a:rPr sz="1500" spc="100" dirty="0">
                <a:solidFill>
                  <a:srgbClr val="0085B3"/>
                </a:solidFill>
                <a:latin typeface="Arial"/>
                <a:cs typeface="Arial"/>
              </a:rPr>
              <a:t>new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(Greeter))  </a:t>
            </a:r>
            <a:r>
              <a:rPr sz="1500" spc="445" dirty="0">
                <a:solidFill>
                  <a:srgbClr val="A71C5D"/>
                </a:solidFill>
                <a:latin typeface="Arial"/>
                <a:cs typeface="Arial"/>
              </a:rPr>
              <a:t>if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150" dirty="0">
                <a:solidFill>
                  <a:srgbClr val="0085B3"/>
                </a:solidFill>
                <a:latin typeface="Arial"/>
                <a:cs typeface="Arial"/>
              </a:rPr>
              <a:t>Run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();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!= </a:t>
            </a:r>
            <a:r>
              <a:rPr sz="1500" spc="320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r>
              <a:rPr sz="1500" spc="925" dirty="0">
                <a:solidFill>
                  <a:srgbClr val="0085B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log.</a:t>
            </a:r>
            <a:r>
              <a:rPr sz="1500" spc="204" dirty="0">
                <a:solidFill>
                  <a:srgbClr val="0085B3"/>
                </a:solidFill>
                <a:latin typeface="Arial"/>
                <a:cs typeface="Arial"/>
              </a:rPr>
              <a:t>Fatal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(err)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748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0" y="536228"/>
            <a:ext cx="22693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调用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 service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97860"/>
          </a:xfrm>
          <a:custGeom>
            <a:avLst/>
            <a:gdLst/>
            <a:ahLst/>
            <a:cxnLst/>
            <a:rect l="l" t="t" r="r" b="b"/>
            <a:pathLst>
              <a:path w="8521065" h="3197860">
                <a:moveTo>
                  <a:pt x="0" y="0"/>
                </a:moveTo>
                <a:lnTo>
                  <a:pt x="8520583" y="0"/>
                </a:lnTo>
                <a:lnTo>
                  <a:pt x="8520583" y="3197393"/>
                </a:lnTo>
                <a:lnTo>
                  <a:pt x="0" y="31973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762823"/>
            <a:ext cx="8194675" cy="2575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greeter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proto.</a:t>
            </a:r>
            <a:r>
              <a:rPr sz="1500" spc="120" dirty="0">
                <a:solidFill>
                  <a:srgbClr val="0085B3"/>
                </a:solidFill>
                <a:latin typeface="Arial"/>
                <a:cs typeface="Arial"/>
              </a:rPr>
              <a:t>NewGreeterClient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20" dirty="0">
                <a:solidFill>
                  <a:srgbClr val="173691"/>
                </a:solidFill>
                <a:latin typeface="Arial"/>
                <a:cs typeface="Arial"/>
              </a:rPr>
              <a:t>"com.example.srv.greeter"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5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200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200" dirty="0">
                <a:solidFill>
                  <a:srgbClr val="0085B3"/>
                </a:solidFill>
                <a:latin typeface="Arial"/>
                <a:cs typeface="Arial"/>
              </a:rPr>
              <a:t>Client</a:t>
            </a:r>
            <a:r>
              <a:rPr sz="1500" spc="200" dirty="0">
                <a:solidFill>
                  <a:srgbClr val="333333"/>
                </a:solidFill>
                <a:latin typeface="Arial"/>
                <a:cs typeface="Arial"/>
              </a:rPr>
              <a:t>())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207260" indent="-457200">
              <a:lnSpc>
                <a:spcPct val="100000"/>
              </a:lnSpc>
            </a:pPr>
            <a:r>
              <a:rPr sz="1500" spc="195" dirty="0">
                <a:solidFill>
                  <a:srgbClr val="333333"/>
                </a:solidFill>
                <a:latin typeface="Arial"/>
                <a:cs typeface="Arial"/>
              </a:rPr>
              <a:t>rsp,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greeter.</a:t>
            </a:r>
            <a:r>
              <a:rPr sz="1500" spc="125" dirty="0">
                <a:solidFill>
                  <a:srgbClr val="0085B3"/>
                </a:solidFill>
                <a:latin typeface="Arial"/>
                <a:cs typeface="Arial"/>
              </a:rPr>
              <a:t>Hello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(context.</a:t>
            </a:r>
            <a:r>
              <a:rPr sz="1500" spc="125" dirty="0">
                <a:solidFill>
                  <a:srgbClr val="0085B3"/>
                </a:solidFill>
                <a:latin typeface="Arial"/>
                <a:cs typeface="Arial"/>
              </a:rPr>
              <a:t>TODO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(), </a:t>
            </a:r>
            <a:r>
              <a:rPr sz="1500" spc="90" dirty="0">
                <a:solidFill>
                  <a:srgbClr val="333333"/>
                </a:solidFill>
                <a:latin typeface="Arial"/>
                <a:cs typeface="Arial"/>
              </a:rPr>
              <a:t>&amp;proto.Request{  </a:t>
            </a:r>
            <a:r>
              <a:rPr sz="1500" spc="-65" dirty="0">
                <a:solidFill>
                  <a:srgbClr val="333333"/>
                </a:solidFill>
                <a:latin typeface="Arial"/>
                <a:cs typeface="Arial"/>
              </a:rPr>
              <a:t>Name:</a:t>
            </a:r>
            <a:r>
              <a:rPr sz="15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173691"/>
                </a:solidFill>
                <a:latin typeface="Arial"/>
                <a:cs typeface="Arial"/>
              </a:rPr>
              <a:t>"John"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15" dirty="0">
                <a:solidFill>
                  <a:srgbClr val="333333"/>
                </a:solidFill>
                <a:latin typeface="Arial"/>
                <a:cs typeface="Arial"/>
              </a:rPr>
              <a:t>})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445" dirty="0">
                <a:solidFill>
                  <a:srgbClr val="A71C5D"/>
                </a:solidFill>
                <a:latin typeface="Arial"/>
                <a:cs typeface="Arial"/>
              </a:rPr>
              <a:t>if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!= </a:t>
            </a:r>
            <a:r>
              <a:rPr sz="1500" spc="320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r>
              <a:rPr sz="1500" spc="204" dirty="0">
                <a:solidFill>
                  <a:srgbClr val="0085B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405" dirty="0">
                <a:solidFill>
                  <a:srgbClr val="959795"/>
                </a:solidFill>
                <a:latin typeface="Arial"/>
                <a:cs typeface="Arial"/>
              </a:rPr>
              <a:t>//</a:t>
            </a:r>
            <a:r>
              <a:rPr sz="1500" spc="400" dirty="0">
                <a:solidFill>
                  <a:srgbClr val="959795"/>
                </a:solidFill>
                <a:latin typeface="Arial"/>
                <a:cs typeface="Arial"/>
              </a:rPr>
              <a:t> </a:t>
            </a:r>
            <a:r>
              <a:rPr lang="zh-CN" altLang="en-US" sz="1500" spc="105" dirty="0">
                <a:solidFill>
                  <a:srgbClr val="959795"/>
                </a:solidFill>
                <a:latin typeface="Arial"/>
                <a:cs typeface="Arial"/>
              </a:rPr>
              <a:t>处理错误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fmt.</a:t>
            </a:r>
            <a:r>
              <a:rPr sz="1500" spc="180" dirty="0">
                <a:solidFill>
                  <a:srgbClr val="0085B3"/>
                </a:solidFill>
                <a:latin typeface="Arial"/>
                <a:cs typeface="Arial"/>
              </a:rPr>
              <a:t>Println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(rsp.Greeting) </a:t>
            </a:r>
            <a:r>
              <a:rPr sz="1500" spc="405" dirty="0">
                <a:solidFill>
                  <a:srgbClr val="333333"/>
                </a:solidFill>
                <a:latin typeface="Arial"/>
                <a:cs typeface="Arial"/>
              </a:rPr>
              <a:t>// </a:t>
            </a:r>
            <a:r>
              <a:rPr sz="1500" spc="135" dirty="0">
                <a:solidFill>
                  <a:srgbClr val="333333"/>
                </a:solidFill>
                <a:latin typeface="Arial"/>
                <a:cs typeface="Arial"/>
              </a:rPr>
              <a:t>Hello</a:t>
            </a:r>
            <a:r>
              <a:rPr sz="15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333333"/>
                </a:solidFill>
                <a:latin typeface="Arial"/>
                <a:cs typeface="Arial"/>
              </a:rPr>
              <a:t>John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32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35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511" y="535134"/>
            <a:ext cx="1784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95" dirty="0">
                <a:solidFill>
                  <a:srgbClr val="424242"/>
                </a:solidFill>
                <a:latin typeface="Arial"/>
                <a:cs typeface="Arial"/>
              </a:rPr>
              <a:t>service.Run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7843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生成服务定义（</a:t>
            </a:r>
            <a:r>
              <a:rPr lang="zh-CN" altLang="en-US" dirty="0"/>
              <a:t>比如服务名、版本号、地址等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59F35-6A6B-AA41-A970-91840EAAA05B}"/>
              </a:ext>
            </a:extLst>
          </p:cNvPr>
          <p:cNvSpPr txBox="1"/>
          <p:nvPr/>
        </p:nvSpPr>
        <p:spPr>
          <a:xfrm>
            <a:off x="304800" y="18808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向注册中心注册服务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7E707-6722-1542-B2A7-9439549E29A0}"/>
              </a:ext>
            </a:extLst>
          </p:cNvPr>
          <p:cNvSpPr txBox="1"/>
          <p:nvPr/>
        </p:nvSpPr>
        <p:spPr>
          <a:xfrm>
            <a:off x="304800" y="22774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打开侦听端口并接收请求</a:t>
            </a:r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5C573-515D-6C49-9A59-2BD9B20EF89E}"/>
              </a:ext>
            </a:extLst>
          </p:cNvPr>
          <p:cNvSpPr txBox="1"/>
          <p:nvPr/>
        </p:nvSpPr>
        <p:spPr>
          <a:xfrm>
            <a:off x="304800" y="26712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解码与处理请求</a:t>
            </a:r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78D2B-395C-D64F-9CAF-D3C6355FCA69}"/>
              </a:ext>
            </a:extLst>
          </p:cNvPr>
          <p:cNvSpPr txBox="1"/>
          <p:nvPr/>
        </p:nvSpPr>
        <p:spPr>
          <a:xfrm>
            <a:off x="304800" y="3040618"/>
            <a:ext cx="766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根据配置是否向注册中心声明心跳、</a:t>
            </a:r>
            <a:r>
              <a:rPr lang="en-US" altLang="zh-CN" dirty="0"/>
              <a:t>TTL</a:t>
            </a:r>
            <a:r>
              <a:rPr lang="zh-CN" altLang="en-US" dirty="0"/>
              <a:t>，用于需要有容灾、高可用的情形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5202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330" dirty="0">
                <a:solidFill>
                  <a:srgbClr val="424242"/>
                </a:solidFill>
                <a:latin typeface="Arial"/>
                <a:cs typeface="Arial"/>
              </a:rPr>
              <a:t>个人背景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304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中南大学，喜欢微服务，但是更多是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CRUD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。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4434" y="1387524"/>
            <a:ext cx="1184966" cy="2312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OPPO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Huize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pc="-5" dirty="0">
                <a:solidFill>
                  <a:srgbClr val="424242"/>
                </a:solidFill>
                <a:latin typeface="Courier New"/>
                <a:cs typeface="Courier New"/>
              </a:rPr>
              <a:t>KLOOK</a:t>
            </a: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Kingdee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github.com</a:t>
            </a:r>
            <a:r>
              <a:rPr lang="en-US" altLang="zh-CN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/</a:t>
            </a:r>
            <a:r>
              <a:rPr lang="en-US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prin</a:t>
            </a:r>
            <a:r>
              <a:rPr lang="en-US" altLang="zh-CN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tfcoder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235AA-CCAD-3044-A637-6285708C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32" y="1357572"/>
            <a:ext cx="817257" cy="350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AB931D-1D7E-7346-8ED6-F0F007F8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814" y="2366390"/>
            <a:ext cx="368019" cy="366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4176C-2924-FA4B-8C40-61BD7CD71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516" y="1752835"/>
            <a:ext cx="323569" cy="489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92CBA-EDEE-2540-A5C7-808C80A19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814" y="2952750"/>
            <a:ext cx="792480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9E8AE0-9408-3543-BFDD-1176207D005F}"/>
              </a:ext>
            </a:extLst>
          </p:cNvPr>
          <p:cNvSpPr txBox="1"/>
          <p:nvPr/>
        </p:nvSpPr>
        <p:spPr>
          <a:xfrm>
            <a:off x="4451676" y="3110449"/>
            <a:ext cx="68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2425B-F5D7-D742-A01B-CF9F4E0B6665}"/>
              </a:ext>
            </a:extLst>
          </p:cNvPr>
          <p:cNvSpPr txBox="1"/>
          <p:nvPr/>
        </p:nvSpPr>
        <p:spPr>
          <a:xfrm>
            <a:off x="4451676" y="535134"/>
            <a:ext cx="21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Printfcoder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ShuXian</a:t>
            </a:r>
            <a:r>
              <a:rPr lang="en-US" altLang="zh-CN" sz="1400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748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3914" y="535134"/>
            <a:ext cx="32721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424242"/>
                </a:solidFill>
                <a:latin typeface="Arial"/>
                <a:cs typeface="Arial"/>
              </a:rPr>
              <a:t>client.Call(“service”)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56499"/>
            <a:ext cx="3591560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Request</a:t>
            </a:r>
            <a:r>
              <a:rPr sz="1800" spc="-1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encoding</a:t>
            </a:r>
            <a:endParaRPr sz="1800" dirty="0">
              <a:latin typeface="Courier New"/>
              <a:cs typeface="Courier New"/>
            </a:endParaRPr>
          </a:p>
          <a:p>
            <a:pPr marL="12700" marR="1102995">
              <a:lnSpc>
                <a:spcPct val="187500"/>
              </a:lnSpc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Service lookup  Node selection  Connection</a:t>
            </a:r>
            <a:r>
              <a:rPr sz="1800" spc="-2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pooling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Retries, timeouts, backoff  Oh and making the request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95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838562"/>
          </a:xfrm>
          <a:prstGeom prst="rect">
            <a:avLst/>
          </a:prstGeom>
        </p:spPr>
        <p:txBody>
          <a:bodyPr vert="horz" wrap="square" lIns="0" tIns="98932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lang="zh-CN" altLang="en-US" sz="4800" dirty="0"/>
              <a:t>限流、链路中断、认证</a:t>
            </a:r>
            <a:r>
              <a:rPr lang="en-US" altLang="zh-CN" sz="4800" dirty="0"/>
              <a:t>…</a:t>
            </a:r>
            <a:endParaRPr sz="4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539" y="2340735"/>
            <a:ext cx="1762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/>
              <a:t>包装器</a:t>
            </a:r>
            <a:endParaRPr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20065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293361"/>
            <a:ext cx="644712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b="1" dirty="0">
                <a:latin typeface="Arial"/>
                <a:cs typeface="Arial"/>
              </a:rPr>
              <a:t>装饰器模式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973" y="2146164"/>
            <a:ext cx="4839970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66" y="0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7630" y="383061"/>
            <a:ext cx="4727315" cy="437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8534" y="2135339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Client  or  Handler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224" y="964895"/>
            <a:ext cx="1732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solidFill>
                  <a:srgbClr val="000000"/>
                </a:solidFill>
                <a:latin typeface="Courier New"/>
                <a:cs typeface="Courier New"/>
              </a:rPr>
              <a:t>认证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921" y="1365548"/>
            <a:ext cx="1976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链路中断与限流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921" y="1758727"/>
            <a:ext cx="878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日志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00" y="2948459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上下文注入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7D1654F-B8BD-424D-BFC1-18E3E8F223F4}"/>
              </a:ext>
            </a:extLst>
          </p:cNvPr>
          <p:cNvSpPr txBox="1"/>
          <p:nvPr/>
        </p:nvSpPr>
        <p:spPr>
          <a:xfrm>
            <a:off x="357921" y="2162101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事件通知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A81495F-8A16-D347-B187-70A2221C1916}"/>
              </a:ext>
            </a:extLst>
          </p:cNvPr>
          <p:cNvSpPr txBox="1"/>
          <p:nvPr/>
        </p:nvSpPr>
        <p:spPr>
          <a:xfrm>
            <a:off x="357921" y="2555280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仪表与监控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0835C47-3D2B-F84B-A962-B67CA9CDC707}"/>
              </a:ext>
            </a:extLst>
          </p:cNvPr>
          <p:cNvSpPr txBox="1"/>
          <p:nvPr/>
        </p:nvSpPr>
        <p:spPr>
          <a:xfrm>
            <a:off x="357921" y="3338917"/>
            <a:ext cx="88686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2373" y="535134"/>
            <a:ext cx="174638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wrappers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00070"/>
          </a:xfrm>
          <a:custGeom>
            <a:avLst/>
            <a:gdLst/>
            <a:ahLst/>
            <a:cxnLst/>
            <a:rect l="l" t="t" r="r" b="b"/>
            <a:pathLst>
              <a:path w="8521065" h="3100070">
                <a:moveTo>
                  <a:pt x="0" y="0"/>
                </a:moveTo>
                <a:lnTo>
                  <a:pt x="8520583" y="0"/>
                </a:lnTo>
                <a:lnTo>
                  <a:pt x="8520583" y="3099893"/>
                </a:lnTo>
                <a:lnTo>
                  <a:pt x="0" y="30998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46923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321" y="1534223"/>
            <a:ext cx="33762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-5" dirty="0">
                <a:solidFill>
                  <a:srgbClr val="ED6942"/>
                </a:solidFill>
                <a:latin typeface="Arial"/>
                <a:cs typeface="Arial"/>
              </a:rPr>
              <a:t>Wrapper </a:t>
            </a:r>
            <a:r>
              <a:rPr sz="1500" spc="180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(Client)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80" dirty="0">
                <a:solidFill>
                  <a:srgbClr val="ED6942"/>
                </a:solidFill>
                <a:latin typeface="Arial"/>
                <a:cs typeface="Arial"/>
              </a:rPr>
              <a:t>Client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2013647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321" y="2000947"/>
            <a:ext cx="3896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30" dirty="0">
                <a:solidFill>
                  <a:srgbClr val="ED6942"/>
                </a:solidFill>
                <a:latin typeface="Arial"/>
                <a:cs typeface="Arial"/>
              </a:rPr>
              <a:t>HandlerWrapper</a:t>
            </a:r>
            <a:r>
              <a:rPr sz="1500" spc="225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500" spc="85" dirty="0">
                <a:solidFill>
                  <a:srgbClr val="333333"/>
                </a:solidFill>
                <a:latin typeface="Arial"/>
                <a:cs typeface="Arial"/>
              </a:rPr>
              <a:t>(HandlerFunc)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6353" y="2000947"/>
            <a:ext cx="1176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ED6942"/>
                </a:solidFill>
                <a:latin typeface="Arial"/>
                <a:cs typeface="Arial"/>
              </a:rPr>
              <a:t>HandlerFunc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724" y="2468179"/>
            <a:ext cx="431990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430530" marR="5080" indent="-418465">
              <a:lnSpc>
                <a:spcPct val="116700"/>
              </a:lnSpc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80" dirty="0">
                <a:solidFill>
                  <a:srgbClr val="0085B3"/>
                </a:solidFill>
                <a:latin typeface="Arial"/>
                <a:cs typeface="Arial"/>
              </a:rPr>
              <a:t>NewService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00" dirty="0">
                <a:solidFill>
                  <a:srgbClr val="0085B3"/>
                </a:solidFill>
                <a:latin typeface="Arial"/>
                <a:cs typeface="Arial"/>
              </a:rPr>
              <a:t>Name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00" dirty="0">
                <a:solidFill>
                  <a:srgbClr val="173691"/>
                </a:solidFill>
                <a:latin typeface="Arial"/>
                <a:cs typeface="Arial"/>
              </a:rPr>
              <a:t>"com.example.srv.foobar"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),  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55" dirty="0">
                <a:solidFill>
                  <a:srgbClr val="0085B3"/>
                </a:solidFill>
                <a:latin typeface="Arial"/>
                <a:cs typeface="Arial"/>
              </a:rPr>
              <a:t>WrapClient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(circuitBreaker(3)),  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30" dirty="0">
                <a:solidFill>
                  <a:srgbClr val="0085B3"/>
                </a:solidFill>
                <a:latin typeface="Arial"/>
                <a:cs typeface="Arial"/>
              </a:rPr>
              <a:t>WrapHandler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(rateLimiter(10)),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82423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3000" dirty="0">
                <a:solidFill>
                  <a:srgbClr val="424242"/>
                </a:solidFill>
              </a:rPr>
              <a:t>Example</a:t>
            </a:r>
            <a:r>
              <a:rPr lang="zh-CN" altLang="en-US" sz="3000" spc="-640" dirty="0">
                <a:solidFill>
                  <a:srgbClr val="424242"/>
                </a:solidFill>
              </a:rPr>
              <a:t>            </a:t>
            </a:r>
            <a:r>
              <a:rPr sz="3000" dirty="0">
                <a:solidFill>
                  <a:srgbClr val="424242"/>
                </a:solidFill>
              </a:rPr>
              <a:t>Terrible Rate Limit Wrapper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311699" y="1439172"/>
            <a:ext cx="8655685" cy="3522345"/>
          </a:xfrm>
          <a:custGeom>
            <a:avLst/>
            <a:gdLst/>
            <a:ahLst/>
            <a:cxnLst/>
            <a:rect l="l" t="t" r="r" b="b"/>
            <a:pathLst>
              <a:path w="8655685" h="3522345">
                <a:moveTo>
                  <a:pt x="0" y="0"/>
                </a:moveTo>
                <a:lnTo>
                  <a:pt x="8655282" y="0"/>
                </a:lnTo>
                <a:lnTo>
                  <a:pt x="8655282" y="3522293"/>
                </a:lnTo>
                <a:lnTo>
                  <a:pt x="0" y="35222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4724" y="1505079"/>
            <a:ext cx="491045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spc="100" dirty="0">
                <a:solidFill>
                  <a:srgbClr val="A71C5D"/>
                </a:solidFill>
                <a:latin typeface="Arial"/>
                <a:cs typeface="Arial"/>
              </a:rPr>
              <a:t>func </a:t>
            </a:r>
            <a:r>
              <a:rPr sz="1400" spc="170" dirty="0">
                <a:solidFill>
                  <a:srgbClr val="795DA3"/>
                </a:solidFill>
                <a:latin typeface="Arial"/>
                <a:cs typeface="Arial"/>
              </a:rPr>
              <a:t>rateLimiter</a:t>
            </a:r>
            <a:r>
              <a:rPr sz="1400" spc="17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400" spc="170" dirty="0">
                <a:solidFill>
                  <a:srgbClr val="ED6942"/>
                </a:solidFill>
                <a:latin typeface="Arial"/>
                <a:cs typeface="Arial"/>
              </a:rPr>
              <a:t>rate </a:t>
            </a:r>
            <a:r>
              <a:rPr sz="1400" spc="280" dirty="0">
                <a:solidFill>
                  <a:srgbClr val="ED6942"/>
                </a:solidFill>
                <a:latin typeface="Arial"/>
                <a:cs typeface="Arial"/>
              </a:rPr>
              <a:t>int</a:t>
            </a:r>
            <a:r>
              <a:rPr sz="1400" spc="280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1400" spc="70" dirty="0">
                <a:solidFill>
                  <a:srgbClr val="ED6942"/>
                </a:solidFill>
                <a:latin typeface="Arial"/>
                <a:cs typeface="Arial"/>
              </a:rPr>
              <a:t>server</a:t>
            </a:r>
            <a:r>
              <a:rPr sz="1400" spc="7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400" spc="70" dirty="0">
                <a:solidFill>
                  <a:srgbClr val="ED6942"/>
                </a:solidFill>
                <a:latin typeface="Arial"/>
                <a:cs typeface="Arial"/>
              </a:rPr>
              <a:t>HandlerWrapper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-5" dirty="0">
                <a:solidFill>
                  <a:srgbClr val="0085B3"/>
                </a:solidFill>
                <a:latin typeface="Arial"/>
                <a:cs typeface="Arial"/>
              </a:rPr>
              <a:t>make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A71C5D"/>
                </a:solidFill>
                <a:latin typeface="Arial"/>
                <a:cs typeface="Arial"/>
              </a:rPr>
              <a:t>chan </a:t>
            </a: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bool</a:t>
            </a:r>
            <a:r>
              <a:rPr sz="1400" spc="15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4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333333"/>
                </a:solidFill>
                <a:latin typeface="Arial"/>
                <a:cs typeface="Arial"/>
              </a:rPr>
              <a:t>rate)</a:t>
            </a:r>
            <a:endParaRPr sz="1400">
              <a:latin typeface="Arial"/>
              <a:cs typeface="Arial"/>
            </a:endParaRPr>
          </a:p>
          <a:p>
            <a:pPr marL="926465" marR="1797685" indent="-457200">
              <a:lnSpc>
                <a:spcPts val="1650"/>
              </a:lnSpc>
            </a:pPr>
            <a:r>
              <a:rPr sz="1400" spc="220" dirty="0">
                <a:solidFill>
                  <a:srgbClr val="A71C5D"/>
                </a:solidFill>
                <a:latin typeface="Arial"/>
                <a:cs typeface="Arial"/>
              </a:rPr>
              <a:t>for </a:t>
            </a:r>
            <a:r>
              <a:rPr sz="1400" spc="45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180" dirty="0">
                <a:solidFill>
                  <a:srgbClr val="0085B3"/>
                </a:solidFill>
                <a:latin typeface="Arial"/>
                <a:cs typeface="Arial"/>
              </a:rPr>
              <a:t>0</a:t>
            </a:r>
            <a:r>
              <a:rPr sz="1400" spc="180" dirty="0">
                <a:solidFill>
                  <a:srgbClr val="333333"/>
                </a:solidFill>
                <a:latin typeface="Arial"/>
                <a:cs typeface="Arial"/>
              </a:rPr>
              <a:t>; </a:t>
            </a:r>
            <a:r>
              <a:rPr sz="1400" spc="45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400" spc="-50" dirty="0">
                <a:solidFill>
                  <a:srgbClr val="333333"/>
                </a:solidFill>
                <a:latin typeface="Arial"/>
                <a:cs typeface="Arial"/>
              </a:rPr>
              <a:t>&lt; </a:t>
            </a:r>
            <a:r>
              <a:rPr sz="1400" spc="204" dirty="0">
                <a:solidFill>
                  <a:srgbClr val="333333"/>
                </a:solidFill>
                <a:latin typeface="Arial"/>
                <a:cs typeface="Arial"/>
              </a:rPr>
              <a:t>rate; 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i++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210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0085B3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00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8054" y="2971926"/>
            <a:ext cx="1979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0" dirty="0">
                <a:solidFill>
                  <a:srgbClr val="A71C5D"/>
                </a:solidFill>
                <a:latin typeface="Arial"/>
                <a:cs typeface="Arial"/>
              </a:rPr>
              <a:t>interface</a:t>
            </a:r>
            <a:r>
              <a:rPr sz="1400" spc="200" dirty="0">
                <a:solidFill>
                  <a:srgbClr val="333333"/>
                </a:solidFill>
                <a:latin typeface="Arial"/>
                <a:cs typeface="Arial"/>
              </a:rPr>
              <a:t>{}) </a:t>
            </a:r>
            <a:r>
              <a:rPr sz="1400" spc="170" dirty="0">
                <a:solidFill>
                  <a:srgbClr val="A71C5D"/>
                </a:solidFill>
                <a:latin typeface="Arial"/>
                <a:cs typeface="Arial"/>
              </a:rPr>
              <a:t>error</a:t>
            </a:r>
            <a:r>
              <a:rPr sz="1400" spc="50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23" y="2762377"/>
            <a:ext cx="5944235" cy="1915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14" dirty="0">
                <a:solidFill>
                  <a:srgbClr val="0085B3"/>
                </a:solidFill>
                <a:latin typeface="Arial"/>
                <a:cs typeface="Arial"/>
              </a:rPr>
              <a:t>func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(handler </a:t>
            </a:r>
            <a:r>
              <a:rPr sz="1400" spc="90" dirty="0">
                <a:solidFill>
                  <a:srgbClr val="333333"/>
                </a:solidFill>
                <a:latin typeface="Arial"/>
                <a:cs typeface="Arial"/>
              </a:rPr>
              <a:t>server.HandlerFunc) </a:t>
            </a: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server.HandlerFunc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50" dirty="0">
                <a:solidFill>
                  <a:srgbClr val="0085B3"/>
                </a:solidFill>
                <a:latin typeface="Arial"/>
                <a:cs typeface="Arial"/>
              </a:rPr>
              <a:t>func</a:t>
            </a:r>
            <a:r>
              <a:rPr sz="1400" spc="150" dirty="0">
                <a:solidFill>
                  <a:srgbClr val="333333"/>
                </a:solidFill>
                <a:latin typeface="Arial"/>
                <a:cs typeface="Arial"/>
              </a:rPr>
              <a:t>(ctx </a:t>
            </a:r>
            <a:r>
              <a:rPr sz="1400" spc="130" dirty="0">
                <a:solidFill>
                  <a:srgbClr val="333333"/>
                </a:solidFill>
                <a:latin typeface="Arial"/>
                <a:cs typeface="Arial"/>
              </a:rPr>
              <a:t>context.Context, </a:t>
            </a:r>
            <a:r>
              <a:rPr sz="1400" spc="90" dirty="0">
                <a:solidFill>
                  <a:srgbClr val="333333"/>
                </a:solidFill>
                <a:latin typeface="Arial"/>
                <a:cs typeface="Arial"/>
              </a:rPr>
              <a:t>req </a:t>
            </a:r>
            <a:r>
              <a:rPr sz="1400" spc="105" dirty="0">
                <a:solidFill>
                  <a:srgbClr val="333333"/>
                </a:solidFill>
                <a:latin typeface="Arial"/>
                <a:cs typeface="Arial"/>
              </a:rPr>
              <a:t>server.Request,</a:t>
            </a:r>
            <a:r>
              <a:rPr sz="1400" spc="3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rsp</a:t>
            </a:r>
            <a:endParaRPr sz="1400">
              <a:latin typeface="Arial"/>
              <a:cs typeface="Arial"/>
            </a:endParaRPr>
          </a:p>
          <a:p>
            <a:pPr marL="926465" marR="3348354">
              <a:lnSpc>
                <a:spcPts val="1650"/>
              </a:lnSpc>
            </a:pP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token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8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85" dirty="0">
                <a:solidFill>
                  <a:srgbClr val="333333"/>
                </a:solidFill>
                <a:latin typeface="Arial"/>
                <a:cs typeface="Arial"/>
              </a:rPr>
              <a:t>tokens 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defer </a:t>
            </a:r>
            <a:r>
              <a:rPr sz="1400" spc="170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400" spc="170" dirty="0">
                <a:solidFill>
                  <a:srgbClr val="333333"/>
                </a:solidFill>
                <a:latin typeface="Arial"/>
                <a:cs typeface="Arial"/>
              </a:rPr>
              <a:t>()</a:t>
            </a: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83665">
              <a:lnSpc>
                <a:spcPts val="1585"/>
              </a:lnSpc>
            </a:pP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22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50"/>
              </a:lnSpc>
            </a:pPr>
            <a:r>
              <a:rPr sz="1400" spc="295" dirty="0">
                <a:solidFill>
                  <a:srgbClr val="333333"/>
                </a:solidFill>
                <a:latin typeface="Arial"/>
                <a:cs typeface="Arial"/>
              </a:rPr>
              <a:t>}()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50"/>
              </a:lnSpc>
            </a:pP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55" dirty="0">
                <a:solidFill>
                  <a:srgbClr val="0085B3"/>
                </a:solidFill>
                <a:latin typeface="Arial"/>
                <a:cs typeface="Arial"/>
              </a:rPr>
              <a:t>handler</a:t>
            </a:r>
            <a:r>
              <a:rPr sz="1400" spc="155" dirty="0">
                <a:solidFill>
                  <a:srgbClr val="333333"/>
                </a:solidFill>
                <a:latin typeface="Arial"/>
                <a:cs typeface="Arial"/>
              </a:rPr>
              <a:t>(ctx, </a:t>
            </a:r>
            <a:r>
              <a:rPr sz="1400" spc="160" dirty="0">
                <a:solidFill>
                  <a:srgbClr val="333333"/>
                </a:solidFill>
                <a:latin typeface="Arial"/>
                <a:cs typeface="Arial"/>
              </a:rPr>
              <a:t>req,</a:t>
            </a:r>
            <a:r>
              <a:rPr sz="14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Arial"/>
                <a:cs typeface="Arial"/>
              </a:rPr>
              <a:t>rsp)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50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4648323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039" y="2041311"/>
            <a:ext cx="26276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600" dirty="0"/>
              <a:t>社区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989924"/>
            <a:ext cx="27762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900" spc="-5" dirty="0">
                <a:solidFill>
                  <a:srgbClr val="FFFFFF"/>
                </a:solidFill>
                <a:latin typeface="Courier New"/>
                <a:cs typeface="Courier New"/>
              </a:rPr>
              <a:t>分享您的体验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329" y="3633609"/>
            <a:ext cx="20523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slack.micro.mu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886FDD6-8C68-0C4F-A119-6203181BCC8A}"/>
              </a:ext>
            </a:extLst>
          </p:cNvPr>
          <p:cNvSpPr txBox="1">
            <a:spLocks/>
          </p:cNvSpPr>
          <p:nvPr/>
        </p:nvSpPr>
        <p:spPr>
          <a:xfrm>
            <a:off x="4876800" y="438150"/>
            <a:ext cx="1474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000" kern="0" spc="-465" dirty="0">
                <a:solidFill>
                  <a:srgbClr val="424242"/>
                </a:solidFill>
              </a:rPr>
              <a:t>结束语</a:t>
            </a:r>
            <a:endParaRPr lang="zh-CN" altLang="en-US" sz="30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FA062-9583-EF48-A6C7-B5E8ECB66717}"/>
              </a:ext>
            </a:extLst>
          </p:cNvPr>
          <p:cNvSpPr txBox="1"/>
          <p:nvPr/>
        </p:nvSpPr>
        <p:spPr>
          <a:xfrm>
            <a:off x="4853940" y="1099861"/>
            <a:ext cx="286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旨在极简构建微服务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A976A-D708-D54D-BC3C-525C5C38BBF9}"/>
              </a:ext>
            </a:extLst>
          </p:cNvPr>
          <p:cNvSpPr txBox="1"/>
          <p:nvPr/>
        </p:nvSpPr>
        <p:spPr>
          <a:xfrm>
            <a:off x="4853940" y="1469193"/>
            <a:ext cx="424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有自己的固有设计，所以她并不是</a:t>
            </a:r>
            <a:endParaRPr lang="en-US" altLang="zh-CN" dirty="0"/>
          </a:p>
          <a:p>
            <a:r>
              <a:rPr lang="zh-CN" altLang="en-US" dirty="0"/>
              <a:t>每个人的菜，也不能面面俱到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806EF-EFD3-D94A-B139-692E0D972840}"/>
              </a:ext>
            </a:extLst>
          </p:cNvPr>
          <p:cNvSpPr txBox="1"/>
          <p:nvPr/>
        </p:nvSpPr>
        <p:spPr>
          <a:xfrm>
            <a:off x="4876800" y="2115524"/>
            <a:ext cx="33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支持选择你想要的那部分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69833"/>
            <a:ext cx="2129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340" dirty="0">
                <a:solidFill>
                  <a:srgbClr val="424242"/>
                </a:solidFill>
                <a:latin typeface="Arial"/>
                <a:cs typeface="Arial"/>
              </a:rPr>
              <a:t>谢谢大家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2"/>
              </a:rPr>
              <a:t>micro.mu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3"/>
              </a:rPr>
              <a:t>Micro</a:t>
            </a:r>
            <a:endParaRPr lang="en-US" sz="1800" u="sng" spc="-5" dirty="0">
              <a:solidFill>
                <a:srgbClr val="01AED1"/>
              </a:solidFill>
              <a:uFill>
                <a:solidFill>
                  <a:srgbClr val="01AED1"/>
                </a:solidFill>
              </a:u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4"/>
              </a:rPr>
              <a:t>Micro</a:t>
            </a:r>
            <a:r>
              <a:rPr lang="zh-CN" alt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4"/>
              </a:rPr>
              <a:t>中国站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1845696"/>
            <a:ext cx="3778992" cy="32977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14A3A-E66A-394C-9CF4-1C8F92948AF7}"/>
              </a:ext>
            </a:extLst>
          </p:cNvPr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资源链接：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05A9D-B0F9-2B4E-B622-16BF80D9EC54}"/>
              </a:ext>
            </a:extLst>
          </p:cNvPr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官方站点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50117-CEB8-3A4E-A608-6CEF9A9DC487}"/>
              </a:ext>
            </a:extLst>
          </p:cNvPr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微信公众号</a:t>
            </a:r>
            <a:r>
              <a:rPr lang="en-US" altLang="zh-CN" sz="1400" dirty="0"/>
              <a:t>: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E201F6-5B9A-9843-8D1E-01233BC83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35AC18-2EE6-9942-8CA5-D4AD8F40CBFB}"/>
              </a:ext>
            </a:extLst>
          </p:cNvPr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提问</a:t>
            </a:r>
            <a:r>
              <a:rPr lang="en-US" altLang="zh-CN" sz="1400" dirty="0"/>
              <a:t>: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dirty="0">
                <a:solidFill>
                  <a:schemeClr val="tx1"/>
                </a:solidFill>
                <a:latin typeface="Arial"/>
                <a:cs typeface="Arial"/>
              </a:rPr>
              <a:t>本次分享主题</a:t>
            </a:r>
            <a:endParaRPr sz="3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ADAEFCC-1562-B447-B883-336945762139}"/>
              </a:ext>
            </a:extLst>
          </p:cNvPr>
          <p:cNvSpPr txBox="1"/>
          <p:nvPr/>
        </p:nvSpPr>
        <p:spPr>
          <a:xfrm>
            <a:off x="384724" y="1796520"/>
            <a:ext cx="6609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框架的设计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CE6DC-055A-C342-B0D5-C9AF1B832B40}"/>
              </a:ext>
            </a:extLst>
          </p:cNvPr>
          <p:cNvSpPr/>
          <p:nvPr/>
        </p:nvSpPr>
        <p:spPr>
          <a:xfrm>
            <a:off x="304800" y="2150214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主要的组件</a:t>
            </a:r>
            <a:endParaRPr lang="en-US" b="1" spc="-5" dirty="0">
              <a:solidFill>
                <a:srgbClr val="424242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2F996-6131-0240-8315-F3F68AE48033}"/>
              </a:ext>
            </a:extLst>
          </p:cNvPr>
          <p:cNvSpPr txBox="1"/>
          <p:nvPr/>
        </p:nvSpPr>
        <p:spPr>
          <a:xfrm>
            <a:off x="304800" y="2583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插件化是如何实现的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7AD6CB1-8D17-514E-A62A-60BBEB2F9A16}"/>
              </a:ext>
            </a:extLst>
          </p:cNvPr>
          <p:cNvSpPr txBox="1"/>
          <p:nvPr/>
        </p:nvSpPr>
        <p:spPr>
          <a:xfrm>
            <a:off x="384724" y="1466943"/>
            <a:ext cx="6609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什么是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</a:p>
        </p:txBody>
      </p:sp>
    </p:spTree>
    <p:extLst>
      <p:ext uri="{BB962C8B-B14F-4D97-AF65-F5344CB8AC3E}">
        <p14:creationId xmlns:p14="http://schemas.microsoft.com/office/powerpoint/2010/main" val="27957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7498" y="0"/>
            <a:ext cx="1345644" cy="1174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97992-376E-EB49-BC91-1174EB87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66950"/>
            <a:ext cx="5532725" cy="677108"/>
          </a:xfrm>
        </p:spPr>
        <p:txBody>
          <a:bodyPr/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Micro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solidFill>
                  <a:srgbClr val="424242"/>
                </a:solidFill>
                <a:latin typeface="Arial"/>
                <a:cs typeface="Arial"/>
              </a:rPr>
              <a:t>Micro </a:t>
            </a:r>
            <a:r>
              <a:rPr lang="zh-CN" altLang="en-US" sz="3000" b="1" spc="-235" dirty="0">
                <a:solidFill>
                  <a:srgbClr val="424242"/>
                </a:solidFill>
                <a:latin typeface="Arial"/>
                <a:cs typeface="Arial"/>
              </a:rPr>
              <a:t>包含了很多东西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532699"/>
            <a:ext cx="660908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框架与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工具集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（运行时工具集）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社区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: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slack.micro.mu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生态系统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公司（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London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8181D-F755-6448-A26E-7D4261E23734}"/>
              </a:ext>
            </a:extLst>
          </p:cNvPr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254" dirty="0">
                <a:solidFill>
                  <a:srgbClr val="424242"/>
                </a:solidFill>
                <a:latin typeface="Arial"/>
                <a:cs typeface="Arial"/>
              </a:rPr>
              <a:t>Go</a:t>
            </a:r>
            <a:r>
              <a:rPr lang="en-US" altLang="zh-CN" sz="3000" b="1" spc="-254" dirty="0">
                <a:solidFill>
                  <a:srgbClr val="424242"/>
                </a:solidFill>
                <a:latin typeface="Arial"/>
                <a:cs typeface="Arial"/>
              </a:rPr>
              <a:t>-Micro</a:t>
            </a:r>
            <a:r>
              <a:rPr lang="zh-CN" altLang="en-US" sz="3000" b="1" spc="-254" dirty="0">
                <a:solidFill>
                  <a:srgbClr val="424242"/>
                </a:solidFill>
                <a:latin typeface="Arial"/>
                <a:cs typeface="Arial"/>
              </a:rPr>
              <a:t> 与 </a:t>
            </a:r>
            <a:r>
              <a:rPr sz="3000" b="1" spc="-254" dirty="0">
                <a:solidFill>
                  <a:srgbClr val="424242"/>
                </a:solidFill>
                <a:latin typeface="Arial"/>
                <a:cs typeface="Arial"/>
              </a:rPr>
              <a:t>Micro </a:t>
            </a:r>
            <a:r>
              <a:rPr lang="zh-CN" altLang="en-US" sz="3000" b="1" spc="-235" dirty="0">
                <a:solidFill>
                  <a:srgbClr val="424242"/>
                </a:solidFill>
                <a:latin typeface="Arial"/>
                <a:cs typeface="Arial"/>
              </a:rPr>
              <a:t>关系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33B3-A457-9B46-81F0-D0FA591F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49115"/>
            <a:ext cx="5216652" cy="2670641"/>
          </a:xfrm>
          <a:prstGeom prst="rect">
            <a:avLst/>
          </a:prstGeom>
          <a:ln>
            <a:solidFill>
              <a:srgbClr val="424242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F47079-D5EB-8147-82E4-BD0578FFD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47370"/>
              </p:ext>
            </p:extLst>
          </p:nvPr>
        </p:nvGraphicFramePr>
        <p:xfrm>
          <a:off x="384724" y="1581612"/>
          <a:ext cx="2905324" cy="78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324">
                  <a:extLst>
                    <a:ext uri="{9D8B030D-6E8A-4147-A177-3AD203B41FA5}">
                      <a16:colId xmlns:a16="http://schemas.microsoft.com/office/drawing/2014/main" val="19624297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57175985"/>
                    </a:ext>
                  </a:extLst>
                </a:gridCol>
              </a:tblGrid>
              <a:tr h="354091">
                <a:tc>
                  <a:txBody>
                    <a:bodyPr/>
                    <a:lstStyle/>
                    <a:p>
                      <a:r>
                        <a:rPr lang="en-US" sz="1600" dirty="0"/>
                        <a:t>Go</a:t>
                      </a:r>
                      <a:r>
                        <a:rPr lang="en-US" altLang="zh-CN" sz="1600" dirty="0"/>
                        <a:t>-Micro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微服务开发库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59221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基于</a:t>
                      </a:r>
                      <a:r>
                        <a:rPr lang="en-US" altLang="zh-CN" sz="1100" dirty="0"/>
                        <a:t>Go-micro</a:t>
                      </a:r>
                      <a:r>
                        <a:rPr lang="zh-CN" altLang="en-US" sz="1100" dirty="0"/>
                        <a:t>开发的运行时工具集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73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207431-2A93-924F-AF29-837DFFA0CC75}"/>
              </a:ext>
            </a:extLst>
          </p:cNvPr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Go-Micro</a:t>
            </a:r>
            <a:r>
              <a:rPr lang="zh-CN" altLang="en-US" dirty="0"/>
              <a:t>构建微服务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A6B5B7-F066-4F4C-86BB-7366564E127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37573" y="3257553"/>
            <a:ext cx="1053427" cy="53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F9DEDC-C3DF-044E-9648-2CB9FE88DF3A}"/>
              </a:ext>
            </a:extLst>
          </p:cNvPr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管理、交互微服务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A5800D-3D54-634D-9CA7-C4D0E79C630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096001" y="1279369"/>
            <a:ext cx="1225812" cy="10637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4CD383-D1E4-BA46-A435-2FFB396966AF}"/>
              </a:ext>
            </a:extLst>
          </p:cNvPr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EF621-CBEC-8746-A646-C3C5DAEF826B}"/>
              </a:ext>
            </a:extLst>
          </p:cNvPr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66950"/>
            <a:ext cx="32765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300" dirty="0">
                <a:cs typeface="Al Bayan Plain" pitchFamily="2" charset="-78"/>
              </a:rPr>
              <a:t>Go-Micro</a:t>
            </a:r>
            <a:r>
              <a:rPr lang="zh-CN" altLang="en-US" sz="3600" spc="-300" dirty="0">
                <a:cs typeface="Al Bayan Plain" pitchFamily="2" charset="-78"/>
              </a:rPr>
              <a:t> 框架</a:t>
            </a:r>
            <a:endParaRPr sz="3600" spc="-300" dirty="0">
              <a:cs typeface="Al Bayan Plain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35915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主要模块 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Service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：具体实例化的服务，包含两个重要的组件：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Server</a:t>
            </a:r>
          </a:p>
        </p:txBody>
      </p:sp>
      <p:sp>
        <p:nvSpPr>
          <p:cNvPr id="6" name="object 6"/>
          <p:cNvSpPr/>
          <p:nvPr/>
        </p:nvSpPr>
        <p:spPr>
          <a:xfrm>
            <a:off x="4191000" y="1532699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Selector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Codec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B66ED60-E1CB-CC48-A432-A6E1EA744493}"/>
              </a:ext>
            </a:extLst>
          </p:cNvPr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发送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请求与广播消息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3EAB4E3-2C36-5047-9121-5A6434737DC0}"/>
              </a:ext>
            </a:extLst>
          </p:cNvPr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接收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请求与消费消息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B1C11F5-D6A8-D947-9F32-940DDE8CE863}"/>
              </a:ext>
            </a:extLst>
          </p:cNvPr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Broker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异步通信组件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ABED1954-307F-C74A-A61D-FA6EF3A1885C}"/>
              </a:ext>
            </a:extLst>
          </p:cNvPr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Codec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数据编码组件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A91324E-3C89-E241-937C-0E15122D1939}"/>
              </a:ext>
            </a:extLst>
          </p:cNvPr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Registry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：服务</a:t>
            </a:r>
            <a:r>
              <a:rPr lang="zh-CN" altLang="en-US" sz="1400" spc="-5" dirty="0">
                <a:latin typeface="Courier New"/>
                <a:cs typeface="Courier New"/>
              </a:rPr>
              <a:t>注册组件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EB8BE8AB-0086-154F-8919-586D4A05C311}"/>
              </a:ext>
            </a:extLst>
          </p:cNvPr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Transport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同步通信组件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7ABBACF-71A6-8D49-9FDC-19E711726837}"/>
              </a:ext>
            </a:extLst>
          </p:cNvPr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Selector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客户端均衡器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6538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Broker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异步消息组件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E0048-E593-0F41-88C3-F409872AAB12}"/>
              </a:ext>
            </a:extLst>
          </p:cNvPr>
          <p:cNvSpPr/>
          <p:nvPr/>
        </p:nvSpPr>
        <p:spPr>
          <a:xfrm>
            <a:off x="4823758" y="2940320"/>
            <a:ext cx="1295400" cy="10101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23D4C-BC2F-0446-87A7-DE77B78E6C9A}"/>
              </a:ext>
            </a:extLst>
          </p:cNvPr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http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2131E-8245-8441-96D8-AA62869BF19C}"/>
              </a:ext>
            </a:extLst>
          </p:cNvPr>
          <p:cNvSpPr/>
          <p:nvPr/>
        </p:nvSpPr>
        <p:spPr>
          <a:xfrm>
            <a:off x="4983778" y="3422930"/>
            <a:ext cx="1009048" cy="36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NATs</a:t>
            </a:r>
            <a:r>
              <a:rPr lang="zh-CN" altLang="en-US" sz="900" dirty="0"/>
              <a:t>、</a:t>
            </a:r>
            <a:r>
              <a:rPr lang="en-US" altLang="zh-CN" sz="900" dirty="0" err="1"/>
              <a:t>RbMQ</a:t>
            </a:r>
            <a:r>
              <a:rPr lang="en-US" altLang="zh-CN" sz="900" dirty="0"/>
              <a:t> </a:t>
            </a:r>
            <a:r>
              <a:rPr lang="zh-CN" altLang="en-US" sz="900" dirty="0"/>
              <a:t>、</a:t>
            </a:r>
            <a:r>
              <a:rPr lang="en-US" altLang="zh-CN" sz="900" dirty="0"/>
              <a:t>Kafka </a:t>
            </a:r>
            <a:r>
              <a:rPr lang="zh-CN" altLang="en-US" sz="900" dirty="0"/>
              <a:t>、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nsq</a:t>
            </a:r>
            <a:r>
              <a:rPr lang="en-US" altLang="zh-CN" sz="1200" dirty="0"/>
              <a:t> …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604E6-D511-E044-8F9E-038DF57A1417}"/>
              </a:ext>
            </a:extLst>
          </p:cNvPr>
          <p:cNvSpPr txBox="1"/>
          <p:nvPr/>
        </p:nvSpPr>
        <p:spPr>
          <a:xfrm>
            <a:off x="457200" y="1504950"/>
            <a:ext cx="5014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</a:t>
            </a:r>
            <a:r>
              <a:rPr lang="zh-CN" altLang="en-US" sz="1600" dirty="0"/>
              <a:t>：</a:t>
            </a:r>
            <a:r>
              <a:rPr lang="zh-CN" altLang="en-US" sz="1200" dirty="0"/>
              <a:t>注册关心的主题（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），指定队列（</a:t>
            </a:r>
            <a:r>
              <a:rPr lang="en-US" altLang="zh-CN" sz="1200" dirty="0"/>
              <a:t>Queue</a:t>
            </a:r>
            <a:r>
              <a:rPr lang="zh-CN" altLang="en-US" sz="1200" dirty="0"/>
              <a:t>）分发消息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6848C-CF9F-F446-AED9-66090C2F37C6}"/>
              </a:ext>
            </a:extLst>
          </p:cNvPr>
          <p:cNvSpPr txBox="1"/>
          <p:nvPr/>
        </p:nvSpPr>
        <p:spPr>
          <a:xfrm>
            <a:off x="458972" y="1847886"/>
            <a:ext cx="316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</a:t>
            </a:r>
            <a:r>
              <a:rPr lang="zh-CN" altLang="en-US" sz="1600" dirty="0"/>
              <a:t>：</a:t>
            </a:r>
            <a:r>
              <a:rPr lang="zh-CN" altLang="en-US" sz="1200" dirty="0"/>
              <a:t>异步将消息推送到主题（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B7A26-F475-4E4C-BB5D-32E7D2117959}"/>
              </a:ext>
            </a:extLst>
          </p:cNvPr>
          <p:cNvSpPr txBox="1"/>
          <p:nvPr/>
        </p:nvSpPr>
        <p:spPr>
          <a:xfrm>
            <a:off x="457200" y="2170865"/>
            <a:ext cx="3010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Encoding</a:t>
            </a:r>
            <a:r>
              <a:rPr lang="zh-CN" altLang="en-US" sz="1600" dirty="0"/>
              <a:t>：</a:t>
            </a:r>
            <a:r>
              <a:rPr lang="zh-CN" altLang="en-US" sz="1200" dirty="0"/>
              <a:t>编码消息（默认</a:t>
            </a:r>
            <a:r>
              <a:rPr lang="en-US" altLang="zh-CN" sz="1200" dirty="0"/>
              <a:t>JSON</a:t>
            </a:r>
            <a:r>
              <a:rPr lang="zh-CN" altLang="en-US" sz="1200" dirty="0"/>
              <a:t>格式）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88302D1-B0BB-9F4C-90EB-B587EBD5B565}"/>
              </a:ext>
            </a:extLst>
          </p:cNvPr>
          <p:cNvSpPr/>
          <p:nvPr/>
        </p:nvSpPr>
        <p:spPr>
          <a:xfrm>
            <a:off x="3219937" y="3277083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8123AF-9764-D445-9F33-DB5EB86EFA8A}"/>
              </a:ext>
            </a:extLst>
          </p:cNvPr>
          <p:cNvSpPr/>
          <p:nvPr/>
        </p:nvSpPr>
        <p:spPr>
          <a:xfrm>
            <a:off x="3677137" y="3129391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5D607E-52F6-0241-AF5A-ED34A45096A8}"/>
              </a:ext>
            </a:extLst>
          </p:cNvPr>
          <p:cNvSpPr/>
          <p:nvPr/>
        </p:nvSpPr>
        <p:spPr>
          <a:xfrm>
            <a:off x="6804958" y="3252842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DCF654-CEDE-9E4C-B503-E4B9EB576971}"/>
              </a:ext>
            </a:extLst>
          </p:cNvPr>
          <p:cNvSpPr/>
          <p:nvPr/>
        </p:nvSpPr>
        <p:spPr>
          <a:xfrm>
            <a:off x="7262158" y="3105150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CD7B885-B8FF-6142-9752-1D507BA76487}"/>
              </a:ext>
            </a:extLst>
          </p:cNvPr>
          <p:cNvSpPr/>
          <p:nvPr/>
        </p:nvSpPr>
        <p:spPr>
          <a:xfrm>
            <a:off x="6804958" y="40981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[X]</a:t>
            </a:r>
            <a:endParaRPr lang="en-US" sz="12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B1733F-A065-0C4C-9404-EF50A377F99C}"/>
              </a:ext>
            </a:extLst>
          </p:cNvPr>
          <p:cNvSpPr/>
          <p:nvPr/>
        </p:nvSpPr>
        <p:spPr>
          <a:xfrm>
            <a:off x="7262158" y="3950477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700CD-E72D-2F41-B375-0BA75312BD5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4134337" y="3445399"/>
            <a:ext cx="689421" cy="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5DE8643-2754-C242-90CA-67665B5D225F}"/>
              </a:ext>
            </a:extLst>
          </p:cNvPr>
          <p:cNvSpPr/>
          <p:nvPr/>
        </p:nvSpPr>
        <p:spPr>
          <a:xfrm>
            <a:off x="6804958" y="23067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CC751CE-C32E-8C40-AC86-65CFC1CAB108}"/>
              </a:ext>
            </a:extLst>
          </p:cNvPr>
          <p:cNvSpPr/>
          <p:nvPr/>
        </p:nvSpPr>
        <p:spPr>
          <a:xfrm>
            <a:off x="7262158" y="2148304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D577DC-FE80-914E-A3E3-75AF68EF48B7}"/>
              </a:ext>
            </a:extLst>
          </p:cNvPr>
          <p:cNvCxnSpPr>
            <a:cxnSpLocks/>
            <a:stCxn id="23" idx="1"/>
            <a:endCxn id="6" idx="3"/>
          </p:cNvCxnSpPr>
          <p:nvPr/>
        </p:nvCxnSpPr>
        <p:spPr>
          <a:xfrm flipH="1">
            <a:off x="6119158" y="3433576"/>
            <a:ext cx="685800" cy="1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5CC7E06-3A90-BD44-A26B-C750CA287E69}"/>
              </a:ext>
            </a:extLst>
          </p:cNvPr>
          <p:cNvCxnSpPr>
            <a:cxnSpLocks/>
            <a:stCxn id="25" idx="1"/>
            <a:endCxn id="6" idx="2"/>
          </p:cNvCxnSpPr>
          <p:nvPr/>
        </p:nvCxnSpPr>
        <p:spPr>
          <a:xfrm rot="10800000">
            <a:off x="5471458" y="3950479"/>
            <a:ext cx="1333500" cy="328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A3EC20-7921-7E4F-8393-3D060B5EBE09}"/>
              </a:ext>
            </a:extLst>
          </p:cNvPr>
          <p:cNvSpPr/>
          <p:nvPr/>
        </p:nvSpPr>
        <p:spPr>
          <a:xfrm>
            <a:off x="5166657" y="2762482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AA30331B-5EE4-5548-95D4-DB3B18350857}"/>
              </a:ext>
            </a:extLst>
          </p:cNvPr>
          <p:cNvCxnSpPr>
            <a:cxnSpLocks/>
            <a:stCxn id="31" idx="1"/>
            <a:endCxn id="51" idx="0"/>
          </p:cNvCxnSpPr>
          <p:nvPr/>
        </p:nvCxnSpPr>
        <p:spPr>
          <a:xfrm rot="10800000" flipV="1">
            <a:off x="5471458" y="2487502"/>
            <a:ext cx="1333501" cy="274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3F5B4F-CC92-9B4C-932A-63B0FE3139E1}"/>
              </a:ext>
            </a:extLst>
          </p:cNvPr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注：中间件不一定是消息服务，比如</a:t>
            </a:r>
            <a:r>
              <a:rPr lang="en-US" altLang="zh-CN" sz="1600" dirty="0">
                <a:solidFill>
                  <a:srgbClr val="FF0000"/>
                </a:solidFill>
              </a:rPr>
              <a:t>Http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AACEC-EF64-FE49-B2FB-37C321BC9FBD}"/>
              </a:ext>
            </a:extLst>
          </p:cNvPr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F4B93-B3BB-2D4F-91F2-EBEAB83351C9}"/>
              </a:ext>
            </a:extLst>
          </p:cNvPr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B05651-01CE-DA47-830A-D904930EA85E}"/>
              </a:ext>
            </a:extLst>
          </p:cNvPr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1A28BC-F745-964F-B99C-4C5808968560}"/>
              </a:ext>
            </a:extLst>
          </p:cNvPr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发布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43B0E1-B8A6-2745-8A08-2762DF7C543B}"/>
              </a:ext>
            </a:extLst>
          </p:cNvPr>
          <p:cNvSpPr/>
          <p:nvPr/>
        </p:nvSpPr>
        <p:spPr>
          <a:xfrm>
            <a:off x="7391400" y="6484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发布与订阅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12460</TotalTime>
  <Words>1340</Words>
  <Application>Microsoft Macintosh PowerPoint</Application>
  <PresentationFormat>On-screen Show (16:9)</PresentationFormat>
  <Paragraphs>206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等线</vt:lpstr>
      <vt:lpstr>宋体</vt:lpstr>
      <vt:lpstr>Al Bayan Plain</vt:lpstr>
      <vt:lpstr>Arial</vt:lpstr>
      <vt:lpstr>Arial Black</vt:lpstr>
      <vt:lpstr>Calibri</vt:lpstr>
      <vt:lpstr>Courier New</vt:lpstr>
      <vt:lpstr>Times New Roman</vt:lpstr>
      <vt:lpstr>Office Theme</vt:lpstr>
      <vt:lpstr>PowerPoint Presentation</vt:lpstr>
      <vt:lpstr>个人背景</vt:lpstr>
      <vt:lpstr>本次分享主题</vt:lpstr>
      <vt:lpstr>什么是Micro</vt:lpstr>
      <vt:lpstr>Micro 包含了很多东西</vt:lpstr>
      <vt:lpstr>Go-Micro 与 Micro 关系</vt:lpstr>
      <vt:lpstr>Go-Micro 框架</vt:lpstr>
      <vt:lpstr>go-micro 主要模块 </vt:lpstr>
      <vt:lpstr>Broker 异步消息组件</vt:lpstr>
      <vt:lpstr>Registry 注册组件</vt:lpstr>
      <vt:lpstr>Selector 选择器组件</vt:lpstr>
      <vt:lpstr>Transport 同步请求组件</vt:lpstr>
      <vt:lpstr>插件化</vt:lpstr>
      <vt:lpstr>编写服务</vt:lpstr>
      <vt:lpstr>go-micro</vt:lpstr>
      <vt:lpstr>go-micro</vt:lpstr>
      <vt:lpstr>go-micro</vt:lpstr>
      <vt:lpstr>go-micro</vt:lpstr>
      <vt:lpstr>go-micro</vt:lpstr>
      <vt:lpstr>go-micro</vt:lpstr>
      <vt:lpstr>限流、链路中断、认证…</vt:lpstr>
      <vt:lpstr>包装器</vt:lpstr>
      <vt:lpstr>装饰器模式</vt:lpstr>
      <vt:lpstr>认证</vt:lpstr>
      <vt:lpstr>go-micro</vt:lpstr>
      <vt:lpstr>Example            Terrible Rate Limit Wrapper</vt:lpstr>
      <vt:lpstr>社区</vt:lpstr>
      <vt:lpstr>谢谢大家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printfcoder@gmail.com</cp:lastModifiedBy>
  <cp:revision>336</cp:revision>
  <dcterms:created xsi:type="dcterms:W3CDTF">2019-08-23T23:38:35Z</dcterms:created>
  <dcterms:modified xsi:type="dcterms:W3CDTF">2019-09-02T16:04:43Z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2019-08-23T00:00:00Z</vt:filetime>
  </property>
</Properties>
</file>