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324" r:id="rId4"/>
    <p:sldId id="258" r:id="rId5"/>
    <p:sldId id="259" r:id="rId6"/>
    <p:sldId id="326" r:id="rId7"/>
    <p:sldId id="261" r:id="rId8"/>
    <p:sldId id="286" r:id="rId9"/>
    <p:sldId id="328" r:id="rId10"/>
    <p:sldId id="329" r:id="rId11"/>
    <p:sldId id="330" r:id="rId12"/>
    <p:sldId id="331" r:id="rId13"/>
    <p:sldId id="273" r:id="rId14"/>
    <p:sldId id="334" r:id="rId15"/>
    <p:sldId id="287" r:id="rId16"/>
    <p:sldId id="333" r:id="rId17"/>
    <p:sldId id="335" r:id="rId18"/>
    <p:sldId id="336" r:id="rId19"/>
    <p:sldId id="337" r:id="rId20"/>
    <p:sldId id="301" r:id="rId21"/>
    <p:sldId id="302" r:id="rId22"/>
    <p:sldId id="303" r:id="rId23"/>
    <p:sldId id="304" r:id="rId24"/>
    <p:sldId id="305" r:id="rId25"/>
    <p:sldId id="306" r:id="rId26"/>
    <p:sldId id="320" r:id="rId27"/>
    <p:sldId id="322" r:id="rId2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86881"/>
  </p:normalViewPr>
  <p:slideViewPr>
    <p:cSldViewPr>
      <p:cViewPr varScale="1">
        <p:scale>
          <a:sx n="180" d="100"/>
          <a:sy n="180" d="100"/>
        </p:scale>
        <p:origin x="488" y="17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96EEE2A-3678-C74D-A61E-FA7E6F6E9903}" type="datetimeFigureOut">
              <a:rPr lang="en-US" smtClean="0"/>
              <a:t>9/7/19</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28D00669-DCC9-3147-8F33-81E21A71CBE7}" type="slidenum">
              <a:rPr lang="en-US" smtClean="0"/>
              <a:t>‹#›</a:t>
            </a:fld>
            <a:endParaRPr lang="en-US"/>
          </a:p>
        </p:txBody>
      </p:sp>
    </p:spTree>
    <p:extLst>
      <p:ext uri="{BB962C8B-B14F-4D97-AF65-F5344CB8AC3E}">
        <p14:creationId xmlns:p14="http://schemas.microsoft.com/office/powerpoint/2010/main" val="256263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a:t>
            </a:fld>
            <a:endParaRPr lang="en-US"/>
          </a:p>
        </p:txBody>
      </p:sp>
    </p:spTree>
    <p:extLst>
      <p:ext uri="{BB962C8B-B14F-4D97-AF65-F5344CB8AC3E}">
        <p14:creationId xmlns:p14="http://schemas.microsoft.com/office/powerpoint/2010/main" val="294157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chemeClr val="bg1">
                    <a:lumMod val="50000"/>
                  </a:schemeClr>
                </a:solidFill>
              </a:rPr>
              <a:t>Go-Micro</a:t>
            </a:r>
            <a:r>
              <a:rPr lang="zh-CN" altLang="en-US" dirty="0">
                <a:solidFill>
                  <a:schemeClr val="bg1">
                    <a:lumMod val="50000"/>
                  </a:schemeClr>
                </a:solidFill>
              </a:rPr>
              <a:t>目前支持的协议有</a:t>
            </a:r>
            <a:r>
              <a:rPr lang="en-US" altLang="zh-CN" dirty="0">
                <a:solidFill>
                  <a:schemeClr val="bg1">
                    <a:lumMod val="50000"/>
                  </a:schemeClr>
                </a:solidFill>
              </a:rPr>
              <a:t>http</a:t>
            </a:r>
            <a:r>
              <a:rPr lang="zh-CN" altLang="en-US" dirty="0">
                <a:solidFill>
                  <a:schemeClr val="bg1">
                    <a:lumMod val="50000"/>
                  </a:schemeClr>
                </a:solidFill>
              </a:rPr>
              <a:t>、</a:t>
            </a:r>
            <a:r>
              <a:rPr lang="en-US" altLang="zh-CN" dirty="0">
                <a:solidFill>
                  <a:schemeClr val="bg1">
                    <a:lumMod val="50000"/>
                  </a:schemeClr>
                </a:solidFill>
              </a:rPr>
              <a:t>grpc</a:t>
            </a:r>
            <a:r>
              <a:rPr lang="zh-CN" altLang="en-US" dirty="0">
                <a:solidFill>
                  <a:schemeClr val="bg1">
                    <a:lumMod val="50000"/>
                  </a:schemeClr>
                </a:solidFill>
              </a:rPr>
              <a:t>、</a:t>
            </a:r>
            <a:r>
              <a:rPr lang="en-US" altLang="zh-CN" dirty="0">
                <a:solidFill>
                  <a:schemeClr val="bg1">
                    <a:lumMod val="50000"/>
                  </a:schemeClr>
                </a:solidFill>
              </a:rPr>
              <a:t>udp</a:t>
            </a:r>
            <a:r>
              <a:rPr lang="zh-CN" altLang="en-US" dirty="0">
                <a:solidFill>
                  <a:schemeClr val="bg1">
                    <a:lumMod val="50000"/>
                  </a:schemeClr>
                </a:solidFill>
              </a:rPr>
              <a:t>（</a:t>
            </a:r>
            <a:r>
              <a:rPr lang="en-US" altLang="zh-CN" dirty="0">
                <a:solidFill>
                  <a:schemeClr val="bg1">
                    <a:lumMod val="50000"/>
                  </a:schemeClr>
                </a:solidFill>
              </a:rPr>
              <a:t>quic</a:t>
            </a:r>
            <a:r>
              <a:rPr lang="zh-CN" altLang="en-US" dirty="0">
                <a:solidFill>
                  <a:schemeClr val="bg1">
                    <a:lumMod val="50000"/>
                  </a:schemeClr>
                </a:solidFill>
              </a:rPr>
              <a:t>、</a:t>
            </a:r>
            <a:r>
              <a:rPr lang="en-US" altLang="zh-CN" dirty="0">
                <a:solidFill>
                  <a:schemeClr val="bg1">
                    <a:lumMod val="50000"/>
                  </a:schemeClr>
                </a:solidFill>
              </a:rPr>
              <a:t>utp</a:t>
            </a:r>
            <a:r>
              <a:rPr lang="zh-CN" altLang="en-US" dirty="0">
                <a:solidFill>
                  <a:schemeClr val="bg1">
                    <a:lumMod val="50000"/>
                  </a:schemeClr>
                </a:solidFill>
              </a:rPr>
              <a:t>）、</a:t>
            </a:r>
            <a:r>
              <a:rPr lang="en-US" altLang="zh-CN" dirty="0">
                <a:solidFill>
                  <a:schemeClr val="bg1">
                    <a:lumMod val="50000"/>
                  </a:schemeClr>
                </a:solidFill>
              </a:rPr>
              <a:t>nats</a:t>
            </a:r>
            <a:r>
              <a:rPr lang="zh-CN" altLang="en-US" dirty="0">
                <a:solidFill>
                  <a:schemeClr val="bg1">
                    <a:lumMod val="50000"/>
                  </a:schemeClr>
                </a:solidFill>
              </a:rPr>
              <a:t>、</a:t>
            </a:r>
            <a:r>
              <a:rPr lang="en-US" altLang="zh-CN" dirty="0">
                <a:solidFill>
                  <a:schemeClr val="bg1">
                    <a:lumMod val="50000"/>
                  </a:schemeClr>
                </a:solidFill>
              </a:rPr>
              <a:t>rabbitmq</a:t>
            </a:r>
            <a:r>
              <a:rPr lang="zh-CN" altLang="en-US" dirty="0">
                <a:solidFill>
                  <a:schemeClr val="bg1">
                    <a:lumMod val="50000"/>
                  </a:schemeClr>
                </a:solidFill>
              </a:rPr>
              <a:t>。但是它们内部请求模型都是差不多的，都封装在</a:t>
            </a:r>
            <a:r>
              <a:rPr lang="en-US" altLang="zh-CN" dirty="0">
                <a:solidFill>
                  <a:schemeClr val="bg1">
                    <a:lumMod val="50000"/>
                  </a:schemeClr>
                </a:solidFill>
              </a:rPr>
              <a:t>Transport</a:t>
            </a:r>
            <a:r>
              <a:rPr lang="zh-CN" altLang="en-US" dirty="0">
                <a:solidFill>
                  <a:schemeClr val="bg1">
                    <a:lumMod val="50000"/>
                  </a:schemeClr>
                </a:solidFill>
              </a:rPr>
              <a:t>的两个增口</a:t>
            </a:r>
            <a:r>
              <a:rPr lang="en-US" altLang="zh-CN" dirty="0">
                <a:solidFill>
                  <a:schemeClr val="bg1">
                    <a:lumMod val="50000"/>
                  </a:schemeClr>
                </a:solidFill>
              </a:rPr>
              <a:t>Dial</a:t>
            </a:r>
            <a:r>
              <a:rPr lang="zh-CN" altLang="en-US" dirty="0">
                <a:solidFill>
                  <a:schemeClr val="bg1">
                    <a:lumMod val="50000"/>
                  </a:schemeClr>
                </a:solidFill>
              </a:rPr>
              <a:t>和</a:t>
            </a:r>
            <a:r>
              <a:rPr lang="en-US" altLang="zh-CN" dirty="0">
                <a:solidFill>
                  <a:schemeClr val="bg1">
                    <a:lumMod val="50000"/>
                  </a:schemeClr>
                </a:solidFill>
              </a:rPr>
              <a:t>Listen</a:t>
            </a:r>
            <a:r>
              <a:rPr lang="zh-CN" altLang="en-US" dirty="0">
                <a:solidFill>
                  <a:schemeClr val="bg1">
                    <a:lumMod val="50000"/>
                  </a:schemeClr>
                </a:solidFill>
              </a:rPr>
              <a:t>中</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14</a:t>
            </a:fld>
            <a:endParaRPr lang="en-US"/>
          </a:p>
        </p:txBody>
      </p:sp>
    </p:spTree>
    <p:extLst>
      <p:ext uri="{BB962C8B-B14F-4D97-AF65-F5344CB8AC3E}">
        <p14:creationId xmlns:p14="http://schemas.microsoft.com/office/powerpoint/2010/main" val="4006277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回顾一下刚给大家分享的</a:t>
            </a:r>
            <a:r>
              <a:rPr lang="en-US" altLang="zh-CN"/>
              <a:t>Go-Micro</a:t>
            </a:r>
            <a:r>
              <a:rPr lang="zh-CN" altLang="en-US"/>
              <a:t>的框架模块图，用颜色标识出来的组件，都是可插拔的，可以根据自己需要的技术，组装自己的服务体系。</a:t>
            </a:r>
            <a:endParaRPr lang="en-US" altLang="zh-CN"/>
          </a:p>
          <a:p>
            <a:r>
              <a:rPr lang="zh-CN" altLang="en-US"/>
              <a:t>我们通过几个例子来给大家说明</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16</a:t>
            </a:fld>
            <a:endParaRPr lang="en-US"/>
          </a:p>
        </p:txBody>
      </p:sp>
    </p:spTree>
    <p:extLst>
      <p:ext uri="{BB962C8B-B14F-4D97-AF65-F5344CB8AC3E}">
        <p14:creationId xmlns:p14="http://schemas.microsoft.com/office/powerpoint/2010/main" val="931875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我们演示构建一个服务的代码，让大家对插件化是什么有个认识。我们就定义简单一点，就演示两个插件：</a:t>
            </a:r>
            <a:r>
              <a:rPr lang="en-US" altLang="zh-CN"/>
              <a:t>Registry</a:t>
            </a:r>
            <a:r>
              <a:rPr lang="zh-CN" altLang="en-US"/>
              <a:t>与</a:t>
            </a:r>
            <a:r>
              <a:rPr lang="en-US" altLang="zh-CN"/>
              <a:t>Broker</a:t>
            </a:r>
            <a:r>
              <a:rPr lang="zh-CN" altLang="en-US"/>
              <a:t>。</a:t>
            </a:r>
            <a:endParaRPr lang="en-US" altLang="zh-CN"/>
          </a:p>
        </p:txBody>
      </p:sp>
      <p:sp>
        <p:nvSpPr>
          <p:cNvPr id="4" name="Slide Number Placeholder 3"/>
          <p:cNvSpPr>
            <a:spLocks noGrp="1"/>
          </p:cNvSpPr>
          <p:nvPr>
            <p:ph type="sldNum" sz="quarter" idx="5"/>
          </p:nvPr>
        </p:nvSpPr>
        <p:spPr/>
        <p:txBody>
          <a:bodyPr/>
          <a:lstStyle/>
          <a:p>
            <a:fld id="{28D00669-DCC9-3147-8F33-81E21A71CBE7}" type="slidenum">
              <a:rPr lang="en-US" smtClean="0"/>
              <a:t>17</a:t>
            </a:fld>
            <a:endParaRPr lang="en-US"/>
          </a:p>
        </p:txBody>
      </p:sp>
    </p:spTree>
    <p:extLst>
      <p:ext uri="{BB962C8B-B14F-4D97-AF65-F5344CB8AC3E}">
        <p14:creationId xmlns:p14="http://schemas.microsoft.com/office/powerpoint/2010/main" val="2787120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无侵入就即是说不需要接口的实现者不需要显式声明它所实现的接口。所以我们可以在任何地方实现自己的插件，使用者注入即可。</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18</a:t>
            </a:fld>
            <a:endParaRPr lang="en-US"/>
          </a:p>
        </p:txBody>
      </p:sp>
    </p:spTree>
    <p:extLst>
      <p:ext uri="{BB962C8B-B14F-4D97-AF65-F5344CB8AC3E}">
        <p14:creationId xmlns:p14="http://schemas.microsoft.com/office/powerpoint/2010/main" val="2589446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解释插件化注册中心</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19</a:t>
            </a:fld>
            <a:endParaRPr lang="en-US"/>
          </a:p>
        </p:txBody>
      </p:sp>
    </p:spTree>
    <p:extLst>
      <p:ext uri="{BB962C8B-B14F-4D97-AF65-F5344CB8AC3E}">
        <p14:creationId xmlns:p14="http://schemas.microsoft.com/office/powerpoint/2010/main" val="938072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在</a:t>
            </a:r>
            <a:r>
              <a:rPr lang="en-US" altLang="zh-CN"/>
              <a:t>Micro</a:t>
            </a:r>
            <a:r>
              <a:rPr lang="zh-CN" altLang="en-US"/>
              <a:t>中，如何完成限流、中断、认证等等操作</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20</a:t>
            </a:fld>
            <a:endParaRPr lang="en-US"/>
          </a:p>
        </p:txBody>
      </p:sp>
    </p:spTree>
    <p:extLst>
      <p:ext uri="{BB962C8B-B14F-4D97-AF65-F5344CB8AC3E}">
        <p14:creationId xmlns:p14="http://schemas.microsoft.com/office/powerpoint/2010/main" val="4111841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装饰器模式，一种设计模式，它允许不同的包装器对同一对象增加不同的行为，但是对包装器之间彼此不影响各自的增加的行为。</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22</a:t>
            </a:fld>
            <a:endParaRPr lang="en-US"/>
          </a:p>
        </p:txBody>
      </p:sp>
    </p:spTree>
    <p:extLst>
      <p:ext uri="{BB962C8B-B14F-4D97-AF65-F5344CB8AC3E}">
        <p14:creationId xmlns:p14="http://schemas.microsoft.com/office/powerpoint/2010/main" val="73433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a:t>
            </a:r>
            <a:r>
              <a:rPr lang="en-US" altLang="zh-CN" dirty="0"/>
              <a:t>Micro</a:t>
            </a:r>
            <a:r>
              <a:rPr lang="zh-CN" altLang="en-US" dirty="0"/>
              <a:t>团队中主要负责中文社区搭建，以及</a:t>
            </a:r>
            <a:r>
              <a:rPr lang="en-US" altLang="zh-CN" dirty="0"/>
              <a:t>Micro</a:t>
            </a:r>
            <a:r>
              <a:rPr lang="zh-CN" altLang="en-US" dirty="0"/>
              <a:t>运行时工具集开发</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2</a:t>
            </a:fld>
            <a:endParaRPr lang="en-US"/>
          </a:p>
        </p:txBody>
      </p:sp>
    </p:spTree>
    <p:extLst>
      <p:ext uri="{BB962C8B-B14F-4D97-AF65-F5344CB8AC3E}">
        <p14:creationId xmlns:p14="http://schemas.microsoft.com/office/powerpoint/2010/main" val="271934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我们先给大家介绍</a:t>
            </a:r>
            <a:r>
              <a:rPr lang="en-US" altLang="zh-CN" dirty="0"/>
              <a:t>Micro</a:t>
            </a:r>
            <a:r>
              <a:rPr lang="zh-CN" altLang="en-US" dirty="0"/>
              <a:t>体系，先让各位对</a:t>
            </a:r>
            <a:r>
              <a:rPr lang="en-US" altLang="zh-CN" dirty="0"/>
              <a:t>Micro</a:t>
            </a:r>
            <a:r>
              <a:rPr lang="zh-CN" altLang="en-US" dirty="0"/>
              <a:t>有一定的认知，尔后我们再介绍</a:t>
            </a:r>
            <a:r>
              <a:rPr lang="en-US" altLang="zh-CN" dirty="0"/>
              <a:t>Go-Micro</a:t>
            </a:r>
            <a:r>
              <a:rPr lang="zh-CN" altLang="en-US" dirty="0"/>
              <a:t>框架。这个时候可能有朋友就会有疑问了，</a:t>
            </a:r>
            <a:r>
              <a:rPr lang="en-US" altLang="zh-CN" dirty="0"/>
              <a:t>Micro</a:t>
            </a:r>
            <a:r>
              <a:rPr lang="zh-CN" altLang="en-US" dirty="0"/>
              <a:t>与</a:t>
            </a:r>
            <a:r>
              <a:rPr lang="en-US" altLang="zh-CN" dirty="0"/>
              <a:t>Go-Micro</a:t>
            </a:r>
            <a:r>
              <a:rPr lang="zh-CN" altLang="en-US" dirty="0"/>
              <a:t>的关系是什么，这个疑问我曾经也有过，我接下来就给大家解释。</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3</a:t>
            </a:fld>
            <a:endParaRPr lang="en-US"/>
          </a:p>
        </p:txBody>
      </p:sp>
    </p:spTree>
    <p:extLst>
      <p:ext uri="{BB962C8B-B14F-4D97-AF65-F5344CB8AC3E}">
        <p14:creationId xmlns:p14="http://schemas.microsoft.com/office/powerpoint/2010/main" val="406557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a:t>
            </a:r>
            <a:r>
              <a:rPr lang="zh-CN" altLang="en-US" dirty="0"/>
              <a:t>包含了很多东西，首先从我们最关心的代码技术层面来说，她包含了框架</a:t>
            </a:r>
            <a:r>
              <a:rPr lang="en-US" altLang="zh-CN" dirty="0"/>
              <a:t>Go-Micro</a:t>
            </a:r>
            <a:r>
              <a:rPr lang="zh-CN" altLang="en-US" dirty="0"/>
              <a:t>与其运行时工具</a:t>
            </a:r>
            <a:r>
              <a:rPr lang="en-US" altLang="zh-CN" dirty="0"/>
              <a:t>Micro</a:t>
            </a:r>
            <a:r>
              <a:rPr lang="zh-CN" altLang="en-US" dirty="0"/>
              <a:t>，这也向大家解释了刚刚的问题，</a:t>
            </a:r>
            <a:r>
              <a:rPr lang="en-US" altLang="zh-CN" dirty="0"/>
              <a:t>Go-micro</a:t>
            </a:r>
            <a:r>
              <a:rPr lang="zh-CN" altLang="en-US" dirty="0"/>
              <a:t>与</a:t>
            </a:r>
            <a:r>
              <a:rPr lang="en-US" altLang="zh-CN" dirty="0"/>
              <a:t>Micro</a:t>
            </a:r>
            <a:r>
              <a:rPr lang="zh-CN" altLang="en-US" dirty="0"/>
              <a:t>的关系，它们之间不是包含关系，</a:t>
            </a:r>
            <a:r>
              <a:rPr lang="en-US" altLang="zh-CN" dirty="0"/>
              <a:t>Go-Micro</a:t>
            </a:r>
            <a:r>
              <a:rPr lang="zh-CN" altLang="en-US" dirty="0"/>
              <a:t>框架或叫做库，</a:t>
            </a:r>
            <a:r>
              <a:rPr lang="en-US" altLang="zh-CN" dirty="0"/>
              <a:t>Micro</a:t>
            </a:r>
            <a:r>
              <a:rPr lang="zh-CN" altLang="en-US" dirty="0"/>
              <a:t>工具集基于</a:t>
            </a:r>
            <a:r>
              <a:rPr lang="en-US" altLang="zh-CN" dirty="0"/>
              <a:t>Go-Micro</a:t>
            </a:r>
            <a:r>
              <a:rPr lang="zh-CN" altLang="en-US" dirty="0"/>
              <a:t>构建，并管理</a:t>
            </a:r>
            <a:r>
              <a:rPr lang="en-US" altLang="zh-CN" dirty="0"/>
              <a:t>Go-Micro</a:t>
            </a:r>
            <a:r>
              <a:rPr lang="zh-CN" altLang="en-US" dirty="0"/>
              <a:t>框架所构建的服务。</a:t>
            </a:r>
            <a:endParaRPr lang="en-US" altLang="zh-CN" dirty="0"/>
          </a:p>
          <a:p>
            <a:r>
              <a:rPr lang="zh-CN" altLang="en-US" dirty="0"/>
              <a:t>她还有社区</a:t>
            </a:r>
            <a:r>
              <a:rPr lang="en-US" altLang="zh-CN" dirty="0"/>
              <a:t>slack</a:t>
            </a:r>
            <a:r>
              <a:rPr lang="zh-CN" altLang="en-US" dirty="0"/>
              <a:t>，可以在</a:t>
            </a:r>
            <a:r>
              <a:rPr lang="en-US" altLang="zh-CN" dirty="0"/>
              <a:t>Slack</a:t>
            </a:r>
            <a:r>
              <a:rPr lang="zh-CN" altLang="en-US" dirty="0"/>
              <a:t>交流问题，提出需求并讨论可行性，我们是开放的团队，只要是合理的，一定会实现。</a:t>
            </a:r>
            <a:endParaRPr lang="en-US" altLang="zh-CN" dirty="0"/>
          </a:p>
          <a:p>
            <a:r>
              <a:rPr lang="zh-CN" altLang="en-US" dirty="0"/>
              <a:t>她的目标是构建一个生态系统，包括框架、相关的网络产品等等。</a:t>
            </a:r>
            <a:endParaRPr lang="en-US" altLang="zh-CN" dirty="0"/>
          </a:p>
          <a:p>
            <a:r>
              <a:rPr lang="zh-CN" altLang="en-US" dirty="0"/>
              <a:t>更重要的是</a:t>
            </a:r>
            <a:r>
              <a:rPr lang="en-US" altLang="zh-CN" dirty="0"/>
              <a:t>Micro</a:t>
            </a:r>
            <a:r>
              <a:rPr lang="zh-CN" altLang="en-US" dirty="0"/>
              <a:t>也是一个公司，这可以从政策的角度出发，向大家保证</a:t>
            </a:r>
            <a:r>
              <a:rPr lang="en-US" altLang="zh-CN" dirty="0"/>
              <a:t>Micro</a:t>
            </a:r>
            <a:r>
              <a:rPr lang="zh-CN" altLang="en-US" dirty="0"/>
              <a:t>的可持续发展，她的总部在</a:t>
            </a:r>
            <a:r>
              <a:rPr lang="en-US" altLang="zh-CN" dirty="0"/>
              <a:t>London</a:t>
            </a:r>
            <a:r>
              <a:rPr lang="zh-CN" altLang="en-US" dirty="0"/>
              <a:t>，目前拿到硅谷的投资，也有意向在中国创建团队，不过还在研究方案阶段。</a:t>
            </a:r>
            <a:endParaRPr lang="en-US" altLang="zh-CN" dirty="0"/>
          </a:p>
          <a:p>
            <a:r>
              <a:rPr lang="zh-CN" altLang="en-US" dirty="0"/>
              <a:t>不过，今天的重心，我们在放在介绍</a:t>
            </a:r>
            <a:r>
              <a:rPr lang="en-US" altLang="zh-CN" dirty="0"/>
              <a:t>Micro</a:t>
            </a:r>
            <a:r>
              <a:rPr lang="zh-CN" altLang="en-US" dirty="0"/>
              <a:t>的框架与工具集：</a:t>
            </a:r>
            <a:r>
              <a:rPr lang="en-US" altLang="zh-CN" spc="-5" dirty="0">
                <a:solidFill>
                  <a:srgbClr val="FF0000"/>
                </a:solidFill>
                <a:latin typeface="Courier New"/>
                <a:cs typeface="Courier New"/>
              </a:rPr>
              <a:t>Go-Micro</a:t>
            </a:r>
            <a:r>
              <a:rPr lang="zh-CN" altLang="en-US" spc="-5" dirty="0">
                <a:solidFill>
                  <a:srgbClr val="FF0000"/>
                </a:solidFill>
                <a:latin typeface="Courier New"/>
                <a:cs typeface="Courier New"/>
              </a:rPr>
              <a:t>、</a:t>
            </a:r>
            <a:r>
              <a:rPr lang="en-US" altLang="zh-CN" spc="-5" dirty="0">
                <a:solidFill>
                  <a:srgbClr val="FF0000"/>
                </a:solidFill>
                <a:latin typeface="Courier New"/>
                <a:cs typeface="Courier New"/>
              </a:rPr>
              <a:t>Micro</a:t>
            </a:r>
            <a:endParaRPr lang="en-US" altLang="zh-CN" dirty="0"/>
          </a:p>
          <a:p>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5</a:t>
            </a:fld>
            <a:endParaRPr lang="en-US"/>
          </a:p>
        </p:txBody>
      </p:sp>
    </p:spTree>
    <p:extLst>
      <p:ext uri="{BB962C8B-B14F-4D97-AF65-F5344CB8AC3E}">
        <p14:creationId xmlns:p14="http://schemas.microsoft.com/office/powerpoint/2010/main" val="3657014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这是基于</a:t>
            </a:r>
            <a:r>
              <a:rPr lang="en-US" altLang="zh-CN" dirty="0"/>
              <a:t>Go-Micro</a:t>
            </a:r>
            <a:r>
              <a:rPr lang="zh-CN" altLang="en-US" dirty="0"/>
              <a:t>框架构建的微服务架构模型，我们只用关心红色圈与紫色圈中的那部分，基建部分不用关心。</a:t>
            </a:r>
            <a:endParaRPr lang="en-US" altLang="zh-CN" dirty="0"/>
          </a:p>
          <a:p>
            <a:r>
              <a:rPr lang="zh-CN" altLang="en-US" dirty="0"/>
              <a:t>前面我们说过，</a:t>
            </a:r>
            <a:r>
              <a:rPr lang="en-US" altLang="zh-CN" dirty="0"/>
              <a:t>Micro</a:t>
            </a:r>
            <a:r>
              <a:rPr lang="zh-CN" altLang="en-US" dirty="0"/>
              <a:t>本身也是由</a:t>
            </a:r>
            <a:r>
              <a:rPr lang="en-US" altLang="zh-CN" dirty="0"/>
              <a:t>Go-Micro</a:t>
            </a:r>
            <a:r>
              <a:rPr lang="zh-CN" altLang="en-US" dirty="0"/>
              <a:t>编写，故而</a:t>
            </a:r>
            <a:r>
              <a:rPr lang="en-US" altLang="zh-CN" dirty="0"/>
              <a:t>Micro</a:t>
            </a:r>
            <a:r>
              <a:rPr lang="zh-CN" altLang="en-US" dirty="0"/>
              <a:t>自身也是一个服务。</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6</a:t>
            </a:fld>
            <a:endParaRPr lang="en-US"/>
          </a:p>
        </p:txBody>
      </p:sp>
    </p:spTree>
    <p:extLst>
      <p:ext uri="{BB962C8B-B14F-4D97-AF65-F5344CB8AC3E}">
        <p14:creationId xmlns:p14="http://schemas.microsoft.com/office/powerpoint/2010/main" val="33910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我们今天会分别讲</a:t>
            </a:r>
            <a:r>
              <a:rPr lang="en-US" altLang="zh-CN" dirty="0"/>
              <a:t>Broker</a:t>
            </a:r>
            <a:r>
              <a:rPr lang="zh-CN" altLang="en-US" dirty="0"/>
              <a:t>、</a:t>
            </a:r>
            <a:r>
              <a:rPr lang="en-US" altLang="zh-CN" dirty="0"/>
              <a:t>Register</a:t>
            </a:r>
            <a:r>
              <a:rPr lang="zh-CN" altLang="en-US" dirty="0"/>
              <a:t>、</a:t>
            </a:r>
            <a:r>
              <a:rPr lang="en-US" altLang="zh-CN" dirty="0"/>
              <a:t>Selector</a:t>
            </a:r>
            <a:r>
              <a:rPr lang="zh-CN" altLang="en-US" dirty="0"/>
              <a:t>、</a:t>
            </a:r>
            <a:r>
              <a:rPr lang="en-US" altLang="zh-CN" dirty="0"/>
              <a:t>Transport</a:t>
            </a:r>
            <a:r>
              <a:rPr lang="zh-CN" altLang="en-US" dirty="0"/>
              <a:t>。</a:t>
            </a:r>
            <a:r>
              <a:rPr lang="en-US" altLang="zh-CN" dirty="0"/>
              <a:t>Codec</a:t>
            </a:r>
            <a:r>
              <a:rPr lang="zh-CN" altLang="en-US" dirty="0"/>
              <a:t>不讲，主要是因为也没什么好讲的，就是不同协议的编码器</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8</a:t>
            </a:fld>
            <a:endParaRPr lang="en-US"/>
          </a:p>
        </p:txBody>
      </p:sp>
    </p:spTree>
    <p:extLst>
      <p:ext uri="{BB962C8B-B14F-4D97-AF65-F5344CB8AC3E}">
        <p14:creationId xmlns:p14="http://schemas.microsoft.com/office/powerpoint/2010/main" val="328440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11</a:t>
            </a:fld>
            <a:endParaRPr lang="en-US"/>
          </a:p>
        </p:txBody>
      </p:sp>
    </p:spTree>
    <p:extLst>
      <p:ext uri="{BB962C8B-B14F-4D97-AF65-F5344CB8AC3E}">
        <p14:creationId xmlns:p14="http://schemas.microsoft.com/office/powerpoint/2010/main" val="4173782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同步组件比较复杂，里面嵌套拨号、侦听</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12</a:t>
            </a:fld>
            <a:endParaRPr lang="en-US"/>
          </a:p>
        </p:txBody>
      </p:sp>
    </p:spTree>
    <p:extLst>
      <p:ext uri="{BB962C8B-B14F-4D97-AF65-F5344CB8AC3E}">
        <p14:creationId xmlns:p14="http://schemas.microsoft.com/office/powerpoint/2010/main" val="3490213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简化了一些结构，比如</a:t>
            </a:r>
            <a:r>
              <a:rPr lang="en-US" altLang="zh-CN" dirty="0"/>
              <a:t>Client</a:t>
            </a:r>
            <a:r>
              <a:rPr lang="zh-CN" altLang="en-US" dirty="0"/>
              <a:t>是通过</a:t>
            </a:r>
            <a:r>
              <a:rPr lang="en-US" altLang="zh-CN" dirty="0"/>
              <a:t>Stream</a:t>
            </a:r>
            <a:r>
              <a:rPr lang="zh-CN" altLang="en-US" dirty="0"/>
              <a:t>调用的</a:t>
            </a:r>
            <a:r>
              <a:rPr lang="en-US" altLang="zh-CN" dirty="0"/>
              <a:t>Transport</a:t>
            </a:r>
            <a:r>
              <a:rPr lang="zh-CN" altLang="en-US" dirty="0"/>
              <a:t>。</a:t>
            </a:r>
            <a:endParaRPr lang="en-US" altLang="zh-CN" dirty="0"/>
          </a:p>
          <a:p>
            <a:r>
              <a:rPr lang="zh-CN" altLang="en-US" dirty="0"/>
              <a:t>刚我们说到</a:t>
            </a:r>
            <a:r>
              <a:rPr lang="en-US" altLang="zh-CN" dirty="0"/>
              <a:t>Transport</a:t>
            </a:r>
            <a:r>
              <a:rPr lang="zh-CN" altLang="en-US" dirty="0"/>
              <a:t>有两个重要的接口：</a:t>
            </a:r>
            <a:r>
              <a:rPr lang="en-US" altLang="zh-CN" dirty="0"/>
              <a:t>Dial</a:t>
            </a:r>
            <a:r>
              <a:rPr lang="zh-CN" altLang="en-US" dirty="0"/>
              <a:t>和</a:t>
            </a:r>
            <a:r>
              <a:rPr lang="en-US" altLang="zh-CN" dirty="0"/>
              <a:t>Listen</a:t>
            </a:r>
            <a:r>
              <a:rPr lang="zh-CN" altLang="en-US" dirty="0"/>
              <a:t>，</a:t>
            </a:r>
            <a:r>
              <a:rPr lang="en-US" altLang="zh-CN" dirty="0"/>
              <a:t>Dial</a:t>
            </a:r>
            <a:r>
              <a:rPr lang="zh-CN" altLang="en-US" dirty="0"/>
              <a:t>就是客户端在发起请求前先要拨号，也就是左边的部分。那</a:t>
            </a:r>
            <a:r>
              <a:rPr lang="en-US" altLang="zh-CN" dirty="0"/>
              <a:t>Listen</a:t>
            </a:r>
            <a:r>
              <a:rPr lang="zh-CN" altLang="en-US" dirty="0"/>
              <a:t>方法呢？是这样子的，</a:t>
            </a:r>
            <a:r>
              <a:rPr lang="en-US" altLang="zh-CN" dirty="0"/>
              <a:t>Listen</a:t>
            </a:r>
            <a:r>
              <a:rPr lang="zh-CN" altLang="en-US" dirty="0"/>
              <a:t>调用是在服务初始化时，它会生成一个</a:t>
            </a:r>
            <a:r>
              <a:rPr lang="en-US" dirty="0">
                <a:solidFill>
                  <a:schemeClr val="bg1">
                    <a:lumMod val="50000"/>
                  </a:schemeClr>
                </a:solidFill>
              </a:rPr>
              <a:t>Listener</a:t>
            </a:r>
            <a:r>
              <a:rPr lang="zh-CN" altLang="en-US" dirty="0">
                <a:solidFill>
                  <a:schemeClr val="bg1">
                    <a:lumMod val="50000"/>
                  </a:schemeClr>
                </a:solidFill>
              </a:rPr>
              <a:t>，它负责侦听对服务整个异步请求。</a:t>
            </a:r>
            <a:endParaRPr lang="en-US" altLang="zh-CN" dirty="0">
              <a:solidFill>
                <a:schemeClr val="bg1">
                  <a:lumMod val="50000"/>
                </a:schemeClr>
              </a:solidFill>
            </a:endParaRPr>
          </a:p>
          <a:p>
            <a:r>
              <a:rPr lang="zh-CN" altLang="en-US" dirty="0">
                <a:solidFill>
                  <a:schemeClr val="bg1">
                    <a:lumMod val="50000"/>
                  </a:schemeClr>
                </a:solidFill>
              </a:rPr>
              <a:t>头中的流程是默认的</a:t>
            </a:r>
            <a:r>
              <a:rPr lang="en-US" altLang="zh-CN" dirty="0">
                <a:solidFill>
                  <a:schemeClr val="bg1">
                    <a:lumMod val="50000"/>
                  </a:schemeClr>
                </a:solidFill>
              </a:rPr>
              <a:t>HttpTransport</a:t>
            </a:r>
            <a:r>
              <a:rPr lang="zh-CN" altLang="en-US" dirty="0">
                <a:solidFill>
                  <a:schemeClr val="bg1">
                    <a:lumMod val="50000"/>
                  </a:schemeClr>
                </a:solidFill>
              </a:rPr>
              <a:t>请求模型，翻页</a:t>
            </a:r>
            <a:endParaRPr lang="en-US" dirty="0"/>
          </a:p>
        </p:txBody>
      </p:sp>
      <p:sp>
        <p:nvSpPr>
          <p:cNvPr id="4" name="Slide Number Placeholder 3"/>
          <p:cNvSpPr>
            <a:spLocks noGrp="1"/>
          </p:cNvSpPr>
          <p:nvPr>
            <p:ph type="sldNum" sz="quarter" idx="5"/>
          </p:nvPr>
        </p:nvSpPr>
        <p:spPr/>
        <p:txBody>
          <a:bodyPr/>
          <a:lstStyle/>
          <a:p>
            <a:fld id="{C6300BD4-3AE5-1B42-8BC5-55FDF59C6F50}" type="slidenum">
              <a:rPr lang="en-US" smtClean="0"/>
              <a:t>13</a:t>
            </a:fld>
            <a:endParaRPr lang="en-US"/>
          </a:p>
        </p:txBody>
      </p:sp>
    </p:spTree>
    <p:extLst>
      <p:ext uri="{BB962C8B-B14F-4D97-AF65-F5344CB8AC3E}">
        <p14:creationId xmlns:p14="http://schemas.microsoft.com/office/powerpoint/2010/main" val="1612541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4" y="535134"/>
            <a:ext cx="8374551"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800" b="0" i="0">
                <a:solidFill>
                  <a:srgbClr val="A71C5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4572000" cy="5143500"/>
          </a:xfrm>
          <a:custGeom>
            <a:avLst/>
            <a:gdLst/>
            <a:ahLst/>
            <a:cxnLst/>
            <a:rect l="l" t="t" r="r" b="b"/>
            <a:pathLst>
              <a:path w="4572000" h="5143500">
                <a:moveTo>
                  <a:pt x="0" y="5143489"/>
                </a:moveTo>
                <a:lnTo>
                  <a:pt x="4571990" y="5143489"/>
                </a:lnTo>
                <a:lnTo>
                  <a:pt x="4571990" y="0"/>
                </a:lnTo>
                <a:lnTo>
                  <a:pt x="0" y="0"/>
                </a:lnTo>
                <a:lnTo>
                  <a:pt x="0" y="5143489"/>
                </a:lnTo>
                <a:close/>
              </a:path>
            </a:pathLst>
          </a:custGeom>
          <a:solidFill>
            <a:srgbClr val="E81C62"/>
          </a:solidFill>
        </p:spPr>
        <p:txBody>
          <a:bodyPr wrap="square" lIns="0" tIns="0" rIns="0" bIns="0" rtlCol="0"/>
          <a:lstStyle/>
          <a:p>
            <a:endParaRPr/>
          </a:p>
        </p:txBody>
      </p:sp>
      <p:sp>
        <p:nvSpPr>
          <p:cNvPr id="17" name="bk object 17"/>
          <p:cNvSpPr/>
          <p:nvPr/>
        </p:nvSpPr>
        <p:spPr>
          <a:xfrm>
            <a:off x="4571991" y="174"/>
            <a:ext cx="4572000" cy="5143500"/>
          </a:xfrm>
          <a:custGeom>
            <a:avLst/>
            <a:gdLst/>
            <a:ahLst/>
            <a:cxnLst/>
            <a:rect l="l" t="t" r="r" b="b"/>
            <a:pathLst>
              <a:path w="4572000" h="5143500">
                <a:moveTo>
                  <a:pt x="0" y="0"/>
                </a:moveTo>
                <a:lnTo>
                  <a:pt x="4571990" y="0"/>
                </a:lnTo>
                <a:lnTo>
                  <a:pt x="4571990" y="5143489"/>
                </a:lnTo>
                <a:lnTo>
                  <a:pt x="0" y="5143489"/>
                </a:lnTo>
                <a:lnTo>
                  <a:pt x="0" y="0"/>
                </a:lnTo>
                <a:close/>
              </a:path>
            </a:pathLst>
          </a:custGeom>
          <a:solidFill>
            <a:srgbClr val="FFFFFF"/>
          </a:solidFill>
        </p:spPr>
        <p:txBody>
          <a:bodyPr wrap="square" lIns="0" tIns="0" rIns="0" bIns="0" rtlCol="0"/>
          <a:lstStyle/>
          <a:p>
            <a:endParaRPr/>
          </a:p>
        </p:txBody>
      </p:sp>
      <p:sp>
        <p:nvSpPr>
          <p:cNvPr id="18" name="bk object 18"/>
          <p:cNvSpPr/>
          <p:nvPr/>
        </p:nvSpPr>
        <p:spPr>
          <a:xfrm>
            <a:off x="5029664" y="4495491"/>
            <a:ext cx="577215" cy="0"/>
          </a:xfrm>
          <a:custGeom>
            <a:avLst/>
            <a:gdLst/>
            <a:ahLst/>
            <a:cxnLst/>
            <a:rect l="l" t="t" r="r" b="b"/>
            <a:pathLst>
              <a:path w="577214">
                <a:moveTo>
                  <a:pt x="0" y="0"/>
                </a:moveTo>
                <a:lnTo>
                  <a:pt x="577198" y="0"/>
                </a:lnTo>
              </a:path>
            </a:pathLst>
          </a:custGeom>
          <a:ln w="19049">
            <a:solidFill>
              <a:srgbClr val="E81C6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chemeClr val="bg1"/>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567346"/>
            <a:ext cx="9144000" cy="2009139"/>
          </a:xfrm>
          <a:custGeom>
            <a:avLst/>
            <a:gdLst/>
            <a:ahLst/>
            <a:cxnLst/>
            <a:rect l="l" t="t" r="r" b="b"/>
            <a:pathLst>
              <a:path w="9144000" h="2009139">
                <a:moveTo>
                  <a:pt x="0" y="0"/>
                </a:moveTo>
                <a:lnTo>
                  <a:pt x="9143981" y="0"/>
                </a:lnTo>
                <a:lnTo>
                  <a:pt x="9143981" y="2008796"/>
                </a:lnTo>
                <a:lnTo>
                  <a:pt x="0" y="2008796"/>
                </a:lnTo>
                <a:lnTo>
                  <a:pt x="0" y="0"/>
                </a:lnTo>
                <a:close/>
              </a:path>
            </a:pathLst>
          </a:custGeom>
          <a:solidFill>
            <a:srgbClr val="E81C6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29199" y="1275574"/>
            <a:ext cx="614680" cy="0"/>
          </a:xfrm>
          <a:custGeom>
            <a:avLst/>
            <a:gdLst/>
            <a:ahLst/>
            <a:cxnLst/>
            <a:rect l="l" t="t" r="r" b="b"/>
            <a:pathLst>
              <a:path w="614680">
                <a:moveTo>
                  <a:pt x="0" y="0"/>
                </a:moveTo>
                <a:lnTo>
                  <a:pt x="614098" y="0"/>
                </a:lnTo>
              </a:path>
            </a:pathLst>
          </a:custGeom>
          <a:ln w="19049">
            <a:solidFill>
              <a:srgbClr val="424242"/>
            </a:solidFill>
          </a:ln>
        </p:spPr>
        <p:txBody>
          <a:bodyPr wrap="square" lIns="0" tIns="0" rIns="0" bIns="0" rtlCol="0"/>
          <a:lstStyle/>
          <a:p>
            <a:endParaRPr/>
          </a:p>
        </p:txBody>
      </p:sp>
      <p:sp>
        <p:nvSpPr>
          <p:cNvPr id="2" name="Holder 2"/>
          <p:cNvSpPr>
            <a:spLocks noGrp="1"/>
          </p:cNvSpPr>
          <p:nvPr>
            <p:ph type="title"/>
          </p:nvPr>
        </p:nvSpPr>
        <p:spPr>
          <a:xfrm>
            <a:off x="563273" y="1712460"/>
            <a:ext cx="8017452" cy="1667510"/>
          </a:xfrm>
          <a:prstGeom prst="rect">
            <a:avLst/>
          </a:prstGeom>
        </p:spPr>
        <p:txBody>
          <a:bodyPr wrap="square" lIns="0" tIns="0" rIns="0" bIns="0">
            <a:spAutoFit/>
          </a:bodyPr>
          <a:lstStyle>
            <a:lvl1pPr>
              <a:defRPr sz="5400" b="0" i="0">
                <a:solidFill>
                  <a:schemeClr val="bg1"/>
                </a:solidFill>
                <a:latin typeface="Arial Black"/>
                <a:cs typeface="Arial Black"/>
              </a:defRPr>
            </a:lvl1pPr>
          </a:lstStyle>
          <a:p>
            <a:endParaRPr/>
          </a:p>
        </p:txBody>
      </p:sp>
      <p:sp>
        <p:nvSpPr>
          <p:cNvPr id="3" name="Holder 3"/>
          <p:cNvSpPr>
            <a:spLocks noGrp="1"/>
          </p:cNvSpPr>
          <p:nvPr>
            <p:ph type="body" idx="1"/>
          </p:nvPr>
        </p:nvSpPr>
        <p:spPr>
          <a:xfrm>
            <a:off x="384724" y="1532699"/>
            <a:ext cx="7144384" cy="2909570"/>
          </a:xfrm>
          <a:prstGeom prst="rect">
            <a:avLst/>
          </a:prstGeom>
        </p:spPr>
        <p:txBody>
          <a:bodyPr wrap="square" lIns="0" tIns="0" rIns="0" bIns="0">
            <a:spAutoFit/>
          </a:bodyPr>
          <a:lstStyle>
            <a:lvl1pPr>
              <a:defRPr sz="1800" b="0" i="0">
                <a:solidFill>
                  <a:srgbClr val="A71C5D"/>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9/7/19</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icro" TargetMode="External"/><Relationship Id="rId2" Type="http://schemas.openxmlformats.org/officeDocument/2006/relationships/hyperlink" Target="https://micro.mu/" TargetMode="Externa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png"/><Relationship Id="rId4" Type="http://schemas.openxmlformats.org/officeDocument/2006/relationships/hyperlink" Target="http://github.com/micro-in-c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26091" y="2933544"/>
            <a:ext cx="692150" cy="388620"/>
          </a:xfrm>
          <a:custGeom>
            <a:avLst/>
            <a:gdLst/>
            <a:ahLst/>
            <a:cxnLst/>
            <a:rect l="l" t="t" r="r" b="b"/>
            <a:pathLst>
              <a:path w="692150" h="388620">
                <a:moveTo>
                  <a:pt x="345899" y="388499"/>
                </a:moveTo>
                <a:lnTo>
                  <a:pt x="0" y="0"/>
                </a:lnTo>
                <a:lnTo>
                  <a:pt x="691798" y="0"/>
                </a:lnTo>
                <a:lnTo>
                  <a:pt x="345899" y="388499"/>
                </a:lnTo>
                <a:close/>
              </a:path>
            </a:pathLst>
          </a:custGeom>
          <a:solidFill>
            <a:srgbClr val="E81C62"/>
          </a:solidFill>
        </p:spPr>
        <p:txBody>
          <a:bodyPr wrap="square" lIns="0" tIns="0" rIns="0" bIns="0" rtlCol="0"/>
          <a:lstStyle/>
          <a:p>
            <a:endParaRPr/>
          </a:p>
        </p:txBody>
      </p:sp>
      <p:sp>
        <p:nvSpPr>
          <p:cNvPr id="3" name="object 3"/>
          <p:cNvSpPr/>
          <p:nvPr/>
        </p:nvSpPr>
        <p:spPr>
          <a:xfrm>
            <a:off x="-24" y="0"/>
            <a:ext cx="9144000" cy="3124200"/>
          </a:xfrm>
          <a:custGeom>
            <a:avLst/>
            <a:gdLst/>
            <a:ahLst/>
            <a:cxnLst/>
            <a:rect l="l" t="t" r="r" b="b"/>
            <a:pathLst>
              <a:path w="9144000" h="3124200">
                <a:moveTo>
                  <a:pt x="0" y="0"/>
                </a:moveTo>
                <a:lnTo>
                  <a:pt x="9143981" y="0"/>
                </a:lnTo>
                <a:lnTo>
                  <a:pt x="9143981" y="3124193"/>
                </a:lnTo>
                <a:lnTo>
                  <a:pt x="0" y="3124193"/>
                </a:lnTo>
                <a:lnTo>
                  <a:pt x="0" y="0"/>
                </a:lnTo>
                <a:close/>
              </a:path>
            </a:pathLst>
          </a:custGeom>
          <a:solidFill>
            <a:srgbClr val="E81C62"/>
          </a:solidFill>
        </p:spPr>
        <p:txBody>
          <a:bodyPr wrap="square" lIns="0" tIns="0" rIns="0" bIns="0" rtlCol="0"/>
          <a:lstStyle/>
          <a:p>
            <a:endParaRPr/>
          </a:p>
        </p:txBody>
      </p:sp>
      <p:sp>
        <p:nvSpPr>
          <p:cNvPr id="4" name="object 4"/>
          <p:cNvSpPr txBox="1"/>
          <p:nvPr/>
        </p:nvSpPr>
        <p:spPr>
          <a:xfrm>
            <a:off x="664375" y="1709988"/>
            <a:ext cx="7766050" cy="939800"/>
          </a:xfrm>
          <a:prstGeom prst="rect">
            <a:avLst/>
          </a:prstGeom>
        </p:spPr>
        <p:txBody>
          <a:bodyPr vert="horz" wrap="square" lIns="0" tIns="12700" rIns="0" bIns="0" rtlCol="0">
            <a:spAutoFit/>
          </a:bodyPr>
          <a:lstStyle/>
          <a:p>
            <a:pPr marL="12700">
              <a:lnSpc>
                <a:spcPct val="100000"/>
              </a:lnSpc>
              <a:spcBef>
                <a:spcPts val="100"/>
              </a:spcBef>
            </a:pPr>
            <a:r>
              <a:rPr lang="en-US" altLang="zh-CN" sz="6000" dirty="0">
                <a:solidFill>
                  <a:schemeClr val="bg1"/>
                </a:solidFill>
                <a:latin typeface="Arial"/>
                <a:cs typeface="Arial"/>
              </a:rPr>
              <a:t>Micro</a:t>
            </a:r>
            <a:endParaRPr sz="6000" dirty="0">
              <a:solidFill>
                <a:schemeClr val="bg1"/>
              </a:solidFill>
              <a:latin typeface="Arial"/>
              <a:cs typeface="Arial"/>
            </a:endParaRPr>
          </a:p>
        </p:txBody>
      </p:sp>
      <p:sp>
        <p:nvSpPr>
          <p:cNvPr id="5" name="object 5"/>
          <p:cNvSpPr txBox="1"/>
          <p:nvPr/>
        </p:nvSpPr>
        <p:spPr>
          <a:xfrm>
            <a:off x="2971801" y="3575236"/>
            <a:ext cx="3416322" cy="566822"/>
          </a:xfrm>
          <a:prstGeom prst="rect">
            <a:avLst/>
          </a:prstGeom>
        </p:spPr>
        <p:txBody>
          <a:bodyPr vert="horz" wrap="square" lIns="0" tIns="12700" rIns="0" bIns="0" rtlCol="0">
            <a:spAutoFit/>
          </a:bodyPr>
          <a:lstStyle/>
          <a:p>
            <a:pPr marL="12700">
              <a:lnSpc>
                <a:spcPct val="100000"/>
              </a:lnSpc>
              <a:spcBef>
                <a:spcPts val="100"/>
              </a:spcBef>
            </a:pPr>
            <a:r>
              <a:rPr lang="zh-CN" altLang="en-US" sz="3600" dirty="0">
                <a:latin typeface="Arial"/>
                <a:cs typeface="Arial"/>
              </a:rPr>
              <a:t>极简构建微服务</a:t>
            </a:r>
            <a:endParaRPr sz="3600" dirty="0">
              <a:latin typeface="Arial"/>
              <a:cs typeface="Arial"/>
            </a:endParaRPr>
          </a:p>
        </p:txBody>
      </p:sp>
      <p:sp>
        <p:nvSpPr>
          <p:cNvPr id="6" name="object 6"/>
          <p:cNvSpPr/>
          <p:nvPr/>
        </p:nvSpPr>
        <p:spPr>
          <a:xfrm>
            <a:off x="7644284" y="3969191"/>
            <a:ext cx="1345644" cy="117429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33490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Registry</a:t>
            </a:r>
            <a:r>
              <a:rPr lang="zh-CN" altLang="en-US" sz="3000" b="1" dirty="0">
                <a:solidFill>
                  <a:srgbClr val="424242"/>
                </a:solidFill>
                <a:latin typeface="Arial"/>
                <a:cs typeface="Arial"/>
              </a:rPr>
              <a:t> 注册组件</a:t>
            </a:r>
            <a:endParaRPr sz="3000" dirty="0">
              <a:latin typeface="Arial"/>
              <a:cs typeface="Arial"/>
            </a:endParaRPr>
          </a:p>
        </p:txBody>
      </p:sp>
      <p:sp>
        <p:nvSpPr>
          <p:cNvPr id="4" name="object 2">
            <a:extLst>
              <a:ext uri="{FF2B5EF4-FFF2-40B4-BE49-F238E27FC236}">
                <a16:creationId xmlns:a16="http://schemas.microsoft.com/office/drawing/2014/main" id="{1A68F603-F2DC-474B-9643-C10598202E2E}"/>
              </a:ext>
            </a:extLst>
          </p:cNvPr>
          <p:cNvSpPr txBox="1">
            <a:spLocks/>
          </p:cNvSpPr>
          <p:nvPr/>
        </p:nvSpPr>
        <p:spPr>
          <a:xfrm>
            <a:off x="7620000" y="699614"/>
            <a:ext cx="1066800" cy="320601"/>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2000" b="1" kern="0" dirty="0">
                <a:solidFill>
                  <a:srgbClr val="424242"/>
                </a:solidFill>
                <a:latin typeface="Arial"/>
                <a:cs typeface="Arial"/>
              </a:rPr>
              <a:t>服务发现</a:t>
            </a:r>
            <a:endParaRPr lang="zh-CN" altLang="en-US" sz="3000" kern="0" dirty="0">
              <a:latin typeface="Arial"/>
              <a:cs typeface="Arial"/>
            </a:endParaRPr>
          </a:p>
        </p:txBody>
      </p:sp>
      <p:sp>
        <p:nvSpPr>
          <p:cNvPr id="3" name="TextBox 2">
            <a:extLst>
              <a:ext uri="{FF2B5EF4-FFF2-40B4-BE49-F238E27FC236}">
                <a16:creationId xmlns:a16="http://schemas.microsoft.com/office/drawing/2014/main" id="{24C283A3-C337-CB4E-95FC-E9B8A299EB12}"/>
              </a:ext>
            </a:extLst>
          </p:cNvPr>
          <p:cNvSpPr txBox="1"/>
          <p:nvPr/>
        </p:nvSpPr>
        <p:spPr>
          <a:xfrm>
            <a:off x="390041" y="1504950"/>
            <a:ext cx="4241867" cy="2031325"/>
          </a:xfrm>
          <a:prstGeom prst="rect">
            <a:avLst/>
          </a:prstGeom>
          <a:noFill/>
        </p:spPr>
        <p:txBody>
          <a:bodyPr wrap="none" rtlCol="0">
            <a:spAutoFit/>
          </a:bodyPr>
          <a:lstStyle/>
          <a:p>
            <a:r>
              <a:rPr lang="en-US" dirty="0">
                <a:solidFill>
                  <a:schemeClr val="bg1">
                    <a:lumMod val="50000"/>
                  </a:schemeClr>
                </a:solidFill>
              </a:rPr>
              <a:t>type Registry interface {</a:t>
            </a:r>
            <a:br>
              <a:rPr lang="en-US" dirty="0">
                <a:solidFill>
                  <a:schemeClr val="bg1">
                    <a:lumMod val="50000"/>
                  </a:schemeClr>
                </a:solidFill>
              </a:rPr>
            </a:br>
            <a:r>
              <a:rPr lang="en-US" dirty="0">
                <a:solidFill>
                  <a:schemeClr val="bg1">
                    <a:lumMod val="50000"/>
                  </a:schemeClr>
                </a:solidFill>
              </a:rPr>
              <a:t>   Register(*Service, ...</a:t>
            </a:r>
            <a:r>
              <a:rPr lang="en-US" dirty="0" err="1">
                <a:solidFill>
                  <a:schemeClr val="bg1">
                    <a:lumMod val="50000"/>
                  </a:schemeClr>
                </a:solidFill>
              </a:rPr>
              <a:t>RegisterOption</a:t>
            </a:r>
            <a:r>
              <a:rPr lang="en-US" dirty="0">
                <a:solidFill>
                  <a:schemeClr val="bg1">
                    <a:lumMod val="50000"/>
                  </a:schemeClr>
                </a:solidFill>
              </a:rPr>
              <a:t>) error</a:t>
            </a:r>
            <a:br>
              <a:rPr lang="en-US" dirty="0">
                <a:solidFill>
                  <a:schemeClr val="bg1">
                    <a:lumMod val="50000"/>
                  </a:schemeClr>
                </a:solidFill>
              </a:rPr>
            </a:br>
            <a:r>
              <a:rPr lang="en-US" dirty="0">
                <a:solidFill>
                  <a:schemeClr val="bg1">
                    <a:lumMod val="50000"/>
                  </a:schemeClr>
                </a:solidFill>
              </a:rPr>
              <a:t>   Deregister(*Service) error</a:t>
            </a:r>
            <a:br>
              <a:rPr lang="en-US" dirty="0">
                <a:solidFill>
                  <a:schemeClr val="bg1">
                    <a:lumMod val="50000"/>
                  </a:schemeClr>
                </a:solidFill>
              </a:rPr>
            </a:br>
            <a:r>
              <a:rPr lang="en-US" dirty="0">
                <a:solidFill>
                  <a:schemeClr val="bg1">
                    <a:lumMod val="50000"/>
                  </a:schemeClr>
                </a:solidFill>
              </a:rPr>
              <a:t>   </a:t>
            </a:r>
            <a:r>
              <a:rPr lang="en-US" dirty="0" err="1">
                <a:solidFill>
                  <a:schemeClr val="bg1">
                    <a:lumMod val="50000"/>
                  </a:schemeClr>
                </a:solidFill>
              </a:rPr>
              <a:t>GetService</a:t>
            </a:r>
            <a:r>
              <a:rPr lang="en-US" dirty="0">
                <a:solidFill>
                  <a:schemeClr val="bg1">
                    <a:lumMod val="50000"/>
                  </a:schemeClr>
                </a:solidFill>
              </a:rPr>
              <a:t>(string) ([]*Service, error)</a:t>
            </a:r>
            <a:br>
              <a:rPr lang="en-US" dirty="0">
                <a:solidFill>
                  <a:schemeClr val="bg1">
                    <a:lumMod val="50000"/>
                  </a:schemeClr>
                </a:solidFill>
              </a:rPr>
            </a:br>
            <a:r>
              <a:rPr lang="en-US" dirty="0">
                <a:solidFill>
                  <a:schemeClr val="bg1">
                    <a:lumMod val="50000"/>
                  </a:schemeClr>
                </a:solidFill>
              </a:rPr>
              <a:t>   </a:t>
            </a:r>
            <a:r>
              <a:rPr lang="en-US" dirty="0" err="1">
                <a:solidFill>
                  <a:schemeClr val="bg1">
                    <a:lumMod val="50000"/>
                  </a:schemeClr>
                </a:solidFill>
              </a:rPr>
              <a:t>ListServices</a:t>
            </a:r>
            <a:r>
              <a:rPr lang="en-US" dirty="0">
                <a:solidFill>
                  <a:schemeClr val="bg1">
                    <a:lumMod val="50000"/>
                  </a:schemeClr>
                </a:solidFill>
              </a:rPr>
              <a:t>() ([]*Service, error)</a:t>
            </a:r>
            <a:br>
              <a:rPr lang="en-US" dirty="0">
                <a:solidFill>
                  <a:schemeClr val="bg1">
                    <a:lumMod val="50000"/>
                  </a:schemeClr>
                </a:solidFill>
              </a:rPr>
            </a:br>
            <a:r>
              <a:rPr lang="en-US" dirty="0">
                <a:solidFill>
                  <a:schemeClr val="bg1">
                    <a:lumMod val="50000"/>
                  </a:schemeClr>
                </a:solidFill>
              </a:rPr>
              <a:t>   Watch(...</a:t>
            </a:r>
            <a:r>
              <a:rPr lang="en-US" dirty="0" err="1">
                <a:solidFill>
                  <a:schemeClr val="bg1">
                    <a:lumMod val="50000"/>
                  </a:schemeClr>
                </a:solidFill>
              </a:rPr>
              <a:t>WatchOption</a:t>
            </a:r>
            <a:r>
              <a:rPr lang="en-US" dirty="0">
                <a:solidFill>
                  <a:schemeClr val="bg1">
                    <a:lumMod val="50000"/>
                  </a:schemeClr>
                </a:solidFill>
              </a:rPr>
              <a:t>) (Watcher, error)</a:t>
            </a:r>
            <a:br>
              <a:rPr lang="en-US" dirty="0">
                <a:solidFill>
                  <a:schemeClr val="bg1">
                    <a:lumMod val="50000"/>
                  </a:schemeClr>
                </a:solidFill>
              </a:rPr>
            </a:br>
            <a:r>
              <a:rPr lang="en-US" dirty="0">
                <a:solidFill>
                  <a:schemeClr val="bg1">
                    <a:lumMod val="50000"/>
                  </a:schemeClr>
                </a:solidFill>
              </a:rPr>
              <a:t>}</a:t>
            </a:r>
          </a:p>
        </p:txBody>
      </p:sp>
      <p:sp>
        <p:nvSpPr>
          <p:cNvPr id="29" name="Rectangle 28">
            <a:extLst>
              <a:ext uri="{FF2B5EF4-FFF2-40B4-BE49-F238E27FC236}">
                <a16:creationId xmlns:a16="http://schemas.microsoft.com/office/drawing/2014/main" id="{A2713747-4F3C-A246-9CFE-049E8AF5B01C}"/>
              </a:ext>
            </a:extLst>
          </p:cNvPr>
          <p:cNvSpPr/>
          <p:nvPr/>
        </p:nvSpPr>
        <p:spPr>
          <a:xfrm>
            <a:off x="6019800" y="2665720"/>
            <a:ext cx="1295400" cy="1010158"/>
          </a:xfrm>
          <a:prstGeom prst="rect">
            <a:avLst/>
          </a:prstGeom>
          <a:solidFill>
            <a:schemeClr val="bg1"/>
          </a:solidFill>
          <a:ln w="127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EAFB1DA-6ED5-124E-91B1-B7081592BBB4}"/>
              </a:ext>
            </a:extLst>
          </p:cNvPr>
          <p:cNvSpPr/>
          <p:nvPr/>
        </p:nvSpPr>
        <p:spPr>
          <a:xfrm>
            <a:off x="6179820" y="2795618"/>
            <a:ext cx="1009048" cy="328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Consul</a:t>
            </a:r>
            <a:r>
              <a:rPr lang="zh-CN" altLang="en-US" sz="1200" dirty="0"/>
              <a:t>、</a:t>
            </a:r>
            <a:r>
              <a:rPr lang="en-US" altLang="zh-CN" sz="1200" dirty="0"/>
              <a:t>ZK</a:t>
            </a:r>
            <a:r>
              <a:rPr lang="zh-CN" altLang="en-US" sz="1200" dirty="0"/>
              <a:t>、</a:t>
            </a:r>
            <a:r>
              <a:rPr lang="en-US" altLang="zh-CN" sz="1200" dirty="0" err="1"/>
              <a:t>Etcd</a:t>
            </a:r>
            <a:r>
              <a:rPr lang="en-US" altLang="zh-CN" sz="1200" dirty="0"/>
              <a:t>…</a:t>
            </a:r>
            <a:endParaRPr lang="en-US" sz="1400" dirty="0"/>
          </a:p>
        </p:txBody>
      </p:sp>
      <p:sp>
        <p:nvSpPr>
          <p:cNvPr id="31" name="Rectangle 30">
            <a:extLst>
              <a:ext uri="{FF2B5EF4-FFF2-40B4-BE49-F238E27FC236}">
                <a16:creationId xmlns:a16="http://schemas.microsoft.com/office/drawing/2014/main" id="{FD647E33-8786-D146-B23E-E44543AEB61C}"/>
              </a:ext>
            </a:extLst>
          </p:cNvPr>
          <p:cNvSpPr/>
          <p:nvPr/>
        </p:nvSpPr>
        <p:spPr>
          <a:xfrm>
            <a:off x="6185463" y="3218586"/>
            <a:ext cx="1009048" cy="2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MDNS</a:t>
            </a:r>
            <a:r>
              <a:rPr lang="zh-CN" altLang="en-US" sz="900" dirty="0"/>
              <a:t>、</a:t>
            </a:r>
            <a:r>
              <a:rPr lang="en-US" altLang="zh-CN" sz="900" dirty="0"/>
              <a:t>NATs…</a:t>
            </a:r>
            <a:endParaRPr lang="en-US" sz="1200" dirty="0"/>
          </a:p>
        </p:txBody>
      </p:sp>
      <p:sp>
        <p:nvSpPr>
          <p:cNvPr id="32" name="Rounded Rectangle 31">
            <a:extLst>
              <a:ext uri="{FF2B5EF4-FFF2-40B4-BE49-F238E27FC236}">
                <a16:creationId xmlns:a16="http://schemas.microsoft.com/office/drawing/2014/main" id="{65D17D87-5916-8741-ABF4-53E07B186A89}"/>
              </a:ext>
            </a:extLst>
          </p:cNvPr>
          <p:cNvSpPr/>
          <p:nvPr/>
        </p:nvSpPr>
        <p:spPr>
          <a:xfrm>
            <a:off x="4864677" y="4147893"/>
            <a:ext cx="914400" cy="343185"/>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A</a:t>
            </a:r>
            <a:endParaRPr lang="en-US" sz="1400" dirty="0"/>
          </a:p>
        </p:txBody>
      </p:sp>
      <p:sp>
        <p:nvSpPr>
          <p:cNvPr id="33" name="Rounded Rectangle 32">
            <a:extLst>
              <a:ext uri="{FF2B5EF4-FFF2-40B4-BE49-F238E27FC236}">
                <a16:creationId xmlns:a16="http://schemas.microsoft.com/office/drawing/2014/main" id="{9E3A43E2-5F47-9A4C-A4B8-FD9A6775DB0D}"/>
              </a:ext>
            </a:extLst>
          </p:cNvPr>
          <p:cNvSpPr/>
          <p:nvPr/>
        </p:nvSpPr>
        <p:spPr>
          <a:xfrm>
            <a:off x="5321876" y="4069451"/>
            <a:ext cx="680749" cy="156879"/>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Registry</a:t>
            </a:r>
            <a:endParaRPr lang="en-US" sz="1000" dirty="0">
              <a:solidFill>
                <a:schemeClr val="tx1"/>
              </a:solidFill>
            </a:endParaRPr>
          </a:p>
        </p:txBody>
      </p:sp>
      <p:sp>
        <p:nvSpPr>
          <p:cNvPr id="39" name="Rounded Rectangle 38">
            <a:extLst>
              <a:ext uri="{FF2B5EF4-FFF2-40B4-BE49-F238E27FC236}">
                <a16:creationId xmlns:a16="http://schemas.microsoft.com/office/drawing/2014/main" id="{5CF169C0-79F5-4F46-AD20-B2DFC3EB2441}"/>
              </a:ext>
            </a:extLst>
          </p:cNvPr>
          <p:cNvSpPr/>
          <p:nvPr/>
        </p:nvSpPr>
        <p:spPr>
          <a:xfrm>
            <a:off x="7536180" y="1803569"/>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B</a:t>
            </a:r>
            <a:endParaRPr lang="en-US" sz="1400" dirty="0"/>
          </a:p>
        </p:txBody>
      </p:sp>
      <p:sp>
        <p:nvSpPr>
          <p:cNvPr id="40" name="Rounded Rectangle 39">
            <a:extLst>
              <a:ext uri="{FF2B5EF4-FFF2-40B4-BE49-F238E27FC236}">
                <a16:creationId xmlns:a16="http://schemas.microsoft.com/office/drawing/2014/main" id="{5D2D891A-F216-F945-BB0D-C75EFABDCF73}"/>
              </a:ext>
            </a:extLst>
          </p:cNvPr>
          <p:cNvSpPr/>
          <p:nvPr/>
        </p:nvSpPr>
        <p:spPr>
          <a:xfrm>
            <a:off x="7993380" y="1726884"/>
            <a:ext cx="693420" cy="16263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Registry</a:t>
            </a:r>
            <a:endParaRPr lang="en-US" sz="1000" dirty="0">
              <a:solidFill>
                <a:schemeClr val="tx1"/>
              </a:solidFill>
            </a:endParaRPr>
          </a:p>
        </p:txBody>
      </p:sp>
      <p:sp>
        <p:nvSpPr>
          <p:cNvPr id="43" name="Rounded Rectangle 42">
            <a:extLst>
              <a:ext uri="{FF2B5EF4-FFF2-40B4-BE49-F238E27FC236}">
                <a16:creationId xmlns:a16="http://schemas.microsoft.com/office/drawing/2014/main" id="{F93658E1-C0B3-8D45-91EF-E79E58C9D3F0}"/>
              </a:ext>
            </a:extLst>
          </p:cNvPr>
          <p:cNvSpPr/>
          <p:nvPr/>
        </p:nvSpPr>
        <p:spPr>
          <a:xfrm>
            <a:off x="6362699" y="2571750"/>
            <a:ext cx="609600" cy="160544"/>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中间件</a:t>
            </a:r>
            <a:endParaRPr lang="en-US" sz="1000" dirty="0">
              <a:solidFill>
                <a:schemeClr val="tx1"/>
              </a:solidFill>
            </a:endParaRPr>
          </a:p>
        </p:txBody>
      </p:sp>
      <p:cxnSp>
        <p:nvCxnSpPr>
          <p:cNvPr id="44" name="Elbow Connector 43">
            <a:extLst>
              <a:ext uri="{FF2B5EF4-FFF2-40B4-BE49-F238E27FC236}">
                <a16:creationId xmlns:a16="http://schemas.microsoft.com/office/drawing/2014/main" id="{6E6C15FF-C432-A045-9378-FF357E14F532}"/>
              </a:ext>
            </a:extLst>
          </p:cNvPr>
          <p:cNvCxnSpPr>
            <a:cxnSpLocks/>
            <a:stCxn id="39" idx="2"/>
            <a:endCxn id="43" idx="0"/>
          </p:cNvCxnSpPr>
          <p:nvPr/>
        </p:nvCxnSpPr>
        <p:spPr>
          <a:xfrm rot="5400000">
            <a:off x="7127083" y="1705453"/>
            <a:ext cx="406714" cy="13258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322A6531-3E47-E64D-8154-58199B7F53B6}"/>
              </a:ext>
            </a:extLst>
          </p:cNvPr>
          <p:cNvCxnSpPr>
            <a:cxnSpLocks/>
            <a:stCxn id="33" idx="1"/>
            <a:endCxn id="29" idx="1"/>
          </p:cNvCxnSpPr>
          <p:nvPr/>
        </p:nvCxnSpPr>
        <p:spPr>
          <a:xfrm rot="10800000" flipH="1">
            <a:off x="5321876" y="3170799"/>
            <a:ext cx="697924" cy="977092"/>
          </a:xfrm>
          <a:prstGeom prst="bentConnector3">
            <a:avLst>
              <a:gd name="adj1" fmla="val -32754"/>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0B54E01-7B63-A04D-865F-0AAD432FF431}"/>
              </a:ext>
            </a:extLst>
          </p:cNvPr>
          <p:cNvSpPr txBox="1"/>
          <p:nvPr/>
        </p:nvSpPr>
        <p:spPr>
          <a:xfrm>
            <a:off x="4859976" y="2911790"/>
            <a:ext cx="1131272" cy="338554"/>
          </a:xfrm>
          <a:prstGeom prst="rect">
            <a:avLst/>
          </a:prstGeom>
          <a:noFill/>
        </p:spPr>
        <p:txBody>
          <a:bodyPr wrap="none" rtlCol="0">
            <a:spAutoFit/>
          </a:bodyPr>
          <a:lstStyle/>
          <a:p>
            <a:r>
              <a:rPr lang="en-US" sz="1600" dirty="0"/>
              <a:t>Get</a:t>
            </a:r>
            <a:r>
              <a:rPr lang="zh-CN" altLang="en-US" sz="1600" dirty="0"/>
              <a:t> </a:t>
            </a:r>
            <a:r>
              <a:rPr lang="en-US" altLang="zh-CN" sz="1600" dirty="0"/>
              <a:t>Service</a:t>
            </a:r>
            <a:endParaRPr lang="en-US" sz="1600" dirty="0"/>
          </a:p>
        </p:txBody>
      </p:sp>
      <p:sp>
        <p:nvSpPr>
          <p:cNvPr id="62" name="TextBox 61">
            <a:extLst>
              <a:ext uri="{FF2B5EF4-FFF2-40B4-BE49-F238E27FC236}">
                <a16:creationId xmlns:a16="http://schemas.microsoft.com/office/drawing/2014/main" id="{72D954A0-4D6A-8440-883C-64E8D11F7909}"/>
              </a:ext>
            </a:extLst>
          </p:cNvPr>
          <p:cNvSpPr txBox="1"/>
          <p:nvPr/>
        </p:nvSpPr>
        <p:spPr>
          <a:xfrm>
            <a:off x="7010400" y="2108516"/>
            <a:ext cx="857864" cy="338554"/>
          </a:xfrm>
          <a:prstGeom prst="rect">
            <a:avLst/>
          </a:prstGeom>
          <a:noFill/>
        </p:spPr>
        <p:txBody>
          <a:bodyPr wrap="none" rtlCol="0">
            <a:spAutoFit/>
          </a:bodyPr>
          <a:lstStyle/>
          <a:p>
            <a:r>
              <a:rPr lang="en-US" altLang="zh-CN" sz="1600" dirty="0"/>
              <a:t>Register</a:t>
            </a:r>
            <a:endParaRPr lang="en-US" sz="1600" dirty="0"/>
          </a:p>
        </p:txBody>
      </p:sp>
      <p:cxnSp>
        <p:nvCxnSpPr>
          <p:cNvPr id="63" name="Elbow Connector 62">
            <a:extLst>
              <a:ext uri="{FF2B5EF4-FFF2-40B4-BE49-F238E27FC236}">
                <a16:creationId xmlns:a16="http://schemas.microsoft.com/office/drawing/2014/main" id="{31F752FA-E3EC-134B-947E-2423B15A03C8}"/>
              </a:ext>
            </a:extLst>
          </p:cNvPr>
          <p:cNvCxnSpPr>
            <a:cxnSpLocks/>
            <a:stCxn id="29" idx="2"/>
            <a:endCxn id="32" idx="3"/>
          </p:cNvCxnSpPr>
          <p:nvPr/>
        </p:nvCxnSpPr>
        <p:spPr>
          <a:xfrm rot="5400000">
            <a:off x="5901485" y="3553471"/>
            <a:ext cx="643608" cy="888423"/>
          </a:xfrm>
          <a:prstGeom prst="bentConnector2">
            <a:avLst/>
          </a:prstGeom>
          <a:ln w="38100" cmpd="tri">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6CCECDB-125F-1347-A67A-409CB59890EC}"/>
              </a:ext>
            </a:extLst>
          </p:cNvPr>
          <p:cNvSpPr txBox="1"/>
          <p:nvPr/>
        </p:nvSpPr>
        <p:spPr>
          <a:xfrm>
            <a:off x="6723713" y="3826403"/>
            <a:ext cx="1045094" cy="646331"/>
          </a:xfrm>
          <a:prstGeom prst="rect">
            <a:avLst/>
          </a:prstGeom>
          <a:noFill/>
          <a:ln w="9525">
            <a:solidFill>
              <a:srgbClr val="00B050"/>
            </a:solidFill>
          </a:ln>
        </p:spPr>
        <p:txBody>
          <a:bodyPr wrap="none" rtlCol="0">
            <a:spAutoFit/>
          </a:bodyPr>
          <a:lstStyle/>
          <a:p>
            <a:r>
              <a:rPr lang="en-US" altLang="zh-CN" sz="1200" dirty="0"/>
              <a:t>Service</a:t>
            </a:r>
            <a:r>
              <a:rPr lang="zh-CN" altLang="en-US" sz="1200" dirty="0"/>
              <a:t> </a:t>
            </a:r>
            <a:r>
              <a:rPr lang="en-US" altLang="zh-CN" sz="1200" dirty="0"/>
              <a:t>B</a:t>
            </a:r>
          </a:p>
          <a:p>
            <a:r>
              <a:rPr lang="en-US" sz="1200" dirty="0"/>
              <a:t>Version</a:t>
            </a:r>
            <a:r>
              <a:rPr lang="zh-CN" altLang="en-US" sz="1200" dirty="0"/>
              <a:t> </a:t>
            </a:r>
            <a:r>
              <a:rPr lang="en-US" altLang="zh-CN" sz="1200" dirty="0"/>
              <a:t>1.0.0</a:t>
            </a:r>
          </a:p>
          <a:p>
            <a:r>
              <a:rPr lang="en-US" altLang="zh-CN" sz="1200" dirty="0"/>
              <a:t>Instances</a:t>
            </a:r>
            <a:r>
              <a:rPr lang="zh-CN" altLang="en-US" sz="1200" dirty="0"/>
              <a:t> </a:t>
            </a:r>
            <a:r>
              <a:rPr lang="en-US" altLang="zh-CN" sz="1200" dirty="0"/>
              <a:t>{…}</a:t>
            </a:r>
            <a:endParaRPr lang="en-US" sz="1200" dirty="0"/>
          </a:p>
        </p:txBody>
      </p:sp>
    </p:spTree>
    <p:extLst>
      <p:ext uri="{BB962C8B-B14F-4D97-AF65-F5344CB8AC3E}">
        <p14:creationId xmlns:p14="http://schemas.microsoft.com/office/powerpoint/2010/main" val="181453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8316595"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Selector</a:t>
            </a:r>
            <a:r>
              <a:rPr lang="zh-CN" altLang="en-US" sz="3000" b="1" dirty="0">
                <a:solidFill>
                  <a:srgbClr val="424242"/>
                </a:solidFill>
                <a:latin typeface="Arial"/>
                <a:cs typeface="Arial"/>
              </a:rPr>
              <a:t> 选择器组件</a:t>
            </a:r>
            <a:endParaRPr sz="3000" dirty="0">
              <a:latin typeface="Arial"/>
              <a:cs typeface="Arial"/>
            </a:endParaRPr>
          </a:p>
        </p:txBody>
      </p:sp>
    </p:spTree>
    <p:extLst>
      <p:ext uri="{BB962C8B-B14F-4D97-AF65-F5344CB8AC3E}">
        <p14:creationId xmlns:p14="http://schemas.microsoft.com/office/powerpoint/2010/main" val="1715967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43396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Transport</a:t>
            </a:r>
            <a:r>
              <a:rPr lang="zh-CN" altLang="en-US" sz="3000" b="1" dirty="0">
                <a:solidFill>
                  <a:srgbClr val="424242"/>
                </a:solidFill>
                <a:latin typeface="Arial"/>
                <a:cs typeface="Arial"/>
              </a:rPr>
              <a:t> 同步请求组件</a:t>
            </a:r>
            <a:endParaRPr sz="3000" dirty="0">
              <a:latin typeface="Arial"/>
              <a:cs typeface="Arial"/>
            </a:endParaRPr>
          </a:p>
        </p:txBody>
      </p:sp>
      <p:pic>
        <p:nvPicPr>
          <p:cNvPr id="3" name="Picture 2">
            <a:extLst>
              <a:ext uri="{FF2B5EF4-FFF2-40B4-BE49-F238E27FC236}">
                <a16:creationId xmlns:a16="http://schemas.microsoft.com/office/drawing/2014/main" id="{F85195A1-BD64-1840-ABF6-EDF705D674E3}"/>
              </a:ext>
            </a:extLst>
          </p:cNvPr>
          <p:cNvPicPr>
            <a:picLocks noChangeAspect="1"/>
          </p:cNvPicPr>
          <p:nvPr/>
        </p:nvPicPr>
        <p:blipFill>
          <a:blip r:embed="rId3"/>
          <a:stretch>
            <a:fillRect/>
          </a:stretch>
        </p:blipFill>
        <p:spPr>
          <a:xfrm>
            <a:off x="4495800" y="2343150"/>
            <a:ext cx="4158228" cy="1637532"/>
          </a:xfrm>
          <a:prstGeom prst="rect">
            <a:avLst/>
          </a:prstGeom>
        </p:spPr>
      </p:pic>
      <p:sp>
        <p:nvSpPr>
          <p:cNvPr id="7" name="Rectangle 6">
            <a:extLst>
              <a:ext uri="{FF2B5EF4-FFF2-40B4-BE49-F238E27FC236}">
                <a16:creationId xmlns:a16="http://schemas.microsoft.com/office/drawing/2014/main" id="{00B1F292-B399-674E-B381-A56A26DB9B0F}"/>
              </a:ext>
            </a:extLst>
          </p:cNvPr>
          <p:cNvSpPr/>
          <p:nvPr/>
        </p:nvSpPr>
        <p:spPr>
          <a:xfrm>
            <a:off x="7467600" y="648402"/>
            <a:ext cx="1338828" cy="369332"/>
          </a:xfrm>
          <a:prstGeom prst="rect">
            <a:avLst/>
          </a:prstGeom>
        </p:spPr>
        <p:txBody>
          <a:bodyPr wrap="none">
            <a:spAutoFit/>
          </a:bodyPr>
          <a:lstStyle/>
          <a:p>
            <a:r>
              <a:rPr lang="zh-CN" altLang="en-US" dirty="0"/>
              <a:t>请求与响应</a:t>
            </a:r>
            <a:endParaRPr lang="en-US" dirty="0"/>
          </a:p>
        </p:txBody>
      </p:sp>
      <p:sp>
        <p:nvSpPr>
          <p:cNvPr id="8" name="TextBox 7">
            <a:extLst>
              <a:ext uri="{FF2B5EF4-FFF2-40B4-BE49-F238E27FC236}">
                <a16:creationId xmlns:a16="http://schemas.microsoft.com/office/drawing/2014/main" id="{29C9E074-B1AA-894B-A0BE-CCD70060BC64}"/>
              </a:ext>
            </a:extLst>
          </p:cNvPr>
          <p:cNvSpPr txBox="1"/>
          <p:nvPr/>
        </p:nvSpPr>
        <p:spPr>
          <a:xfrm>
            <a:off x="380412" y="1581150"/>
            <a:ext cx="5550815" cy="1200329"/>
          </a:xfrm>
          <a:prstGeom prst="rect">
            <a:avLst/>
          </a:prstGeom>
          <a:noFill/>
        </p:spPr>
        <p:txBody>
          <a:bodyPr wrap="none" rtlCol="0">
            <a:spAutoFit/>
          </a:bodyPr>
          <a:lstStyle/>
          <a:p>
            <a:r>
              <a:rPr lang="en-US" dirty="0">
                <a:solidFill>
                  <a:schemeClr val="bg1">
                    <a:lumMod val="50000"/>
                  </a:schemeClr>
                </a:solidFill>
              </a:rPr>
              <a:t>type Transport interface {</a:t>
            </a:r>
            <a:br>
              <a:rPr lang="en-US" dirty="0">
                <a:solidFill>
                  <a:schemeClr val="bg1">
                    <a:lumMod val="50000"/>
                  </a:schemeClr>
                </a:solidFill>
              </a:rPr>
            </a:br>
            <a:r>
              <a:rPr lang="zh-CN" altLang="en-US" dirty="0">
                <a:solidFill>
                  <a:schemeClr val="bg1">
                    <a:lumMod val="50000"/>
                  </a:schemeClr>
                </a:solidFill>
              </a:rPr>
              <a:t>    </a:t>
            </a:r>
            <a:r>
              <a:rPr lang="en-US" dirty="0">
                <a:solidFill>
                  <a:schemeClr val="bg1">
                    <a:lumMod val="50000"/>
                  </a:schemeClr>
                </a:solidFill>
              </a:rPr>
              <a:t>Dial(</a:t>
            </a:r>
            <a:r>
              <a:rPr lang="en-US" dirty="0" err="1">
                <a:solidFill>
                  <a:schemeClr val="bg1">
                    <a:lumMod val="50000"/>
                  </a:schemeClr>
                </a:solidFill>
              </a:rPr>
              <a:t>addr</a:t>
            </a:r>
            <a:r>
              <a:rPr lang="en-US" dirty="0">
                <a:solidFill>
                  <a:schemeClr val="bg1">
                    <a:lumMod val="50000"/>
                  </a:schemeClr>
                </a:solidFill>
              </a:rPr>
              <a:t> string, opts ...</a:t>
            </a:r>
            <a:r>
              <a:rPr lang="en-US" dirty="0" err="1">
                <a:solidFill>
                  <a:schemeClr val="bg1">
                    <a:lumMod val="50000"/>
                  </a:schemeClr>
                </a:solidFill>
              </a:rPr>
              <a:t>DialOption</a:t>
            </a:r>
            <a:r>
              <a:rPr lang="en-US" dirty="0">
                <a:solidFill>
                  <a:schemeClr val="bg1">
                    <a:lumMod val="50000"/>
                  </a:schemeClr>
                </a:solidFill>
              </a:rPr>
              <a:t>) (Client, error)</a:t>
            </a:r>
            <a:br>
              <a:rPr lang="en-US" dirty="0">
                <a:solidFill>
                  <a:schemeClr val="bg1">
                    <a:lumMod val="50000"/>
                  </a:schemeClr>
                </a:solidFill>
              </a:rPr>
            </a:br>
            <a:r>
              <a:rPr lang="zh-CN" altLang="en-US" dirty="0">
                <a:solidFill>
                  <a:schemeClr val="bg1">
                    <a:lumMod val="50000"/>
                  </a:schemeClr>
                </a:solidFill>
              </a:rPr>
              <a:t>    </a:t>
            </a:r>
            <a:r>
              <a:rPr lang="en-US" dirty="0">
                <a:solidFill>
                  <a:schemeClr val="bg1">
                    <a:lumMod val="50000"/>
                  </a:schemeClr>
                </a:solidFill>
              </a:rPr>
              <a:t>Listen(</a:t>
            </a:r>
            <a:r>
              <a:rPr lang="en-US" dirty="0" err="1">
                <a:solidFill>
                  <a:schemeClr val="bg1">
                    <a:lumMod val="50000"/>
                  </a:schemeClr>
                </a:solidFill>
              </a:rPr>
              <a:t>addr</a:t>
            </a:r>
            <a:r>
              <a:rPr lang="en-US" dirty="0">
                <a:solidFill>
                  <a:schemeClr val="bg1">
                    <a:lumMod val="50000"/>
                  </a:schemeClr>
                </a:solidFill>
              </a:rPr>
              <a:t> string, opts ...</a:t>
            </a:r>
            <a:r>
              <a:rPr lang="en-US" dirty="0" err="1">
                <a:solidFill>
                  <a:schemeClr val="bg1">
                    <a:lumMod val="50000"/>
                  </a:schemeClr>
                </a:solidFill>
              </a:rPr>
              <a:t>ListenOption</a:t>
            </a:r>
            <a:r>
              <a:rPr lang="en-US" dirty="0">
                <a:solidFill>
                  <a:schemeClr val="bg1">
                    <a:lumMod val="50000"/>
                  </a:schemeClr>
                </a:solidFill>
              </a:rPr>
              <a:t>) (Listener, error)</a:t>
            </a:r>
            <a:br>
              <a:rPr lang="en-US" dirty="0">
                <a:solidFill>
                  <a:schemeClr val="bg1">
                    <a:lumMod val="50000"/>
                  </a:schemeClr>
                </a:solidFill>
              </a:rPr>
            </a:br>
            <a:r>
              <a:rPr lang="en-US" dirty="0">
                <a:solidFill>
                  <a:schemeClr val="bg1">
                    <a:lumMod val="50000"/>
                  </a:schemeClr>
                </a:solidFill>
              </a:rPr>
              <a:t>}</a:t>
            </a:r>
          </a:p>
        </p:txBody>
      </p:sp>
    </p:spTree>
    <p:extLst>
      <p:ext uri="{BB962C8B-B14F-4D97-AF65-F5344CB8AC3E}">
        <p14:creationId xmlns:p14="http://schemas.microsoft.com/office/powerpoint/2010/main" val="920665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6A2334-0933-C44D-8F3D-0E54D1FCEE23}"/>
              </a:ext>
            </a:extLst>
          </p:cNvPr>
          <p:cNvSpPr/>
          <p:nvPr/>
        </p:nvSpPr>
        <p:spPr>
          <a:xfrm>
            <a:off x="1267239" y="899536"/>
            <a:ext cx="1853015" cy="2872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7" name="Rectangle 26">
            <a:extLst>
              <a:ext uri="{FF2B5EF4-FFF2-40B4-BE49-F238E27FC236}">
                <a16:creationId xmlns:a16="http://schemas.microsoft.com/office/drawing/2014/main" id="{0E8AAFF0-FF05-074C-906C-2A4F2ACDBCD0}"/>
              </a:ext>
            </a:extLst>
          </p:cNvPr>
          <p:cNvSpPr/>
          <p:nvPr/>
        </p:nvSpPr>
        <p:spPr>
          <a:xfrm>
            <a:off x="3525827" y="899536"/>
            <a:ext cx="1699467" cy="2872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TextBox 2">
            <a:extLst>
              <a:ext uri="{FF2B5EF4-FFF2-40B4-BE49-F238E27FC236}">
                <a16:creationId xmlns:a16="http://schemas.microsoft.com/office/drawing/2014/main" id="{79F7CCE3-FB7F-DA40-88FF-C72A9DFE5AFB}"/>
              </a:ext>
            </a:extLst>
          </p:cNvPr>
          <p:cNvSpPr txBox="1"/>
          <p:nvPr/>
        </p:nvSpPr>
        <p:spPr>
          <a:xfrm>
            <a:off x="1628285" y="637735"/>
            <a:ext cx="591829" cy="300082"/>
          </a:xfrm>
          <a:prstGeom prst="rect">
            <a:avLst/>
          </a:prstGeom>
          <a:noFill/>
        </p:spPr>
        <p:txBody>
          <a:bodyPr wrap="none" rtlCol="0">
            <a:spAutoFit/>
          </a:bodyPr>
          <a:lstStyle/>
          <a:p>
            <a:r>
              <a:rPr lang="en-US" altLang="zh-CN" sz="1350" dirty="0"/>
              <a:t>Client</a:t>
            </a:r>
            <a:endParaRPr lang="en-US" sz="1350" dirty="0"/>
          </a:p>
        </p:txBody>
      </p:sp>
      <p:sp>
        <p:nvSpPr>
          <p:cNvPr id="29" name="TextBox 28">
            <a:extLst>
              <a:ext uri="{FF2B5EF4-FFF2-40B4-BE49-F238E27FC236}">
                <a16:creationId xmlns:a16="http://schemas.microsoft.com/office/drawing/2014/main" id="{CA86254E-04A3-8B4F-A38A-B98795BE1C64}"/>
              </a:ext>
            </a:extLst>
          </p:cNvPr>
          <p:cNvSpPr txBox="1"/>
          <p:nvPr/>
        </p:nvSpPr>
        <p:spPr>
          <a:xfrm>
            <a:off x="3882477" y="592526"/>
            <a:ext cx="638252" cy="300082"/>
          </a:xfrm>
          <a:prstGeom prst="rect">
            <a:avLst/>
          </a:prstGeom>
          <a:noFill/>
        </p:spPr>
        <p:txBody>
          <a:bodyPr wrap="none" rtlCol="0">
            <a:spAutoFit/>
          </a:bodyPr>
          <a:lstStyle/>
          <a:p>
            <a:r>
              <a:rPr lang="en-US" altLang="zh-CN" sz="1350" dirty="0"/>
              <a:t>Server</a:t>
            </a:r>
            <a:endParaRPr lang="en-US" sz="1350" dirty="0"/>
          </a:p>
        </p:txBody>
      </p:sp>
      <p:sp>
        <p:nvSpPr>
          <p:cNvPr id="37" name="Rectangle 36">
            <a:extLst>
              <a:ext uri="{FF2B5EF4-FFF2-40B4-BE49-F238E27FC236}">
                <a16:creationId xmlns:a16="http://schemas.microsoft.com/office/drawing/2014/main" id="{D6B3F8A2-A2B4-844B-8299-37CFC501B08B}"/>
              </a:ext>
            </a:extLst>
          </p:cNvPr>
          <p:cNvSpPr/>
          <p:nvPr/>
        </p:nvSpPr>
        <p:spPr>
          <a:xfrm>
            <a:off x="3693505" y="1095415"/>
            <a:ext cx="1353224" cy="205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tx1"/>
                </a:solidFill>
              </a:rPr>
              <a:t>Handler</a:t>
            </a:r>
          </a:p>
        </p:txBody>
      </p:sp>
      <p:sp>
        <p:nvSpPr>
          <p:cNvPr id="4" name="TextBox 3">
            <a:extLst>
              <a:ext uri="{FF2B5EF4-FFF2-40B4-BE49-F238E27FC236}">
                <a16:creationId xmlns:a16="http://schemas.microsoft.com/office/drawing/2014/main" id="{18252EF2-3053-A540-BB34-73D16D35E3FD}"/>
              </a:ext>
            </a:extLst>
          </p:cNvPr>
          <p:cNvSpPr txBox="1"/>
          <p:nvPr/>
        </p:nvSpPr>
        <p:spPr>
          <a:xfrm>
            <a:off x="617387" y="4764882"/>
            <a:ext cx="5641288" cy="300082"/>
          </a:xfrm>
          <a:prstGeom prst="rect">
            <a:avLst/>
          </a:prstGeom>
          <a:noFill/>
        </p:spPr>
        <p:txBody>
          <a:bodyPr wrap="none" rtlCol="0">
            <a:spAutoFit/>
          </a:bodyPr>
          <a:lstStyle/>
          <a:p>
            <a:r>
              <a:rPr lang="zh-CN" altLang="en-US" sz="1350" dirty="0">
                <a:solidFill>
                  <a:srgbClr val="FF0000"/>
                </a:solidFill>
              </a:rPr>
              <a:t>注：为了简化，忽略了</a:t>
            </a:r>
            <a:r>
              <a:rPr lang="en-US" altLang="zh-CN" sz="1350" dirty="0">
                <a:solidFill>
                  <a:srgbClr val="FF0000"/>
                </a:solidFill>
              </a:rPr>
              <a:t>Codec</a:t>
            </a:r>
            <a:r>
              <a:rPr lang="zh-CN" altLang="en-US" sz="1350" dirty="0">
                <a:solidFill>
                  <a:srgbClr val="FF0000"/>
                </a:solidFill>
              </a:rPr>
              <a:t>模块。箭头所指为逻辑调用，并非直接调用</a:t>
            </a:r>
            <a:endParaRPr lang="en-US" sz="1350" dirty="0">
              <a:solidFill>
                <a:srgbClr val="FF0000"/>
              </a:solidFill>
            </a:endParaRPr>
          </a:p>
        </p:txBody>
      </p:sp>
      <p:sp>
        <p:nvSpPr>
          <p:cNvPr id="64" name="Rectangle 63">
            <a:extLst>
              <a:ext uri="{FF2B5EF4-FFF2-40B4-BE49-F238E27FC236}">
                <a16:creationId xmlns:a16="http://schemas.microsoft.com/office/drawing/2014/main" id="{865B17DC-0D33-C84E-9BF8-A84C8C3EBE61}"/>
              </a:ext>
            </a:extLst>
          </p:cNvPr>
          <p:cNvSpPr/>
          <p:nvPr/>
        </p:nvSpPr>
        <p:spPr>
          <a:xfrm>
            <a:off x="1446144" y="1407315"/>
            <a:ext cx="1535482" cy="2230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66" name="Rectangle 65">
            <a:extLst>
              <a:ext uri="{FF2B5EF4-FFF2-40B4-BE49-F238E27FC236}">
                <a16:creationId xmlns:a16="http://schemas.microsoft.com/office/drawing/2014/main" id="{77628AAA-4BFB-134A-9AB4-B14968377A8A}"/>
              </a:ext>
            </a:extLst>
          </p:cNvPr>
          <p:cNvSpPr/>
          <p:nvPr/>
        </p:nvSpPr>
        <p:spPr>
          <a:xfrm>
            <a:off x="1628284" y="1657345"/>
            <a:ext cx="1163303" cy="18326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67" name="TextBox 66">
            <a:extLst>
              <a:ext uri="{FF2B5EF4-FFF2-40B4-BE49-F238E27FC236}">
                <a16:creationId xmlns:a16="http://schemas.microsoft.com/office/drawing/2014/main" id="{DDD1C875-F86E-E642-9220-9E49B7576792}"/>
              </a:ext>
            </a:extLst>
          </p:cNvPr>
          <p:cNvSpPr txBox="1"/>
          <p:nvPr/>
        </p:nvSpPr>
        <p:spPr>
          <a:xfrm>
            <a:off x="1657475" y="1631849"/>
            <a:ext cx="535724" cy="230832"/>
          </a:xfrm>
          <a:prstGeom prst="rect">
            <a:avLst/>
          </a:prstGeom>
          <a:noFill/>
        </p:spPr>
        <p:txBody>
          <a:bodyPr wrap="none" rtlCol="0">
            <a:spAutoFit/>
          </a:bodyPr>
          <a:lstStyle/>
          <a:p>
            <a:r>
              <a:rPr lang="en-US" altLang="zh-CN" sz="900" dirty="0" err="1"/>
              <a:t>trClient</a:t>
            </a:r>
            <a:endParaRPr lang="en-US" sz="1350" dirty="0"/>
          </a:p>
        </p:txBody>
      </p:sp>
      <p:sp>
        <p:nvSpPr>
          <p:cNvPr id="78" name="Rectangle 77">
            <a:extLst>
              <a:ext uri="{FF2B5EF4-FFF2-40B4-BE49-F238E27FC236}">
                <a16:creationId xmlns:a16="http://schemas.microsoft.com/office/drawing/2014/main" id="{9E00C288-5381-AC42-B735-79647CEA9981}"/>
              </a:ext>
            </a:extLst>
          </p:cNvPr>
          <p:cNvSpPr/>
          <p:nvPr/>
        </p:nvSpPr>
        <p:spPr>
          <a:xfrm>
            <a:off x="1439027" y="1095466"/>
            <a:ext cx="154406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Call</a:t>
            </a:r>
            <a:endParaRPr lang="en-US" sz="1350" dirty="0">
              <a:solidFill>
                <a:schemeClr val="tx1"/>
              </a:solidFill>
            </a:endParaRPr>
          </a:p>
        </p:txBody>
      </p:sp>
      <p:cxnSp>
        <p:nvCxnSpPr>
          <p:cNvPr id="6" name="Straight Arrow Connector 5">
            <a:extLst>
              <a:ext uri="{FF2B5EF4-FFF2-40B4-BE49-F238E27FC236}">
                <a16:creationId xmlns:a16="http://schemas.microsoft.com/office/drawing/2014/main" id="{CEE69471-AEF7-2245-846C-AF003B1DA2F7}"/>
              </a:ext>
            </a:extLst>
          </p:cNvPr>
          <p:cNvCxnSpPr>
            <a:cxnSpLocks/>
            <a:stCxn id="78" idx="3"/>
            <a:endCxn id="37" idx="1"/>
          </p:cNvCxnSpPr>
          <p:nvPr/>
        </p:nvCxnSpPr>
        <p:spPr>
          <a:xfrm>
            <a:off x="2983095" y="1193841"/>
            <a:ext cx="710410" cy="4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2FE87F5E-571B-9D40-8DF4-58A3AD753351}"/>
              </a:ext>
            </a:extLst>
          </p:cNvPr>
          <p:cNvSpPr/>
          <p:nvPr/>
        </p:nvSpPr>
        <p:spPr>
          <a:xfrm>
            <a:off x="3693503" y="1407315"/>
            <a:ext cx="1353225" cy="22304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tx1"/>
              </a:solidFill>
            </a:endParaRPr>
          </a:p>
        </p:txBody>
      </p:sp>
      <p:sp>
        <p:nvSpPr>
          <p:cNvPr id="89" name="Rectangle 88">
            <a:extLst>
              <a:ext uri="{FF2B5EF4-FFF2-40B4-BE49-F238E27FC236}">
                <a16:creationId xmlns:a16="http://schemas.microsoft.com/office/drawing/2014/main" id="{D55666B1-6905-0046-9F88-9646B3F79624}"/>
              </a:ext>
            </a:extLst>
          </p:cNvPr>
          <p:cNvSpPr/>
          <p:nvPr/>
        </p:nvSpPr>
        <p:spPr>
          <a:xfrm>
            <a:off x="3791189" y="1672529"/>
            <a:ext cx="1139576" cy="18174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99" name="TextBox 98">
            <a:extLst>
              <a:ext uri="{FF2B5EF4-FFF2-40B4-BE49-F238E27FC236}">
                <a16:creationId xmlns:a16="http://schemas.microsoft.com/office/drawing/2014/main" id="{0D1AB70A-D0D1-B147-8942-AFFFA6BC7473}"/>
              </a:ext>
            </a:extLst>
          </p:cNvPr>
          <p:cNvSpPr txBox="1"/>
          <p:nvPr/>
        </p:nvSpPr>
        <p:spPr>
          <a:xfrm>
            <a:off x="3802637" y="1657345"/>
            <a:ext cx="559769" cy="230832"/>
          </a:xfrm>
          <a:prstGeom prst="rect">
            <a:avLst/>
          </a:prstGeom>
          <a:noFill/>
        </p:spPr>
        <p:txBody>
          <a:bodyPr wrap="none" rtlCol="0">
            <a:spAutoFit/>
          </a:bodyPr>
          <a:lstStyle/>
          <a:p>
            <a:r>
              <a:rPr lang="en-US" altLang="zh-CN" sz="900" dirty="0"/>
              <a:t>Listener</a:t>
            </a:r>
            <a:endParaRPr lang="en-US" sz="1350" dirty="0"/>
          </a:p>
        </p:txBody>
      </p:sp>
      <p:sp>
        <p:nvSpPr>
          <p:cNvPr id="101" name="Rectangle 100">
            <a:extLst>
              <a:ext uri="{FF2B5EF4-FFF2-40B4-BE49-F238E27FC236}">
                <a16:creationId xmlns:a16="http://schemas.microsoft.com/office/drawing/2014/main" id="{CF05D0F7-978E-BE45-A414-7031C1D468DA}"/>
              </a:ext>
            </a:extLst>
          </p:cNvPr>
          <p:cNvSpPr/>
          <p:nvPr/>
        </p:nvSpPr>
        <p:spPr>
          <a:xfrm>
            <a:off x="3899457" y="1834810"/>
            <a:ext cx="929062"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Accept</a:t>
            </a:r>
            <a:endParaRPr lang="en-US" sz="1350" dirty="0">
              <a:solidFill>
                <a:schemeClr val="tx1"/>
              </a:solidFill>
            </a:endParaRPr>
          </a:p>
        </p:txBody>
      </p:sp>
      <p:sp>
        <p:nvSpPr>
          <p:cNvPr id="102" name="Rectangle 101">
            <a:extLst>
              <a:ext uri="{FF2B5EF4-FFF2-40B4-BE49-F238E27FC236}">
                <a16:creationId xmlns:a16="http://schemas.microsoft.com/office/drawing/2014/main" id="{204FB341-D7EB-234E-98FB-FC2A8BC18503}"/>
              </a:ext>
            </a:extLst>
          </p:cNvPr>
          <p:cNvSpPr/>
          <p:nvPr/>
        </p:nvSpPr>
        <p:spPr>
          <a:xfrm>
            <a:off x="3899457" y="2138262"/>
            <a:ext cx="929063" cy="12078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04" name="TextBox 103">
            <a:extLst>
              <a:ext uri="{FF2B5EF4-FFF2-40B4-BE49-F238E27FC236}">
                <a16:creationId xmlns:a16="http://schemas.microsoft.com/office/drawing/2014/main" id="{C478F801-952B-1049-B2F2-60AA2026410E}"/>
              </a:ext>
            </a:extLst>
          </p:cNvPr>
          <p:cNvSpPr txBox="1"/>
          <p:nvPr/>
        </p:nvSpPr>
        <p:spPr>
          <a:xfrm>
            <a:off x="3914649" y="2175608"/>
            <a:ext cx="574196" cy="230832"/>
          </a:xfrm>
          <a:prstGeom prst="rect">
            <a:avLst/>
          </a:prstGeom>
          <a:noFill/>
        </p:spPr>
        <p:txBody>
          <a:bodyPr wrap="none" rtlCol="0">
            <a:spAutoFit/>
          </a:bodyPr>
          <a:lstStyle/>
          <a:p>
            <a:r>
              <a:rPr lang="en-US" altLang="zh-CN" sz="900" dirty="0" err="1"/>
              <a:t>trSocket</a:t>
            </a:r>
            <a:endParaRPr lang="en-US" sz="1350" dirty="0"/>
          </a:p>
        </p:txBody>
      </p:sp>
      <p:sp>
        <p:nvSpPr>
          <p:cNvPr id="105" name="Rectangle 104">
            <a:extLst>
              <a:ext uri="{FF2B5EF4-FFF2-40B4-BE49-F238E27FC236}">
                <a16:creationId xmlns:a16="http://schemas.microsoft.com/office/drawing/2014/main" id="{72B3AEAD-3337-464A-A08C-B5C617CE3443}"/>
              </a:ext>
            </a:extLst>
          </p:cNvPr>
          <p:cNvSpPr/>
          <p:nvPr/>
        </p:nvSpPr>
        <p:spPr>
          <a:xfrm>
            <a:off x="4030243" y="2663605"/>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a:solidFill>
                  <a:schemeClr val="tx1"/>
                </a:solidFill>
              </a:rPr>
              <a:t>Rcv</a:t>
            </a:r>
            <a:endParaRPr lang="en-US" sz="1350" dirty="0">
              <a:solidFill>
                <a:schemeClr val="tx1"/>
              </a:solidFill>
            </a:endParaRPr>
          </a:p>
        </p:txBody>
      </p:sp>
      <p:sp>
        <p:nvSpPr>
          <p:cNvPr id="106" name="Rectangle 105">
            <a:extLst>
              <a:ext uri="{FF2B5EF4-FFF2-40B4-BE49-F238E27FC236}">
                <a16:creationId xmlns:a16="http://schemas.microsoft.com/office/drawing/2014/main" id="{89826042-D246-0B44-AE55-6B5D8FFBF579}"/>
              </a:ext>
            </a:extLst>
          </p:cNvPr>
          <p:cNvSpPr/>
          <p:nvPr/>
        </p:nvSpPr>
        <p:spPr>
          <a:xfrm>
            <a:off x="4022583" y="2948041"/>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Send</a:t>
            </a:r>
            <a:endParaRPr lang="en-US" sz="1350" dirty="0">
              <a:solidFill>
                <a:schemeClr val="tx1"/>
              </a:solidFill>
            </a:endParaRPr>
          </a:p>
        </p:txBody>
      </p:sp>
      <p:sp>
        <p:nvSpPr>
          <p:cNvPr id="18" name="Rectangle 17">
            <a:extLst>
              <a:ext uri="{FF2B5EF4-FFF2-40B4-BE49-F238E27FC236}">
                <a16:creationId xmlns:a16="http://schemas.microsoft.com/office/drawing/2014/main" id="{AEC0BD5E-93F0-4745-968D-F88BE74B3B6E}"/>
              </a:ext>
            </a:extLst>
          </p:cNvPr>
          <p:cNvSpPr/>
          <p:nvPr/>
        </p:nvSpPr>
        <p:spPr>
          <a:xfrm>
            <a:off x="3664363" y="1351042"/>
            <a:ext cx="859723" cy="300082"/>
          </a:xfrm>
          <a:prstGeom prst="rect">
            <a:avLst/>
          </a:prstGeom>
        </p:spPr>
        <p:txBody>
          <a:bodyPr wrap="none">
            <a:spAutoFit/>
          </a:bodyPr>
          <a:lstStyle/>
          <a:p>
            <a:r>
              <a:rPr lang="en-US" altLang="zh-CN" sz="1350" dirty="0"/>
              <a:t>Transport</a:t>
            </a:r>
            <a:endParaRPr lang="en-US" sz="1350" dirty="0"/>
          </a:p>
        </p:txBody>
      </p:sp>
      <p:cxnSp>
        <p:nvCxnSpPr>
          <p:cNvPr id="117" name="Straight Arrow Connector 116">
            <a:extLst>
              <a:ext uri="{FF2B5EF4-FFF2-40B4-BE49-F238E27FC236}">
                <a16:creationId xmlns:a16="http://schemas.microsoft.com/office/drawing/2014/main" id="{5D4EB225-E8C8-1D4C-AA65-BF3AEBBDB932}"/>
              </a:ext>
            </a:extLst>
          </p:cNvPr>
          <p:cNvCxnSpPr>
            <a:cxnSpLocks/>
            <a:stCxn id="131" idx="3"/>
            <a:endCxn id="101" idx="1"/>
          </p:cNvCxnSpPr>
          <p:nvPr/>
        </p:nvCxnSpPr>
        <p:spPr>
          <a:xfrm flipV="1">
            <a:off x="2735637" y="1933186"/>
            <a:ext cx="1163821" cy="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5E4A0799-1B92-3B44-9DD3-E4DB7C56C06A}"/>
              </a:ext>
            </a:extLst>
          </p:cNvPr>
          <p:cNvSpPr/>
          <p:nvPr/>
        </p:nvSpPr>
        <p:spPr>
          <a:xfrm>
            <a:off x="1727627" y="1837991"/>
            <a:ext cx="1008009"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Dial</a:t>
            </a:r>
            <a:endParaRPr lang="en-US" sz="1350" dirty="0">
              <a:solidFill>
                <a:schemeClr val="tx1"/>
              </a:solidFill>
            </a:endParaRPr>
          </a:p>
        </p:txBody>
      </p:sp>
      <p:sp>
        <p:nvSpPr>
          <p:cNvPr id="132" name="Rectangle 131">
            <a:extLst>
              <a:ext uri="{FF2B5EF4-FFF2-40B4-BE49-F238E27FC236}">
                <a16:creationId xmlns:a16="http://schemas.microsoft.com/office/drawing/2014/main" id="{538B332A-AE00-4C49-B9A3-8DB919F6E37E}"/>
              </a:ext>
            </a:extLst>
          </p:cNvPr>
          <p:cNvSpPr/>
          <p:nvPr/>
        </p:nvSpPr>
        <p:spPr>
          <a:xfrm>
            <a:off x="1439028" y="1371223"/>
            <a:ext cx="859723" cy="300082"/>
          </a:xfrm>
          <a:prstGeom prst="rect">
            <a:avLst/>
          </a:prstGeom>
        </p:spPr>
        <p:txBody>
          <a:bodyPr wrap="none">
            <a:spAutoFit/>
          </a:bodyPr>
          <a:lstStyle/>
          <a:p>
            <a:r>
              <a:rPr lang="en-US" altLang="zh-CN" sz="1350" dirty="0"/>
              <a:t>Transport</a:t>
            </a:r>
            <a:endParaRPr lang="en-US" sz="1350" dirty="0"/>
          </a:p>
        </p:txBody>
      </p:sp>
      <p:sp>
        <p:nvSpPr>
          <p:cNvPr id="139" name="TextBox 138">
            <a:extLst>
              <a:ext uri="{FF2B5EF4-FFF2-40B4-BE49-F238E27FC236}">
                <a16:creationId xmlns:a16="http://schemas.microsoft.com/office/drawing/2014/main" id="{AA97E7AC-C35C-B343-91BB-479956EABB1F}"/>
              </a:ext>
            </a:extLst>
          </p:cNvPr>
          <p:cNvSpPr txBox="1"/>
          <p:nvPr/>
        </p:nvSpPr>
        <p:spPr>
          <a:xfrm>
            <a:off x="5926207" y="731026"/>
            <a:ext cx="1263423" cy="1338828"/>
          </a:xfrm>
          <a:prstGeom prst="rect">
            <a:avLst/>
          </a:prstGeom>
          <a:noFill/>
        </p:spPr>
        <p:txBody>
          <a:bodyPr wrap="none" rtlCol="0">
            <a:spAutoFit/>
          </a:bodyPr>
          <a:lstStyle/>
          <a:p>
            <a:r>
              <a:rPr lang="en-US" sz="1350" dirty="0"/>
              <a:t>client </a:t>
            </a:r>
            <a:r>
              <a:rPr lang="en-US" altLang="zh-CN" sz="1350" dirty="0"/>
              <a:t>=&gt;</a:t>
            </a:r>
            <a:r>
              <a:rPr lang="zh-CN" altLang="en-US" sz="1350" dirty="0"/>
              <a:t> </a:t>
            </a:r>
            <a:r>
              <a:rPr lang="en-US" sz="1350" dirty="0"/>
              <a:t>server</a:t>
            </a:r>
          </a:p>
          <a:p>
            <a:endParaRPr lang="en-US" sz="1350" dirty="0"/>
          </a:p>
          <a:p>
            <a:endParaRPr lang="en-US" sz="1350" dirty="0"/>
          </a:p>
          <a:p>
            <a:endParaRPr lang="en-US" sz="1350" dirty="0"/>
          </a:p>
          <a:p>
            <a:endParaRPr lang="en-US" sz="1350" dirty="0"/>
          </a:p>
          <a:p>
            <a:endParaRPr lang="en-US" sz="1350" dirty="0"/>
          </a:p>
        </p:txBody>
      </p:sp>
      <p:sp>
        <p:nvSpPr>
          <p:cNvPr id="140" name="TextBox 139">
            <a:extLst>
              <a:ext uri="{FF2B5EF4-FFF2-40B4-BE49-F238E27FC236}">
                <a16:creationId xmlns:a16="http://schemas.microsoft.com/office/drawing/2014/main" id="{5CCCAA32-4A1F-A544-BFC1-F8C8D3A991A0}"/>
              </a:ext>
            </a:extLst>
          </p:cNvPr>
          <p:cNvSpPr txBox="1"/>
          <p:nvPr/>
        </p:nvSpPr>
        <p:spPr>
          <a:xfrm>
            <a:off x="5926207" y="1143294"/>
            <a:ext cx="2385391" cy="507831"/>
          </a:xfrm>
          <a:prstGeom prst="rect">
            <a:avLst/>
          </a:prstGeom>
          <a:noFill/>
        </p:spPr>
        <p:txBody>
          <a:bodyPr wrap="square" rtlCol="0">
            <a:spAutoFit/>
          </a:bodyPr>
          <a:lstStyle/>
          <a:p>
            <a:r>
              <a:rPr lang="en-US" sz="1350" dirty="0" err="1"/>
              <a:t>client.Call</a:t>
            </a:r>
            <a:r>
              <a:rPr lang="en-US" sz="1350" dirty="0"/>
              <a:t> =&gt; </a:t>
            </a:r>
            <a:r>
              <a:rPr lang="en-US" sz="1350" dirty="0" err="1"/>
              <a:t>server.Handler</a:t>
            </a:r>
            <a:endParaRPr lang="en-US" sz="1350" dirty="0"/>
          </a:p>
          <a:p>
            <a:endParaRPr lang="en-US" sz="1350" dirty="0"/>
          </a:p>
        </p:txBody>
      </p:sp>
      <p:sp>
        <p:nvSpPr>
          <p:cNvPr id="141" name="TextBox 140">
            <a:extLst>
              <a:ext uri="{FF2B5EF4-FFF2-40B4-BE49-F238E27FC236}">
                <a16:creationId xmlns:a16="http://schemas.microsoft.com/office/drawing/2014/main" id="{EC718016-C7F4-5141-9227-E99252370886}"/>
              </a:ext>
            </a:extLst>
          </p:cNvPr>
          <p:cNvSpPr txBox="1"/>
          <p:nvPr/>
        </p:nvSpPr>
        <p:spPr>
          <a:xfrm>
            <a:off x="5937846" y="1571986"/>
            <a:ext cx="2753061" cy="507831"/>
          </a:xfrm>
          <a:prstGeom prst="rect">
            <a:avLst/>
          </a:prstGeom>
          <a:noFill/>
        </p:spPr>
        <p:txBody>
          <a:bodyPr wrap="none" rtlCol="0">
            <a:spAutoFit/>
          </a:bodyPr>
          <a:lstStyle/>
          <a:p>
            <a:r>
              <a:rPr lang="en-US" sz="1350" dirty="0" err="1"/>
              <a:t>transport</a:t>
            </a:r>
            <a:r>
              <a:rPr lang="en-US" altLang="zh-CN" sz="1350" dirty="0" err="1"/>
              <a:t>.</a:t>
            </a:r>
            <a:r>
              <a:rPr lang="en-US" sz="1350" dirty="0" err="1"/>
              <a:t>client</a:t>
            </a:r>
            <a:r>
              <a:rPr lang="en-US" sz="1350" dirty="0"/>
              <a:t> </a:t>
            </a:r>
            <a:r>
              <a:rPr lang="en-US" altLang="zh-CN" sz="1350" dirty="0"/>
              <a:t>=&gt;</a:t>
            </a:r>
            <a:r>
              <a:rPr lang="en-US" sz="1350" dirty="0"/>
              <a:t> </a:t>
            </a:r>
            <a:r>
              <a:rPr lang="en-US" sz="1350" dirty="0" err="1"/>
              <a:t>transport</a:t>
            </a:r>
            <a:r>
              <a:rPr lang="en-US" altLang="zh-CN" sz="1350" dirty="0" err="1"/>
              <a:t>.</a:t>
            </a:r>
            <a:r>
              <a:rPr lang="en-US" sz="1350" dirty="0" err="1"/>
              <a:t>listener</a:t>
            </a:r>
            <a:endParaRPr lang="en-US" sz="1350" dirty="0"/>
          </a:p>
          <a:p>
            <a:endParaRPr lang="en-US" sz="1350" dirty="0"/>
          </a:p>
        </p:txBody>
      </p:sp>
      <p:sp>
        <p:nvSpPr>
          <p:cNvPr id="142" name="Rectangle 141">
            <a:extLst>
              <a:ext uri="{FF2B5EF4-FFF2-40B4-BE49-F238E27FC236}">
                <a16:creationId xmlns:a16="http://schemas.microsoft.com/office/drawing/2014/main" id="{BA2EBCAA-C3FF-EE46-B441-73851D753367}"/>
              </a:ext>
            </a:extLst>
          </p:cNvPr>
          <p:cNvSpPr/>
          <p:nvPr/>
        </p:nvSpPr>
        <p:spPr>
          <a:xfrm>
            <a:off x="5958276" y="2072381"/>
            <a:ext cx="2590389" cy="300082"/>
          </a:xfrm>
          <a:prstGeom prst="rect">
            <a:avLst/>
          </a:prstGeom>
        </p:spPr>
        <p:txBody>
          <a:bodyPr wrap="none">
            <a:spAutoFit/>
          </a:bodyPr>
          <a:lstStyle/>
          <a:p>
            <a:r>
              <a:rPr lang="en-US" sz="1350" dirty="0" err="1"/>
              <a:t>transport.Dial</a:t>
            </a:r>
            <a:r>
              <a:rPr lang="en-US" sz="1350" dirty="0"/>
              <a:t> =&gt; </a:t>
            </a:r>
            <a:r>
              <a:rPr lang="en-US" sz="1350" dirty="0" err="1"/>
              <a:t>transport.Accept</a:t>
            </a:r>
            <a:endParaRPr lang="en-US" sz="1350" dirty="0"/>
          </a:p>
        </p:txBody>
      </p:sp>
      <p:sp>
        <p:nvSpPr>
          <p:cNvPr id="143" name="Down Arrow 142">
            <a:extLst>
              <a:ext uri="{FF2B5EF4-FFF2-40B4-BE49-F238E27FC236}">
                <a16:creationId xmlns:a16="http://schemas.microsoft.com/office/drawing/2014/main" id="{FEC5C503-3CEA-6D4F-B372-5117C8A299EA}"/>
              </a:ext>
            </a:extLst>
          </p:cNvPr>
          <p:cNvSpPr/>
          <p:nvPr/>
        </p:nvSpPr>
        <p:spPr>
          <a:xfrm>
            <a:off x="6534426" y="914735"/>
            <a:ext cx="144670" cy="279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4" name="Down Arrow 143">
            <a:extLst>
              <a:ext uri="{FF2B5EF4-FFF2-40B4-BE49-F238E27FC236}">
                <a16:creationId xmlns:a16="http://schemas.microsoft.com/office/drawing/2014/main" id="{9CE66FF5-90C4-804E-92F3-C9A6D123F5E9}"/>
              </a:ext>
            </a:extLst>
          </p:cNvPr>
          <p:cNvSpPr/>
          <p:nvPr/>
        </p:nvSpPr>
        <p:spPr>
          <a:xfrm>
            <a:off x="6534426" y="1371223"/>
            <a:ext cx="144670" cy="279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5" name="Down Arrow 144">
            <a:extLst>
              <a:ext uri="{FF2B5EF4-FFF2-40B4-BE49-F238E27FC236}">
                <a16:creationId xmlns:a16="http://schemas.microsoft.com/office/drawing/2014/main" id="{1FBC0E60-AD2C-CF4B-A95B-E8F9D91710E3}"/>
              </a:ext>
            </a:extLst>
          </p:cNvPr>
          <p:cNvSpPr/>
          <p:nvPr/>
        </p:nvSpPr>
        <p:spPr>
          <a:xfrm>
            <a:off x="6534426" y="1851091"/>
            <a:ext cx="144670" cy="279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7" name="Rectangle 146">
            <a:extLst>
              <a:ext uri="{FF2B5EF4-FFF2-40B4-BE49-F238E27FC236}">
                <a16:creationId xmlns:a16="http://schemas.microsoft.com/office/drawing/2014/main" id="{6CD3B03C-BACA-924D-9681-BD5F5670435E}"/>
              </a:ext>
            </a:extLst>
          </p:cNvPr>
          <p:cNvSpPr/>
          <p:nvPr/>
        </p:nvSpPr>
        <p:spPr>
          <a:xfrm>
            <a:off x="1727627" y="2129937"/>
            <a:ext cx="1008009" cy="123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tx1"/>
              </a:solidFill>
            </a:endParaRPr>
          </a:p>
        </p:txBody>
      </p:sp>
      <p:sp>
        <p:nvSpPr>
          <p:cNvPr id="148" name="Rectangle 147">
            <a:extLst>
              <a:ext uri="{FF2B5EF4-FFF2-40B4-BE49-F238E27FC236}">
                <a16:creationId xmlns:a16="http://schemas.microsoft.com/office/drawing/2014/main" id="{3C7FE441-77F8-3A4E-A903-D4872C1C0B92}"/>
              </a:ext>
            </a:extLst>
          </p:cNvPr>
          <p:cNvSpPr/>
          <p:nvPr/>
        </p:nvSpPr>
        <p:spPr>
          <a:xfrm>
            <a:off x="1871332" y="2648711"/>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Send</a:t>
            </a:r>
            <a:endParaRPr lang="en-US" sz="1350" dirty="0">
              <a:solidFill>
                <a:schemeClr val="tx1"/>
              </a:solidFill>
            </a:endParaRPr>
          </a:p>
        </p:txBody>
      </p:sp>
      <p:sp>
        <p:nvSpPr>
          <p:cNvPr id="149" name="Rectangle 148">
            <a:extLst>
              <a:ext uri="{FF2B5EF4-FFF2-40B4-BE49-F238E27FC236}">
                <a16:creationId xmlns:a16="http://schemas.microsoft.com/office/drawing/2014/main" id="{A82DEF60-0250-2845-B92B-521003FFBC71}"/>
              </a:ext>
            </a:extLst>
          </p:cNvPr>
          <p:cNvSpPr/>
          <p:nvPr/>
        </p:nvSpPr>
        <p:spPr>
          <a:xfrm>
            <a:off x="1871332" y="2945337"/>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a:solidFill>
                  <a:schemeClr val="tx1"/>
                </a:solidFill>
              </a:rPr>
              <a:t>Rcv</a:t>
            </a:r>
            <a:endParaRPr lang="en-US" sz="1350" dirty="0">
              <a:solidFill>
                <a:schemeClr val="tx1"/>
              </a:solidFill>
            </a:endParaRPr>
          </a:p>
        </p:txBody>
      </p:sp>
      <p:sp>
        <p:nvSpPr>
          <p:cNvPr id="150" name="TextBox 149">
            <a:extLst>
              <a:ext uri="{FF2B5EF4-FFF2-40B4-BE49-F238E27FC236}">
                <a16:creationId xmlns:a16="http://schemas.microsoft.com/office/drawing/2014/main" id="{46A80FCB-CCB3-044A-98E8-9B4E7098D0C9}"/>
              </a:ext>
            </a:extLst>
          </p:cNvPr>
          <p:cNvSpPr txBox="1"/>
          <p:nvPr/>
        </p:nvSpPr>
        <p:spPr>
          <a:xfrm>
            <a:off x="1724826" y="2161793"/>
            <a:ext cx="508473" cy="230832"/>
          </a:xfrm>
          <a:prstGeom prst="rect">
            <a:avLst/>
          </a:prstGeom>
          <a:noFill/>
        </p:spPr>
        <p:txBody>
          <a:bodyPr wrap="none" rtlCol="0">
            <a:spAutoFit/>
          </a:bodyPr>
          <a:lstStyle/>
          <a:p>
            <a:r>
              <a:rPr lang="en-US" altLang="zh-CN" sz="900" i="1" dirty="0"/>
              <a:t>http[1]</a:t>
            </a:r>
            <a:endParaRPr lang="en-US" sz="1350" i="1" dirty="0"/>
          </a:p>
        </p:txBody>
      </p:sp>
      <p:sp>
        <p:nvSpPr>
          <p:cNvPr id="151" name="TextBox 150">
            <a:extLst>
              <a:ext uri="{FF2B5EF4-FFF2-40B4-BE49-F238E27FC236}">
                <a16:creationId xmlns:a16="http://schemas.microsoft.com/office/drawing/2014/main" id="{2D4B3A0D-F946-9F4A-A548-A1C5C96B4E93}"/>
              </a:ext>
            </a:extLst>
          </p:cNvPr>
          <p:cNvSpPr txBox="1"/>
          <p:nvPr/>
        </p:nvSpPr>
        <p:spPr>
          <a:xfrm>
            <a:off x="6120020" y="3294822"/>
            <a:ext cx="1393587" cy="300082"/>
          </a:xfrm>
          <a:prstGeom prst="rect">
            <a:avLst/>
          </a:prstGeom>
          <a:noFill/>
        </p:spPr>
        <p:txBody>
          <a:bodyPr wrap="none" rtlCol="0">
            <a:spAutoFit/>
          </a:bodyPr>
          <a:lstStyle/>
          <a:p>
            <a:r>
              <a:rPr lang="en-US" altLang="zh-CN" sz="1350" i="1" dirty="0"/>
              <a:t>http[1]:</a:t>
            </a:r>
            <a:r>
              <a:rPr lang="zh-CN" altLang="en-US" sz="1350" i="1" dirty="0"/>
              <a:t> 原生</a:t>
            </a:r>
            <a:r>
              <a:rPr lang="en-US" altLang="zh-CN" sz="1350" i="1" dirty="0"/>
              <a:t>http</a:t>
            </a:r>
            <a:endParaRPr lang="en-US" sz="1350" dirty="0"/>
          </a:p>
        </p:txBody>
      </p:sp>
      <p:sp>
        <p:nvSpPr>
          <p:cNvPr id="152" name="TextBox 151">
            <a:extLst>
              <a:ext uri="{FF2B5EF4-FFF2-40B4-BE49-F238E27FC236}">
                <a16:creationId xmlns:a16="http://schemas.microsoft.com/office/drawing/2014/main" id="{0BD2BE86-D638-1142-913C-3C24FCC687EC}"/>
              </a:ext>
            </a:extLst>
          </p:cNvPr>
          <p:cNvSpPr txBox="1"/>
          <p:nvPr/>
        </p:nvSpPr>
        <p:spPr>
          <a:xfrm>
            <a:off x="2143570" y="3933724"/>
            <a:ext cx="2497207" cy="300082"/>
          </a:xfrm>
          <a:prstGeom prst="rect">
            <a:avLst/>
          </a:prstGeom>
          <a:noFill/>
        </p:spPr>
        <p:txBody>
          <a:bodyPr wrap="square" rtlCol="0">
            <a:spAutoFit/>
          </a:bodyPr>
          <a:lstStyle/>
          <a:p>
            <a:r>
              <a:rPr lang="zh-CN" altLang="en-US" sz="1350" dirty="0"/>
              <a:t>默认的</a:t>
            </a:r>
            <a:r>
              <a:rPr lang="en-US" altLang="zh-CN" sz="1350" dirty="0" err="1"/>
              <a:t>HttpTransport</a:t>
            </a:r>
            <a:r>
              <a:rPr lang="zh-CN" altLang="en-US" sz="1350" dirty="0"/>
              <a:t>请求模型</a:t>
            </a:r>
            <a:endParaRPr lang="en-US" sz="1350" dirty="0"/>
          </a:p>
        </p:txBody>
      </p:sp>
      <p:cxnSp>
        <p:nvCxnSpPr>
          <p:cNvPr id="40" name="Straight Arrow Connector 39">
            <a:extLst>
              <a:ext uri="{FF2B5EF4-FFF2-40B4-BE49-F238E27FC236}">
                <a16:creationId xmlns:a16="http://schemas.microsoft.com/office/drawing/2014/main" id="{C152E739-B309-4A46-9E57-37E1DADD15B6}"/>
              </a:ext>
            </a:extLst>
          </p:cNvPr>
          <p:cNvCxnSpPr>
            <a:cxnSpLocks/>
            <a:stCxn id="106" idx="1"/>
            <a:endCxn id="149" idx="3"/>
          </p:cNvCxnSpPr>
          <p:nvPr/>
        </p:nvCxnSpPr>
        <p:spPr>
          <a:xfrm flipH="1" flipV="1">
            <a:off x="2503209" y="3043713"/>
            <a:ext cx="1519374" cy="2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477C555-A4DA-8C47-AEB5-D35AEE71122E}"/>
              </a:ext>
            </a:extLst>
          </p:cNvPr>
          <p:cNvCxnSpPr>
            <a:cxnSpLocks/>
            <a:stCxn id="148" idx="3"/>
            <a:endCxn id="105" idx="1"/>
          </p:cNvCxnSpPr>
          <p:nvPr/>
        </p:nvCxnSpPr>
        <p:spPr>
          <a:xfrm>
            <a:off x="2503209" y="2747087"/>
            <a:ext cx="1527034" cy="1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F8799C1-E24F-E644-A706-EEC445D0E722}"/>
              </a:ext>
            </a:extLst>
          </p:cNvPr>
          <p:cNvPicPr>
            <a:picLocks noChangeAspect="1"/>
          </p:cNvPicPr>
          <p:nvPr/>
        </p:nvPicPr>
        <p:blipFill>
          <a:blip r:embed="rId3"/>
          <a:stretch>
            <a:fillRect/>
          </a:stretch>
        </p:blipFill>
        <p:spPr>
          <a:xfrm>
            <a:off x="0" y="976392"/>
            <a:ext cx="1205324" cy="749300"/>
          </a:xfrm>
          <a:prstGeom prst="rect">
            <a:avLst/>
          </a:prstGeom>
        </p:spPr>
      </p:pic>
    </p:spTree>
    <p:extLst>
      <p:ext uri="{BB962C8B-B14F-4D97-AF65-F5344CB8AC3E}">
        <p14:creationId xmlns:p14="http://schemas.microsoft.com/office/powerpoint/2010/main" val="156050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D888AF-43EF-7543-87AB-A59B8C1FADDE}"/>
              </a:ext>
            </a:extLst>
          </p:cNvPr>
          <p:cNvSpPr txBox="1"/>
          <p:nvPr/>
        </p:nvSpPr>
        <p:spPr>
          <a:xfrm>
            <a:off x="762000" y="1013460"/>
            <a:ext cx="184731" cy="369332"/>
          </a:xfrm>
          <a:prstGeom prst="rect">
            <a:avLst/>
          </a:prstGeom>
          <a:noFill/>
        </p:spPr>
        <p:txBody>
          <a:bodyPr wrap="none" rtlCol="0">
            <a:spAutoFit/>
          </a:bodyPr>
          <a:lstStyle/>
          <a:p>
            <a:endParaRPr lang="en-US"/>
          </a:p>
        </p:txBody>
      </p:sp>
      <p:sp>
        <p:nvSpPr>
          <p:cNvPr id="7" name="object 2">
            <a:extLst>
              <a:ext uri="{FF2B5EF4-FFF2-40B4-BE49-F238E27FC236}">
                <a16:creationId xmlns:a16="http://schemas.microsoft.com/office/drawing/2014/main" id="{E5719FE4-BF63-9D43-866E-DE23CC48C387}"/>
              </a:ext>
            </a:extLst>
          </p:cNvPr>
          <p:cNvSpPr txBox="1">
            <a:spLocks noGrp="1"/>
          </p:cNvSpPr>
          <p:nvPr>
            <p:ph type="title"/>
          </p:nvPr>
        </p:nvSpPr>
        <p:spPr>
          <a:xfrm>
            <a:off x="384725" y="535134"/>
            <a:ext cx="43396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Transport</a:t>
            </a:r>
            <a:r>
              <a:rPr lang="zh-CN" altLang="en-US" sz="3000" b="1" dirty="0">
                <a:solidFill>
                  <a:srgbClr val="424242"/>
                </a:solidFill>
                <a:latin typeface="Arial"/>
                <a:cs typeface="Arial"/>
              </a:rPr>
              <a:t> 的分类</a:t>
            </a:r>
            <a:endParaRPr sz="3000" dirty="0">
              <a:latin typeface="Arial"/>
              <a:cs typeface="Arial"/>
            </a:endParaRPr>
          </a:p>
        </p:txBody>
      </p:sp>
      <p:pic>
        <p:nvPicPr>
          <p:cNvPr id="13" name="Picture 12">
            <a:extLst>
              <a:ext uri="{FF2B5EF4-FFF2-40B4-BE49-F238E27FC236}">
                <a16:creationId xmlns:a16="http://schemas.microsoft.com/office/drawing/2014/main" id="{28020BB4-9CF6-564C-86A5-AD649AB8742E}"/>
              </a:ext>
            </a:extLst>
          </p:cNvPr>
          <p:cNvPicPr>
            <a:picLocks noChangeAspect="1"/>
          </p:cNvPicPr>
          <p:nvPr/>
        </p:nvPicPr>
        <p:blipFill>
          <a:blip r:embed="rId3"/>
          <a:stretch>
            <a:fillRect/>
          </a:stretch>
        </p:blipFill>
        <p:spPr>
          <a:xfrm>
            <a:off x="579666" y="1382792"/>
            <a:ext cx="4144735" cy="3223683"/>
          </a:xfrm>
          <a:prstGeom prst="rect">
            <a:avLst/>
          </a:prstGeom>
        </p:spPr>
      </p:pic>
    </p:spTree>
    <p:extLst>
      <p:ext uri="{BB962C8B-B14F-4D97-AF65-F5344CB8AC3E}">
        <p14:creationId xmlns:p14="http://schemas.microsoft.com/office/powerpoint/2010/main" val="100740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8B0409-D0B9-EB4F-99FB-E0A96EAD36AC}"/>
              </a:ext>
            </a:extLst>
          </p:cNvPr>
          <p:cNvSpPr>
            <a:spLocks noGrp="1"/>
          </p:cNvSpPr>
          <p:nvPr>
            <p:ph type="title"/>
          </p:nvPr>
        </p:nvSpPr>
        <p:spPr>
          <a:xfrm>
            <a:off x="3657600" y="2343150"/>
            <a:ext cx="1524001" cy="553998"/>
          </a:xfrm>
        </p:spPr>
        <p:txBody>
          <a:bodyPr/>
          <a:lstStyle/>
          <a:p>
            <a:r>
              <a:rPr lang="zh-CN" altLang="en-US" sz="3600" dirty="0"/>
              <a:t>插件化</a:t>
            </a:r>
            <a:endParaRPr 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657AE653-8EDB-4948-9540-2923EE7FF349}"/>
              </a:ext>
            </a:extLst>
          </p:cNvPr>
          <p:cNvSpPr/>
          <p:nvPr/>
        </p:nvSpPr>
        <p:spPr>
          <a:xfrm>
            <a:off x="2057400" y="1794511"/>
            <a:ext cx="4711700" cy="1691639"/>
          </a:xfrm>
          <a:custGeom>
            <a:avLst/>
            <a:gdLst/>
            <a:ahLst/>
            <a:cxnLst/>
            <a:rect l="l" t="t" r="r" b="b"/>
            <a:pathLst>
              <a:path w="4711700" h="1691639">
                <a:moveTo>
                  <a:pt x="0" y="0"/>
                </a:moveTo>
                <a:lnTo>
                  <a:pt x="4711190" y="0"/>
                </a:lnTo>
                <a:lnTo>
                  <a:pt x="4711190" y="1691396"/>
                </a:lnTo>
                <a:lnTo>
                  <a:pt x="0" y="1691396"/>
                </a:lnTo>
                <a:lnTo>
                  <a:pt x="0" y="0"/>
                </a:lnTo>
                <a:close/>
              </a:path>
            </a:pathLst>
          </a:custGeom>
          <a:ln w="9524">
            <a:solidFill>
              <a:srgbClr val="424242"/>
            </a:solidFill>
          </a:ln>
        </p:spPr>
        <p:txBody>
          <a:bodyPr wrap="square" lIns="0" tIns="0" rIns="0" bIns="0" rtlCol="0"/>
          <a:lstStyle/>
          <a:p>
            <a:endParaRPr/>
          </a:p>
        </p:txBody>
      </p:sp>
      <p:sp>
        <p:nvSpPr>
          <p:cNvPr id="6" name="object 7">
            <a:extLst>
              <a:ext uri="{FF2B5EF4-FFF2-40B4-BE49-F238E27FC236}">
                <a16:creationId xmlns:a16="http://schemas.microsoft.com/office/drawing/2014/main" id="{138A166C-9229-AE44-B325-308E59B38B6A}"/>
              </a:ext>
            </a:extLst>
          </p:cNvPr>
          <p:cNvSpPr txBox="1"/>
          <p:nvPr/>
        </p:nvSpPr>
        <p:spPr>
          <a:xfrm>
            <a:off x="2122100" y="1883686"/>
            <a:ext cx="4572000"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Service</a:t>
            </a:r>
            <a:endParaRPr sz="1200">
              <a:latin typeface="Arial"/>
              <a:cs typeface="Arial"/>
            </a:endParaRPr>
          </a:p>
        </p:txBody>
      </p:sp>
      <p:sp>
        <p:nvSpPr>
          <p:cNvPr id="7" name="object 8">
            <a:extLst>
              <a:ext uri="{FF2B5EF4-FFF2-40B4-BE49-F238E27FC236}">
                <a16:creationId xmlns:a16="http://schemas.microsoft.com/office/drawing/2014/main" id="{B70D2A35-4801-3A4E-9CA6-FB8610553836}"/>
              </a:ext>
            </a:extLst>
          </p:cNvPr>
          <p:cNvSpPr txBox="1"/>
          <p:nvPr/>
        </p:nvSpPr>
        <p:spPr>
          <a:xfrm>
            <a:off x="2122100" y="2428560"/>
            <a:ext cx="2264410" cy="416559"/>
          </a:xfrm>
          <a:prstGeom prst="rect">
            <a:avLst/>
          </a:prstGeom>
          <a:ln w="9524">
            <a:solidFill>
              <a:srgbClr val="FF0000"/>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Client</a:t>
            </a:r>
            <a:endParaRPr sz="1200" dirty="0">
              <a:latin typeface="Arial"/>
              <a:cs typeface="Arial"/>
            </a:endParaRPr>
          </a:p>
        </p:txBody>
      </p:sp>
      <p:sp>
        <p:nvSpPr>
          <p:cNvPr id="8" name="object 9">
            <a:extLst>
              <a:ext uri="{FF2B5EF4-FFF2-40B4-BE49-F238E27FC236}">
                <a16:creationId xmlns:a16="http://schemas.microsoft.com/office/drawing/2014/main" id="{153B5B69-1AD0-AD4A-8E1D-A4AD236813CA}"/>
              </a:ext>
            </a:extLst>
          </p:cNvPr>
          <p:cNvSpPr txBox="1"/>
          <p:nvPr/>
        </p:nvSpPr>
        <p:spPr>
          <a:xfrm>
            <a:off x="4454845" y="2428560"/>
            <a:ext cx="2239645" cy="416559"/>
          </a:xfrm>
          <a:prstGeom prst="rect">
            <a:avLst/>
          </a:prstGeom>
          <a:ln w="9524">
            <a:solidFill>
              <a:srgbClr val="FF0000"/>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Server</a:t>
            </a:r>
            <a:endParaRPr sz="1200">
              <a:latin typeface="Arial"/>
              <a:cs typeface="Arial"/>
            </a:endParaRPr>
          </a:p>
        </p:txBody>
      </p:sp>
      <p:sp>
        <p:nvSpPr>
          <p:cNvPr id="9" name="object 10">
            <a:extLst>
              <a:ext uri="{FF2B5EF4-FFF2-40B4-BE49-F238E27FC236}">
                <a16:creationId xmlns:a16="http://schemas.microsoft.com/office/drawing/2014/main" id="{4FCFAF97-392D-B040-8E6F-3FA47225A941}"/>
              </a:ext>
            </a:extLst>
          </p:cNvPr>
          <p:cNvSpPr txBox="1"/>
          <p:nvPr/>
        </p:nvSpPr>
        <p:spPr>
          <a:xfrm>
            <a:off x="5831892" y="2973409"/>
            <a:ext cx="862965" cy="416559"/>
          </a:xfrm>
          <a:prstGeom prst="rect">
            <a:avLst/>
          </a:prstGeom>
          <a:ln w="9524">
            <a:solidFill>
              <a:srgbClr val="0070C0"/>
            </a:solidFill>
          </a:ln>
        </p:spPr>
        <p:txBody>
          <a:bodyPr vert="horz" wrap="square" lIns="0" tIns="111125" rIns="0" bIns="0" rtlCol="0">
            <a:spAutoFit/>
          </a:bodyPr>
          <a:lstStyle/>
          <a:p>
            <a:pPr marL="104775">
              <a:lnSpc>
                <a:spcPct val="100000"/>
              </a:lnSpc>
              <a:spcBef>
                <a:spcPts val="875"/>
              </a:spcBef>
            </a:pPr>
            <a:r>
              <a:rPr sz="1200" spc="-5" dirty="0">
                <a:latin typeface="Arial"/>
                <a:cs typeface="Arial"/>
              </a:rPr>
              <a:t>Transport</a:t>
            </a:r>
            <a:endParaRPr sz="1200">
              <a:latin typeface="Arial"/>
              <a:cs typeface="Arial"/>
            </a:endParaRPr>
          </a:p>
        </p:txBody>
      </p:sp>
      <p:sp>
        <p:nvSpPr>
          <p:cNvPr id="10" name="object 11">
            <a:extLst>
              <a:ext uri="{FF2B5EF4-FFF2-40B4-BE49-F238E27FC236}">
                <a16:creationId xmlns:a16="http://schemas.microsoft.com/office/drawing/2014/main" id="{D5FA6C2D-F21F-A04E-908D-6D6DF5258125}"/>
              </a:ext>
            </a:extLst>
          </p:cNvPr>
          <p:cNvSpPr txBox="1"/>
          <p:nvPr/>
        </p:nvSpPr>
        <p:spPr>
          <a:xfrm>
            <a:off x="4904444" y="2973434"/>
            <a:ext cx="862965" cy="416559"/>
          </a:xfrm>
          <a:prstGeom prst="rect">
            <a:avLst/>
          </a:prstGeom>
          <a:ln w="9524">
            <a:solidFill>
              <a:srgbClr val="0070C0"/>
            </a:solidFill>
          </a:ln>
        </p:spPr>
        <p:txBody>
          <a:bodyPr vert="horz" wrap="square" lIns="0" tIns="111125" rIns="0" bIns="0" rtlCol="0">
            <a:spAutoFit/>
          </a:bodyPr>
          <a:lstStyle/>
          <a:p>
            <a:pPr marL="151130">
              <a:lnSpc>
                <a:spcPct val="100000"/>
              </a:lnSpc>
              <a:spcBef>
                <a:spcPts val="875"/>
              </a:spcBef>
            </a:pPr>
            <a:r>
              <a:rPr sz="1200" spc="-5" dirty="0">
                <a:latin typeface="Arial"/>
                <a:cs typeface="Arial"/>
              </a:rPr>
              <a:t>Selector</a:t>
            </a:r>
            <a:endParaRPr sz="1200">
              <a:latin typeface="Arial"/>
              <a:cs typeface="Arial"/>
            </a:endParaRPr>
          </a:p>
        </p:txBody>
      </p:sp>
      <p:sp>
        <p:nvSpPr>
          <p:cNvPr id="11" name="object 12">
            <a:extLst>
              <a:ext uri="{FF2B5EF4-FFF2-40B4-BE49-F238E27FC236}">
                <a16:creationId xmlns:a16="http://schemas.microsoft.com/office/drawing/2014/main" id="{79ABA3D5-4048-324E-A0A0-17B18099295B}"/>
              </a:ext>
            </a:extLst>
          </p:cNvPr>
          <p:cNvSpPr txBox="1"/>
          <p:nvPr/>
        </p:nvSpPr>
        <p:spPr>
          <a:xfrm>
            <a:off x="3976996" y="2973434"/>
            <a:ext cx="862965" cy="416559"/>
          </a:xfrm>
          <a:prstGeom prst="rect">
            <a:avLst/>
          </a:prstGeom>
          <a:ln w="9524">
            <a:solidFill>
              <a:srgbClr val="0070C0"/>
            </a:solidFill>
          </a:ln>
        </p:spPr>
        <p:txBody>
          <a:bodyPr vert="horz" wrap="square" lIns="0" tIns="111125" rIns="0" bIns="0" rtlCol="0">
            <a:spAutoFit/>
          </a:bodyPr>
          <a:lstStyle/>
          <a:p>
            <a:pPr marL="151765">
              <a:lnSpc>
                <a:spcPct val="100000"/>
              </a:lnSpc>
              <a:spcBef>
                <a:spcPts val="875"/>
              </a:spcBef>
            </a:pPr>
            <a:r>
              <a:rPr sz="1200" spc="-5" dirty="0">
                <a:latin typeface="Arial"/>
                <a:cs typeface="Arial"/>
              </a:rPr>
              <a:t>Registry</a:t>
            </a:r>
            <a:endParaRPr sz="1200">
              <a:latin typeface="Arial"/>
              <a:cs typeface="Arial"/>
            </a:endParaRPr>
          </a:p>
        </p:txBody>
      </p:sp>
      <p:sp>
        <p:nvSpPr>
          <p:cNvPr id="12" name="object 13">
            <a:extLst>
              <a:ext uri="{FF2B5EF4-FFF2-40B4-BE49-F238E27FC236}">
                <a16:creationId xmlns:a16="http://schemas.microsoft.com/office/drawing/2014/main" id="{73F719D0-20F3-1D47-BA0C-CAD899D08049}"/>
              </a:ext>
            </a:extLst>
          </p:cNvPr>
          <p:cNvSpPr txBox="1"/>
          <p:nvPr/>
        </p:nvSpPr>
        <p:spPr>
          <a:xfrm>
            <a:off x="3049548" y="2973434"/>
            <a:ext cx="862965" cy="416559"/>
          </a:xfrm>
          <a:prstGeom prst="rect">
            <a:avLst/>
          </a:prstGeom>
          <a:ln w="9524">
            <a:solidFill>
              <a:srgbClr val="0070C0"/>
            </a:solidFill>
          </a:ln>
        </p:spPr>
        <p:txBody>
          <a:bodyPr vert="horz" wrap="square" lIns="0" tIns="111125" rIns="0" bIns="0" rtlCol="0">
            <a:spAutoFit/>
          </a:bodyPr>
          <a:lstStyle/>
          <a:p>
            <a:pPr marL="210820">
              <a:lnSpc>
                <a:spcPct val="100000"/>
              </a:lnSpc>
              <a:spcBef>
                <a:spcPts val="875"/>
              </a:spcBef>
            </a:pPr>
            <a:r>
              <a:rPr sz="1200" spc="-5" dirty="0">
                <a:latin typeface="Arial"/>
                <a:cs typeface="Arial"/>
              </a:rPr>
              <a:t>Codec</a:t>
            </a:r>
            <a:endParaRPr sz="1200" dirty="0">
              <a:latin typeface="Arial"/>
              <a:cs typeface="Arial"/>
            </a:endParaRPr>
          </a:p>
        </p:txBody>
      </p:sp>
      <p:sp>
        <p:nvSpPr>
          <p:cNvPr id="13" name="object 14">
            <a:extLst>
              <a:ext uri="{FF2B5EF4-FFF2-40B4-BE49-F238E27FC236}">
                <a16:creationId xmlns:a16="http://schemas.microsoft.com/office/drawing/2014/main" id="{1B466B2B-46AC-D44C-9D3A-FD621BB65CFD}"/>
              </a:ext>
            </a:extLst>
          </p:cNvPr>
          <p:cNvSpPr txBox="1"/>
          <p:nvPr/>
        </p:nvSpPr>
        <p:spPr>
          <a:xfrm>
            <a:off x="2122100" y="2973434"/>
            <a:ext cx="862965" cy="416559"/>
          </a:xfrm>
          <a:prstGeom prst="rect">
            <a:avLst/>
          </a:prstGeom>
          <a:ln w="9524">
            <a:solidFill>
              <a:srgbClr val="0070C0"/>
            </a:solidFill>
          </a:ln>
        </p:spPr>
        <p:txBody>
          <a:bodyPr vert="horz" wrap="square" lIns="0" tIns="111125" rIns="0" bIns="0" rtlCol="0">
            <a:spAutoFit/>
          </a:bodyPr>
          <a:lstStyle/>
          <a:p>
            <a:pPr marL="206375">
              <a:lnSpc>
                <a:spcPct val="100000"/>
              </a:lnSpc>
              <a:spcBef>
                <a:spcPts val="875"/>
              </a:spcBef>
            </a:pPr>
            <a:r>
              <a:rPr sz="1200" spc="-5" dirty="0">
                <a:latin typeface="Arial"/>
                <a:cs typeface="Arial"/>
              </a:rPr>
              <a:t>Broker</a:t>
            </a:r>
            <a:endParaRPr sz="1200">
              <a:latin typeface="Arial"/>
              <a:cs typeface="Arial"/>
            </a:endParaRPr>
          </a:p>
        </p:txBody>
      </p:sp>
      <p:sp>
        <p:nvSpPr>
          <p:cNvPr id="14" name="object 2">
            <a:extLst>
              <a:ext uri="{FF2B5EF4-FFF2-40B4-BE49-F238E27FC236}">
                <a16:creationId xmlns:a16="http://schemas.microsoft.com/office/drawing/2014/main" id="{1B72EA80-B0C8-0044-ACAA-BB1B030AE473}"/>
              </a:ext>
            </a:extLst>
          </p:cNvPr>
          <p:cNvSpPr txBox="1">
            <a:spLocks noGrp="1"/>
          </p:cNvSpPr>
          <p:nvPr>
            <p:ph type="title"/>
          </p:nvPr>
        </p:nvSpPr>
        <p:spPr>
          <a:xfrm>
            <a:off x="384725" y="535134"/>
            <a:ext cx="43396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zh-CN" altLang="en-US" sz="3000" b="1" dirty="0">
                <a:solidFill>
                  <a:srgbClr val="424242"/>
                </a:solidFill>
                <a:latin typeface="Arial"/>
                <a:cs typeface="Arial"/>
              </a:rPr>
              <a:t>回顾框架</a:t>
            </a:r>
            <a:endParaRPr sz="3000" dirty="0">
              <a:latin typeface="Arial"/>
              <a:cs typeface="Arial"/>
            </a:endParaRPr>
          </a:p>
        </p:txBody>
      </p:sp>
    </p:spTree>
    <p:extLst>
      <p:ext uri="{BB962C8B-B14F-4D97-AF65-F5344CB8AC3E}">
        <p14:creationId xmlns:p14="http://schemas.microsoft.com/office/powerpoint/2010/main" val="1447876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200EBB32-0BFA-5F49-8BA9-A327C6BB8BDF}"/>
              </a:ext>
            </a:extLst>
          </p:cNvPr>
          <p:cNvSpPr txBox="1">
            <a:spLocks/>
          </p:cNvSpPr>
          <p:nvPr/>
        </p:nvSpPr>
        <p:spPr>
          <a:xfrm>
            <a:off x="384725" y="535134"/>
            <a:ext cx="2739475"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3000" b="1" kern="0" dirty="0">
                <a:solidFill>
                  <a:srgbClr val="424242"/>
                </a:solidFill>
                <a:latin typeface="Arial"/>
                <a:cs typeface="Arial"/>
              </a:rPr>
              <a:t>插件化代码演示</a:t>
            </a:r>
            <a:endParaRPr lang="zh-CN" altLang="en-US" sz="3000" kern="0" dirty="0">
              <a:latin typeface="Arial"/>
              <a:cs typeface="Arial"/>
            </a:endParaRPr>
          </a:p>
        </p:txBody>
      </p:sp>
      <p:sp>
        <p:nvSpPr>
          <p:cNvPr id="7" name="Rectangle 6">
            <a:extLst>
              <a:ext uri="{FF2B5EF4-FFF2-40B4-BE49-F238E27FC236}">
                <a16:creationId xmlns:a16="http://schemas.microsoft.com/office/drawing/2014/main" id="{DB25F112-5452-E941-8D75-D80D8DC3DA77}"/>
              </a:ext>
            </a:extLst>
          </p:cNvPr>
          <p:cNvSpPr/>
          <p:nvPr/>
        </p:nvSpPr>
        <p:spPr>
          <a:xfrm>
            <a:off x="457200" y="1657350"/>
            <a:ext cx="2360133" cy="715581"/>
          </a:xfrm>
          <a:prstGeom prst="rect">
            <a:avLst/>
          </a:prstGeom>
        </p:spPr>
        <p:txBody>
          <a:bodyPr wrap="square">
            <a:spAutoFit/>
          </a:bodyPr>
          <a:lstStyle/>
          <a:p>
            <a:pPr marL="342900" indent="-342900">
              <a:buAutoNum type="arabicPeriod"/>
            </a:pPr>
            <a:r>
              <a:rPr lang="zh-CN" altLang="en-US" sz="1350" dirty="0"/>
              <a:t>实例化一个</a:t>
            </a:r>
            <a:r>
              <a:rPr lang="en-US" altLang="zh-CN" sz="1350" dirty="0"/>
              <a:t>Rpc</a:t>
            </a:r>
            <a:r>
              <a:rPr lang="zh-CN" altLang="en-US" sz="1350" dirty="0"/>
              <a:t>服务</a:t>
            </a:r>
            <a:endParaRPr lang="en-US" altLang="zh-CN" sz="1350" dirty="0"/>
          </a:p>
          <a:p>
            <a:pPr marL="342900" indent="-342900">
              <a:buAutoNum type="arabicPeriod"/>
            </a:pPr>
            <a:r>
              <a:rPr lang="en-US" altLang="zh-CN" sz="1350" dirty="0"/>
              <a:t>Registry</a:t>
            </a:r>
            <a:r>
              <a:rPr lang="zh-CN" altLang="en-US" sz="1350" dirty="0"/>
              <a:t>注册使用</a:t>
            </a:r>
            <a:r>
              <a:rPr lang="en-US" altLang="zh-CN" sz="1350" dirty="0"/>
              <a:t>MDNS</a:t>
            </a:r>
          </a:p>
          <a:p>
            <a:pPr marL="342900" indent="-342900">
              <a:buAutoNum type="arabicPeriod"/>
            </a:pPr>
            <a:r>
              <a:rPr lang="zh-CN" altLang="en-US" sz="1350" dirty="0"/>
              <a:t>异步消息使用</a:t>
            </a:r>
            <a:r>
              <a:rPr lang="en-US" altLang="zh-CN" sz="1350" dirty="0"/>
              <a:t>HttpBroker</a:t>
            </a:r>
          </a:p>
        </p:txBody>
      </p:sp>
      <p:sp>
        <p:nvSpPr>
          <p:cNvPr id="8" name="Rectangle 7">
            <a:extLst>
              <a:ext uri="{FF2B5EF4-FFF2-40B4-BE49-F238E27FC236}">
                <a16:creationId xmlns:a16="http://schemas.microsoft.com/office/drawing/2014/main" id="{9A8CD80D-1A67-3E40-A57E-035697D02152}"/>
              </a:ext>
            </a:extLst>
          </p:cNvPr>
          <p:cNvSpPr/>
          <p:nvPr/>
        </p:nvSpPr>
        <p:spPr>
          <a:xfrm>
            <a:off x="5181600" y="1657350"/>
            <a:ext cx="2360133" cy="923330"/>
          </a:xfrm>
          <a:prstGeom prst="rect">
            <a:avLst/>
          </a:prstGeom>
        </p:spPr>
        <p:txBody>
          <a:bodyPr wrap="square">
            <a:spAutoFit/>
          </a:bodyPr>
          <a:lstStyle/>
          <a:p>
            <a:pPr marL="342900" indent="-342900">
              <a:buAutoNum type="arabicPeriod"/>
            </a:pPr>
            <a:r>
              <a:rPr lang="zh-CN" altLang="en-US" sz="1350" dirty="0"/>
              <a:t>实例化一个</a:t>
            </a:r>
            <a:r>
              <a:rPr lang="en-US" altLang="zh-CN" sz="1350" dirty="0"/>
              <a:t>Rpc</a:t>
            </a:r>
            <a:r>
              <a:rPr lang="zh-CN" altLang="en-US" sz="1350" dirty="0"/>
              <a:t>服务</a:t>
            </a:r>
            <a:endParaRPr lang="en-US" altLang="zh-CN" sz="1350" dirty="0"/>
          </a:p>
          <a:p>
            <a:pPr marL="342900" indent="-342900">
              <a:buAutoNum type="arabicPeriod"/>
            </a:pPr>
            <a:r>
              <a:rPr lang="zh-CN" altLang="en-US" sz="1350" dirty="0"/>
              <a:t>注册中心使用</a:t>
            </a:r>
            <a:r>
              <a:rPr lang="en-US" altLang="zh-CN" sz="1350" dirty="0"/>
              <a:t>Consul</a:t>
            </a:r>
          </a:p>
          <a:p>
            <a:pPr marL="342900" indent="-342900">
              <a:buAutoNum type="arabicPeriod"/>
            </a:pPr>
            <a:r>
              <a:rPr lang="zh-CN" altLang="en-US" sz="1350" dirty="0"/>
              <a:t>异步消息使用</a:t>
            </a:r>
            <a:r>
              <a:rPr lang="en-US" altLang="zh-CN" sz="1350" dirty="0"/>
              <a:t>RabbitMQ</a:t>
            </a:r>
          </a:p>
          <a:p>
            <a:pPr marL="342900" indent="-342900">
              <a:buAutoNum type="arabicPeriod"/>
            </a:pPr>
            <a:endParaRPr lang="en-US" sz="1350" dirty="0"/>
          </a:p>
        </p:txBody>
      </p:sp>
      <p:sp>
        <p:nvSpPr>
          <p:cNvPr id="9" name="TextBox 8">
            <a:extLst>
              <a:ext uri="{FF2B5EF4-FFF2-40B4-BE49-F238E27FC236}">
                <a16:creationId xmlns:a16="http://schemas.microsoft.com/office/drawing/2014/main" id="{3BE5901C-7A36-094A-8C95-485B25251EDB}"/>
              </a:ext>
            </a:extLst>
          </p:cNvPr>
          <p:cNvSpPr txBox="1"/>
          <p:nvPr/>
        </p:nvSpPr>
        <p:spPr>
          <a:xfrm>
            <a:off x="1431296" y="1288018"/>
            <a:ext cx="646331" cy="369332"/>
          </a:xfrm>
          <a:prstGeom prst="rect">
            <a:avLst/>
          </a:prstGeom>
          <a:noFill/>
        </p:spPr>
        <p:txBody>
          <a:bodyPr wrap="none" rtlCol="0">
            <a:spAutoFit/>
          </a:bodyPr>
          <a:lstStyle/>
          <a:p>
            <a:r>
              <a:rPr lang="zh-CN" altLang="en-US"/>
              <a:t>默认</a:t>
            </a:r>
            <a:endParaRPr lang="en-US"/>
          </a:p>
        </p:txBody>
      </p:sp>
      <p:sp>
        <p:nvSpPr>
          <p:cNvPr id="10" name="TextBox 9">
            <a:extLst>
              <a:ext uri="{FF2B5EF4-FFF2-40B4-BE49-F238E27FC236}">
                <a16:creationId xmlns:a16="http://schemas.microsoft.com/office/drawing/2014/main" id="{37C2D380-1791-FE40-B079-4933D98EC435}"/>
              </a:ext>
            </a:extLst>
          </p:cNvPr>
          <p:cNvSpPr txBox="1"/>
          <p:nvPr/>
        </p:nvSpPr>
        <p:spPr>
          <a:xfrm>
            <a:off x="5867400" y="1288018"/>
            <a:ext cx="877163" cy="369332"/>
          </a:xfrm>
          <a:prstGeom prst="rect">
            <a:avLst/>
          </a:prstGeom>
          <a:noFill/>
        </p:spPr>
        <p:txBody>
          <a:bodyPr wrap="none" rtlCol="0">
            <a:spAutoFit/>
          </a:bodyPr>
          <a:lstStyle/>
          <a:p>
            <a:r>
              <a:rPr lang="zh-CN" altLang="en-US"/>
              <a:t>自定义</a:t>
            </a:r>
            <a:endParaRPr lang="en-US"/>
          </a:p>
        </p:txBody>
      </p:sp>
      <p:sp>
        <p:nvSpPr>
          <p:cNvPr id="11" name="TextBox 10">
            <a:extLst>
              <a:ext uri="{FF2B5EF4-FFF2-40B4-BE49-F238E27FC236}">
                <a16:creationId xmlns:a16="http://schemas.microsoft.com/office/drawing/2014/main" id="{BCCBF117-CAB8-D84E-A3BA-F57771D65128}"/>
              </a:ext>
            </a:extLst>
          </p:cNvPr>
          <p:cNvSpPr txBox="1"/>
          <p:nvPr/>
        </p:nvSpPr>
        <p:spPr>
          <a:xfrm>
            <a:off x="462516" y="3012547"/>
            <a:ext cx="2960426" cy="369332"/>
          </a:xfrm>
          <a:prstGeom prst="rect">
            <a:avLst/>
          </a:prstGeom>
          <a:noFill/>
        </p:spPr>
        <p:txBody>
          <a:bodyPr wrap="none" rtlCol="0">
            <a:spAutoFit/>
          </a:bodyPr>
          <a:lstStyle/>
          <a:p>
            <a:r>
              <a:rPr lang="en-US"/>
              <a:t>service := micro.NewService()</a:t>
            </a:r>
          </a:p>
        </p:txBody>
      </p:sp>
      <p:sp>
        <p:nvSpPr>
          <p:cNvPr id="12" name="TextBox 11">
            <a:extLst>
              <a:ext uri="{FF2B5EF4-FFF2-40B4-BE49-F238E27FC236}">
                <a16:creationId xmlns:a16="http://schemas.microsoft.com/office/drawing/2014/main" id="{9044FA03-F145-2F4C-BCB4-455785CC7201}"/>
              </a:ext>
            </a:extLst>
          </p:cNvPr>
          <p:cNvSpPr txBox="1"/>
          <p:nvPr/>
        </p:nvSpPr>
        <p:spPr>
          <a:xfrm>
            <a:off x="1431295" y="2580680"/>
            <a:ext cx="646331" cy="369332"/>
          </a:xfrm>
          <a:prstGeom prst="rect">
            <a:avLst/>
          </a:prstGeom>
          <a:noFill/>
        </p:spPr>
        <p:txBody>
          <a:bodyPr wrap="none" rtlCol="0">
            <a:spAutoFit/>
          </a:bodyPr>
          <a:lstStyle/>
          <a:p>
            <a:r>
              <a:rPr lang="zh-CN" altLang="en-US"/>
              <a:t>代码</a:t>
            </a:r>
            <a:endParaRPr lang="en-US"/>
          </a:p>
        </p:txBody>
      </p:sp>
      <p:sp>
        <p:nvSpPr>
          <p:cNvPr id="13" name="TextBox 12">
            <a:extLst>
              <a:ext uri="{FF2B5EF4-FFF2-40B4-BE49-F238E27FC236}">
                <a16:creationId xmlns:a16="http://schemas.microsoft.com/office/drawing/2014/main" id="{118CE96E-861B-A44F-81A0-B0745367F3E9}"/>
              </a:ext>
            </a:extLst>
          </p:cNvPr>
          <p:cNvSpPr txBox="1"/>
          <p:nvPr/>
        </p:nvSpPr>
        <p:spPr>
          <a:xfrm>
            <a:off x="5982815" y="2589937"/>
            <a:ext cx="646331" cy="369332"/>
          </a:xfrm>
          <a:prstGeom prst="rect">
            <a:avLst/>
          </a:prstGeom>
          <a:noFill/>
        </p:spPr>
        <p:txBody>
          <a:bodyPr wrap="none" rtlCol="0">
            <a:spAutoFit/>
          </a:bodyPr>
          <a:lstStyle/>
          <a:p>
            <a:r>
              <a:rPr lang="zh-CN" altLang="en-US"/>
              <a:t>代码</a:t>
            </a:r>
            <a:endParaRPr lang="en-US"/>
          </a:p>
        </p:txBody>
      </p:sp>
      <p:sp>
        <p:nvSpPr>
          <p:cNvPr id="14" name="TextBox 13">
            <a:extLst>
              <a:ext uri="{FF2B5EF4-FFF2-40B4-BE49-F238E27FC236}">
                <a16:creationId xmlns:a16="http://schemas.microsoft.com/office/drawing/2014/main" id="{456C0F5A-2D4E-4F40-AE41-5210177F8AB0}"/>
              </a:ext>
            </a:extLst>
          </p:cNvPr>
          <p:cNvSpPr txBox="1"/>
          <p:nvPr/>
        </p:nvSpPr>
        <p:spPr>
          <a:xfrm rot="966097">
            <a:off x="7594402" y="981267"/>
            <a:ext cx="932628" cy="369332"/>
          </a:xfrm>
          <a:prstGeom prst="rect">
            <a:avLst/>
          </a:prstGeom>
          <a:noFill/>
          <a:ln w="19050">
            <a:solidFill>
              <a:srgbClr val="FF0000"/>
            </a:solidFill>
          </a:ln>
        </p:spPr>
        <p:txBody>
          <a:bodyPr wrap="none" rtlCol="0">
            <a:spAutoFit/>
          </a:bodyPr>
          <a:lstStyle/>
          <a:p>
            <a:r>
              <a:rPr lang="en-US">
                <a:solidFill>
                  <a:srgbClr val="FF0000"/>
                </a:solidFill>
              </a:rPr>
              <a:t>Registry</a:t>
            </a:r>
          </a:p>
        </p:txBody>
      </p:sp>
      <p:sp>
        <p:nvSpPr>
          <p:cNvPr id="15" name="TextBox 14">
            <a:extLst>
              <a:ext uri="{FF2B5EF4-FFF2-40B4-BE49-F238E27FC236}">
                <a16:creationId xmlns:a16="http://schemas.microsoft.com/office/drawing/2014/main" id="{F8A3D30C-7C00-6A40-98BB-C42CFBAB08C9}"/>
              </a:ext>
            </a:extLst>
          </p:cNvPr>
          <p:cNvSpPr txBox="1"/>
          <p:nvPr/>
        </p:nvSpPr>
        <p:spPr>
          <a:xfrm rot="923857">
            <a:off x="7460716" y="1471521"/>
            <a:ext cx="932628" cy="369332"/>
          </a:xfrm>
          <a:prstGeom prst="rect">
            <a:avLst/>
          </a:prstGeom>
          <a:noFill/>
          <a:ln w="19050">
            <a:solidFill>
              <a:srgbClr val="0070C0"/>
            </a:solidFill>
          </a:ln>
        </p:spPr>
        <p:txBody>
          <a:bodyPr wrap="square" rtlCol="0">
            <a:spAutoFit/>
          </a:bodyPr>
          <a:lstStyle/>
          <a:p>
            <a:r>
              <a:rPr lang="en-US">
                <a:solidFill>
                  <a:srgbClr val="0070C0"/>
                </a:solidFill>
              </a:rPr>
              <a:t>Broker</a:t>
            </a:r>
          </a:p>
        </p:txBody>
      </p:sp>
      <p:sp>
        <p:nvSpPr>
          <p:cNvPr id="17" name="TextBox 16">
            <a:extLst>
              <a:ext uri="{FF2B5EF4-FFF2-40B4-BE49-F238E27FC236}">
                <a16:creationId xmlns:a16="http://schemas.microsoft.com/office/drawing/2014/main" id="{AAFFB1C3-372F-8547-89DC-7034AF81B446}"/>
              </a:ext>
            </a:extLst>
          </p:cNvPr>
          <p:cNvSpPr txBox="1"/>
          <p:nvPr/>
        </p:nvSpPr>
        <p:spPr>
          <a:xfrm>
            <a:off x="4953000" y="2968526"/>
            <a:ext cx="4271426" cy="1569660"/>
          </a:xfrm>
          <a:prstGeom prst="rect">
            <a:avLst/>
          </a:prstGeom>
          <a:noFill/>
        </p:spPr>
        <p:txBody>
          <a:bodyPr wrap="none" rtlCol="0">
            <a:spAutoFit/>
          </a:bodyPr>
          <a:lstStyle/>
          <a:p>
            <a:r>
              <a:rPr lang="en-US" sz="1200"/>
              <a:t>service := micro.NewService(</a:t>
            </a:r>
            <a:br>
              <a:rPr lang="en-US" sz="1200"/>
            </a:br>
            <a:r>
              <a:rPr lang="en-US" sz="1200"/>
              <a:t>   </a:t>
            </a:r>
            <a:r>
              <a:rPr lang="en-US" sz="1200">
                <a:solidFill>
                  <a:srgbClr val="FF0000"/>
                </a:solidFill>
              </a:rPr>
              <a:t>micro.Registry(consul.NewRegistry(func(ops *registry.Options) {</a:t>
            </a:r>
            <a:br>
              <a:rPr lang="en-US" sz="1200">
                <a:solidFill>
                  <a:srgbClr val="FF0000"/>
                </a:solidFill>
              </a:rPr>
            </a:br>
            <a:r>
              <a:rPr lang="en-US" sz="1200">
                <a:solidFill>
                  <a:srgbClr val="FF0000"/>
                </a:solidFill>
              </a:rPr>
              <a:t>      ops.Addrs = []string{"127.0.0.1:8500"}</a:t>
            </a:r>
            <a:br>
              <a:rPr lang="en-US" sz="1200">
                <a:solidFill>
                  <a:srgbClr val="FF0000"/>
                </a:solidFill>
              </a:rPr>
            </a:br>
            <a:r>
              <a:rPr lang="en-US" sz="1200">
                <a:solidFill>
                  <a:srgbClr val="FF0000"/>
                </a:solidFill>
              </a:rPr>
              <a:t>   })),</a:t>
            </a:r>
            <a:br>
              <a:rPr lang="en-US" sz="1200"/>
            </a:br>
            <a:r>
              <a:rPr lang="en-US" sz="1200"/>
              <a:t>   </a:t>
            </a:r>
            <a:r>
              <a:rPr lang="en-US" sz="1200">
                <a:solidFill>
                  <a:srgbClr val="0070C0"/>
                </a:solidFill>
              </a:rPr>
              <a:t>micro.Broker(rabbitmq.NewBroker(</a:t>
            </a:r>
            <a:br>
              <a:rPr lang="en-US" sz="1200">
                <a:solidFill>
                  <a:srgbClr val="0070C0"/>
                </a:solidFill>
              </a:rPr>
            </a:br>
            <a:r>
              <a:rPr lang="en-US" sz="1200">
                <a:solidFill>
                  <a:srgbClr val="0070C0"/>
                </a:solidFill>
              </a:rPr>
              <a:t>      broker.Addrs([]string{"127.0.0.1:5672"}...),</a:t>
            </a:r>
            <a:br>
              <a:rPr lang="en-US" sz="1200">
                <a:solidFill>
                  <a:srgbClr val="0070C0"/>
                </a:solidFill>
              </a:rPr>
            </a:br>
            <a:r>
              <a:rPr lang="en-US" sz="1200">
                <a:solidFill>
                  <a:srgbClr val="0070C0"/>
                </a:solidFill>
              </a:rPr>
              <a:t>   )),</a:t>
            </a:r>
            <a:br>
              <a:rPr lang="en-US" sz="1200"/>
            </a:br>
            <a:r>
              <a:rPr lang="en-US" sz="1200"/>
              <a:t>)</a:t>
            </a:r>
          </a:p>
        </p:txBody>
      </p:sp>
    </p:spTree>
    <p:extLst>
      <p:ext uri="{BB962C8B-B14F-4D97-AF65-F5344CB8AC3E}">
        <p14:creationId xmlns:p14="http://schemas.microsoft.com/office/powerpoint/2010/main" val="4036063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DE832DAB-0A0C-184C-A96A-667D3C6395D7}"/>
              </a:ext>
            </a:extLst>
          </p:cNvPr>
          <p:cNvSpPr txBox="1">
            <a:spLocks/>
          </p:cNvSpPr>
          <p:nvPr/>
        </p:nvSpPr>
        <p:spPr>
          <a:xfrm>
            <a:off x="384725" y="535134"/>
            <a:ext cx="2739475"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3000" b="1" kern="0" dirty="0">
                <a:solidFill>
                  <a:srgbClr val="424242"/>
                </a:solidFill>
                <a:latin typeface="Arial"/>
                <a:cs typeface="Arial"/>
              </a:rPr>
              <a:t>插件化原理</a:t>
            </a:r>
            <a:endParaRPr lang="zh-CN" altLang="en-US" sz="3000" kern="0" dirty="0">
              <a:latin typeface="Arial"/>
              <a:cs typeface="Arial"/>
            </a:endParaRPr>
          </a:p>
        </p:txBody>
      </p:sp>
      <p:sp>
        <p:nvSpPr>
          <p:cNvPr id="6" name="TextBox 5">
            <a:extLst>
              <a:ext uri="{FF2B5EF4-FFF2-40B4-BE49-F238E27FC236}">
                <a16:creationId xmlns:a16="http://schemas.microsoft.com/office/drawing/2014/main" id="{8C13B48C-7A40-654D-AF68-D53BD490E4C1}"/>
              </a:ext>
            </a:extLst>
          </p:cNvPr>
          <p:cNvSpPr txBox="1"/>
          <p:nvPr/>
        </p:nvSpPr>
        <p:spPr>
          <a:xfrm>
            <a:off x="533400" y="1428750"/>
            <a:ext cx="8121134" cy="646331"/>
          </a:xfrm>
          <a:prstGeom prst="rect">
            <a:avLst/>
          </a:prstGeom>
          <a:noFill/>
        </p:spPr>
        <p:txBody>
          <a:bodyPr wrap="none" rtlCol="0">
            <a:spAutoFit/>
          </a:bodyPr>
          <a:lstStyle/>
          <a:p>
            <a:r>
              <a:rPr lang="zh-CN" altLang="en-US"/>
              <a:t>基于</a:t>
            </a:r>
            <a:r>
              <a:rPr lang="en-US" altLang="zh-CN"/>
              <a:t>Go</a:t>
            </a:r>
            <a:r>
              <a:rPr lang="zh-CN" altLang="en-US"/>
              <a:t> </a:t>
            </a:r>
            <a:r>
              <a:rPr lang="en-US" altLang="zh-CN"/>
              <a:t>Interface</a:t>
            </a:r>
            <a:r>
              <a:rPr lang="zh-CN" altLang="en-US"/>
              <a:t>的无侵入特性，</a:t>
            </a:r>
            <a:r>
              <a:rPr lang="en-US" altLang="zh-CN"/>
              <a:t>Micro</a:t>
            </a:r>
            <a:r>
              <a:rPr lang="zh-CN" altLang="en-US"/>
              <a:t>定义各组件功能的接口，再依托多种多样</a:t>
            </a:r>
            <a:endParaRPr lang="en-US" altLang="zh-CN"/>
          </a:p>
          <a:p>
            <a:r>
              <a:rPr lang="zh-CN" altLang="en-US"/>
              <a:t>技术栈实现各自的插件</a:t>
            </a:r>
            <a:endParaRPr lang="en-US"/>
          </a:p>
        </p:txBody>
      </p:sp>
    </p:spTree>
    <p:extLst>
      <p:ext uri="{BB962C8B-B14F-4D97-AF65-F5344CB8AC3E}">
        <p14:creationId xmlns:p14="http://schemas.microsoft.com/office/powerpoint/2010/main" val="1449334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CA0524D5-0ACC-F546-A06E-4E6A5CCD2101}"/>
              </a:ext>
            </a:extLst>
          </p:cNvPr>
          <p:cNvSpPr txBox="1">
            <a:spLocks/>
          </p:cNvSpPr>
          <p:nvPr/>
        </p:nvSpPr>
        <p:spPr>
          <a:xfrm>
            <a:off x="384725" y="535134"/>
            <a:ext cx="1291675"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3000" b="1" kern="0" dirty="0">
                <a:solidFill>
                  <a:srgbClr val="424242"/>
                </a:solidFill>
                <a:latin typeface="Arial"/>
                <a:cs typeface="Arial"/>
              </a:rPr>
              <a:t>插件化</a:t>
            </a:r>
            <a:endParaRPr lang="zh-CN" altLang="en-US" sz="3000" kern="0" dirty="0">
              <a:latin typeface="Arial"/>
              <a:cs typeface="Arial"/>
            </a:endParaRPr>
          </a:p>
        </p:txBody>
      </p:sp>
      <p:sp>
        <p:nvSpPr>
          <p:cNvPr id="8" name="Rectangle 7">
            <a:extLst>
              <a:ext uri="{FF2B5EF4-FFF2-40B4-BE49-F238E27FC236}">
                <a16:creationId xmlns:a16="http://schemas.microsoft.com/office/drawing/2014/main" id="{6455619D-F09A-8D44-A86A-DA9E4E70259E}"/>
              </a:ext>
            </a:extLst>
          </p:cNvPr>
          <p:cNvSpPr/>
          <p:nvPr/>
        </p:nvSpPr>
        <p:spPr>
          <a:xfrm>
            <a:off x="7467600" y="648402"/>
            <a:ext cx="1107996" cy="369332"/>
          </a:xfrm>
          <a:prstGeom prst="rect">
            <a:avLst/>
          </a:prstGeom>
        </p:spPr>
        <p:txBody>
          <a:bodyPr wrap="none">
            <a:spAutoFit/>
          </a:bodyPr>
          <a:lstStyle/>
          <a:p>
            <a:r>
              <a:rPr lang="zh-CN" altLang="en-US" dirty="0"/>
              <a:t>注册中心</a:t>
            </a:r>
            <a:endParaRPr lang="en-US" dirty="0"/>
          </a:p>
        </p:txBody>
      </p:sp>
    </p:spTree>
    <p:extLst>
      <p:ext uri="{BB962C8B-B14F-4D97-AF65-F5344CB8AC3E}">
        <p14:creationId xmlns:p14="http://schemas.microsoft.com/office/powerpoint/2010/main" val="399298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1520276" cy="474489"/>
          </a:xfrm>
          <a:prstGeom prst="rect">
            <a:avLst/>
          </a:prstGeom>
        </p:spPr>
        <p:txBody>
          <a:bodyPr vert="horz" wrap="square" lIns="0" tIns="12700" rIns="0" bIns="0" rtlCol="0">
            <a:spAutoFit/>
          </a:bodyPr>
          <a:lstStyle/>
          <a:p>
            <a:pPr marL="12700">
              <a:lnSpc>
                <a:spcPct val="100000"/>
              </a:lnSpc>
              <a:spcBef>
                <a:spcPts val="100"/>
              </a:spcBef>
            </a:pPr>
            <a:r>
              <a:rPr lang="zh-CN" altLang="en-US" sz="3000" b="1" spc="-330" dirty="0">
                <a:solidFill>
                  <a:srgbClr val="424242"/>
                </a:solidFill>
                <a:latin typeface="Arial"/>
                <a:cs typeface="Arial"/>
              </a:rPr>
              <a:t>个人背景</a:t>
            </a:r>
            <a:endParaRPr sz="3000" dirty="0">
              <a:latin typeface="Arial"/>
              <a:cs typeface="Arial"/>
            </a:endParaRPr>
          </a:p>
        </p:txBody>
      </p:sp>
      <p:sp>
        <p:nvSpPr>
          <p:cNvPr id="4" name="object 4"/>
          <p:cNvSpPr txBox="1"/>
          <p:nvPr/>
        </p:nvSpPr>
        <p:spPr>
          <a:xfrm>
            <a:off x="384724" y="1532699"/>
            <a:ext cx="304292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spc="-5" dirty="0">
                <a:solidFill>
                  <a:srgbClr val="424242"/>
                </a:solidFill>
                <a:latin typeface="Courier New"/>
                <a:cs typeface="Courier New"/>
              </a:rPr>
              <a:t>喜欢微服务</a:t>
            </a:r>
            <a:endParaRPr sz="1800" dirty="0">
              <a:latin typeface="Courier New"/>
              <a:cs typeface="Courier New"/>
            </a:endParaRPr>
          </a:p>
        </p:txBody>
      </p:sp>
      <p:sp>
        <p:nvSpPr>
          <p:cNvPr id="5" name="object 5"/>
          <p:cNvSpPr txBox="1"/>
          <p:nvPr/>
        </p:nvSpPr>
        <p:spPr>
          <a:xfrm>
            <a:off x="5444434" y="1387524"/>
            <a:ext cx="1184966" cy="2312043"/>
          </a:xfrm>
          <a:prstGeom prst="rect">
            <a:avLst/>
          </a:prstGeom>
        </p:spPr>
        <p:txBody>
          <a:bodyPr vert="horz" wrap="square" lIns="0" tIns="12700" rIns="0" bIns="0" rtlCol="0">
            <a:spAutoFit/>
          </a:bodyPr>
          <a:lstStyle/>
          <a:p>
            <a:pPr marL="12700">
              <a:lnSpc>
                <a:spcPct val="100000"/>
              </a:lnSpc>
              <a:spcBef>
                <a:spcPts val="100"/>
              </a:spcBef>
            </a:pPr>
            <a:r>
              <a:rPr lang="en-US" sz="1800" spc="-5" dirty="0">
                <a:solidFill>
                  <a:srgbClr val="424242"/>
                </a:solidFill>
                <a:latin typeface="Courier New"/>
                <a:cs typeface="Courier New"/>
              </a:rPr>
              <a:t>OPPO</a:t>
            </a:r>
            <a:endParaRPr sz="1800" dirty="0">
              <a:latin typeface="Courier New"/>
              <a:cs typeface="Courier New"/>
            </a:endParaRPr>
          </a:p>
          <a:p>
            <a:pPr marL="12700" marR="5080">
              <a:lnSpc>
                <a:spcPct val="187500"/>
              </a:lnSpc>
            </a:pPr>
            <a:r>
              <a:rPr lang="en-US" sz="1800" spc="-5" dirty="0" err="1">
                <a:solidFill>
                  <a:srgbClr val="424242"/>
                </a:solidFill>
                <a:latin typeface="Courier New"/>
                <a:cs typeface="Courier New"/>
              </a:rPr>
              <a:t>Huize</a:t>
            </a:r>
            <a:endParaRPr lang="en-US" sz="1800" spc="-5" dirty="0">
              <a:solidFill>
                <a:srgbClr val="424242"/>
              </a:solidFill>
              <a:latin typeface="Courier New"/>
              <a:cs typeface="Courier New"/>
            </a:endParaRPr>
          </a:p>
          <a:p>
            <a:pPr marL="12700" marR="5080">
              <a:lnSpc>
                <a:spcPct val="187500"/>
              </a:lnSpc>
            </a:pPr>
            <a:r>
              <a:rPr lang="en-US" spc="-5" dirty="0">
                <a:solidFill>
                  <a:srgbClr val="424242"/>
                </a:solidFill>
                <a:latin typeface="Courier New"/>
                <a:cs typeface="Courier New"/>
              </a:rPr>
              <a:t>KLOOK</a:t>
            </a:r>
          </a:p>
          <a:p>
            <a:pPr marL="12700" marR="5080">
              <a:lnSpc>
                <a:spcPct val="187500"/>
              </a:lnSpc>
            </a:pPr>
            <a:r>
              <a:rPr lang="en-US" sz="1800" spc="-5" dirty="0" err="1">
                <a:solidFill>
                  <a:srgbClr val="424242"/>
                </a:solidFill>
                <a:latin typeface="Courier New"/>
                <a:cs typeface="Courier New"/>
              </a:rPr>
              <a:t>Kingdee</a:t>
            </a:r>
            <a:endParaRPr lang="en-US" sz="1800" spc="-5" dirty="0">
              <a:solidFill>
                <a:srgbClr val="424242"/>
              </a:solidFill>
              <a:latin typeface="Courier New"/>
              <a:cs typeface="Courier New"/>
            </a:endParaRPr>
          </a:p>
          <a:p>
            <a:pPr marL="12700" marR="5080">
              <a:lnSpc>
                <a:spcPct val="187500"/>
              </a:lnSpc>
            </a:pPr>
            <a:endParaRPr sz="1800" dirty="0">
              <a:latin typeface="Courier New"/>
              <a:cs typeface="Courier New"/>
            </a:endParaRPr>
          </a:p>
        </p:txBody>
      </p:sp>
      <p:sp>
        <p:nvSpPr>
          <p:cNvPr id="6" name="object 6"/>
          <p:cNvSpPr txBox="1"/>
          <p:nvPr/>
        </p:nvSpPr>
        <p:spPr>
          <a:xfrm>
            <a:off x="384724" y="3590095"/>
            <a:ext cx="3120476" cy="289823"/>
          </a:xfrm>
          <a:prstGeom prst="rect">
            <a:avLst/>
          </a:prstGeom>
        </p:spPr>
        <p:txBody>
          <a:bodyPr vert="horz" wrap="square" lIns="0" tIns="12700" rIns="0" bIns="0" rtlCol="0">
            <a:spAutoFit/>
          </a:bodyPr>
          <a:lstStyle/>
          <a:p>
            <a:pPr marL="12700">
              <a:lnSpc>
                <a:spcPct val="100000"/>
              </a:lnSpc>
              <a:spcBef>
                <a:spcPts val="100"/>
              </a:spcBef>
            </a:pPr>
            <a:r>
              <a:rPr lang="en-US" altLang="zh-CN" u="sng" spc="-5" dirty="0" err="1">
                <a:solidFill>
                  <a:srgbClr val="01AED1"/>
                </a:solidFill>
                <a:uFill>
                  <a:solidFill>
                    <a:srgbClr val="01AED1"/>
                  </a:solidFill>
                </a:uFill>
                <a:latin typeface="Courier New"/>
                <a:cs typeface="Courier New"/>
              </a:rPr>
              <a:t>github.com</a:t>
            </a:r>
            <a:r>
              <a:rPr lang="en-US" altLang="zh-CN" u="sng" spc="-5" dirty="0">
                <a:solidFill>
                  <a:srgbClr val="01AED1"/>
                </a:solidFill>
                <a:uFill>
                  <a:solidFill>
                    <a:srgbClr val="01AED1"/>
                  </a:solidFill>
                </a:uFill>
                <a:latin typeface="Courier New"/>
                <a:cs typeface="Courier New"/>
              </a:rPr>
              <a:t>/</a:t>
            </a:r>
            <a:r>
              <a:rPr lang="en-US" sz="1800" u="sng" spc="-5" dirty="0" err="1">
                <a:solidFill>
                  <a:srgbClr val="01AED1"/>
                </a:solidFill>
                <a:uFill>
                  <a:solidFill>
                    <a:srgbClr val="01AED1"/>
                  </a:solidFill>
                </a:uFill>
                <a:latin typeface="Courier New"/>
                <a:cs typeface="Courier New"/>
              </a:rPr>
              <a:t>prin</a:t>
            </a:r>
            <a:r>
              <a:rPr lang="en-US" altLang="zh-CN" sz="1800" u="sng" spc="-5" dirty="0" err="1">
                <a:solidFill>
                  <a:srgbClr val="01AED1"/>
                </a:solidFill>
                <a:uFill>
                  <a:solidFill>
                    <a:srgbClr val="01AED1"/>
                  </a:solidFill>
                </a:uFill>
                <a:latin typeface="Courier New"/>
                <a:cs typeface="Courier New"/>
              </a:rPr>
              <a:t>tfcoder</a:t>
            </a:r>
            <a:endParaRPr sz="1800" dirty="0">
              <a:latin typeface="Courier New"/>
              <a:cs typeface="Courier New"/>
            </a:endParaRPr>
          </a:p>
        </p:txBody>
      </p:sp>
      <p:pic>
        <p:nvPicPr>
          <p:cNvPr id="10" name="Picture 9">
            <a:extLst>
              <a:ext uri="{FF2B5EF4-FFF2-40B4-BE49-F238E27FC236}">
                <a16:creationId xmlns:a16="http://schemas.microsoft.com/office/drawing/2014/main" id="{843235AA-CCAD-3044-A637-6285708C20A7}"/>
              </a:ext>
            </a:extLst>
          </p:cNvPr>
          <p:cNvPicPr>
            <a:picLocks noChangeAspect="1"/>
          </p:cNvPicPr>
          <p:nvPr/>
        </p:nvPicPr>
        <p:blipFill>
          <a:blip r:embed="rId3"/>
          <a:stretch>
            <a:fillRect/>
          </a:stretch>
        </p:blipFill>
        <p:spPr>
          <a:xfrm>
            <a:off x="4419432" y="1357572"/>
            <a:ext cx="817257" cy="350253"/>
          </a:xfrm>
          <a:prstGeom prst="rect">
            <a:avLst/>
          </a:prstGeom>
        </p:spPr>
      </p:pic>
      <p:pic>
        <p:nvPicPr>
          <p:cNvPr id="12" name="Picture 11">
            <a:extLst>
              <a:ext uri="{FF2B5EF4-FFF2-40B4-BE49-F238E27FC236}">
                <a16:creationId xmlns:a16="http://schemas.microsoft.com/office/drawing/2014/main" id="{A6AB931D-1D7E-7346-8ED6-F0F007F8D6C4}"/>
              </a:ext>
            </a:extLst>
          </p:cNvPr>
          <p:cNvPicPr>
            <a:picLocks noChangeAspect="1"/>
          </p:cNvPicPr>
          <p:nvPr/>
        </p:nvPicPr>
        <p:blipFill>
          <a:blip r:embed="rId4"/>
          <a:stretch>
            <a:fillRect/>
          </a:stretch>
        </p:blipFill>
        <p:spPr>
          <a:xfrm>
            <a:off x="4517814" y="2366390"/>
            <a:ext cx="368019" cy="366192"/>
          </a:xfrm>
          <a:prstGeom prst="rect">
            <a:avLst/>
          </a:prstGeom>
        </p:spPr>
      </p:pic>
      <p:pic>
        <p:nvPicPr>
          <p:cNvPr id="13" name="Picture 12">
            <a:extLst>
              <a:ext uri="{FF2B5EF4-FFF2-40B4-BE49-F238E27FC236}">
                <a16:creationId xmlns:a16="http://schemas.microsoft.com/office/drawing/2014/main" id="{9734176C-2924-FA4B-8C40-61BD7CD71460}"/>
              </a:ext>
            </a:extLst>
          </p:cNvPr>
          <p:cNvPicPr>
            <a:picLocks noChangeAspect="1"/>
          </p:cNvPicPr>
          <p:nvPr/>
        </p:nvPicPr>
        <p:blipFill>
          <a:blip r:embed="rId5"/>
          <a:stretch>
            <a:fillRect/>
          </a:stretch>
        </p:blipFill>
        <p:spPr>
          <a:xfrm>
            <a:off x="4499516" y="1752835"/>
            <a:ext cx="323569" cy="489299"/>
          </a:xfrm>
          <a:prstGeom prst="rect">
            <a:avLst/>
          </a:prstGeom>
        </p:spPr>
      </p:pic>
      <p:pic>
        <p:nvPicPr>
          <p:cNvPr id="15" name="Picture 14">
            <a:extLst>
              <a:ext uri="{FF2B5EF4-FFF2-40B4-BE49-F238E27FC236}">
                <a16:creationId xmlns:a16="http://schemas.microsoft.com/office/drawing/2014/main" id="{C0892CBA-EDEE-2540-A5C7-808C80A19C47}"/>
              </a:ext>
            </a:extLst>
          </p:cNvPr>
          <p:cNvPicPr>
            <a:picLocks noChangeAspect="1"/>
          </p:cNvPicPr>
          <p:nvPr/>
        </p:nvPicPr>
        <p:blipFill>
          <a:blip r:embed="rId6"/>
          <a:stretch>
            <a:fillRect/>
          </a:stretch>
        </p:blipFill>
        <p:spPr>
          <a:xfrm>
            <a:off x="4517814" y="2952750"/>
            <a:ext cx="792480" cy="228600"/>
          </a:xfrm>
          <a:prstGeom prst="rect">
            <a:avLst/>
          </a:prstGeom>
        </p:spPr>
      </p:pic>
      <p:sp>
        <p:nvSpPr>
          <p:cNvPr id="16" name="TextBox 15">
            <a:extLst>
              <a:ext uri="{FF2B5EF4-FFF2-40B4-BE49-F238E27FC236}">
                <a16:creationId xmlns:a16="http://schemas.microsoft.com/office/drawing/2014/main" id="{FD9E8AE0-9408-3543-BFDD-1176207D005F}"/>
              </a:ext>
            </a:extLst>
          </p:cNvPr>
          <p:cNvSpPr txBox="1"/>
          <p:nvPr/>
        </p:nvSpPr>
        <p:spPr>
          <a:xfrm>
            <a:off x="4451676" y="3110449"/>
            <a:ext cx="682084" cy="369332"/>
          </a:xfrm>
          <a:prstGeom prst="rect">
            <a:avLst/>
          </a:prstGeom>
          <a:noFill/>
        </p:spPr>
        <p:txBody>
          <a:bodyPr wrap="square" rtlCol="0">
            <a:spAutoFit/>
          </a:bodyPr>
          <a:lstStyle/>
          <a:p>
            <a:r>
              <a:rPr lang="en-US" altLang="zh-CN" dirty="0"/>
              <a:t>…</a:t>
            </a:r>
            <a:endParaRPr lang="en-US" dirty="0"/>
          </a:p>
        </p:txBody>
      </p:sp>
      <p:sp>
        <p:nvSpPr>
          <p:cNvPr id="18" name="TextBox 17">
            <a:extLst>
              <a:ext uri="{FF2B5EF4-FFF2-40B4-BE49-F238E27FC236}">
                <a16:creationId xmlns:a16="http://schemas.microsoft.com/office/drawing/2014/main" id="{1DE2425B-F5D7-D742-A01B-CF9F4E0B6665}"/>
              </a:ext>
            </a:extLst>
          </p:cNvPr>
          <p:cNvSpPr txBox="1"/>
          <p:nvPr/>
        </p:nvSpPr>
        <p:spPr>
          <a:xfrm>
            <a:off x="4451676" y="535134"/>
            <a:ext cx="2177724" cy="369332"/>
          </a:xfrm>
          <a:prstGeom prst="rect">
            <a:avLst/>
          </a:prstGeom>
          <a:noFill/>
        </p:spPr>
        <p:txBody>
          <a:bodyPr wrap="square" rtlCol="0">
            <a:spAutoFit/>
          </a:bodyPr>
          <a:lstStyle/>
          <a:p>
            <a:r>
              <a:rPr lang="en-US" dirty="0" err="1"/>
              <a:t>Printfcoder</a:t>
            </a:r>
            <a:r>
              <a:rPr lang="en-US" altLang="zh-CN" sz="1400" dirty="0"/>
              <a:t>(</a:t>
            </a:r>
            <a:r>
              <a:rPr lang="en-US" altLang="zh-CN" sz="1400" dirty="0" err="1"/>
              <a:t>ShuXian</a:t>
            </a:r>
            <a:r>
              <a:rPr lang="en-US" altLang="zh-CN" sz="1400" dirty="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78"/>
            <a:ext cx="9144000" cy="5164228"/>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999999"/>
          </a:solidFill>
        </p:spPr>
        <p:txBody>
          <a:bodyPr wrap="square" lIns="0" tIns="0" rIns="0" bIns="0" rtlCol="0"/>
          <a:lstStyle/>
          <a:p>
            <a:endParaRPr/>
          </a:p>
        </p:txBody>
      </p:sp>
      <p:sp>
        <p:nvSpPr>
          <p:cNvPr id="3" name="object 3"/>
          <p:cNvSpPr txBox="1">
            <a:spLocks noGrp="1"/>
          </p:cNvSpPr>
          <p:nvPr>
            <p:ph type="title"/>
          </p:nvPr>
        </p:nvSpPr>
        <p:spPr>
          <a:xfrm>
            <a:off x="563273" y="1712460"/>
            <a:ext cx="8017452" cy="838562"/>
          </a:xfrm>
          <a:prstGeom prst="rect">
            <a:avLst/>
          </a:prstGeom>
        </p:spPr>
        <p:txBody>
          <a:bodyPr vert="horz" wrap="square" lIns="0" tIns="98932" rIns="0" bIns="0" rtlCol="0">
            <a:spAutoFit/>
          </a:bodyPr>
          <a:lstStyle/>
          <a:p>
            <a:pPr marL="12700" marR="5080">
              <a:lnSpc>
                <a:spcPct val="100299"/>
              </a:lnSpc>
              <a:spcBef>
                <a:spcPts val="80"/>
              </a:spcBef>
            </a:pPr>
            <a:r>
              <a:rPr lang="zh-CN" altLang="en-US" sz="4800" dirty="0"/>
              <a:t>限流、链路中断、认证</a:t>
            </a:r>
            <a:r>
              <a:rPr lang="en-US" altLang="zh-CN" sz="4800" dirty="0"/>
              <a:t>…</a:t>
            </a:r>
            <a:endParaRPr sz="4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2343150"/>
            <a:ext cx="3352799" cy="566822"/>
          </a:xfrm>
          <a:prstGeom prst="rect">
            <a:avLst/>
          </a:prstGeom>
        </p:spPr>
        <p:txBody>
          <a:bodyPr vert="horz" wrap="square" lIns="0" tIns="12700" rIns="0" bIns="0" rtlCol="0">
            <a:spAutoFit/>
          </a:bodyPr>
          <a:lstStyle/>
          <a:p>
            <a:pPr marL="12700">
              <a:lnSpc>
                <a:spcPct val="100000"/>
              </a:lnSpc>
              <a:spcBef>
                <a:spcPts val="100"/>
              </a:spcBef>
            </a:pPr>
            <a:r>
              <a:rPr lang="zh-CN" altLang="en-US" sz="3600" dirty="0"/>
              <a:t>包装器</a:t>
            </a:r>
            <a:r>
              <a:rPr lang="en-US" altLang="zh-CN" sz="1400" dirty="0"/>
              <a:t>:</a:t>
            </a:r>
            <a:r>
              <a:rPr lang="zh-CN" altLang="en-US" sz="1400" dirty="0"/>
              <a:t> </a:t>
            </a:r>
            <a:r>
              <a:rPr lang="en-US" altLang="zh-CN" sz="1800" dirty="0"/>
              <a:t>Wrapper</a:t>
            </a:r>
            <a:endParaRPr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20065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999999"/>
          </a:solidFill>
        </p:spPr>
        <p:txBody>
          <a:bodyPr wrap="square" lIns="0" tIns="0" rIns="0" bIns="0" rtlCol="0"/>
          <a:lstStyle/>
          <a:p>
            <a:endParaRPr/>
          </a:p>
        </p:txBody>
      </p:sp>
      <p:sp>
        <p:nvSpPr>
          <p:cNvPr id="3" name="object 3"/>
          <p:cNvSpPr txBox="1">
            <a:spLocks noGrp="1"/>
          </p:cNvSpPr>
          <p:nvPr>
            <p:ph type="title"/>
          </p:nvPr>
        </p:nvSpPr>
        <p:spPr>
          <a:xfrm>
            <a:off x="563273" y="1293361"/>
            <a:ext cx="6447127" cy="843821"/>
          </a:xfrm>
          <a:prstGeom prst="rect">
            <a:avLst/>
          </a:prstGeom>
        </p:spPr>
        <p:txBody>
          <a:bodyPr vert="horz" wrap="square" lIns="0" tIns="12700" rIns="0" bIns="0" rtlCol="0">
            <a:spAutoFit/>
          </a:bodyPr>
          <a:lstStyle/>
          <a:p>
            <a:pPr marL="12700">
              <a:lnSpc>
                <a:spcPct val="100000"/>
              </a:lnSpc>
              <a:spcBef>
                <a:spcPts val="100"/>
              </a:spcBef>
            </a:pPr>
            <a:r>
              <a:rPr lang="zh-CN" altLang="en-US" b="1" dirty="0">
                <a:latin typeface="Arial"/>
                <a:cs typeface="Arial"/>
              </a:rPr>
              <a:t>装饰器模式</a:t>
            </a:r>
            <a:endParaRPr b="1" dirty="0">
              <a:latin typeface="Arial"/>
              <a:cs typeface="Arial"/>
            </a:endParaRPr>
          </a:p>
        </p:txBody>
      </p:sp>
      <p:sp>
        <p:nvSpPr>
          <p:cNvPr id="4" name="object 4"/>
          <p:cNvSpPr/>
          <p:nvPr/>
        </p:nvSpPr>
        <p:spPr>
          <a:xfrm>
            <a:off x="575973" y="2146164"/>
            <a:ext cx="4839970" cy="0"/>
          </a:xfrm>
          <a:custGeom>
            <a:avLst/>
            <a:gdLst/>
            <a:ahLst/>
            <a:cxnLst/>
            <a:rect l="l" t="t" r="r" b="b"/>
            <a:pathLst>
              <a:path w="4839970">
                <a:moveTo>
                  <a:pt x="0" y="0"/>
                </a:moveTo>
                <a:lnTo>
                  <a:pt x="4839766" y="0"/>
                </a:lnTo>
              </a:path>
            </a:pathLst>
          </a:custGeom>
          <a:ln w="54863">
            <a:solidFill>
              <a:srgbClr val="FFFFFF"/>
            </a:solidFill>
          </a:ln>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17630" y="383061"/>
            <a:ext cx="4727315" cy="4376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188534" y="2135339"/>
            <a:ext cx="985519" cy="852169"/>
          </a:xfrm>
          <a:prstGeom prst="rect">
            <a:avLst/>
          </a:prstGeom>
        </p:spPr>
        <p:txBody>
          <a:bodyPr vert="horz" wrap="square" lIns="0" tIns="10795" rIns="0" bIns="0" rtlCol="0">
            <a:spAutoFit/>
          </a:bodyPr>
          <a:lstStyle/>
          <a:p>
            <a:pPr marL="12700" marR="5080" algn="ctr">
              <a:lnSpc>
                <a:spcPct val="100699"/>
              </a:lnSpc>
              <a:spcBef>
                <a:spcPts val="85"/>
              </a:spcBef>
            </a:pPr>
            <a:r>
              <a:rPr sz="1800" spc="-5" dirty="0">
                <a:solidFill>
                  <a:srgbClr val="FFFFFF"/>
                </a:solidFill>
                <a:latin typeface="Courier New"/>
                <a:cs typeface="Courier New"/>
              </a:rPr>
              <a:t>Client  or  Handler</a:t>
            </a:r>
            <a:endParaRPr sz="1800" dirty="0">
              <a:latin typeface="Courier New"/>
              <a:cs typeface="Courier New"/>
            </a:endParaRPr>
          </a:p>
        </p:txBody>
      </p:sp>
      <p:sp>
        <p:nvSpPr>
          <p:cNvPr id="4" name="object 4"/>
          <p:cNvSpPr txBox="1">
            <a:spLocks noGrp="1"/>
          </p:cNvSpPr>
          <p:nvPr>
            <p:ph type="title"/>
          </p:nvPr>
        </p:nvSpPr>
        <p:spPr>
          <a:xfrm>
            <a:off x="364224" y="964895"/>
            <a:ext cx="1732280" cy="269240"/>
          </a:xfrm>
          <a:prstGeom prst="rect">
            <a:avLst/>
          </a:prstGeom>
        </p:spPr>
        <p:txBody>
          <a:bodyPr vert="horz" wrap="square" lIns="0" tIns="12700" rIns="0" bIns="0" rtlCol="0">
            <a:spAutoFit/>
          </a:bodyPr>
          <a:lstStyle/>
          <a:p>
            <a:pPr marL="12700" algn="l">
              <a:lnSpc>
                <a:spcPct val="100000"/>
              </a:lnSpc>
              <a:spcBef>
                <a:spcPts val="100"/>
              </a:spcBef>
            </a:pPr>
            <a:r>
              <a:rPr lang="zh-CN" altLang="en-US" sz="1600" spc="-5" dirty="0">
                <a:solidFill>
                  <a:srgbClr val="000000"/>
                </a:solidFill>
                <a:latin typeface="Courier New"/>
                <a:cs typeface="Courier New"/>
              </a:rPr>
              <a:t>认证</a:t>
            </a:r>
            <a:endParaRPr sz="1600" dirty="0">
              <a:latin typeface="Courier New"/>
              <a:cs typeface="Courier New"/>
            </a:endParaRPr>
          </a:p>
        </p:txBody>
      </p:sp>
      <p:sp>
        <p:nvSpPr>
          <p:cNvPr id="5" name="object 5"/>
          <p:cNvSpPr txBox="1"/>
          <p:nvPr/>
        </p:nvSpPr>
        <p:spPr>
          <a:xfrm>
            <a:off x="357921" y="1365548"/>
            <a:ext cx="197612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链路中断与限流</a:t>
            </a:r>
            <a:endParaRPr sz="1700" dirty="0">
              <a:latin typeface="Times New Roman"/>
              <a:cs typeface="Times New Roman"/>
            </a:endParaRPr>
          </a:p>
        </p:txBody>
      </p:sp>
      <p:sp>
        <p:nvSpPr>
          <p:cNvPr id="6" name="object 6"/>
          <p:cNvSpPr txBox="1"/>
          <p:nvPr/>
        </p:nvSpPr>
        <p:spPr>
          <a:xfrm>
            <a:off x="357921" y="1758727"/>
            <a:ext cx="878840" cy="269240"/>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日志</a:t>
            </a:r>
            <a:endParaRPr sz="1600" dirty="0">
              <a:latin typeface="Courier New"/>
              <a:cs typeface="Courier New"/>
            </a:endParaRPr>
          </a:p>
        </p:txBody>
      </p:sp>
      <p:sp>
        <p:nvSpPr>
          <p:cNvPr id="7" name="object 7"/>
          <p:cNvSpPr txBox="1"/>
          <p:nvPr/>
        </p:nvSpPr>
        <p:spPr>
          <a:xfrm>
            <a:off x="349900" y="2948459"/>
            <a:ext cx="234188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上下文注入</a:t>
            </a:r>
            <a:endParaRPr sz="1600" dirty="0">
              <a:latin typeface="Courier New"/>
              <a:cs typeface="Courier New"/>
            </a:endParaRPr>
          </a:p>
        </p:txBody>
      </p:sp>
      <p:sp>
        <p:nvSpPr>
          <p:cNvPr id="8" name="object 7">
            <a:extLst>
              <a:ext uri="{FF2B5EF4-FFF2-40B4-BE49-F238E27FC236}">
                <a16:creationId xmlns:a16="http://schemas.microsoft.com/office/drawing/2014/main" id="{77D1654F-B8BD-424D-BFC1-18E3E8F223F4}"/>
              </a:ext>
            </a:extLst>
          </p:cNvPr>
          <p:cNvSpPr txBox="1"/>
          <p:nvPr/>
        </p:nvSpPr>
        <p:spPr>
          <a:xfrm>
            <a:off x="357921" y="2162101"/>
            <a:ext cx="234188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事件通知</a:t>
            </a:r>
            <a:endParaRPr sz="1600" dirty="0">
              <a:latin typeface="Courier New"/>
              <a:cs typeface="Courier New"/>
            </a:endParaRPr>
          </a:p>
        </p:txBody>
      </p:sp>
      <p:sp>
        <p:nvSpPr>
          <p:cNvPr id="9" name="object 7">
            <a:extLst>
              <a:ext uri="{FF2B5EF4-FFF2-40B4-BE49-F238E27FC236}">
                <a16:creationId xmlns:a16="http://schemas.microsoft.com/office/drawing/2014/main" id="{2A81495F-8A16-D347-B187-70A2221C1916}"/>
              </a:ext>
            </a:extLst>
          </p:cNvPr>
          <p:cNvSpPr txBox="1"/>
          <p:nvPr/>
        </p:nvSpPr>
        <p:spPr>
          <a:xfrm>
            <a:off x="357921" y="2555280"/>
            <a:ext cx="234188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仪表与监控</a:t>
            </a:r>
            <a:endParaRPr sz="1600" dirty="0">
              <a:latin typeface="Courier New"/>
              <a:cs typeface="Courier New"/>
            </a:endParaRPr>
          </a:p>
        </p:txBody>
      </p:sp>
      <p:sp>
        <p:nvSpPr>
          <p:cNvPr id="10" name="object 7">
            <a:extLst>
              <a:ext uri="{FF2B5EF4-FFF2-40B4-BE49-F238E27FC236}">
                <a16:creationId xmlns:a16="http://schemas.microsoft.com/office/drawing/2014/main" id="{80835C47-3D2B-F84B-A962-B67CA9CDC707}"/>
              </a:ext>
            </a:extLst>
          </p:cNvPr>
          <p:cNvSpPr txBox="1"/>
          <p:nvPr/>
        </p:nvSpPr>
        <p:spPr>
          <a:xfrm>
            <a:off x="357921" y="3338917"/>
            <a:ext cx="886861" cy="259045"/>
          </a:xfrm>
          <a:prstGeom prst="rect">
            <a:avLst/>
          </a:prstGeom>
        </p:spPr>
        <p:txBody>
          <a:bodyPr vert="horz" wrap="square" lIns="0" tIns="12700" rIns="0" bIns="0" rtlCol="0">
            <a:spAutoFit/>
          </a:bodyPr>
          <a:lstStyle/>
          <a:p>
            <a:pPr marL="12700" algn="ctr">
              <a:lnSpc>
                <a:spcPct val="100000"/>
              </a:lnSpc>
              <a:spcBef>
                <a:spcPts val="100"/>
              </a:spcBef>
            </a:pPr>
            <a:r>
              <a:rPr lang="en-US" altLang="zh-CN" sz="1600" spc="-5" dirty="0">
                <a:latin typeface="Courier New"/>
                <a:cs typeface="Courier New"/>
              </a:rPr>
              <a:t>…</a:t>
            </a:r>
            <a:endParaRPr sz="1600" dirty="0">
              <a:latin typeface="Courier New"/>
              <a:cs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1672676"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24242"/>
                </a:solidFill>
                <a:latin typeface="Arial"/>
                <a:cs typeface="Arial"/>
              </a:rPr>
              <a:t>go-micro</a:t>
            </a:r>
            <a:endParaRPr sz="3000" dirty="0">
              <a:latin typeface="Arial"/>
              <a:cs typeface="Arial"/>
            </a:endParaRPr>
          </a:p>
        </p:txBody>
      </p:sp>
      <p:sp>
        <p:nvSpPr>
          <p:cNvPr id="3" name="object 3"/>
          <p:cNvSpPr txBox="1"/>
          <p:nvPr/>
        </p:nvSpPr>
        <p:spPr>
          <a:xfrm>
            <a:off x="6912373" y="535134"/>
            <a:ext cx="1746387"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24242"/>
                </a:solidFill>
                <a:latin typeface="Arial"/>
                <a:cs typeface="Arial"/>
              </a:rPr>
              <a:t>wrappers</a:t>
            </a:r>
            <a:endParaRPr sz="3000" dirty="0">
              <a:latin typeface="Arial"/>
              <a:cs typeface="Arial"/>
            </a:endParaRPr>
          </a:p>
        </p:txBody>
      </p:sp>
      <p:sp>
        <p:nvSpPr>
          <p:cNvPr id="4" name="object 4"/>
          <p:cNvSpPr/>
          <p:nvPr/>
        </p:nvSpPr>
        <p:spPr>
          <a:xfrm>
            <a:off x="311699" y="1468822"/>
            <a:ext cx="8521065" cy="3100070"/>
          </a:xfrm>
          <a:custGeom>
            <a:avLst/>
            <a:gdLst/>
            <a:ahLst/>
            <a:cxnLst/>
            <a:rect l="l" t="t" r="r" b="b"/>
            <a:pathLst>
              <a:path w="8521065" h="3100070">
                <a:moveTo>
                  <a:pt x="0" y="0"/>
                </a:moveTo>
                <a:lnTo>
                  <a:pt x="8520583" y="0"/>
                </a:lnTo>
                <a:lnTo>
                  <a:pt x="8520583" y="3099893"/>
                </a:lnTo>
                <a:lnTo>
                  <a:pt x="0" y="3099893"/>
                </a:lnTo>
                <a:lnTo>
                  <a:pt x="0" y="0"/>
                </a:lnTo>
                <a:close/>
              </a:path>
            </a:pathLst>
          </a:custGeom>
          <a:solidFill>
            <a:srgbClr val="F2F2F2"/>
          </a:solidFill>
        </p:spPr>
        <p:txBody>
          <a:bodyPr wrap="square" lIns="0" tIns="0" rIns="0" bIns="0" rtlCol="0"/>
          <a:lstStyle/>
          <a:p>
            <a:endParaRPr/>
          </a:p>
        </p:txBody>
      </p:sp>
      <p:sp>
        <p:nvSpPr>
          <p:cNvPr id="5" name="object 5"/>
          <p:cNvSpPr txBox="1"/>
          <p:nvPr/>
        </p:nvSpPr>
        <p:spPr>
          <a:xfrm>
            <a:off x="384724" y="1546923"/>
            <a:ext cx="66548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424242"/>
                </a:solidFill>
                <a:latin typeface="Courier New"/>
                <a:cs typeface="Courier New"/>
              </a:rPr>
              <a:t>client</a:t>
            </a:r>
            <a:endParaRPr sz="1400">
              <a:latin typeface="Courier New"/>
              <a:cs typeface="Courier New"/>
            </a:endParaRPr>
          </a:p>
        </p:txBody>
      </p:sp>
      <p:sp>
        <p:nvSpPr>
          <p:cNvPr id="6" name="object 6"/>
          <p:cNvSpPr txBox="1"/>
          <p:nvPr/>
        </p:nvSpPr>
        <p:spPr>
          <a:xfrm>
            <a:off x="1756321" y="1534223"/>
            <a:ext cx="3376295" cy="254000"/>
          </a:xfrm>
          <a:prstGeom prst="rect">
            <a:avLst/>
          </a:prstGeom>
        </p:spPr>
        <p:txBody>
          <a:bodyPr vert="horz" wrap="square" lIns="0" tIns="12700" rIns="0" bIns="0" rtlCol="0">
            <a:spAutoFit/>
          </a:bodyPr>
          <a:lstStyle/>
          <a:p>
            <a:pPr marL="12700">
              <a:lnSpc>
                <a:spcPct val="100000"/>
              </a:lnSpc>
              <a:spcBef>
                <a:spcPts val="100"/>
              </a:spcBef>
            </a:pPr>
            <a:r>
              <a:rPr sz="1500" spc="110" dirty="0">
                <a:solidFill>
                  <a:srgbClr val="A71C5D"/>
                </a:solidFill>
                <a:latin typeface="Arial"/>
                <a:cs typeface="Arial"/>
              </a:rPr>
              <a:t>type </a:t>
            </a:r>
            <a:r>
              <a:rPr sz="1500" spc="-5" dirty="0">
                <a:solidFill>
                  <a:srgbClr val="ED6942"/>
                </a:solidFill>
                <a:latin typeface="Arial"/>
                <a:cs typeface="Arial"/>
              </a:rPr>
              <a:t>Wrapper </a:t>
            </a:r>
            <a:r>
              <a:rPr sz="1500" spc="180" dirty="0">
                <a:solidFill>
                  <a:srgbClr val="A71C5D"/>
                </a:solidFill>
                <a:latin typeface="Arial"/>
                <a:cs typeface="Arial"/>
              </a:rPr>
              <a:t>func</a:t>
            </a:r>
            <a:r>
              <a:rPr sz="1500" spc="180" dirty="0">
                <a:solidFill>
                  <a:srgbClr val="333333"/>
                </a:solidFill>
                <a:latin typeface="Arial"/>
                <a:cs typeface="Arial"/>
              </a:rPr>
              <a:t>(Client)</a:t>
            </a:r>
            <a:r>
              <a:rPr sz="1500" spc="155" dirty="0">
                <a:solidFill>
                  <a:srgbClr val="333333"/>
                </a:solidFill>
                <a:latin typeface="Arial"/>
                <a:cs typeface="Arial"/>
              </a:rPr>
              <a:t> </a:t>
            </a:r>
            <a:r>
              <a:rPr sz="1500" spc="180" dirty="0">
                <a:solidFill>
                  <a:srgbClr val="ED6942"/>
                </a:solidFill>
                <a:latin typeface="Arial"/>
                <a:cs typeface="Arial"/>
              </a:rPr>
              <a:t>Client</a:t>
            </a:r>
            <a:endParaRPr sz="1500">
              <a:latin typeface="Arial"/>
              <a:cs typeface="Arial"/>
            </a:endParaRPr>
          </a:p>
        </p:txBody>
      </p:sp>
      <p:sp>
        <p:nvSpPr>
          <p:cNvPr id="7" name="object 7"/>
          <p:cNvSpPr txBox="1"/>
          <p:nvPr/>
        </p:nvSpPr>
        <p:spPr>
          <a:xfrm>
            <a:off x="384724" y="2013647"/>
            <a:ext cx="66548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424242"/>
                </a:solidFill>
                <a:latin typeface="Courier New"/>
                <a:cs typeface="Courier New"/>
              </a:rPr>
              <a:t>server</a:t>
            </a:r>
            <a:endParaRPr sz="1400">
              <a:latin typeface="Courier New"/>
              <a:cs typeface="Courier New"/>
            </a:endParaRPr>
          </a:p>
        </p:txBody>
      </p:sp>
      <p:sp>
        <p:nvSpPr>
          <p:cNvPr id="8" name="object 8"/>
          <p:cNvSpPr txBox="1"/>
          <p:nvPr/>
        </p:nvSpPr>
        <p:spPr>
          <a:xfrm>
            <a:off x="1756321" y="2000947"/>
            <a:ext cx="3896995" cy="254000"/>
          </a:xfrm>
          <a:prstGeom prst="rect">
            <a:avLst/>
          </a:prstGeom>
        </p:spPr>
        <p:txBody>
          <a:bodyPr vert="horz" wrap="square" lIns="0" tIns="12700" rIns="0" bIns="0" rtlCol="0">
            <a:spAutoFit/>
          </a:bodyPr>
          <a:lstStyle/>
          <a:p>
            <a:pPr marL="12700">
              <a:lnSpc>
                <a:spcPct val="100000"/>
              </a:lnSpc>
              <a:spcBef>
                <a:spcPts val="100"/>
              </a:spcBef>
            </a:pPr>
            <a:r>
              <a:rPr sz="1500" spc="110" dirty="0">
                <a:solidFill>
                  <a:srgbClr val="A71C5D"/>
                </a:solidFill>
                <a:latin typeface="Arial"/>
                <a:cs typeface="Arial"/>
              </a:rPr>
              <a:t>type </a:t>
            </a:r>
            <a:r>
              <a:rPr sz="1500" spc="30" dirty="0">
                <a:solidFill>
                  <a:srgbClr val="ED6942"/>
                </a:solidFill>
                <a:latin typeface="Arial"/>
                <a:cs typeface="Arial"/>
              </a:rPr>
              <a:t>HandlerWrapper</a:t>
            </a:r>
            <a:r>
              <a:rPr sz="1500" spc="225" dirty="0">
                <a:solidFill>
                  <a:srgbClr val="ED6942"/>
                </a:solidFill>
                <a:latin typeface="Arial"/>
                <a:cs typeface="Arial"/>
              </a:rPr>
              <a:t> </a:t>
            </a:r>
            <a:r>
              <a:rPr sz="1500" spc="85" dirty="0">
                <a:solidFill>
                  <a:srgbClr val="A71C5D"/>
                </a:solidFill>
                <a:latin typeface="Arial"/>
                <a:cs typeface="Arial"/>
              </a:rPr>
              <a:t>func</a:t>
            </a:r>
            <a:r>
              <a:rPr sz="1500" spc="85" dirty="0">
                <a:solidFill>
                  <a:srgbClr val="333333"/>
                </a:solidFill>
                <a:latin typeface="Arial"/>
                <a:cs typeface="Arial"/>
              </a:rPr>
              <a:t>(HandlerFunc)</a:t>
            </a:r>
            <a:endParaRPr sz="1500">
              <a:latin typeface="Arial"/>
              <a:cs typeface="Arial"/>
            </a:endParaRPr>
          </a:p>
        </p:txBody>
      </p:sp>
      <p:sp>
        <p:nvSpPr>
          <p:cNvPr id="9" name="object 9"/>
          <p:cNvSpPr txBox="1"/>
          <p:nvPr/>
        </p:nvSpPr>
        <p:spPr>
          <a:xfrm>
            <a:off x="5736353" y="2000947"/>
            <a:ext cx="1176020" cy="254000"/>
          </a:xfrm>
          <a:prstGeom prst="rect">
            <a:avLst/>
          </a:prstGeom>
        </p:spPr>
        <p:txBody>
          <a:bodyPr vert="horz" wrap="square" lIns="0" tIns="12700" rIns="0" bIns="0" rtlCol="0">
            <a:spAutoFit/>
          </a:bodyPr>
          <a:lstStyle/>
          <a:p>
            <a:pPr marL="12700">
              <a:lnSpc>
                <a:spcPct val="100000"/>
              </a:lnSpc>
              <a:spcBef>
                <a:spcPts val="100"/>
              </a:spcBef>
            </a:pPr>
            <a:r>
              <a:rPr sz="1500" spc="35" dirty="0">
                <a:solidFill>
                  <a:srgbClr val="ED6942"/>
                </a:solidFill>
                <a:latin typeface="Arial"/>
                <a:cs typeface="Arial"/>
              </a:rPr>
              <a:t>HandlerFunc</a:t>
            </a:r>
            <a:endParaRPr sz="1500">
              <a:latin typeface="Arial"/>
              <a:cs typeface="Arial"/>
            </a:endParaRPr>
          </a:p>
        </p:txBody>
      </p:sp>
      <p:sp>
        <p:nvSpPr>
          <p:cNvPr id="10" name="object 10"/>
          <p:cNvSpPr txBox="1"/>
          <p:nvPr/>
        </p:nvSpPr>
        <p:spPr>
          <a:xfrm>
            <a:off x="384724" y="2468179"/>
            <a:ext cx="4319905" cy="191135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24242"/>
                </a:solidFill>
                <a:latin typeface="Courier New"/>
                <a:cs typeface="Courier New"/>
              </a:rPr>
              <a:t>…</a:t>
            </a:r>
            <a:endParaRPr sz="1400">
              <a:latin typeface="Courier New"/>
              <a:cs typeface="Courier New"/>
            </a:endParaRPr>
          </a:p>
          <a:p>
            <a:pPr>
              <a:lnSpc>
                <a:spcPct val="100000"/>
              </a:lnSpc>
              <a:spcBef>
                <a:spcPts val="20"/>
              </a:spcBef>
            </a:pPr>
            <a:endParaRPr sz="2300">
              <a:latin typeface="Times New Roman"/>
              <a:cs typeface="Times New Roman"/>
            </a:endParaRPr>
          </a:p>
          <a:p>
            <a:pPr marL="430530" marR="5080" indent="-418465">
              <a:lnSpc>
                <a:spcPct val="116700"/>
              </a:lnSpc>
            </a:pPr>
            <a:r>
              <a:rPr sz="1500" spc="140" dirty="0">
                <a:solidFill>
                  <a:srgbClr val="333333"/>
                </a:solidFill>
                <a:latin typeface="Arial"/>
                <a:cs typeface="Arial"/>
              </a:rPr>
              <a:t>service </a:t>
            </a:r>
            <a:r>
              <a:rPr sz="1500" spc="175" dirty="0">
                <a:solidFill>
                  <a:srgbClr val="A71C5D"/>
                </a:solidFill>
                <a:latin typeface="Arial"/>
                <a:cs typeface="Arial"/>
              </a:rPr>
              <a:t>:= </a:t>
            </a:r>
            <a:r>
              <a:rPr sz="1500" spc="80" dirty="0">
                <a:solidFill>
                  <a:srgbClr val="333333"/>
                </a:solidFill>
                <a:latin typeface="Arial"/>
                <a:cs typeface="Arial"/>
              </a:rPr>
              <a:t>micro.</a:t>
            </a:r>
            <a:r>
              <a:rPr sz="1500" spc="80" dirty="0">
                <a:solidFill>
                  <a:srgbClr val="0085B3"/>
                </a:solidFill>
                <a:latin typeface="Arial"/>
                <a:cs typeface="Arial"/>
              </a:rPr>
              <a:t>NewService</a:t>
            </a:r>
            <a:r>
              <a:rPr sz="1500" spc="80" dirty="0">
                <a:solidFill>
                  <a:srgbClr val="333333"/>
                </a:solidFill>
                <a:latin typeface="Arial"/>
                <a:cs typeface="Arial"/>
              </a:rPr>
              <a:t>(  </a:t>
            </a:r>
            <a:r>
              <a:rPr sz="1500" spc="100" dirty="0">
                <a:solidFill>
                  <a:srgbClr val="333333"/>
                </a:solidFill>
                <a:latin typeface="Arial"/>
                <a:cs typeface="Arial"/>
              </a:rPr>
              <a:t>micro.</a:t>
            </a:r>
            <a:r>
              <a:rPr sz="1500" spc="100" dirty="0">
                <a:solidFill>
                  <a:srgbClr val="0085B3"/>
                </a:solidFill>
                <a:latin typeface="Arial"/>
                <a:cs typeface="Arial"/>
              </a:rPr>
              <a:t>Name</a:t>
            </a:r>
            <a:r>
              <a:rPr sz="1500" spc="100" dirty="0">
                <a:solidFill>
                  <a:srgbClr val="333333"/>
                </a:solidFill>
                <a:latin typeface="Arial"/>
                <a:cs typeface="Arial"/>
              </a:rPr>
              <a:t>(</a:t>
            </a:r>
            <a:r>
              <a:rPr sz="1500" spc="100" dirty="0">
                <a:solidFill>
                  <a:srgbClr val="173691"/>
                </a:solidFill>
                <a:latin typeface="Arial"/>
                <a:cs typeface="Arial"/>
              </a:rPr>
              <a:t>"com.example.srv.foobar"</a:t>
            </a:r>
            <a:r>
              <a:rPr sz="1500" spc="100" dirty="0">
                <a:solidFill>
                  <a:srgbClr val="333333"/>
                </a:solidFill>
                <a:latin typeface="Arial"/>
                <a:cs typeface="Arial"/>
              </a:rPr>
              <a:t>),  </a:t>
            </a:r>
            <a:r>
              <a:rPr sz="1500" spc="155" dirty="0">
                <a:solidFill>
                  <a:srgbClr val="333333"/>
                </a:solidFill>
                <a:latin typeface="Arial"/>
                <a:cs typeface="Arial"/>
              </a:rPr>
              <a:t>micro.</a:t>
            </a:r>
            <a:r>
              <a:rPr sz="1500" spc="155" dirty="0">
                <a:solidFill>
                  <a:srgbClr val="0085B3"/>
                </a:solidFill>
                <a:latin typeface="Arial"/>
                <a:cs typeface="Arial"/>
              </a:rPr>
              <a:t>WrapClient</a:t>
            </a:r>
            <a:r>
              <a:rPr sz="1500" spc="155" dirty="0">
                <a:solidFill>
                  <a:srgbClr val="333333"/>
                </a:solidFill>
                <a:latin typeface="Arial"/>
                <a:cs typeface="Arial"/>
              </a:rPr>
              <a:t>(circuitBreaker(3)),  </a:t>
            </a:r>
            <a:r>
              <a:rPr sz="1500" spc="130" dirty="0">
                <a:solidFill>
                  <a:srgbClr val="333333"/>
                </a:solidFill>
                <a:latin typeface="Arial"/>
                <a:cs typeface="Arial"/>
              </a:rPr>
              <a:t>micro.</a:t>
            </a:r>
            <a:r>
              <a:rPr sz="1500" spc="130" dirty="0">
                <a:solidFill>
                  <a:srgbClr val="0085B3"/>
                </a:solidFill>
                <a:latin typeface="Arial"/>
                <a:cs typeface="Arial"/>
              </a:rPr>
              <a:t>WrapHandler</a:t>
            </a:r>
            <a:r>
              <a:rPr sz="1500" spc="130" dirty="0">
                <a:solidFill>
                  <a:srgbClr val="333333"/>
                </a:solidFill>
                <a:latin typeface="Arial"/>
                <a:cs typeface="Arial"/>
              </a:rPr>
              <a:t>(rateLimiter(10)),</a:t>
            </a:r>
            <a:endParaRPr sz="1500">
              <a:latin typeface="Arial"/>
              <a:cs typeface="Arial"/>
            </a:endParaRPr>
          </a:p>
          <a:p>
            <a:pPr marL="12700">
              <a:lnSpc>
                <a:spcPct val="100000"/>
              </a:lnSpc>
              <a:spcBef>
                <a:spcPts val="300"/>
              </a:spcBef>
            </a:pPr>
            <a:r>
              <a:rPr sz="1500" spc="325" dirty="0">
                <a:solidFill>
                  <a:srgbClr val="333333"/>
                </a:solidFill>
                <a:latin typeface="Arial"/>
                <a:cs typeface="Arial"/>
              </a:rPr>
              <a:t>)</a:t>
            </a:r>
            <a:endParaRPr sz="15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2053676" cy="474489"/>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zh-CN" altLang="en-US" sz="3000" dirty="0">
                <a:solidFill>
                  <a:schemeClr val="tx1"/>
                </a:solidFill>
              </a:rPr>
              <a:t>示例</a:t>
            </a:r>
            <a:endParaRPr sz="3000" dirty="0">
              <a:solidFill>
                <a:schemeClr val="tx1"/>
              </a:solidFill>
            </a:endParaRPr>
          </a:p>
        </p:txBody>
      </p:sp>
      <p:sp>
        <p:nvSpPr>
          <p:cNvPr id="3" name="object 3"/>
          <p:cNvSpPr/>
          <p:nvPr/>
        </p:nvSpPr>
        <p:spPr>
          <a:xfrm>
            <a:off x="311699" y="1439172"/>
            <a:ext cx="8655685" cy="3522345"/>
          </a:xfrm>
          <a:custGeom>
            <a:avLst/>
            <a:gdLst/>
            <a:ahLst/>
            <a:cxnLst/>
            <a:rect l="l" t="t" r="r" b="b"/>
            <a:pathLst>
              <a:path w="8655685" h="3522345">
                <a:moveTo>
                  <a:pt x="0" y="0"/>
                </a:moveTo>
                <a:lnTo>
                  <a:pt x="8655282" y="0"/>
                </a:lnTo>
                <a:lnTo>
                  <a:pt x="8655282" y="3522293"/>
                </a:lnTo>
                <a:lnTo>
                  <a:pt x="0" y="3522293"/>
                </a:lnTo>
                <a:lnTo>
                  <a:pt x="0" y="0"/>
                </a:lnTo>
                <a:close/>
              </a:path>
            </a:pathLst>
          </a:custGeom>
          <a:solidFill>
            <a:srgbClr val="F2F2F2"/>
          </a:solidFill>
        </p:spPr>
        <p:txBody>
          <a:bodyPr wrap="square" lIns="0" tIns="0" rIns="0" bIns="0" rtlCol="0"/>
          <a:lstStyle/>
          <a:p>
            <a:endParaRPr dirty="0"/>
          </a:p>
        </p:txBody>
      </p:sp>
      <p:sp>
        <p:nvSpPr>
          <p:cNvPr id="4" name="object 4"/>
          <p:cNvSpPr txBox="1"/>
          <p:nvPr/>
        </p:nvSpPr>
        <p:spPr>
          <a:xfrm>
            <a:off x="384724" y="1505079"/>
            <a:ext cx="4910455" cy="1076960"/>
          </a:xfrm>
          <a:prstGeom prst="rect">
            <a:avLst/>
          </a:prstGeom>
        </p:spPr>
        <p:txBody>
          <a:bodyPr vert="horz" wrap="square" lIns="0" tIns="22860" rIns="0" bIns="0" rtlCol="0">
            <a:spAutoFit/>
          </a:bodyPr>
          <a:lstStyle/>
          <a:p>
            <a:pPr marL="469265" marR="5080" indent="-457200">
              <a:lnSpc>
                <a:spcPts val="1650"/>
              </a:lnSpc>
              <a:spcBef>
                <a:spcPts val="180"/>
              </a:spcBef>
            </a:pPr>
            <a:r>
              <a:rPr sz="1400" spc="100" dirty="0">
                <a:solidFill>
                  <a:srgbClr val="A71C5D"/>
                </a:solidFill>
                <a:latin typeface="Arial"/>
                <a:cs typeface="Arial"/>
              </a:rPr>
              <a:t>func </a:t>
            </a:r>
            <a:r>
              <a:rPr sz="1400" spc="170" dirty="0">
                <a:solidFill>
                  <a:srgbClr val="795DA3"/>
                </a:solidFill>
                <a:latin typeface="Arial"/>
                <a:cs typeface="Arial"/>
              </a:rPr>
              <a:t>rateLimiter</a:t>
            </a:r>
            <a:r>
              <a:rPr sz="1400" spc="170" dirty="0">
                <a:solidFill>
                  <a:srgbClr val="333333"/>
                </a:solidFill>
                <a:latin typeface="Arial"/>
                <a:cs typeface="Arial"/>
              </a:rPr>
              <a:t>(</a:t>
            </a:r>
            <a:r>
              <a:rPr sz="1400" spc="170" dirty="0">
                <a:solidFill>
                  <a:srgbClr val="ED6942"/>
                </a:solidFill>
                <a:latin typeface="Arial"/>
                <a:cs typeface="Arial"/>
              </a:rPr>
              <a:t>rate </a:t>
            </a:r>
            <a:r>
              <a:rPr sz="1400" spc="280" dirty="0">
                <a:solidFill>
                  <a:srgbClr val="ED6942"/>
                </a:solidFill>
                <a:latin typeface="Arial"/>
                <a:cs typeface="Arial"/>
              </a:rPr>
              <a:t>int</a:t>
            </a:r>
            <a:r>
              <a:rPr sz="1400" spc="280" dirty="0">
                <a:solidFill>
                  <a:srgbClr val="333333"/>
                </a:solidFill>
                <a:latin typeface="Arial"/>
                <a:cs typeface="Arial"/>
              </a:rPr>
              <a:t>) </a:t>
            </a:r>
            <a:r>
              <a:rPr sz="1400" spc="70" dirty="0">
                <a:solidFill>
                  <a:srgbClr val="ED6942"/>
                </a:solidFill>
                <a:latin typeface="Arial"/>
                <a:cs typeface="Arial"/>
              </a:rPr>
              <a:t>server</a:t>
            </a:r>
            <a:r>
              <a:rPr sz="1400" spc="70" dirty="0">
                <a:solidFill>
                  <a:srgbClr val="333333"/>
                </a:solidFill>
                <a:latin typeface="Arial"/>
                <a:cs typeface="Arial"/>
              </a:rPr>
              <a:t>.</a:t>
            </a:r>
            <a:r>
              <a:rPr sz="1400" spc="70" dirty="0">
                <a:solidFill>
                  <a:srgbClr val="ED6942"/>
                </a:solidFill>
                <a:latin typeface="Arial"/>
                <a:cs typeface="Arial"/>
              </a:rPr>
              <a:t>HandlerWrapper </a:t>
            </a:r>
            <a:r>
              <a:rPr sz="1400" spc="300" dirty="0">
                <a:solidFill>
                  <a:srgbClr val="333333"/>
                </a:solidFill>
                <a:latin typeface="Arial"/>
                <a:cs typeface="Arial"/>
              </a:rPr>
              <a:t>{  </a:t>
            </a:r>
            <a:r>
              <a:rPr sz="1400" spc="75" dirty="0">
                <a:solidFill>
                  <a:srgbClr val="333333"/>
                </a:solidFill>
                <a:latin typeface="Arial"/>
                <a:cs typeface="Arial"/>
              </a:rPr>
              <a:t>tokens </a:t>
            </a:r>
            <a:r>
              <a:rPr sz="1400" spc="160" dirty="0">
                <a:solidFill>
                  <a:srgbClr val="A71C5D"/>
                </a:solidFill>
                <a:latin typeface="Arial"/>
                <a:cs typeface="Arial"/>
              </a:rPr>
              <a:t>:= </a:t>
            </a:r>
            <a:r>
              <a:rPr sz="1400" spc="-5" dirty="0">
                <a:solidFill>
                  <a:srgbClr val="0085B3"/>
                </a:solidFill>
                <a:latin typeface="Arial"/>
                <a:cs typeface="Arial"/>
              </a:rPr>
              <a:t>make</a:t>
            </a:r>
            <a:r>
              <a:rPr sz="1400" spc="-5" dirty="0">
                <a:solidFill>
                  <a:srgbClr val="333333"/>
                </a:solidFill>
                <a:latin typeface="Arial"/>
                <a:cs typeface="Arial"/>
              </a:rPr>
              <a:t>(</a:t>
            </a:r>
            <a:r>
              <a:rPr sz="1400" spc="-5" dirty="0">
                <a:solidFill>
                  <a:srgbClr val="A71C5D"/>
                </a:solidFill>
                <a:latin typeface="Arial"/>
                <a:cs typeface="Arial"/>
              </a:rPr>
              <a:t>chan </a:t>
            </a:r>
            <a:r>
              <a:rPr sz="1400" spc="155" dirty="0">
                <a:solidFill>
                  <a:srgbClr val="A71C5D"/>
                </a:solidFill>
                <a:latin typeface="Arial"/>
                <a:cs typeface="Arial"/>
              </a:rPr>
              <a:t>bool</a:t>
            </a:r>
            <a:r>
              <a:rPr sz="1400" spc="155" dirty="0">
                <a:solidFill>
                  <a:srgbClr val="333333"/>
                </a:solidFill>
                <a:latin typeface="Arial"/>
                <a:cs typeface="Arial"/>
              </a:rPr>
              <a:t>,</a:t>
            </a:r>
            <a:r>
              <a:rPr sz="1400" spc="-114" dirty="0">
                <a:solidFill>
                  <a:srgbClr val="333333"/>
                </a:solidFill>
                <a:latin typeface="Arial"/>
                <a:cs typeface="Arial"/>
              </a:rPr>
              <a:t> </a:t>
            </a:r>
            <a:r>
              <a:rPr sz="1400" spc="185" dirty="0">
                <a:solidFill>
                  <a:srgbClr val="333333"/>
                </a:solidFill>
                <a:latin typeface="Arial"/>
                <a:cs typeface="Arial"/>
              </a:rPr>
              <a:t>rate)</a:t>
            </a:r>
            <a:endParaRPr sz="1400">
              <a:latin typeface="Arial"/>
              <a:cs typeface="Arial"/>
            </a:endParaRPr>
          </a:p>
          <a:p>
            <a:pPr marL="926465" marR="1797685" indent="-457200">
              <a:lnSpc>
                <a:spcPts val="1650"/>
              </a:lnSpc>
            </a:pPr>
            <a:r>
              <a:rPr sz="1400" spc="220" dirty="0">
                <a:solidFill>
                  <a:srgbClr val="A71C5D"/>
                </a:solidFill>
                <a:latin typeface="Arial"/>
                <a:cs typeface="Arial"/>
              </a:rPr>
              <a:t>for </a:t>
            </a:r>
            <a:r>
              <a:rPr sz="1400" spc="455" dirty="0">
                <a:solidFill>
                  <a:srgbClr val="333333"/>
                </a:solidFill>
                <a:latin typeface="Arial"/>
                <a:cs typeface="Arial"/>
              </a:rPr>
              <a:t>i </a:t>
            </a:r>
            <a:r>
              <a:rPr sz="1400" spc="160" dirty="0">
                <a:solidFill>
                  <a:srgbClr val="A71C5D"/>
                </a:solidFill>
                <a:latin typeface="Arial"/>
                <a:cs typeface="Arial"/>
              </a:rPr>
              <a:t>:= </a:t>
            </a:r>
            <a:r>
              <a:rPr sz="1400" spc="180" dirty="0">
                <a:solidFill>
                  <a:srgbClr val="0085B3"/>
                </a:solidFill>
                <a:latin typeface="Arial"/>
                <a:cs typeface="Arial"/>
              </a:rPr>
              <a:t>0</a:t>
            </a:r>
            <a:r>
              <a:rPr sz="1400" spc="180" dirty="0">
                <a:solidFill>
                  <a:srgbClr val="333333"/>
                </a:solidFill>
                <a:latin typeface="Arial"/>
                <a:cs typeface="Arial"/>
              </a:rPr>
              <a:t>; </a:t>
            </a:r>
            <a:r>
              <a:rPr sz="1400" spc="455" dirty="0">
                <a:solidFill>
                  <a:srgbClr val="333333"/>
                </a:solidFill>
                <a:latin typeface="Arial"/>
                <a:cs typeface="Arial"/>
              </a:rPr>
              <a:t>i </a:t>
            </a:r>
            <a:r>
              <a:rPr sz="1400" spc="-50" dirty="0">
                <a:solidFill>
                  <a:srgbClr val="333333"/>
                </a:solidFill>
                <a:latin typeface="Arial"/>
                <a:cs typeface="Arial"/>
              </a:rPr>
              <a:t>&lt; </a:t>
            </a:r>
            <a:r>
              <a:rPr sz="1400" spc="204" dirty="0">
                <a:solidFill>
                  <a:srgbClr val="333333"/>
                </a:solidFill>
                <a:latin typeface="Arial"/>
                <a:cs typeface="Arial"/>
              </a:rPr>
              <a:t>rate; </a:t>
            </a:r>
            <a:r>
              <a:rPr sz="1400" spc="114" dirty="0">
                <a:solidFill>
                  <a:srgbClr val="333333"/>
                </a:solidFill>
                <a:latin typeface="Arial"/>
                <a:cs typeface="Arial"/>
              </a:rPr>
              <a:t>i++ </a:t>
            </a:r>
            <a:r>
              <a:rPr sz="1400" spc="300" dirty="0">
                <a:solidFill>
                  <a:srgbClr val="333333"/>
                </a:solidFill>
                <a:latin typeface="Arial"/>
                <a:cs typeface="Arial"/>
              </a:rPr>
              <a:t>{  </a:t>
            </a:r>
            <a:r>
              <a:rPr sz="1400" spc="75" dirty="0">
                <a:solidFill>
                  <a:srgbClr val="333333"/>
                </a:solidFill>
                <a:latin typeface="Arial"/>
                <a:cs typeface="Arial"/>
              </a:rPr>
              <a:t>tokens </a:t>
            </a:r>
            <a:r>
              <a:rPr sz="1400" spc="125" dirty="0">
                <a:solidFill>
                  <a:srgbClr val="A71C5D"/>
                </a:solidFill>
                <a:latin typeface="Arial"/>
                <a:cs typeface="Arial"/>
              </a:rPr>
              <a:t>&lt;-</a:t>
            </a:r>
            <a:r>
              <a:rPr sz="1400" spc="210" dirty="0">
                <a:solidFill>
                  <a:srgbClr val="A71C5D"/>
                </a:solidFill>
                <a:latin typeface="Arial"/>
                <a:cs typeface="Arial"/>
              </a:rPr>
              <a:t> </a:t>
            </a:r>
            <a:r>
              <a:rPr sz="1400" spc="160" dirty="0">
                <a:solidFill>
                  <a:srgbClr val="0085B3"/>
                </a:solidFill>
                <a:latin typeface="Arial"/>
                <a:cs typeface="Arial"/>
              </a:rPr>
              <a:t>true</a:t>
            </a:r>
            <a:endParaRPr sz="1400">
              <a:latin typeface="Arial"/>
              <a:cs typeface="Arial"/>
            </a:endParaRPr>
          </a:p>
          <a:p>
            <a:pPr marL="469265">
              <a:lnSpc>
                <a:spcPts val="1600"/>
              </a:lnSpc>
            </a:pPr>
            <a:r>
              <a:rPr sz="1400" spc="300" dirty="0">
                <a:solidFill>
                  <a:srgbClr val="333333"/>
                </a:solidFill>
                <a:latin typeface="Arial"/>
                <a:cs typeface="Arial"/>
              </a:rPr>
              <a:t>}</a:t>
            </a:r>
            <a:endParaRPr sz="1400">
              <a:latin typeface="Arial"/>
              <a:cs typeface="Arial"/>
            </a:endParaRPr>
          </a:p>
        </p:txBody>
      </p:sp>
      <p:sp>
        <p:nvSpPr>
          <p:cNvPr id="5" name="object 5"/>
          <p:cNvSpPr txBox="1"/>
          <p:nvPr/>
        </p:nvSpPr>
        <p:spPr>
          <a:xfrm>
            <a:off x="6868054" y="2971926"/>
            <a:ext cx="1979930" cy="238760"/>
          </a:xfrm>
          <a:prstGeom prst="rect">
            <a:avLst/>
          </a:prstGeom>
        </p:spPr>
        <p:txBody>
          <a:bodyPr vert="horz" wrap="square" lIns="0" tIns="12700" rIns="0" bIns="0" rtlCol="0">
            <a:spAutoFit/>
          </a:bodyPr>
          <a:lstStyle/>
          <a:p>
            <a:pPr marL="12700">
              <a:lnSpc>
                <a:spcPct val="100000"/>
              </a:lnSpc>
              <a:spcBef>
                <a:spcPts val="100"/>
              </a:spcBef>
            </a:pPr>
            <a:r>
              <a:rPr sz="1400" spc="200" dirty="0">
                <a:solidFill>
                  <a:srgbClr val="A71C5D"/>
                </a:solidFill>
                <a:latin typeface="Arial"/>
                <a:cs typeface="Arial"/>
              </a:rPr>
              <a:t>interface</a:t>
            </a:r>
            <a:r>
              <a:rPr sz="1400" spc="200" dirty="0">
                <a:solidFill>
                  <a:srgbClr val="333333"/>
                </a:solidFill>
                <a:latin typeface="Arial"/>
                <a:cs typeface="Arial"/>
              </a:rPr>
              <a:t>{}) </a:t>
            </a:r>
            <a:r>
              <a:rPr sz="1400" spc="170" dirty="0">
                <a:solidFill>
                  <a:srgbClr val="A71C5D"/>
                </a:solidFill>
                <a:latin typeface="Arial"/>
                <a:cs typeface="Arial"/>
              </a:rPr>
              <a:t>error</a:t>
            </a:r>
            <a:r>
              <a:rPr sz="1400" spc="505" dirty="0">
                <a:solidFill>
                  <a:srgbClr val="A71C5D"/>
                </a:solidFill>
                <a:latin typeface="Arial"/>
                <a:cs typeface="Arial"/>
              </a:rPr>
              <a:t> </a:t>
            </a:r>
            <a:r>
              <a:rPr sz="1400" spc="300" dirty="0">
                <a:solidFill>
                  <a:srgbClr val="333333"/>
                </a:solidFill>
                <a:latin typeface="Arial"/>
                <a:cs typeface="Arial"/>
              </a:rPr>
              <a:t>{</a:t>
            </a:r>
            <a:endParaRPr sz="1400">
              <a:latin typeface="Arial"/>
              <a:cs typeface="Arial"/>
            </a:endParaRPr>
          </a:p>
        </p:txBody>
      </p:sp>
      <p:sp>
        <p:nvSpPr>
          <p:cNvPr id="6" name="object 6"/>
          <p:cNvSpPr txBox="1"/>
          <p:nvPr/>
        </p:nvSpPr>
        <p:spPr>
          <a:xfrm>
            <a:off x="841923" y="2762377"/>
            <a:ext cx="5944235" cy="1915160"/>
          </a:xfrm>
          <a:prstGeom prst="rect">
            <a:avLst/>
          </a:prstGeom>
        </p:spPr>
        <p:txBody>
          <a:bodyPr vert="horz" wrap="square" lIns="0" tIns="22860" rIns="0" bIns="0" rtlCol="0">
            <a:spAutoFit/>
          </a:bodyPr>
          <a:lstStyle/>
          <a:p>
            <a:pPr marL="469265" marR="5080" indent="-457200">
              <a:lnSpc>
                <a:spcPts val="1650"/>
              </a:lnSpc>
              <a:spcBef>
                <a:spcPts val="180"/>
              </a:spcBef>
            </a:pPr>
            <a:r>
              <a:rPr sz="1400" spc="155" dirty="0">
                <a:solidFill>
                  <a:srgbClr val="A71C5D"/>
                </a:solidFill>
                <a:latin typeface="Arial"/>
                <a:cs typeface="Arial"/>
              </a:rPr>
              <a:t>return </a:t>
            </a:r>
            <a:r>
              <a:rPr sz="1400" spc="114" dirty="0">
                <a:solidFill>
                  <a:srgbClr val="0085B3"/>
                </a:solidFill>
                <a:latin typeface="Arial"/>
                <a:cs typeface="Arial"/>
              </a:rPr>
              <a:t>func</a:t>
            </a:r>
            <a:r>
              <a:rPr sz="1400" spc="114" dirty="0">
                <a:solidFill>
                  <a:srgbClr val="333333"/>
                </a:solidFill>
                <a:latin typeface="Arial"/>
                <a:cs typeface="Arial"/>
              </a:rPr>
              <a:t>(handler </a:t>
            </a:r>
            <a:r>
              <a:rPr sz="1400" spc="90" dirty="0">
                <a:solidFill>
                  <a:srgbClr val="333333"/>
                </a:solidFill>
                <a:latin typeface="Arial"/>
                <a:cs typeface="Arial"/>
              </a:rPr>
              <a:t>server.HandlerFunc) </a:t>
            </a:r>
            <a:r>
              <a:rPr sz="1400" spc="80" dirty="0">
                <a:solidFill>
                  <a:srgbClr val="333333"/>
                </a:solidFill>
                <a:latin typeface="Arial"/>
                <a:cs typeface="Arial"/>
              </a:rPr>
              <a:t>server.HandlerFunc </a:t>
            </a:r>
            <a:r>
              <a:rPr sz="1400" spc="300" dirty="0">
                <a:solidFill>
                  <a:srgbClr val="333333"/>
                </a:solidFill>
                <a:latin typeface="Arial"/>
                <a:cs typeface="Arial"/>
              </a:rPr>
              <a:t>{  </a:t>
            </a:r>
            <a:r>
              <a:rPr sz="1400" spc="155" dirty="0">
                <a:solidFill>
                  <a:srgbClr val="A71C5D"/>
                </a:solidFill>
                <a:latin typeface="Arial"/>
                <a:cs typeface="Arial"/>
              </a:rPr>
              <a:t>return </a:t>
            </a:r>
            <a:r>
              <a:rPr sz="1400" spc="150" dirty="0">
                <a:solidFill>
                  <a:srgbClr val="0085B3"/>
                </a:solidFill>
                <a:latin typeface="Arial"/>
                <a:cs typeface="Arial"/>
              </a:rPr>
              <a:t>func</a:t>
            </a:r>
            <a:r>
              <a:rPr sz="1400" spc="150" dirty="0">
                <a:solidFill>
                  <a:srgbClr val="333333"/>
                </a:solidFill>
                <a:latin typeface="Arial"/>
                <a:cs typeface="Arial"/>
              </a:rPr>
              <a:t>(ctx </a:t>
            </a:r>
            <a:r>
              <a:rPr sz="1400" spc="130" dirty="0">
                <a:solidFill>
                  <a:srgbClr val="333333"/>
                </a:solidFill>
                <a:latin typeface="Arial"/>
                <a:cs typeface="Arial"/>
              </a:rPr>
              <a:t>context.Context, </a:t>
            </a:r>
            <a:r>
              <a:rPr sz="1400" spc="90" dirty="0">
                <a:solidFill>
                  <a:srgbClr val="333333"/>
                </a:solidFill>
                <a:latin typeface="Arial"/>
                <a:cs typeface="Arial"/>
              </a:rPr>
              <a:t>req </a:t>
            </a:r>
            <a:r>
              <a:rPr sz="1400" spc="105" dirty="0">
                <a:solidFill>
                  <a:srgbClr val="333333"/>
                </a:solidFill>
                <a:latin typeface="Arial"/>
                <a:cs typeface="Arial"/>
              </a:rPr>
              <a:t>server.Request,</a:t>
            </a:r>
            <a:r>
              <a:rPr sz="1400" spc="355" dirty="0">
                <a:solidFill>
                  <a:srgbClr val="333333"/>
                </a:solidFill>
                <a:latin typeface="Arial"/>
                <a:cs typeface="Arial"/>
              </a:rPr>
              <a:t> </a:t>
            </a:r>
            <a:r>
              <a:rPr sz="1400" spc="114" dirty="0">
                <a:solidFill>
                  <a:srgbClr val="333333"/>
                </a:solidFill>
                <a:latin typeface="Arial"/>
                <a:cs typeface="Arial"/>
              </a:rPr>
              <a:t>rsp</a:t>
            </a:r>
            <a:endParaRPr sz="1400">
              <a:latin typeface="Arial"/>
              <a:cs typeface="Arial"/>
            </a:endParaRPr>
          </a:p>
          <a:p>
            <a:pPr marL="926465" marR="3348354">
              <a:lnSpc>
                <a:spcPts val="1650"/>
              </a:lnSpc>
            </a:pPr>
            <a:r>
              <a:rPr sz="1400" spc="80" dirty="0">
                <a:solidFill>
                  <a:srgbClr val="333333"/>
                </a:solidFill>
                <a:latin typeface="Arial"/>
                <a:cs typeface="Arial"/>
              </a:rPr>
              <a:t>token </a:t>
            </a:r>
            <a:r>
              <a:rPr sz="1400" spc="160" dirty="0">
                <a:solidFill>
                  <a:srgbClr val="A71C5D"/>
                </a:solidFill>
                <a:latin typeface="Arial"/>
                <a:cs typeface="Arial"/>
              </a:rPr>
              <a:t>:= </a:t>
            </a:r>
            <a:r>
              <a:rPr sz="1400" spc="85" dirty="0">
                <a:solidFill>
                  <a:srgbClr val="A71C5D"/>
                </a:solidFill>
                <a:latin typeface="Arial"/>
                <a:cs typeface="Arial"/>
              </a:rPr>
              <a:t>&lt;-</a:t>
            </a:r>
            <a:r>
              <a:rPr sz="1400" spc="85" dirty="0">
                <a:solidFill>
                  <a:srgbClr val="333333"/>
                </a:solidFill>
                <a:latin typeface="Arial"/>
                <a:cs typeface="Arial"/>
              </a:rPr>
              <a:t>tokens  </a:t>
            </a:r>
            <a:r>
              <a:rPr sz="1400" spc="125" dirty="0">
                <a:solidFill>
                  <a:srgbClr val="A71C5D"/>
                </a:solidFill>
                <a:latin typeface="Arial"/>
                <a:cs typeface="Arial"/>
              </a:rPr>
              <a:t>defer </a:t>
            </a:r>
            <a:r>
              <a:rPr sz="1400" spc="170" dirty="0">
                <a:solidFill>
                  <a:srgbClr val="A71C5D"/>
                </a:solidFill>
                <a:latin typeface="Arial"/>
                <a:cs typeface="Arial"/>
              </a:rPr>
              <a:t>func</a:t>
            </a:r>
            <a:r>
              <a:rPr sz="1400" spc="170" dirty="0">
                <a:solidFill>
                  <a:srgbClr val="333333"/>
                </a:solidFill>
                <a:latin typeface="Arial"/>
                <a:cs typeface="Arial"/>
              </a:rPr>
              <a:t>()</a:t>
            </a:r>
            <a:r>
              <a:rPr sz="1400" spc="80" dirty="0">
                <a:solidFill>
                  <a:srgbClr val="333333"/>
                </a:solidFill>
                <a:latin typeface="Arial"/>
                <a:cs typeface="Arial"/>
              </a:rPr>
              <a:t> </a:t>
            </a:r>
            <a:r>
              <a:rPr sz="1400" spc="300" dirty="0">
                <a:solidFill>
                  <a:srgbClr val="333333"/>
                </a:solidFill>
                <a:latin typeface="Arial"/>
                <a:cs typeface="Arial"/>
              </a:rPr>
              <a:t>{</a:t>
            </a:r>
            <a:endParaRPr sz="1400">
              <a:latin typeface="Arial"/>
              <a:cs typeface="Arial"/>
            </a:endParaRPr>
          </a:p>
          <a:p>
            <a:pPr marL="1383665">
              <a:lnSpc>
                <a:spcPts val="1585"/>
              </a:lnSpc>
            </a:pPr>
            <a:r>
              <a:rPr sz="1400" spc="75" dirty="0">
                <a:solidFill>
                  <a:srgbClr val="333333"/>
                </a:solidFill>
                <a:latin typeface="Arial"/>
                <a:cs typeface="Arial"/>
              </a:rPr>
              <a:t>tokens </a:t>
            </a:r>
            <a:r>
              <a:rPr sz="1400" spc="125" dirty="0">
                <a:solidFill>
                  <a:srgbClr val="A71C5D"/>
                </a:solidFill>
                <a:latin typeface="Arial"/>
                <a:cs typeface="Arial"/>
              </a:rPr>
              <a:t>&lt;-</a:t>
            </a:r>
            <a:r>
              <a:rPr sz="1400" spc="225" dirty="0">
                <a:solidFill>
                  <a:srgbClr val="A71C5D"/>
                </a:solidFill>
                <a:latin typeface="Arial"/>
                <a:cs typeface="Arial"/>
              </a:rPr>
              <a:t> </a:t>
            </a:r>
            <a:r>
              <a:rPr sz="1400" spc="75" dirty="0">
                <a:solidFill>
                  <a:srgbClr val="333333"/>
                </a:solidFill>
                <a:latin typeface="Arial"/>
                <a:cs typeface="Arial"/>
              </a:rPr>
              <a:t>token</a:t>
            </a:r>
            <a:endParaRPr sz="1400">
              <a:latin typeface="Arial"/>
              <a:cs typeface="Arial"/>
            </a:endParaRPr>
          </a:p>
          <a:p>
            <a:pPr marL="926465">
              <a:lnSpc>
                <a:spcPts val="1650"/>
              </a:lnSpc>
            </a:pPr>
            <a:r>
              <a:rPr sz="1400" spc="295" dirty="0">
                <a:solidFill>
                  <a:srgbClr val="333333"/>
                </a:solidFill>
                <a:latin typeface="Arial"/>
                <a:cs typeface="Arial"/>
              </a:rPr>
              <a:t>}()</a:t>
            </a:r>
            <a:endParaRPr sz="1400">
              <a:latin typeface="Arial"/>
              <a:cs typeface="Arial"/>
            </a:endParaRPr>
          </a:p>
          <a:p>
            <a:pPr marL="926465">
              <a:lnSpc>
                <a:spcPts val="1650"/>
              </a:lnSpc>
            </a:pPr>
            <a:r>
              <a:rPr sz="1400" spc="155" dirty="0">
                <a:solidFill>
                  <a:srgbClr val="A71C5D"/>
                </a:solidFill>
                <a:latin typeface="Arial"/>
                <a:cs typeface="Arial"/>
              </a:rPr>
              <a:t>return </a:t>
            </a:r>
            <a:r>
              <a:rPr sz="1400" spc="155" dirty="0">
                <a:solidFill>
                  <a:srgbClr val="0085B3"/>
                </a:solidFill>
                <a:latin typeface="Arial"/>
                <a:cs typeface="Arial"/>
              </a:rPr>
              <a:t>handler</a:t>
            </a:r>
            <a:r>
              <a:rPr sz="1400" spc="155" dirty="0">
                <a:solidFill>
                  <a:srgbClr val="333333"/>
                </a:solidFill>
                <a:latin typeface="Arial"/>
                <a:cs typeface="Arial"/>
              </a:rPr>
              <a:t>(ctx, </a:t>
            </a:r>
            <a:r>
              <a:rPr sz="1400" spc="160" dirty="0">
                <a:solidFill>
                  <a:srgbClr val="333333"/>
                </a:solidFill>
                <a:latin typeface="Arial"/>
                <a:cs typeface="Arial"/>
              </a:rPr>
              <a:t>req,</a:t>
            </a:r>
            <a:r>
              <a:rPr sz="1400" spc="260" dirty="0">
                <a:solidFill>
                  <a:srgbClr val="333333"/>
                </a:solidFill>
                <a:latin typeface="Arial"/>
                <a:cs typeface="Arial"/>
              </a:rPr>
              <a:t> </a:t>
            </a:r>
            <a:r>
              <a:rPr sz="1400" spc="160" dirty="0">
                <a:solidFill>
                  <a:srgbClr val="333333"/>
                </a:solidFill>
                <a:latin typeface="Arial"/>
                <a:cs typeface="Arial"/>
              </a:rPr>
              <a:t>rsp)</a:t>
            </a:r>
            <a:endParaRPr sz="1400">
              <a:latin typeface="Arial"/>
              <a:cs typeface="Arial"/>
            </a:endParaRPr>
          </a:p>
          <a:p>
            <a:pPr marL="469265">
              <a:lnSpc>
                <a:spcPts val="1650"/>
              </a:lnSpc>
            </a:pPr>
            <a:r>
              <a:rPr sz="1400" spc="300" dirty="0">
                <a:solidFill>
                  <a:srgbClr val="333333"/>
                </a:solidFill>
                <a:latin typeface="Arial"/>
                <a:cs typeface="Arial"/>
              </a:rPr>
              <a:t>}</a:t>
            </a:r>
            <a:endParaRPr sz="1400">
              <a:latin typeface="Arial"/>
              <a:cs typeface="Arial"/>
            </a:endParaRPr>
          </a:p>
          <a:p>
            <a:pPr marL="12700">
              <a:lnSpc>
                <a:spcPts val="1664"/>
              </a:lnSpc>
            </a:pPr>
            <a:r>
              <a:rPr sz="1400" spc="300" dirty="0">
                <a:solidFill>
                  <a:srgbClr val="333333"/>
                </a:solidFill>
                <a:latin typeface="Arial"/>
                <a:cs typeface="Arial"/>
              </a:rPr>
              <a:t>}</a:t>
            </a:r>
            <a:endParaRPr sz="1400">
              <a:latin typeface="Arial"/>
              <a:cs typeface="Arial"/>
            </a:endParaRPr>
          </a:p>
        </p:txBody>
      </p:sp>
      <p:sp>
        <p:nvSpPr>
          <p:cNvPr id="7" name="object 7"/>
          <p:cNvSpPr txBox="1"/>
          <p:nvPr/>
        </p:nvSpPr>
        <p:spPr>
          <a:xfrm>
            <a:off x="384724" y="4648323"/>
            <a:ext cx="123189" cy="238760"/>
          </a:xfrm>
          <a:prstGeom prst="rect">
            <a:avLst/>
          </a:prstGeom>
        </p:spPr>
        <p:txBody>
          <a:bodyPr vert="horz" wrap="square" lIns="0" tIns="12700" rIns="0" bIns="0" rtlCol="0">
            <a:spAutoFit/>
          </a:bodyPr>
          <a:lstStyle/>
          <a:p>
            <a:pPr marL="12700">
              <a:lnSpc>
                <a:spcPct val="100000"/>
              </a:lnSpc>
              <a:spcBef>
                <a:spcPts val="100"/>
              </a:spcBef>
            </a:pPr>
            <a:r>
              <a:rPr sz="1400" spc="300" dirty="0">
                <a:solidFill>
                  <a:srgbClr val="333333"/>
                </a:solidFill>
                <a:latin typeface="Arial"/>
                <a:cs typeface="Arial"/>
              </a:rPr>
              <a:t>}</a:t>
            </a:r>
            <a:endParaRPr sz="1400">
              <a:latin typeface="Arial"/>
              <a:cs typeface="Arial"/>
            </a:endParaRPr>
          </a:p>
        </p:txBody>
      </p:sp>
      <p:sp>
        <p:nvSpPr>
          <p:cNvPr id="8" name="Rectangle 7">
            <a:extLst>
              <a:ext uri="{FF2B5EF4-FFF2-40B4-BE49-F238E27FC236}">
                <a16:creationId xmlns:a16="http://schemas.microsoft.com/office/drawing/2014/main" id="{64C4EDC6-36F9-BD44-9A3A-4F15C0D9E7EE}"/>
              </a:ext>
            </a:extLst>
          </p:cNvPr>
          <p:cNvSpPr/>
          <p:nvPr/>
        </p:nvSpPr>
        <p:spPr>
          <a:xfrm>
            <a:off x="6964976" y="791555"/>
            <a:ext cx="2002408" cy="369332"/>
          </a:xfrm>
          <a:prstGeom prst="rect">
            <a:avLst/>
          </a:prstGeom>
        </p:spPr>
        <p:txBody>
          <a:bodyPr wrap="none">
            <a:spAutoFit/>
          </a:bodyPr>
          <a:lstStyle/>
          <a:p>
            <a:r>
              <a:rPr lang="en-US" dirty="0">
                <a:solidFill>
                  <a:srgbClr val="424242"/>
                </a:solidFill>
              </a:rPr>
              <a:t>Rate Limit Wrapper</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3039" y="2041311"/>
            <a:ext cx="2627630" cy="726440"/>
          </a:xfrm>
          <a:prstGeom prst="rect">
            <a:avLst/>
          </a:prstGeom>
        </p:spPr>
        <p:txBody>
          <a:bodyPr vert="horz" wrap="square" lIns="0" tIns="12700" rIns="0" bIns="0" rtlCol="0">
            <a:spAutoFit/>
          </a:bodyPr>
          <a:lstStyle/>
          <a:p>
            <a:pPr marL="12700">
              <a:lnSpc>
                <a:spcPct val="100000"/>
              </a:lnSpc>
              <a:spcBef>
                <a:spcPts val="100"/>
              </a:spcBef>
            </a:pPr>
            <a:r>
              <a:rPr lang="zh-CN" altLang="en-US" sz="4600" dirty="0"/>
              <a:t>社区</a:t>
            </a:r>
            <a:endParaRPr sz="4600" dirty="0"/>
          </a:p>
        </p:txBody>
      </p:sp>
      <p:sp>
        <p:nvSpPr>
          <p:cNvPr id="3" name="object 3"/>
          <p:cNvSpPr txBox="1"/>
          <p:nvPr/>
        </p:nvSpPr>
        <p:spPr>
          <a:xfrm>
            <a:off x="990600" y="2989924"/>
            <a:ext cx="2776220" cy="314960"/>
          </a:xfrm>
          <a:prstGeom prst="rect">
            <a:avLst/>
          </a:prstGeom>
        </p:spPr>
        <p:txBody>
          <a:bodyPr vert="horz" wrap="square" lIns="0" tIns="12700" rIns="0" bIns="0" rtlCol="0">
            <a:spAutoFit/>
          </a:bodyPr>
          <a:lstStyle/>
          <a:p>
            <a:pPr marL="12700">
              <a:lnSpc>
                <a:spcPct val="100000"/>
              </a:lnSpc>
              <a:spcBef>
                <a:spcPts val="100"/>
              </a:spcBef>
            </a:pPr>
            <a:r>
              <a:rPr lang="zh-CN" altLang="en-US" sz="1900" spc="-5" dirty="0">
                <a:solidFill>
                  <a:srgbClr val="FFFFFF"/>
                </a:solidFill>
                <a:latin typeface="Courier New"/>
                <a:cs typeface="Courier New"/>
              </a:rPr>
              <a:t>分享您的体验</a:t>
            </a:r>
            <a:endParaRPr sz="1900" dirty="0">
              <a:latin typeface="Courier New"/>
              <a:cs typeface="Courier New"/>
            </a:endParaRPr>
          </a:p>
        </p:txBody>
      </p:sp>
      <p:sp>
        <p:nvSpPr>
          <p:cNvPr id="4" name="object 4"/>
          <p:cNvSpPr txBox="1"/>
          <p:nvPr/>
        </p:nvSpPr>
        <p:spPr>
          <a:xfrm>
            <a:off x="996329" y="3633609"/>
            <a:ext cx="2052320" cy="314960"/>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FFFFFF"/>
                </a:solidFill>
                <a:latin typeface="Courier New"/>
                <a:cs typeface="Courier New"/>
              </a:rPr>
              <a:t>slack.micro.mu</a:t>
            </a:r>
            <a:endParaRPr sz="1900" dirty="0">
              <a:latin typeface="Courier New"/>
              <a:cs typeface="Courier New"/>
            </a:endParaRPr>
          </a:p>
        </p:txBody>
      </p:sp>
      <p:sp>
        <p:nvSpPr>
          <p:cNvPr id="6" name="object 2">
            <a:extLst>
              <a:ext uri="{FF2B5EF4-FFF2-40B4-BE49-F238E27FC236}">
                <a16:creationId xmlns:a16="http://schemas.microsoft.com/office/drawing/2014/main" id="{9886FDD6-8C68-0C4F-A119-6203181BCC8A}"/>
              </a:ext>
            </a:extLst>
          </p:cNvPr>
          <p:cNvSpPr txBox="1">
            <a:spLocks/>
          </p:cNvSpPr>
          <p:nvPr/>
        </p:nvSpPr>
        <p:spPr>
          <a:xfrm>
            <a:off x="4876800" y="438150"/>
            <a:ext cx="1474470"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pPr>
            <a:r>
              <a:rPr lang="zh-CN" altLang="en-US" sz="3000" kern="0" spc="-465" dirty="0">
                <a:solidFill>
                  <a:srgbClr val="424242"/>
                </a:solidFill>
              </a:rPr>
              <a:t>结束语</a:t>
            </a:r>
            <a:endParaRPr lang="zh-CN" altLang="en-US" sz="3000" kern="0" dirty="0"/>
          </a:p>
        </p:txBody>
      </p:sp>
      <p:sp>
        <p:nvSpPr>
          <p:cNvPr id="7" name="TextBox 6">
            <a:extLst>
              <a:ext uri="{FF2B5EF4-FFF2-40B4-BE49-F238E27FC236}">
                <a16:creationId xmlns:a16="http://schemas.microsoft.com/office/drawing/2014/main" id="{DA6FA062-9583-EF48-A6C7-B5E8ECB66717}"/>
              </a:ext>
            </a:extLst>
          </p:cNvPr>
          <p:cNvSpPr txBox="1"/>
          <p:nvPr/>
        </p:nvSpPr>
        <p:spPr>
          <a:xfrm>
            <a:off x="4853940" y="1099861"/>
            <a:ext cx="2861168" cy="369332"/>
          </a:xfrm>
          <a:prstGeom prst="rect">
            <a:avLst/>
          </a:prstGeom>
          <a:noFill/>
        </p:spPr>
        <p:txBody>
          <a:bodyPr wrap="none" rtlCol="0">
            <a:spAutoFit/>
          </a:bodyPr>
          <a:lstStyle/>
          <a:p>
            <a:r>
              <a:rPr lang="en-US" dirty="0"/>
              <a:t>Micro</a:t>
            </a:r>
            <a:r>
              <a:rPr lang="zh-CN" altLang="en-US" dirty="0"/>
              <a:t> 旨在极简构建微服务</a:t>
            </a:r>
            <a:endParaRPr lang="en-US" dirty="0"/>
          </a:p>
        </p:txBody>
      </p:sp>
      <p:sp>
        <p:nvSpPr>
          <p:cNvPr id="8" name="TextBox 7">
            <a:extLst>
              <a:ext uri="{FF2B5EF4-FFF2-40B4-BE49-F238E27FC236}">
                <a16:creationId xmlns:a16="http://schemas.microsoft.com/office/drawing/2014/main" id="{320A976A-D708-D54D-BC3C-525C5C38BBF9}"/>
              </a:ext>
            </a:extLst>
          </p:cNvPr>
          <p:cNvSpPr txBox="1"/>
          <p:nvPr/>
        </p:nvSpPr>
        <p:spPr>
          <a:xfrm>
            <a:off x="4853940" y="1469193"/>
            <a:ext cx="4246162" cy="646331"/>
          </a:xfrm>
          <a:prstGeom prst="rect">
            <a:avLst/>
          </a:prstGeom>
          <a:noFill/>
        </p:spPr>
        <p:txBody>
          <a:bodyPr wrap="none" rtlCol="0">
            <a:spAutoFit/>
          </a:bodyPr>
          <a:lstStyle/>
          <a:p>
            <a:r>
              <a:rPr lang="en-US" dirty="0"/>
              <a:t>Micro</a:t>
            </a:r>
            <a:r>
              <a:rPr lang="zh-CN" altLang="en-US" dirty="0"/>
              <a:t> 有自己的固有设计，所以她并不是</a:t>
            </a:r>
            <a:endParaRPr lang="en-US" altLang="zh-CN" dirty="0"/>
          </a:p>
          <a:p>
            <a:r>
              <a:rPr lang="zh-CN" altLang="en-US" dirty="0"/>
              <a:t>每个人的菜，也不能面面俱到</a:t>
            </a:r>
            <a:endParaRPr lang="en-US" dirty="0"/>
          </a:p>
        </p:txBody>
      </p:sp>
      <p:sp>
        <p:nvSpPr>
          <p:cNvPr id="9" name="TextBox 8">
            <a:extLst>
              <a:ext uri="{FF2B5EF4-FFF2-40B4-BE49-F238E27FC236}">
                <a16:creationId xmlns:a16="http://schemas.microsoft.com/office/drawing/2014/main" id="{6CC806EF-EFD3-D94A-B139-692E0D972840}"/>
              </a:ext>
            </a:extLst>
          </p:cNvPr>
          <p:cNvSpPr txBox="1"/>
          <p:nvPr/>
        </p:nvSpPr>
        <p:spPr>
          <a:xfrm>
            <a:off x="4876800" y="2115524"/>
            <a:ext cx="3322833" cy="369332"/>
          </a:xfrm>
          <a:prstGeom prst="rect">
            <a:avLst/>
          </a:prstGeom>
          <a:noFill/>
        </p:spPr>
        <p:txBody>
          <a:bodyPr wrap="none" rtlCol="0">
            <a:spAutoFit/>
          </a:bodyPr>
          <a:lstStyle/>
          <a:p>
            <a:r>
              <a:rPr lang="en-US" dirty="0"/>
              <a:t>Micro</a:t>
            </a:r>
            <a:r>
              <a:rPr lang="zh-CN" altLang="en-US" dirty="0"/>
              <a:t> 支持选择你想要的那部分</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69833"/>
            <a:ext cx="2129876" cy="474489"/>
          </a:xfrm>
          <a:prstGeom prst="rect">
            <a:avLst/>
          </a:prstGeom>
        </p:spPr>
        <p:txBody>
          <a:bodyPr vert="horz" wrap="square" lIns="0" tIns="12700" rIns="0" bIns="0" rtlCol="0">
            <a:spAutoFit/>
          </a:bodyPr>
          <a:lstStyle/>
          <a:p>
            <a:pPr marL="12700">
              <a:lnSpc>
                <a:spcPct val="100000"/>
              </a:lnSpc>
              <a:spcBef>
                <a:spcPts val="100"/>
              </a:spcBef>
            </a:pPr>
            <a:r>
              <a:rPr lang="zh-CN" altLang="en-US" sz="3000" b="1" spc="-340" dirty="0">
                <a:solidFill>
                  <a:srgbClr val="424242"/>
                </a:solidFill>
                <a:latin typeface="Arial"/>
                <a:cs typeface="Arial"/>
              </a:rPr>
              <a:t>谢谢大家</a:t>
            </a:r>
            <a:endParaRPr sz="3000" dirty="0">
              <a:latin typeface="Arial"/>
              <a:cs typeface="Arial"/>
            </a:endParaRPr>
          </a:p>
        </p:txBody>
      </p:sp>
      <p:sp>
        <p:nvSpPr>
          <p:cNvPr id="3" name="object 3"/>
          <p:cNvSpPr txBox="1"/>
          <p:nvPr/>
        </p:nvSpPr>
        <p:spPr>
          <a:xfrm>
            <a:off x="1636090" y="1456472"/>
            <a:ext cx="1122680" cy="289823"/>
          </a:xfrm>
          <a:prstGeom prst="rect">
            <a:avLst/>
          </a:prstGeom>
        </p:spPr>
        <p:txBody>
          <a:bodyPr vert="horz" wrap="square" lIns="0" tIns="12700" rIns="0" bIns="0" rtlCol="0">
            <a:spAutoFit/>
          </a:bodyPr>
          <a:lstStyle/>
          <a:p>
            <a:pPr marL="12700">
              <a:lnSpc>
                <a:spcPct val="100000"/>
              </a:lnSpc>
              <a:spcBef>
                <a:spcPts val="100"/>
              </a:spcBef>
            </a:pPr>
            <a:r>
              <a:rPr sz="1800" u="sng" spc="-5" dirty="0">
                <a:solidFill>
                  <a:srgbClr val="01AED1"/>
                </a:solidFill>
                <a:uFill>
                  <a:solidFill>
                    <a:srgbClr val="01AED1"/>
                  </a:solidFill>
                </a:uFill>
                <a:latin typeface="Courier New"/>
                <a:cs typeface="Courier New"/>
                <a:hlinkClick r:id="rId2"/>
              </a:rPr>
              <a:t>micro.mu</a:t>
            </a:r>
            <a:endParaRPr sz="1800" dirty="0">
              <a:latin typeface="Courier New"/>
              <a:cs typeface="Courier New"/>
            </a:endParaRPr>
          </a:p>
        </p:txBody>
      </p:sp>
      <p:sp>
        <p:nvSpPr>
          <p:cNvPr id="4" name="object 4"/>
          <p:cNvSpPr txBox="1"/>
          <p:nvPr/>
        </p:nvSpPr>
        <p:spPr>
          <a:xfrm>
            <a:off x="457200" y="3943350"/>
            <a:ext cx="4644476" cy="869469"/>
          </a:xfrm>
          <a:prstGeom prst="rect">
            <a:avLst/>
          </a:prstGeom>
        </p:spPr>
        <p:txBody>
          <a:bodyPr vert="horz" wrap="square" lIns="0" tIns="12700" rIns="0" bIns="0" rtlCol="0">
            <a:spAutoFit/>
          </a:bodyPr>
          <a:lstStyle/>
          <a:p>
            <a:pPr marL="12700">
              <a:lnSpc>
                <a:spcPct val="100000"/>
              </a:lnSpc>
              <a:spcBef>
                <a:spcPts val="100"/>
              </a:spcBef>
            </a:pPr>
            <a:r>
              <a:rPr lang="en-US" sz="1800" u="sng" spc="-5" dirty="0">
                <a:solidFill>
                  <a:srgbClr val="01AED1"/>
                </a:solidFill>
                <a:uFill>
                  <a:solidFill>
                    <a:srgbClr val="01AED1"/>
                  </a:solidFill>
                </a:uFill>
                <a:latin typeface="Courier New"/>
                <a:cs typeface="Courier New"/>
                <a:hlinkClick r:id="rId3"/>
              </a:rPr>
              <a:t>Micro</a:t>
            </a:r>
            <a:endParaRPr lang="en-US" sz="1800" u="sng" spc="-5" dirty="0">
              <a:solidFill>
                <a:srgbClr val="01AED1"/>
              </a:solidFill>
              <a:uFill>
                <a:solidFill>
                  <a:srgbClr val="01AED1"/>
                </a:solidFill>
              </a:uFill>
              <a:latin typeface="Courier New"/>
              <a:cs typeface="Courier New"/>
            </a:endParaRPr>
          </a:p>
          <a:p>
            <a:pPr marL="12700">
              <a:spcBef>
                <a:spcPts val="100"/>
              </a:spcBef>
            </a:pPr>
            <a:r>
              <a:rPr lang="en-US" u="sng" spc="-5" dirty="0">
                <a:solidFill>
                  <a:srgbClr val="01AED1"/>
                </a:solidFill>
                <a:uFill>
                  <a:solidFill>
                    <a:srgbClr val="01AED1"/>
                  </a:solidFill>
                </a:uFill>
                <a:latin typeface="Courier New"/>
                <a:cs typeface="Courier New"/>
                <a:hlinkClick r:id="rId4"/>
              </a:rPr>
              <a:t>Micro</a:t>
            </a:r>
            <a:r>
              <a:rPr lang="zh-CN" altLang="en-US" u="sng" spc="-5" dirty="0">
                <a:solidFill>
                  <a:srgbClr val="01AED1"/>
                </a:solidFill>
                <a:uFill>
                  <a:solidFill>
                    <a:srgbClr val="01AED1"/>
                  </a:solidFill>
                </a:uFill>
                <a:latin typeface="Courier New"/>
                <a:cs typeface="Courier New"/>
                <a:hlinkClick r:id="rId4"/>
              </a:rPr>
              <a:t>中国站</a:t>
            </a:r>
            <a:endParaRPr lang="en-US" dirty="0">
              <a:latin typeface="Courier New"/>
              <a:cs typeface="Courier New"/>
            </a:endParaRPr>
          </a:p>
          <a:p>
            <a:pPr marL="12700">
              <a:lnSpc>
                <a:spcPct val="100000"/>
              </a:lnSpc>
              <a:spcBef>
                <a:spcPts val="100"/>
              </a:spcBef>
            </a:pPr>
            <a:endParaRPr sz="1800" dirty="0">
              <a:latin typeface="Courier New"/>
              <a:cs typeface="Courier New"/>
            </a:endParaRPr>
          </a:p>
        </p:txBody>
      </p:sp>
      <p:sp>
        <p:nvSpPr>
          <p:cNvPr id="5" name="object 5"/>
          <p:cNvSpPr/>
          <p:nvPr/>
        </p:nvSpPr>
        <p:spPr>
          <a:xfrm>
            <a:off x="5181600" y="1845696"/>
            <a:ext cx="3778992" cy="3297793"/>
          </a:xfrm>
          <a:prstGeom prst="rect">
            <a:avLst/>
          </a:prstGeom>
          <a:blipFill>
            <a:blip r:embed="rId5"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E5014A3A-E66A-394C-9CF4-1C8F92948AF7}"/>
              </a:ext>
            </a:extLst>
          </p:cNvPr>
          <p:cNvSpPr txBox="1"/>
          <p:nvPr/>
        </p:nvSpPr>
        <p:spPr>
          <a:xfrm>
            <a:off x="372176" y="3620866"/>
            <a:ext cx="1082348" cy="307777"/>
          </a:xfrm>
          <a:prstGeom prst="rect">
            <a:avLst/>
          </a:prstGeom>
          <a:noFill/>
        </p:spPr>
        <p:txBody>
          <a:bodyPr wrap="none" rtlCol="0">
            <a:spAutoFit/>
          </a:bodyPr>
          <a:lstStyle/>
          <a:p>
            <a:r>
              <a:rPr lang="zh-CN" altLang="en-US" sz="1400" dirty="0"/>
              <a:t>资源链接：</a:t>
            </a:r>
            <a:endParaRPr lang="en-US" sz="1400" dirty="0"/>
          </a:p>
        </p:txBody>
      </p:sp>
      <p:sp>
        <p:nvSpPr>
          <p:cNvPr id="8" name="TextBox 7">
            <a:extLst>
              <a:ext uri="{FF2B5EF4-FFF2-40B4-BE49-F238E27FC236}">
                <a16:creationId xmlns:a16="http://schemas.microsoft.com/office/drawing/2014/main" id="{AF405A9D-B0F9-2B4E-B622-16BF80D9EC54}"/>
              </a:ext>
            </a:extLst>
          </p:cNvPr>
          <p:cNvSpPr txBox="1"/>
          <p:nvPr/>
        </p:nvSpPr>
        <p:spPr>
          <a:xfrm>
            <a:off x="304800" y="1476364"/>
            <a:ext cx="1143000" cy="369332"/>
          </a:xfrm>
          <a:prstGeom prst="rect">
            <a:avLst/>
          </a:prstGeom>
          <a:noFill/>
        </p:spPr>
        <p:txBody>
          <a:bodyPr wrap="square" rtlCol="0">
            <a:spAutoFit/>
          </a:bodyPr>
          <a:lstStyle/>
          <a:p>
            <a:r>
              <a:rPr lang="zh-CN" altLang="en-US" dirty="0"/>
              <a:t>官方站点</a:t>
            </a:r>
            <a:r>
              <a:rPr lang="en-US" altLang="zh-CN" dirty="0"/>
              <a:t>:</a:t>
            </a:r>
            <a:endParaRPr lang="en-US" dirty="0"/>
          </a:p>
        </p:txBody>
      </p:sp>
      <p:sp>
        <p:nvSpPr>
          <p:cNvPr id="10" name="TextBox 9">
            <a:extLst>
              <a:ext uri="{FF2B5EF4-FFF2-40B4-BE49-F238E27FC236}">
                <a16:creationId xmlns:a16="http://schemas.microsoft.com/office/drawing/2014/main" id="{9A850117-CEB8-3A4E-A608-6CEF9A9DC487}"/>
              </a:ext>
            </a:extLst>
          </p:cNvPr>
          <p:cNvSpPr txBox="1"/>
          <p:nvPr/>
        </p:nvSpPr>
        <p:spPr>
          <a:xfrm>
            <a:off x="304800" y="1860403"/>
            <a:ext cx="1143000" cy="307777"/>
          </a:xfrm>
          <a:prstGeom prst="rect">
            <a:avLst/>
          </a:prstGeom>
          <a:noFill/>
        </p:spPr>
        <p:txBody>
          <a:bodyPr wrap="square" rtlCol="0">
            <a:spAutoFit/>
          </a:bodyPr>
          <a:lstStyle/>
          <a:p>
            <a:r>
              <a:rPr lang="zh-CN" altLang="en-US" sz="1400" dirty="0"/>
              <a:t>微信公众号</a:t>
            </a:r>
            <a:r>
              <a:rPr lang="en-US" altLang="zh-CN" sz="1400" dirty="0"/>
              <a:t>:</a:t>
            </a:r>
            <a:endParaRPr lang="en-US" sz="1400" dirty="0"/>
          </a:p>
        </p:txBody>
      </p:sp>
      <p:pic>
        <p:nvPicPr>
          <p:cNvPr id="14" name="Picture 13">
            <a:extLst>
              <a:ext uri="{FF2B5EF4-FFF2-40B4-BE49-F238E27FC236}">
                <a16:creationId xmlns:a16="http://schemas.microsoft.com/office/drawing/2014/main" id="{05E201F6-5B9A-9843-8D1E-01233BC839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8544" y="1803812"/>
            <a:ext cx="1078846" cy="1078846"/>
          </a:xfrm>
          <a:prstGeom prst="rect">
            <a:avLst/>
          </a:prstGeom>
        </p:spPr>
      </p:pic>
      <p:sp>
        <p:nvSpPr>
          <p:cNvPr id="11" name="TextBox 10">
            <a:extLst>
              <a:ext uri="{FF2B5EF4-FFF2-40B4-BE49-F238E27FC236}">
                <a16:creationId xmlns:a16="http://schemas.microsoft.com/office/drawing/2014/main" id="{6D35AC18-2EE6-9942-8CA5-D4AD8F40CBFB}"/>
              </a:ext>
            </a:extLst>
          </p:cNvPr>
          <p:cNvSpPr txBox="1"/>
          <p:nvPr/>
        </p:nvSpPr>
        <p:spPr>
          <a:xfrm>
            <a:off x="405794" y="3074983"/>
            <a:ext cx="1143000" cy="307777"/>
          </a:xfrm>
          <a:prstGeom prst="rect">
            <a:avLst/>
          </a:prstGeom>
          <a:noFill/>
        </p:spPr>
        <p:txBody>
          <a:bodyPr wrap="square" rtlCol="0">
            <a:spAutoFit/>
          </a:bodyPr>
          <a:lstStyle/>
          <a:p>
            <a:r>
              <a:rPr lang="zh-CN" altLang="en-US" sz="1400" dirty="0"/>
              <a:t>提问</a:t>
            </a:r>
            <a:r>
              <a:rPr lang="en-US" altLang="zh-CN" sz="1400" dirty="0"/>
              <a:t>:</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4034876" cy="474489"/>
          </a:xfrm>
          <a:prstGeom prst="rect">
            <a:avLst/>
          </a:prstGeom>
        </p:spPr>
        <p:txBody>
          <a:bodyPr vert="horz" wrap="square" lIns="0" tIns="12700" rIns="0" bIns="0" rtlCol="0">
            <a:spAutoFit/>
          </a:bodyPr>
          <a:lstStyle/>
          <a:p>
            <a:pPr marL="12700">
              <a:lnSpc>
                <a:spcPct val="100000"/>
              </a:lnSpc>
              <a:spcBef>
                <a:spcPts val="100"/>
              </a:spcBef>
            </a:pPr>
            <a:r>
              <a:rPr lang="zh-CN" altLang="en-US" sz="3000" dirty="0">
                <a:solidFill>
                  <a:schemeClr val="tx1"/>
                </a:solidFill>
                <a:latin typeface="Arial"/>
                <a:cs typeface="Arial"/>
              </a:rPr>
              <a:t>本次分享主题</a:t>
            </a:r>
            <a:endParaRPr sz="3000" dirty="0">
              <a:solidFill>
                <a:schemeClr val="tx1"/>
              </a:solidFill>
              <a:latin typeface="Arial"/>
              <a:cs typeface="Arial"/>
            </a:endParaRPr>
          </a:p>
        </p:txBody>
      </p:sp>
      <p:sp>
        <p:nvSpPr>
          <p:cNvPr id="6" name="object 3">
            <a:extLst>
              <a:ext uri="{FF2B5EF4-FFF2-40B4-BE49-F238E27FC236}">
                <a16:creationId xmlns:a16="http://schemas.microsoft.com/office/drawing/2014/main" id="{0ADAEFCC-1562-B447-B883-336945762139}"/>
              </a:ext>
            </a:extLst>
          </p:cNvPr>
          <p:cNvSpPr txBox="1"/>
          <p:nvPr/>
        </p:nvSpPr>
        <p:spPr>
          <a:xfrm>
            <a:off x="384724" y="1796520"/>
            <a:ext cx="6609080" cy="289823"/>
          </a:xfrm>
          <a:prstGeom prst="rect">
            <a:avLst/>
          </a:prstGeom>
        </p:spPr>
        <p:txBody>
          <a:bodyPr vert="horz" wrap="square" lIns="0" tIns="12700" rIns="0" bIns="0" rtlCol="0">
            <a:spAutoFit/>
          </a:bodyPr>
          <a:lstStyle/>
          <a:p>
            <a:pPr marL="12700">
              <a:lnSpc>
                <a:spcPct val="100000"/>
              </a:lnSpc>
              <a:spcBef>
                <a:spcPts val="100"/>
              </a:spcBef>
            </a:pPr>
            <a:r>
              <a:rPr lang="en-US" altLang="zh-CN" spc="-5" dirty="0">
                <a:solidFill>
                  <a:srgbClr val="424242"/>
                </a:solidFill>
                <a:latin typeface="Courier New"/>
                <a:cs typeface="Courier New"/>
              </a:rPr>
              <a:t>Go-Micro</a:t>
            </a:r>
            <a:r>
              <a:rPr lang="zh-CN" altLang="en-US" spc="-5" dirty="0">
                <a:solidFill>
                  <a:srgbClr val="424242"/>
                </a:solidFill>
                <a:latin typeface="Courier New"/>
                <a:cs typeface="Courier New"/>
              </a:rPr>
              <a:t>框架的设计</a:t>
            </a:r>
            <a:endParaRPr lang="en-US" altLang="zh-CN" spc="-5" dirty="0">
              <a:solidFill>
                <a:srgbClr val="424242"/>
              </a:solidFill>
              <a:latin typeface="Courier New"/>
              <a:cs typeface="Courier New"/>
            </a:endParaRPr>
          </a:p>
        </p:txBody>
      </p:sp>
      <p:sp>
        <p:nvSpPr>
          <p:cNvPr id="4" name="Rectangle 3">
            <a:extLst>
              <a:ext uri="{FF2B5EF4-FFF2-40B4-BE49-F238E27FC236}">
                <a16:creationId xmlns:a16="http://schemas.microsoft.com/office/drawing/2014/main" id="{261CE6DC-055A-C342-B0D5-C9AF1B832B40}"/>
              </a:ext>
            </a:extLst>
          </p:cNvPr>
          <p:cNvSpPr/>
          <p:nvPr/>
        </p:nvSpPr>
        <p:spPr>
          <a:xfrm>
            <a:off x="304800" y="2150214"/>
            <a:ext cx="1335622" cy="369332"/>
          </a:xfrm>
          <a:prstGeom prst="rect">
            <a:avLst/>
          </a:prstGeom>
        </p:spPr>
        <p:txBody>
          <a:bodyPr wrap="none">
            <a:spAutoFit/>
          </a:bodyPr>
          <a:lstStyle/>
          <a:p>
            <a:r>
              <a:rPr lang="zh-CN" altLang="en-US" spc="-5" dirty="0">
                <a:solidFill>
                  <a:srgbClr val="424242"/>
                </a:solidFill>
                <a:latin typeface="Courier New"/>
                <a:cs typeface="Courier New"/>
              </a:rPr>
              <a:t>主要的组件</a:t>
            </a:r>
            <a:endParaRPr lang="en-US" b="1" spc="-5" dirty="0">
              <a:solidFill>
                <a:srgbClr val="424242"/>
              </a:solidFill>
              <a:latin typeface="Courier New"/>
              <a:cs typeface="Courier New"/>
            </a:endParaRPr>
          </a:p>
        </p:txBody>
      </p:sp>
      <p:sp>
        <p:nvSpPr>
          <p:cNvPr id="3" name="TextBox 2">
            <a:extLst>
              <a:ext uri="{FF2B5EF4-FFF2-40B4-BE49-F238E27FC236}">
                <a16:creationId xmlns:a16="http://schemas.microsoft.com/office/drawing/2014/main" id="{1582F996-6131-0240-8315-F3F68AE48033}"/>
              </a:ext>
            </a:extLst>
          </p:cNvPr>
          <p:cNvSpPr txBox="1"/>
          <p:nvPr/>
        </p:nvSpPr>
        <p:spPr>
          <a:xfrm>
            <a:off x="304800" y="2583418"/>
            <a:ext cx="2262158" cy="369332"/>
          </a:xfrm>
          <a:prstGeom prst="rect">
            <a:avLst/>
          </a:prstGeom>
          <a:noFill/>
        </p:spPr>
        <p:txBody>
          <a:bodyPr wrap="none" rtlCol="0">
            <a:spAutoFit/>
          </a:bodyPr>
          <a:lstStyle/>
          <a:p>
            <a:r>
              <a:rPr lang="zh-CN" altLang="en-US" spc="-5" dirty="0">
                <a:solidFill>
                  <a:srgbClr val="424242"/>
                </a:solidFill>
                <a:latin typeface="Courier New"/>
                <a:cs typeface="Courier New"/>
              </a:rPr>
              <a:t>插件化是如何实现的</a:t>
            </a:r>
          </a:p>
        </p:txBody>
      </p:sp>
      <p:sp>
        <p:nvSpPr>
          <p:cNvPr id="8" name="object 3">
            <a:extLst>
              <a:ext uri="{FF2B5EF4-FFF2-40B4-BE49-F238E27FC236}">
                <a16:creationId xmlns:a16="http://schemas.microsoft.com/office/drawing/2014/main" id="{A7AD6CB1-8D17-514E-A62A-60BBEB2F9A16}"/>
              </a:ext>
            </a:extLst>
          </p:cNvPr>
          <p:cNvSpPr txBox="1"/>
          <p:nvPr/>
        </p:nvSpPr>
        <p:spPr>
          <a:xfrm>
            <a:off x="384724" y="1466943"/>
            <a:ext cx="6609080" cy="289823"/>
          </a:xfrm>
          <a:prstGeom prst="rect">
            <a:avLst/>
          </a:prstGeom>
        </p:spPr>
        <p:txBody>
          <a:bodyPr vert="horz" wrap="square" lIns="0" tIns="12700" rIns="0" bIns="0" rtlCol="0">
            <a:spAutoFit/>
          </a:bodyPr>
          <a:lstStyle/>
          <a:p>
            <a:pPr marL="12700">
              <a:lnSpc>
                <a:spcPct val="100000"/>
              </a:lnSpc>
              <a:spcBef>
                <a:spcPts val="100"/>
              </a:spcBef>
            </a:pPr>
            <a:r>
              <a:rPr lang="zh-CN" altLang="en-US" spc="-5" dirty="0">
                <a:solidFill>
                  <a:srgbClr val="424242"/>
                </a:solidFill>
                <a:latin typeface="Courier New"/>
                <a:cs typeface="Courier New"/>
              </a:rPr>
              <a:t>什么是</a:t>
            </a:r>
            <a:r>
              <a:rPr lang="en-US" altLang="zh-CN" spc="-5" dirty="0">
                <a:solidFill>
                  <a:srgbClr val="424242"/>
                </a:solidFill>
                <a:latin typeface="Courier New"/>
                <a:cs typeface="Courier New"/>
              </a:rPr>
              <a:t>Micro</a:t>
            </a:r>
          </a:p>
        </p:txBody>
      </p:sp>
    </p:spTree>
    <p:extLst>
      <p:ext uri="{BB962C8B-B14F-4D97-AF65-F5344CB8AC3E}">
        <p14:creationId xmlns:p14="http://schemas.microsoft.com/office/powerpoint/2010/main" val="279575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47498" y="0"/>
            <a:ext cx="1345644" cy="1174297"/>
          </a:xfrm>
          <a:prstGeom prst="rect">
            <a:avLst/>
          </a:prstGeom>
          <a:blipFill>
            <a:blip r:embed="rId2" cstate="print"/>
            <a:stretch>
              <a:fillRect/>
            </a:stretch>
          </a:blipFill>
        </p:spPr>
        <p:txBody>
          <a:bodyPr wrap="square" lIns="0" tIns="0" rIns="0" bIns="0" rtlCol="0"/>
          <a:lstStyle/>
          <a:p>
            <a:endParaRPr/>
          </a:p>
        </p:txBody>
      </p:sp>
      <p:sp>
        <p:nvSpPr>
          <p:cNvPr id="5" name="Title 4">
            <a:extLst>
              <a:ext uri="{FF2B5EF4-FFF2-40B4-BE49-F238E27FC236}">
                <a16:creationId xmlns:a16="http://schemas.microsoft.com/office/drawing/2014/main" id="{6B397992-376E-EB49-BC91-1174EB87F0DC}"/>
              </a:ext>
            </a:extLst>
          </p:cNvPr>
          <p:cNvSpPr>
            <a:spLocks noGrp="1"/>
          </p:cNvSpPr>
          <p:nvPr>
            <p:ph type="title"/>
          </p:nvPr>
        </p:nvSpPr>
        <p:spPr>
          <a:xfrm>
            <a:off x="2667000" y="2266950"/>
            <a:ext cx="5532725" cy="677108"/>
          </a:xfrm>
        </p:spPr>
        <p:txBody>
          <a:bodyPr/>
          <a:lstStyle/>
          <a:p>
            <a:r>
              <a:rPr lang="zh-CN" altLang="en-US" sz="4400" dirty="0"/>
              <a:t>什么是</a:t>
            </a:r>
            <a:r>
              <a:rPr lang="en-US" altLang="zh-CN" sz="4400" dirty="0"/>
              <a:t>Micro</a:t>
            </a:r>
            <a:endParaRPr lang="en-U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4034876" cy="474489"/>
          </a:xfrm>
          <a:prstGeom prst="rect">
            <a:avLst/>
          </a:prstGeom>
        </p:spPr>
        <p:txBody>
          <a:bodyPr vert="horz" wrap="square" lIns="0" tIns="12700" rIns="0" bIns="0" rtlCol="0">
            <a:spAutoFit/>
          </a:bodyPr>
          <a:lstStyle/>
          <a:p>
            <a:pPr marL="12700">
              <a:lnSpc>
                <a:spcPct val="100000"/>
              </a:lnSpc>
              <a:spcBef>
                <a:spcPts val="100"/>
              </a:spcBef>
            </a:pPr>
            <a:r>
              <a:rPr sz="3000" b="1" spc="-254" dirty="0">
                <a:solidFill>
                  <a:srgbClr val="424242"/>
                </a:solidFill>
                <a:latin typeface="Arial"/>
                <a:cs typeface="Arial"/>
              </a:rPr>
              <a:t>Micro </a:t>
            </a:r>
            <a:r>
              <a:rPr lang="zh-CN" altLang="en-US" sz="3000" b="1" spc="-235" dirty="0">
                <a:solidFill>
                  <a:srgbClr val="424242"/>
                </a:solidFill>
                <a:latin typeface="Arial"/>
                <a:cs typeface="Arial"/>
              </a:rPr>
              <a:t>包含了很多东西</a:t>
            </a:r>
            <a:endParaRPr sz="3000" dirty="0">
              <a:latin typeface="Arial"/>
              <a:cs typeface="Arial"/>
            </a:endParaRPr>
          </a:p>
        </p:txBody>
      </p:sp>
      <p:sp>
        <p:nvSpPr>
          <p:cNvPr id="3" name="object 3"/>
          <p:cNvSpPr txBox="1"/>
          <p:nvPr/>
        </p:nvSpPr>
        <p:spPr>
          <a:xfrm>
            <a:off x="384724" y="1532699"/>
            <a:ext cx="6609080" cy="1159292"/>
          </a:xfrm>
          <a:prstGeom prst="rect">
            <a:avLst/>
          </a:prstGeom>
        </p:spPr>
        <p:txBody>
          <a:bodyPr vert="horz" wrap="square" lIns="0" tIns="12700" rIns="0" bIns="0" rtlCol="0">
            <a:spAutoFit/>
          </a:bodyPr>
          <a:lstStyle/>
          <a:p>
            <a:pPr marL="12700">
              <a:lnSpc>
                <a:spcPct val="100000"/>
              </a:lnSpc>
              <a:spcBef>
                <a:spcPts val="100"/>
              </a:spcBef>
            </a:pPr>
            <a:r>
              <a:rPr lang="zh-CN" altLang="en-US" spc="-5" dirty="0">
                <a:solidFill>
                  <a:srgbClr val="424242"/>
                </a:solidFill>
                <a:latin typeface="Courier New"/>
                <a:cs typeface="Courier New"/>
              </a:rPr>
              <a:t>框架与</a:t>
            </a:r>
            <a:r>
              <a:rPr lang="zh-CN" altLang="en-US" sz="1800" spc="-5" dirty="0">
                <a:solidFill>
                  <a:srgbClr val="424242"/>
                </a:solidFill>
                <a:latin typeface="Courier New"/>
                <a:cs typeface="Courier New"/>
              </a:rPr>
              <a:t>工具集</a:t>
            </a:r>
            <a:r>
              <a:rPr lang="zh-CN" altLang="en-US" spc="-5" dirty="0">
                <a:solidFill>
                  <a:srgbClr val="424242"/>
                </a:solidFill>
                <a:latin typeface="Courier New"/>
                <a:cs typeface="Courier New"/>
              </a:rPr>
              <a:t>：</a:t>
            </a:r>
            <a:r>
              <a:rPr lang="en-US" altLang="zh-CN" spc="-5" dirty="0">
                <a:solidFill>
                  <a:srgbClr val="424242"/>
                </a:solidFill>
                <a:latin typeface="Courier New"/>
                <a:cs typeface="Courier New"/>
              </a:rPr>
              <a:t>Go-Micro</a:t>
            </a:r>
            <a:r>
              <a:rPr lang="zh-CN" altLang="en-US" spc="-5" dirty="0">
                <a:solidFill>
                  <a:srgbClr val="424242"/>
                </a:solidFill>
                <a:latin typeface="Courier New"/>
                <a:cs typeface="Courier New"/>
              </a:rPr>
              <a:t>、</a:t>
            </a:r>
            <a:r>
              <a:rPr lang="en-US" altLang="zh-CN" spc="-5" dirty="0">
                <a:solidFill>
                  <a:srgbClr val="424242"/>
                </a:solidFill>
                <a:latin typeface="Courier New"/>
                <a:cs typeface="Courier New"/>
              </a:rPr>
              <a:t>Micro</a:t>
            </a:r>
            <a:r>
              <a:rPr lang="zh-CN" altLang="en-US" spc="-5" dirty="0">
                <a:solidFill>
                  <a:srgbClr val="424242"/>
                </a:solidFill>
                <a:latin typeface="Courier New"/>
                <a:cs typeface="Courier New"/>
              </a:rPr>
              <a:t>（运行时工具集）</a:t>
            </a:r>
            <a:endParaRPr lang="en-US" altLang="zh-CN" spc="-5" dirty="0">
              <a:solidFill>
                <a:srgbClr val="424242"/>
              </a:solidFill>
              <a:latin typeface="Courier New"/>
              <a:cs typeface="Courier New"/>
            </a:endParaRPr>
          </a:p>
          <a:p>
            <a:pPr marL="12700">
              <a:lnSpc>
                <a:spcPct val="100000"/>
              </a:lnSpc>
              <a:spcBef>
                <a:spcPts val="100"/>
              </a:spcBef>
            </a:pPr>
            <a:r>
              <a:rPr lang="zh-CN" altLang="en-US" sz="1800" spc="-5" dirty="0">
                <a:solidFill>
                  <a:srgbClr val="424242"/>
                </a:solidFill>
                <a:latin typeface="Courier New"/>
                <a:cs typeface="Courier New"/>
              </a:rPr>
              <a:t>社区</a:t>
            </a:r>
            <a:r>
              <a:rPr lang="en-US" altLang="zh-CN" sz="1800" spc="-5" dirty="0">
                <a:solidFill>
                  <a:srgbClr val="424242"/>
                </a:solidFill>
                <a:latin typeface="Courier New"/>
                <a:cs typeface="Courier New"/>
              </a:rPr>
              <a:t>:</a:t>
            </a:r>
            <a:r>
              <a:rPr lang="zh-CN" altLang="en-US" spc="-5" dirty="0">
                <a:solidFill>
                  <a:srgbClr val="424242"/>
                </a:solidFill>
                <a:latin typeface="Courier New"/>
                <a:cs typeface="Courier New"/>
              </a:rPr>
              <a:t> </a:t>
            </a:r>
            <a:r>
              <a:rPr lang="en-US" altLang="zh-CN" sz="1800" spc="-5" dirty="0" err="1">
                <a:solidFill>
                  <a:srgbClr val="424242"/>
                </a:solidFill>
                <a:latin typeface="Courier New"/>
                <a:cs typeface="Courier New"/>
              </a:rPr>
              <a:t>slack.micro.mu</a:t>
            </a:r>
            <a:endParaRPr lang="en-US" altLang="zh-CN" spc="-5" dirty="0">
              <a:solidFill>
                <a:srgbClr val="424242"/>
              </a:solidFill>
              <a:latin typeface="Courier New"/>
              <a:cs typeface="Courier New"/>
            </a:endParaRPr>
          </a:p>
          <a:p>
            <a:pPr marL="12700">
              <a:lnSpc>
                <a:spcPct val="100000"/>
              </a:lnSpc>
              <a:spcBef>
                <a:spcPts val="100"/>
              </a:spcBef>
            </a:pPr>
            <a:r>
              <a:rPr lang="zh-CN" altLang="en-US" sz="1800" spc="-5" dirty="0">
                <a:solidFill>
                  <a:srgbClr val="424242"/>
                </a:solidFill>
                <a:latin typeface="Courier New"/>
                <a:cs typeface="Courier New"/>
              </a:rPr>
              <a:t>生态系统</a:t>
            </a:r>
            <a:endParaRPr lang="en-US" altLang="zh-CN" spc="-5" dirty="0">
              <a:solidFill>
                <a:srgbClr val="424242"/>
              </a:solidFill>
              <a:latin typeface="Courier New"/>
              <a:cs typeface="Courier New"/>
            </a:endParaRPr>
          </a:p>
          <a:p>
            <a:pPr marL="12700">
              <a:lnSpc>
                <a:spcPct val="100000"/>
              </a:lnSpc>
              <a:spcBef>
                <a:spcPts val="100"/>
              </a:spcBef>
            </a:pPr>
            <a:r>
              <a:rPr lang="zh-CN" altLang="en-US" sz="1800" spc="-5" dirty="0">
                <a:solidFill>
                  <a:srgbClr val="424242"/>
                </a:solidFill>
                <a:latin typeface="Courier New"/>
                <a:cs typeface="Courier New"/>
              </a:rPr>
              <a:t>公司（</a:t>
            </a:r>
            <a:r>
              <a:rPr lang="en-US" altLang="zh-CN" sz="1800" spc="-5" dirty="0">
                <a:solidFill>
                  <a:srgbClr val="424242"/>
                </a:solidFill>
                <a:latin typeface="Courier New"/>
                <a:cs typeface="Courier New"/>
              </a:rPr>
              <a:t>London</a:t>
            </a:r>
            <a:r>
              <a:rPr lang="zh-CN" altLang="en-US" sz="1800" spc="-5" dirty="0">
                <a:solidFill>
                  <a:srgbClr val="424242"/>
                </a:solidFill>
                <a:latin typeface="Courier New"/>
                <a:cs typeface="Courier New"/>
              </a:rPr>
              <a:t>）</a:t>
            </a:r>
            <a:endParaRPr sz="1800" dirty="0">
              <a:latin typeface="Courier New"/>
              <a:cs typeface="Courier New"/>
            </a:endParaRPr>
          </a:p>
        </p:txBody>
      </p:sp>
      <p:sp>
        <p:nvSpPr>
          <p:cNvPr id="5" name="TextBox 4">
            <a:extLst>
              <a:ext uri="{FF2B5EF4-FFF2-40B4-BE49-F238E27FC236}">
                <a16:creationId xmlns:a16="http://schemas.microsoft.com/office/drawing/2014/main" id="{5088181D-F755-6448-A26E-7D4261E23734}"/>
              </a:ext>
            </a:extLst>
          </p:cNvPr>
          <p:cNvSpPr txBox="1"/>
          <p:nvPr/>
        </p:nvSpPr>
        <p:spPr>
          <a:xfrm>
            <a:off x="390475" y="4019550"/>
            <a:ext cx="3822841" cy="369332"/>
          </a:xfrm>
          <a:prstGeom prst="rect">
            <a:avLst/>
          </a:prstGeom>
          <a:noFill/>
        </p:spPr>
        <p:txBody>
          <a:bodyPr wrap="none" rtlCol="0">
            <a:spAutoFit/>
          </a:bodyPr>
          <a:lstStyle/>
          <a:p>
            <a:pPr marL="12700">
              <a:lnSpc>
                <a:spcPct val="100000"/>
              </a:lnSpc>
              <a:spcBef>
                <a:spcPts val="100"/>
              </a:spcBef>
            </a:pPr>
            <a:r>
              <a:rPr lang="zh-CN" altLang="en-US" spc="-5" dirty="0">
                <a:solidFill>
                  <a:srgbClr val="FF0000"/>
                </a:solidFill>
                <a:latin typeface="Courier New"/>
                <a:cs typeface="Courier New"/>
              </a:rPr>
              <a:t>框架与工具集：</a:t>
            </a:r>
            <a:r>
              <a:rPr lang="en-US" altLang="zh-CN" spc="-5" dirty="0">
                <a:solidFill>
                  <a:srgbClr val="FF0000"/>
                </a:solidFill>
                <a:latin typeface="Courier New"/>
                <a:cs typeface="Courier New"/>
              </a:rPr>
              <a:t>Go-Micro</a:t>
            </a:r>
            <a:r>
              <a:rPr lang="zh-CN" altLang="en-US" spc="-5" dirty="0">
                <a:solidFill>
                  <a:srgbClr val="FF0000"/>
                </a:solidFill>
                <a:latin typeface="Courier New"/>
                <a:cs typeface="Courier New"/>
              </a:rPr>
              <a:t>、</a:t>
            </a:r>
            <a:r>
              <a:rPr lang="en-US" altLang="zh-CN" spc="-5" dirty="0">
                <a:solidFill>
                  <a:srgbClr val="FF0000"/>
                </a:solidFill>
                <a:latin typeface="Courier New"/>
                <a:cs typeface="Courier New"/>
              </a:rPr>
              <a:t>Micro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4034876" cy="474489"/>
          </a:xfrm>
          <a:prstGeom prst="rect">
            <a:avLst/>
          </a:prstGeom>
        </p:spPr>
        <p:txBody>
          <a:bodyPr vert="horz" wrap="square" lIns="0" tIns="12700" rIns="0" bIns="0" rtlCol="0">
            <a:spAutoFit/>
          </a:bodyPr>
          <a:lstStyle/>
          <a:p>
            <a:pPr marL="12700">
              <a:lnSpc>
                <a:spcPct val="100000"/>
              </a:lnSpc>
              <a:spcBef>
                <a:spcPts val="100"/>
              </a:spcBef>
            </a:pPr>
            <a:r>
              <a:rPr lang="en-US" sz="3000" b="1" spc="-254" dirty="0">
                <a:solidFill>
                  <a:srgbClr val="424242"/>
                </a:solidFill>
                <a:latin typeface="Arial"/>
                <a:cs typeface="Arial"/>
              </a:rPr>
              <a:t>Go</a:t>
            </a:r>
            <a:r>
              <a:rPr lang="en-US" altLang="zh-CN" sz="3000" b="1" spc="-254" dirty="0">
                <a:solidFill>
                  <a:srgbClr val="424242"/>
                </a:solidFill>
                <a:latin typeface="Arial"/>
                <a:cs typeface="Arial"/>
              </a:rPr>
              <a:t>-Micro</a:t>
            </a:r>
            <a:r>
              <a:rPr lang="zh-CN" altLang="en-US" sz="3000" b="1" spc="-254" dirty="0">
                <a:solidFill>
                  <a:srgbClr val="424242"/>
                </a:solidFill>
                <a:latin typeface="Arial"/>
                <a:cs typeface="Arial"/>
              </a:rPr>
              <a:t> 与 </a:t>
            </a:r>
            <a:r>
              <a:rPr sz="3000" b="1" spc="-254" dirty="0">
                <a:solidFill>
                  <a:srgbClr val="424242"/>
                </a:solidFill>
                <a:latin typeface="Arial"/>
                <a:cs typeface="Arial"/>
              </a:rPr>
              <a:t>Micro </a:t>
            </a:r>
            <a:r>
              <a:rPr lang="zh-CN" altLang="en-US" sz="3000" b="1" spc="-235" dirty="0">
                <a:solidFill>
                  <a:srgbClr val="424242"/>
                </a:solidFill>
                <a:latin typeface="Arial"/>
                <a:cs typeface="Arial"/>
              </a:rPr>
              <a:t>关系</a:t>
            </a:r>
            <a:endParaRPr sz="3000" dirty="0">
              <a:latin typeface="Arial"/>
              <a:cs typeface="Arial"/>
            </a:endParaRPr>
          </a:p>
        </p:txBody>
      </p:sp>
      <p:pic>
        <p:nvPicPr>
          <p:cNvPr id="6" name="Picture 5">
            <a:extLst>
              <a:ext uri="{FF2B5EF4-FFF2-40B4-BE49-F238E27FC236}">
                <a16:creationId xmlns:a16="http://schemas.microsoft.com/office/drawing/2014/main" id="{1F7F33B3-A457-9B46-81F0-D0FA591FE66E}"/>
              </a:ext>
            </a:extLst>
          </p:cNvPr>
          <p:cNvPicPr>
            <a:picLocks noChangeAspect="1"/>
          </p:cNvPicPr>
          <p:nvPr/>
        </p:nvPicPr>
        <p:blipFill>
          <a:blip r:embed="rId3"/>
          <a:stretch>
            <a:fillRect/>
          </a:stretch>
        </p:blipFill>
        <p:spPr>
          <a:xfrm>
            <a:off x="3429000" y="1549115"/>
            <a:ext cx="5216652" cy="2670641"/>
          </a:xfrm>
          <a:prstGeom prst="rect">
            <a:avLst/>
          </a:prstGeom>
          <a:ln>
            <a:solidFill>
              <a:srgbClr val="424242"/>
            </a:solidFill>
          </a:ln>
        </p:spPr>
      </p:pic>
      <p:graphicFrame>
        <p:nvGraphicFramePr>
          <p:cNvPr id="10" name="Table 9">
            <a:extLst>
              <a:ext uri="{FF2B5EF4-FFF2-40B4-BE49-F238E27FC236}">
                <a16:creationId xmlns:a16="http://schemas.microsoft.com/office/drawing/2014/main" id="{8FF47079-D5EB-8147-82E4-BD0578FFDBD4}"/>
              </a:ext>
            </a:extLst>
          </p:cNvPr>
          <p:cNvGraphicFramePr>
            <a:graphicFrameLocks noGrp="1"/>
          </p:cNvGraphicFramePr>
          <p:nvPr>
            <p:extLst>
              <p:ext uri="{D42A27DB-BD31-4B8C-83A1-F6EECF244321}">
                <p14:modId xmlns:p14="http://schemas.microsoft.com/office/powerpoint/2010/main" val="1602847370"/>
              </p:ext>
            </p:extLst>
          </p:nvPr>
        </p:nvGraphicFramePr>
        <p:xfrm>
          <a:off x="384724" y="1581612"/>
          <a:ext cx="2905324" cy="780811"/>
        </p:xfrm>
        <a:graphic>
          <a:graphicData uri="http://schemas.openxmlformats.org/drawingml/2006/table">
            <a:tbl>
              <a:tblPr firstRow="1" bandRow="1">
                <a:tableStyleId>{5C22544A-7EE6-4342-B048-85BDC9FD1C3A}</a:tableStyleId>
              </a:tblPr>
              <a:tblGrid>
                <a:gridCol w="1000324">
                  <a:extLst>
                    <a:ext uri="{9D8B030D-6E8A-4147-A177-3AD203B41FA5}">
                      <a16:colId xmlns:a16="http://schemas.microsoft.com/office/drawing/2014/main" val="1962429778"/>
                    </a:ext>
                  </a:extLst>
                </a:gridCol>
                <a:gridCol w="1905000">
                  <a:extLst>
                    <a:ext uri="{9D8B030D-6E8A-4147-A177-3AD203B41FA5}">
                      <a16:colId xmlns:a16="http://schemas.microsoft.com/office/drawing/2014/main" val="1757175985"/>
                    </a:ext>
                  </a:extLst>
                </a:gridCol>
              </a:tblGrid>
              <a:tr h="354091">
                <a:tc>
                  <a:txBody>
                    <a:bodyPr/>
                    <a:lstStyle/>
                    <a:p>
                      <a:r>
                        <a:rPr lang="en-US" sz="1600" dirty="0"/>
                        <a:t>Go</a:t>
                      </a:r>
                      <a:r>
                        <a:rPr lang="en-US" altLang="zh-CN" sz="1600" dirty="0"/>
                        <a:t>-Micro</a:t>
                      </a:r>
                      <a:endParaRPr lang="en-US" sz="1600" dirty="0"/>
                    </a:p>
                  </a:txBody>
                  <a:tcPr/>
                </a:tc>
                <a:tc>
                  <a:txBody>
                    <a:bodyPr/>
                    <a:lstStyle/>
                    <a:p>
                      <a:r>
                        <a:rPr lang="zh-CN" altLang="en-US" sz="1400" dirty="0"/>
                        <a:t>微服务开发库</a:t>
                      </a:r>
                      <a:endParaRPr lang="en-US" sz="1400" dirty="0"/>
                    </a:p>
                  </a:txBody>
                  <a:tcPr/>
                </a:tc>
                <a:extLst>
                  <a:ext uri="{0D108BD9-81ED-4DB2-BD59-A6C34878D82A}">
                    <a16:rowId xmlns:a16="http://schemas.microsoft.com/office/drawing/2014/main" val="1571959221"/>
                  </a:ext>
                </a:extLst>
              </a:tr>
              <a:tr h="407447">
                <a:tc>
                  <a:txBody>
                    <a:bodyPr/>
                    <a:lstStyle/>
                    <a:p>
                      <a:pPr algn="ctr"/>
                      <a:r>
                        <a:rPr lang="en-US" sz="1600" dirty="0"/>
                        <a:t>Micro</a:t>
                      </a:r>
                    </a:p>
                  </a:txBody>
                  <a:tcPr/>
                </a:tc>
                <a:tc>
                  <a:txBody>
                    <a:bodyPr/>
                    <a:lstStyle/>
                    <a:p>
                      <a:r>
                        <a:rPr lang="zh-CN" altLang="en-US" sz="1100" dirty="0"/>
                        <a:t>基于</a:t>
                      </a:r>
                      <a:r>
                        <a:rPr lang="en-US" altLang="zh-CN" sz="1100" dirty="0"/>
                        <a:t>Go-micro</a:t>
                      </a:r>
                      <a:r>
                        <a:rPr lang="zh-CN" altLang="en-US" sz="1100" dirty="0"/>
                        <a:t>开发的运行时工具集</a:t>
                      </a:r>
                      <a:endParaRPr lang="en-US" sz="1100" dirty="0"/>
                    </a:p>
                  </a:txBody>
                  <a:tcPr/>
                </a:tc>
                <a:extLst>
                  <a:ext uri="{0D108BD9-81ED-4DB2-BD59-A6C34878D82A}">
                    <a16:rowId xmlns:a16="http://schemas.microsoft.com/office/drawing/2014/main" val="113687379"/>
                  </a:ext>
                </a:extLst>
              </a:tr>
            </a:tbl>
          </a:graphicData>
        </a:graphic>
      </p:graphicFrame>
      <p:sp>
        <p:nvSpPr>
          <p:cNvPr id="11" name="TextBox 10">
            <a:extLst>
              <a:ext uri="{FF2B5EF4-FFF2-40B4-BE49-F238E27FC236}">
                <a16:creationId xmlns:a16="http://schemas.microsoft.com/office/drawing/2014/main" id="{F2207431-2A93-924F-AF29-837DFFA0CC75}"/>
              </a:ext>
            </a:extLst>
          </p:cNvPr>
          <p:cNvSpPr txBox="1"/>
          <p:nvPr/>
        </p:nvSpPr>
        <p:spPr>
          <a:xfrm>
            <a:off x="914400" y="3605659"/>
            <a:ext cx="2223173" cy="369332"/>
          </a:xfrm>
          <a:prstGeom prst="rect">
            <a:avLst/>
          </a:prstGeom>
          <a:noFill/>
          <a:ln>
            <a:solidFill>
              <a:srgbClr val="FF0000"/>
            </a:solidFill>
          </a:ln>
        </p:spPr>
        <p:txBody>
          <a:bodyPr wrap="none" rtlCol="0">
            <a:spAutoFit/>
          </a:bodyPr>
          <a:lstStyle/>
          <a:p>
            <a:r>
              <a:rPr lang="en-US" dirty="0"/>
              <a:t>Go-Micro</a:t>
            </a:r>
            <a:r>
              <a:rPr lang="zh-CN" altLang="en-US" dirty="0"/>
              <a:t>构建微服务</a:t>
            </a:r>
            <a:endParaRPr lang="en-US" dirty="0"/>
          </a:p>
        </p:txBody>
      </p:sp>
      <p:cxnSp>
        <p:nvCxnSpPr>
          <p:cNvPr id="13" name="Straight Arrow Connector 12">
            <a:extLst>
              <a:ext uri="{FF2B5EF4-FFF2-40B4-BE49-F238E27FC236}">
                <a16:creationId xmlns:a16="http://schemas.microsoft.com/office/drawing/2014/main" id="{30A6B5B7-F066-4F4C-86BB-7366564E127E}"/>
              </a:ext>
            </a:extLst>
          </p:cNvPr>
          <p:cNvCxnSpPr>
            <a:cxnSpLocks/>
            <a:stCxn id="11" idx="3"/>
          </p:cNvCxnSpPr>
          <p:nvPr/>
        </p:nvCxnSpPr>
        <p:spPr>
          <a:xfrm flipV="1">
            <a:off x="3137573" y="3257553"/>
            <a:ext cx="1053427" cy="53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0F9DEDC-C3DF-044E-9648-2CB9FE88DF3A}"/>
              </a:ext>
            </a:extLst>
          </p:cNvPr>
          <p:cNvSpPr txBox="1"/>
          <p:nvPr/>
        </p:nvSpPr>
        <p:spPr>
          <a:xfrm>
            <a:off x="6037326" y="910037"/>
            <a:ext cx="2568973" cy="369332"/>
          </a:xfrm>
          <a:prstGeom prst="rect">
            <a:avLst/>
          </a:prstGeom>
          <a:noFill/>
          <a:ln>
            <a:solidFill>
              <a:srgbClr val="7030A0"/>
            </a:solidFill>
          </a:ln>
        </p:spPr>
        <p:txBody>
          <a:bodyPr wrap="none" rtlCol="0">
            <a:spAutoFit/>
          </a:bodyPr>
          <a:lstStyle/>
          <a:p>
            <a:r>
              <a:rPr lang="en-US" dirty="0"/>
              <a:t>Micro</a:t>
            </a:r>
            <a:r>
              <a:rPr lang="zh-CN" altLang="en-US" dirty="0"/>
              <a:t>管理、交互微服务</a:t>
            </a:r>
            <a:endParaRPr lang="en-US" dirty="0"/>
          </a:p>
        </p:txBody>
      </p:sp>
      <p:cxnSp>
        <p:nvCxnSpPr>
          <p:cNvPr id="16" name="Straight Arrow Connector 15">
            <a:extLst>
              <a:ext uri="{FF2B5EF4-FFF2-40B4-BE49-F238E27FC236}">
                <a16:creationId xmlns:a16="http://schemas.microsoft.com/office/drawing/2014/main" id="{4CA5800D-3D54-634D-9CA7-C4D0E79C6306}"/>
              </a:ext>
            </a:extLst>
          </p:cNvPr>
          <p:cNvCxnSpPr>
            <a:cxnSpLocks/>
            <a:stCxn id="15" idx="2"/>
          </p:cNvCxnSpPr>
          <p:nvPr/>
        </p:nvCxnSpPr>
        <p:spPr>
          <a:xfrm flipH="1">
            <a:off x="6096001" y="1279369"/>
            <a:ext cx="1225812" cy="106378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F4CD383-D1E4-BA46-A435-2FFB396966AF}"/>
              </a:ext>
            </a:extLst>
          </p:cNvPr>
          <p:cNvSpPr txBox="1"/>
          <p:nvPr/>
        </p:nvSpPr>
        <p:spPr>
          <a:xfrm>
            <a:off x="4038600" y="2417133"/>
            <a:ext cx="3657600" cy="276999"/>
          </a:xfrm>
          <a:prstGeom prst="rect">
            <a:avLst/>
          </a:prstGeom>
          <a:noFill/>
          <a:ln w="25400">
            <a:solidFill>
              <a:srgbClr val="7030A0"/>
            </a:solidFill>
            <a:prstDash val="sysDot"/>
          </a:ln>
        </p:spPr>
        <p:txBody>
          <a:bodyPr wrap="square" rtlCol="0">
            <a:spAutoFit/>
          </a:bodyPr>
          <a:lstStyle/>
          <a:p>
            <a:endParaRPr lang="en-US" sz="1200" dirty="0"/>
          </a:p>
        </p:txBody>
      </p:sp>
      <p:sp>
        <p:nvSpPr>
          <p:cNvPr id="22" name="TextBox 21">
            <a:extLst>
              <a:ext uri="{FF2B5EF4-FFF2-40B4-BE49-F238E27FC236}">
                <a16:creationId xmlns:a16="http://schemas.microsoft.com/office/drawing/2014/main" id="{DF8EF621-CBEC-8746-A646-C3C5DAEF826B}"/>
              </a:ext>
            </a:extLst>
          </p:cNvPr>
          <p:cNvSpPr txBox="1"/>
          <p:nvPr/>
        </p:nvSpPr>
        <p:spPr>
          <a:xfrm>
            <a:off x="4038600" y="2845681"/>
            <a:ext cx="3657600" cy="461665"/>
          </a:xfrm>
          <a:prstGeom prst="rect">
            <a:avLst/>
          </a:prstGeom>
          <a:noFill/>
          <a:ln w="25400">
            <a:solidFill>
              <a:srgbClr val="FF0000"/>
            </a:solidFill>
            <a:prstDash val="sysDot"/>
          </a:ln>
        </p:spPr>
        <p:txBody>
          <a:bodyPr wrap="square" rtlCol="0">
            <a:spAutoFit/>
          </a:bodyPr>
          <a:lstStyle/>
          <a:p>
            <a:endParaRPr lang="en-US" sz="2400" dirty="0"/>
          </a:p>
        </p:txBody>
      </p:sp>
    </p:spTree>
    <p:extLst>
      <p:ext uri="{BB962C8B-B14F-4D97-AF65-F5344CB8AC3E}">
        <p14:creationId xmlns:p14="http://schemas.microsoft.com/office/powerpoint/2010/main" val="42466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266950"/>
            <a:ext cx="3276599" cy="566822"/>
          </a:xfrm>
          <a:prstGeom prst="rect">
            <a:avLst/>
          </a:prstGeom>
        </p:spPr>
        <p:txBody>
          <a:bodyPr vert="horz" wrap="square" lIns="0" tIns="12700" rIns="0" bIns="0" rtlCol="0">
            <a:spAutoFit/>
          </a:bodyPr>
          <a:lstStyle/>
          <a:p>
            <a:pPr marL="12700">
              <a:lnSpc>
                <a:spcPct val="100000"/>
              </a:lnSpc>
              <a:spcBef>
                <a:spcPts val="100"/>
              </a:spcBef>
            </a:pPr>
            <a:r>
              <a:rPr lang="en-US" altLang="zh-CN" sz="3600" spc="-300" dirty="0">
                <a:cs typeface="Al Bayan Plain" pitchFamily="2" charset="-78"/>
              </a:rPr>
              <a:t>Go-Micro</a:t>
            </a:r>
            <a:r>
              <a:rPr lang="zh-CN" altLang="en-US" sz="3600" spc="-300" dirty="0">
                <a:cs typeface="Al Bayan Plain" pitchFamily="2" charset="-78"/>
              </a:rPr>
              <a:t> 框架</a:t>
            </a:r>
            <a:endParaRPr sz="3600" spc="-300" dirty="0">
              <a:cs typeface="Al Bayan Plain"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3591560"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24242"/>
                </a:solidFill>
                <a:latin typeface="Arial"/>
                <a:cs typeface="Arial"/>
              </a:rPr>
              <a:t>go-micro</a:t>
            </a:r>
            <a:r>
              <a:rPr lang="zh-CN" altLang="en-US" sz="3000" b="1" dirty="0">
                <a:solidFill>
                  <a:srgbClr val="424242"/>
                </a:solidFill>
                <a:latin typeface="Arial"/>
                <a:cs typeface="Arial"/>
              </a:rPr>
              <a:t> 框架模块 </a:t>
            </a:r>
            <a:endParaRPr sz="3000" dirty="0">
              <a:latin typeface="Arial"/>
              <a:cs typeface="Arial"/>
            </a:endParaRPr>
          </a:p>
        </p:txBody>
      </p:sp>
      <p:sp>
        <p:nvSpPr>
          <p:cNvPr id="4" name="object 4"/>
          <p:cNvSpPr txBox="1"/>
          <p:nvPr/>
        </p:nvSpPr>
        <p:spPr>
          <a:xfrm>
            <a:off x="384724" y="1532699"/>
            <a:ext cx="3374218" cy="443711"/>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24242"/>
                </a:solidFill>
                <a:latin typeface="Courier New"/>
                <a:cs typeface="Courier New"/>
              </a:rPr>
              <a:t>Service</a:t>
            </a:r>
            <a:r>
              <a:rPr lang="zh-CN" altLang="en-US" sz="1400" spc="-5" dirty="0">
                <a:solidFill>
                  <a:srgbClr val="424242"/>
                </a:solidFill>
                <a:latin typeface="Courier New"/>
                <a:cs typeface="Courier New"/>
              </a:rPr>
              <a:t>：具体实例化的服务，包含两个重要的组件：</a:t>
            </a:r>
            <a:r>
              <a:rPr lang="en-US" altLang="zh-CN" sz="1400" spc="-5" dirty="0">
                <a:solidFill>
                  <a:srgbClr val="FF0000"/>
                </a:solidFill>
                <a:latin typeface="Courier New"/>
                <a:cs typeface="Courier New"/>
              </a:rPr>
              <a:t>Client</a:t>
            </a:r>
            <a:r>
              <a:rPr lang="zh-CN" altLang="en-US" sz="1400" spc="-5" dirty="0">
                <a:solidFill>
                  <a:srgbClr val="424242"/>
                </a:solidFill>
                <a:latin typeface="Courier New"/>
                <a:cs typeface="Courier New"/>
              </a:rPr>
              <a:t>、</a:t>
            </a:r>
            <a:r>
              <a:rPr lang="en-US" altLang="zh-CN" sz="1400" spc="-5" dirty="0">
                <a:solidFill>
                  <a:srgbClr val="FF0000"/>
                </a:solidFill>
                <a:latin typeface="Courier New"/>
                <a:cs typeface="Courier New"/>
              </a:rPr>
              <a:t>Server</a:t>
            </a:r>
          </a:p>
        </p:txBody>
      </p:sp>
      <p:sp>
        <p:nvSpPr>
          <p:cNvPr id="6" name="object 6"/>
          <p:cNvSpPr/>
          <p:nvPr/>
        </p:nvSpPr>
        <p:spPr>
          <a:xfrm>
            <a:off x="4191000" y="1532699"/>
            <a:ext cx="4711700" cy="1691639"/>
          </a:xfrm>
          <a:custGeom>
            <a:avLst/>
            <a:gdLst/>
            <a:ahLst/>
            <a:cxnLst/>
            <a:rect l="l" t="t" r="r" b="b"/>
            <a:pathLst>
              <a:path w="4711700" h="1691639">
                <a:moveTo>
                  <a:pt x="0" y="0"/>
                </a:moveTo>
                <a:lnTo>
                  <a:pt x="4711190" y="0"/>
                </a:lnTo>
                <a:lnTo>
                  <a:pt x="4711190" y="1691396"/>
                </a:lnTo>
                <a:lnTo>
                  <a:pt x="0" y="1691396"/>
                </a:lnTo>
                <a:lnTo>
                  <a:pt x="0" y="0"/>
                </a:lnTo>
                <a:close/>
              </a:path>
            </a:pathLst>
          </a:custGeom>
          <a:ln w="9524">
            <a:solidFill>
              <a:srgbClr val="424242"/>
            </a:solidFill>
          </a:ln>
        </p:spPr>
        <p:txBody>
          <a:bodyPr wrap="square" lIns="0" tIns="0" rIns="0" bIns="0" rtlCol="0"/>
          <a:lstStyle/>
          <a:p>
            <a:endParaRPr/>
          </a:p>
        </p:txBody>
      </p:sp>
      <p:sp>
        <p:nvSpPr>
          <p:cNvPr id="7" name="object 7"/>
          <p:cNvSpPr txBox="1"/>
          <p:nvPr/>
        </p:nvSpPr>
        <p:spPr>
          <a:xfrm>
            <a:off x="4255700" y="1621874"/>
            <a:ext cx="4572000"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Service</a:t>
            </a:r>
            <a:endParaRPr sz="1200">
              <a:latin typeface="Arial"/>
              <a:cs typeface="Arial"/>
            </a:endParaRPr>
          </a:p>
        </p:txBody>
      </p:sp>
      <p:sp>
        <p:nvSpPr>
          <p:cNvPr id="8" name="object 8"/>
          <p:cNvSpPr txBox="1"/>
          <p:nvPr/>
        </p:nvSpPr>
        <p:spPr>
          <a:xfrm>
            <a:off x="4255700" y="2166748"/>
            <a:ext cx="2264410"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Client</a:t>
            </a:r>
            <a:endParaRPr sz="1200" dirty="0">
              <a:latin typeface="Arial"/>
              <a:cs typeface="Arial"/>
            </a:endParaRPr>
          </a:p>
        </p:txBody>
      </p:sp>
      <p:sp>
        <p:nvSpPr>
          <p:cNvPr id="9" name="object 9"/>
          <p:cNvSpPr txBox="1"/>
          <p:nvPr/>
        </p:nvSpPr>
        <p:spPr>
          <a:xfrm>
            <a:off x="6588445" y="2166748"/>
            <a:ext cx="2239645"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Server</a:t>
            </a:r>
            <a:endParaRPr sz="1200">
              <a:latin typeface="Arial"/>
              <a:cs typeface="Arial"/>
            </a:endParaRPr>
          </a:p>
        </p:txBody>
      </p:sp>
      <p:sp>
        <p:nvSpPr>
          <p:cNvPr id="10" name="object 10"/>
          <p:cNvSpPr txBox="1"/>
          <p:nvPr/>
        </p:nvSpPr>
        <p:spPr>
          <a:xfrm>
            <a:off x="7965492" y="2711597"/>
            <a:ext cx="862965" cy="416559"/>
          </a:xfrm>
          <a:prstGeom prst="rect">
            <a:avLst/>
          </a:prstGeom>
          <a:ln w="28575">
            <a:solidFill>
              <a:srgbClr val="FF0000"/>
            </a:solidFill>
          </a:ln>
        </p:spPr>
        <p:txBody>
          <a:bodyPr vert="horz" wrap="square" lIns="0" tIns="111125" rIns="0" bIns="0" rtlCol="0">
            <a:spAutoFit/>
          </a:bodyPr>
          <a:lstStyle/>
          <a:p>
            <a:pPr marL="104775">
              <a:lnSpc>
                <a:spcPct val="100000"/>
              </a:lnSpc>
              <a:spcBef>
                <a:spcPts val="875"/>
              </a:spcBef>
            </a:pPr>
            <a:r>
              <a:rPr sz="1200" spc="-5" dirty="0">
                <a:latin typeface="Arial"/>
                <a:cs typeface="Arial"/>
              </a:rPr>
              <a:t>Transport</a:t>
            </a:r>
            <a:endParaRPr sz="1200">
              <a:latin typeface="Arial"/>
              <a:cs typeface="Arial"/>
            </a:endParaRPr>
          </a:p>
        </p:txBody>
      </p:sp>
      <p:sp>
        <p:nvSpPr>
          <p:cNvPr id="11" name="object 11"/>
          <p:cNvSpPr txBox="1"/>
          <p:nvPr/>
        </p:nvSpPr>
        <p:spPr>
          <a:xfrm>
            <a:off x="7038044" y="2711622"/>
            <a:ext cx="862965" cy="416559"/>
          </a:xfrm>
          <a:prstGeom prst="rect">
            <a:avLst/>
          </a:prstGeom>
          <a:ln w="28575">
            <a:solidFill>
              <a:srgbClr val="FF0000"/>
            </a:solidFill>
          </a:ln>
        </p:spPr>
        <p:txBody>
          <a:bodyPr vert="horz" wrap="square" lIns="0" tIns="111125" rIns="0" bIns="0" rtlCol="0">
            <a:spAutoFit/>
          </a:bodyPr>
          <a:lstStyle/>
          <a:p>
            <a:pPr marL="151130">
              <a:lnSpc>
                <a:spcPct val="100000"/>
              </a:lnSpc>
              <a:spcBef>
                <a:spcPts val="875"/>
              </a:spcBef>
            </a:pPr>
            <a:r>
              <a:rPr sz="1200" spc="-5" dirty="0">
                <a:latin typeface="Arial"/>
                <a:cs typeface="Arial"/>
              </a:rPr>
              <a:t>Selector</a:t>
            </a:r>
            <a:endParaRPr sz="1200">
              <a:latin typeface="Arial"/>
              <a:cs typeface="Arial"/>
            </a:endParaRPr>
          </a:p>
        </p:txBody>
      </p:sp>
      <p:sp>
        <p:nvSpPr>
          <p:cNvPr id="12" name="object 12"/>
          <p:cNvSpPr txBox="1"/>
          <p:nvPr/>
        </p:nvSpPr>
        <p:spPr>
          <a:xfrm>
            <a:off x="6110596" y="2711622"/>
            <a:ext cx="862965" cy="416559"/>
          </a:xfrm>
          <a:prstGeom prst="rect">
            <a:avLst/>
          </a:prstGeom>
          <a:ln w="28575">
            <a:solidFill>
              <a:srgbClr val="FF0000"/>
            </a:solidFill>
          </a:ln>
        </p:spPr>
        <p:txBody>
          <a:bodyPr vert="horz" wrap="square" lIns="0" tIns="111125" rIns="0" bIns="0" rtlCol="0">
            <a:spAutoFit/>
          </a:bodyPr>
          <a:lstStyle/>
          <a:p>
            <a:pPr marL="151765">
              <a:lnSpc>
                <a:spcPct val="100000"/>
              </a:lnSpc>
              <a:spcBef>
                <a:spcPts val="875"/>
              </a:spcBef>
            </a:pPr>
            <a:r>
              <a:rPr sz="1200" spc="-5" dirty="0">
                <a:latin typeface="Arial"/>
                <a:cs typeface="Arial"/>
              </a:rPr>
              <a:t>Registry</a:t>
            </a:r>
            <a:endParaRPr sz="1200">
              <a:latin typeface="Arial"/>
              <a:cs typeface="Arial"/>
            </a:endParaRPr>
          </a:p>
        </p:txBody>
      </p:sp>
      <p:sp>
        <p:nvSpPr>
          <p:cNvPr id="13" name="object 13"/>
          <p:cNvSpPr txBox="1"/>
          <p:nvPr/>
        </p:nvSpPr>
        <p:spPr>
          <a:xfrm>
            <a:off x="5183148" y="2711622"/>
            <a:ext cx="862965" cy="416559"/>
          </a:xfrm>
          <a:prstGeom prst="rect">
            <a:avLst/>
          </a:prstGeom>
          <a:ln w="3175">
            <a:solidFill>
              <a:schemeClr val="tx1"/>
            </a:solidFill>
          </a:ln>
        </p:spPr>
        <p:txBody>
          <a:bodyPr vert="horz" wrap="square" lIns="0" tIns="111125" rIns="0" bIns="0" rtlCol="0">
            <a:spAutoFit/>
          </a:bodyPr>
          <a:lstStyle/>
          <a:p>
            <a:pPr marL="210820">
              <a:lnSpc>
                <a:spcPct val="100000"/>
              </a:lnSpc>
              <a:spcBef>
                <a:spcPts val="875"/>
              </a:spcBef>
            </a:pPr>
            <a:r>
              <a:rPr sz="1200" spc="-5" dirty="0">
                <a:latin typeface="Arial"/>
                <a:cs typeface="Arial"/>
              </a:rPr>
              <a:t>Codec</a:t>
            </a:r>
            <a:endParaRPr sz="1200" dirty="0">
              <a:latin typeface="Arial"/>
              <a:cs typeface="Arial"/>
            </a:endParaRPr>
          </a:p>
        </p:txBody>
      </p:sp>
      <p:sp>
        <p:nvSpPr>
          <p:cNvPr id="14" name="object 14"/>
          <p:cNvSpPr txBox="1"/>
          <p:nvPr/>
        </p:nvSpPr>
        <p:spPr>
          <a:xfrm>
            <a:off x="4255700" y="2711622"/>
            <a:ext cx="862965" cy="416559"/>
          </a:xfrm>
          <a:prstGeom prst="rect">
            <a:avLst/>
          </a:prstGeom>
          <a:ln w="28575">
            <a:solidFill>
              <a:srgbClr val="FF0000"/>
            </a:solidFill>
          </a:ln>
        </p:spPr>
        <p:txBody>
          <a:bodyPr vert="horz" wrap="square" lIns="0" tIns="111125" rIns="0" bIns="0" rtlCol="0">
            <a:spAutoFit/>
          </a:bodyPr>
          <a:lstStyle/>
          <a:p>
            <a:pPr marL="206375">
              <a:lnSpc>
                <a:spcPct val="100000"/>
              </a:lnSpc>
              <a:spcBef>
                <a:spcPts val="875"/>
              </a:spcBef>
            </a:pPr>
            <a:r>
              <a:rPr sz="1200" spc="-5" dirty="0">
                <a:latin typeface="Arial"/>
                <a:cs typeface="Arial"/>
              </a:rPr>
              <a:t>Broker</a:t>
            </a:r>
            <a:endParaRPr sz="1200">
              <a:latin typeface="Arial"/>
              <a:cs typeface="Arial"/>
            </a:endParaRPr>
          </a:p>
        </p:txBody>
      </p:sp>
      <p:sp>
        <p:nvSpPr>
          <p:cNvPr id="15" name="object 4">
            <a:extLst>
              <a:ext uri="{FF2B5EF4-FFF2-40B4-BE49-F238E27FC236}">
                <a16:creationId xmlns:a16="http://schemas.microsoft.com/office/drawing/2014/main" id="{9B66ED60-E1CB-CC48-A432-A6E1EA744493}"/>
              </a:ext>
            </a:extLst>
          </p:cNvPr>
          <p:cNvSpPr txBox="1"/>
          <p:nvPr/>
        </p:nvSpPr>
        <p:spPr>
          <a:xfrm>
            <a:off x="385517" y="2421306"/>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Client</a:t>
            </a:r>
            <a:r>
              <a:rPr lang="zh-CN" altLang="en-US" sz="1400" spc="-5" dirty="0">
                <a:solidFill>
                  <a:srgbClr val="424242"/>
                </a:solidFill>
                <a:latin typeface="Courier New"/>
                <a:cs typeface="Courier New"/>
              </a:rPr>
              <a:t>：</a:t>
            </a:r>
            <a:r>
              <a:rPr lang="zh-CN" altLang="en-US" sz="1400" spc="-5" dirty="0">
                <a:solidFill>
                  <a:srgbClr val="FF0000"/>
                </a:solidFill>
                <a:latin typeface="Courier New"/>
                <a:cs typeface="Courier New"/>
              </a:rPr>
              <a:t>发送</a:t>
            </a:r>
            <a:r>
              <a:rPr lang="en-US" altLang="zh-CN" sz="1400" spc="-5" dirty="0">
                <a:solidFill>
                  <a:srgbClr val="424242"/>
                </a:solidFill>
                <a:latin typeface="Courier New"/>
                <a:cs typeface="Courier New"/>
              </a:rPr>
              <a:t>RPC</a:t>
            </a:r>
            <a:r>
              <a:rPr lang="zh-CN" altLang="en-US" sz="1400" spc="-5" dirty="0">
                <a:solidFill>
                  <a:srgbClr val="424242"/>
                </a:solidFill>
                <a:latin typeface="Courier New"/>
                <a:cs typeface="Courier New"/>
              </a:rPr>
              <a:t>请求与广播消息</a:t>
            </a:r>
            <a:endParaRPr lang="en-US" altLang="zh-CN" sz="1400" spc="-5" dirty="0">
              <a:solidFill>
                <a:srgbClr val="FF0000"/>
              </a:solidFill>
              <a:latin typeface="Courier New"/>
              <a:cs typeface="Courier New"/>
            </a:endParaRPr>
          </a:p>
        </p:txBody>
      </p:sp>
      <p:sp>
        <p:nvSpPr>
          <p:cNvPr id="16" name="object 4">
            <a:extLst>
              <a:ext uri="{FF2B5EF4-FFF2-40B4-BE49-F238E27FC236}">
                <a16:creationId xmlns:a16="http://schemas.microsoft.com/office/drawing/2014/main" id="{03EAB4E3-2C36-5047-9121-5A6434737DC0}"/>
              </a:ext>
            </a:extLst>
          </p:cNvPr>
          <p:cNvSpPr txBox="1"/>
          <p:nvPr/>
        </p:nvSpPr>
        <p:spPr>
          <a:xfrm>
            <a:off x="385517" y="2711597"/>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Server</a:t>
            </a:r>
            <a:r>
              <a:rPr lang="zh-CN" altLang="en-US" sz="1400" spc="-5" dirty="0">
                <a:solidFill>
                  <a:srgbClr val="424242"/>
                </a:solidFill>
                <a:latin typeface="Courier New"/>
                <a:cs typeface="Courier New"/>
              </a:rPr>
              <a:t>：</a:t>
            </a:r>
            <a:r>
              <a:rPr lang="zh-CN" altLang="en-US" sz="1400" spc="-5" dirty="0">
                <a:solidFill>
                  <a:srgbClr val="FF0000"/>
                </a:solidFill>
                <a:latin typeface="Courier New"/>
                <a:cs typeface="Courier New"/>
              </a:rPr>
              <a:t>接收</a:t>
            </a:r>
            <a:r>
              <a:rPr lang="en-US" altLang="zh-CN" sz="1400" spc="-5" dirty="0">
                <a:solidFill>
                  <a:srgbClr val="424242"/>
                </a:solidFill>
                <a:latin typeface="Courier New"/>
                <a:cs typeface="Courier New"/>
              </a:rPr>
              <a:t>RPC</a:t>
            </a:r>
            <a:r>
              <a:rPr lang="zh-CN" altLang="en-US" sz="1400" spc="-5" dirty="0">
                <a:solidFill>
                  <a:srgbClr val="424242"/>
                </a:solidFill>
                <a:latin typeface="Courier New"/>
                <a:cs typeface="Courier New"/>
              </a:rPr>
              <a:t>请求与消费消息</a:t>
            </a:r>
            <a:endParaRPr lang="en-US" altLang="zh-CN" sz="1400" spc="-5" dirty="0">
              <a:solidFill>
                <a:srgbClr val="FF0000"/>
              </a:solidFill>
              <a:latin typeface="Courier New"/>
              <a:cs typeface="Courier New"/>
            </a:endParaRPr>
          </a:p>
        </p:txBody>
      </p:sp>
      <p:sp>
        <p:nvSpPr>
          <p:cNvPr id="17" name="object 4">
            <a:extLst>
              <a:ext uri="{FF2B5EF4-FFF2-40B4-BE49-F238E27FC236}">
                <a16:creationId xmlns:a16="http://schemas.microsoft.com/office/drawing/2014/main" id="{5B1C11F5-D6A8-D947-9F32-940DDE8CE863}"/>
              </a:ext>
            </a:extLst>
          </p:cNvPr>
          <p:cNvSpPr txBox="1"/>
          <p:nvPr/>
        </p:nvSpPr>
        <p:spPr>
          <a:xfrm>
            <a:off x="384724" y="3396463"/>
            <a:ext cx="3374218"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5" dirty="0">
                <a:solidFill>
                  <a:srgbClr val="424242"/>
                </a:solidFill>
                <a:latin typeface="Courier New"/>
                <a:cs typeface="Courier New"/>
              </a:rPr>
              <a:t>Broker</a:t>
            </a:r>
            <a:r>
              <a:rPr lang="zh-CN" altLang="en-US" sz="1400" spc="-5" dirty="0">
                <a:solidFill>
                  <a:srgbClr val="424242"/>
                </a:solidFill>
                <a:latin typeface="Courier New"/>
                <a:cs typeface="Courier New"/>
              </a:rPr>
              <a:t>：</a:t>
            </a:r>
            <a:r>
              <a:rPr lang="zh-CN" altLang="en-US" sz="1400" spc="-5" dirty="0">
                <a:latin typeface="Courier New"/>
                <a:cs typeface="Courier New"/>
              </a:rPr>
              <a:t>异步通信组件</a:t>
            </a:r>
            <a:endParaRPr lang="en-US" altLang="zh-CN" sz="1400" spc="-5" dirty="0">
              <a:latin typeface="Courier New"/>
              <a:cs typeface="Courier New"/>
            </a:endParaRPr>
          </a:p>
        </p:txBody>
      </p:sp>
      <p:sp>
        <p:nvSpPr>
          <p:cNvPr id="18" name="object 4">
            <a:extLst>
              <a:ext uri="{FF2B5EF4-FFF2-40B4-BE49-F238E27FC236}">
                <a16:creationId xmlns:a16="http://schemas.microsoft.com/office/drawing/2014/main" id="{ABED1954-307F-C74A-A61D-FA6EF3A1885C}"/>
              </a:ext>
            </a:extLst>
          </p:cNvPr>
          <p:cNvSpPr txBox="1"/>
          <p:nvPr/>
        </p:nvSpPr>
        <p:spPr>
          <a:xfrm>
            <a:off x="384724" y="3664184"/>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Codec</a:t>
            </a:r>
            <a:r>
              <a:rPr lang="zh-CN" altLang="en-US" sz="1400" spc="-5" dirty="0">
                <a:solidFill>
                  <a:srgbClr val="424242"/>
                </a:solidFill>
                <a:latin typeface="Courier New"/>
                <a:cs typeface="Courier New"/>
              </a:rPr>
              <a:t>：</a:t>
            </a:r>
            <a:r>
              <a:rPr lang="zh-CN" altLang="en-US" sz="1400" spc="-5" dirty="0">
                <a:latin typeface="Courier New"/>
                <a:cs typeface="Courier New"/>
              </a:rPr>
              <a:t>数据编码组件</a:t>
            </a:r>
            <a:endParaRPr lang="en-US" altLang="zh-CN" sz="1400" spc="-5" dirty="0">
              <a:latin typeface="Courier New"/>
              <a:cs typeface="Courier New"/>
            </a:endParaRPr>
          </a:p>
        </p:txBody>
      </p:sp>
      <p:sp>
        <p:nvSpPr>
          <p:cNvPr id="19" name="object 4">
            <a:extLst>
              <a:ext uri="{FF2B5EF4-FFF2-40B4-BE49-F238E27FC236}">
                <a16:creationId xmlns:a16="http://schemas.microsoft.com/office/drawing/2014/main" id="{2A91324E-3C89-E241-937C-0E15122D1939}"/>
              </a:ext>
            </a:extLst>
          </p:cNvPr>
          <p:cNvSpPr txBox="1"/>
          <p:nvPr/>
        </p:nvSpPr>
        <p:spPr>
          <a:xfrm>
            <a:off x="384724" y="3929600"/>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Registry</a:t>
            </a:r>
            <a:r>
              <a:rPr lang="zh-CN" altLang="en-US" sz="1400" spc="-5" dirty="0">
                <a:solidFill>
                  <a:srgbClr val="424242"/>
                </a:solidFill>
                <a:latin typeface="Courier New"/>
                <a:cs typeface="Courier New"/>
              </a:rPr>
              <a:t>：服务</a:t>
            </a:r>
            <a:r>
              <a:rPr lang="zh-CN" altLang="en-US" sz="1400" spc="-5" dirty="0">
                <a:latin typeface="Courier New"/>
                <a:cs typeface="Courier New"/>
              </a:rPr>
              <a:t>注册组件</a:t>
            </a:r>
            <a:endParaRPr lang="en-US" altLang="zh-CN" sz="1400" spc="-5" dirty="0">
              <a:latin typeface="Courier New"/>
              <a:cs typeface="Courier New"/>
            </a:endParaRPr>
          </a:p>
        </p:txBody>
      </p:sp>
      <p:sp>
        <p:nvSpPr>
          <p:cNvPr id="20" name="object 4">
            <a:extLst>
              <a:ext uri="{FF2B5EF4-FFF2-40B4-BE49-F238E27FC236}">
                <a16:creationId xmlns:a16="http://schemas.microsoft.com/office/drawing/2014/main" id="{EB8BE8AB-0086-154F-8919-586D4A05C311}"/>
              </a:ext>
            </a:extLst>
          </p:cNvPr>
          <p:cNvSpPr txBox="1"/>
          <p:nvPr/>
        </p:nvSpPr>
        <p:spPr>
          <a:xfrm>
            <a:off x="384724" y="4459804"/>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Transport</a:t>
            </a:r>
            <a:r>
              <a:rPr lang="zh-CN" altLang="en-US" sz="1400" spc="-5" dirty="0">
                <a:solidFill>
                  <a:srgbClr val="424242"/>
                </a:solidFill>
                <a:latin typeface="Courier New"/>
                <a:cs typeface="Courier New"/>
              </a:rPr>
              <a:t>：</a:t>
            </a:r>
            <a:r>
              <a:rPr lang="zh-CN" altLang="en-US" sz="1400" spc="-5" dirty="0">
                <a:latin typeface="Courier New"/>
                <a:cs typeface="Courier New"/>
              </a:rPr>
              <a:t>同步通信组件</a:t>
            </a:r>
            <a:endParaRPr lang="en-US" altLang="zh-CN" sz="1400" spc="-5" dirty="0">
              <a:latin typeface="Courier New"/>
              <a:cs typeface="Courier New"/>
            </a:endParaRPr>
          </a:p>
        </p:txBody>
      </p:sp>
      <p:sp>
        <p:nvSpPr>
          <p:cNvPr id="21" name="object 4">
            <a:extLst>
              <a:ext uri="{FF2B5EF4-FFF2-40B4-BE49-F238E27FC236}">
                <a16:creationId xmlns:a16="http://schemas.microsoft.com/office/drawing/2014/main" id="{17ABBACF-71A6-8D49-9FDC-19E711726837}"/>
              </a:ext>
            </a:extLst>
          </p:cNvPr>
          <p:cNvSpPr txBox="1"/>
          <p:nvPr/>
        </p:nvSpPr>
        <p:spPr>
          <a:xfrm>
            <a:off x="384724" y="4194702"/>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Selector</a:t>
            </a:r>
            <a:r>
              <a:rPr lang="zh-CN" altLang="en-US" sz="1400" spc="-5" dirty="0">
                <a:solidFill>
                  <a:srgbClr val="424242"/>
                </a:solidFill>
                <a:latin typeface="Courier New"/>
                <a:cs typeface="Courier New"/>
              </a:rPr>
              <a:t>：</a:t>
            </a:r>
            <a:r>
              <a:rPr lang="zh-CN" altLang="en-US" sz="1400" spc="-5" dirty="0">
                <a:latin typeface="Courier New"/>
                <a:cs typeface="Courier New"/>
              </a:rPr>
              <a:t>客户端均衡器</a:t>
            </a:r>
            <a:endParaRPr lang="en-US" altLang="zh-CN" sz="1400" spc="-5" dirty="0">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36538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Broker</a:t>
            </a:r>
            <a:r>
              <a:rPr lang="zh-CN" altLang="en-US" sz="3000" b="1" dirty="0">
                <a:solidFill>
                  <a:srgbClr val="424242"/>
                </a:solidFill>
                <a:latin typeface="Arial"/>
                <a:cs typeface="Arial"/>
              </a:rPr>
              <a:t> 异步消息组件</a:t>
            </a:r>
            <a:endParaRPr sz="3000" dirty="0">
              <a:latin typeface="Arial"/>
              <a:cs typeface="Arial"/>
            </a:endParaRPr>
          </a:p>
        </p:txBody>
      </p:sp>
      <p:sp>
        <p:nvSpPr>
          <p:cNvPr id="6" name="Rectangle 5">
            <a:extLst>
              <a:ext uri="{FF2B5EF4-FFF2-40B4-BE49-F238E27FC236}">
                <a16:creationId xmlns:a16="http://schemas.microsoft.com/office/drawing/2014/main" id="{603E0048-E593-0F41-88C3-F409872AAB12}"/>
              </a:ext>
            </a:extLst>
          </p:cNvPr>
          <p:cNvSpPr/>
          <p:nvPr/>
        </p:nvSpPr>
        <p:spPr>
          <a:xfrm>
            <a:off x="4823758" y="2940320"/>
            <a:ext cx="1295400" cy="1010158"/>
          </a:xfrm>
          <a:prstGeom prst="rect">
            <a:avLst/>
          </a:prstGeom>
          <a:solidFill>
            <a:schemeClr val="bg1"/>
          </a:solidFill>
          <a:ln w="127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6123D4C-BC2F-0446-87A7-DE77B78E6C9A}"/>
              </a:ext>
            </a:extLst>
          </p:cNvPr>
          <p:cNvSpPr/>
          <p:nvPr/>
        </p:nvSpPr>
        <p:spPr>
          <a:xfrm>
            <a:off x="4983778" y="3112491"/>
            <a:ext cx="1009048" cy="21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http</a:t>
            </a:r>
            <a:endParaRPr lang="en-US" dirty="0"/>
          </a:p>
        </p:txBody>
      </p:sp>
      <p:sp>
        <p:nvSpPr>
          <p:cNvPr id="8" name="Rectangle 7">
            <a:extLst>
              <a:ext uri="{FF2B5EF4-FFF2-40B4-BE49-F238E27FC236}">
                <a16:creationId xmlns:a16="http://schemas.microsoft.com/office/drawing/2014/main" id="{54A2131E-8245-8441-96D8-AA62869BF19C}"/>
              </a:ext>
            </a:extLst>
          </p:cNvPr>
          <p:cNvSpPr/>
          <p:nvPr/>
        </p:nvSpPr>
        <p:spPr>
          <a:xfrm>
            <a:off x="4983778" y="3422930"/>
            <a:ext cx="1009048" cy="368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NATs</a:t>
            </a:r>
            <a:r>
              <a:rPr lang="zh-CN" altLang="en-US" sz="900" dirty="0"/>
              <a:t>、</a:t>
            </a:r>
            <a:r>
              <a:rPr lang="en-US" altLang="zh-CN" sz="900" dirty="0" err="1"/>
              <a:t>RbMQ</a:t>
            </a:r>
            <a:r>
              <a:rPr lang="en-US" altLang="zh-CN" sz="900" dirty="0"/>
              <a:t> </a:t>
            </a:r>
            <a:r>
              <a:rPr lang="zh-CN" altLang="en-US" sz="900" dirty="0"/>
              <a:t>、</a:t>
            </a:r>
            <a:r>
              <a:rPr lang="en-US" altLang="zh-CN" sz="900" dirty="0"/>
              <a:t>Kafka </a:t>
            </a:r>
            <a:r>
              <a:rPr lang="zh-CN" altLang="en-US" sz="900" dirty="0"/>
              <a:t>、</a:t>
            </a:r>
            <a:r>
              <a:rPr lang="en-US" altLang="zh-CN" sz="1200" dirty="0"/>
              <a:t> </a:t>
            </a:r>
            <a:r>
              <a:rPr lang="en-US" altLang="zh-CN" sz="1200" dirty="0" err="1"/>
              <a:t>nsq</a:t>
            </a:r>
            <a:r>
              <a:rPr lang="en-US" altLang="zh-CN" sz="1200" dirty="0"/>
              <a:t> …</a:t>
            </a:r>
            <a:endParaRPr lang="en-US" sz="1200" dirty="0"/>
          </a:p>
        </p:txBody>
      </p:sp>
      <p:sp>
        <p:nvSpPr>
          <p:cNvPr id="15" name="TextBox 14">
            <a:extLst>
              <a:ext uri="{FF2B5EF4-FFF2-40B4-BE49-F238E27FC236}">
                <a16:creationId xmlns:a16="http://schemas.microsoft.com/office/drawing/2014/main" id="{32E604E6-D511-E044-8F9E-038DF57A1417}"/>
              </a:ext>
            </a:extLst>
          </p:cNvPr>
          <p:cNvSpPr txBox="1"/>
          <p:nvPr/>
        </p:nvSpPr>
        <p:spPr>
          <a:xfrm>
            <a:off x="457200" y="1504950"/>
            <a:ext cx="5014258" cy="338554"/>
          </a:xfrm>
          <a:prstGeom prst="rect">
            <a:avLst/>
          </a:prstGeom>
          <a:noFill/>
        </p:spPr>
        <p:txBody>
          <a:bodyPr wrap="none" rtlCol="0">
            <a:spAutoFit/>
          </a:bodyPr>
          <a:lstStyle/>
          <a:p>
            <a:r>
              <a:rPr lang="en-US" sz="1600" dirty="0"/>
              <a:t>Subscribe</a:t>
            </a:r>
            <a:r>
              <a:rPr lang="zh-CN" altLang="en-US" sz="1600" dirty="0"/>
              <a:t>：</a:t>
            </a:r>
            <a:r>
              <a:rPr lang="zh-CN" altLang="en-US" sz="1200" dirty="0"/>
              <a:t>注册关心的主题（</a:t>
            </a:r>
            <a:r>
              <a:rPr lang="en-US" altLang="zh-CN" sz="1200" dirty="0"/>
              <a:t>Topic</a:t>
            </a:r>
            <a:r>
              <a:rPr lang="zh-CN" altLang="en-US" sz="1200" dirty="0"/>
              <a:t>），指定队列（</a:t>
            </a:r>
            <a:r>
              <a:rPr lang="en-US" altLang="zh-CN" sz="1200" dirty="0"/>
              <a:t>Queue</a:t>
            </a:r>
            <a:r>
              <a:rPr lang="zh-CN" altLang="en-US" sz="1200" dirty="0"/>
              <a:t>）分发消息</a:t>
            </a:r>
            <a:endParaRPr lang="en-US" dirty="0"/>
          </a:p>
        </p:txBody>
      </p:sp>
      <p:sp>
        <p:nvSpPr>
          <p:cNvPr id="16" name="TextBox 15">
            <a:extLst>
              <a:ext uri="{FF2B5EF4-FFF2-40B4-BE49-F238E27FC236}">
                <a16:creationId xmlns:a16="http://schemas.microsoft.com/office/drawing/2014/main" id="{2606848C-CF9F-F446-AED9-66090C2F37C6}"/>
              </a:ext>
            </a:extLst>
          </p:cNvPr>
          <p:cNvSpPr txBox="1"/>
          <p:nvPr/>
        </p:nvSpPr>
        <p:spPr>
          <a:xfrm>
            <a:off x="458972" y="1847886"/>
            <a:ext cx="3162212" cy="338554"/>
          </a:xfrm>
          <a:prstGeom prst="rect">
            <a:avLst/>
          </a:prstGeom>
          <a:noFill/>
        </p:spPr>
        <p:txBody>
          <a:bodyPr wrap="none" rtlCol="0">
            <a:spAutoFit/>
          </a:bodyPr>
          <a:lstStyle/>
          <a:p>
            <a:r>
              <a:rPr lang="en-US" sz="1600" dirty="0"/>
              <a:t>Publish</a:t>
            </a:r>
            <a:r>
              <a:rPr lang="zh-CN" altLang="en-US" sz="1600" dirty="0"/>
              <a:t>：</a:t>
            </a:r>
            <a:r>
              <a:rPr lang="zh-CN" altLang="en-US" sz="1200" dirty="0"/>
              <a:t>异步将消息推送到主题（</a:t>
            </a:r>
            <a:r>
              <a:rPr lang="en-US" altLang="zh-CN" sz="1200" dirty="0"/>
              <a:t>Topic</a:t>
            </a:r>
            <a:r>
              <a:rPr lang="zh-CN" altLang="en-US" sz="1200" dirty="0"/>
              <a:t>）</a:t>
            </a:r>
            <a:endParaRPr lang="en-US" dirty="0"/>
          </a:p>
        </p:txBody>
      </p:sp>
      <p:sp>
        <p:nvSpPr>
          <p:cNvPr id="17" name="TextBox 16">
            <a:extLst>
              <a:ext uri="{FF2B5EF4-FFF2-40B4-BE49-F238E27FC236}">
                <a16:creationId xmlns:a16="http://schemas.microsoft.com/office/drawing/2014/main" id="{C3FB7A26-F475-4E4C-BB5D-32E7D2117959}"/>
              </a:ext>
            </a:extLst>
          </p:cNvPr>
          <p:cNvSpPr txBox="1"/>
          <p:nvPr/>
        </p:nvSpPr>
        <p:spPr>
          <a:xfrm>
            <a:off x="457200" y="2170865"/>
            <a:ext cx="3010632" cy="338554"/>
          </a:xfrm>
          <a:prstGeom prst="rect">
            <a:avLst/>
          </a:prstGeom>
          <a:noFill/>
        </p:spPr>
        <p:txBody>
          <a:bodyPr wrap="none" rtlCol="0">
            <a:spAutoFit/>
          </a:bodyPr>
          <a:lstStyle/>
          <a:p>
            <a:r>
              <a:rPr lang="en-US" sz="1600" dirty="0"/>
              <a:t>Encoding</a:t>
            </a:r>
            <a:r>
              <a:rPr lang="zh-CN" altLang="en-US" sz="1600" dirty="0"/>
              <a:t>：</a:t>
            </a:r>
            <a:r>
              <a:rPr lang="zh-CN" altLang="en-US" sz="1200" dirty="0"/>
              <a:t>编码消息（默认</a:t>
            </a:r>
            <a:r>
              <a:rPr lang="en-US" altLang="zh-CN" sz="1200" dirty="0"/>
              <a:t>JSON</a:t>
            </a:r>
            <a:r>
              <a:rPr lang="zh-CN" altLang="en-US" sz="1200" dirty="0"/>
              <a:t>格式）</a:t>
            </a:r>
            <a:endParaRPr lang="en-US" dirty="0"/>
          </a:p>
        </p:txBody>
      </p:sp>
      <p:sp>
        <p:nvSpPr>
          <p:cNvPr id="19" name="Rounded Rectangle 18">
            <a:extLst>
              <a:ext uri="{FF2B5EF4-FFF2-40B4-BE49-F238E27FC236}">
                <a16:creationId xmlns:a16="http://schemas.microsoft.com/office/drawing/2014/main" id="{F88302D1-B0BB-9F4C-90EB-B587EBD5B565}"/>
              </a:ext>
            </a:extLst>
          </p:cNvPr>
          <p:cNvSpPr/>
          <p:nvPr/>
        </p:nvSpPr>
        <p:spPr>
          <a:xfrm>
            <a:off x="3219937" y="3277083"/>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A</a:t>
            </a:r>
            <a:endParaRPr lang="en-US" sz="1400" dirty="0"/>
          </a:p>
        </p:txBody>
      </p:sp>
      <p:sp>
        <p:nvSpPr>
          <p:cNvPr id="22" name="Rounded Rectangle 21">
            <a:extLst>
              <a:ext uri="{FF2B5EF4-FFF2-40B4-BE49-F238E27FC236}">
                <a16:creationId xmlns:a16="http://schemas.microsoft.com/office/drawing/2014/main" id="{8F8123AF-9764-D445-9F33-DB5EB86EFA8A}"/>
              </a:ext>
            </a:extLst>
          </p:cNvPr>
          <p:cNvSpPr/>
          <p:nvPr/>
        </p:nvSpPr>
        <p:spPr>
          <a:xfrm>
            <a:off x="3677137" y="3129391"/>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sp>
        <p:nvSpPr>
          <p:cNvPr id="23" name="Rounded Rectangle 22">
            <a:extLst>
              <a:ext uri="{FF2B5EF4-FFF2-40B4-BE49-F238E27FC236}">
                <a16:creationId xmlns:a16="http://schemas.microsoft.com/office/drawing/2014/main" id="{6F5D607E-52F6-0241-AF5A-ED34A45096A8}"/>
              </a:ext>
            </a:extLst>
          </p:cNvPr>
          <p:cNvSpPr/>
          <p:nvPr/>
        </p:nvSpPr>
        <p:spPr>
          <a:xfrm>
            <a:off x="6804958" y="3252842"/>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C</a:t>
            </a:r>
            <a:endParaRPr lang="en-US" sz="1400" dirty="0"/>
          </a:p>
        </p:txBody>
      </p:sp>
      <p:sp>
        <p:nvSpPr>
          <p:cNvPr id="24" name="Rounded Rectangle 23">
            <a:extLst>
              <a:ext uri="{FF2B5EF4-FFF2-40B4-BE49-F238E27FC236}">
                <a16:creationId xmlns:a16="http://schemas.microsoft.com/office/drawing/2014/main" id="{13DCF654-CEDE-9E4C-B503-E4B9EB576971}"/>
              </a:ext>
            </a:extLst>
          </p:cNvPr>
          <p:cNvSpPr/>
          <p:nvPr/>
        </p:nvSpPr>
        <p:spPr>
          <a:xfrm>
            <a:off x="7262158" y="3105150"/>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sp>
        <p:nvSpPr>
          <p:cNvPr id="25" name="Rounded Rectangle 24">
            <a:extLst>
              <a:ext uri="{FF2B5EF4-FFF2-40B4-BE49-F238E27FC236}">
                <a16:creationId xmlns:a16="http://schemas.microsoft.com/office/drawing/2014/main" id="{ECD7B885-B8FF-6142-9752-1D507BA76487}"/>
              </a:ext>
            </a:extLst>
          </p:cNvPr>
          <p:cNvSpPr/>
          <p:nvPr/>
        </p:nvSpPr>
        <p:spPr>
          <a:xfrm>
            <a:off x="6804958" y="4098169"/>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Service</a:t>
            </a:r>
            <a:r>
              <a:rPr lang="zh-CN" altLang="en-US" sz="1200" dirty="0"/>
              <a:t> </a:t>
            </a:r>
            <a:r>
              <a:rPr lang="en-US" altLang="zh-CN" sz="1200" dirty="0"/>
              <a:t>[X]</a:t>
            </a:r>
            <a:endParaRPr lang="en-US" sz="1200" dirty="0"/>
          </a:p>
        </p:txBody>
      </p:sp>
      <p:sp>
        <p:nvSpPr>
          <p:cNvPr id="26" name="Rounded Rectangle 25">
            <a:extLst>
              <a:ext uri="{FF2B5EF4-FFF2-40B4-BE49-F238E27FC236}">
                <a16:creationId xmlns:a16="http://schemas.microsoft.com/office/drawing/2014/main" id="{D6B1733F-A065-0C4C-9404-EF50A377F99C}"/>
              </a:ext>
            </a:extLst>
          </p:cNvPr>
          <p:cNvSpPr/>
          <p:nvPr/>
        </p:nvSpPr>
        <p:spPr>
          <a:xfrm>
            <a:off x="7262158" y="3950477"/>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cxnSp>
        <p:nvCxnSpPr>
          <p:cNvPr id="28" name="Straight Arrow Connector 27">
            <a:extLst>
              <a:ext uri="{FF2B5EF4-FFF2-40B4-BE49-F238E27FC236}">
                <a16:creationId xmlns:a16="http://schemas.microsoft.com/office/drawing/2014/main" id="{C5C700CD-E72D-2F41-B375-0BA75312BD57}"/>
              </a:ext>
            </a:extLst>
          </p:cNvPr>
          <p:cNvCxnSpPr>
            <a:cxnSpLocks/>
            <a:stCxn id="19" idx="3"/>
            <a:endCxn id="6" idx="1"/>
          </p:cNvCxnSpPr>
          <p:nvPr/>
        </p:nvCxnSpPr>
        <p:spPr>
          <a:xfrm flipV="1">
            <a:off x="4134337" y="3445399"/>
            <a:ext cx="689421" cy="12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25DE8643-2754-C242-90CA-67665B5D225F}"/>
              </a:ext>
            </a:extLst>
          </p:cNvPr>
          <p:cNvSpPr/>
          <p:nvPr/>
        </p:nvSpPr>
        <p:spPr>
          <a:xfrm>
            <a:off x="6804958" y="2306769"/>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B</a:t>
            </a:r>
            <a:endParaRPr lang="en-US" sz="1400" dirty="0"/>
          </a:p>
        </p:txBody>
      </p:sp>
      <p:sp>
        <p:nvSpPr>
          <p:cNvPr id="32" name="Rounded Rectangle 31">
            <a:extLst>
              <a:ext uri="{FF2B5EF4-FFF2-40B4-BE49-F238E27FC236}">
                <a16:creationId xmlns:a16="http://schemas.microsoft.com/office/drawing/2014/main" id="{0CC751CE-C32E-8C40-AC86-65CFC1CAB108}"/>
              </a:ext>
            </a:extLst>
          </p:cNvPr>
          <p:cNvSpPr/>
          <p:nvPr/>
        </p:nvSpPr>
        <p:spPr>
          <a:xfrm>
            <a:off x="7262158" y="2148304"/>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cxnSp>
        <p:nvCxnSpPr>
          <p:cNvPr id="33" name="Straight Arrow Connector 32">
            <a:extLst>
              <a:ext uri="{FF2B5EF4-FFF2-40B4-BE49-F238E27FC236}">
                <a16:creationId xmlns:a16="http://schemas.microsoft.com/office/drawing/2014/main" id="{13D577DC-FE80-914E-A3E3-75AF68EF48B7}"/>
              </a:ext>
            </a:extLst>
          </p:cNvPr>
          <p:cNvCxnSpPr>
            <a:cxnSpLocks/>
            <a:stCxn id="23" idx="1"/>
            <a:endCxn id="6" idx="3"/>
          </p:cNvCxnSpPr>
          <p:nvPr/>
        </p:nvCxnSpPr>
        <p:spPr>
          <a:xfrm flipH="1">
            <a:off x="6119158" y="3433576"/>
            <a:ext cx="685800" cy="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75CC7E06-3A90-BD44-A26B-C750CA287E69}"/>
              </a:ext>
            </a:extLst>
          </p:cNvPr>
          <p:cNvCxnSpPr>
            <a:cxnSpLocks/>
            <a:stCxn id="25" idx="1"/>
            <a:endCxn id="6" idx="2"/>
          </p:cNvCxnSpPr>
          <p:nvPr/>
        </p:nvCxnSpPr>
        <p:spPr>
          <a:xfrm rot="10800000">
            <a:off x="5471458" y="3950479"/>
            <a:ext cx="1333500" cy="3284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92A3EC20-7921-7E4F-8393-3D060B5EBE09}"/>
              </a:ext>
            </a:extLst>
          </p:cNvPr>
          <p:cNvSpPr/>
          <p:nvPr/>
        </p:nvSpPr>
        <p:spPr>
          <a:xfrm>
            <a:off x="5166657" y="2762482"/>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中间件</a:t>
            </a:r>
            <a:endParaRPr lang="en-US" sz="1000" dirty="0">
              <a:solidFill>
                <a:schemeClr val="tx1"/>
              </a:solidFill>
            </a:endParaRPr>
          </a:p>
        </p:txBody>
      </p:sp>
      <p:cxnSp>
        <p:nvCxnSpPr>
          <p:cNvPr id="58" name="Elbow Connector 57">
            <a:extLst>
              <a:ext uri="{FF2B5EF4-FFF2-40B4-BE49-F238E27FC236}">
                <a16:creationId xmlns:a16="http://schemas.microsoft.com/office/drawing/2014/main" id="{AA30331B-5EE4-5548-95D4-DB3B18350857}"/>
              </a:ext>
            </a:extLst>
          </p:cNvPr>
          <p:cNvCxnSpPr>
            <a:cxnSpLocks/>
            <a:stCxn id="31" idx="1"/>
            <a:endCxn id="51" idx="0"/>
          </p:cNvCxnSpPr>
          <p:nvPr/>
        </p:nvCxnSpPr>
        <p:spPr>
          <a:xfrm rot="10800000" flipV="1">
            <a:off x="5471458" y="2487502"/>
            <a:ext cx="1333501" cy="2749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E3F5B4F-CC92-9B4C-932A-63B0FE3139E1}"/>
              </a:ext>
            </a:extLst>
          </p:cNvPr>
          <p:cNvSpPr txBox="1"/>
          <p:nvPr/>
        </p:nvSpPr>
        <p:spPr>
          <a:xfrm>
            <a:off x="482125" y="4278902"/>
            <a:ext cx="3838230" cy="338554"/>
          </a:xfrm>
          <a:prstGeom prst="rect">
            <a:avLst/>
          </a:prstGeom>
          <a:noFill/>
        </p:spPr>
        <p:txBody>
          <a:bodyPr wrap="none" rtlCol="0">
            <a:spAutoFit/>
          </a:bodyPr>
          <a:lstStyle/>
          <a:p>
            <a:r>
              <a:rPr lang="zh-CN" altLang="en-US" sz="1600" dirty="0">
                <a:solidFill>
                  <a:srgbClr val="FF0000"/>
                </a:solidFill>
              </a:rPr>
              <a:t>注：中间件不一定是消息服务，比如</a:t>
            </a:r>
            <a:r>
              <a:rPr lang="en-US" altLang="zh-CN" sz="1600" dirty="0">
                <a:solidFill>
                  <a:srgbClr val="FF0000"/>
                </a:solidFill>
              </a:rPr>
              <a:t>Http</a:t>
            </a:r>
            <a:endParaRPr lang="en-US" dirty="0">
              <a:solidFill>
                <a:srgbClr val="FF0000"/>
              </a:solidFill>
            </a:endParaRPr>
          </a:p>
        </p:txBody>
      </p:sp>
      <p:sp>
        <p:nvSpPr>
          <p:cNvPr id="63" name="TextBox 62">
            <a:extLst>
              <a:ext uri="{FF2B5EF4-FFF2-40B4-BE49-F238E27FC236}">
                <a16:creationId xmlns:a16="http://schemas.microsoft.com/office/drawing/2014/main" id="{B01AACEC-EF64-FE49-B2FB-37C321BC9FBD}"/>
              </a:ext>
            </a:extLst>
          </p:cNvPr>
          <p:cNvSpPr txBox="1"/>
          <p:nvPr/>
        </p:nvSpPr>
        <p:spPr>
          <a:xfrm>
            <a:off x="5971798" y="2318586"/>
            <a:ext cx="453840" cy="215444"/>
          </a:xfrm>
          <a:prstGeom prst="rect">
            <a:avLst/>
          </a:prstGeom>
          <a:noFill/>
        </p:spPr>
        <p:txBody>
          <a:bodyPr wrap="square" rtlCol="0">
            <a:spAutoFit/>
          </a:bodyPr>
          <a:lstStyle/>
          <a:p>
            <a:r>
              <a:rPr lang="zh-CN" altLang="en-US" sz="800" dirty="0">
                <a:latin typeface="+mj-ea"/>
                <a:ea typeface="+mj-ea"/>
              </a:rPr>
              <a:t>订阅</a:t>
            </a:r>
            <a:endParaRPr lang="en-US" sz="1000" dirty="0">
              <a:latin typeface="+mj-ea"/>
              <a:ea typeface="+mj-ea"/>
            </a:endParaRPr>
          </a:p>
        </p:txBody>
      </p:sp>
      <p:sp>
        <p:nvSpPr>
          <p:cNvPr id="65" name="TextBox 64">
            <a:extLst>
              <a:ext uri="{FF2B5EF4-FFF2-40B4-BE49-F238E27FC236}">
                <a16:creationId xmlns:a16="http://schemas.microsoft.com/office/drawing/2014/main" id="{A81F4B93-B3BB-2D4F-91F2-EBEAB83351C9}"/>
              </a:ext>
            </a:extLst>
          </p:cNvPr>
          <p:cNvSpPr txBox="1"/>
          <p:nvPr/>
        </p:nvSpPr>
        <p:spPr>
          <a:xfrm>
            <a:off x="6247355" y="3242372"/>
            <a:ext cx="453840" cy="215444"/>
          </a:xfrm>
          <a:prstGeom prst="rect">
            <a:avLst/>
          </a:prstGeom>
          <a:noFill/>
        </p:spPr>
        <p:txBody>
          <a:bodyPr wrap="square" rtlCol="0">
            <a:spAutoFit/>
          </a:bodyPr>
          <a:lstStyle/>
          <a:p>
            <a:r>
              <a:rPr lang="zh-CN" altLang="en-US" sz="800" dirty="0">
                <a:latin typeface="+mj-ea"/>
                <a:ea typeface="+mj-ea"/>
              </a:rPr>
              <a:t>订阅</a:t>
            </a:r>
            <a:endParaRPr lang="en-US" sz="1000" dirty="0">
              <a:latin typeface="+mj-ea"/>
              <a:ea typeface="+mj-ea"/>
            </a:endParaRPr>
          </a:p>
        </p:txBody>
      </p:sp>
      <p:sp>
        <p:nvSpPr>
          <p:cNvPr id="66" name="TextBox 65">
            <a:extLst>
              <a:ext uri="{FF2B5EF4-FFF2-40B4-BE49-F238E27FC236}">
                <a16:creationId xmlns:a16="http://schemas.microsoft.com/office/drawing/2014/main" id="{7DB05651-01CE-DA47-830A-D904930EA85E}"/>
              </a:ext>
            </a:extLst>
          </p:cNvPr>
          <p:cNvSpPr txBox="1"/>
          <p:nvPr/>
        </p:nvSpPr>
        <p:spPr>
          <a:xfrm>
            <a:off x="5962684" y="4101943"/>
            <a:ext cx="453840" cy="215444"/>
          </a:xfrm>
          <a:prstGeom prst="rect">
            <a:avLst/>
          </a:prstGeom>
          <a:noFill/>
        </p:spPr>
        <p:txBody>
          <a:bodyPr wrap="square" rtlCol="0">
            <a:spAutoFit/>
          </a:bodyPr>
          <a:lstStyle/>
          <a:p>
            <a:r>
              <a:rPr lang="zh-CN" altLang="en-US" sz="800" dirty="0">
                <a:latin typeface="+mj-ea"/>
                <a:ea typeface="+mj-ea"/>
              </a:rPr>
              <a:t>订阅</a:t>
            </a:r>
            <a:endParaRPr lang="en-US" sz="1000" dirty="0">
              <a:latin typeface="+mj-ea"/>
              <a:ea typeface="+mj-ea"/>
            </a:endParaRPr>
          </a:p>
        </p:txBody>
      </p:sp>
      <p:sp>
        <p:nvSpPr>
          <p:cNvPr id="67" name="TextBox 66">
            <a:extLst>
              <a:ext uri="{FF2B5EF4-FFF2-40B4-BE49-F238E27FC236}">
                <a16:creationId xmlns:a16="http://schemas.microsoft.com/office/drawing/2014/main" id="{271A28BC-F745-964F-B99C-4C5808968560}"/>
              </a:ext>
            </a:extLst>
          </p:cNvPr>
          <p:cNvSpPr txBox="1"/>
          <p:nvPr/>
        </p:nvSpPr>
        <p:spPr>
          <a:xfrm>
            <a:off x="4273810" y="3445399"/>
            <a:ext cx="453840" cy="215444"/>
          </a:xfrm>
          <a:prstGeom prst="rect">
            <a:avLst/>
          </a:prstGeom>
          <a:noFill/>
        </p:spPr>
        <p:txBody>
          <a:bodyPr wrap="square" rtlCol="0">
            <a:spAutoFit/>
          </a:bodyPr>
          <a:lstStyle/>
          <a:p>
            <a:r>
              <a:rPr lang="zh-CN" altLang="en-US" sz="800" dirty="0">
                <a:latin typeface="+mj-ea"/>
                <a:ea typeface="+mj-ea"/>
              </a:rPr>
              <a:t>发布</a:t>
            </a:r>
            <a:endParaRPr lang="en-US" sz="1000" dirty="0">
              <a:latin typeface="+mj-ea"/>
              <a:ea typeface="+mj-ea"/>
            </a:endParaRPr>
          </a:p>
        </p:txBody>
      </p:sp>
      <p:sp>
        <p:nvSpPr>
          <p:cNvPr id="68" name="Rectangle 67">
            <a:extLst>
              <a:ext uri="{FF2B5EF4-FFF2-40B4-BE49-F238E27FC236}">
                <a16:creationId xmlns:a16="http://schemas.microsoft.com/office/drawing/2014/main" id="{A943B0E1-B8A6-2745-8A08-2762DF7C543B}"/>
              </a:ext>
            </a:extLst>
          </p:cNvPr>
          <p:cNvSpPr/>
          <p:nvPr/>
        </p:nvSpPr>
        <p:spPr>
          <a:xfrm>
            <a:off x="7391400" y="648402"/>
            <a:ext cx="1338828" cy="369332"/>
          </a:xfrm>
          <a:prstGeom prst="rect">
            <a:avLst/>
          </a:prstGeom>
        </p:spPr>
        <p:txBody>
          <a:bodyPr wrap="none">
            <a:spAutoFit/>
          </a:bodyPr>
          <a:lstStyle/>
          <a:p>
            <a:r>
              <a:rPr lang="zh-CN" altLang="en-US" dirty="0"/>
              <a:t>发布与订阅</a:t>
            </a:r>
            <a:endParaRPr lang="en-US" dirty="0"/>
          </a:p>
        </p:txBody>
      </p:sp>
    </p:spTree>
    <p:extLst>
      <p:ext uri="{BB962C8B-B14F-4D97-AF65-F5344CB8AC3E}">
        <p14:creationId xmlns:p14="http://schemas.microsoft.com/office/powerpoint/2010/main" val="3876628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18695</TotalTime>
  <Words>1455</Words>
  <Application>Microsoft Macintosh PowerPoint</Application>
  <PresentationFormat>On-screen Show (16:9)</PresentationFormat>
  <Paragraphs>235</Paragraphs>
  <Slides>27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等线</vt:lpstr>
      <vt:lpstr>宋体</vt:lpstr>
      <vt:lpstr>Al Bayan Plain</vt:lpstr>
      <vt:lpstr>Arial</vt:lpstr>
      <vt:lpstr>Arial Black</vt:lpstr>
      <vt:lpstr>Calibri</vt:lpstr>
      <vt:lpstr>Courier New</vt:lpstr>
      <vt:lpstr>Times New Roman</vt:lpstr>
      <vt:lpstr>Office Theme</vt:lpstr>
      <vt:lpstr>PowerPoint Presentation</vt:lpstr>
      <vt:lpstr>个人背景</vt:lpstr>
      <vt:lpstr>本次分享主题</vt:lpstr>
      <vt:lpstr>什么是Micro</vt:lpstr>
      <vt:lpstr>Micro 包含了很多东西</vt:lpstr>
      <vt:lpstr>Go-Micro 与 Micro 关系</vt:lpstr>
      <vt:lpstr>Go-Micro 框架</vt:lpstr>
      <vt:lpstr>go-micro 框架模块 </vt:lpstr>
      <vt:lpstr>Broker 异步消息组件</vt:lpstr>
      <vt:lpstr>Registry 注册组件</vt:lpstr>
      <vt:lpstr>Selector 选择器组件</vt:lpstr>
      <vt:lpstr>Transport 同步请求组件</vt:lpstr>
      <vt:lpstr>PowerPoint Presentation</vt:lpstr>
      <vt:lpstr>Transport 的分类</vt:lpstr>
      <vt:lpstr>插件化</vt:lpstr>
      <vt:lpstr>回顾框架</vt:lpstr>
      <vt:lpstr>PowerPoint Presentation</vt:lpstr>
      <vt:lpstr>PowerPoint Presentation</vt:lpstr>
      <vt:lpstr>PowerPoint Presentation</vt:lpstr>
      <vt:lpstr>限流、链路中断、认证…</vt:lpstr>
      <vt:lpstr>包装器: Wrapper</vt:lpstr>
      <vt:lpstr>装饰器模式</vt:lpstr>
      <vt:lpstr>认证</vt:lpstr>
      <vt:lpstr>go-micro</vt:lpstr>
      <vt:lpstr>示例</vt:lpstr>
      <vt:lpstr>社区</vt:lpstr>
      <vt:lpstr>谢谢大家</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printfcoder@gmail.com</cp:lastModifiedBy>
  <cp:revision>495</cp:revision>
  <dcterms:created xsi:type="dcterms:W3CDTF">2019-08-23T23:38:35Z</dcterms:created>
  <dcterms:modified xsi:type="dcterms:W3CDTF">2019-09-08T14:48:01Z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2019-08-23T00:00:00Z</vt:filetime>
  </property>
</Properties>
</file>