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4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355" r:id="rId6"/>
    <p:sldId id="356" r:id="rId7"/>
    <p:sldId id="259" r:id="rId8"/>
    <p:sldId id="352" r:id="rId9"/>
    <p:sldId id="357" r:id="rId10"/>
    <p:sldId id="353" r:id="rId11"/>
    <p:sldId id="354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288" r:id="rId22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8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/>
    <p:restoredTop sz="94699"/>
  </p:normalViewPr>
  <p:slideViewPr>
    <p:cSldViewPr snapToGrid="0">
      <p:cViewPr varScale="1">
        <p:scale>
          <a:sx n="184" d="100"/>
          <a:sy n="184" d="100"/>
        </p:scale>
        <p:origin x="560" y="176"/>
      </p:cViewPr>
      <p:guideLst>
        <p:guide orient="horz" pos="288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2" d="100"/>
          <a:sy n="152" d="100"/>
        </p:scale>
        <p:origin x="136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1C1BB7-5E06-40C9-A03C-773917E9E2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3C028-2AD8-4886-BB2C-5A35A91429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4C82A-ADE2-4BBA-B2A9-E36881C2675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0CB7-E486-47FC-8C85-2DCF1383AC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6989C-C80E-44A9-AE7B-F821752BC3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A0BC6-E594-4C72-8ECA-3153C40A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5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c7962589_5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62c7962589_5_5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999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706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238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2c7962589_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g62c7962589_5_637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c7962589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62c7962589_5_66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c7962589_5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62c7962589_5_7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1,</a:t>
            </a:r>
            <a:r>
              <a:rPr lang="zh-CN" altLang="en-US"/>
              <a:t> 手写定义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2.</a:t>
            </a:r>
            <a:r>
              <a:rPr lang="zh-CN" altLang="en-US"/>
              <a:t> 演示生成</a:t>
            </a: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9244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387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9028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47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54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84724" y="535134"/>
            <a:ext cx="8374551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209733" y="45689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205133" y="45895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24442" y="4241816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8FD3C3B5-B23F-424F-88AB-7E6166C42F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94" y="4157187"/>
            <a:ext cx="751707" cy="7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154508" y="4598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172933" y="4548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1567346"/>
            <a:ext cx="9144000" cy="2009139"/>
          </a:xfrm>
          <a:custGeom>
            <a:avLst/>
            <a:gdLst/>
            <a:ahLst/>
            <a:cxnLst/>
            <a:rect l="l" t="t" r="r" b="b"/>
            <a:pathLst>
              <a:path w="9144000" h="2009139" extrusionOk="0">
                <a:moveTo>
                  <a:pt x="0" y="0"/>
                </a:moveTo>
                <a:lnTo>
                  <a:pt x="9143981" y="0"/>
                </a:lnTo>
                <a:lnTo>
                  <a:pt x="9143981" y="2008796"/>
                </a:lnTo>
                <a:lnTo>
                  <a:pt x="0" y="2008796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571991" y="17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0"/>
                </a:moveTo>
                <a:lnTo>
                  <a:pt x="4571990" y="0"/>
                </a:lnTo>
                <a:lnTo>
                  <a:pt x="4571990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5029664" y="4495491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 h="120000" extrusionOk="0">
                <a:moveTo>
                  <a:pt x="0" y="0"/>
                </a:moveTo>
                <a:lnTo>
                  <a:pt x="577198" y="0"/>
                </a:lnTo>
              </a:path>
            </a:pathLst>
          </a:custGeom>
          <a:noFill/>
          <a:ln w="19025" cap="flat" cmpd="sng">
            <a:solidFill>
              <a:srgbClr val="E81C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57" name="Google Shape;57;p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9" name="Google Shape;59;p8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94118" y="4215056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6CACCA1-7B82-404B-840F-B971D848B6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151" y="4187118"/>
            <a:ext cx="740694" cy="74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 夜读（中浅蓝）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11258" y="4682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29199" y="1275574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 h="120000" extrusionOk="0">
                <a:moveTo>
                  <a:pt x="0" y="0"/>
                </a:moveTo>
                <a:lnTo>
                  <a:pt x="614098" y="0"/>
                </a:lnTo>
              </a:path>
            </a:pathLst>
          </a:custGeom>
          <a:noFill/>
          <a:ln w="190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86708" y="4539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7390362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@micro-in-cn">
            <a:extLst>
              <a:ext uri="{FF2B5EF4-FFF2-40B4-BE49-F238E27FC236}">
                <a16:creationId xmlns:a16="http://schemas.microsoft.com/office/drawing/2014/main" id="{5A911ECB-7462-4D33-A498-37CCCB7AAC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170" y="4196439"/>
            <a:ext cx="735129" cy="7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1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-in-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.mu/" TargetMode="External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ithub.com/micro-in-cn" TargetMode="External"/><Relationship Id="rId5" Type="http://schemas.openxmlformats.org/officeDocument/2006/relationships/hyperlink" Target="https://github.com/micro" TargetMode="Externa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altLang="zh-CN" dirty="0"/>
              <a:t>Micro</a:t>
            </a:r>
            <a:r>
              <a:rPr lang="en-US" dirty="0"/>
              <a:t>  </a:t>
            </a:r>
            <a:r>
              <a:rPr lang="zh-CN" altLang="en-US" sz="4400" dirty="0"/>
              <a:t>工具集</a:t>
            </a:r>
            <a:endParaRPr lang="en-US" sz="4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Micro </a:t>
            </a:r>
            <a:r>
              <a:rPr lang="zh-CN" altLang="en-US">
                <a:ea typeface="宋体" panose="02010600030101010101" pitchFamily="2" charset="-122"/>
              </a:rPr>
              <a:t>中国</a:t>
            </a:r>
            <a:r>
              <a:rPr lang="en-US" altLang="zh-CN">
                <a:ea typeface="宋体" panose="02010600030101010101" pitchFamily="2" charset="-122"/>
              </a:rPr>
              <a:t>·</a:t>
            </a:r>
            <a:r>
              <a:rPr lang="zh-CN" altLang="en-US">
                <a:ea typeface="宋体" panose="02010600030101010101" pitchFamily="2" charset="-122"/>
              </a:rPr>
              <a:t>舒先</a:t>
            </a:r>
            <a:r>
              <a:rPr lang="en-US" altLang="zh-CN" sz="1400">
                <a:ea typeface="宋体" panose="02010600030101010101" pitchFamily="2" charset="-122"/>
              </a:rPr>
              <a:t>(Printfcoder)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2019-</a:t>
            </a:r>
            <a:r>
              <a:rPr lang="en-US" altLang="zh-CN"/>
              <a:t>03</a:t>
            </a:r>
            <a:r>
              <a:rPr lang="en-US"/>
              <a:t>-</a:t>
            </a:r>
            <a:r>
              <a:rPr lang="en-US" altLang="zh-CN"/>
              <a:t>12</a:t>
            </a:r>
            <a:endParaRPr lang="en-US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BB51-425F-5B45-9B27-F355D244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kumimoji="1" lang="zh-CN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2BFD5B-CA4B-0C4D-9566-25AD2DF63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80746"/>
              </p:ext>
            </p:extLst>
          </p:nvPr>
        </p:nvGraphicFramePr>
        <p:xfrm>
          <a:off x="431250" y="2317025"/>
          <a:ext cx="8401050" cy="1397091"/>
        </p:xfrm>
        <a:graphic>
          <a:graphicData uri="http://schemas.openxmlformats.org/drawingml/2006/table">
            <a:tbl>
              <a:tblPr/>
              <a:tblGrid>
                <a:gridCol w="2800350">
                  <a:extLst>
                    <a:ext uri="{9D8B030D-6E8A-4147-A177-3AD203B41FA5}">
                      <a16:colId xmlns:a16="http://schemas.microsoft.com/office/drawing/2014/main" val="499551862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871532029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1296867832"/>
                    </a:ext>
                  </a:extLst>
                </a:gridCol>
              </a:tblGrid>
              <a:tr h="414111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http</a:t>
                      </a:r>
                      <a:r>
                        <a:rPr lang="zh-CN" alt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路径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后台服务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接口方法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75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go.micro.api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learning</a:t>
                      </a:r>
                      <a:endParaRPr lang="en-US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488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 sz="1400" b="0" i="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 sz="1400" b="0" i="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greeter</a:t>
                      </a:r>
                      <a:r>
                        <a:rPr lang="en-US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go.micro.api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 sz="1400" b="0" i="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endParaRPr lang="en-US" sz="1400" b="0" i="0" u="none" strike="noStrike" cap="non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Greeter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599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v2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 sz="1400" b="0" i="0" u="none" strike="noStrike" cap="none">
                          <a:solidFill>
                            <a:srgbClr val="21148C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hi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go.micro.api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 sz="1400" b="0" i="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v2</a:t>
                      </a:r>
                      <a:r>
                        <a:rPr lang="en-US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 sz="1400" b="0" i="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endParaRPr lang="en-US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8346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C3F606A-CA70-0C46-B7FA-60E8CA50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1212538"/>
            <a:ext cx="5886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解析器接口：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go-micro/api/resolver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默认实现：基于命名空间映射服务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，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go-micro/api/resolver/micro/route.go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</a:rPr>
              <a:t>#</a:t>
            </a:r>
            <a:r>
              <a:rPr lang="en-US" sz="1200">
                <a:solidFill>
                  <a:srgbClr val="24292E"/>
                </a:solidFill>
                <a:latin typeface="Arial" panose="020B0604020202020204" pitchFamily="34" charset="0"/>
              </a:rPr>
              <a:t>apiRoute</a:t>
            </a:r>
            <a:endParaRPr lang="en-US" altLang="en-US" sz="1200">
              <a:solidFill>
                <a:srgbClr val="24292E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7A46E-F5D1-0F47-8FF4-015C35CE3C3E}"/>
              </a:ext>
            </a:extLst>
          </p:cNvPr>
          <p:cNvSpPr txBox="1"/>
          <p:nvPr/>
        </p:nvSpPr>
        <p:spPr>
          <a:xfrm>
            <a:off x="371475" y="4057402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RPC</a:t>
            </a:r>
            <a:r>
              <a:rPr kumimoji="1" lang="zh-CN" altLang="en-US"/>
              <a:t> 服务类型做示例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3F0E6-AF49-A847-87EB-57A78620A83A}"/>
              </a:ext>
            </a:extLst>
          </p:cNvPr>
          <p:cNvSpPr txBox="1"/>
          <p:nvPr/>
        </p:nvSpPr>
        <p:spPr>
          <a:xfrm>
            <a:off x="431250" y="1963200"/>
            <a:ext cx="3501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设定</a:t>
            </a:r>
            <a:r>
              <a:rPr kumimoji="1" lang="en-US" altLang="zh-CN"/>
              <a:t>micro</a:t>
            </a:r>
            <a:r>
              <a:rPr kumimoji="1" lang="zh-CN" altLang="en-US"/>
              <a:t> </a:t>
            </a:r>
            <a:r>
              <a:rPr kumimoji="1" lang="en-US" altLang="zh-CN"/>
              <a:t>api</a:t>
            </a:r>
            <a:r>
              <a:rPr kumimoji="1" lang="zh-CN" altLang="en-US"/>
              <a:t>的命名空间为：</a:t>
            </a:r>
            <a:r>
              <a:rPr lang="en-US">
                <a:solidFill>
                  <a:srgbClr val="FF0000"/>
                </a:solidFill>
              </a:rPr>
              <a:t>go.micro.api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7" name="Google Shape;128;p18">
            <a:extLst>
              <a:ext uri="{FF2B5EF4-FFF2-40B4-BE49-F238E27FC236}">
                <a16:creationId xmlns:a16="http://schemas.microsoft.com/office/drawing/2014/main" id="{2322B8E0-AB8A-D04A-A124-3F8A52CDD3FA}"/>
              </a:ext>
            </a:extLst>
          </p:cNvPr>
          <p:cNvSpPr/>
          <p:nvPr/>
        </p:nvSpPr>
        <p:spPr>
          <a:xfrm>
            <a:off x="7356765" y="720782"/>
            <a:ext cx="1787236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Namespace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 路由规则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11917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C68A9-B512-F64F-AF90-3CDA134C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Greeter</a:t>
            </a:r>
            <a:r>
              <a:rPr kumimoji="1" lang="zh-CN" altLang="en-US"/>
              <a:t>服务：</a:t>
            </a:r>
            <a:r>
              <a:rPr lang="en-US"/>
              <a:t>go.micro.api</a:t>
            </a:r>
            <a:r>
              <a:rPr lang="en-US" altLang="zh-CN"/>
              <a:t>.go</a:t>
            </a:r>
            <a:r>
              <a:rPr lang="en-US"/>
              <a:t>.learning.greeter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learning</a:t>
            </a:r>
            <a:r>
              <a:rPr lang="zh-CN" altLang="en-US"/>
              <a:t> 两个接口</a:t>
            </a:r>
            <a:r>
              <a:rPr lang="en-US" altLang="zh-CN"/>
              <a:t>Handler</a:t>
            </a:r>
            <a:endParaRPr lang="en-US"/>
          </a:p>
          <a:p>
            <a:r>
              <a:rPr lang="en-US"/>
              <a:t>Micro</a:t>
            </a:r>
            <a:r>
              <a:rPr lang="zh-CN" altLang="en-US"/>
              <a:t> </a:t>
            </a:r>
            <a:r>
              <a:rPr lang="en-US" altLang="zh-CN"/>
              <a:t>API</a:t>
            </a:r>
            <a:r>
              <a:rPr lang="zh-CN" altLang="en-US"/>
              <a:t>：</a:t>
            </a:r>
            <a:r>
              <a:rPr lang="en-US" altLang="zh-CN"/>
              <a:t>go.micro.api.go</a:t>
            </a:r>
            <a:endParaRPr lang="en-US"/>
          </a:p>
          <a:p>
            <a:endParaRPr kumimoji="1"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8AC0B3-F941-4043-8F02-0D043116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</p:spPr>
        <p:txBody>
          <a:bodyPr/>
          <a:lstStyle/>
          <a:p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kumimoji="1" lang="zh-CN" altLang="en-US"/>
          </a:p>
        </p:txBody>
      </p:sp>
      <p:sp>
        <p:nvSpPr>
          <p:cNvPr id="6" name="Google Shape;128;p18">
            <a:extLst>
              <a:ext uri="{FF2B5EF4-FFF2-40B4-BE49-F238E27FC236}">
                <a16:creationId xmlns:a16="http://schemas.microsoft.com/office/drawing/2014/main" id="{EEBF6CDA-BABB-C743-AB5B-36A4F1D16854}"/>
              </a:ext>
            </a:extLst>
          </p:cNvPr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RPC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演示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0C4575-3019-EB4D-8E5B-0B7523D4C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317" y="1688084"/>
            <a:ext cx="3294983" cy="24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3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 </a:t>
            </a:r>
            <a:r>
              <a:rPr lang="en-US" altLang="zh-CN"/>
              <a:t>CLI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CB13C-AD83-BE41-97B6-2E650719FF9E}"/>
              </a:ext>
            </a:extLst>
          </p:cNvPr>
          <p:cNvSpPr txBox="1"/>
          <p:nvPr/>
        </p:nvSpPr>
        <p:spPr>
          <a:xfrm>
            <a:off x="3826443" y="2263973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非商业功能部分</a:t>
            </a:r>
          </a:p>
        </p:txBody>
      </p:sp>
    </p:spTree>
    <p:extLst>
      <p:ext uri="{BB962C8B-B14F-4D97-AF65-F5344CB8AC3E}">
        <p14:creationId xmlns:p14="http://schemas.microsoft.com/office/powerpoint/2010/main" val="306736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BB51-425F-5B45-9B27-F355D244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CLI</a:t>
            </a:r>
            <a:endParaRPr kumimoji="1"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3F606A-CA70-0C46-B7FA-60E8CA50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818670"/>
            <a:ext cx="6749761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功能：基于命令行，与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Go-Micro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服务交互。</a:t>
            </a: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主要功能：</a:t>
            </a: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1.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服务列表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(micro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list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services)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2.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服务信息与状态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(micro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health/get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service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xxx)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3.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上下线服务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(micro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register/deregister)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4.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调用服务</a:t>
            </a: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其它商业级及研发中的功能：</a:t>
            </a: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runtime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、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service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、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run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、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kill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、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debug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、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log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network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tunnel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auth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、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store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7" name="Google Shape;128;p18">
            <a:extLst>
              <a:ext uri="{FF2B5EF4-FFF2-40B4-BE49-F238E27FC236}">
                <a16:creationId xmlns:a16="http://schemas.microsoft.com/office/drawing/2014/main" id="{2322B8E0-AB8A-D04A-A124-3F8A52CDD3FA}"/>
              </a:ext>
            </a:extLst>
          </p:cNvPr>
          <p:cNvSpPr/>
          <p:nvPr/>
        </p:nvSpPr>
        <p:spPr>
          <a:xfrm>
            <a:off x="7883264" y="720782"/>
            <a:ext cx="1787236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命令行工具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206860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BB51-425F-5B45-9B27-F355D244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CLI</a:t>
            </a:r>
            <a:endParaRPr kumimoji="1"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3F606A-CA70-0C46-B7FA-60E8CA50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1028582"/>
            <a:ext cx="674976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$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micro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cli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$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micro&gt;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list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services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$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micro&gt;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exit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7" name="Google Shape;128;p18">
            <a:extLst>
              <a:ext uri="{FF2B5EF4-FFF2-40B4-BE49-F238E27FC236}">
                <a16:creationId xmlns:a16="http://schemas.microsoft.com/office/drawing/2014/main" id="{2322B8E0-AB8A-D04A-A124-3F8A52CDD3FA}"/>
              </a:ext>
            </a:extLst>
          </p:cNvPr>
          <p:cNvSpPr/>
          <p:nvPr/>
        </p:nvSpPr>
        <p:spPr>
          <a:xfrm>
            <a:off x="7883264" y="720782"/>
            <a:ext cx="1787236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交互模式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609985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 </a:t>
            </a:r>
            <a:r>
              <a:rPr lang="en-US" altLang="zh-CN"/>
              <a:t>Web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6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BB51-425F-5B45-9B27-F355D244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endParaRPr kumimoji="1" lang="zh-CN" altLang="en-US"/>
          </a:p>
        </p:txBody>
      </p:sp>
      <p:sp>
        <p:nvSpPr>
          <p:cNvPr id="7" name="Google Shape;128;p18">
            <a:extLst>
              <a:ext uri="{FF2B5EF4-FFF2-40B4-BE49-F238E27FC236}">
                <a16:creationId xmlns:a16="http://schemas.microsoft.com/office/drawing/2014/main" id="{2322B8E0-AB8A-D04A-A124-3F8A52CDD3FA}"/>
              </a:ext>
            </a:extLst>
          </p:cNvPr>
          <p:cNvSpPr/>
          <p:nvPr/>
        </p:nvSpPr>
        <p:spPr>
          <a:xfrm>
            <a:off x="7204391" y="706928"/>
            <a:ext cx="1787236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Dashboard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与</a:t>
            </a:r>
            <a:r>
              <a:rPr lang="en-US" altLang="zh-CN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Web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代理 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798EA-E662-7942-AD74-ABFD182E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100" y="1532938"/>
            <a:ext cx="4267200" cy="147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06620F-E88E-074B-B1A6-7FA7A4E75B37}"/>
              </a:ext>
            </a:extLst>
          </p:cNvPr>
          <p:cNvSpPr txBox="1"/>
          <p:nvPr/>
        </p:nvSpPr>
        <p:spPr>
          <a:xfrm>
            <a:off x="450272" y="1309254"/>
            <a:ext cx="5795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功能：</a:t>
            </a:r>
            <a:r>
              <a:rPr kumimoji="1" lang="en-US" altLang="zh-CN"/>
              <a:t>Go-Micro</a:t>
            </a:r>
            <a:r>
              <a:rPr kumimoji="1" lang="zh-CN" altLang="en-US"/>
              <a:t>服务的管理控制台，</a:t>
            </a:r>
            <a:r>
              <a:rPr kumimoji="1" lang="en-US" altLang="zh-CN"/>
              <a:t>Go-Micro</a:t>
            </a:r>
            <a:r>
              <a:rPr kumimoji="1" lang="zh-CN" altLang="en-US"/>
              <a:t>风格的</a:t>
            </a:r>
            <a:r>
              <a:rPr kumimoji="1" lang="en-US" altLang="zh-CN"/>
              <a:t>Web</a:t>
            </a:r>
            <a:r>
              <a:rPr kumimoji="1" lang="zh-CN" altLang="en-US"/>
              <a:t>服务反向代理</a:t>
            </a:r>
            <a:endParaRPr kumimoji="1" lang="en-US" altLang="zh-CN"/>
          </a:p>
          <a:p>
            <a:r>
              <a:rPr kumimoji="1" lang="zh-CN" altLang="en-US"/>
              <a:t>启动指令：</a:t>
            </a:r>
            <a:r>
              <a:rPr kumimoji="1" lang="en-US" altLang="zh-CN"/>
              <a:t>micro</a:t>
            </a:r>
            <a:r>
              <a:rPr kumimoji="1" lang="zh-CN" altLang="en-US"/>
              <a:t> </a:t>
            </a:r>
            <a:r>
              <a:rPr kumimoji="1" lang="en-US" altLang="zh-CN"/>
              <a:t>web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22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 </a:t>
            </a:r>
            <a:r>
              <a:rPr lang="en-US" altLang="zh-CN"/>
              <a:t>Proxy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29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2EA6-C36B-7B44-8A79-0C60D0CA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Micro</a:t>
            </a:r>
            <a:r>
              <a:rPr kumimoji="1" lang="zh-CN" altLang="en-US"/>
              <a:t> </a:t>
            </a:r>
            <a:r>
              <a:rPr kumimoji="1" lang="en-US" altLang="zh-CN"/>
              <a:t>Proxy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28030-480B-AA46-82A9-FB3D334D2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功能：提供访问</a:t>
            </a:r>
            <a:r>
              <a:rPr kumimoji="1" 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Go-Micro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服务代理</a:t>
            </a:r>
            <a:endParaRPr kumimoji="1" lang="en-US" altLang="zh-CN" sz="140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indent="0">
              <a:lnSpc>
                <a:spcPct val="100000"/>
              </a:lnSpc>
              <a:buClr>
                <a:srgbClr val="000000"/>
              </a:buClr>
              <a:buNone/>
            </a:pPr>
            <a:endParaRPr kumimoji="1" lang="en-US" altLang="zh-CN" sz="140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它与</a:t>
            </a:r>
            <a:r>
              <a:rPr kumimoji="1" 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Micro API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不一样的地方在于，</a:t>
            </a:r>
            <a:r>
              <a:rPr kumimoji="1" 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API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将</a:t>
            </a:r>
            <a:r>
              <a:rPr kumimoji="1" 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Go-Micro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服务暴露为</a:t>
            </a:r>
            <a:r>
              <a:rPr kumimoji="1" 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Http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接口，而</a:t>
            </a:r>
            <a:r>
              <a:rPr kumimoji="1" 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Proxy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的职责则是为不同网络之间</a:t>
            </a:r>
            <a:r>
              <a:rPr kumimoji="1" 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Go-Micro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服务提供入口互相访问的入口。所以</a:t>
            </a:r>
            <a:r>
              <a:rPr kumimoji="1" lang="en-US" altLang="zh-CN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Proxy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是可以选择代理的协议的（</a:t>
            </a:r>
            <a:r>
              <a:rPr kumimoji="1" lang="en-US" altLang="zh-CN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mucp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，</a:t>
            </a:r>
            <a:r>
              <a:rPr kumimoji="1" lang="en-US" altLang="zh-CN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grpc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，</a:t>
            </a:r>
            <a:r>
              <a:rPr kumimoji="1" lang="en-US" altLang="zh-CN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http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）</a:t>
            </a:r>
            <a:b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</a:br>
            <a:endParaRPr kumimoji="1" lang="zh-CN" altLang="en-US" sz="140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128;p18">
            <a:extLst>
              <a:ext uri="{FF2B5EF4-FFF2-40B4-BE49-F238E27FC236}">
                <a16:creationId xmlns:a16="http://schemas.microsoft.com/office/drawing/2014/main" id="{83E584D5-0790-754A-896E-D206A02D1599}"/>
              </a:ext>
            </a:extLst>
          </p:cNvPr>
          <p:cNvSpPr/>
          <p:nvPr/>
        </p:nvSpPr>
        <p:spPr>
          <a:xfrm>
            <a:off x="8021809" y="644825"/>
            <a:ext cx="1787236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服务代理 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AD4DDA-7C6B-E242-AE94-4F1E06F3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271653"/>
            <a:ext cx="6456218" cy="24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2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 工具集的发展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中国站</a:t>
            </a:r>
            <a:endParaRPr lang="en-US"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120" name="Google Shape;120;p18"/>
          <p:cNvSpPr txBox="1"/>
          <p:nvPr/>
        </p:nvSpPr>
        <p:spPr>
          <a:xfrm>
            <a:off x="462280" y="1242875"/>
            <a:ext cx="304292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Since</a:t>
            </a:r>
            <a:r>
              <a:rPr lang="zh-CN" alt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2019-02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62280" y="1623148"/>
            <a:ext cx="3120476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/>
            <a:r>
              <a:rPr lang="en-US">
                <a:hlinkClick r:id="rId3"/>
              </a:rPr>
              <a:t>https://github.com/micro-in-cn</a:t>
            </a:r>
            <a:endParaRPr u="sng">
              <a:solidFill>
                <a:srgbClr val="01AED1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Micro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 中国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18" y="2026017"/>
            <a:ext cx="1638300" cy="163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857" y="2026017"/>
            <a:ext cx="1638301" cy="1615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9857" y="3641721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扫码加群，备注</a:t>
            </a:r>
            <a:r>
              <a:rPr kumimoji="1" lang="en-US" altLang="zh-CN"/>
              <a:t>github</a:t>
            </a:r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3772" y="3641720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Micro</a:t>
            </a:r>
            <a:r>
              <a:rPr kumimoji="1" lang="zh-CN" altLang="en-US"/>
              <a:t>中国公众号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谢谢大家</a:t>
            </a:r>
          </a:p>
        </p:txBody>
      </p:sp>
      <p:sp>
        <p:nvSpPr>
          <p:cNvPr id="722" name="Google Shape;722;p4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723" name="Google Shape;723;p49"/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3"/>
              </a:rPr>
              <a:t>micro.mu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4" name="Google Shape;724;p49"/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资源链接：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5" name="Google Shape;725;p49"/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官方站点: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6" name="Google Shape;726;p49"/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微信公众号: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27" name="Google Shape;727;p4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38544" y="1803812"/>
            <a:ext cx="1078846" cy="107884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9"/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提问: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49"/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5"/>
              </a:rPr>
              <a:t>Micro</a:t>
            </a:r>
            <a:endParaRPr sz="1800" b="0" i="0" u="sng" strike="noStrike" cap="none">
              <a:solidFill>
                <a:srgbClr val="01AED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6"/>
              </a:rPr>
              <a:t>Micro中国站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0973" y="1827589"/>
            <a:ext cx="1084935" cy="10699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主题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35" name="Google Shape;135;p19"/>
          <p:cNvSpPr txBox="1"/>
          <p:nvPr/>
        </p:nvSpPr>
        <p:spPr>
          <a:xfrm>
            <a:off x="419428" y="1216585"/>
            <a:ext cx="6609080" cy="1513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API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(Gateway)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CLI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Web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Proxy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（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Go-Micro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服务代理）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Micro 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工具集的发展（</a:t>
            </a:r>
            <a:r>
              <a:rPr lang="en-US" dirty="0" err="1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Network</a:t>
            </a:r>
            <a:r>
              <a:rPr lang="zh-CN" altLang="en-US" dirty="0" err="1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、</a:t>
            </a:r>
            <a:r>
              <a:rPr lang="en-US" dirty="0" err="1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Run、Tunnel、</a:t>
            </a:r>
            <a:r>
              <a:rPr lang="en-US" altLang="zh-CN" dirty="0" err="1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Runtime</a:t>
            </a:r>
            <a:r>
              <a:rPr lang="zh-CN" altLang="en-US" dirty="0" err="1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、</a:t>
            </a:r>
            <a:r>
              <a:rPr lang="en-US" altLang="zh-CN" dirty="0" err="1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Auth,etc</a:t>
            </a:r>
            <a:r>
              <a:rPr 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）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B073-7F7E-3745-BE97-78B556B0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Micro</a:t>
            </a:r>
            <a:r>
              <a:rPr kumimoji="1" lang="zh-CN" altLang="en-US"/>
              <a:t>工具集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7CC78-DC90-594C-904C-7BC66F6CA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Go-Micro</a:t>
            </a:r>
            <a:r>
              <a:rPr kumimoji="1" lang="zh-CN" altLang="en-US" dirty="0"/>
              <a:t>与</a:t>
            </a:r>
            <a:r>
              <a:rPr kumimoji="1" lang="en-US" altLang="zh-CN" dirty="0"/>
              <a:t>Micro</a:t>
            </a:r>
            <a:r>
              <a:rPr kumimoji="1" lang="zh-CN" altLang="en-US" dirty="0"/>
              <a:t>，两个项目的关联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Go-Micro</a:t>
            </a:r>
            <a:r>
              <a:rPr kumimoji="1" lang="zh-CN" altLang="en-US" dirty="0"/>
              <a:t>是框架，不是服务，但是使用它来编写微服务</a:t>
            </a:r>
            <a:endParaRPr kumimoji="1" lang="en-US" altLang="zh-CN" dirty="0"/>
          </a:p>
          <a:p>
            <a:r>
              <a:rPr kumimoji="1" lang="en-US" altLang="zh-CN" dirty="0"/>
              <a:t>Micro</a:t>
            </a:r>
            <a:r>
              <a:rPr kumimoji="1" lang="zh-CN" altLang="en-US" dirty="0"/>
              <a:t>是基于</a:t>
            </a:r>
            <a:r>
              <a:rPr kumimoji="1" lang="en-US" altLang="zh-CN" dirty="0"/>
              <a:t>Go-Micro</a:t>
            </a:r>
            <a:r>
              <a:rPr kumimoji="1" lang="zh-CN" altLang="en-US" dirty="0"/>
              <a:t>编写，面向</a:t>
            </a:r>
            <a:r>
              <a:rPr kumimoji="1" lang="en-US" altLang="zh-CN" dirty="0"/>
              <a:t>Go-Micro</a:t>
            </a:r>
            <a:r>
              <a:rPr kumimoji="1" lang="zh-CN" altLang="en-US" dirty="0"/>
              <a:t>服务</a:t>
            </a:r>
            <a:r>
              <a:rPr kumimoji="1" lang="zh-CN" altLang="en-US"/>
              <a:t>治理与生态的</a:t>
            </a:r>
            <a:r>
              <a:rPr kumimoji="1" lang="zh-CN" altLang="en-US" dirty="0"/>
              <a:t>工具集，它包含很多服务、工具。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Google Shape;128;p18">
            <a:extLst>
              <a:ext uri="{FF2B5EF4-FFF2-40B4-BE49-F238E27FC236}">
                <a16:creationId xmlns:a16="http://schemas.microsoft.com/office/drawing/2014/main" id="{B5D756C7-D1BD-E044-BD7B-A74D62004EC7}"/>
              </a:ext>
            </a:extLst>
          </p:cNvPr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全功能介绍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360509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B073-7F7E-3745-BE97-78B556B0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Micro</a:t>
            </a:r>
            <a:r>
              <a:rPr kumimoji="1" lang="zh-CN" altLang="en-US"/>
              <a:t>工具集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7CC78-DC90-594C-904C-7BC66F6CA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Registry</a:t>
            </a:r>
            <a:r>
              <a:rPr kumimoji="1" lang="zh-CN" altLang="en-US"/>
              <a:t> 注册中心（代理服务注册）</a:t>
            </a:r>
            <a:endParaRPr kumimoji="1" lang="en-US" altLang="zh-CN"/>
          </a:p>
          <a:p>
            <a:r>
              <a:rPr kumimoji="1" lang="en-US" altLang="zh-CN"/>
              <a:t>API</a:t>
            </a:r>
            <a:r>
              <a:rPr kumimoji="1" lang="zh-CN" altLang="en-US"/>
              <a:t> 微服务网关</a:t>
            </a:r>
          </a:p>
        </p:txBody>
      </p:sp>
      <p:sp>
        <p:nvSpPr>
          <p:cNvPr id="4" name="Google Shape;128;p18">
            <a:extLst>
              <a:ext uri="{FF2B5EF4-FFF2-40B4-BE49-F238E27FC236}">
                <a16:creationId xmlns:a16="http://schemas.microsoft.com/office/drawing/2014/main" id="{B5D756C7-D1BD-E044-BD7B-A74D62004EC7}"/>
              </a:ext>
            </a:extLst>
          </p:cNvPr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全功能介绍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102492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 </a:t>
            </a:r>
            <a:r>
              <a:rPr lang="en-US" altLang="zh-CN"/>
              <a:t>API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2511593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 dirty="0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728" y="1638475"/>
            <a:ext cx="570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</a:t>
            </a:r>
            <a:r>
              <a:rPr kumimoji="1" lang="en-US" altLang="zh-CN" baseline="-25000"/>
              <a:t>Go-Micro</a:t>
            </a:r>
            <a:r>
              <a:rPr kumimoji="1" lang="zh-CN" altLang="en-US" baseline="-25000"/>
              <a:t>风格服务的网关，负责代理外部请求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不提供统一的接入层，针对不同的微服务类型，提供不同的网关接入</a:t>
            </a:r>
            <a:r>
              <a:rPr kumimoji="1" lang="en-US" altLang="zh-CN" baseline="-25000"/>
              <a:t>{</a:t>
            </a:r>
            <a:r>
              <a:rPr kumimoji="1" lang="zh-CN" altLang="en-US" baseline="-25000"/>
              <a:t> 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HTTP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RPC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API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Event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 </a:t>
            </a:r>
            <a:r>
              <a:rPr kumimoji="1" lang="en-US" altLang="zh-CN" baseline="-25000">
                <a:solidFill>
                  <a:schemeClr val="bg2">
                    <a:lumMod val="50000"/>
                  </a:schemeClr>
                </a:solidFill>
              </a:rPr>
              <a:t>}</a:t>
            </a:r>
          </a:p>
          <a:p>
            <a:r>
              <a:rPr kumimoji="1" lang="en-US" altLang="zh-CN" baseline="-25000"/>
              <a:t>3.</a:t>
            </a:r>
            <a:r>
              <a:rPr kumimoji="1" lang="zh-CN" altLang="en-US" baseline="-25000"/>
              <a:t> 默认基于服务命名空间自动路由，支持 </a:t>
            </a:r>
            <a:r>
              <a:rPr kumimoji="1" lang="en-US" altLang="zh-CN" baseline="-25000"/>
              <a:t>{</a:t>
            </a:r>
            <a:r>
              <a:rPr kumimoji="1" lang="zh-CN" altLang="en-US" baseline="-25000"/>
              <a:t> 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Namespace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Host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GRPC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 </a:t>
            </a:r>
            <a:r>
              <a:rPr kumimoji="1" lang="en-US" altLang="zh-CN" baseline="-25000"/>
              <a:t>}</a:t>
            </a:r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服务网关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BAAE-AFB2-1346-8320-508A501E3AE2}"/>
              </a:ext>
            </a:extLst>
          </p:cNvPr>
          <p:cNvSpPr txBox="1"/>
          <p:nvPr/>
        </p:nvSpPr>
        <p:spPr>
          <a:xfrm>
            <a:off x="352728" y="1362180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Micro</a:t>
            </a:r>
            <a:r>
              <a:rPr kumimoji="1" lang="zh-CN" altLang="en-US"/>
              <a:t> </a:t>
            </a:r>
            <a:r>
              <a:rPr kumimoji="1" lang="en-US" altLang="zh-CN"/>
              <a:t>API</a:t>
            </a:r>
            <a:r>
              <a:rPr kumimoji="1" lang="zh-CN" altLang="en-US"/>
              <a:t>的特点：</a:t>
            </a:r>
            <a:endParaRPr kumimoji="1" lang="en-US" altLang="zh-C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287AC5-2469-9149-89E3-9C289AD67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461" y="2417617"/>
            <a:ext cx="4699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8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B52855-EA7A-5345-A905-F8F7D43E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</p:spPr>
        <p:txBody>
          <a:bodyPr/>
          <a:lstStyle/>
          <a:p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kumimoji="1" lang="zh-CN" altLang="en-US"/>
          </a:p>
        </p:txBody>
      </p:sp>
      <p:sp>
        <p:nvSpPr>
          <p:cNvPr id="5" name="Google Shape;128;p18">
            <a:extLst>
              <a:ext uri="{FF2B5EF4-FFF2-40B4-BE49-F238E27FC236}">
                <a16:creationId xmlns:a16="http://schemas.microsoft.com/office/drawing/2014/main" id="{65D72A1D-9205-0941-9495-C439C60BE015}"/>
              </a:ext>
            </a:extLst>
          </p:cNvPr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API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类别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07770B-D15F-8E46-8189-ABF97909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74855"/>
              </p:ext>
            </p:extLst>
          </p:nvPr>
        </p:nvGraphicFramePr>
        <p:xfrm>
          <a:off x="374059" y="1113373"/>
          <a:ext cx="8395882" cy="3013732"/>
        </p:xfrm>
        <a:graphic>
          <a:graphicData uri="http://schemas.openxmlformats.org/drawingml/2006/table">
            <a:tbl>
              <a:tblPr/>
              <a:tblGrid>
                <a:gridCol w="1350818">
                  <a:extLst>
                    <a:ext uri="{9D8B030D-6E8A-4147-A177-3AD203B41FA5}">
                      <a16:colId xmlns:a16="http://schemas.microsoft.com/office/drawing/2014/main" val="2720351466"/>
                    </a:ext>
                  </a:extLst>
                </a:gridCol>
                <a:gridCol w="7045064">
                  <a:extLst>
                    <a:ext uri="{9D8B030D-6E8A-4147-A177-3AD203B41FA5}">
                      <a16:colId xmlns:a16="http://schemas.microsoft.com/office/drawing/2014/main" val="287625885"/>
                    </a:ext>
                  </a:extLst>
                </a:gridCol>
              </a:tblGrid>
              <a:tr h="233146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类型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说明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33704"/>
                  </a:ext>
                </a:extLst>
              </a:tr>
              <a:tr h="513609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rpc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通过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RPC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向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go-micro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应用转送请求，</a:t>
                      </a:r>
                      <a:r>
                        <a:rPr lang="zh-CN" altLang="en-US" sz="1600" b="1">
                          <a:solidFill>
                            <a:srgbClr val="FF0000"/>
                          </a:solidFill>
                          <a:effectLst/>
                        </a:rPr>
                        <a:t>只支持</a:t>
                      </a:r>
                      <a:r>
                        <a:rPr lang="en-US" altLang="zh-CN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Get/Post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。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GET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转发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RawQuery，POST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转发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Body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7175"/>
                  </a:ext>
                </a:extLst>
              </a:tr>
              <a:tr h="536778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api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与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rpc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差不多，但是会把完整的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http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头封装向下传送，</a:t>
                      </a:r>
                      <a:r>
                        <a:rPr lang="zh-CN" altLang="en-US" sz="1600" b="1">
                          <a:solidFill>
                            <a:srgbClr val="FF0000"/>
                          </a:solidFill>
                          <a:effectLst/>
                        </a:rPr>
                        <a:t>不限制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请求方法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520737"/>
                  </a:ext>
                </a:extLst>
              </a:tr>
              <a:tr h="688594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http</a:t>
                      </a:r>
                      <a:r>
                        <a:rPr lang="en-US" altLang="zh-CN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proxy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，</a:t>
                      </a:r>
                      <a:r>
                        <a:rPr lang="en-US" altLang="zh-CN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web</a:t>
                      </a:r>
                      <a:endParaRPr lang="en-US" sz="16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以反向代理的方式使用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API，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相当于把普通的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web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应用部署在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API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之后，让外界像调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api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接口一样调用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web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服务，</a:t>
                      </a:r>
                      <a:r>
                        <a:rPr lang="en-US" altLang="zh-CN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web</a:t>
                      </a:r>
                      <a:r>
                        <a:rPr lang="zh-CN" altLang="en-US" sz="1600" b="1">
                          <a:solidFill>
                            <a:srgbClr val="FF0000"/>
                          </a:solidFill>
                          <a:effectLst/>
                        </a:rPr>
                        <a:t>显式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支持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websocket</a:t>
                      </a:r>
                      <a:endParaRPr lang="zh-CN" altLang="en-US" sz="16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748845"/>
                  </a:ext>
                </a:extLst>
              </a:tr>
              <a:tr h="233146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event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代理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event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事件服务类型的请求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17372"/>
                  </a:ext>
                </a:extLst>
              </a:tr>
              <a:tr h="329297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meta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默认值，元数据，通过在代码中的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Endpoint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配置选择使用上述中的某一个处理器，默认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RPC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90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83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2558315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 dirty="0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路由规则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9F059-45BF-F346-A7BB-29B90E167C55}"/>
              </a:ext>
            </a:extLst>
          </p:cNvPr>
          <p:cNvSpPr txBox="1"/>
          <p:nvPr/>
        </p:nvSpPr>
        <p:spPr>
          <a:xfrm>
            <a:off x="311700" y="1047747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基于命名空间：</a:t>
            </a:r>
            <a:endParaRPr kumimoji="1" lang="en-US" altLang="zh-C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BD0FFF-CB16-C64E-92AD-EF19B3A4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55" y="1652354"/>
            <a:ext cx="8207806" cy="20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0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9398</TotalTime>
  <Words>732</Words>
  <Application>Microsoft Macintosh PowerPoint</Application>
  <PresentationFormat>On-screen Show (16:9)</PresentationFormat>
  <Paragraphs>132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Courier New</vt:lpstr>
      <vt:lpstr>Open Sans</vt:lpstr>
      <vt:lpstr>PT Sans Narrow</vt:lpstr>
      <vt:lpstr>Office Theme</vt:lpstr>
      <vt:lpstr>Tropic</vt:lpstr>
      <vt:lpstr>Micro  工具集</vt:lpstr>
      <vt:lpstr>Micro中国站</vt:lpstr>
      <vt:lpstr>主题</vt:lpstr>
      <vt:lpstr>Micro工具集</vt:lpstr>
      <vt:lpstr>Micro工具集</vt:lpstr>
      <vt:lpstr>Micro API</vt:lpstr>
      <vt:lpstr>Micro API</vt:lpstr>
      <vt:lpstr>Micro API</vt:lpstr>
      <vt:lpstr>Micro API</vt:lpstr>
      <vt:lpstr>Micro API</vt:lpstr>
      <vt:lpstr>Micro API</vt:lpstr>
      <vt:lpstr>Micro CLI</vt:lpstr>
      <vt:lpstr>Micro CLI</vt:lpstr>
      <vt:lpstr>Micro CLI</vt:lpstr>
      <vt:lpstr>Micro Web</vt:lpstr>
      <vt:lpstr>Micro Web</vt:lpstr>
      <vt:lpstr>Micro Proxy</vt:lpstr>
      <vt:lpstr>Micro Proxy</vt:lpstr>
      <vt:lpstr>Micro 工具集的发展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Go-Micro  框架设计</dc:title>
  <dc:creator/>
  <cp:lastModifiedBy>printfcoder@gmail.com</cp:lastModifiedBy>
  <cp:revision>476</cp:revision>
  <dcterms:created xsi:type="dcterms:W3CDTF">2019-10-08T04:43:00Z</dcterms:created>
  <dcterms:modified xsi:type="dcterms:W3CDTF">2020-03-09T15:54:40Z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