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  <p:sldMasterId id="2147483654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2" r:id="rId9"/>
    <p:sldId id="289" r:id="rId10"/>
    <p:sldId id="288" r:id="rId11"/>
  </p:sldIdLst>
  <p:sldSz cx="9144000" cy="5143500" type="screen16x9"/>
  <p:notesSz cx="9144000" cy="5143500"/>
  <p:embeddedFontLst>
    <p:embeddedFont>
      <p:font typeface="Calibri" panose="020F0502020204030204"/>
      <p:regular r:id="rId15"/>
      <p:bold r:id="rId16"/>
      <p:italic r:id="rId17"/>
      <p:boldItalic r:id="rId18"/>
    </p:embeddedFont>
    <p:embeddedFont>
      <p:font typeface="PT Sans Narrow" panose="020B0506020203020204"/>
      <p:regular r:id="rId19"/>
    </p:embeddedFont>
    <p:embeddedFont>
      <p:font typeface="Open Sans" panose="020B0606030504020204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2904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2c7962589_5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62c7962589_5_59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2c7962589_5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62c7962589_5_66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2c7962589_5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62c7962589_5_79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/>
              <a:t>我们先给大家介绍Micro体系，先让各位对Micro有一定的认知，尔后我们再介绍Go-Micro框架。这个时候可能有朋友就会有疑问了，Micro与Go-Micro的关系是什么，这个疑问我曾经也有过，我接下来就给大家解释。</a:t>
            </a: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c7962589_5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62c7962589_5_85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4a76758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4a76758ce_0_0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167" name="Google Shape;167;g64a76758ce_0_0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4a76758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4a76758ce_0_0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其实还有network、tunnel等网络相关的工具，但是还没正式发布，这里我们不讲。</a:t>
            </a:r>
            <a:endParaRPr lang="en-US"/>
          </a:p>
        </p:txBody>
      </p:sp>
      <p:sp>
        <p:nvSpPr>
          <p:cNvPr id="167" name="Google Shape;167;g64a76758ce_0_0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62c7962589_5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9" name="Google Shape;719;g62c7962589_5_637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Slide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84724" y="535134"/>
            <a:ext cx="8374551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209733" y="45689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87" name="Google Shape;87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205133" y="4508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205133" y="45895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 panose="020B0506020203020204"/>
              <a:buNone/>
              <a:defRPr sz="24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</a:lstStyle>
          <a:p/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154508" y="45988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172933" y="4548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84724" y="1532699"/>
            <a:ext cx="7144384" cy="290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rgbClr val="A71C5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1567346"/>
            <a:ext cx="9144000" cy="2009139"/>
          </a:xfrm>
          <a:custGeom>
            <a:avLst/>
            <a:gdLst/>
            <a:ahLst/>
            <a:cxnLst/>
            <a:rect l="l" t="t" r="r" b="b"/>
            <a:pathLst>
              <a:path w="9144000" h="2009139" extrusionOk="0">
                <a:moveTo>
                  <a:pt x="0" y="0"/>
                </a:moveTo>
                <a:lnTo>
                  <a:pt x="9143981" y="0"/>
                </a:lnTo>
                <a:lnTo>
                  <a:pt x="9143981" y="2008796"/>
                </a:lnTo>
                <a:lnTo>
                  <a:pt x="0" y="2008796"/>
                </a:lnTo>
                <a:lnTo>
                  <a:pt x="0" y="0"/>
                </a:lnTo>
                <a:close/>
              </a:path>
            </a:pathLst>
          </a:custGeom>
          <a:solidFill>
            <a:srgbClr val="E81C6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 extrusionOk="0">
                <a:moveTo>
                  <a:pt x="0" y="5143489"/>
                </a:moveTo>
                <a:lnTo>
                  <a:pt x="4571990" y="5143489"/>
                </a:lnTo>
                <a:lnTo>
                  <a:pt x="4571990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E81C6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4571991" y="174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 extrusionOk="0">
                <a:moveTo>
                  <a:pt x="0" y="0"/>
                </a:moveTo>
                <a:lnTo>
                  <a:pt x="4571990" y="0"/>
                </a:lnTo>
                <a:lnTo>
                  <a:pt x="4571990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5029664" y="4495491"/>
            <a:ext cx="577215" cy="0"/>
          </a:xfrm>
          <a:custGeom>
            <a:avLst/>
            <a:gdLst/>
            <a:ahLst/>
            <a:cxnLst/>
            <a:rect l="l" t="t" r="r" b="b"/>
            <a:pathLst>
              <a:path w="577214" h="120000" extrusionOk="0">
                <a:moveTo>
                  <a:pt x="0" y="0"/>
                </a:moveTo>
                <a:lnTo>
                  <a:pt x="577198" y="0"/>
                </a:lnTo>
              </a:path>
            </a:pathLst>
          </a:custGeom>
          <a:noFill/>
          <a:ln w="19025" cap="flat" cmpd="sng">
            <a:solidFill>
              <a:srgbClr val="E81C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8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" name="Google Shape;55;p8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57" name="Google Shape;57;p8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9" name="Google Shape;59;p8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61;p8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2" name="Google Shape;62;p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3" name="Google Shape;63;p8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1258" y="47123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65" name="Google Shape;65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71" name="Google Shape;71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26399" y="4172176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76" name="Google Shape;76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63474" y="4183526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Go 夜读（中浅蓝）">
  <p:cSld name="TITLE_AND_TWO_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1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11258" y="4682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82" name="Google Shape;82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29199" y="1275574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 h="120000" extrusionOk="0">
                <a:moveTo>
                  <a:pt x="0" y="0"/>
                </a:moveTo>
                <a:lnTo>
                  <a:pt x="614098" y="0"/>
                </a:lnTo>
              </a:path>
            </a:pathLst>
          </a:custGeom>
          <a:noFill/>
          <a:ln w="190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384724" y="1532699"/>
            <a:ext cx="7144384" cy="290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A71C5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9pPr>
          </a:lstStyle>
          <a:p/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 panose="020B0606030504020204"/>
              <a:buChar char="●"/>
              <a:defRPr sz="18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186708" y="4539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hyperlink" Target="https://github.com/micro-in-c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.tiff"/><Relationship Id="rId4" Type="http://schemas.openxmlformats.org/officeDocument/2006/relationships/hyperlink" Target="http://github.com/micro-in-cn" TargetMode="External"/><Relationship Id="rId3" Type="http://schemas.openxmlformats.org/officeDocument/2006/relationships/hyperlink" Target="https://github.com/micro" TargetMode="External"/><Relationship Id="rId2" Type="http://schemas.openxmlformats.org/officeDocument/2006/relationships/image" Target="../media/image3.jpeg"/><Relationship Id="rId1" Type="http://schemas.openxmlformats.org/officeDocument/2006/relationships/hyperlink" Target="https://micro.m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/>
              <a:t>Go-Micro  </a:t>
            </a:r>
            <a:r>
              <a:rPr lang="zh-CN" altLang="en-US" sz="4400"/>
              <a:t>编写微服务</a:t>
            </a:r>
            <a:endParaRPr lang="en-US" sz="440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Micro </a:t>
            </a:r>
            <a:r>
              <a:rPr lang="zh-CN" altLang="en-US">
                <a:ea typeface="宋体" panose="02010600030101010101" pitchFamily="2" charset="-122"/>
              </a:rPr>
              <a:t>中国</a:t>
            </a:r>
            <a:endParaRPr lang="zh-CN" altLang="en-US">
              <a:ea typeface="宋体" panose="02010600030101010101" pitchFamily="2" charset="-122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2019-1</a:t>
            </a:r>
            <a:r>
              <a:rPr lang="en-US" altLang="zh-CN"/>
              <a:t>2</a:t>
            </a:r>
            <a:r>
              <a:rPr lang="en-US"/>
              <a:t>-</a:t>
            </a:r>
            <a:r>
              <a:rPr lang="en-US" altLang="zh-CN"/>
              <a:t>19</a:t>
            </a:r>
            <a:endParaRPr lang="en-US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111258" y="47123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zh-CN"/>
              <a:t>Micro</a:t>
            </a:r>
            <a:r>
              <a:rPr lang="zh-CN" altLang="en-US"/>
              <a:t>中国站</a:t>
            </a:r>
            <a:endParaRPr lang="en-US"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20" name="Google Shape;120;p18"/>
          <p:cNvSpPr txBox="1"/>
          <p:nvPr/>
        </p:nvSpPr>
        <p:spPr>
          <a:xfrm>
            <a:off x="462280" y="1242875"/>
            <a:ext cx="304292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Since</a:t>
            </a:r>
            <a:r>
              <a:rPr lang="zh-CN" altLang="en-US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2019-02</a:t>
            </a: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462280" y="1623148"/>
            <a:ext cx="3120476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/>
            <a:r>
              <a:rPr lang="en-US">
                <a:hlinkClick r:id="rId1"/>
              </a:rPr>
              <a:t>https://github.com/micro-in-cn</a:t>
            </a:r>
            <a:endParaRPr u="sng">
              <a:solidFill>
                <a:srgbClr val="01AED1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7743870" y="721831"/>
            <a:ext cx="112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Micro</a:t>
            </a: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 中国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18" y="2026017"/>
            <a:ext cx="1638300" cy="1638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857" y="2026017"/>
            <a:ext cx="1638301" cy="16157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89857" y="3641721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扫码加群，备注</a:t>
            </a:r>
            <a:r>
              <a:rPr kumimoji="1" lang="en-US" altLang="zh-CN"/>
              <a:t>github</a:t>
            </a:r>
            <a:endParaRPr kumimoji="1"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3772" y="3641720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Micro</a:t>
            </a:r>
            <a:r>
              <a:rPr kumimoji="1" lang="zh-CN" altLang="en-US"/>
              <a:t>中国公众号</a:t>
            </a:r>
            <a:endParaRPr kumimoji="1"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主题</a:t>
            </a:r>
            <a:endParaRPr lang="en-US"/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35" name="Google Shape;135;p19"/>
          <p:cNvSpPr txBox="1"/>
          <p:nvPr/>
        </p:nvSpPr>
        <p:spPr>
          <a:xfrm>
            <a:off x="419428" y="1216585"/>
            <a:ext cx="6609080" cy="2433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使用</a:t>
            </a:r>
            <a:r>
              <a:rPr lang="en-US" altLang="zh-CN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Go-Micro</a:t>
            </a:r>
            <a:r>
              <a:rPr lang="zh-CN" alt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编写微服务</a:t>
            </a:r>
            <a:endParaRPr lang="en-US" altLang="zh-CN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示例架构，使用微服务进行两个数学计算并返回结果</a:t>
            </a:r>
            <a:endParaRPr lang="en-US" altLang="zh-CN" sz="1400" b="0" i="0" u="none" strike="noStrike" cap="none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微服务</a:t>
            </a:r>
            <a:r>
              <a:rPr lang="en-US" altLang="zh-CN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Srv</a:t>
            </a:r>
            <a:r>
              <a:rPr lang="zh-CN" alt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、</a:t>
            </a:r>
            <a:r>
              <a:rPr lang="en-US" altLang="zh-CN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Web</a:t>
            </a:r>
            <a:r>
              <a:rPr lang="zh-CN" alt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、</a:t>
            </a:r>
            <a:r>
              <a:rPr lang="en-US" altLang="zh-CN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API</a:t>
            </a:r>
            <a:endParaRPr lang="en-US" altLang="zh-CN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indent="-342900">
              <a:buSzPts val="1400"/>
              <a:buFont typeface="Arial" panose="020B0604020202020204"/>
              <a:buAutoNum type="arabicPeriod"/>
            </a:pPr>
            <a:r>
              <a:rPr lang="zh-CN" alt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异步消息与</a:t>
            </a:r>
            <a:r>
              <a:rPr lang="en-US" altLang="zh-CN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Broker</a:t>
            </a:r>
            <a:endParaRPr lang="en-US" altLang="zh-CN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zh-CN" alt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鉴权与</a:t>
            </a:r>
            <a:r>
              <a:rPr lang="en-US" altLang="zh-CN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Wrapper</a:t>
            </a:r>
            <a:endParaRPr lang="en-US" altLang="zh-CN" sz="1400" b="0" i="0" u="none" strike="noStrike" cap="none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Selector</a:t>
            </a:r>
            <a:r>
              <a:rPr lang="zh-CN" alt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选择器</a:t>
            </a:r>
            <a:endParaRPr lang="en-US" altLang="zh-CN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Micro API</a:t>
            </a:r>
            <a:r>
              <a:rPr lang="zh-CN" alt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网关浅讲</a:t>
            </a:r>
            <a:endParaRPr lang="zh-CN" altLang="en-US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zh-CN" alt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日志收集（基于</a:t>
            </a:r>
            <a:r>
              <a:rPr 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Zap）</a:t>
            </a:r>
            <a:endParaRPr lang="en-US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271359" y="935823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zh-CN"/>
              <a:t>Go-Micro</a:t>
            </a:r>
            <a:r>
              <a:rPr lang="zh-CN" altLang="en-US"/>
              <a:t>微服务组件</a:t>
            </a:r>
            <a:endParaRPr lang="en-US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核心组件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042" y="1278609"/>
            <a:ext cx="7553916" cy="1725029"/>
          </a:xfrm>
          <a:prstGeom prst="rect">
            <a:avLst/>
          </a:prstGeom>
        </p:spPr>
      </p:pic>
      <p:sp>
        <p:nvSpPr>
          <p:cNvPr id="6" name="Google Shape;297;p31"/>
          <p:cNvSpPr txBox="1"/>
          <p:nvPr/>
        </p:nvSpPr>
        <p:spPr>
          <a:xfrm>
            <a:off x="795042" y="3289702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Client：</a:t>
            </a:r>
            <a:r>
              <a:rPr lang="en-US" sz="1400" b="0" i="0" u="none" strike="noStrike" cap="none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发送</a:t>
            </a: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RPC请求与广播消息</a:t>
            </a:r>
            <a:endParaRPr sz="1400" b="0" i="0" u="none" strike="noStrike" cap="none">
              <a:solidFill>
                <a:srgbClr val="FF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" name="Google Shape;298;p31"/>
          <p:cNvSpPr txBox="1"/>
          <p:nvPr/>
        </p:nvSpPr>
        <p:spPr>
          <a:xfrm>
            <a:off x="795042" y="3579993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Server：</a:t>
            </a:r>
            <a:r>
              <a:rPr lang="en-US" sz="1400" b="0" i="0" u="none" strike="noStrike" cap="none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接收</a:t>
            </a: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RPC请求与消费消息</a:t>
            </a:r>
            <a:endParaRPr sz="1400" b="0" i="0" u="none" strike="noStrike" cap="none">
              <a:solidFill>
                <a:srgbClr val="FF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8" name="Google Shape;299;p31"/>
          <p:cNvSpPr txBox="1"/>
          <p:nvPr/>
        </p:nvSpPr>
        <p:spPr>
          <a:xfrm>
            <a:off x="5282189" y="3124561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Broker：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异步通信组件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9" name="Google Shape;300;p31"/>
          <p:cNvSpPr txBox="1"/>
          <p:nvPr/>
        </p:nvSpPr>
        <p:spPr>
          <a:xfrm>
            <a:off x="5282189" y="3392282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Codec：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数据编码组件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0" name="Google Shape;301;p31"/>
          <p:cNvSpPr txBox="1"/>
          <p:nvPr/>
        </p:nvSpPr>
        <p:spPr>
          <a:xfrm>
            <a:off x="5282189" y="3657698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Registry：服务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注册组件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1" name="Google Shape;302;p31"/>
          <p:cNvSpPr txBox="1"/>
          <p:nvPr/>
        </p:nvSpPr>
        <p:spPr>
          <a:xfrm>
            <a:off x="5282189" y="4187902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Transport：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同步通信组件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2" name="Google Shape;303;p31"/>
          <p:cNvSpPr txBox="1"/>
          <p:nvPr/>
        </p:nvSpPr>
        <p:spPr>
          <a:xfrm>
            <a:off x="5282189" y="3922800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Selector：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客户端均衡器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示例架构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谢谢大家</a:t>
            </a:r>
            <a:endParaRPr lang="en-US"/>
          </a:p>
        </p:txBody>
      </p:sp>
      <p:sp>
        <p:nvSpPr>
          <p:cNvPr id="722" name="Google Shape;722;p49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723" name="Google Shape;723;p49"/>
          <p:cNvSpPr txBox="1"/>
          <p:nvPr/>
        </p:nvSpPr>
        <p:spPr>
          <a:xfrm>
            <a:off x="1636090" y="1456472"/>
            <a:ext cx="112268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1"/>
              </a:rPr>
              <a:t>micro.mu</a:t>
            </a: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24" name="Google Shape;724;p49"/>
          <p:cNvSpPr txBox="1"/>
          <p:nvPr/>
        </p:nvSpPr>
        <p:spPr>
          <a:xfrm>
            <a:off x="372176" y="3620866"/>
            <a:ext cx="10823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资源链接：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5" name="Google Shape;725;p49"/>
          <p:cNvSpPr txBox="1"/>
          <p:nvPr/>
        </p:nvSpPr>
        <p:spPr>
          <a:xfrm>
            <a:off x="304800" y="1476364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官方站点: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6" name="Google Shape;726;p49"/>
          <p:cNvSpPr txBox="1"/>
          <p:nvPr/>
        </p:nvSpPr>
        <p:spPr>
          <a:xfrm>
            <a:off x="304800" y="186040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微信公众号: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27" name="Google Shape;727;p4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38544" y="1803812"/>
            <a:ext cx="1078846" cy="1078846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49"/>
          <p:cNvSpPr txBox="1"/>
          <p:nvPr/>
        </p:nvSpPr>
        <p:spPr>
          <a:xfrm>
            <a:off x="405794" y="307498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提问: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49"/>
          <p:cNvSpPr txBox="1"/>
          <p:nvPr/>
        </p:nvSpPr>
        <p:spPr>
          <a:xfrm>
            <a:off x="457200" y="3943350"/>
            <a:ext cx="4644476" cy="869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3"/>
              </a:rPr>
              <a:t>Micro</a:t>
            </a:r>
            <a:endParaRPr sz="1800" b="0" i="0" u="sng" strike="noStrike" cap="none">
              <a:solidFill>
                <a:srgbClr val="01AED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4"/>
              </a:rPr>
              <a:t>Micro中国站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0973" y="1827589"/>
            <a:ext cx="1084935" cy="10699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WPS 演示</Application>
  <PresentationFormat>On-screen Show (16:9)</PresentationFormat>
  <Paragraphs>74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Arial</vt:lpstr>
      <vt:lpstr>Calibri</vt:lpstr>
      <vt:lpstr>Arial Black</vt:lpstr>
      <vt:lpstr>PT Sans Narrow</vt:lpstr>
      <vt:lpstr>Open Sans</vt:lpstr>
      <vt:lpstr>Courier New</vt:lpstr>
      <vt:lpstr>微软雅黑</vt:lpstr>
      <vt:lpstr>Office Theme</vt:lpstr>
      <vt:lpstr>Tropic</vt:lpstr>
      <vt:lpstr>Go-Micro  编写微服务</vt:lpstr>
      <vt:lpstr>Micro中国站</vt:lpstr>
      <vt:lpstr>主题</vt:lpstr>
      <vt:lpstr>Go-Micro微服务组件</vt:lpstr>
      <vt:lpstr>核心组件</vt:lpstr>
      <vt:lpstr>示例架构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Go-Micro  框架设计</dc:title>
  <dc:creator/>
  <cp:lastModifiedBy>Administrator</cp:lastModifiedBy>
  <cp:revision>57</cp:revision>
  <dcterms:created xsi:type="dcterms:W3CDTF">2019-10-08T04:43:00Z</dcterms:created>
  <dcterms:modified xsi:type="dcterms:W3CDTF">2019-12-04T04:45:47Z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