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8" r:id="rId1"/>
    <p:sldMasterId id="2147483654" r:id="rId2"/>
  </p:sldMasterIdLst>
  <p:notesMasterIdLst>
    <p:notesMasterId r:id="rId3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9144000" cy="5143500" type="screen16x9"/>
  <p:notesSz cx="9144000" cy="51435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Open Sans" panose="020B0606030504020204" pitchFamily="34" charset="0"/>
      <p:regular r:id="rId41"/>
    </p:embeddedFont>
    <p:embeddedFont>
      <p:font typeface="PT Sans Narrow" panose="020B0506020203020204" pitchFamily="34" charset="77"/>
      <p:regular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904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11F3E37-3EBE-4CA1-B6B8-8D39E2F365ED}" styleName="Table_0">
    <a:wholeTbl>
      <a:tcTxStyle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CEAE6"/>
          </a:solidFill>
        </a:fill>
      </a:tcStyle>
    </a:wholeTbl>
    <a:band1H>
      <a:tcStyle>
        <a:tcBdr/>
        <a:fill>
          <a:solidFill>
            <a:srgbClr val="F9D3C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F9D3CA"/>
          </a:solidFill>
        </a:fill>
      </a:tcStyle>
    </a:band1V>
    <a:band2V>
      <a:tcStyle>
        <a:tcBdr/>
      </a:tcStyle>
    </a:band2V>
    <a:lastCol>
      <a:tcTxStyle b="on"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51"/>
  </p:normalViewPr>
  <p:slideViewPr>
    <p:cSldViewPr snapToGrid="0">
      <p:cViewPr varScale="1">
        <p:scale>
          <a:sx n="190" d="100"/>
          <a:sy n="190" d="100"/>
        </p:scale>
        <p:origin x="208" y="304"/>
      </p:cViewPr>
      <p:guideLst>
        <p:guide orient="horz" pos="2904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3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6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2.fntdata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2c7962589_5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62c7962589_5_59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2c7962589_5_152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62c7962589_5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08400" y="385763"/>
            <a:ext cx="8128100" cy="1928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2c7962589_5_173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g62c7962589_5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08400" y="385763"/>
            <a:ext cx="8128100" cy="1928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2c7962589_5_191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这里不给大家深入讲解，大家知道有这个工具即可，后面的几期我们会讲</a:t>
            </a:r>
          </a:p>
        </p:txBody>
      </p:sp>
      <p:sp>
        <p:nvSpPr>
          <p:cNvPr id="258" name="Google Shape;258;g62c7962589_5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08400" y="385763"/>
            <a:ext cx="8128100" cy="1928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62c7962589_5_199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g62c7962589_5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08400" y="385763"/>
            <a:ext cx="8128100" cy="1928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62c7962589_5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08000" y="385763"/>
            <a:ext cx="8128000" cy="1928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g62c7962589_5_208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62c7962589_5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08000" y="385763"/>
            <a:ext cx="8128000" cy="1928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3" name="Google Shape;283;g62c7962589_5_213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/>
              <a:t>我们今天会分别讲Broker、Register、Selector、Transport。Codec不讲，主要是因为也没什么好讲的，就是不同协议的编码器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62c7962589_5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g62c7962589_5_236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62c7962589_5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8" name="Google Shape;358;g62c7962589_5_286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口述各个其它组件的大体功能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下面开始讲各基础组件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62c7962589_5_322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g62c7962589_5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08400" y="385763"/>
            <a:ext cx="8128100" cy="1928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62c7962589_5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6" name="Google Shape;426;g62c7962589_5_352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Watch是一个Micro风格的接口，它负责侦听我们关心的服务的上下线情况，也即是说我们需要特别关注某个服务的上下即情况时，可以使用它。但是今天我们就不讲了，限于篇幅。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2c7962589_5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08000" y="385763"/>
            <a:ext cx="8128000" cy="1928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62c7962589_5_66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/>
              <a:t>在Micro团队中主要负责中文社区搭建，以及Micro运行时工具集开发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62c7962589_5_373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g62c7962589_5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08400" y="385763"/>
            <a:ext cx="8128100" cy="1928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62c7962589_5_379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g62c7962589_5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62c7962589_5_408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g62c7962589_5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08400" y="385763"/>
            <a:ext cx="8128100" cy="1928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62c7962589_5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08000" y="385763"/>
            <a:ext cx="8128000" cy="1928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4" name="Google Shape;524;g62c7962589_5_446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NATs是一个消息系统，不清楚的朋友可以就把它当成MQ来理解。</a:t>
            </a: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如何注册？注册非常简单，服务A启动后向NATs订阅一个叫作query的主题，当然，默认是有前缀的，简化就不写了，这个query也可以自定义， 这就达到了注册的目的</a:t>
            </a: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此时服务B是相要调用A服务，于是它就向</a:t>
            </a:r>
            <a:r>
              <a:rPr lang="en-US" sz="1100">
                <a:solidFill>
                  <a:srgbClr val="30BE47"/>
                </a:solidFill>
              </a:rPr>
              <a:t>“query”推送一条消息，所有服务都会收到这消息，因为它们都订阅这个query主题，但是只有名字为A的才会应答。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62c7962589_5_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7" name="Google Shape;557;g62c7962589_5_478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gossip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62c7962589_5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5" name="Google Shape;565;g62c7962589_5_485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62c7962589_5_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08000" y="385763"/>
            <a:ext cx="8128000" cy="1928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9" name="Google Shape;599;g62c7962589_5_518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Transport不止这两个接口，但是主管通信的是这两个接口</a:t>
            </a: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</a:pPr>
            <a:r>
              <a:rPr lang="en-US"/>
              <a:t>同步组件比较复杂，里面嵌套拨号、侦听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62c7962589_5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08000" y="385763"/>
            <a:ext cx="8128000" cy="1928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8" name="Google Shape;608;g62c7962589_5_526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Transport不止这两个接口，但是主管通信的是这两个接口</a:t>
            </a: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</a:pPr>
            <a:r>
              <a:rPr lang="en-US"/>
              <a:t>同步组件比较复杂，里面嵌套拨号、侦听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62c7962589_5_570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g62c7962589_5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08400" y="385763"/>
            <a:ext cx="8128100" cy="1928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62c7962589_5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08000" y="385763"/>
            <a:ext cx="8128000" cy="1928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0" name="Google Shape;660;g62c7962589_5_576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2c7962589_5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08000" y="385763"/>
            <a:ext cx="8128000" cy="1928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62c7962589_5_79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/>
              <a:t>我们先给大家介绍Micro体系，先让各位对Micro有一定的认知，尔后我们再介绍Go-Micro框架。这个时候可能有朋友就会有疑问了，Micro与Go-Micro的关系是什么，这个疑问我曾经也有过，我接下来就给大家解释。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62c7962589_5_5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08000" y="385763"/>
            <a:ext cx="8128000" cy="1928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6" name="Google Shape;666;g62c7962589_5_581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62c7962589_5_595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g62c7962589_5_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08400" y="385763"/>
            <a:ext cx="8128100" cy="1928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2c7962589_5_610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g62c7962589_5_6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08400" y="385763"/>
            <a:ext cx="8128100" cy="1928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62c7962589_5_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08000" y="385763"/>
            <a:ext cx="8128000" cy="1928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9" name="Google Shape;719;g62c7962589_5_637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2c7962589_5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08000" y="385763"/>
            <a:ext cx="8128000" cy="1928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62c7962589_5_85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2c7962589_5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08000" y="385763"/>
            <a:ext cx="8128000" cy="1928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62c7962589_5_90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Micro包含了很多东西，首先从我们最关心的代码技术层面来说，她包含了框架Go-Micro与其运行时工具Micro，这也向大家解释了刚刚的问题，Go-micro与Micro的关系，它们之间不是包含关系，Go-Micro框架或叫做库，Micro工具集基于Go-Micro构建，它的职责是延伸、扩展、管理Go-Micro框架所构建的服务。</a:t>
            </a: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她还有社区slack，可以在Slack交流问题，提出需求并讨论可行性，我们是开放的团队，只要是合理的，一定会实现。</a:t>
            </a: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她的目标是构建一个生态系统，包括框架、相关的网络产品等等。</a:t>
            </a: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更重要的是Micro也是一个公司，这可以从政策的角度出发，向大家保证Micro的可持续发展，她的总部在London，也有意向在中国创建团队，不过还在研究方案阶段。</a:t>
            </a: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不过，今天的重心，我们会放在介绍Micro的框架与工具集：</a:t>
            </a:r>
            <a:r>
              <a:rPr lang="en-US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Go-Micro、Micro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>
              <a:solidFill>
                <a:srgbClr val="FF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>
              <a:solidFill>
                <a:srgbClr val="FF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2c7962589_5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08000" y="385763"/>
            <a:ext cx="8128000" cy="1928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62c7962589_5_97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这是基于Go-Micro框架构建的微服务架构模型，我们只用关心红色圈与紫色圈中的那部分，基建部分不用关心。</a:t>
            </a: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前面我们说过，Micro本身也是由Go-Micro编写，故而Micro自身也是一个服务。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4a76758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4a76758ce_0_0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其实还有network、tunnel等网络相关的工具，但是还没正式发布，这里我们不讲。</a:t>
            </a:r>
          </a:p>
        </p:txBody>
      </p:sp>
      <p:sp>
        <p:nvSpPr>
          <p:cNvPr id="167" name="Google Shape;167;g64a76758ce_0_0:notes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2c7962589_5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08000" y="385763"/>
            <a:ext cx="8128000" cy="1928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62c7962589_5_110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2c7962589_5_144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62c7962589_5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08400" y="385763"/>
            <a:ext cx="8128100" cy="1928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384724" y="535134"/>
            <a:ext cx="8374551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sldNum" idx="12"/>
          </p:nvPr>
        </p:nvSpPr>
        <p:spPr>
          <a:xfrm>
            <a:off x="209733" y="45689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87" name="Google Shape;87;p1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118124" y="420620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ldNum" idx="12"/>
          </p:nvPr>
        </p:nvSpPr>
        <p:spPr>
          <a:xfrm>
            <a:off x="205133" y="45081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91" name="Google Shape;91;p1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118124" y="420620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94" name="Google Shape;94;p1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205133" y="45895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118124" y="420620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 panose="020B0506020203020204"/>
              <a:buNone/>
              <a:defRPr sz="2400"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1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ldNum" idx="12"/>
          </p:nvPr>
        </p:nvSpPr>
        <p:spPr>
          <a:xfrm>
            <a:off x="154508" y="45988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103" name="Google Shape;103;p1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118124" y="420620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xfrm>
            <a:off x="172933" y="4548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106" name="Google Shape;106;p1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118124" y="420620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563273" y="1712460"/>
            <a:ext cx="8017452" cy="166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384724" y="1532699"/>
            <a:ext cx="7144384" cy="2909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>
                <a:solidFill>
                  <a:srgbClr val="A71C5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0" y="1567346"/>
            <a:ext cx="9144000" cy="2009139"/>
          </a:xfrm>
          <a:custGeom>
            <a:avLst/>
            <a:gdLst/>
            <a:ahLst/>
            <a:cxnLst/>
            <a:rect l="l" t="t" r="r" b="b"/>
            <a:pathLst>
              <a:path w="9144000" h="2009139" extrusionOk="0">
                <a:moveTo>
                  <a:pt x="0" y="0"/>
                </a:moveTo>
                <a:lnTo>
                  <a:pt x="9143981" y="0"/>
                </a:lnTo>
                <a:lnTo>
                  <a:pt x="9143981" y="2008796"/>
                </a:lnTo>
                <a:lnTo>
                  <a:pt x="0" y="2008796"/>
                </a:lnTo>
                <a:lnTo>
                  <a:pt x="0" y="0"/>
                </a:lnTo>
                <a:close/>
              </a:path>
            </a:pathLst>
          </a:custGeom>
          <a:solidFill>
            <a:srgbClr val="E81C6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563273" y="1712460"/>
            <a:ext cx="8017452" cy="166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bg>
      <p:bgPr>
        <a:solidFill>
          <a:schemeClr val="lt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 extrusionOk="0">
                <a:moveTo>
                  <a:pt x="0" y="5143489"/>
                </a:moveTo>
                <a:lnTo>
                  <a:pt x="4571990" y="5143489"/>
                </a:lnTo>
                <a:lnTo>
                  <a:pt x="4571990" y="0"/>
                </a:lnTo>
                <a:lnTo>
                  <a:pt x="0" y="0"/>
                </a:lnTo>
                <a:lnTo>
                  <a:pt x="0" y="5143489"/>
                </a:lnTo>
                <a:close/>
              </a:path>
            </a:pathLst>
          </a:custGeom>
          <a:solidFill>
            <a:srgbClr val="E81C6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4571991" y="174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 extrusionOk="0">
                <a:moveTo>
                  <a:pt x="0" y="0"/>
                </a:moveTo>
                <a:lnTo>
                  <a:pt x="4571990" y="0"/>
                </a:lnTo>
                <a:lnTo>
                  <a:pt x="4571990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5029664" y="4495491"/>
            <a:ext cx="577215" cy="0"/>
          </a:xfrm>
          <a:custGeom>
            <a:avLst/>
            <a:gdLst/>
            <a:ahLst/>
            <a:cxnLst/>
            <a:rect l="l" t="t" r="r" b="b"/>
            <a:pathLst>
              <a:path w="577214" h="120000" extrusionOk="0">
                <a:moveTo>
                  <a:pt x="0" y="0"/>
                </a:moveTo>
                <a:lnTo>
                  <a:pt x="577198" y="0"/>
                </a:lnTo>
              </a:path>
            </a:pathLst>
          </a:custGeom>
          <a:noFill/>
          <a:ln w="19025" cap="flat" cmpd="sng">
            <a:solidFill>
              <a:srgbClr val="E81C6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563273" y="1712460"/>
            <a:ext cx="8017452" cy="166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2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bg>
      <p:bgPr>
        <a:solidFill>
          <a:schemeClr val="l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8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" name="Google Shape;55;p8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6" name="Google Shape;56;p8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57" name="Google Shape;57;p8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8" name="Google Shape;58;p8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9" name="Google Shape;59;p8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60" name="Google Shape;60;p8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1" name="Google Shape;61;p8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2" name="Google Shape;62;p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11258" y="47123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65" name="Google Shape;65;p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140799" y="421755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71" name="Google Shape;71;p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126399" y="4172176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145283" y="4583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76" name="Google Shape;76;p1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163474" y="4183526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 夜读（中浅蓝）" type="twoColTx">
  <p:cSld name="TITLE_AND_TWO_COLUMN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111258" y="4682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82" name="Google Shape;82;p1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118124" y="420620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0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429199" y="1275574"/>
            <a:ext cx="614680" cy="0"/>
          </a:xfrm>
          <a:custGeom>
            <a:avLst/>
            <a:gdLst/>
            <a:ahLst/>
            <a:cxnLst/>
            <a:rect l="l" t="t" r="r" b="b"/>
            <a:pathLst>
              <a:path w="614680" h="120000" extrusionOk="0">
                <a:moveTo>
                  <a:pt x="0" y="0"/>
                </a:moveTo>
                <a:lnTo>
                  <a:pt x="614098" y="0"/>
                </a:lnTo>
              </a:path>
            </a:pathLst>
          </a:custGeom>
          <a:noFill/>
          <a:ln w="19025" cap="flat" cmpd="sng">
            <a:solidFill>
              <a:srgbClr val="4242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563273" y="1712460"/>
            <a:ext cx="8017452" cy="166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384724" y="1532699"/>
            <a:ext cx="7144384" cy="2909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A71C5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u="none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 panose="020B0606030504020204"/>
              <a:buChar char="●"/>
              <a:defRPr sz="18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○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■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●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○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■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●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○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 panose="020B0606030504020204"/>
              <a:buChar char="■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186708" y="4539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52" name="Google Shape;52;p7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8140799" y="421755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.mu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github.com/micro-in-cn" TargetMode="External"/><Relationship Id="rId5" Type="http://schemas.openxmlformats.org/officeDocument/2006/relationships/hyperlink" Target="https://github.com/micro" TargetMode="External"/><Relationship Id="rId4" Type="http://schemas.openxmlformats.org/officeDocument/2006/relationships/image" Target="../media/image2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micro-in-cn/tutorials/tree/master/examples/basic-practices/micro-ap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US"/>
              <a:t>Go-Micro  </a:t>
            </a:r>
            <a:r>
              <a:rPr lang="en-US" sz="4400"/>
              <a:t>框架设计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Printfcoder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2019-10-10</a:t>
            </a:r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12"/>
          </p:nvPr>
        </p:nvSpPr>
        <p:spPr>
          <a:xfrm>
            <a:off x="111258" y="47123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  <p:sp>
        <p:nvSpPr>
          <p:cNvPr id="220" name="Google Shape;220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290184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Micro Web</a:t>
            </a:r>
          </a:p>
        </p:txBody>
      </p:sp>
      <p:sp>
        <p:nvSpPr>
          <p:cNvPr id="221" name="Google Shape;221;p26"/>
          <p:cNvSpPr/>
          <p:nvPr/>
        </p:nvSpPr>
        <p:spPr>
          <a:xfrm>
            <a:off x="7340721" y="694324"/>
            <a:ext cx="152638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web代理与控制台</a:t>
            </a: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sp>
        <p:nvSpPr>
          <p:cNvPr id="222" name="Google Shape;222;p26"/>
          <p:cNvSpPr txBox="1"/>
          <p:nvPr/>
        </p:nvSpPr>
        <p:spPr>
          <a:xfrm>
            <a:off x="311700" y="1213568"/>
            <a:ext cx="288732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功能：Web反向代理与管理控制台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3" name="Google Shape;223;p26"/>
          <p:cNvSpPr/>
          <p:nvPr/>
        </p:nvSpPr>
        <p:spPr>
          <a:xfrm>
            <a:off x="2213376" y="1878779"/>
            <a:ext cx="1152993" cy="1923338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Micro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Web</a:t>
            </a:r>
          </a:p>
        </p:txBody>
      </p:sp>
      <p:sp>
        <p:nvSpPr>
          <p:cNvPr id="224" name="Google Shape;224;p26"/>
          <p:cNvSpPr/>
          <p:nvPr/>
        </p:nvSpPr>
        <p:spPr>
          <a:xfrm>
            <a:off x="4238360" y="1877557"/>
            <a:ext cx="767156" cy="52349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Customer</a:t>
            </a:r>
            <a:endParaRPr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API</a:t>
            </a:r>
          </a:p>
        </p:txBody>
      </p:sp>
      <p:sp>
        <p:nvSpPr>
          <p:cNvPr id="225" name="Google Shape;225;p26"/>
          <p:cNvSpPr/>
          <p:nvPr/>
        </p:nvSpPr>
        <p:spPr>
          <a:xfrm>
            <a:off x="4250523" y="3279546"/>
            <a:ext cx="767156" cy="52349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Order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Web</a:t>
            </a:r>
          </a:p>
        </p:txBody>
      </p:sp>
      <p:sp>
        <p:nvSpPr>
          <p:cNvPr id="226" name="Google Shape;226;p26"/>
          <p:cNvSpPr/>
          <p:nvPr/>
        </p:nvSpPr>
        <p:spPr>
          <a:xfrm>
            <a:off x="6573565" y="1879075"/>
            <a:ext cx="767156" cy="52349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Customer</a:t>
            </a:r>
            <a:endParaRPr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SRV</a:t>
            </a:r>
          </a:p>
        </p:txBody>
      </p:sp>
      <p:sp>
        <p:nvSpPr>
          <p:cNvPr id="227" name="Google Shape;227;p26"/>
          <p:cNvSpPr/>
          <p:nvPr/>
        </p:nvSpPr>
        <p:spPr>
          <a:xfrm>
            <a:off x="6573565" y="3279546"/>
            <a:ext cx="767156" cy="52349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Order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SRV</a:t>
            </a:r>
          </a:p>
        </p:txBody>
      </p:sp>
      <p:cxnSp>
        <p:nvCxnSpPr>
          <p:cNvPr id="228" name="Google Shape;228;p26"/>
          <p:cNvCxnSpPr>
            <a:stCxn id="229" idx="3"/>
            <a:endCxn id="224" idx="1"/>
          </p:cNvCxnSpPr>
          <p:nvPr/>
        </p:nvCxnSpPr>
        <p:spPr>
          <a:xfrm rot="10800000" flipH="1">
            <a:off x="3219595" y="2139374"/>
            <a:ext cx="1018800" cy="1286400"/>
          </a:xfrm>
          <a:prstGeom prst="straightConnector1">
            <a:avLst/>
          </a:prstGeom>
          <a:noFill/>
          <a:ln w="34925" cap="flat" cmpd="sng">
            <a:solidFill>
              <a:srgbClr val="00206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0" name="Google Shape;230;p26"/>
          <p:cNvCxnSpPr>
            <a:stCxn id="224" idx="3"/>
            <a:endCxn id="226" idx="1"/>
          </p:cNvCxnSpPr>
          <p:nvPr/>
        </p:nvCxnSpPr>
        <p:spPr>
          <a:xfrm>
            <a:off x="5005516" y="2139306"/>
            <a:ext cx="1568100" cy="1500"/>
          </a:xfrm>
          <a:prstGeom prst="straightConnector1">
            <a:avLst/>
          </a:prstGeom>
          <a:noFill/>
          <a:ln w="34925" cap="flat" cmpd="sng">
            <a:solidFill>
              <a:srgbClr val="00206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1" name="Google Shape;231;p26"/>
          <p:cNvSpPr txBox="1"/>
          <p:nvPr/>
        </p:nvSpPr>
        <p:spPr>
          <a:xfrm>
            <a:off x="1366175" y="3091600"/>
            <a:ext cx="1086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/[service]</a:t>
            </a:r>
            <a:endParaRPr sz="1400" b="0" i="0" u="none" strike="noStrike" cap="none">
              <a:solidFill>
                <a:srgbClr val="00B05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32" name="Google Shape;232;p26"/>
          <p:cNvCxnSpPr>
            <a:endCxn id="229" idx="1"/>
          </p:cNvCxnSpPr>
          <p:nvPr/>
        </p:nvCxnSpPr>
        <p:spPr>
          <a:xfrm>
            <a:off x="1449320" y="3425774"/>
            <a:ext cx="867900" cy="0"/>
          </a:xfrm>
          <a:prstGeom prst="straightConnector1">
            <a:avLst/>
          </a:prstGeom>
          <a:noFill/>
          <a:ln w="34925" cap="flat" cmpd="sng">
            <a:solidFill>
              <a:srgbClr val="00206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3" name="Google Shape;233;p26"/>
          <p:cNvSpPr/>
          <p:nvPr/>
        </p:nvSpPr>
        <p:spPr>
          <a:xfrm>
            <a:off x="2328159" y="2644312"/>
            <a:ext cx="902375" cy="523497"/>
          </a:xfrm>
          <a:prstGeom prst="rect">
            <a:avLst/>
          </a:prstGeom>
          <a:solidFill>
            <a:srgbClr val="0A0457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Dashboard</a:t>
            </a:r>
          </a:p>
        </p:txBody>
      </p:sp>
      <p:sp>
        <p:nvSpPr>
          <p:cNvPr id="229" name="Google Shape;229;p26"/>
          <p:cNvSpPr/>
          <p:nvPr/>
        </p:nvSpPr>
        <p:spPr>
          <a:xfrm>
            <a:off x="2317220" y="3226053"/>
            <a:ext cx="902375" cy="399442"/>
          </a:xfrm>
          <a:prstGeom prst="rect">
            <a:avLst/>
          </a:prstGeom>
          <a:solidFill>
            <a:srgbClr val="0A0457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Proxy</a:t>
            </a:r>
          </a:p>
        </p:txBody>
      </p:sp>
      <p:cxnSp>
        <p:nvCxnSpPr>
          <p:cNvPr id="234" name="Google Shape;234;p26"/>
          <p:cNvCxnSpPr>
            <a:stCxn id="224" idx="3"/>
            <a:endCxn id="227" idx="1"/>
          </p:cNvCxnSpPr>
          <p:nvPr/>
        </p:nvCxnSpPr>
        <p:spPr>
          <a:xfrm>
            <a:off x="5005516" y="2139306"/>
            <a:ext cx="1568100" cy="1401900"/>
          </a:xfrm>
          <a:prstGeom prst="straightConnector1">
            <a:avLst/>
          </a:prstGeom>
          <a:noFill/>
          <a:ln w="34925" cap="flat" cmpd="sng">
            <a:solidFill>
              <a:srgbClr val="00206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5" name="Google Shape;235;p26"/>
          <p:cNvSpPr txBox="1"/>
          <p:nvPr/>
        </p:nvSpPr>
        <p:spPr>
          <a:xfrm>
            <a:off x="1377475" y="2598425"/>
            <a:ext cx="585600" cy="307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/</a:t>
            </a:r>
            <a:endParaRPr sz="1400" b="0" i="0" u="none" strike="noStrike" cap="none">
              <a:solidFill>
                <a:srgbClr val="00B05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36" name="Google Shape;236;p26"/>
          <p:cNvCxnSpPr/>
          <p:nvPr/>
        </p:nvCxnSpPr>
        <p:spPr>
          <a:xfrm>
            <a:off x="1449195" y="2906060"/>
            <a:ext cx="878964" cy="162"/>
          </a:xfrm>
          <a:prstGeom prst="straightConnector1">
            <a:avLst/>
          </a:prstGeom>
          <a:noFill/>
          <a:ln w="34925" cap="flat" cmpd="sng">
            <a:solidFill>
              <a:srgbClr val="00206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  <p:sp>
        <p:nvSpPr>
          <p:cNvPr id="242" name="Google Shape;24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290184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Micro Proxy</a:t>
            </a:r>
          </a:p>
        </p:txBody>
      </p:sp>
      <p:sp>
        <p:nvSpPr>
          <p:cNvPr id="243" name="Google Shape;243;p27"/>
          <p:cNvSpPr/>
          <p:nvPr/>
        </p:nvSpPr>
        <p:spPr>
          <a:xfrm>
            <a:off x="7642645" y="644836"/>
            <a:ext cx="129394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Micro 服务代理</a:t>
            </a: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sp>
        <p:nvSpPr>
          <p:cNvPr id="244" name="Google Shape;244;p27"/>
          <p:cNvSpPr txBox="1"/>
          <p:nvPr/>
        </p:nvSpPr>
        <p:spPr>
          <a:xfrm>
            <a:off x="311700" y="1213568"/>
            <a:ext cx="644599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功能：代理Micro风格的请求，支持异构系统只需要</a:t>
            </a:r>
            <a:r>
              <a:rPr lang="en-US" sz="14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瘦客户端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便可调用Micro服务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5" name="Google Shape;245;p27"/>
          <p:cNvSpPr txBox="1"/>
          <p:nvPr/>
        </p:nvSpPr>
        <p:spPr>
          <a:xfrm>
            <a:off x="442333" y="4382219"/>
            <a:ext cx="63065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注：与Micro API不同的时，Proxy只处理micro风格的RPC请求，而非http请求</a:t>
            </a:r>
            <a:endParaRPr sz="1400" b="0" i="1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6" name="Google Shape;246;p27"/>
          <p:cNvSpPr/>
          <p:nvPr/>
        </p:nvSpPr>
        <p:spPr>
          <a:xfrm>
            <a:off x="2402100" y="1774189"/>
            <a:ext cx="767156" cy="52349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Service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</a:t>
            </a:r>
          </a:p>
        </p:txBody>
      </p:sp>
      <p:sp>
        <p:nvSpPr>
          <p:cNvPr id="247" name="Google Shape;247;p27"/>
          <p:cNvSpPr/>
          <p:nvPr/>
        </p:nvSpPr>
        <p:spPr>
          <a:xfrm>
            <a:off x="4192353" y="1767192"/>
            <a:ext cx="767156" cy="52349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Micro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Proxy</a:t>
            </a:r>
          </a:p>
        </p:txBody>
      </p:sp>
      <p:sp>
        <p:nvSpPr>
          <p:cNvPr id="248" name="Google Shape;248;p27"/>
          <p:cNvSpPr/>
          <p:nvPr/>
        </p:nvSpPr>
        <p:spPr>
          <a:xfrm>
            <a:off x="5854971" y="1770326"/>
            <a:ext cx="767156" cy="52349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Service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</a:t>
            </a:r>
          </a:p>
        </p:txBody>
      </p:sp>
      <p:sp>
        <p:nvSpPr>
          <p:cNvPr id="249" name="Google Shape;249;p27"/>
          <p:cNvSpPr/>
          <p:nvPr/>
        </p:nvSpPr>
        <p:spPr>
          <a:xfrm>
            <a:off x="4192353" y="2875034"/>
            <a:ext cx="767156" cy="52349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Registry</a:t>
            </a:r>
          </a:p>
        </p:txBody>
      </p:sp>
      <p:cxnSp>
        <p:nvCxnSpPr>
          <p:cNvPr id="250" name="Google Shape;250;p27"/>
          <p:cNvCxnSpPr>
            <a:endCxn id="249" idx="0"/>
          </p:cNvCxnSpPr>
          <p:nvPr/>
        </p:nvCxnSpPr>
        <p:spPr>
          <a:xfrm>
            <a:off x="4575931" y="2290634"/>
            <a:ext cx="0" cy="584400"/>
          </a:xfrm>
          <a:prstGeom prst="straightConnector1">
            <a:avLst/>
          </a:prstGeom>
          <a:noFill/>
          <a:ln w="9525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1" name="Google Shape;251;p27"/>
          <p:cNvCxnSpPr>
            <a:stCxn id="246" idx="3"/>
            <a:endCxn id="247" idx="1"/>
          </p:cNvCxnSpPr>
          <p:nvPr/>
        </p:nvCxnSpPr>
        <p:spPr>
          <a:xfrm rot="10800000" flipH="1">
            <a:off x="3169256" y="2029038"/>
            <a:ext cx="1023000" cy="6900"/>
          </a:xfrm>
          <a:prstGeom prst="straightConnector1">
            <a:avLst/>
          </a:prstGeom>
          <a:noFill/>
          <a:ln w="9525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2" name="Google Shape;252;p27"/>
          <p:cNvCxnSpPr>
            <a:stCxn id="247" idx="3"/>
            <a:endCxn id="248" idx="1"/>
          </p:cNvCxnSpPr>
          <p:nvPr/>
        </p:nvCxnSpPr>
        <p:spPr>
          <a:xfrm>
            <a:off x="4959509" y="2028941"/>
            <a:ext cx="895500" cy="3000"/>
          </a:xfrm>
          <a:prstGeom prst="straightConnector1">
            <a:avLst/>
          </a:prstGeom>
          <a:noFill/>
          <a:ln w="9525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53" name="Google Shape;253;p27"/>
          <p:cNvSpPr txBox="1"/>
          <p:nvPr/>
        </p:nvSpPr>
        <p:spPr>
          <a:xfrm>
            <a:off x="3202242" y="1774466"/>
            <a:ext cx="95250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1. Call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Service B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" name="Google Shape;254;p27"/>
          <p:cNvSpPr txBox="1"/>
          <p:nvPr/>
        </p:nvSpPr>
        <p:spPr>
          <a:xfrm>
            <a:off x="4966886" y="1767192"/>
            <a:ext cx="95250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3. Call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Service B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5" name="Google Shape;255;p27"/>
          <p:cNvSpPr txBox="1"/>
          <p:nvPr/>
        </p:nvSpPr>
        <p:spPr>
          <a:xfrm>
            <a:off x="4187733" y="2283277"/>
            <a:ext cx="95250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2. Get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Service B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103696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Micro CLI</a:t>
            </a:r>
          </a:p>
        </p:txBody>
      </p:sp>
      <p:sp>
        <p:nvSpPr>
          <p:cNvPr id="261" name="Google Shape;261;p28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  <p:sp>
        <p:nvSpPr>
          <p:cNvPr id="262" name="Google Shape;262;p28"/>
          <p:cNvSpPr/>
          <p:nvPr/>
        </p:nvSpPr>
        <p:spPr>
          <a:xfrm>
            <a:off x="7461490" y="747710"/>
            <a:ext cx="147348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Micro 命令行工具</a:t>
            </a: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sp>
        <p:nvSpPr>
          <p:cNvPr id="263" name="Google Shape;263;p28"/>
          <p:cNvSpPr txBox="1"/>
          <p:nvPr/>
        </p:nvSpPr>
        <p:spPr>
          <a:xfrm>
            <a:off x="311700" y="1213568"/>
            <a:ext cx="259718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功能：以命令行操控Micro服务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4" name="Google Shape;264;p28"/>
          <p:cNvSpPr txBox="1"/>
          <p:nvPr/>
        </p:nvSpPr>
        <p:spPr>
          <a:xfrm>
            <a:off x="311700" y="1521345"/>
            <a:ext cx="23166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执行：micro help 了解更多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Micro Bot</a:t>
            </a:r>
          </a:p>
        </p:txBody>
      </p:sp>
      <p:sp>
        <p:nvSpPr>
          <p:cNvPr id="270" name="Google Shape;270;p29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  <p:sp>
        <p:nvSpPr>
          <p:cNvPr id="271" name="Google Shape;271;p29"/>
          <p:cNvSpPr/>
          <p:nvPr/>
        </p:nvSpPr>
        <p:spPr>
          <a:xfrm>
            <a:off x="7944570" y="692430"/>
            <a:ext cx="90281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小机器人</a:t>
            </a: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pic>
        <p:nvPicPr>
          <p:cNvPr id="272" name="Google Shape;272;p2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320673" y="1649589"/>
            <a:ext cx="5041900" cy="246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9"/>
          <p:cNvSpPr txBox="1"/>
          <p:nvPr/>
        </p:nvSpPr>
        <p:spPr>
          <a:xfrm>
            <a:off x="311700" y="1213568"/>
            <a:ext cx="503214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功能：与常见的通信软件对接，负责传送信息，远程指令操作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4" name="Google Shape;274;p29"/>
          <p:cNvSpPr txBox="1"/>
          <p:nvPr/>
        </p:nvSpPr>
        <p:spPr>
          <a:xfrm>
            <a:off x="552091" y="4302776"/>
            <a:ext cx="380424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注：目前没有对接中国常用的wechat、钉钉等</a:t>
            </a:r>
            <a:endParaRPr sz="1400" b="0" i="1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Go-Micro 框架</a:t>
            </a:r>
          </a:p>
        </p:txBody>
      </p:sp>
      <p:sp>
        <p:nvSpPr>
          <p:cNvPr id="280" name="Google Shape;280;p30"/>
          <p:cNvSpPr txBox="1">
            <a:spLocks noGrp="1"/>
          </p:cNvSpPr>
          <p:nvPr>
            <p:ph type="sldNum" idx="12"/>
          </p:nvPr>
        </p:nvSpPr>
        <p:spPr>
          <a:xfrm>
            <a:off x="145283" y="4583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Go-micro 框架模块 </a:t>
            </a:r>
          </a:p>
        </p:txBody>
      </p:sp>
      <p:sp>
        <p:nvSpPr>
          <p:cNvPr id="286" name="Google Shape;286;p31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  <p:sp>
        <p:nvSpPr>
          <p:cNvPr id="287" name="Google Shape;287;p31"/>
          <p:cNvSpPr txBox="1"/>
          <p:nvPr/>
        </p:nvSpPr>
        <p:spPr>
          <a:xfrm>
            <a:off x="384724" y="1532699"/>
            <a:ext cx="3374218" cy="443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Service：具体实例化的服务，包含两个重要的组件：</a:t>
            </a:r>
            <a:r>
              <a:rPr lang="en-US" sz="1400" b="0" i="0" u="none" strike="noStrike" cap="none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Client</a:t>
            </a:r>
            <a:r>
              <a:rPr lang="en-US" sz="14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、</a:t>
            </a:r>
            <a:r>
              <a:rPr lang="en-US" sz="1400" b="0" i="0" u="none" strike="noStrike" cap="none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Server</a:t>
            </a:r>
          </a:p>
        </p:txBody>
      </p:sp>
      <p:sp>
        <p:nvSpPr>
          <p:cNvPr id="288" name="Google Shape;288;p31"/>
          <p:cNvSpPr/>
          <p:nvPr/>
        </p:nvSpPr>
        <p:spPr>
          <a:xfrm>
            <a:off x="4191000" y="1532699"/>
            <a:ext cx="4711700" cy="1691639"/>
          </a:xfrm>
          <a:custGeom>
            <a:avLst/>
            <a:gdLst/>
            <a:ahLst/>
            <a:cxnLst/>
            <a:rect l="l" t="t" r="r" b="b"/>
            <a:pathLst>
              <a:path w="4711700" h="1691639" extrusionOk="0">
                <a:moveTo>
                  <a:pt x="0" y="0"/>
                </a:moveTo>
                <a:lnTo>
                  <a:pt x="4711190" y="0"/>
                </a:lnTo>
                <a:lnTo>
                  <a:pt x="4711190" y="1691396"/>
                </a:lnTo>
                <a:lnTo>
                  <a:pt x="0" y="1691396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4242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9" name="Google Shape;289;p31"/>
          <p:cNvSpPr txBox="1"/>
          <p:nvPr/>
        </p:nvSpPr>
        <p:spPr>
          <a:xfrm>
            <a:off x="4255700" y="1621874"/>
            <a:ext cx="4572000" cy="416559"/>
          </a:xfrm>
          <a:prstGeom prst="rect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1112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Service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0" name="Google Shape;290;p31"/>
          <p:cNvSpPr txBox="1"/>
          <p:nvPr/>
        </p:nvSpPr>
        <p:spPr>
          <a:xfrm>
            <a:off x="4255700" y="2166748"/>
            <a:ext cx="2264410" cy="416559"/>
          </a:xfrm>
          <a:prstGeom prst="rect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1112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Client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1" name="Google Shape;291;p31"/>
          <p:cNvSpPr txBox="1"/>
          <p:nvPr/>
        </p:nvSpPr>
        <p:spPr>
          <a:xfrm>
            <a:off x="6588445" y="2166748"/>
            <a:ext cx="2239645" cy="416559"/>
          </a:xfrm>
          <a:prstGeom prst="rect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1112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Server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2" name="Google Shape;292;p31"/>
          <p:cNvSpPr txBox="1"/>
          <p:nvPr/>
        </p:nvSpPr>
        <p:spPr>
          <a:xfrm>
            <a:off x="7965492" y="2711597"/>
            <a:ext cx="862965" cy="416559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11125" rIns="0" bIns="0" anchor="t" anchorCtr="0">
            <a:noAutofit/>
          </a:bodyPr>
          <a:lstStyle/>
          <a:p>
            <a:pPr marL="1047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3" name="Google Shape;293;p31"/>
          <p:cNvSpPr txBox="1"/>
          <p:nvPr/>
        </p:nvSpPr>
        <p:spPr>
          <a:xfrm>
            <a:off x="7038044" y="2711622"/>
            <a:ext cx="862965" cy="416559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11125" rIns="0" bIns="0" anchor="t" anchorCtr="0">
            <a:noAutofit/>
          </a:bodyPr>
          <a:lstStyle/>
          <a:p>
            <a:pPr marL="15113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Selector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4" name="Google Shape;294;p31"/>
          <p:cNvSpPr txBox="1"/>
          <p:nvPr/>
        </p:nvSpPr>
        <p:spPr>
          <a:xfrm>
            <a:off x="6110596" y="2711622"/>
            <a:ext cx="862965" cy="416559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11125" rIns="0" bIns="0" anchor="t" anchorCtr="0">
            <a:noAutofit/>
          </a:bodyPr>
          <a:lstStyle/>
          <a:p>
            <a:pPr marL="15176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Registry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5" name="Google Shape;295;p31"/>
          <p:cNvSpPr txBox="1"/>
          <p:nvPr/>
        </p:nvSpPr>
        <p:spPr>
          <a:xfrm>
            <a:off x="5183148" y="2711622"/>
            <a:ext cx="862965" cy="41655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11125" rIns="0" bIns="0" anchor="t" anchorCtr="0">
            <a:noAutofit/>
          </a:bodyPr>
          <a:lstStyle/>
          <a:p>
            <a:pPr marL="21082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Codec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6" name="Google Shape;296;p31"/>
          <p:cNvSpPr txBox="1"/>
          <p:nvPr/>
        </p:nvSpPr>
        <p:spPr>
          <a:xfrm>
            <a:off x="4255700" y="2711622"/>
            <a:ext cx="862965" cy="416559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11125" rIns="0" bIns="0" anchor="t" anchorCtr="0">
            <a:noAutofit/>
          </a:bodyPr>
          <a:lstStyle/>
          <a:p>
            <a:pPr marL="2063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Broker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7" name="Google Shape;297;p31"/>
          <p:cNvSpPr txBox="1"/>
          <p:nvPr/>
        </p:nvSpPr>
        <p:spPr>
          <a:xfrm>
            <a:off x="385517" y="2421306"/>
            <a:ext cx="3374218" cy="228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Client：</a:t>
            </a:r>
            <a:r>
              <a:rPr lang="en-US" sz="1400" b="0" i="0" u="none" strike="noStrike" cap="none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发送</a:t>
            </a:r>
            <a:r>
              <a:rPr lang="en-US" sz="14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RPC请求与广播消息</a:t>
            </a:r>
            <a:endParaRPr sz="1400" b="0" i="0" u="none" strike="noStrike" cap="none">
              <a:solidFill>
                <a:srgbClr val="FF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298" name="Google Shape;298;p31"/>
          <p:cNvSpPr txBox="1"/>
          <p:nvPr/>
        </p:nvSpPr>
        <p:spPr>
          <a:xfrm>
            <a:off x="385517" y="2711597"/>
            <a:ext cx="3374218" cy="228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Server：</a:t>
            </a:r>
            <a:r>
              <a:rPr lang="en-US" sz="1400" b="0" i="0" u="none" strike="noStrike" cap="none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接收</a:t>
            </a:r>
            <a:r>
              <a:rPr lang="en-US" sz="14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RPC请求与消费消息</a:t>
            </a:r>
            <a:endParaRPr sz="1400" b="0" i="0" u="none" strike="noStrike" cap="none">
              <a:solidFill>
                <a:srgbClr val="FF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299" name="Google Shape;299;p31"/>
          <p:cNvSpPr txBox="1"/>
          <p:nvPr/>
        </p:nvSpPr>
        <p:spPr>
          <a:xfrm>
            <a:off x="384724" y="3396463"/>
            <a:ext cx="3374218" cy="228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Broker：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异步通信组件</a:t>
            </a:r>
            <a:endParaRPr sz="1400" b="0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300" name="Google Shape;300;p31"/>
          <p:cNvSpPr txBox="1"/>
          <p:nvPr/>
        </p:nvSpPr>
        <p:spPr>
          <a:xfrm>
            <a:off x="384724" y="3664184"/>
            <a:ext cx="3374218" cy="228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Codec：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数据编码组件</a:t>
            </a:r>
            <a:endParaRPr sz="1400" b="0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301" name="Google Shape;301;p31"/>
          <p:cNvSpPr txBox="1"/>
          <p:nvPr/>
        </p:nvSpPr>
        <p:spPr>
          <a:xfrm>
            <a:off x="384724" y="3929600"/>
            <a:ext cx="3374218" cy="228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Registry：服务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注册组件</a:t>
            </a:r>
            <a:endParaRPr sz="1400" b="0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302" name="Google Shape;302;p31"/>
          <p:cNvSpPr txBox="1"/>
          <p:nvPr/>
        </p:nvSpPr>
        <p:spPr>
          <a:xfrm>
            <a:off x="384724" y="4459804"/>
            <a:ext cx="3374218" cy="228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Transport：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同步通信组件</a:t>
            </a:r>
            <a:endParaRPr sz="1400" b="0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303" name="Google Shape;303;p31"/>
          <p:cNvSpPr txBox="1"/>
          <p:nvPr/>
        </p:nvSpPr>
        <p:spPr>
          <a:xfrm>
            <a:off x="384724" y="4194702"/>
            <a:ext cx="3374218" cy="228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Selector：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客户端均衡器</a:t>
            </a:r>
            <a:endParaRPr sz="1400" b="0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304" name="Google Shape;304;p31"/>
          <p:cNvSpPr/>
          <p:nvPr/>
        </p:nvSpPr>
        <p:spPr>
          <a:xfrm>
            <a:off x="7842471" y="743638"/>
            <a:ext cx="90281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基础组件</a:t>
            </a: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2"/>
          <p:cNvSpPr txBox="1">
            <a:spLocks noGrp="1"/>
          </p:cNvSpPr>
          <p:nvPr>
            <p:ph type="title"/>
          </p:nvPr>
        </p:nvSpPr>
        <p:spPr>
          <a:xfrm>
            <a:off x="273204" y="331206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Go-micro 基础组件调用关系 </a:t>
            </a:r>
          </a:p>
        </p:txBody>
      </p:sp>
      <p:sp>
        <p:nvSpPr>
          <p:cNvPr id="310" name="Google Shape;310;p32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  <p:sp>
        <p:nvSpPr>
          <p:cNvPr id="311" name="Google Shape;311;p32"/>
          <p:cNvSpPr/>
          <p:nvPr/>
        </p:nvSpPr>
        <p:spPr>
          <a:xfrm>
            <a:off x="3127921" y="3144553"/>
            <a:ext cx="702326" cy="388345"/>
          </a:xfrm>
          <a:prstGeom prst="rect">
            <a:avLst/>
          </a:prstGeom>
          <a:solidFill>
            <a:srgbClr val="805AFF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Client</a:t>
            </a:r>
          </a:p>
        </p:txBody>
      </p:sp>
      <p:sp>
        <p:nvSpPr>
          <p:cNvPr id="312" name="Google Shape;312;p32"/>
          <p:cNvSpPr/>
          <p:nvPr/>
        </p:nvSpPr>
        <p:spPr>
          <a:xfrm>
            <a:off x="3125067" y="3530279"/>
            <a:ext cx="4131140" cy="388345"/>
          </a:xfrm>
          <a:prstGeom prst="rect">
            <a:avLst/>
          </a:prstGeom>
          <a:solidFill>
            <a:srgbClr val="560A30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Service</a:t>
            </a:r>
          </a:p>
        </p:txBody>
      </p:sp>
      <p:sp>
        <p:nvSpPr>
          <p:cNvPr id="313" name="Google Shape;313;p32"/>
          <p:cNvSpPr/>
          <p:nvPr/>
        </p:nvSpPr>
        <p:spPr>
          <a:xfrm>
            <a:off x="6549922" y="1877395"/>
            <a:ext cx="702326" cy="312857"/>
          </a:xfrm>
          <a:prstGeom prst="rect">
            <a:avLst/>
          </a:prstGeom>
          <a:solidFill>
            <a:srgbClr val="00D4DD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Broker</a:t>
            </a:r>
          </a:p>
        </p:txBody>
      </p:sp>
      <p:sp>
        <p:nvSpPr>
          <p:cNvPr id="314" name="Google Shape;314;p32"/>
          <p:cNvSpPr/>
          <p:nvPr/>
        </p:nvSpPr>
        <p:spPr>
          <a:xfrm>
            <a:off x="6549718" y="3144552"/>
            <a:ext cx="702326" cy="388345"/>
          </a:xfrm>
          <a:prstGeom prst="rect">
            <a:avLst/>
          </a:prstGeom>
          <a:solidFill>
            <a:srgbClr val="805AFF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Server</a:t>
            </a:r>
          </a:p>
        </p:txBody>
      </p:sp>
      <p:cxnSp>
        <p:nvCxnSpPr>
          <p:cNvPr id="315" name="Google Shape;315;p32"/>
          <p:cNvCxnSpPr>
            <a:stCxn id="312" idx="3"/>
            <a:endCxn id="314" idx="3"/>
          </p:cNvCxnSpPr>
          <p:nvPr/>
        </p:nvCxnSpPr>
        <p:spPr>
          <a:xfrm rot="10800000">
            <a:off x="7252007" y="3338651"/>
            <a:ext cx="4200" cy="385800"/>
          </a:xfrm>
          <a:prstGeom prst="curvedConnector3">
            <a:avLst>
              <a:gd name="adj1" fmla="val -4082633"/>
            </a:avLst>
          </a:prstGeom>
          <a:noFill/>
          <a:ln w="28575" cap="flat" cmpd="sng">
            <a:solidFill>
              <a:srgbClr val="805A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316" name="Google Shape;316;p32"/>
          <p:cNvSpPr txBox="1"/>
          <p:nvPr/>
        </p:nvSpPr>
        <p:spPr>
          <a:xfrm>
            <a:off x="7236662" y="3593302"/>
            <a:ext cx="732559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start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7" name="Google Shape;317;p32"/>
          <p:cNvSpPr/>
          <p:nvPr/>
        </p:nvSpPr>
        <p:spPr>
          <a:xfrm>
            <a:off x="5205412" y="4302364"/>
            <a:ext cx="896217" cy="269960"/>
          </a:xfrm>
          <a:prstGeom prst="rect">
            <a:avLst/>
          </a:prstGeom>
          <a:solidFill>
            <a:srgbClr val="560A30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Consul</a:t>
            </a:r>
          </a:p>
        </p:txBody>
      </p:sp>
      <p:cxnSp>
        <p:nvCxnSpPr>
          <p:cNvPr id="318" name="Google Shape;318;p32"/>
          <p:cNvCxnSpPr>
            <a:stCxn id="319" idx="3"/>
            <a:endCxn id="317" idx="3"/>
          </p:cNvCxnSpPr>
          <p:nvPr/>
        </p:nvCxnSpPr>
        <p:spPr>
          <a:xfrm flipH="1">
            <a:off x="6101545" y="3001321"/>
            <a:ext cx="1150500" cy="1436100"/>
          </a:xfrm>
          <a:prstGeom prst="curvedConnector3">
            <a:avLst>
              <a:gd name="adj1" fmla="val -75865"/>
            </a:avLst>
          </a:prstGeom>
          <a:noFill/>
          <a:ln w="28575" cap="flat" cmpd="sng">
            <a:solidFill>
              <a:srgbClr val="805A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320" name="Google Shape;320;p32"/>
          <p:cNvSpPr txBox="1"/>
          <p:nvPr/>
        </p:nvSpPr>
        <p:spPr>
          <a:xfrm>
            <a:off x="7845623" y="3011389"/>
            <a:ext cx="841177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register</a:t>
            </a:r>
          </a:p>
        </p:txBody>
      </p:sp>
      <p:cxnSp>
        <p:nvCxnSpPr>
          <p:cNvPr id="321" name="Google Shape;321;p32"/>
          <p:cNvCxnSpPr>
            <a:stCxn id="322" idx="1"/>
            <a:endCxn id="317" idx="1"/>
          </p:cNvCxnSpPr>
          <p:nvPr/>
        </p:nvCxnSpPr>
        <p:spPr>
          <a:xfrm>
            <a:off x="3127562" y="2990144"/>
            <a:ext cx="2077800" cy="1447200"/>
          </a:xfrm>
          <a:prstGeom prst="curvedConnector3">
            <a:avLst>
              <a:gd name="adj1" fmla="val -8251"/>
            </a:avLst>
          </a:prstGeom>
          <a:noFill/>
          <a:ln w="28575" cap="flat" cmpd="sng">
            <a:solidFill>
              <a:srgbClr val="805A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323" name="Google Shape;323;p32"/>
          <p:cNvSpPr txBox="1"/>
          <p:nvPr/>
        </p:nvSpPr>
        <p:spPr>
          <a:xfrm>
            <a:off x="3716048" y="4041894"/>
            <a:ext cx="817456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watch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24" name="Google Shape;324;p32"/>
          <p:cNvSpPr/>
          <p:nvPr/>
        </p:nvSpPr>
        <p:spPr>
          <a:xfrm>
            <a:off x="6549719" y="2213099"/>
            <a:ext cx="702325" cy="621596"/>
          </a:xfrm>
          <a:prstGeom prst="rect">
            <a:avLst/>
          </a:prstGeom>
          <a:solidFill>
            <a:srgbClr val="00D4DD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</a:t>
            </a:r>
          </a:p>
        </p:txBody>
      </p:sp>
      <p:sp>
        <p:nvSpPr>
          <p:cNvPr id="325" name="Google Shape;325;p32"/>
          <p:cNvSpPr txBox="1"/>
          <p:nvPr/>
        </p:nvSpPr>
        <p:spPr>
          <a:xfrm>
            <a:off x="4880654" y="2191881"/>
            <a:ext cx="477645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2.call</a:t>
            </a:r>
          </a:p>
        </p:txBody>
      </p:sp>
      <p:sp>
        <p:nvSpPr>
          <p:cNvPr id="326" name="Google Shape;326;p32"/>
          <p:cNvSpPr txBox="1"/>
          <p:nvPr/>
        </p:nvSpPr>
        <p:spPr>
          <a:xfrm>
            <a:off x="5027708" y="2799988"/>
            <a:ext cx="625637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3. send</a:t>
            </a:r>
            <a:endParaRPr sz="9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27" name="Google Shape;327;p32"/>
          <p:cNvSpPr txBox="1"/>
          <p:nvPr/>
        </p:nvSpPr>
        <p:spPr>
          <a:xfrm>
            <a:off x="4607434" y="4010815"/>
            <a:ext cx="600917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notify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28" name="Google Shape;328;p32"/>
          <p:cNvSpPr txBox="1"/>
          <p:nvPr/>
        </p:nvSpPr>
        <p:spPr>
          <a:xfrm>
            <a:off x="4175051" y="1386316"/>
            <a:ext cx="600917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pub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29" name="Google Shape;329;p32"/>
          <p:cNvSpPr txBox="1"/>
          <p:nvPr/>
        </p:nvSpPr>
        <p:spPr>
          <a:xfrm>
            <a:off x="5860171" y="1476500"/>
            <a:ext cx="6207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sub</a:t>
            </a:r>
          </a:p>
        </p:txBody>
      </p:sp>
      <p:sp>
        <p:nvSpPr>
          <p:cNvPr id="330" name="Google Shape;330;p32"/>
          <p:cNvSpPr/>
          <p:nvPr/>
        </p:nvSpPr>
        <p:spPr>
          <a:xfrm>
            <a:off x="3124689" y="2534700"/>
            <a:ext cx="699798" cy="298707"/>
          </a:xfrm>
          <a:prstGeom prst="rect">
            <a:avLst/>
          </a:prstGeom>
          <a:solidFill>
            <a:srgbClr val="00D4DD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Selector</a:t>
            </a:r>
            <a:endParaRPr sz="12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331" name="Google Shape;331;p32"/>
          <p:cNvCxnSpPr/>
          <p:nvPr/>
        </p:nvCxnSpPr>
        <p:spPr>
          <a:xfrm>
            <a:off x="490737" y="1515752"/>
            <a:ext cx="276787" cy="0"/>
          </a:xfrm>
          <a:prstGeom prst="straightConnector1">
            <a:avLst/>
          </a:prstGeom>
          <a:noFill/>
          <a:ln w="28575" cap="flat" cmpd="sng">
            <a:solidFill>
              <a:srgbClr val="805A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332" name="Google Shape;332;p32"/>
          <p:cNvSpPr txBox="1"/>
          <p:nvPr/>
        </p:nvSpPr>
        <p:spPr>
          <a:xfrm>
            <a:off x="416361" y="1204115"/>
            <a:ext cx="600917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init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333" name="Google Shape;333;p32"/>
          <p:cNvCxnSpPr/>
          <p:nvPr/>
        </p:nvCxnSpPr>
        <p:spPr>
          <a:xfrm>
            <a:off x="976548" y="1515752"/>
            <a:ext cx="276787" cy="0"/>
          </a:xfrm>
          <a:prstGeom prst="straightConnector1">
            <a:avLst/>
          </a:prstGeom>
          <a:noFill/>
          <a:ln w="28575" cap="flat" cmpd="sng">
            <a:solidFill>
              <a:srgbClr val="00D4DD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334" name="Google Shape;334;p32"/>
          <p:cNvSpPr txBox="1"/>
          <p:nvPr/>
        </p:nvSpPr>
        <p:spPr>
          <a:xfrm>
            <a:off x="870698" y="1191187"/>
            <a:ext cx="6009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async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335" name="Google Shape;335;p32"/>
          <p:cNvCxnSpPr/>
          <p:nvPr/>
        </p:nvCxnSpPr>
        <p:spPr>
          <a:xfrm>
            <a:off x="1500159" y="1515752"/>
            <a:ext cx="276787" cy="0"/>
          </a:xfrm>
          <a:prstGeom prst="straightConnector1">
            <a:avLst/>
          </a:prstGeom>
          <a:noFill/>
          <a:ln w="28575" cap="flat" cmpd="sng">
            <a:solidFill>
              <a:srgbClr val="00D4DD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36" name="Google Shape;336;p32"/>
          <p:cNvSpPr txBox="1"/>
          <p:nvPr/>
        </p:nvSpPr>
        <p:spPr>
          <a:xfrm>
            <a:off x="1434088" y="1197621"/>
            <a:ext cx="6009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sync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37" name="Google Shape;337;p32"/>
          <p:cNvSpPr txBox="1"/>
          <p:nvPr/>
        </p:nvSpPr>
        <p:spPr>
          <a:xfrm>
            <a:off x="3797860" y="2760797"/>
            <a:ext cx="61651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1. select</a:t>
            </a:r>
            <a:endParaRPr sz="9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22" name="Google Shape;322;p32"/>
          <p:cNvSpPr/>
          <p:nvPr/>
        </p:nvSpPr>
        <p:spPr>
          <a:xfrm>
            <a:off x="3127562" y="2833748"/>
            <a:ext cx="696924" cy="312791"/>
          </a:xfrm>
          <a:prstGeom prst="rect">
            <a:avLst/>
          </a:prstGeom>
          <a:solidFill>
            <a:srgbClr val="00D4DD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Registry</a:t>
            </a:r>
            <a:endParaRPr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9" name="Google Shape;319;p32"/>
          <p:cNvSpPr/>
          <p:nvPr/>
        </p:nvSpPr>
        <p:spPr>
          <a:xfrm>
            <a:off x="6549719" y="2840350"/>
            <a:ext cx="702326" cy="321942"/>
          </a:xfrm>
          <a:prstGeom prst="rect">
            <a:avLst/>
          </a:prstGeom>
          <a:solidFill>
            <a:srgbClr val="00D4DD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Registry</a:t>
            </a:r>
            <a:endParaRPr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38" name="Google Shape;338;p32"/>
          <p:cNvSpPr/>
          <p:nvPr/>
        </p:nvSpPr>
        <p:spPr>
          <a:xfrm>
            <a:off x="4859926" y="1047491"/>
            <a:ext cx="815176" cy="203650"/>
          </a:xfrm>
          <a:prstGeom prst="rect">
            <a:avLst/>
          </a:prstGeom>
          <a:solidFill>
            <a:srgbClr val="560A30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NATs</a:t>
            </a:r>
          </a:p>
        </p:txBody>
      </p:sp>
      <p:cxnSp>
        <p:nvCxnSpPr>
          <p:cNvPr id="339" name="Google Shape;339;p32"/>
          <p:cNvCxnSpPr>
            <a:stCxn id="340" idx="0"/>
            <a:endCxn id="338" idx="1"/>
          </p:cNvCxnSpPr>
          <p:nvPr/>
        </p:nvCxnSpPr>
        <p:spPr>
          <a:xfrm rot="-5400000">
            <a:off x="4094882" y="1133532"/>
            <a:ext cx="749400" cy="780900"/>
          </a:xfrm>
          <a:prstGeom prst="curvedConnector2">
            <a:avLst/>
          </a:prstGeom>
          <a:noFill/>
          <a:ln w="28575" cap="flat" cmpd="sng">
            <a:solidFill>
              <a:srgbClr val="00D4DD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341" name="Google Shape;341;p32"/>
          <p:cNvSpPr/>
          <p:nvPr/>
        </p:nvSpPr>
        <p:spPr>
          <a:xfrm>
            <a:off x="3121427" y="1877395"/>
            <a:ext cx="702326" cy="312857"/>
          </a:xfrm>
          <a:prstGeom prst="rect">
            <a:avLst/>
          </a:prstGeom>
          <a:solidFill>
            <a:srgbClr val="00D4DD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Broker</a:t>
            </a:r>
          </a:p>
        </p:txBody>
      </p:sp>
      <p:cxnSp>
        <p:nvCxnSpPr>
          <p:cNvPr id="342" name="Google Shape;342;p32"/>
          <p:cNvCxnSpPr>
            <a:endCxn id="322" idx="3"/>
          </p:cNvCxnSpPr>
          <p:nvPr/>
        </p:nvCxnSpPr>
        <p:spPr>
          <a:xfrm rot="10800000">
            <a:off x="3824486" y="2990144"/>
            <a:ext cx="1902900" cy="1312200"/>
          </a:xfrm>
          <a:prstGeom prst="curvedConnector3">
            <a:avLst>
              <a:gd name="adj1" fmla="val 49998"/>
            </a:avLst>
          </a:prstGeom>
          <a:noFill/>
          <a:ln w="28575" cap="flat" cmpd="sng">
            <a:solidFill>
              <a:srgbClr val="00D4DD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343" name="Google Shape;343;p32"/>
          <p:cNvSpPr/>
          <p:nvPr/>
        </p:nvSpPr>
        <p:spPr>
          <a:xfrm>
            <a:off x="3121427" y="2190749"/>
            <a:ext cx="702326" cy="343609"/>
          </a:xfrm>
          <a:prstGeom prst="rect">
            <a:avLst/>
          </a:prstGeom>
          <a:solidFill>
            <a:srgbClr val="00D4DD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</a:t>
            </a:r>
          </a:p>
        </p:txBody>
      </p:sp>
      <p:cxnSp>
        <p:nvCxnSpPr>
          <p:cNvPr id="344" name="Google Shape;344;p32"/>
          <p:cNvCxnSpPr>
            <a:stCxn id="311" idx="3"/>
            <a:endCxn id="330" idx="3"/>
          </p:cNvCxnSpPr>
          <p:nvPr/>
        </p:nvCxnSpPr>
        <p:spPr>
          <a:xfrm rot="10800000">
            <a:off x="3824547" y="2684125"/>
            <a:ext cx="5700" cy="654600"/>
          </a:xfrm>
          <a:prstGeom prst="curvedConnector3">
            <a:avLst>
              <a:gd name="adj1" fmla="val -3007764"/>
            </a:avLst>
          </a:prstGeom>
          <a:noFill/>
          <a:ln w="28575" cap="flat" cmpd="sng">
            <a:solidFill>
              <a:srgbClr val="00D4DD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45" name="Google Shape;345;p32"/>
          <p:cNvCxnSpPr>
            <a:stCxn id="330" idx="1"/>
            <a:endCxn id="322" idx="1"/>
          </p:cNvCxnSpPr>
          <p:nvPr/>
        </p:nvCxnSpPr>
        <p:spPr>
          <a:xfrm>
            <a:off x="3124689" y="2684054"/>
            <a:ext cx="3000" cy="306000"/>
          </a:xfrm>
          <a:prstGeom prst="curvedConnector3">
            <a:avLst>
              <a:gd name="adj1" fmla="val -5714502"/>
            </a:avLst>
          </a:prstGeom>
          <a:noFill/>
          <a:ln w="28575" cap="flat" cmpd="sng">
            <a:solidFill>
              <a:srgbClr val="00D4DD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46" name="Google Shape;346;p32"/>
          <p:cNvSpPr txBox="1"/>
          <p:nvPr/>
        </p:nvSpPr>
        <p:spPr>
          <a:xfrm>
            <a:off x="2561985" y="2768847"/>
            <a:ext cx="61651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2. get</a:t>
            </a:r>
          </a:p>
        </p:txBody>
      </p:sp>
      <p:sp>
        <p:nvSpPr>
          <p:cNvPr id="347" name="Google Shape;347;p32"/>
          <p:cNvSpPr/>
          <p:nvPr/>
        </p:nvSpPr>
        <p:spPr>
          <a:xfrm>
            <a:off x="3831413" y="2223350"/>
            <a:ext cx="482185" cy="287717"/>
          </a:xfrm>
          <a:prstGeom prst="rect">
            <a:avLst/>
          </a:prstGeom>
          <a:solidFill>
            <a:srgbClr val="00D4DD"/>
          </a:solidFill>
          <a:ln w="25400" cap="flat" cmpd="sng">
            <a:solidFill>
              <a:srgbClr val="00D4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Codec</a:t>
            </a:r>
            <a:endParaRPr sz="11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8" name="Google Shape;348;p32"/>
          <p:cNvSpPr/>
          <p:nvPr/>
        </p:nvSpPr>
        <p:spPr>
          <a:xfrm>
            <a:off x="6056698" y="2234257"/>
            <a:ext cx="482185" cy="566093"/>
          </a:xfrm>
          <a:prstGeom prst="rect">
            <a:avLst/>
          </a:prstGeom>
          <a:solidFill>
            <a:srgbClr val="00D4DD"/>
          </a:solidFill>
          <a:ln w="25400" cap="flat" cmpd="sng">
            <a:solidFill>
              <a:srgbClr val="00D4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Codec</a:t>
            </a:r>
            <a:endParaRPr sz="11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349" name="Google Shape;349;p32"/>
          <p:cNvCxnSpPr>
            <a:stCxn id="347" idx="3"/>
            <a:endCxn id="348" idx="1"/>
          </p:cNvCxnSpPr>
          <p:nvPr/>
        </p:nvCxnSpPr>
        <p:spPr>
          <a:xfrm>
            <a:off x="4313598" y="2367209"/>
            <a:ext cx="1743000" cy="150000"/>
          </a:xfrm>
          <a:prstGeom prst="curvedConnector3">
            <a:avLst>
              <a:gd name="adj1" fmla="val 50003"/>
            </a:avLst>
          </a:prstGeom>
          <a:noFill/>
          <a:ln w="28575" cap="flat" cmpd="sng">
            <a:solidFill>
              <a:srgbClr val="00D4DD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50" name="Google Shape;350;p32"/>
          <p:cNvCxnSpPr>
            <a:stCxn id="348" idx="2"/>
            <a:endCxn id="347" idx="2"/>
          </p:cNvCxnSpPr>
          <p:nvPr/>
        </p:nvCxnSpPr>
        <p:spPr>
          <a:xfrm rot="5400000" flipH="1">
            <a:off x="5040491" y="1543050"/>
            <a:ext cx="289200" cy="2225400"/>
          </a:xfrm>
          <a:prstGeom prst="curvedConnector3">
            <a:avLst>
              <a:gd name="adj1" fmla="val -79046"/>
            </a:avLst>
          </a:prstGeom>
          <a:noFill/>
          <a:ln w="28575" cap="flat" cmpd="sng">
            <a:solidFill>
              <a:srgbClr val="00D4DD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51" name="Google Shape;351;p32"/>
          <p:cNvCxnSpPr>
            <a:stCxn id="322" idx="1"/>
            <a:endCxn id="317" idx="2"/>
          </p:cNvCxnSpPr>
          <p:nvPr/>
        </p:nvCxnSpPr>
        <p:spPr>
          <a:xfrm>
            <a:off x="3127562" y="2990144"/>
            <a:ext cx="2526000" cy="1582200"/>
          </a:xfrm>
          <a:prstGeom prst="curvedConnector4">
            <a:avLst>
              <a:gd name="adj1" fmla="val -24065"/>
              <a:gd name="adj2" fmla="val 110835"/>
            </a:avLst>
          </a:prstGeom>
          <a:noFill/>
          <a:ln w="28575" cap="flat" cmpd="sng">
            <a:solidFill>
              <a:srgbClr val="00D4DD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52" name="Google Shape;352;p32"/>
          <p:cNvSpPr txBox="1"/>
          <p:nvPr/>
        </p:nvSpPr>
        <p:spPr>
          <a:xfrm>
            <a:off x="3120841" y="4400670"/>
            <a:ext cx="539145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3. list</a:t>
            </a:r>
            <a:endParaRPr sz="9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353" name="Google Shape;353;p32"/>
          <p:cNvCxnSpPr>
            <a:stCxn id="354" idx="0"/>
            <a:endCxn id="338" idx="3"/>
          </p:cNvCxnSpPr>
          <p:nvPr/>
        </p:nvCxnSpPr>
        <p:spPr>
          <a:xfrm rot="5400000" flipH="1">
            <a:off x="5610837" y="1213633"/>
            <a:ext cx="749400" cy="620700"/>
          </a:xfrm>
          <a:prstGeom prst="curvedConnector2">
            <a:avLst/>
          </a:prstGeom>
          <a:noFill/>
          <a:ln w="28575" cap="flat" cmpd="sng">
            <a:solidFill>
              <a:srgbClr val="00D4DD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340" name="Google Shape;340;p32"/>
          <p:cNvSpPr/>
          <p:nvPr/>
        </p:nvSpPr>
        <p:spPr>
          <a:xfrm>
            <a:off x="3838040" y="1898682"/>
            <a:ext cx="482185" cy="265288"/>
          </a:xfrm>
          <a:prstGeom prst="rect">
            <a:avLst/>
          </a:prstGeom>
          <a:solidFill>
            <a:srgbClr val="00D4DD"/>
          </a:solidFill>
          <a:ln w="25400" cap="flat" cmpd="sng">
            <a:solidFill>
              <a:srgbClr val="00D4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Codec</a:t>
            </a:r>
            <a:endParaRPr sz="11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4" name="Google Shape;354;p32"/>
          <p:cNvSpPr/>
          <p:nvPr/>
        </p:nvSpPr>
        <p:spPr>
          <a:xfrm>
            <a:off x="6054795" y="1898683"/>
            <a:ext cx="482185" cy="260984"/>
          </a:xfrm>
          <a:prstGeom prst="rect">
            <a:avLst/>
          </a:prstGeom>
          <a:solidFill>
            <a:srgbClr val="00D4DD"/>
          </a:solidFill>
          <a:ln w="25400" cap="flat" cmpd="sng">
            <a:solidFill>
              <a:srgbClr val="00D4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Codec</a:t>
            </a:r>
            <a:endParaRPr sz="11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5" name="Google Shape;355;p32"/>
          <p:cNvSpPr txBox="1"/>
          <p:nvPr/>
        </p:nvSpPr>
        <p:spPr>
          <a:xfrm>
            <a:off x="101813" y="4400670"/>
            <a:ext cx="3005915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Go-Micro 各组件流程图 </a:t>
            </a:r>
            <a:r>
              <a:rPr lang="en-US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by printfcoder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Go-micro 其他组件</a:t>
            </a:r>
            <a:br>
              <a:rPr lang="en-US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endParaRPr lang="en-US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1" name="Google Shape;361;p33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17</a:t>
            </a:fld>
            <a:endParaRPr lang="en-US"/>
          </a:p>
        </p:txBody>
      </p:sp>
      <p:sp>
        <p:nvSpPr>
          <p:cNvPr id="362" name="Google Shape;362;p33"/>
          <p:cNvSpPr/>
          <p:nvPr/>
        </p:nvSpPr>
        <p:spPr>
          <a:xfrm>
            <a:off x="450093" y="1725250"/>
            <a:ext cx="970593" cy="519741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Configuration</a:t>
            </a:r>
          </a:p>
        </p:txBody>
      </p:sp>
      <p:sp>
        <p:nvSpPr>
          <p:cNvPr id="363" name="Google Shape;363;p33"/>
          <p:cNvSpPr/>
          <p:nvPr/>
        </p:nvSpPr>
        <p:spPr>
          <a:xfrm>
            <a:off x="1415804" y="1363448"/>
            <a:ext cx="45719" cy="1219200"/>
          </a:xfrm>
          <a:prstGeom prst="leftBrace">
            <a:avLst>
              <a:gd name="adj1" fmla="val 8333"/>
              <a:gd name="adj2" fmla="val 50000"/>
            </a:avLst>
          </a:prstGeom>
          <a:solidFill>
            <a:srgbClr val="00B050"/>
          </a:solidFill>
          <a:ln w="9525" cap="flat" cmpd="sng">
            <a:solidFill>
              <a:srgbClr val="EE6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4" name="Google Shape;364;p33"/>
          <p:cNvSpPr/>
          <p:nvPr/>
        </p:nvSpPr>
        <p:spPr>
          <a:xfrm>
            <a:off x="1509352" y="1328583"/>
            <a:ext cx="512327" cy="34290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File</a:t>
            </a:r>
          </a:p>
        </p:txBody>
      </p:sp>
      <p:sp>
        <p:nvSpPr>
          <p:cNvPr id="365" name="Google Shape;365;p33"/>
          <p:cNvSpPr/>
          <p:nvPr/>
        </p:nvSpPr>
        <p:spPr>
          <a:xfrm>
            <a:off x="1499409" y="1796207"/>
            <a:ext cx="1130018" cy="34290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Consul、ZK</a:t>
            </a:r>
            <a:endParaRPr sz="12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6" name="Google Shape;366;p33"/>
          <p:cNvSpPr/>
          <p:nvPr/>
        </p:nvSpPr>
        <p:spPr>
          <a:xfrm>
            <a:off x="1499409" y="2244781"/>
            <a:ext cx="670686" cy="34290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gRPC</a:t>
            </a:r>
          </a:p>
        </p:txBody>
      </p:sp>
      <p:sp>
        <p:nvSpPr>
          <p:cNvPr id="367" name="Google Shape;367;p33"/>
          <p:cNvSpPr/>
          <p:nvPr/>
        </p:nvSpPr>
        <p:spPr>
          <a:xfrm>
            <a:off x="2786249" y="1297639"/>
            <a:ext cx="619855" cy="508959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Sync</a:t>
            </a:r>
          </a:p>
        </p:txBody>
      </p:sp>
      <p:sp>
        <p:nvSpPr>
          <p:cNvPr id="368" name="Google Shape;368;p33"/>
          <p:cNvSpPr/>
          <p:nvPr/>
        </p:nvSpPr>
        <p:spPr>
          <a:xfrm>
            <a:off x="4365344" y="1319612"/>
            <a:ext cx="4511427" cy="20505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AE4E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9" name="Google Shape;369;p33"/>
          <p:cNvSpPr/>
          <p:nvPr/>
        </p:nvSpPr>
        <p:spPr>
          <a:xfrm>
            <a:off x="4609415" y="1492432"/>
            <a:ext cx="576445" cy="465637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25400" cap="flat" cmpd="sng">
            <a:solidFill>
              <a:schemeClr val="l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Data</a:t>
            </a:r>
          </a:p>
        </p:txBody>
      </p:sp>
      <p:sp>
        <p:nvSpPr>
          <p:cNvPr id="370" name="Google Shape;370;p33"/>
          <p:cNvSpPr txBox="1"/>
          <p:nvPr/>
        </p:nvSpPr>
        <p:spPr>
          <a:xfrm>
            <a:off x="502617" y="2244781"/>
            <a:ext cx="90281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配置组件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1" name="Google Shape;371;p33"/>
          <p:cNvSpPr txBox="1"/>
          <p:nvPr/>
        </p:nvSpPr>
        <p:spPr>
          <a:xfrm>
            <a:off x="2719379" y="1825751"/>
            <a:ext cx="82586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分布式同步</a:t>
            </a:r>
            <a:endParaRPr sz="10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2" name="Google Shape;372;p33"/>
          <p:cNvSpPr txBox="1"/>
          <p:nvPr/>
        </p:nvSpPr>
        <p:spPr>
          <a:xfrm>
            <a:off x="4486956" y="1998639"/>
            <a:ext cx="889987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数据库组件</a:t>
            </a:r>
            <a:endParaRPr sz="10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3" name="Google Shape;373;p33"/>
          <p:cNvSpPr/>
          <p:nvPr/>
        </p:nvSpPr>
        <p:spPr>
          <a:xfrm>
            <a:off x="5293645" y="1483935"/>
            <a:ext cx="839025" cy="452984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25400" cap="flat" cmpd="sng">
            <a:solidFill>
              <a:schemeClr val="l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Monitor</a:t>
            </a:r>
          </a:p>
        </p:txBody>
      </p:sp>
      <p:sp>
        <p:nvSpPr>
          <p:cNvPr id="374" name="Google Shape;374;p33"/>
          <p:cNvSpPr txBox="1"/>
          <p:nvPr/>
        </p:nvSpPr>
        <p:spPr>
          <a:xfrm>
            <a:off x="6118002" y="309103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5" name="Google Shape;375;p33"/>
          <p:cNvSpPr/>
          <p:nvPr/>
        </p:nvSpPr>
        <p:spPr>
          <a:xfrm>
            <a:off x="7019731" y="1473482"/>
            <a:ext cx="749810" cy="463437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25400" cap="flat" cmpd="sng">
            <a:solidFill>
              <a:schemeClr val="l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Plugin</a:t>
            </a:r>
            <a:endParaRPr sz="12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6" name="Google Shape;376;p33"/>
          <p:cNvSpPr/>
          <p:nvPr/>
        </p:nvSpPr>
        <p:spPr>
          <a:xfrm>
            <a:off x="6224829" y="1483935"/>
            <a:ext cx="722640" cy="463437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25400" cap="flat" cmpd="sng">
            <a:solidFill>
              <a:schemeClr val="l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Router</a:t>
            </a:r>
          </a:p>
        </p:txBody>
      </p:sp>
      <p:sp>
        <p:nvSpPr>
          <p:cNvPr id="377" name="Google Shape;377;p33"/>
          <p:cNvSpPr txBox="1"/>
          <p:nvPr/>
        </p:nvSpPr>
        <p:spPr>
          <a:xfrm>
            <a:off x="5334842" y="1996159"/>
            <a:ext cx="723275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监控组件</a:t>
            </a:r>
            <a:endParaRPr sz="10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8" name="Google Shape;378;p33"/>
          <p:cNvSpPr txBox="1"/>
          <p:nvPr/>
        </p:nvSpPr>
        <p:spPr>
          <a:xfrm>
            <a:off x="6210367" y="1958788"/>
            <a:ext cx="723275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智能路由</a:t>
            </a:r>
            <a:endParaRPr sz="10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9" name="Google Shape;379;p33"/>
          <p:cNvSpPr txBox="1"/>
          <p:nvPr/>
        </p:nvSpPr>
        <p:spPr>
          <a:xfrm>
            <a:off x="6992984" y="1938067"/>
            <a:ext cx="723275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动态加载</a:t>
            </a:r>
            <a:endParaRPr sz="10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80" name="Google Shape;380;p33"/>
          <p:cNvSpPr/>
          <p:nvPr/>
        </p:nvSpPr>
        <p:spPr>
          <a:xfrm>
            <a:off x="7853653" y="1466884"/>
            <a:ext cx="864079" cy="463437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25400" cap="flat" cmpd="sng">
            <a:solidFill>
              <a:schemeClr val="l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Runtime</a:t>
            </a:r>
          </a:p>
        </p:txBody>
      </p:sp>
      <p:sp>
        <p:nvSpPr>
          <p:cNvPr id="381" name="Google Shape;381;p33"/>
          <p:cNvSpPr txBox="1"/>
          <p:nvPr/>
        </p:nvSpPr>
        <p:spPr>
          <a:xfrm>
            <a:off x="7982956" y="1938067"/>
            <a:ext cx="588623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运行时</a:t>
            </a:r>
            <a:endParaRPr sz="10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82" name="Google Shape;382;p33"/>
          <p:cNvSpPr/>
          <p:nvPr/>
        </p:nvSpPr>
        <p:spPr>
          <a:xfrm>
            <a:off x="4609415" y="2308951"/>
            <a:ext cx="821281" cy="463437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25400" cap="flat" cmpd="sng">
            <a:solidFill>
              <a:schemeClr val="l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Tunnel</a:t>
            </a:r>
            <a:endParaRPr sz="12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83" name="Google Shape;383;p33"/>
          <p:cNvSpPr txBox="1"/>
          <p:nvPr/>
        </p:nvSpPr>
        <p:spPr>
          <a:xfrm>
            <a:off x="4522588" y="2772445"/>
            <a:ext cx="11466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P2P网络隧道</a:t>
            </a:r>
            <a:endParaRPr sz="10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84" name="Google Shape;384;p33"/>
          <p:cNvSpPr/>
          <p:nvPr/>
        </p:nvSpPr>
        <p:spPr>
          <a:xfrm>
            <a:off x="5599302" y="2308951"/>
            <a:ext cx="847477" cy="463437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25400" cap="flat" cmpd="sng">
            <a:solidFill>
              <a:schemeClr val="l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Network</a:t>
            </a:r>
          </a:p>
        </p:txBody>
      </p:sp>
      <p:sp>
        <p:nvSpPr>
          <p:cNvPr id="385" name="Google Shape;385;p33"/>
          <p:cNvSpPr txBox="1"/>
          <p:nvPr/>
        </p:nvSpPr>
        <p:spPr>
          <a:xfrm>
            <a:off x="5648190" y="2804825"/>
            <a:ext cx="7497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DC网络</a:t>
            </a:r>
            <a:endParaRPr sz="10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86" name="Google Shape;386;p33"/>
          <p:cNvSpPr/>
          <p:nvPr/>
        </p:nvSpPr>
        <p:spPr>
          <a:xfrm>
            <a:off x="6589190" y="2315948"/>
            <a:ext cx="821281" cy="463437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25400" cap="flat" cmpd="sng">
            <a:solidFill>
              <a:schemeClr val="l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Agent</a:t>
            </a:r>
          </a:p>
        </p:txBody>
      </p:sp>
      <p:sp>
        <p:nvSpPr>
          <p:cNvPr id="387" name="Google Shape;387;p33"/>
          <p:cNvSpPr txBox="1"/>
          <p:nvPr/>
        </p:nvSpPr>
        <p:spPr>
          <a:xfrm>
            <a:off x="6647139" y="2772388"/>
            <a:ext cx="723275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命令代理</a:t>
            </a:r>
            <a:endParaRPr sz="10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88" name="Google Shape;388;p33"/>
          <p:cNvSpPr/>
          <p:nvPr/>
        </p:nvSpPr>
        <p:spPr>
          <a:xfrm>
            <a:off x="3548993" y="1275028"/>
            <a:ext cx="677209" cy="508959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Web</a:t>
            </a:r>
          </a:p>
        </p:txBody>
      </p:sp>
      <p:sp>
        <p:nvSpPr>
          <p:cNvPr id="389" name="Google Shape;389;p33"/>
          <p:cNvSpPr txBox="1"/>
          <p:nvPr/>
        </p:nvSpPr>
        <p:spPr>
          <a:xfrm>
            <a:off x="3556902" y="1832280"/>
            <a:ext cx="73617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Web服务</a:t>
            </a:r>
            <a:endParaRPr sz="10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0" name="Google Shape;390;p33"/>
          <p:cNvSpPr/>
          <p:nvPr/>
        </p:nvSpPr>
        <p:spPr>
          <a:xfrm>
            <a:off x="2775634" y="2136055"/>
            <a:ext cx="714778" cy="508959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Proxy</a:t>
            </a:r>
          </a:p>
        </p:txBody>
      </p:sp>
      <p:sp>
        <p:nvSpPr>
          <p:cNvPr id="391" name="Google Shape;391;p33"/>
          <p:cNvSpPr txBox="1"/>
          <p:nvPr/>
        </p:nvSpPr>
        <p:spPr>
          <a:xfrm>
            <a:off x="2846999" y="2619237"/>
            <a:ext cx="69762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异构代理</a:t>
            </a:r>
            <a:endParaRPr sz="10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2" name="Google Shape;392;p33"/>
          <p:cNvSpPr/>
          <p:nvPr/>
        </p:nvSpPr>
        <p:spPr>
          <a:xfrm>
            <a:off x="7834341" y="732011"/>
            <a:ext cx="902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生态组件</a:t>
            </a: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361153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Broker 异步消息组件</a:t>
            </a:r>
          </a:p>
        </p:txBody>
      </p:sp>
      <p:sp>
        <p:nvSpPr>
          <p:cNvPr id="398" name="Google Shape;398;p34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18</a:t>
            </a:fld>
            <a:endParaRPr lang="en-US"/>
          </a:p>
        </p:txBody>
      </p:sp>
      <p:sp>
        <p:nvSpPr>
          <p:cNvPr id="399" name="Google Shape;399;p34"/>
          <p:cNvSpPr/>
          <p:nvPr/>
        </p:nvSpPr>
        <p:spPr>
          <a:xfrm>
            <a:off x="4823758" y="2702945"/>
            <a:ext cx="1295400" cy="13952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00" name="Google Shape;400;p34"/>
          <p:cNvSpPr/>
          <p:nvPr/>
        </p:nvSpPr>
        <p:spPr>
          <a:xfrm>
            <a:off x="4983778" y="3112491"/>
            <a:ext cx="1009048" cy="218042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http</a:t>
            </a: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01" name="Google Shape;401;p34"/>
          <p:cNvSpPr/>
          <p:nvPr/>
        </p:nvSpPr>
        <p:spPr>
          <a:xfrm>
            <a:off x="4983778" y="3422930"/>
            <a:ext cx="1009048" cy="502942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NATs、RbMQ 、Kafka 、</a:t>
            </a:r>
            <a:r>
              <a:rPr lang="en-US" sz="12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nsq …</a:t>
            </a:r>
            <a:endParaRPr sz="12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02" name="Google Shape;402;p34"/>
          <p:cNvSpPr txBox="1"/>
          <p:nvPr/>
        </p:nvSpPr>
        <p:spPr>
          <a:xfrm>
            <a:off x="457200" y="1504950"/>
            <a:ext cx="5514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Subscribe：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注册关心的主题（Topic），指定队列（Queue）分发消息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03" name="Google Shape;403;p34"/>
          <p:cNvSpPr txBox="1"/>
          <p:nvPr/>
        </p:nvSpPr>
        <p:spPr>
          <a:xfrm>
            <a:off x="458975" y="1847875"/>
            <a:ext cx="3499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Publish：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异步将消息推送到主题（Topic）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04" name="Google Shape;404;p34"/>
          <p:cNvSpPr txBox="1"/>
          <p:nvPr/>
        </p:nvSpPr>
        <p:spPr>
          <a:xfrm>
            <a:off x="457200" y="2170875"/>
            <a:ext cx="3499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Encoding：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编码消息（默认JSON格式）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05" name="Google Shape;405;p34"/>
          <p:cNvSpPr/>
          <p:nvPr/>
        </p:nvSpPr>
        <p:spPr>
          <a:xfrm>
            <a:off x="3207010" y="3220269"/>
            <a:ext cx="914400" cy="36146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Service A</a:t>
            </a:r>
            <a:endParaRPr sz="11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06" name="Google Shape;406;p34"/>
          <p:cNvSpPr/>
          <p:nvPr/>
        </p:nvSpPr>
        <p:spPr>
          <a:xfrm>
            <a:off x="3664210" y="3072577"/>
            <a:ext cx="609600" cy="24441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broker</a:t>
            </a:r>
            <a:endParaRPr sz="1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07" name="Google Shape;407;p34"/>
          <p:cNvSpPr/>
          <p:nvPr/>
        </p:nvSpPr>
        <p:spPr>
          <a:xfrm>
            <a:off x="6804958" y="3219942"/>
            <a:ext cx="914400" cy="36146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Service C</a:t>
            </a:r>
            <a:endParaRPr sz="12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08" name="Google Shape;408;p34"/>
          <p:cNvSpPr/>
          <p:nvPr/>
        </p:nvSpPr>
        <p:spPr>
          <a:xfrm>
            <a:off x="7262158" y="3072250"/>
            <a:ext cx="609600" cy="24441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broker</a:t>
            </a:r>
            <a:endParaRPr sz="1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09" name="Google Shape;409;p34"/>
          <p:cNvSpPr/>
          <p:nvPr/>
        </p:nvSpPr>
        <p:spPr>
          <a:xfrm>
            <a:off x="6804958" y="4098169"/>
            <a:ext cx="914400" cy="36146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Service [X]</a:t>
            </a:r>
            <a:endParaRPr sz="11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0" name="Google Shape;410;p34"/>
          <p:cNvSpPr/>
          <p:nvPr/>
        </p:nvSpPr>
        <p:spPr>
          <a:xfrm>
            <a:off x="7262158" y="3950477"/>
            <a:ext cx="609600" cy="24441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broker</a:t>
            </a:r>
            <a:endParaRPr sz="1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11" name="Google Shape;411;p34"/>
          <p:cNvCxnSpPr>
            <a:stCxn id="405" idx="3"/>
            <a:endCxn id="399" idx="1"/>
          </p:cNvCxnSpPr>
          <p:nvPr/>
        </p:nvCxnSpPr>
        <p:spPr>
          <a:xfrm rot="10800000" flipH="1">
            <a:off x="4121410" y="3400702"/>
            <a:ext cx="702300" cy="300"/>
          </a:xfrm>
          <a:prstGeom prst="straightConnector1">
            <a:avLst/>
          </a:prstGeom>
          <a:noFill/>
          <a:ln w="9525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12" name="Google Shape;412;p34"/>
          <p:cNvSpPr/>
          <p:nvPr/>
        </p:nvSpPr>
        <p:spPr>
          <a:xfrm>
            <a:off x="6804958" y="2306769"/>
            <a:ext cx="914400" cy="36146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Service B</a:t>
            </a:r>
            <a:endParaRPr sz="12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3" name="Google Shape;413;p34"/>
          <p:cNvSpPr/>
          <p:nvPr/>
        </p:nvSpPr>
        <p:spPr>
          <a:xfrm>
            <a:off x="7262158" y="2148304"/>
            <a:ext cx="609600" cy="24441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broker</a:t>
            </a:r>
            <a:endParaRPr sz="1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14" name="Google Shape;414;p34"/>
          <p:cNvCxnSpPr>
            <a:stCxn id="407" idx="1"/>
            <a:endCxn id="399" idx="3"/>
          </p:cNvCxnSpPr>
          <p:nvPr/>
        </p:nvCxnSpPr>
        <p:spPr>
          <a:xfrm rot="10800000">
            <a:off x="6119158" y="3400675"/>
            <a:ext cx="685800" cy="0"/>
          </a:xfrm>
          <a:prstGeom prst="straightConnector1">
            <a:avLst/>
          </a:prstGeom>
          <a:noFill/>
          <a:ln w="9525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15" name="Google Shape;415;p34"/>
          <p:cNvCxnSpPr>
            <a:stCxn id="409" idx="1"/>
            <a:endCxn id="399" idx="2"/>
          </p:cNvCxnSpPr>
          <p:nvPr/>
        </p:nvCxnSpPr>
        <p:spPr>
          <a:xfrm rot="10800000">
            <a:off x="5471458" y="4098303"/>
            <a:ext cx="1333500" cy="180600"/>
          </a:xfrm>
          <a:prstGeom prst="bentConnector2">
            <a:avLst/>
          </a:prstGeom>
          <a:noFill/>
          <a:ln w="9525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16" name="Google Shape;416;p34"/>
          <p:cNvSpPr/>
          <p:nvPr/>
        </p:nvSpPr>
        <p:spPr>
          <a:xfrm>
            <a:off x="5166657" y="2762482"/>
            <a:ext cx="609600" cy="24441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中间件</a:t>
            </a:r>
            <a:endParaRPr sz="1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17" name="Google Shape;417;p34"/>
          <p:cNvCxnSpPr>
            <a:stCxn id="412" idx="1"/>
            <a:endCxn id="399" idx="0"/>
          </p:cNvCxnSpPr>
          <p:nvPr/>
        </p:nvCxnSpPr>
        <p:spPr>
          <a:xfrm flipH="1">
            <a:off x="5471458" y="2487502"/>
            <a:ext cx="1333500" cy="215400"/>
          </a:xfrm>
          <a:prstGeom prst="bentConnector2">
            <a:avLst/>
          </a:prstGeom>
          <a:noFill/>
          <a:ln w="9525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18" name="Google Shape;418;p34"/>
          <p:cNvSpPr txBox="1"/>
          <p:nvPr/>
        </p:nvSpPr>
        <p:spPr>
          <a:xfrm>
            <a:off x="482125" y="4278902"/>
            <a:ext cx="383823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注：中间件不一定是消息服务，比如Http</a:t>
            </a:r>
            <a:endParaRPr sz="1400" b="0" i="0" u="none" strike="noStrike" cap="none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9" name="Google Shape;419;p34"/>
          <p:cNvSpPr txBox="1"/>
          <p:nvPr/>
        </p:nvSpPr>
        <p:spPr>
          <a:xfrm>
            <a:off x="5971798" y="2318586"/>
            <a:ext cx="45384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订阅</a:t>
            </a:r>
            <a:endParaRPr sz="10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20" name="Google Shape;420;p34"/>
          <p:cNvSpPr txBox="1"/>
          <p:nvPr/>
        </p:nvSpPr>
        <p:spPr>
          <a:xfrm>
            <a:off x="6247355" y="3242372"/>
            <a:ext cx="45384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订阅</a:t>
            </a:r>
            <a:endParaRPr sz="10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21" name="Google Shape;421;p34"/>
          <p:cNvSpPr txBox="1"/>
          <p:nvPr/>
        </p:nvSpPr>
        <p:spPr>
          <a:xfrm>
            <a:off x="5962684" y="4101943"/>
            <a:ext cx="45384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订阅</a:t>
            </a:r>
            <a:endParaRPr sz="10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22" name="Google Shape;422;p34"/>
          <p:cNvSpPr txBox="1"/>
          <p:nvPr/>
        </p:nvSpPr>
        <p:spPr>
          <a:xfrm>
            <a:off x="4273810" y="3445399"/>
            <a:ext cx="45384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发布</a:t>
            </a:r>
            <a:endParaRPr sz="10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23" name="Google Shape;423;p34"/>
          <p:cNvSpPr/>
          <p:nvPr/>
        </p:nvSpPr>
        <p:spPr>
          <a:xfrm>
            <a:off x="7377953" y="766511"/>
            <a:ext cx="108234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发布与订阅</a:t>
            </a: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5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  <p:sp>
        <p:nvSpPr>
          <p:cNvPr id="429" name="Google Shape;429;p35"/>
          <p:cNvSpPr txBox="1">
            <a:spLocks noGrp="1"/>
          </p:cNvSpPr>
          <p:nvPr>
            <p:ph type="title"/>
          </p:nvPr>
        </p:nvSpPr>
        <p:spPr>
          <a:xfrm>
            <a:off x="384725" y="535134"/>
            <a:ext cx="3349076" cy="579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3600"/>
              <a:buNone/>
            </a:pPr>
            <a:r>
              <a:rPr lang="en-US"/>
              <a:t>Registry 注册组件</a:t>
            </a:r>
          </a:p>
        </p:txBody>
      </p:sp>
      <p:sp>
        <p:nvSpPr>
          <p:cNvPr id="430" name="Google Shape;430;p35"/>
          <p:cNvSpPr txBox="1"/>
          <p:nvPr/>
        </p:nvSpPr>
        <p:spPr>
          <a:xfrm>
            <a:off x="7620000" y="739730"/>
            <a:ext cx="1066800" cy="228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服务发现</a:t>
            </a:r>
          </a:p>
        </p:txBody>
      </p:sp>
      <p:sp>
        <p:nvSpPr>
          <p:cNvPr id="431" name="Google Shape;431;p35"/>
          <p:cNvSpPr txBox="1"/>
          <p:nvPr/>
        </p:nvSpPr>
        <p:spPr>
          <a:xfrm>
            <a:off x="390041" y="1504950"/>
            <a:ext cx="4241867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type Registry interface {</a:t>
            </a:r>
            <a:br>
              <a:rPr lang="en-US" sz="14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14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Register(*Service, ...RegisterOption) error</a:t>
            </a:r>
            <a:br>
              <a:rPr lang="en-US" sz="14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14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Deregister(*Service) error</a:t>
            </a:r>
            <a:br>
              <a:rPr lang="en-US" sz="14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14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GetService(string) ([]*Service, error)</a:t>
            </a:r>
            <a:br>
              <a:rPr lang="en-US" sz="14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14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ListServices() ([]*Service, error)</a:t>
            </a:r>
            <a:br>
              <a:rPr lang="en-US" sz="14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14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Watch(...WatchOption) (Watcher, error)</a:t>
            </a:r>
            <a:br>
              <a:rPr lang="en-US" sz="14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14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}</a:t>
            </a:r>
          </a:p>
        </p:txBody>
      </p:sp>
      <p:sp>
        <p:nvSpPr>
          <p:cNvPr id="432" name="Google Shape;432;p35"/>
          <p:cNvSpPr/>
          <p:nvPr/>
        </p:nvSpPr>
        <p:spPr>
          <a:xfrm>
            <a:off x="6019800" y="2665720"/>
            <a:ext cx="1295400" cy="10101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33" name="Google Shape;433;p35"/>
          <p:cNvSpPr/>
          <p:nvPr/>
        </p:nvSpPr>
        <p:spPr>
          <a:xfrm>
            <a:off x="6179820" y="2795618"/>
            <a:ext cx="1009048" cy="32899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Consul、ZK、Etcd…</a:t>
            </a: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34" name="Google Shape;434;p35"/>
          <p:cNvSpPr/>
          <p:nvPr/>
        </p:nvSpPr>
        <p:spPr>
          <a:xfrm>
            <a:off x="6185463" y="3218586"/>
            <a:ext cx="1009048" cy="2833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MDNS、NATs…</a:t>
            </a:r>
            <a:endParaRPr sz="12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35" name="Google Shape;435;p35"/>
          <p:cNvSpPr/>
          <p:nvPr/>
        </p:nvSpPr>
        <p:spPr>
          <a:xfrm>
            <a:off x="4864677" y="4147893"/>
            <a:ext cx="914400" cy="34318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Service A</a:t>
            </a:r>
            <a:endParaRPr sz="12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36" name="Google Shape;436;p35"/>
          <p:cNvSpPr/>
          <p:nvPr/>
        </p:nvSpPr>
        <p:spPr>
          <a:xfrm>
            <a:off x="5321876" y="4069451"/>
            <a:ext cx="680749" cy="15687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Registry</a:t>
            </a:r>
            <a:endParaRPr sz="1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37" name="Google Shape;437;p35"/>
          <p:cNvSpPr/>
          <p:nvPr/>
        </p:nvSpPr>
        <p:spPr>
          <a:xfrm>
            <a:off x="7536180" y="1803569"/>
            <a:ext cx="914400" cy="36146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Service B</a:t>
            </a:r>
            <a:endParaRPr sz="12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38" name="Google Shape;438;p35"/>
          <p:cNvSpPr/>
          <p:nvPr/>
        </p:nvSpPr>
        <p:spPr>
          <a:xfrm>
            <a:off x="6362699" y="2571750"/>
            <a:ext cx="609600" cy="160544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中间件</a:t>
            </a:r>
            <a:endParaRPr sz="1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39" name="Google Shape;439;p35"/>
          <p:cNvCxnSpPr>
            <a:stCxn id="437" idx="2"/>
            <a:endCxn id="438" idx="0"/>
          </p:cNvCxnSpPr>
          <p:nvPr/>
        </p:nvCxnSpPr>
        <p:spPr>
          <a:xfrm rot="5400000">
            <a:off x="7126980" y="1705436"/>
            <a:ext cx="406800" cy="1326000"/>
          </a:xfrm>
          <a:prstGeom prst="bentConnector3">
            <a:avLst>
              <a:gd name="adj1" fmla="val 49990"/>
            </a:avLst>
          </a:prstGeom>
          <a:noFill/>
          <a:ln w="9525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0" name="Google Shape;440;p35"/>
          <p:cNvCxnSpPr>
            <a:stCxn id="436" idx="1"/>
            <a:endCxn id="432" idx="1"/>
          </p:cNvCxnSpPr>
          <p:nvPr/>
        </p:nvCxnSpPr>
        <p:spPr>
          <a:xfrm rot="10800000" flipH="1">
            <a:off x="5321876" y="3170791"/>
            <a:ext cx="697800" cy="977100"/>
          </a:xfrm>
          <a:prstGeom prst="bentConnector3">
            <a:avLst>
              <a:gd name="adj1" fmla="val -32760"/>
            </a:avLst>
          </a:prstGeom>
          <a:noFill/>
          <a:ln w="9525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41" name="Google Shape;441;p35"/>
          <p:cNvSpPr txBox="1"/>
          <p:nvPr/>
        </p:nvSpPr>
        <p:spPr>
          <a:xfrm>
            <a:off x="4674051" y="2911790"/>
            <a:ext cx="131719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Get Service</a:t>
            </a:r>
            <a:endParaRPr sz="16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42" name="Google Shape;442;p35"/>
          <p:cNvSpPr txBox="1"/>
          <p:nvPr/>
        </p:nvSpPr>
        <p:spPr>
          <a:xfrm>
            <a:off x="7010399" y="2108516"/>
            <a:ext cx="103094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Register</a:t>
            </a:r>
            <a:endParaRPr sz="16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43" name="Google Shape;443;p35"/>
          <p:cNvCxnSpPr>
            <a:stCxn id="432" idx="2"/>
            <a:endCxn id="435" idx="3"/>
          </p:cNvCxnSpPr>
          <p:nvPr/>
        </p:nvCxnSpPr>
        <p:spPr>
          <a:xfrm rot="5400000">
            <a:off x="5901600" y="3553478"/>
            <a:ext cx="643500" cy="888300"/>
          </a:xfrm>
          <a:prstGeom prst="bentConnector2">
            <a:avLst/>
          </a:prstGeom>
          <a:noFill/>
          <a:ln w="38100" cap="flat" cmpd="tri">
            <a:solidFill>
              <a:srgbClr val="00B05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44" name="Google Shape;444;p35"/>
          <p:cNvSpPr txBox="1"/>
          <p:nvPr/>
        </p:nvSpPr>
        <p:spPr>
          <a:xfrm>
            <a:off x="6723712" y="3826403"/>
            <a:ext cx="1238291" cy="646331"/>
          </a:xfrm>
          <a:prstGeom prst="rect">
            <a:avLst/>
          </a:prstGeom>
          <a:noFill/>
          <a:ln w="95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Service 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Version 1.0.0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Instances {…}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45" name="Google Shape;445;p35"/>
          <p:cNvSpPr/>
          <p:nvPr/>
        </p:nvSpPr>
        <p:spPr>
          <a:xfrm>
            <a:off x="7962004" y="1725129"/>
            <a:ext cx="680749" cy="15687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Registry</a:t>
            </a:r>
            <a:endParaRPr sz="1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个人背景</a:t>
            </a:r>
          </a:p>
        </p:txBody>
      </p:sp>
      <p:sp>
        <p:nvSpPr>
          <p:cNvPr id="119" name="Google Shape;119;p18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  <p:sp>
        <p:nvSpPr>
          <p:cNvPr id="120" name="Google Shape;120;p18"/>
          <p:cNvSpPr txBox="1"/>
          <p:nvPr/>
        </p:nvSpPr>
        <p:spPr>
          <a:xfrm>
            <a:off x="462280" y="1242875"/>
            <a:ext cx="3042920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喜欢微服务</a:t>
            </a:r>
            <a:endParaRPr sz="1800" b="0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6106160" y="1078230"/>
            <a:ext cx="2433955" cy="1997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OPPO</a:t>
            </a:r>
            <a:endParaRPr sz="1800" b="0" i="0" u="none" strike="noStrike" cap="none">
              <a:solidFill>
                <a:srgbClr val="424242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>
              <a:solidFill>
                <a:srgbClr val="424242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Huize</a:t>
            </a:r>
            <a:endParaRPr sz="1800" b="0" i="0" u="none" strike="noStrike" cap="none">
              <a:solidFill>
                <a:srgbClr val="424242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2700" marR="5080" lvl="0" indent="0" algn="l" rtl="0">
              <a:lnSpc>
                <a:spcPct val="1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KLOOK</a:t>
            </a:r>
          </a:p>
          <a:p>
            <a:pPr marL="12700" marR="5080" lvl="0" indent="0" algn="l" rtl="0">
              <a:lnSpc>
                <a:spcPct val="1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Kingdee</a:t>
            </a:r>
            <a:endParaRPr sz="1800" b="0" i="0" u="none" strike="noStrike" cap="none">
              <a:solidFill>
                <a:srgbClr val="424242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2700" marR="5080" lvl="0" indent="0" algn="l" rtl="0">
              <a:lnSpc>
                <a:spcPct val="18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384724" y="3590095"/>
            <a:ext cx="3120476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sng" strike="noStrike" cap="none">
                <a:solidFill>
                  <a:srgbClr val="01AED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github.com/</a:t>
            </a:r>
            <a:r>
              <a:rPr lang="en-US" sz="1800" b="0" i="0" u="sng" strike="noStrike" cap="none">
                <a:solidFill>
                  <a:srgbClr val="01AED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printfcoder</a:t>
            </a:r>
            <a:endParaRPr sz="1800" b="0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076614" y="1038435"/>
            <a:ext cx="817257" cy="350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210337" y="2161243"/>
            <a:ext cx="368019" cy="366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5232552" y="1530325"/>
            <a:ext cx="323569" cy="489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5210337" y="2747603"/>
            <a:ext cx="79248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/>
        </p:nvSpPr>
        <p:spPr>
          <a:xfrm>
            <a:off x="5144199" y="2905302"/>
            <a:ext cx="68208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…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7743870" y="721831"/>
            <a:ext cx="112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Printfcoder</a:t>
            </a: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Registry 注册类型</a:t>
            </a:r>
          </a:p>
        </p:txBody>
      </p:sp>
      <p:sp>
        <p:nvSpPr>
          <p:cNvPr id="451" name="Google Shape;451;p36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  <p:sp>
        <p:nvSpPr>
          <p:cNvPr id="452" name="Google Shape;452;p36"/>
          <p:cNvSpPr txBox="1"/>
          <p:nvPr/>
        </p:nvSpPr>
        <p:spPr>
          <a:xfrm>
            <a:off x="367553" y="1408580"/>
            <a:ext cx="579350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基于通用型注册中心，如Etcd</a:t>
            </a:r>
            <a:r>
              <a:rPr lang="en-US"/>
              <a:t>、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Consul、Zookeeper、Eureka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基于网络广播，如mDNS、Gossip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基于消息中间件，如NATs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513988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Registry 注册组件</a:t>
            </a:r>
            <a:br>
              <a:rPr lang="en-US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endParaRPr lang="en-US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58" name="Google Shape;458;p37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21</a:t>
            </a:fld>
            <a:endParaRPr lang="en-US"/>
          </a:p>
        </p:txBody>
      </p:sp>
      <p:sp>
        <p:nvSpPr>
          <p:cNvPr id="459" name="Google Shape;459;p37"/>
          <p:cNvSpPr txBox="1"/>
          <p:nvPr/>
        </p:nvSpPr>
        <p:spPr>
          <a:xfrm>
            <a:off x="7102678" y="883143"/>
            <a:ext cx="1855098" cy="228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通用型注册中心</a:t>
            </a:r>
          </a:p>
        </p:txBody>
      </p:sp>
      <p:pic>
        <p:nvPicPr>
          <p:cNvPr id="460" name="Google Shape;460;p3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769659" y="1570285"/>
            <a:ext cx="166432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37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 flipH="1">
            <a:off x="1474699" y="3347818"/>
            <a:ext cx="763140" cy="80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37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926788" y="2344861"/>
            <a:ext cx="833036" cy="80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37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300676" y="3058329"/>
            <a:ext cx="833036" cy="80645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37"/>
          <p:cNvSpPr txBox="1"/>
          <p:nvPr/>
        </p:nvSpPr>
        <p:spPr>
          <a:xfrm>
            <a:off x="1613445" y="3680113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</a:t>
            </a:r>
          </a:p>
        </p:txBody>
      </p:sp>
      <p:sp>
        <p:nvSpPr>
          <p:cNvPr id="465" name="Google Shape;465;p37"/>
          <p:cNvSpPr txBox="1"/>
          <p:nvPr/>
        </p:nvSpPr>
        <p:spPr>
          <a:xfrm>
            <a:off x="7257691" y="2664821"/>
            <a:ext cx="3097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</a:t>
            </a:r>
          </a:p>
        </p:txBody>
      </p:sp>
      <p:sp>
        <p:nvSpPr>
          <p:cNvPr id="466" name="Google Shape;466;p37"/>
          <p:cNvSpPr txBox="1"/>
          <p:nvPr/>
        </p:nvSpPr>
        <p:spPr>
          <a:xfrm>
            <a:off x="4629145" y="3393109"/>
            <a:ext cx="3097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</a:t>
            </a:r>
          </a:p>
        </p:txBody>
      </p:sp>
      <p:cxnSp>
        <p:nvCxnSpPr>
          <p:cNvPr id="467" name="Google Shape;467;p37"/>
          <p:cNvCxnSpPr>
            <a:stCxn id="460" idx="3"/>
          </p:cNvCxnSpPr>
          <p:nvPr/>
        </p:nvCxnSpPr>
        <p:spPr>
          <a:xfrm>
            <a:off x="5433979" y="1913185"/>
            <a:ext cx="1793100" cy="1145100"/>
          </a:xfrm>
          <a:prstGeom prst="curvedConnector3">
            <a:avLst>
              <a:gd name="adj1" fmla="val 49999"/>
            </a:avLst>
          </a:prstGeom>
          <a:noFill/>
          <a:ln w="38100" cap="flat" cmpd="sng">
            <a:solidFill>
              <a:srgbClr val="7030A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8" name="Google Shape;468;p37"/>
          <p:cNvCxnSpPr>
            <a:stCxn id="463" idx="0"/>
            <a:endCxn id="460" idx="2"/>
          </p:cNvCxnSpPr>
          <p:nvPr/>
        </p:nvCxnSpPr>
        <p:spPr>
          <a:xfrm rot="5400000" flipH="1">
            <a:off x="4258344" y="2599479"/>
            <a:ext cx="802200" cy="115500"/>
          </a:xfrm>
          <a:prstGeom prst="curvedConnector3">
            <a:avLst>
              <a:gd name="adj1" fmla="val 50003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9" name="Google Shape;469;p37"/>
          <p:cNvCxnSpPr>
            <a:stCxn id="461" idx="0"/>
            <a:endCxn id="460" idx="1"/>
          </p:cNvCxnSpPr>
          <p:nvPr/>
        </p:nvCxnSpPr>
        <p:spPr>
          <a:xfrm rot="-5400000">
            <a:off x="2095669" y="1673818"/>
            <a:ext cx="1434600" cy="1913400"/>
          </a:xfrm>
          <a:prstGeom prst="curvedConnector2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70" name="Google Shape;470;p37"/>
          <p:cNvSpPr txBox="1"/>
          <p:nvPr/>
        </p:nvSpPr>
        <p:spPr>
          <a:xfrm>
            <a:off x="1230412" y="2193187"/>
            <a:ext cx="1409164" cy="607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name: A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addr: 192.168.1.2:8080</a:t>
            </a:r>
            <a:endParaRPr sz="10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71" name="Google Shape;471;p37"/>
          <p:cNvCxnSpPr>
            <a:stCxn id="462" idx="0"/>
            <a:endCxn id="460" idx="3"/>
          </p:cNvCxnSpPr>
          <p:nvPr/>
        </p:nvCxnSpPr>
        <p:spPr>
          <a:xfrm rot="5400000" flipH="1">
            <a:off x="6172856" y="1174411"/>
            <a:ext cx="431700" cy="1909200"/>
          </a:xfrm>
          <a:prstGeom prst="curvedConnector2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72" name="Google Shape;472;p37"/>
          <p:cNvSpPr/>
          <p:nvPr/>
        </p:nvSpPr>
        <p:spPr>
          <a:xfrm>
            <a:off x="468980" y="1345018"/>
            <a:ext cx="76143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register</a:t>
            </a: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73" name="Google Shape;473;p37"/>
          <p:cNvCxnSpPr/>
          <p:nvPr/>
        </p:nvCxnSpPr>
        <p:spPr>
          <a:xfrm>
            <a:off x="592508" y="1676251"/>
            <a:ext cx="304800" cy="0"/>
          </a:xfrm>
          <a:prstGeom prst="straightConnector1">
            <a:avLst/>
          </a:prstGeom>
          <a:noFill/>
          <a:ln w="22225" cap="flat" cmpd="sng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74" name="Google Shape;474;p37"/>
          <p:cNvSpPr/>
          <p:nvPr/>
        </p:nvSpPr>
        <p:spPr>
          <a:xfrm>
            <a:off x="1107291" y="1345018"/>
            <a:ext cx="537327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query</a:t>
            </a:r>
          </a:p>
        </p:txBody>
      </p:sp>
      <p:cxnSp>
        <p:nvCxnSpPr>
          <p:cNvPr id="475" name="Google Shape;475;p37"/>
          <p:cNvCxnSpPr/>
          <p:nvPr/>
        </p:nvCxnSpPr>
        <p:spPr>
          <a:xfrm>
            <a:off x="1230411" y="1678343"/>
            <a:ext cx="304800" cy="0"/>
          </a:xfrm>
          <a:prstGeom prst="straightConnector1">
            <a:avLst/>
          </a:prstGeom>
          <a:noFill/>
          <a:ln w="22225" cap="flat" cmpd="sng">
            <a:solidFill>
              <a:srgbClr val="7030A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76" name="Google Shape;476;p37"/>
          <p:cNvSpPr txBox="1"/>
          <p:nvPr/>
        </p:nvSpPr>
        <p:spPr>
          <a:xfrm>
            <a:off x="3534910" y="2442292"/>
            <a:ext cx="1309443" cy="607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name: C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addr: 192.168.1.4:8082</a:t>
            </a:r>
            <a:endParaRPr sz="10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77" name="Google Shape;477;p37"/>
          <p:cNvSpPr txBox="1"/>
          <p:nvPr/>
        </p:nvSpPr>
        <p:spPr>
          <a:xfrm>
            <a:off x="6376292" y="2978894"/>
            <a:ext cx="1452772" cy="71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name: 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addr: </a:t>
            </a:r>
            <a:r>
              <a:rPr lang="en-US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192.168.1.2:8080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name: C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addr: 192.168.1.4:8082</a:t>
            </a:r>
            <a:endParaRPr sz="10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78" name="Google Shape;478;p37"/>
          <p:cNvCxnSpPr>
            <a:stCxn id="460" idx="2"/>
            <a:endCxn id="463" idx="3"/>
          </p:cNvCxnSpPr>
          <p:nvPr/>
        </p:nvCxnSpPr>
        <p:spPr>
          <a:xfrm rot="-5400000" flipH="1">
            <a:off x="4265069" y="2592835"/>
            <a:ext cx="1205400" cy="531900"/>
          </a:xfrm>
          <a:prstGeom prst="curvedConnector4">
            <a:avLst>
              <a:gd name="adj1" fmla="val 33277"/>
              <a:gd name="adj2" fmla="val 199428"/>
            </a:avLst>
          </a:prstGeom>
          <a:noFill/>
          <a:ln w="38100" cap="flat" cmpd="sng">
            <a:solidFill>
              <a:srgbClr val="7030A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79" name="Google Shape;479;p37"/>
          <p:cNvCxnSpPr>
            <a:stCxn id="460" idx="1"/>
            <a:endCxn id="461" idx="1"/>
          </p:cNvCxnSpPr>
          <p:nvPr/>
        </p:nvCxnSpPr>
        <p:spPr>
          <a:xfrm flipH="1">
            <a:off x="2237859" y="1913185"/>
            <a:ext cx="1531800" cy="1837800"/>
          </a:xfrm>
          <a:prstGeom prst="curvedConnector3">
            <a:avLst>
              <a:gd name="adj1" fmla="val 50001"/>
            </a:avLst>
          </a:prstGeom>
          <a:noFill/>
          <a:ln w="38100" cap="flat" cmpd="sng">
            <a:solidFill>
              <a:srgbClr val="7030A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80" name="Google Shape;480;p37"/>
          <p:cNvSpPr txBox="1"/>
          <p:nvPr/>
        </p:nvSpPr>
        <p:spPr>
          <a:xfrm>
            <a:off x="6900736" y="1475823"/>
            <a:ext cx="1405594" cy="607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name: B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addr: 192.168.1.3:8081</a:t>
            </a:r>
            <a:endParaRPr sz="10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1" name="Google Shape;481;p37"/>
          <p:cNvSpPr txBox="1"/>
          <p:nvPr/>
        </p:nvSpPr>
        <p:spPr>
          <a:xfrm>
            <a:off x="2736061" y="3461554"/>
            <a:ext cx="1452772" cy="71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name: 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addr: </a:t>
            </a:r>
            <a:r>
              <a:rPr lang="en-US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192.168.1.3:8081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name: C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addr: 192.168.1.4:8082</a:t>
            </a:r>
            <a:endParaRPr sz="10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2" name="Google Shape;482;p37"/>
          <p:cNvSpPr txBox="1"/>
          <p:nvPr/>
        </p:nvSpPr>
        <p:spPr>
          <a:xfrm>
            <a:off x="4993733" y="3571574"/>
            <a:ext cx="1452772" cy="71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name: 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addr: </a:t>
            </a:r>
            <a:r>
              <a:rPr lang="en-US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192.168.1.2:8080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name: B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addr: 192.168.1.3:8081</a:t>
            </a:r>
            <a:endParaRPr sz="10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8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22</a:t>
            </a:fld>
            <a:endParaRPr lang="en-US"/>
          </a:p>
        </p:txBody>
      </p:sp>
      <p:sp>
        <p:nvSpPr>
          <p:cNvPr id="488" name="Google Shape;488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513988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Registry 注册组件</a:t>
            </a:r>
            <a:br>
              <a:rPr lang="en-US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endParaRPr lang="en-US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9" name="Google Shape;489;p38"/>
          <p:cNvSpPr txBox="1"/>
          <p:nvPr/>
        </p:nvSpPr>
        <p:spPr>
          <a:xfrm>
            <a:off x="7848989" y="798725"/>
            <a:ext cx="716787" cy="228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mDNS</a:t>
            </a:r>
            <a:endParaRPr sz="14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sp>
        <p:nvSpPr>
          <p:cNvPr id="490" name="Google Shape;490;p38"/>
          <p:cNvSpPr/>
          <p:nvPr/>
        </p:nvSpPr>
        <p:spPr>
          <a:xfrm>
            <a:off x="410023" y="1308459"/>
            <a:ext cx="23407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42424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mDNS：多路广播域名解析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91" name="Google Shape;491;p3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825678" y="2829191"/>
            <a:ext cx="7620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38"/>
          <p:cNvSpPr txBox="1"/>
          <p:nvPr/>
        </p:nvSpPr>
        <p:spPr>
          <a:xfrm>
            <a:off x="3304948" y="2706075"/>
            <a:ext cx="15240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1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1. Who is service A</a:t>
            </a:r>
          </a:p>
        </p:txBody>
      </p:sp>
      <p:pic>
        <p:nvPicPr>
          <p:cNvPr id="493" name="Google Shape;493;p3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 flipH="1">
            <a:off x="5928051" y="1710287"/>
            <a:ext cx="763140" cy="80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3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940478" y="2479977"/>
            <a:ext cx="833036" cy="80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3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416478" y="3819791"/>
            <a:ext cx="833036" cy="806450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38"/>
          <p:cNvSpPr txBox="1"/>
          <p:nvPr/>
        </p:nvSpPr>
        <p:spPr>
          <a:xfrm>
            <a:off x="6066797" y="2042582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</a:t>
            </a:r>
          </a:p>
        </p:txBody>
      </p:sp>
      <p:sp>
        <p:nvSpPr>
          <p:cNvPr id="497" name="Google Shape;497;p38"/>
          <p:cNvSpPr txBox="1"/>
          <p:nvPr/>
        </p:nvSpPr>
        <p:spPr>
          <a:xfrm>
            <a:off x="7271381" y="2799937"/>
            <a:ext cx="3097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</a:t>
            </a:r>
          </a:p>
        </p:txBody>
      </p:sp>
      <p:sp>
        <p:nvSpPr>
          <p:cNvPr id="498" name="Google Shape;498;p38"/>
          <p:cNvSpPr txBox="1"/>
          <p:nvPr/>
        </p:nvSpPr>
        <p:spPr>
          <a:xfrm>
            <a:off x="5744947" y="4154571"/>
            <a:ext cx="3097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</a:t>
            </a:r>
          </a:p>
        </p:txBody>
      </p:sp>
      <p:sp>
        <p:nvSpPr>
          <p:cNvPr id="499" name="Google Shape;499;p38"/>
          <p:cNvSpPr txBox="1"/>
          <p:nvPr/>
        </p:nvSpPr>
        <p:spPr>
          <a:xfrm>
            <a:off x="2896978" y="3009428"/>
            <a:ext cx="31611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500" name="Google Shape;500;p38"/>
          <p:cNvCxnSpPr>
            <a:stCxn id="491" idx="3"/>
            <a:endCxn id="501" idx="1"/>
          </p:cNvCxnSpPr>
          <p:nvPr/>
        </p:nvCxnSpPr>
        <p:spPr>
          <a:xfrm>
            <a:off x="3587678" y="3133991"/>
            <a:ext cx="957900" cy="1488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7030A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02" name="Google Shape;502;p38"/>
          <p:cNvCxnSpPr>
            <a:stCxn id="501" idx="2"/>
            <a:endCxn id="495" idx="1"/>
          </p:cNvCxnSpPr>
          <p:nvPr/>
        </p:nvCxnSpPr>
        <p:spPr>
          <a:xfrm rot="-5400000" flipH="1">
            <a:off x="4955999" y="3762492"/>
            <a:ext cx="609900" cy="311100"/>
          </a:xfrm>
          <a:prstGeom prst="curvedConnector2">
            <a:avLst/>
          </a:prstGeom>
          <a:noFill/>
          <a:ln w="38100" cap="flat" cmpd="sng">
            <a:solidFill>
              <a:srgbClr val="7030A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503" name="Google Shape;503;p38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 flipH="1">
            <a:off x="5564514" y="1798269"/>
            <a:ext cx="446405" cy="4271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4" name="Google Shape;504;p38"/>
          <p:cNvCxnSpPr>
            <a:stCxn id="501" idx="0"/>
            <a:endCxn id="493" idx="2"/>
          </p:cNvCxnSpPr>
          <p:nvPr/>
        </p:nvCxnSpPr>
        <p:spPr>
          <a:xfrm rot="-5400000">
            <a:off x="5489699" y="2132401"/>
            <a:ext cx="435600" cy="1204200"/>
          </a:xfrm>
          <a:prstGeom prst="curvedConnector3">
            <a:avLst>
              <a:gd name="adj1" fmla="val 49996"/>
            </a:avLst>
          </a:prstGeom>
          <a:noFill/>
          <a:ln w="38100" cap="flat" cmpd="sng">
            <a:solidFill>
              <a:srgbClr val="7030A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05" name="Google Shape;505;p38"/>
          <p:cNvCxnSpPr>
            <a:endCxn id="494" idx="1"/>
          </p:cNvCxnSpPr>
          <p:nvPr/>
        </p:nvCxnSpPr>
        <p:spPr>
          <a:xfrm rot="10800000" flipH="1">
            <a:off x="5625878" y="2883202"/>
            <a:ext cx="1314600" cy="308100"/>
          </a:xfrm>
          <a:prstGeom prst="curvedConnector3">
            <a:avLst>
              <a:gd name="adj1" fmla="val 50001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06" name="Google Shape;506;p38"/>
          <p:cNvCxnSpPr>
            <a:stCxn id="503" idx="3"/>
            <a:endCxn id="501" idx="0"/>
          </p:cNvCxnSpPr>
          <p:nvPr/>
        </p:nvCxnSpPr>
        <p:spPr>
          <a:xfrm flipH="1">
            <a:off x="5105514" y="2011864"/>
            <a:ext cx="459000" cy="940500"/>
          </a:xfrm>
          <a:prstGeom prst="curvedConnector2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501" name="Google Shape;501;p38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4545563" y="2952301"/>
            <a:ext cx="1119673" cy="6607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7" name="Google Shape;507;p38"/>
          <p:cNvCxnSpPr>
            <a:stCxn id="501" idx="3"/>
            <a:endCxn id="494" idx="2"/>
          </p:cNvCxnSpPr>
          <p:nvPr/>
        </p:nvCxnSpPr>
        <p:spPr>
          <a:xfrm>
            <a:off x="5665236" y="3282696"/>
            <a:ext cx="1691700" cy="3600"/>
          </a:xfrm>
          <a:prstGeom prst="curvedConnector4">
            <a:avLst>
              <a:gd name="adj1" fmla="val 37691"/>
              <a:gd name="adj2" fmla="val 6453625"/>
            </a:avLst>
          </a:prstGeom>
          <a:noFill/>
          <a:ln w="38100" cap="flat" cmpd="sng">
            <a:solidFill>
              <a:srgbClr val="7030A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508" name="Google Shape;508;p38"/>
          <p:cNvPicPr preferRelativeResize="0"/>
          <p:nvPr/>
        </p:nvPicPr>
        <p:blipFill rotWithShape="1">
          <a:blip r:embed="rId7"/>
          <a:srcRect/>
          <a:stretch>
            <a:fillRect/>
          </a:stretch>
        </p:blipFill>
        <p:spPr>
          <a:xfrm rot="1733291" flipH="1">
            <a:off x="6579726" y="1716960"/>
            <a:ext cx="187093" cy="2412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9" name="Google Shape;509;p38"/>
          <p:cNvCxnSpPr>
            <a:endCxn id="491" idx="2"/>
          </p:cNvCxnSpPr>
          <p:nvPr/>
        </p:nvCxnSpPr>
        <p:spPr>
          <a:xfrm rot="10800000">
            <a:off x="3206678" y="3438791"/>
            <a:ext cx="1524000" cy="76200"/>
          </a:xfrm>
          <a:prstGeom prst="curvedConnector2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10" name="Google Shape;510;p38"/>
          <p:cNvCxnSpPr>
            <a:stCxn id="501" idx="2"/>
            <a:endCxn id="495" idx="0"/>
          </p:cNvCxnSpPr>
          <p:nvPr/>
        </p:nvCxnSpPr>
        <p:spPr>
          <a:xfrm rot="-5400000" flipH="1">
            <a:off x="5365799" y="3352692"/>
            <a:ext cx="206700" cy="7275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11" name="Google Shape;511;p38"/>
          <p:cNvSpPr txBox="1"/>
          <p:nvPr/>
        </p:nvSpPr>
        <p:spPr>
          <a:xfrm>
            <a:off x="5117572" y="4646895"/>
            <a:ext cx="214834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1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3. Update A is at 192.168.1.2:8080</a:t>
            </a:r>
          </a:p>
        </p:txBody>
      </p:sp>
      <p:pic>
        <p:nvPicPr>
          <p:cNvPr id="512" name="Google Shape;512;p38"/>
          <p:cNvPicPr preferRelativeResize="0"/>
          <p:nvPr/>
        </p:nvPicPr>
        <p:blipFill rotWithShape="1">
          <a:blip r:embed="rId8"/>
          <a:srcRect/>
          <a:stretch>
            <a:fillRect/>
          </a:stretch>
        </p:blipFill>
        <p:spPr>
          <a:xfrm rot="2157154">
            <a:off x="7760029" y="2658805"/>
            <a:ext cx="117345" cy="173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38"/>
          <p:cNvPicPr preferRelativeResize="0"/>
          <p:nvPr/>
        </p:nvPicPr>
        <p:blipFill rotWithShape="1">
          <a:blip r:embed="rId8"/>
          <a:srcRect/>
          <a:stretch>
            <a:fillRect/>
          </a:stretch>
        </p:blipFill>
        <p:spPr>
          <a:xfrm rot="2157154">
            <a:off x="6195580" y="3975868"/>
            <a:ext cx="120644" cy="178094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38"/>
          <p:cNvSpPr/>
          <p:nvPr/>
        </p:nvSpPr>
        <p:spPr>
          <a:xfrm>
            <a:off x="2305899" y="4339237"/>
            <a:ext cx="23968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42424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mDNS Registry </a:t>
            </a:r>
            <a:r>
              <a:rPr lang="en-US" sz="600" b="0" i="1" u="none" strike="noStrike" cap="none">
                <a:solidFill>
                  <a:srgbClr val="42424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by printfcoder</a:t>
            </a:r>
            <a:endParaRPr sz="1400" b="0" i="1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15" name="Google Shape;515;p38"/>
          <p:cNvSpPr txBox="1"/>
          <p:nvPr/>
        </p:nvSpPr>
        <p:spPr>
          <a:xfrm>
            <a:off x="5476098" y="1308459"/>
            <a:ext cx="195277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1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2. Hey! I am 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1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My Addr is at 192.168.1.2:8080</a:t>
            </a:r>
          </a:p>
        </p:txBody>
      </p:sp>
      <p:sp>
        <p:nvSpPr>
          <p:cNvPr id="516" name="Google Shape;516;p38"/>
          <p:cNvSpPr txBox="1"/>
          <p:nvPr/>
        </p:nvSpPr>
        <p:spPr>
          <a:xfrm>
            <a:off x="6940478" y="3487644"/>
            <a:ext cx="214834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1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3. Update A is at 192.168.1.2:8080</a:t>
            </a:r>
          </a:p>
        </p:txBody>
      </p:sp>
      <p:sp>
        <p:nvSpPr>
          <p:cNvPr id="517" name="Google Shape;517;p38"/>
          <p:cNvSpPr txBox="1"/>
          <p:nvPr/>
        </p:nvSpPr>
        <p:spPr>
          <a:xfrm>
            <a:off x="821745" y="3116388"/>
            <a:ext cx="214834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1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3. Update A is at 192.168.1.2:8080</a:t>
            </a:r>
          </a:p>
        </p:txBody>
      </p:sp>
      <p:sp>
        <p:nvSpPr>
          <p:cNvPr id="518" name="Google Shape;518;p38"/>
          <p:cNvSpPr/>
          <p:nvPr/>
        </p:nvSpPr>
        <p:spPr>
          <a:xfrm>
            <a:off x="1196717" y="1673609"/>
            <a:ext cx="74892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广播位置</a:t>
            </a: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519" name="Google Shape;519;p38"/>
          <p:cNvCxnSpPr/>
          <p:nvPr/>
        </p:nvCxnSpPr>
        <p:spPr>
          <a:xfrm>
            <a:off x="1320245" y="2004842"/>
            <a:ext cx="508555" cy="0"/>
          </a:xfrm>
          <a:prstGeom prst="straightConnector1">
            <a:avLst/>
          </a:prstGeom>
          <a:noFill/>
          <a:ln w="22225" cap="flat" cmpd="sng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20" name="Google Shape;520;p38"/>
          <p:cNvSpPr/>
          <p:nvPr/>
        </p:nvSpPr>
        <p:spPr>
          <a:xfrm>
            <a:off x="448019" y="1667464"/>
            <a:ext cx="74892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广播查询</a:t>
            </a: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521" name="Google Shape;521;p38"/>
          <p:cNvCxnSpPr/>
          <p:nvPr/>
        </p:nvCxnSpPr>
        <p:spPr>
          <a:xfrm>
            <a:off x="571139" y="2000789"/>
            <a:ext cx="511349" cy="4053"/>
          </a:xfrm>
          <a:prstGeom prst="straightConnector1">
            <a:avLst/>
          </a:prstGeom>
          <a:noFill/>
          <a:ln w="22225" cap="flat" cmpd="sng">
            <a:solidFill>
              <a:srgbClr val="7030A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9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23</a:t>
            </a:fld>
            <a:endParaRPr lang="en-US"/>
          </a:p>
        </p:txBody>
      </p:sp>
      <p:sp>
        <p:nvSpPr>
          <p:cNvPr id="527" name="Google Shape;527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513988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Registry 注册组件</a:t>
            </a:r>
            <a:br>
              <a:rPr lang="en-US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endParaRPr lang="en-US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28" name="Google Shape;528;p39"/>
          <p:cNvSpPr txBox="1"/>
          <p:nvPr/>
        </p:nvSpPr>
        <p:spPr>
          <a:xfrm>
            <a:off x="8218783" y="798725"/>
            <a:ext cx="716787" cy="228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NATs</a:t>
            </a:r>
            <a:endParaRPr sz="14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sp>
        <p:nvSpPr>
          <p:cNvPr id="529" name="Google Shape;529;p39"/>
          <p:cNvSpPr/>
          <p:nvPr/>
        </p:nvSpPr>
        <p:spPr>
          <a:xfrm>
            <a:off x="362958" y="1177132"/>
            <a:ext cx="281519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42424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基于NATs消息系统Pub/Sub注册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30" name="Google Shape;530;p39"/>
          <p:cNvSpPr/>
          <p:nvPr/>
        </p:nvSpPr>
        <p:spPr>
          <a:xfrm>
            <a:off x="292910" y="1641399"/>
            <a:ext cx="65434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register</a:t>
            </a: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531" name="Google Shape;531;p39"/>
          <p:cNvCxnSpPr/>
          <p:nvPr/>
        </p:nvCxnSpPr>
        <p:spPr>
          <a:xfrm rot="10800000" flipH="1">
            <a:off x="403364" y="1999077"/>
            <a:ext cx="343622" cy="1712"/>
          </a:xfrm>
          <a:prstGeom prst="straightConnector1">
            <a:avLst/>
          </a:prstGeom>
          <a:noFill/>
          <a:ln w="22225" cap="flat" cmpd="sng">
            <a:solidFill>
              <a:srgbClr val="7030A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32" name="Google Shape;532;p39"/>
          <p:cNvSpPr/>
          <p:nvPr/>
        </p:nvSpPr>
        <p:spPr>
          <a:xfrm>
            <a:off x="947256" y="1658816"/>
            <a:ext cx="56778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Query</a:t>
            </a:r>
          </a:p>
        </p:txBody>
      </p:sp>
      <p:cxnSp>
        <p:nvCxnSpPr>
          <p:cNvPr id="533" name="Google Shape;533;p39"/>
          <p:cNvCxnSpPr/>
          <p:nvPr/>
        </p:nvCxnSpPr>
        <p:spPr>
          <a:xfrm>
            <a:off x="1067762" y="1991957"/>
            <a:ext cx="330611" cy="0"/>
          </a:xfrm>
          <a:prstGeom prst="straightConnector1">
            <a:avLst/>
          </a:prstGeom>
          <a:noFill/>
          <a:ln w="222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534" name="Google Shape;534;p3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236923" y="2347451"/>
            <a:ext cx="1002783" cy="300835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39"/>
          <p:cNvSpPr txBox="1"/>
          <p:nvPr/>
        </p:nvSpPr>
        <p:spPr>
          <a:xfrm>
            <a:off x="4010006" y="2169493"/>
            <a:ext cx="1499822" cy="628603"/>
          </a:xfrm>
          <a:prstGeom prst="rect">
            <a:avLst/>
          </a:prstGeom>
          <a:noFill/>
          <a:ln w="25400" cap="flat" cmpd="sng">
            <a:solidFill>
              <a:srgbClr val="342E2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536" name="Google Shape;536;p39"/>
          <p:cNvCxnSpPr>
            <a:stCxn id="537" idx="1"/>
            <a:endCxn id="535" idx="3"/>
          </p:cNvCxnSpPr>
          <p:nvPr/>
        </p:nvCxnSpPr>
        <p:spPr>
          <a:xfrm rot="10800000">
            <a:off x="5509849" y="2483722"/>
            <a:ext cx="1647900" cy="1067700"/>
          </a:xfrm>
          <a:prstGeom prst="curvedConnector3">
            <a:avLst>
              <a:gd name="adj1" fmla="val 50001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38" name="Google Shape;538;p39"/>
          <p:cNvSpPr/>
          <p:nvPr/>
        </p:nvSpPr>
        <p:spPr>
          <a:xfrm>
            <a:off x="335723" y="3020912"/>
            <a:ext cx="1063112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7030A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Sub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Topic：</a:t>
            </a:r>
            <a:r>
              <a:rPr lang="en-US" sz="1100" b="0" i="0" u="none" strike="noStrike" cap="none">
                <a:solidFill>
                  <a:srgbClr val="30BE47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query</a:t>
            </a:r>
          </a:p>
        </p:txBody>
      </p:sp>
      <p:cxnSp>
        <p:nvCxnSpPr>
          <p:cNvPr id="539" name="Google Shape;539;p39"/>
          <p:cNvCxnSpPr>
            <a:stCxn id="540" idx="0"/>
            <a:endCxn id="535" idx="0"/>
          </p:cNvCxnSpPr>
          <p:nvPr/>
        </p:nvCxnSpPr>
        <p:spPr>
          <a:xfrm rot="-5400000">
            <a:off x="2141732" y="1001735"/>
            <a:ext cx="1450200" cy="3786000"/>
          </a:xfrm>
          <a:prstGeom prst="curvedConnector3">
            <a:avLst>
              <a:gd name="adj1" fmla="val 115773"/>
            </a:avLst>
          </a:prstGeom>
          <a:noFill/>
          <a:ln w="38100" cap="flat" cmpd="sng">
            <a:solidFill>
              <a:srgbClr val="7030A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41" name="Google Shape;541;p39"/>
          <p:cNvSpPr txBox="1"/>
          <p:nvPr/>
        </p:nvSpPr>
        <p:spPr>
          <a:xfrm>
            <a:off x="3363913" y="1154556"/>
            <a:ext cx="108234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如何注册？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如何发现？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42" name="Google Shape;542;p39"/>
          <p:cNvSpPr/>
          <p:nvPr/>
        </p:nvSpPr>
        <p:spPr>
          <a:xfrm>
            <a:off x="673439" y="3619835"/>
            <a:ext cx="1216792" cy="80645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40" name="Google Shape;540;p39"/>
          <p:cNvSpPr/>
          <p:nvPr/>
        </p:nvSpPr>
        <p:spPr>
          <a:xfrm>
            <a:off x="665829" y="3619835"/>
            <a:ext cx="616006" cy="22467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Listen</a:t>
            </a:r>
          </a:p>
        </p:txBody>
      </p:sp>
      <p:sp>
        <p:nvSpPr>
          <p:cNvPr id="543" name="Google Shape;543;p39"/>
          <p:cNvSpPr/>
          <p:nvPr/>
        </p:nvSpPr>
        <p:spPr>
          <a:xfrm>
            <a:off x="802632" y="4434467"/>
            <a:ext cx="9525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Service A</a:t>
            </a:r>
          </a:p>
        </p:txBody>
      </p:sp>
      <p:cxnSp>
        <p:nvCxnSpPr>
          <p:cNvPr id="544" name="Google Shape;544;p39"/>
          <p:cNvCxnSpPr>
            <a:stCxn id="540" idx="3"/>
          </p:cNvCxnSpPr>
          <p:nvPr/>
        </p:nvCxnSpPr>
        <p:spPr>
          <a:xfrm rot="10800000" flipH="1">
            <a:off x="1281835" y="2483873"/>
            <a:ext cx="2728200" cy="1248300"/>
          </a:xfrm>
          <a:prstGeom prst="curvedConnector3">
            <a:avLst>
              <a:gd name="adj1" fmla="val 15218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45" name="Google Shape;545;p39"/>
          <p:cNvSpPr txBox="1"/>
          <p:nvPr/>
        </p:nvSpPr>
        <p:spPr>
          <a:xfrm>
            <a:off x="2130666" y="2849469"/>
            <a:ext cx="163341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00B0F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Pub </a:t>
            </a:r>
            <a:r>
              <a:rPr lang="en-US" sz="1100" b="0" i="0" u="none" strike="noStrike" cap="none">
                <a:solidFill>
                  <a:srgbClr val="342E2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to Addr-B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addr: 192.168.1.2:8080</a:t>
            </a:r>
          </a:p>
        </p:txBody>
      </p:sp>
      <p:sp>
        <p:nvSpPr>
          <p:cNvPr id="546" name="Google Shape;546;p39"/>
          <p:cNvSpPr/>
          <p:nvPr/>
        </p:nvSpPr>
        <p:spPr>
          <a:xfrm>
            <a:off x="7168310" y="3451799"/>
            <a:ext cx="1216792" cy="57899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47" name="Google Shape;547;p39"/>
          <p:cNvSpPr/>
          <p:nvPr/>
        </p:nvSpPr>
        <p:spPr>
          <a:xfrm>
            <a:off x="7297503" y="4038971"/>
            <a:ext cx="9525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Service B</a:t>
            </a:r>
          </a:p>
        </p:txBody>
      </p:sp>
      <p:sp>
        <p:nvSpPr>
          <p:cNvPr id="548" name="Google Shape;548;p39"/>
          <p:cNvSpPr txBox="1"/>
          <p:nvPr/>
        </p:nvSpPr>
        <p:spPr>
          <a:xfrm>
            <a:off x="5948735" y="3403258"/>
            <a:ext cx="1633412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00B0F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Pub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Service: service 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Reply: Addr-B</a:t>
            </a:r>
            <a:endParaRPr sz="10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49" name="Google Shape;549;p39"/>
          <p:cNvSpPr txBox="1"/>
          <p:nvPr/>
        </p:nvSpPr>
        <p:spPr>
          <a:xfrm>
            <a:off x="122336" y="3073109"/>
            <a:ext cx="284052" cy="307777"/>
          </a:xfrm>
          <a:prstGeom prst="rect">
            <a:avLst/>
          </a:prstGeom>
          <a:noFill/>
          <a:ln w="9525" cap="flat" cmpd="sng">
            <a:solidFill>
              <a:srgbClr val="00704E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50" name="Google Shape;550;p39"/>
          <p:cNvSpPr txBox="1"/>
          <p:nvPr/>
        </p:nvSpPr>
        <p:spPr>
          <a:xfrm>
            <a:off x="5660878" y="3470839"/>
            <a:ext cx="284052" cy="307777"/>
          </a:xfrm>
          <a:prstGeom prst="rect">
            <a:avLst/>
          </a:prstGeom>
          <a:noFill/>
          <a:ln w="9525" cap="flat" cmpd="sng">
            <a:solidFill>
              <a:srgbClr val="00704E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51" name="Google Shape;551;p39"/>
          <p:cNvSpPr txBox="1"/>
          <p:nvPr/>
        </p:nvSpPr>
        <p:spPr>
          <a:xfrm>
            <a:off x="1853513" y="2903728"/>
            <a:ext cx="284052" cy="307777"/>
          </a:xfrm>
          <a:prstGeom prst="rect">
            <a:avLst/>
          </a:prstGeom>
          <a:noFill/>
          <a:ln w="9525" cap="flat" cmpd="sng">
            <a:solidFill>
              <a:srgbClr val="00704E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37" name="Google Shape;537;p39"/>
          <p:cNvSpPr/>
          <p:nvPr/>
        </p:nvSpPr>
        <p:spPr>
          <a:xfrm>
            <a:off x="7157749" y="3439084"/>
            <a:ext cx="616006" cy="22467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Query</a:t>
            </a:r>
          </a:p>
        </p:txBody>
      </p:sp>
      <p:cxnSp>
        <p:nvCxnSpPr>
          <p:cNvPr id="552" name="Google Shape;552;p39"/>
          <p:cNvCxnSpPr>
            <a:stCxn id="535" idx="3"/>
            <a:endCxn id="537" idx="0"/>
          </p:cNvCxnSpPr>
          <p:nvPr/>
        </p:nvCxnSpPr>
        <p:spPr>
          <a:xfrm>
            <a:off x="5509828" y="2483794"/>
            <a:ext cx="1956000" cy="955200"/>
          </a:xfrm>
          <a:prstGeom prst="curvedConnector2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53" name="Google Shape;553;p39"/>
          <p:cNvSpPr txBox="1"/>
          <p:nvPr/>
        </p:nvSpPr>
        <p:spPr>
          <a:xfrm>
            <a:off x="6995500" y="2333415"/>
            <a:ext cx="163341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00B0F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Pub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ServiceA: 192.168.1.2:8080</a:t>
            </a:r>
          </a:p>
        </p:txBody>
      </p:sp>
      <p:sp>
        <p:nvSpPr>
          <p:cNvPr id="554" name="Google Shape;554;p39"/>
          <p:cNvSpPr txBox="1"/>
          <p:nvPr/>
        </p:nvSpPr>
        <p:spPr>
          <a:xfrm>
            <a:off x="6707643" y="2400996"/>
            <a:ext cx="284052" cy="307777"/>
          </a:xfrm>
          <a:prstGeom prst="rect">
            <a:avLst/>
          </a:prstGeom>
          <a:noFill/>
          <a:ln w="9525" cap="flat" cmpd="sng">
            <a:solidFill>
              <a:srgbClr val="00704E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0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24</a:t>
            </a:fld>
            <a:endParaRPr lang="en-US"/>
          </a:p>
        </p:txBody>
      </p:sp>
      <p:sp>
        <p:nvSpPr>
          <p:cNvPr id="560" name="Google Shape;560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513988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Registry 注册组件</a:t>
            </a:r>
            <a:br>
              <a:rPr lang="en-US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endParaRPr lang="en-US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61" name="Google Shape;561;p40"/>
          <p:cNvSpPr txBox="1"/>
          <p:nvPr/>
        </p:nvSpPr>
        <p:spPr>
          <a:xfrm>
            <a:off x="7496355" y="798725"/>
            <a:ext cx="1439215" cy="228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支持的注册方式</a:t>
            </a:r>
          </a:p>
        </p:txBody>
      </p:sp>
      <p:sp>
        <p:nvSpPr>
          <p:cNvPr id="562" name="Google Shape;562;p40"/>
          <p:cNvSpPr txBox="1"/>
          <p:nvPr/>
        </p:nvSpPr>
        <p:spPr>
          <a:xfrm>
            <a:off x="609600" y="1444122"/>
            <a:ext cx="1468672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mDNS 默认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Consul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Zookeeper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NATs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Etcd/v3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Eureka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k8s</a:t>
            </a:r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1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25</a:t>
            </a:fld>
            <a:endParaRPr lang="en-US"/>
          </a:p>
        </p:txBody>
      </p:sp>
      <p:sp>
        <p:nvSpPr>
          <p:cNvPr id="568" name="Google Shape;568;p41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6399651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Selector 选择器组件</a:t>
            </a:r>
            <a:br>
              <a:rPr lang="en-US"/>
            </a:br>
            <a:endParaRPr lang="en-US"/>
          </a:p>
        </p:txBody>
      </p:sp>
      <p:sp>
        <p:nvSpPr>
          <p:cNvPr id="569" name="Google Shape;569;p41"/>
          <p:cNvSpPr txBox="1"/>
          <p:nvPr/>
        </p:nvSpPr>
        <p:spPr>
          <a:xfrm>
            <a:off x="7496355" y="798725"/>
            <a:ext cx="1439215" cy="228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支持的注册方式</a:t>
            </a:r>
          </a:p>
        </p:txBody>
      </p:sp>
      <p:sp>
        <p:nvSpPr>
          <p:cNvPr id="570" name="Google Shape;570;p41"/>
          <p:cNvSpPr/>
          <p:nvPr/>
        </p:nvSpPr>
        <p:spPr>
          <a:xfrm>
            <a:off x="4343400" y="1594695"/>
            <a:ext cx="1066800" cy="181525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A5E9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Client</a:t>
            </a:r>
          </a:p>
        </p:txBody>
      </p:sp>
      <p:sp>
        <p:nvSpPr>
          <p:cNvPr id="571" name="Google Shape;571;p41"/>
          <p:cNvSpPr/>
          <p:nvPr/>
        </p:nvSpPr>
        <p:spPr>
          <a:xfrm>
            <a:off x="4522763" y="2067079"/>
            <a:ext cx="699798" cy="298707"/>
          </a:xfrm>
          <a:prstGeom prst="rect">
            <a:avLst/>
          </a:prstGeom>
          <a:solidFill>
            <a:srgbClr val="00D4DD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Selector</a:t>
            </a:r>
            <a:endParaRPr sz="11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72" name="Google Shape;572;p41"/>
          <p:cNvSpPr/>
          <p:nvPr/>
        </p:nvSpPr>
        <p:spPr>
          <a:xfrm>
            <a:off x="4525637" y="2477090"/>
            <a:ext cx="696924" cy="312791"/>
          </a:xfrm>
          <a:prstGeom prst="rect">
            <a:avLst/>
          </a:prstGeom>
          <a:solidFill>
            <a:srgbClr val="00D4DD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Registry</a:t>
            </a:r>
          </a:p>
        </p:txBody>
      </p:sp>
      <p:sp>
        <p:nvSpPr>
          <p:cNvPr id="573" name="Google Shape;573;p41"/>
          <p:cNvSpPr/>
          <p:nvPr/>
        </p:nvSpPr>
        <p:spPr>
          <a:xfrm>
            <a:off x="4525637" y="2869221"/>
            <a:ext cx="702326" cy="388345"/>
          </a:xfrm>
          <a:prstGeom prst="rect">
            <a:avLst/>
          </a:prstGeom>
          <a:solidFill>
            <a:srgbClr val="805AFF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Client</a:t>
            </a:r>
          </a:p>
        </p:txBody>
      </p:sp>
      <p:sp>
        <p:nvSpPr>
          <p:cNvPr id="574" name="Google Shape;574;p41"/>
          <p:cNvSpPr txBox="1"/>
          <p:nvPr/>
        </p:nvSpPr>
        <p:spPr>
          <a:xfrm>
            <a:off x="4365812" y="3418463"/>
            <a:ext cx="10443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Service A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75" name="Google Shape;575;p41"/>
          <p:cNvSpPr/>
          <p:nvPr/>
        </p:nvSpPr>
        <p:spPr>
          <a:xfrm>
            <a:off x="7132374" y="1528317"/>
            <a:ext cx="1066800" cy="36572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A5E9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Client</a:t>
            </a:r>
          </a:p>
        </p:txBody>
      </p:sp>
      <p:sp>
        <p:nvSpPr>
          <p:cNvPr id="576" name="Google Shape;576;p41"/>
          <p:cNvSpPr txBox="1"/>
          <p:nvPr/>
        </p:nvSpPr>
        <p:spPr>
          <a:xfrm>
            <a:off x="7119958" y="1539073"/>
            <a:ext cx="11533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Service B1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577" name="Google Shape;577;p41"/>
          <p:cNvCxnSpPr>
            <a:stCxn id="573" idx="1"/>
            <a:endCxn id="571" idx="1"/>
          </p:cNvCxnSpPr>
          <p:nvPr/>
        </p:nvCxnSpPr>
        <p:spPr>
          <a:xfrm rot="10800000">
            <a:off x="4522637" y="2216494"/>
            <a:ext cx="3000" cy="846900"/>
          </a:xfrm>
          <a:prstGeom prst="curvedConnector3">
            <a:avLst>
              <a:gd name="adj1" fmla="val 16582700"/>
            </a:avLst>
          </a:prstGeom>
          <a:noFill/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78" name="Google Shape;578;p41"/>
          <p:cNvSpPr txBox="1"/>
          <p:nvPr/>
        </p:nvSpPr>
        <p:spPr>
          <a:xfrm>
            <a:off x="3504251" y="2556752"/>
            <a:ext cx="870396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1. Select B</a:t>
            </a:r>
            <a:endParaRPr sz="10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579" name="Google Shape;579;p41"/>
          <p:cNvCxnSpPr>
            <a:stCxn id="571" idx="3"/>
            <a:endCxn id="572" idx="3"/>
          </p:cNvCxnSpPr>
          <p:nvPr/>
        </p:nvCxnSpPr>
        <p:spPr>
          <a:xfrm>
            <a:off x="5222561" y="2216432"/>
            <a:ext cx="600" cy="417000"/>
          </a:xfrm>
          <a:prstGeom prst="curvedConnector3">
            <a:avLst>
              <a:gd name="adj1" fmla="val 57496329"/>
            </a:avLst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80" name="Google Shape;580;p41"/>
          <p:cNvSpPr txBox="1"/>
          <p:nvPr/>
        </p:nvSpPr>
        <p:spPr>
          <a:xfrm>
            <a:off x="5558317" y="2265141"/>
            <a:ext cx="619080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2. Get B</a:t>
            </a:r>
            <a:endParaRPr sz="10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81" name="Google Shape;581;p41"/>
          <p:cNvSpPr txBox="1"/>
          <p:nvPr/>
        </p:nvSpPr>
        <p:spPr>
          <a:xfrm>
            <a:off x="7056174" y="1234320"/>
            <a:ext cx="151195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192.168.1.2:10008/foo</a:t>
            </a: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82" name="Google Shape;582;p41"/>
          <p:cNvSpPr/>
          <p:nvPr/>
        </p:nvSpPr>
        <p:spPr>
          <a:xfrm>
            <a:off x="7129951" y="2317986"/>
            <a:ext cx="1066800" cy="36572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A5E9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Client</a:t>
            </a:r>
          </a:p>
        </p:txBody>
      </p:sp>
      <p:sp>
        <p:nvSpPr>
          <p:cNvPr id="583" name="Google Shape;583;p41"/>
          <p:cNvSpPr txBox="1"/>
          <p:nvPr/>
        </p:nvSpPr>
        <p:spPr>
          <a:xfrm>
            <a:off x="7118519" y="2314378"/>
            <a:ext cx="11533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Service B2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84" name="Google Shape;584;p41"/>
          <p:cNvSpPr txBox="1"/>
          <p:nvPr/>
        </p:nvSpPr>
        <p:spPr>
          <a:xfrm>
            <a:off x="7053751" y="2023989"/>
            <a:ext cx="151195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192.168.1.3:10009/foo</a:t>
            </a: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85" name="Google Shape;585;p41"/>
          <p:cNvSpPr/>
          <p:nvPr/>
        </p:nvSpPr>
        <p:spPr>
          <a:xfrm>
            <a:off x="7129951" y="3087220"/>
            <a:ext cx="1066800" cy="36572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A5E9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Client</a:t>
            </a:r>
          </a:p>
        </p:txBody>
      </p:sp>
      <p:sp>
        <p:nvSpPr>
          <p:cNvPr id="586" name="Google Shape;586;p41"/>
          <p:cNvSpPr txBox="1"/>
          <p:nvPr/>
        </p:nvSpPr>
        <p:spPr>
          <a:xfrm>
            <a:off x="7128511" y="3115999"/>
            <a:ext cx="11533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Service B3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87" name="Google Shape;587;p41"/>
          <p:cNvSpPr txBox="1"/>
          <p:nvPr/>
        </p:nvSpPr>
        <p:spPr>
          <a:xfrm>
            <a:off x="7053751" y="2793223"/>
            <a:ext cx="151195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192.168.1.4:10010/foo</a:t>
            </a: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588" name="Google Shape;588;p41"/>
          <p:cNvCxnSpPr>
            <a:stCxn id="572" idx="3"/>
            <a:endCxn id="571" idx="0"/>
          </p:cNvCxnSpPr>
          <p:nvPr/>
        </p:nvCxnSpPr>
        <p:spPr>
          <a:xfrm rot="10800000">
            <a:off x="4872761" y="2067086"/>
            <a:ext cx="349800" cy="566400"/>
          </a:xfrm>
          <a:prstGeom prst="curvedConnector4">
            <a:avLst>
              <a:gd name="adj1" fmla="val -310123"/>
              <a:gd name="adj2" fmla="val 140362"/>
            </a:avLst>
          </a:prstGeom>
          <a:noFill/>
          <a:ln w="25400" cap="flat" cmpd="sng">
            <a:solidFill>
              <a:srgbClr val="00B05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89" name="Google Shape;589;p41"/>
          <p:cNvSpPr txBox="1"/>
          <p:nvPr/>
        </p:nvSpPr>
        <p:spPr>
          <a:xfrm>
            <a:off x="5687542" y="1618332"/>
            <a:ext cx="1023808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3. B1, B2, B3</a:t>
            </a:r>
            <a:endParaRPr sz="10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590" name="Google Shape;590;p41"/>
          <p:cNvCxnSpPr>
            <a:stCxn id="571" idx="2"/>
            <a:endCxn id="573" idx="1"/>
          </p:cNvCxnSpPr>
          <p:nvPr/>
        </p:nvCxnSpPr>
        <p:spPr>
          <a:xfrm rot="5400000">
            <a:off x="4350362" y="2540986"/>
            <a:ext cx="697500" cy="347100"/>
          </a:xfrm>
          <a:prstGeom prst="curvedConnector4">
            <a:avLst>
              <a:gd name="adj1" fmla="val 8677"/>
              <a:gd name="adj2" fmla="val 570578"/>
            </a:avLst>
          </a:prstGeom>
          <a:noFill/>
          <a:ln w="25400" cap="flat" cmpd="sng">
            <a:solidFill>
              <a:srgbClr val="0070C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91" name="Google Shape;591;p41"/>
          <p:cNvSpPr txBox="1"/>
          <p:nvPr/>
        </p:nvSpPr>
        <p:spPr>
          <a:xfrm>
            <a:off x="3084022" y="2718262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92" name="Google Shape;592;p41"/>
          <p:cNvSpPr txBox="1"/>
          <p:nvPr/>
        </p:nvSpPr>
        <p:spPr>
          <a:xfrm>
            <a:off x="1308317" y="2989041"/>
            <a:ext cx="2260555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4. RoundRobin B2:192.168.1.3:10009</a:t>
            </a:r>
            <a:endParaRPr sz="10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93" name="Google Shape;593;p41"/>
          <p:cNvSpPr txBox="1"/>
          <p:nvPr/>
        </p:nvSpPr>
        <p:spPr>
          <a:xfrm>
            <a:off x="268769" y="4576522"/>
            <a:ext cx="341632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目前默认支持两种选择算法：随机与轮询</a:t>
            </a:r>
            <a:endParaRPr sz="1400" b="0" i="1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594" name="Google Shape;594;p41"/>
          <p:cNvCxnSpPr>
            <a:stCxn id="573" idx="3"/>
            <a:endCxn id="583" idx="1"/>
          </p:cNvCxnSpPr>
          <p:nvPr/>
        </p:nvCxnSpPr>
        <p:spPr>
          <a:xfrm rot="10800000" flipH="1">
            <a:off x="5227963" y="2499094"/>
            <a:ext cx="1890600" cy="564300"/>
          </a:xfrm>
          <a:prstGeom prst="curvedConnector3">
            <a:avLst>
              <a:gd name="adj1" fmla="val 49999"/>
            </a:avLst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95" name="Google Shape;595;p41"/>
          <p:cNvSpPr txBox="1"/>
          <p:nvPr/>
        </p:nvSpPr>
        <p:spPr>
          <a:xfrm>
            <a:off x="5520178" y="3003343"/>
            <a:ext cx="1096775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4. Call 1.3:10009</a:t>
            </a:r>
            <a:endParaRPr sz="10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96" name="Google Shape;596;p41"/>
          <p:cNvSpPr txBox="1"/>
          <p:nvPr/>
        </p:nvSpPr>
        <p:spPr>
          <a:xfrm>
            <a:off x="533400" y="1389057"/>
            <a:ext cx="18004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职责：负载均衡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Transport 同步请求组件</a:t>
            </a:r>
          </a:p>
        </p:txBody>
      </p:sp>
      <p:sp>
        <p:nvSpPr>
          <p:cNvPr id="602" name="Google Shape;602;p42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26</a:t>
            </a:fld>
            <a:endParaRPr lang="en-US"/>
          </a:p>
        </p:txBody>
      </p:sp>
      <p:pic>
        <p:nvPicPr>
          <p:cNvPr id="603" name="Google Shape;603;p4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495800" y="2343150"/>
            <a:ext cx="4158228" cy="1637532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42"/>
          <p:cNvSpPr txBox="1"/>
          <p:nvPr/>
        </p:nvSpPr>
        <p:spPr>
          <a:xfrm>
            <a:off x="380412" y="1581150"/>
            <a:ext cx="5550815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type Transport interface {</a:t>
            </a:r>
            <a:br>
              <a:rPr lang="en-US" sz="14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14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Dial(addr string, opts ...DialOption) (Client, error)</a:t>
            </a:r>
            <a:br>
              <a:rPr lang="en-US" sz="14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14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Listen(addr string, opts ...ListenOption) (Listener, error)</a:t>
            </a:r>
            <a:br>
              <a:rPr lang="en-US" sz="14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14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}</a:t>
            </a:r>
          </a:p>
        </p:txBody>
      </p:sp>
      <p:sp>
        <p:nvSpPr>
          <p:cNvPr id="605" name="Google Shape;605;p42"/>
          <p:cNvSpPr/>
          <p:nvPr/>
        </p:nvSpPr>
        <p:spPr>
          <a:xfrm>
            <a:off x="7493472" y="783093"/>
            <a:ext cx="108234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请求与响应</a:t>
            </a:r>
            <a:endParaRPr sz="14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Transport 同步请求组件</a:t>
            </a:r>
          </a:p>
        </p:txBody>
      </p:sp>
      <p:sp>
        <p:nvSpPr>
          <p:cNvPr id="611" name="Google Shape;611;p43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27</a:t>
            </a:fld>
            <a:endParaRPr lang="en-US"/>
          </a:p>
        </p:txBody>
      </p:sp>
      <p:sp>
        <p:nvSpPr>
          <p:cNvPr id="612" name="Google Shape;612;p43"/>
          <p:cNvSpPr/>
          <p:nvPr/>
        </p:nvSpPr>
        <p:spPr>
          <a:xfrm>
            <a:off x="7852625" y="790743"/>
            <a:ext cx="90281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通信模型</a:t>
            </a:r>
            <a:endParaRPr sz="14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sp>
        <p:nvSpPr>
          <p:cNvPr id="613" name="Google Shape;613;p43"/>
          <p:cNvSpPr/>
          <p:nvPr/>
        </p:nvSpPr>
        <p:spPr>
          <a:xfrm>
            <a:off x="817835" y="1428938"/>
            <a:ext cx="1853015" cy="2872364"/>
          </a:xfrm>
          <a:prstGeom prst="rect">
            <a:avLst/>
          </a:prstGeom>
          <a:solidFill>
            <a:srgbClr val="0A0457"/>
          </a:solidFill>
          <a:ln w="25400" cap="flat" cmpd="sng">
            <a:solidFill>
              <a:srgbClr val="0A04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14" name="Google Shape;614;p43"/>
          <p:cNvSpPr/>
          <p:nvPr/>
        </p:nvSpPr>
        <p:spPr>
          <a:xfrm>
            <a:off x="3076423" y="1428938"/>
            <a:ext cx="1699467" cy="2872364"/>
          </a:xfrm>
          <a:prstGeom prst="rect">
            <a:avLst/>
          </a:prstGeom>
          <a:solidFill>
            <a:srgbClr val="0A0457"/>
          </a:solidFill>
          <a:ln w="25400" cap="flat" cmpd="sng">
            <a:solidFill>
              <a:srgbClr val="0A04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15" name="Google Shape;615;p43"/>
          <p:cNvSpPr txBox="1"/>
          <p:nvPr/>
        </p:nvSpPr>
        <p:spPr>
          <a:xfrm>
            <a:off x="1178873" y="1167125"/>
            <a:ext cx="7104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Client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16" name="Google Shape;616;p43"/>
          <p:cNvSpPr txBox="1"/>
          <p:nvPr/>
        </p:nvSpPr>
        <p:spPr>
          <a:xfrm>
            <a:off x="3433076" y="1121925"/>
            <a:ext cx="9027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Server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17" name="Google Shape;617;p43"/>
          <p:cNvSpPr/>
          <p:nvPr/>
        </p:nvSpPr>
        <p:spPr>
          <a:xfrm>
            <a:off x="3244101" y="1624817"/>
            <a:ext cx="1353224" cy="205199"/>
          </a:xfrm>
          <a:prstGeom prst="rect">
            <a:avLst/>
          </a:prstGeom>
          <a:solidFill>
            <a:srgbClr val="FF0089"/>
          </a:solidFill>
          <a:ln w="25400" cap="flat" cmpd="sng">
            <a:solidFill>
              <a:srgbClr val="0A04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Handler</a:t>
            </a:r>
          </a:p>
        </p:txBody>
      </p:sp>
      <p:sp>
        <p:nvSpPr>
          <p:cNvPr id="618" name="Google Shape;618;p43"/>
          <p:cNvSpPr txBox="1"/>
          <p:nvPr/>
        </p:nvSpPr>
        <p:spPr>
          <a:xfrm>
            <a:off x="644600" y="4752250"/>
            <a:ext cx="58797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注：为了简化，忽略了Codec模块。箭头所指为逻辑调用，并非直接调用</a:t>
            </a:r>
            <a:endParaRPr sz="1350" b="0" i="0" u="none" strike="noStrike" cap="none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19" name="Google Shape;619;p43"/>
          <p:cNvSpPr/>
          <p:nvPr/>
        </p:nvSpPr>
        <p:spPr>
          <a:xfrm>
            <a:off x="996740" y="1936717"/>
            <a:ext cx="1535482" cy="2230408"/>
          </a:xfrm>
          <a:prstGeom prst="rect">
            <a:avLst/>
          </a:prstGeom>
          <a:solidFill>
            <a:srgbClr val="FF0089"/>
          </a:solidFill>
          <a:ln w="25400" cap="flat" cmpd="sng">
            <a:solidFill>
              <a:srgbClr val="0A04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20" name="Google Shape;620;p43"/>
          <p:cNvSpPr/>
          <p:nvPr/>
        </p:nvSpPr>
        <p:spPr>
          <a:xfrm>
            <a:off x="1178880" y="2186747"/>
            <a:ext cx="1163303" cy="1832645"/>
          </a:xfrm>
          <a:prstGeom prst="rect">
            <a:avLst/>
          </a:prstGeom>
          <a:solidFill>
            <a:srgbClr val="0A0457"/>
          </a:solidFill>
          <a:ln w="25400" cap="flat" cmpd="sng">
            <a:solidFill>
              <a:srgbClr val="0A04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21" name="Google Shape;621;p43"/>
          <p:cNvSpPr txBox="1"/>
          <p:nvPr/>
        </p:nvSpPr>
        <p:spPr>
          <a:xfrm>
            <a:off x="1208076" y="2161250"/>
            <a:ext cx="7104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trClient</a:t>
            </a:r>
            <a:endParaRPr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22" name="Google Shape;622;p43"/>
          <p:cNvSpPr/>
          <p:nvPr/>
        </p:nvSpPr>
        <p:spPr>
          <a:xfrm>
            <a:off x="989623" y="1624868"/>
            <a:ext cx="1544067" cy="196751"/>
          </a:xfrm>
          <a:prstGeom prst="rect">
            <a:avLst/>
          </a:prstGeom>
          <a:solidFill>
            <a:srgbClr val="FF0089"/>
          </a:solidFill>
          <a:ln w="25400" cap="flat" cmpd="sng">
            <a:solidFill>
              <a:srgbClr val="0A04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Call</a:t>
            </a:r>
            <a:endParaRPr sz="135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623" name="Google Shape;623;p43"/>
          <p:cNvCxnSpPr>
            <a:stCxn id="622" idx="3"/>
            <a:endCxn id="617" idx="1"/>
          </p:cNvCxnSpPr>
          <p:nvPr/>
        </p:nvCxnSpPr>
        <p:spPr>
          <a:xfrm>
            <a:off x="2533690" y="1723243"/>
            <a:ext cx="710400" cy="4200"/>
          </a:xfrm>
          <a:prstGeom prst="straightConnector1">
            <a:avLst/>
          </a:prstGeom>
          <a:noFill/>
          <a:ln w="9525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24" name="Google Shape;624;p43"/>
          <p:cNvSpPr/>
          <p:nvPr/>
        </p:nvSpPr>
        <p:spPr>
          <a:xfrm>
            <a:off x="3244099" y="1936717"/>
            <a:ext cx="1353225" cy="2230407"/>
          </a:xfrm>
          <a:prstGeom prst="rect">
            <a:avLst/>
          </a:prstGeom>
          <a:solidFill>
            <a:srgbClr val="FF0089"/>
          </a:solidFill>
          <a:ln w="25400" cap="flat" cmpd="sng">
            <a:solidFill>
              <a:srgbClr val="0A04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25" name="Google Shape;625;p43"/>
          <p:cNvSpPr/>
          <p:nvPr/>
        </p:nvSpPr>
        <p:spPr>
          <a:xfrm>
            <a:off x="3341785" y="2201931"/>
            <a:ext cx="1139576" cy="1817461"/>
          </a:xfrm>
          <a:prstGeom prst="rect">
            <a:avLst/>
          </a:prstGeom>
          <a:solidFill>
            <a:srgbClr val="0A0457"/>
          </a:solidFill>
          <a:ln w="25400" cap="flat" cmpd="sng">
            <a:solidFill>
              <a:srgbClr val="0A04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26" name="Google Shape;626;p43"/>
          <p:cNvSpPr txBox="1"/>
          <p:nvPr/>
        </p:nvSpPr>
        <p:spPr>
          <a:xfrm>
            <a:off x="3353223" y="2186750"/>
            <a:ext cx="7104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Listener</a:t>
            </a:r>
            <a:endParaRPr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27" name="Google Shape;627;p43"/>
          <p:cNvSpPr/>
          <p:nvPr/>
        </p:nvSpPr>
        <p:spPr>
          <a:xfrm>
            <a:off x="3450053" y="2364212"/>
            <a:ext cx="929062" cy="196751"/>
          </a:xfrm>
          <a:prstGeom prst="rect">
            <a:avLst/>
          </a:prstGeom>
          <a:solidFill>
            <a:srgbClr val="FF0089"/>
          </a:solidFill>
          <a:ln w="25400" cap="flat" cmpd="sng">
            <a:solidFill>
              <a:srgbClr val="0A04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Accept</a:t>
            </a:r>
            <a:endParaRPr sz="135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28" name="Google Shape;628;p43"/>
          <p:cNvSpPr/>
          <p:nvPr/>
        </p:nvSpPr>
        <p:spPr>
          <a:xfrm>
            <a:off x="3450053" y="2667664"/>
            <a:ext cx="929063" cy="1207846"/>
          </a:xfrm>
          <a:prstGeom prst="rect">
            <a:avLst/>
          </a:prstGeom>
          <a:solidFill>
            <a:srgbClr val="FF0089"/>
          </a:solidFill>
          <a:ln w="25400" cap="flat" cmpd="sng">
            <a:solidFill>
              <a:srgbClr val="0A04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29" name="Google Shape;629;p43"/>
          <p:cNvSpPr txBox="1"/>
          <p:nvPr/>
        </p:nvSpPr>
        <p:spPr>
          <a:xfrm>
            <a:off x="3465251" y="2705000"/>
            <a:ext cx="7104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trSocket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30" name="Google Shape;630;p43"/>
          <p:cNvSpPr/>
          <p:nvPr/>
        </p:nvSpPr>
        <p:spPr>
          <a:xfrm>
            <a:off x="3580839" y="3193007"/>
            <a:ext cx="631877" cy="196751"/>
          </a:xfrm>
          <a:prstGeom prst="rect">
            <a:avLst/>
          </a:prstGeom>
          <a:solidFill>
            <a:srgbClr val="0A0457"/>
          </a:solidFill>
          <a:ln w="25400" cap="flat" cmpd="sng">
            <a:solidFill>
              <a:srgbClr val="0A04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Rcv</a:t>
            </a:r>
            <a:endParaRPr sz="135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31" name="Google Shape;631;p43"/>
          <p:cNvSpPr/>
          <p:nvPr/>
        </p:nvSpPr>
        <p:spPr>
          <a:xfrm>
            <a:off x="3573179" y="3477443"/>
            <a:ext cx="631877" cy="196751"/>
          </a:xfrm>
          <a:prstGeom prst="rect">
            <a:avLst/>
          </a:prstGeom>
          <a:solidFill>
            <a:srgbClr val="0A0457"/>
          </a:solidFill>
          <a:ln w="25400" cap="flat" cmpd="sng">
            <a:solidFill>
              <a:srgbClr val="0A04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Send</a:t>
            </a:r>
            <a:endParaRPr sz="135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32" name="Google Shape;632;p43"/>
          <p:cNvSpPr/>
          <p:nvPr/>
        </p:nvSpPr>
        <p:spPr>
          <a:xfrm>
            <a:off x="3214947" y="1880450"/>
            <a:ext cx="11397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633" name="Google Shape;633;p43"/>
          <p:cNvCxnSpPr>
            <a:stCxn id="634" idx="3"/>
            <a:endCxn id="627" idx="1"/>
          </p:cNvCxnSpPr>
          <p:nvPr/>
        </p:nvCxnSpPr>
        <p:spPr>
          <a:xfrm rot="10800000" flipH="1">
            <a:off x="2286232" y="2462468"/>
            <a:ext cx="1163700" cy="3300"/>
          </a:xfrm>
          <a:prstGeom prst="straightConnector1">
            <a:avLst/>
          </a:prstGeom>
          <a:noFill/>
          <a:ln w="9525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34" name="Google Shape;634;p43"/>
          <p:cNvSpPr/>
          <p:nvPr/>
        </p:nvSpPr>
        <p:spPr>
          <a:xfrm>
            <a:off x="1278223" y="2367393"/>
            <a:ext cx="1008009" cy="196751"/>
          </a:xfrm>
          <a:prstGeom prst="rect">
            <a:avLst/>
          </a:prstGeom>
          <a:solidFill>
            <a:srgbClr val="FF0089"/>
          </a:solidFill>
          <a:ln w="25400" cap="flat" cmpd="sng">
            <a:solidFill>
              <a:srgbClr val="0A04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Dial</a:t>
            </a:r>
            <a:endParaRPr sz="135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35" name="Google Shape;635;p43"/>
          <p:cNvSpPr/>
          <p:nvPr/>
        </p:nvSpPr>
        <p:spPr>
          <a:xfrm>
            <a:off x="989625" y="1900625"/>
            <a:ext cx="10080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36" name="Google Shape;636;p43"/>
          <p:cNvSpPr txBox="1"/>
          <p:nvPr/>
        </p:nvSpPr>
        <p:spPr>
          <a:xfrm>
            <a:off x="5476797" y="1260425"/>
            <a:ext cx="2304300" cy="13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client =&gt; server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37" name="Google Shape;637;p43"/>
          <p:cNvSpPr txBox="1"/>
          <p:nvPr/>
        </p:nvSpPr>
        <p:spPr>
          <a:xfrm>
            <a:off x="5476800" y="1672700"/>
            <a:ext cx="2753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client.Call =&gt; server.Handler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38" name="Google Shape;638;p43"/>
          <p:cNvSpPr txBox="1"/>
          <p:nvPr/>
        </p:nvSpPr>
        <p:spPr>
          <a:xfrm>
            <a:off x="5488451" y="2101400"/>
            <a:ext cx="3267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transport.client =&gt; transport.listener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39" name="Google Shape;639;p43"/>
          <p:cNvSpPr/>
          <p:nvPr/>
        </p:nvSpPr>
        <p:spPr>
          <a:xfrm>
            <a:off x="5508876" y="2601775"/>
            <a:ext cx="32466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transport.Dial =&gt; transport.Accept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40" name="Google Shape;640;p43"/>
          <p:cNvSpPr/>
          <p:nvPr/>
        </p:nvSpPr>
        <p:spPr>
          <a:xfrm>
            <a:off x="6085022" y="1444137"/>
            <a:ext cx="144670" cy="27910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41" name="Google Shape;641;p43"/>
          <p:cNvSpPr/>
          <p:nvPr/>
        </p:nvSpPr>
        <p:spPr>
          <a:xfrm>
            <a:off x="6085022" y="1900625"/>
            <a:ext cx="144670" cy="27910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42" name="Google Shape;642;p43"/>
          <p:cNvSpPr/>
          <p:nvPr/>
        </p:nvSpPr>
        <p:spPr>
          <a:xfrm>
            <a:off x="6085022" y="2380493"/>
            <a:ext cx="144670" cy="27910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43" name="Google Shape;643;p43"/>
          <p:cNvSpPr/>
          <p:nvPr/>
        </p:nvSpPr>
        <p:spPr>
          <a:xfrm>
            <a:off x="1278223" y="2659339"/>
            <a:ext cx="1008009" cy="1236751"/>
          </a:xfrm>
          <a:prstGeom prst="rect">
            <a:avLst/>
          </a:prstGeom>
          <a:solidFill>
            <a:srgbClr val="FF0089"/>
          </a:solidFill>
          <a:ln w="25400" cap="flat" cmpd="sng">
            <a:solidFill>
              <a:srgbClr val="0A04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44" name="Google Shape;644;p43"/>
          <p:cNvSpPr/>
          <p:nvPr/>
        </p:nvSpPr>
        <p:spPr>
          <a:xfrm>
            <a:off x="1421928" y="3178113"/>
            <a:ext cx="631877" cy="196751"/>
          </a:xfrm>
          <a:prstGeom prst="rect">
            <a:avLst/>
          </a:prstGeom>
          <a:solidFill>
            <a:srgbClr val="0A0457"/>
          </a:solidFill>
          <a:ln w="25400" cap="flat" cmpd="sng">
            <a:solidFill>
              <a:srgbClr val="0A04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Send</a:t>
            </a:r>
            <a:endParaRPr sz="135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45" name="Google Shape;645;p43"/>
          <p:cNvSpPr/>
          <p:nvPr/>
        </p:nvSpPr>
        <p:spPr>
          <a:xfrm>
            <a:off x="1421928" y="3474739"/>
            <a:ext cx="631877" cy="196751"/>
          </a:xfrm>
          <a:prstGeom prst="rect">
            <a:avLst/>
          </a:prstGeom>
          <a:solidFill>
            <a:srgbClr val="0A0457"/>
          </a:solidFill>
          <a:ln w="25400" cap="flat" cmpd="sng">
            <a:solidFill>
              <a:srgbClr val="0A04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Rcv</a:t>
            </a:r>
            <a:endParaRPr sz="135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46" name="Google Shape;646;p43"/>
          <p:cNvSpPr txBox="1"/>
          <p:nvPr/>
        </p:nvSpPr>
        <p:spPr>
          <a:xfrm>
            <a:off x="1275422" y="2691195"/>
            <a:ext cx="50847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1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http[1]</a:t>
            </a:r>
            <a:endParaRPr sz="1350" b="0" i="1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47" name="Google Shape;647;p43"/>
          <p:cNvSpPr txBox="1"/>
          <p:nvPr/>
        </p:nvSpPr>
        <p:spPr>
          <a:xfrm>
            <a:off x="5670616" y="3824224"/>
            <a:ext cx="1393587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1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http[1]: 原生http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48" name="Google Shape;648;p43"/>
          <p:cNvSpPr txBox="1"/>
          <p:nvPr/>
        </p:nvSpPr>
        <p:spPr>
          <a:xfrm>
            <a:off x="1694166" y="4463126"/>
            <a:ext cx="2497207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默认的HttpTransport请求模型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649" name="Google Shape;649;p43"/>
          <p:cNvCxnSpPr>
            <a:stCxn id="631" idx="1"/>
            <a:endCxn id="645" idx="3"/>
          </p:cNvCxnSpPr>
          <p:nvPr/>
        </p:nvCxnSpPr>
        <p:spPr>
          <a:xfrm rot="10800000">
            <a:off x="2053679" y="3573118"/>
            <a:ext cx="1519500" cy="2700"/>
          </a:xfrm>
          <a:prstGeom prst="straightConnector1">
            <a:avLst/>
          </a:prstGeom>
          <a:noFill/>
          <a:ln w="9525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50" name="Google Shape;650;p43"/>
          <p:cNvCxnSpPr>
            <a:stCxn id="644" idx="3"/>
            <a:endCxn id="630" idx="1"/>
          </p:cNvCxnSpPr>
          <p:nvPr/>
        </p:nvCxnSpPr>
        <p:spPr>
          <a:xfrm>
            <a:off x="2053805" y="3276489"/>
            <a:ext cx="1527000" cy="15000"/>
          </a:xfrm>
          <a:prstGeom prst="straightConnector1">
            <a:avLst/>
          </a:prstGeom>
          <a:noFill/>
          <a:ln w="9525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Transport 的分类</a:t>
            </a:r>
          </a:p>
        </p:txBody>
      </p:sp>
      <p:sp>
        <p:nvSpPr>
          <p:cNvPr id="656" name="Google Shape;656;p44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28</a:t>
            </a:fld>
            <a:endParaRPr lang="en-US"/>
          </a:p>
        </p:txBody>
      </p:sp>
      <p:pic>
        <p:nvPicPr>
          <p:cNvPr id="657" name="Google Shape;657;p4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79666" y="1382792"/>
            <a:ext cx="4144735" cy="3223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45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组件插件化</a:t>
            </a:r>
          </a:p>
        </p:txBody>
      </p:sp>
      <p:sp>
        <p:nvSpPr>
          <p:cNvPr id="663" name="Google Shape;663;p45"/>
          <p:cNvSpPr txBox="1">
            <a:spLocks noGrp="1"/>
          </p:cNvSpPr>
          <p:nvPr>
            <p:ph type="sldNum" idx="12"/>
          </p:nvPr>
        </p:nvSpPr>
        <p:spPr>
          <a:xfrm>
            <a:off x="145283" y="4583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主题</a:t>
            </a:r>
          </a:p>
        </p:txBody>
      </p:sp>
      <p:sp>
        <p:nvSpPr>
          <p:cNvPr id="134" name="Google Shape;134;p19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  <p:sp>
        <p:nvSpPr>
          <p:cNvPr id="135" name="Google Shape;135;p19"/>
          <p:cNvSpPr txBox="1"/>
          <p:nvPr/>
        </p:nvSpPr>
        <p:spPr>
          <a:xfrm>
            <a:off x="419428" y="1216585"/>
            <a:ext cx="6609080" cy="1369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en-US" sz="14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什么是Micro</a:t>
            </a:r>
            <a:endParaRPr sz="1400" b="0" i="0" u="none" strike="noStrike" cap="none">
              <a:solidFill>
                <a:srgbClr val="424242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en-US" sz="14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Go-Micro框架的设计</a:t>
            </a:r>
            <a:endParaRPr sz="1400" b="0" i="0" u="none" strike="noStrike" cap="none">
              <a:solidFill>
                <a:srgbClr val="424242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en-US" sz="14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Go-Micro主要的组件</a:t>
            </a:r>
            <a:endParaRPr sz="1400" b="1" i="0" u="none" strike="noStrike" cap="none">
              <a:solidFill>
                <a:srgbClr val="424242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en-US" sz="14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Go-Micro的插件化</a:t>
            </a:r>
            <a:endParaRPr sz="1400" b="0" i="0" u="none" strike="noStrike" cap="none">
              <a:solidFill>
                <a:srgbClr val="424242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en-US" sz="14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问答与下期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回顾框架</a:t>
            </a:r>
          </a:p>
        </p:txBody>
      </p:sp>
      <p:sp>
        <p:nvSpPr>
          <p:cNvPr id="669" name="Google Shape;669;p46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30</a:t>
            </a:fld>
            <a:endParaRPr lang="en-US"/>
          </a:p>
        </p:txBody>
      </p:sp>
      <p:sp>
        <p:nvSpPr>
          <p:cNvPr id="670" name="Google Shape;670;p46"/>
          <p:cNvSpPr/>
          <p:nvPr/>
        </p:nvSpPr>
        <p:spPr>
          <a:xfrm>
            <a:off x="2150613" y="1422137"/>
            <a:ext cx="4711700" cy="1691639"/>
          </a:xfrm>
          <a:custGeom>
            <a:avLst/>
            <a:gdLst/>
            <a:ahLst/>
            <a:cxnLst/>
            <a:rect l="l" t="t" r="r" b="b"/>
            <a:pathLst>
              <a:path w="4711700" h="1691639" extrusionOk="0">
                <a:moveTo>
                  <a:pt x="0" y="0"/>
                </a:moveTo>
                <a:lnTo>
                  <a:pt x="4711190" y="0"/>
                </a:lnTo>
                <a:lnTo>
                  <a:pt x="4711190" y="1691396"/>
                </a:lnTo>
                <a:lnTo>
                  <a:pt x="0" y="1691396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4242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71" name="Google Shape;671;p46"/>
          <p:cNvSpPr txBox="1"/>
          <p:nvPr/>
        </p:nvSpPr>
        <p:spPr>
          <a:xfrm>
            <a:off x="2215313" y="1511312"/>
            <a:ext cx="4572000" cy="416559"/>
          </a:xfrm>
          <a:prstGeom prst="rect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1112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Service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72" name="Google Shape;672;p46"/>
          <p:cNvSpPr txBox="1"/>
          <p:nvPr/>
        </p:nvSpPr>
        <p:spPr>
          <a:xfrm>
            <a:off x="2215313" y="2056186"/>
            <a:ext cx="2264410" cy="416559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1112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Client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73" name="Google Shape;673;p46"/>
          <p:cNvSpPr txBox="1"/>
          <p:nvPr/>
        </p:nvSpPr>
        <p:spPr>
          <a:xfrm>
            <a:off x="4548058" y="2056186"/>
            <a:ext cx="2239645" cy="416559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1112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Server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74" name="Google Shape;674;p46"/>
          <p:cNvSpPr txBox="1"/>
          <p:nvPr/>
        </p:nvSpPr>
        <p:spPr>
          <a:xfrm>
            <a:off x="5925105" y="2601035"/>
            <a:ext cx="862965" cy="416559"/>
          </a:xfrm>
          <a:prstGeom prst="rect">
            <a:avLst/>
          </a:prstGeom>
          <a:noFill/>
          <a:ln w="254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11125" rIns="0" bIns="0" anchor="t" anchorCtr="0">
            <a:noAutofit/>
          </a:bodyPr>
          <a:lstStyle/>
          <a:p>
            <a:pPr marL="1047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75" name="Google Shape;675;p46"/>
          <p:cNvSpPr txBox="1"/>
          <p:nvPr/>
        </p:nvSpPr>
        <p:spPr>
          <a:xfrm>
            <a:off x="4997657" y="2601060"/>
            <a:ext cx="862965" cy="416559"/>
          </a:xfrm>
          <a:prstGeom prst="rect">
            <a:avLst/>
          </a:prstGeom>
          <a:noFill/>
          <a:ln w="254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11125" rIns="0" bIns="0" anchor="t" anchorCtr="0">
            <a:noAutofit/>
          </a:bodyPr>
          <a:lstStyle/>
          <a:p>
            <a:pPr marL="15113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Selector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76" name="Google Shape;676;p46"/>
          <p:cNvSpPr txBox="1"/>
          <p:nvPr/>
        </p:nvSpPr>
        <p:spPr>
          <a:xfrm>
            <a:off x="4070209" y="2601060"/>
            <a:ext cx="862965" cy="416559"/>
          </a:xfrm>
          <a:prstGeom prst="rect">
            <a:avLst/>
          </a:prstGeom>
          <a:noFill/>
          <a:ln w="254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11125" rIns="0" bIns="0" anchor="t" anchorCtr="0">
            <a:noAutofit/>
          </a:bodyPr>
          <a:lstStyle/>
          <a:p>
            <a:pPr marL="15176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Registry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77" name="Google Shape;677;p46"/>
          <p:cNvSpPr txBox="1"/>
          <p:nvPr/>
        </p:nvSpPr>
        <p:spPr>
          <a:xfrm>
            <a:off x="3142761" y="2601060"/>
            <a:ext cx="862965" cy="416559"/>
          </a:xfrm>
          <a:prstGeom prst="rect">
            <a:avLst/>
          </a:prstGeom>
          <a:noFill/>
          <a:ln w="12700" cap="flat" cmpd="sng">
            <a:solidFill>
              <a:srgbClr val="342E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11125" rIns="0" bIns="0" anchor="t" anchorCtr="0">
            <a:noAutofit/>
          </a:bodyPr>
          <a:lstStyle/>
          <a:p>
            <a:pPr marL="21082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Codec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78" name="Google Shape;678;p46"/>
          <p:cNvSpPr txBox="1"/>
          <p:nvPr/>
        </p:nvSpPr>
        <p:spPr>
          <a:xfrm>
            <a:off x="2215313" y="2601060"/>
            <a:ext cx="862965" cy="416559"/>
          </a:xfrm>
          <a:prstGeom prst="rect">
            <a:avLst/>
          </a:prstGeom>
          <a:noFill/>
          <a:ln w="254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11125" rIns="0" bIns="0" anchor="t" anchorCtr="0">
            <a:noAutofit/>
          </a:bodyPr>
          <a:lstStyle/>
          <a:p>
            <a:pPr marL="2063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Broker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插件化代码演示</a:t>
            </a:r>
            <a:br>
              <a:rPr lang="en-US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endParaRPr lang="en-US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84" name="Google Shape;684;p47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31</a:t>
            </a:fld>
            <a:endParaRPr lang="en-US"/>
          </a:p>
        </p:txBody>
      </p:sp>
      <p:sp>
        <p:nvSpPr>
          <p:cNvPr id="685" name="Google Shape;685;p47"/>
          <p:cNvSpPr/>
          <p:nvPr/>
        </p:nvSpPr>
        <p:spPr>
          <a:xfrm>
            <a:off x="457200" y="1657350"/>
            <a:ext cx="2879700" cy="7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 panose="020B0604020202020204"/>
              <a:buAutoNum type="arabicPeriod"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实例化一个Rpc服务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 panose="020B0604020202020204"/>
              <a:buAutoNum type="arabicPeriod"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Registry注册使用MDNS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 panose="020B0604020202020204"/>
              <a:buAutoNum type="arabicPeriod"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异步消息使用HttpBroker</a:t>
            </a:r>
          </a:p>
        </p:txBody>
      </p:sp>
      <p:sp>
        <p:nvSpPr>
          <p:cNvPr id="686" name="Google Shape;686;p47"/>
          <p:cNvSpPr/>
          <p:nvPr/>
        </p:nvSpPr>
        <p:spPr>
          <a:xfrm>
            <a:off x="4646763" y="1657350"/>
            <a:ext cx="236013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 panose="020B0604020202020204"/>
              <a:buAutoNum type="arabicPeriod"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实例化一个Rpc服务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 panose="020B0604020202020204"/>
              <a:buAutoNum type="arabicPeriod"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注册中心使用Consul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 panose="020B0604020202020204"/>
              <a:buAutoNum type="arabicPeriod"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异步消息使用RabbitMQ</a:t>
            </a:r>
          </a:p>
          <a:p>
            <a:pPr marL="342900" marR="0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 panose="020B0604020202020204"/>
              <a:buNone/>
            </a:pP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87" name="Google Shape;687;p47"/>
          <p:cNvSpPr txBox="1"/>
          <p:nvPr/>
        </p:nvSpPr>
        <p:spPr>
          <a:xfrm>
            <a:off x="1431296" y="1288018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默认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88" name="Google Shape;688;p47"/>
          <p:cNvSpPr txBox="1"/>
          <p:nvPr/>
        </p:nvSpPr>
        <p:spPr>
          <a:xfrm>
            <a:off x="5332563" y="1288018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自定义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89" name="Google Shape;689;p47"/>
          <p:cNvSpPr txBox="1"/>
          <p:nvPr/>
        </p:nvSpPr>
        <p:spPr>
          <a:xfrm>
            <a:off x="462516" y="3012547"/>
            <a:ext cx="29604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service := micro.NewService()</a:t>
            </a:r>
          </a:p>
        </p:txBody>
      </p:sp>
      <p:sp>
        <p:nvSpPr>
          <p:cNvPr id="690" name="Google Shape;690;p47"/>
          <p:cNvSpPr txBox="1"/>
          <p:nvPr/>
        </p:nvSpPr>
        <p:spPr>
          <a:xfrm>
            <a:off x="1431295" y="2580680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代码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91" name="Google Shape;691;p47"/>
          <p:cNvSpPr txBox="1"/>
          <p:nvPr/>
        </p:nvSpPr>
        <p:spPr>
          <a:xfrm>
            <a:off x="5982815" y="2589937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代码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92" name="Google Shape;692;p47"/>
          <p:cNvSpPr txBox="1"/>
          <p:nvPr/>
        </p:nvSpPr>
        <p:spPr>
          <a:xfrm rot="966097">
            <a:off x="7739223" y="1248402"/>
            <a:ext cx="932628" cy="369332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Registry</a:t>
            </a:r>
          </a:p>
        </p:txBody>
      </p:sp>
      <p:sp>
        <p:nvSpPr>
          <p:cNvPr id="693" name="Google Shape;693;p47"/>
          <p:cNvSpPr txBox="1"/>
          <p:nvPr/>
        </p:nvSpPr>
        <p:spPr>
          <a:xfrm rot="923857">
            <a:off x="7605537" y="1738656"/>
            <a:ext cx="932628" cy="369332"/>
          </a:xfrm>
          <a:prstGeom prst="rect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Broker</a:t>
            </a:r>
          </a:p>
        </p:txBody>
      </p:sp>
      <p:sp>
        <p:nvSpPr>
          <p:cNvPr id="694" name="Google Shape;694;p47"/>
          <p:cNvSpPr txBox="1"/>
          <p:nvPr/>
        </p:nvSpPr>
        <p:spPr>
          <a:xfrm>
            <a:off x="4409536" y="2968526"/>
            <a:ext cx="4271426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service := micro.NewService(</a:t>
            </a:r>
            <a:b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</a:t>
            </a:r>
            <a:r>
              <a:rPr lang="en-US" sz="12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micro.Registry(consul.NewRegistry(func(ops *registry.Options) {</a:t>
            </a:r>
            <a:br>
              <a:rPr lang="en-US" sz="12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12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ops.Addrs = []string{"127.0.0.1:8500"}</a:t>
            </a:r>
            <a:br>
              <a:rPr lang="en-US" sz="12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12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})),</a:t>
            </a:r>
            <a:b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</a:t>
            </a:r>
            <a:r>
              <a:rPr lang="en-US" sz="1200" b="0" i="0" u="none" strike="noStrike" cap="none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micro.Broker(rabbitmq.NewBroker(</a:t>
            </a:r>
            <a:br>
              <a:rPr lang="en-US" sz="1200" b="0" i="0" u="none" strike="noStrike" cap="none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1200" b="0" i="0" u="none" strike="noStrike" cap="none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broker.Addrs([]string{"127.0.0.1:5672"}...),</a:t>
            </a:r>
            <a:br>
              <a:rPr lang="en-US" sz="1200" b="0" i="0" u="none" strike="noStrike" cap="none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1200" b="0" i="0" u="none" strike="noStrike" cap="none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)),</a:t>
            </a:r>
            <a:b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插件化原理</a:t>
            </a:r>
            <a:br>
              <a:rPr lang="en-US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endParaRPr lang="en-US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0" name="Google Shape;700;p4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56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为每个组件强定义了接口</a:t>
            </a:r>
          </a:p>
        </p:txBody>
      </p:sp>
      <p:sp>
        <p:nvSpPr>
          <p:cNvPr id="701" name="Google Shape;701;p48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32</a:t>
            </a:fld>
            <a:endParaRPr lang="en-US"/>
          </a:p>
        </p:txBody>
      </p:sp>
      <p:pic>
        <p:nvPicPr>
          <p:cNvPr id="702" name="Google Shape;702;p4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42333" y="3341357"/>
            <a:ext cx="1465997" cy="1465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3" name="Google Shape;703;p4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897756" y="2398144"/>
            <a:ext cx="3348488" cy="1181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4" name="Google Shape;704;p48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42333" y="1852832"/>
            <a:ext cx="1431969" cy="129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5" name="Google Shape;705;p48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6771735" y="1547562"/>
            <a:ext cx="1160253" cy="1256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" name="Google Shape;706;p48"/>
          <p:cNvPicPr preferRelativeResize="0"/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3792504" y="966513"/>
            <a:ext cx="1856240" cy="1119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7" name="Google Shape;707;p48"/>
          <p:cNvPicPr preferRelativeResize="0"/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2469907" y="3676376"/>
            <a:ext cx="1420243" cy="1303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08" name="Google Shape;708;p48"/>
          <p:cNvPicPr preferRelativeResize="0"/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4720624" y="3684768"/>
            <a:ext cx="1780994" cy="1286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09" name="Google Shape;709;p48"/>
          <p:cNvPicPr preferRelativeResize="0"/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6771735" y="3169654"/>
            <a:ext cx="1711508" cy="10302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0" name="Google Shape;710;p48"/>
          <p:cNvCxnSpPr>
            <a:endCxn id="704" idx="3"/>
          </p:cNvCxnSpPr>
          <p:nvPr/>
        </p:nvCxnSpPr>
        <p:spPr>
          <a:xfrm rot="10800000">
            <a:off x="1874302" y="2498695"/>
            <a:ext cx="1196700" cy="475800"/>
          </a:xfrm>
          <a:prstGeom prst="straightConnector1">
            <a:avLst/>
          </a:prstGeom>
          <a:noFill/>
          <a:ln w="9525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11" name="Google Shape;711;p48"/>
          <p:cNvCxnSpPr/>
          <p:nvPr/>
        </p:nvCxnSpPr>
        <p:spPr>
          <a:xfrm flipH="1">
            <a:off x="1908330" y="3388267"/>
            <a:ext cx="1023454" cy="76496"/>
          </a:xfrm>
          <a:prstGeom prst="straightConnector1">
            <a:avLst/>
          </a:prstGeom>
          <a:noFill/>
          <a:ln w="9525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12" name="Google Shape;712;p48"/>
          <p:cNvCxnSpPr>
            <a:endCxn id="707" idx="3"/>
          </p:cNvCxnSpPr>
          <p:nvPr/>
        </p:nvCxnSpPr>
        <p:spPr>
          <a:xfrm flipH="1">
            <a:off x="3890150" y="3388295"/>
            <a:ext cx="525600" cy="939600"/>
          </a:xfrm>
          <a:prstGeom prst="straightConnector1">
            <a:avLst/>
          </a:prstGeom>
          <a:noFill/>
          <a:ln w="9525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13" name="Google Shape;713;p48"/>
          <p:cNvCxnSpPr>
            <a:endCxn id="708" idx="0"/>
          </p:cNvCxnSpPr>
          <p:nvPr/>
        </p:nvCxnSpPr>
        <p:spPr>
          <a:xfrm>
            <a:off x="5246021" y="3426468"/>
            <a:ext cx="365100" cy="258300"/>
          </a:xfrm>
          <a:prstGeom prst="straightConnector1">
            <a:avLst/>
          </a:prstGeom>
          <a:noFill/>
          <a:ln w="9525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14" name="Google Shape;714;p48"/>
          <p:cNvCxnSpPr>
            <a:endCxn id="709" idx="1"/>
          </p:cNvCxnSpPr>
          <p:nvPr/>
        </p:nvCxnSpPr>
        <p:spPr>
          <a:xfrm>
            <a:off x="6113835" y="3342768"/>
            <a:ext cx="657900" cy="342000"/>
          </a:xfrm>
          <a:prstGeom prst="straightConnector1">
            <a:avLst/>
          </a:prstGeom>
          <a:noFill/>
          <a:ln w="9525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15" name="Google Shape;715;p48"/>
          <p:cNvCxnSpPr>
            <a:endCxn id="705" idx="1"/>
          </p:cNvCxnSpPr>
          <p:nvPr/>
        </p:nvCxnSpPr>
        <p:spPr>
          <a:xfrm rot="10800000" flipH="1">
            <a:off x="5868435" y="2176032"/>
            <a:ext cx="903300" cy="907800"/>
          </a:xfrm>
          <a:prstGeom prst="straightConnector1">
            <a:avLst/>
          </a:prstGeom>
          <a:noFill/>
          <a:ln w="9525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16" name="Google Shape;716;p48"/>
          <p:cNvCxnSpPr>
            <a:endCxn id="706" idx="2"/>
          </p:cNvCxnSpPr>
          <p:nvPr/>
        </p:nvCxnSpPr>
        <p:spPr>
          <a:xfrm rot="10800000" flipH="1">
            <a:off x="4578424" y="2086269"/>
            <a:ext cx="142200" cy="481800"/>
          </a:xfrm>
          <a:prstGeom prst="straightConnector1">
            <a:avLst/>
          </a:prstGeom>
          <a:noFill/>
          <a:ln w="9525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谢谢大家</a:t>
            </a:r>
          </a:p>
        </p:txBody>
      </p:sp>
      <p:sp>
        <p:nvSpPr>
          <p:cNvPr id="722" name="Google Shape;722;p49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33</a:t>
            </a:fld>
            <a:endParaRPr lang="en-US"/>
          </a:p>
        </p:txBody>
      </p:sp>
      <p:sp>
        <p:nvSpPr>
          <p:cNvPr id="723" name="Google Shape;723;p49"/>
          <p:cNvSpPr txBox="1"/>
          <p:nvPr/>
        </p:nvSpPr>
        <p:spPr>
          <a:xfrm>
            <a:off x="1636090" y="1456472"/>
            <a:ext cx="1122680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  <a:hlinkClick r:id="rId3"/>
              </a:rPr>
              <a:t>micro.mu</a:t>
            </a:r>
            <a:endParaRPr sz="1800" b="0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724" name="Google Shape;724;p49"/>
          <p:cNvSpPr txBox="1"/>
          <p:nvPr/>
        </p:nvSpPr>
        <p:spPr>
          <a:xfrm>
            <a:off x="372176" y="3620866"/>
            <a:ext cx="108234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资源链接：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5" name="Google Shape;725;p49"/>
          <p:cNvSpPr txBox="1"/>
          <p:nvPr/>
        </p:nvSpPr>
        <p:spPr>
          <a:xfrm>
            <a:off x="304800" y="1476364"/>
            <a:ext cx="1143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官方站点: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6" name="Google Shape;726;p49"/>
          <p:cNvSpPr txBox="1"/>
          <p:nvPr/>
        </p:nvSpPr>
        <p:spPr>
          <a:xfrm>
            <a:off x="304800" y="1860403"/>
            <a:ext cx="1143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微信公众号: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27" name="Google Shape;727;p49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538544" y="1803812"/>
            <a:ext cx="1078846" cy="1078846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49"/>
          <p:cNvSpPr txBox="1"/>
          <p:nvPr/>
        </p:nvSpPr>
        <p:spPr>
          <a:xfrm>
            <a:off x="405794" y="3074983"/>
            <a:ext cx="1143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提问: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9" name="Google Shape;729;p49"/>
          <p:cNvSpPr txBox="1"/>
          <p:nvPr/>
        </p:nvSpPr>
        <p:spPr>
          <a:xfrm>
            <a:off x="457200" y="3943350"/>
            <a:ext cx="4644476" cy="869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  <a:hlinkClick r:id="rId5"/>
              </a:rPr>
              <a:t>Micro</a:t>
            </a:r>
            <a:endParaRPr sz="1800" b="0" i="0" u="sng" strike="noStrike" cap="none">
              <a:solidFill>
                <a:srgbClr val="01AED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400" b="0" i="0" u="sng" strike="noStrike" cap="none">
                <a:solidFill>
                  <a:schemeClr val="hlink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  <a:hlinkClick r:id="rId6"/>
              </a:rPr>
              <a:t>Micro中国站</a:t>
            </a:r>
            <a:endParaRPr sz="1400" b="0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271359" y="935823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什么是Micro</a:t>
            </a:r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145283" y="4583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Micro包含了很多东西</a:t>
            </a:r>
          </a:p>
        </p:txBody>
      </p:sp>
      <p:sp>
        <p:nvSpPr>
          <p:cNvPr id="147" name="Google Shape;147;p21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  <p:sp>
        <p:nvSpPr>
          <p:cNvPr id="148" name="Google Shape;148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-127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框架与工具集：Go-Micro（库）、Micro（运行时工具集）</a:t>
            </a:r>
          </a:p>
          <a:p>
            <a:pPr marL="12700" lvl="0" indent="-127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社区: slack.micro.mu</a:t>
            </a:r>
            <a:endParaRPr>
              <a:solidFill>
                <a:srgbClr val="424242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2700" lvl="0" indent="-127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生态系统、平台PasS</a:t>
            </a:r>
          </a:p>
          <a:p>
            <a:pPr marL="12700" lvl="0" indent="-127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公司（London）</a:t>
            </a:r>
            <a:endParaRPr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390475" y="4019550"/>
            <a:ext cx="38228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框架与工具集：Go-Micro、Micro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Micro 服务架构</a:t>
            </a:r>
          </a:p>
        </p:txBody>
      </p:sp>
      <p:sp>
        <p:nvSpPr>
          <p:cNvPr id="155" name="Google Shape;155;p22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  <p:pic>
        <p:nvPicPr>
          <p:cNvPr id="156" name="Google Shape;156;p2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429000" y="1549115"/>
            <a:ext cx="5216652" cy="2670641"/>
          </a:xfrm>
          <a:prstGeom prst="rect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157" name="Google Shape;157;p22"/>
          <p:cNvGraphicFramePr/>
          <p:nvPr/>
        </p:nvGraphicFramePr>
        <p:xfrm>
          <a:off x="384724" y="1581613"/>
          <a:ext cx="2905325" cy="772080"/>
        </p:xfrm>
        <a:graphic>
          <a:graphicData uri="http://schemas.openxmlformats.org/drawingml/2006/table">
            <a:tbl>
              <a:tblPr firstRow="1" bandRow="1">
                <a:noFill/>
                <a:tableStyleId>{511F3E37-3EBE-4CA1-B6B8-8D39E2F365ED}</a:tableStyleId>
              </a:tblPr>
              <a:tblGrid>
                <a:gridCol w="100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Go-Micro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342E2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微服务开发库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342E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lt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Micro</a:t>
                      </a:r>
                    </a:p>
                  </a:txBody>
                  <a:tcPr marL="91450" marR="91450" marT="45725" marB="45725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基于Go-micro开发的运行时工具集</a:t>
                      </a:r>
                      <a:endParaRPr sz="1100" u="none" strike="noStrike" cap="none"/>
                    </a:p>
                  </a:txBody>
                  <a:tcPr marL="91450" marR="91450" marT="45725" marB="45725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8" name="Google Shape;158;p22"/>
          <p:cNvSpPr txBox="1"/>
          <p:nvPr/>
        </p:nvSpPr>
        <p:spPr>
          <a:xfrm>
            <a:off x="914400" y="3605659"/>
            <a:ext cx="2223173" cy="36933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Go-Micro构建微服务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59" name="Google Shape;159;p22"/>
          <p:cNvCxnSpPr>
            <a:stCxn id="158" idx="3"/>
          </p:cNvCxnSpPr>
          <p:nvPr/>
        </p:nvCxnSpPr>
        <p:spPr>
          <a:xfrm rot="10800000" flipH="1">
            <a:off x="3137573" y="3257525"/>
            <a:ext cx="1053300" cy="532800"/>
          </a:xfrm>
          <a:prstGeom prst="straightConnector1">
            <a:avLst/>
          </a:prstGeom>
          <a:noFill/>
          <a:ln w="9525" cap="flat" cmpd="sng">
            <a:solidFill>
              <a:srgbClr val="EE68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0" name="Google Shape;160;p22"/>
          <p:cNvSpPr txBox="1"/>
          <p:nvPr/>
        </p:nvSpPr>
        <p:spPr>
          <a:xfrm>
            <a:off x="6037326" y="910037"/>
            <a:ext cx="2568973" cy="369332"/>
          </a:xfrm>
          <a:prstGeom prst="rect">
            <a:avLst/>
          </a:prstGeom>
          <a:noFill/>
          <a:ln w="9525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Micro管理、交互微服务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61" name="Google Shape;161;p22"/>
          <p:cNvCxnSpPr>
            <a:stCxn id="160" idx="2"/>
          </p:cNvCxnSpPr>
          <p:nvPr/>
        </p:nvCxnSpPr>
        <p:spPr>
          <a:xfrm flipH="1">
            <a:off x="6096013" y="1279369"/>
            <a:ext cx="1225800" cy="1063800"/>
          </a:xfrm>
          <a:prstGeom prst="straightConnector1">
            <a:avLst/>
          </a:prstGeom>
          <a:noFill/>
          <a:ln w="9525" cap="flat" cmpd="sng">
            <a:solidFill>
              <a:srgbClr val="7030A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2" name="Google Shape;162;p22"/>
          <p:cNvSpPr txBox="1"/>
          <p:nvPr/>
        </p:nvSpPr>
        <p:spPr>
          <a:xfrm>
            <a:off x="4038600" y="2417133"/>
            <a:ext cx="3657600" cy="276999"/>
          </a:xfrm>
          <a:prstGeom prst="rect">
            <a:avLst/>
          </a:prstGeom>
          <a:noFill/>
          <a:ln w="25400" cap="flat" cmpd="sng">
            <a:solidFill>
              <a:srgbClr val="7030A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4038600" y="2845681"/>
            <a:ext cx="3657600" cy="461665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Micro 工具集组件</a:t>
            </a:r>
          </a:p>
        </p:txBody>
      </p:sp>
      <p:sp>
        <p:nvSpPr>
          <p:cNvPr id="170" name="Google Shape;170;p2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API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Web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Proxy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CLI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Bot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290184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Micro API</a:t>
            </a:r>
          </a:p>
        </p:txBody>
      </p:sp>
      <p:sp>
        <p:nvSpPr>
          <p:cNvPr id="176" name="Google Shape;176;p24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  <p:sp>
        <p:nvSpPr>
          <p:cNvPr id="177" name="Google Shape;177;p24"/>
          <p:cNvSpPr/>
          <p:nvPr/>
        </p:nvSpPr>
        <p:spPr>
          <a:xfrm>
            <a:off x="7968157" y="747710"/>
            <a:ext cx="76174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API网关</a:t>
            </a: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sp>
        <p:nvSpPr>
          <p:cNvPr id="178" name="Google Shape;178;p24"/>
          <p:cNvSpPr txBox="1"/>
          <p:nvPr/>
        </p:nvSpPr>
        <p:spPr>
          <a:xfrm>
            <a:off x="350992" y="1084172"/>
            <a:ext cx="266771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功能：将Http请求转向内部应用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9" name="Google Shape;179;p24"/>
          <p:cNvSpPr/>
          <p:nvPr/>
        </p:nvSpPr>
        <p:spPr>
          <a:xfrm>
            <a:off x="2491818" y="1889538"/>
            <a:ext cx="573578" cy="1923338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Micro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API</a:t>
            </a:r>
          </a:p>
        </p:txBody>
      </p:sp>
      <p:sp>
        <p:nvSpPr>
          <p:cNvPr id="180" name="Google Shape;180;p24"/>
          <p:cNvSpPr/>
          <p:nvPr/>
        </p:nvSpPr>
        <p:spPr>
          <a:xfrm>
            <a:off x="4220480" y="1612874"/>
            <a:ext cx="767156" cy="52349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Customer</a:t>
            </a:r>
            <a:endParaRPr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API</a:t>
            </a:r>
          </a:p>
        </p:txBody>
      </p:sp>
      <p:sp>
        <p:nvSpPr>
          <p:cNvPr id="181" name="Google Shape;181;p24"/>
          <p:cNvSpPr/>
          <p:nvPr/>
        </p:nvSpPr>
        <p:spPr>
          <a:xfrm>
            <a:off x="4220480" y="2592373"/>
            <a:ext cx="767156" cy="52349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Order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API</a:t>
            </a:r>
          </a:p>
        </p:txBody>
      </p:sp>
      <p:sp>
        <p:nvSpPr>
          <p:cNvPr id="182" name="Google Shape;182;p24"/>
          <p:cNvSpPr/>
          <p:nvPr/>
        </p:nvSpPr>
        <p:spPr>
          <a:xfrm>
            <a:off x="4252538" y="3656402"/>
            <a:ext cx="767156" cy="52349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Message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API</a:t>
            </a:r>
          </a:p>
        </p:txBody>
      </p:sp>
      <p:sp>
        <p:nvSpPr>
          <p:cNvPr id="183" name="Google Shape;183;p24"/>
          <p:cNvSpPr/>
          <p:nvPr/>
        </p:nvSpPr>
        <p:spPr>
          <a:xfrm>
            <a:off x="6575752" y="1621187"/>
            <a:ext cx="767156" cy="52349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Customer</a:t>
            </a:r>
            <a:endParaRPr sz="10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SRV</a:t>
            </a:r>
          </a:p>
        </p:txBody>
      </p:sp>
      <p:sp>
        <p:nvSpPr>
          <p:cNvPr id="184" name="Google Shape;184;p24"/>
          <p:cNvSpPr/>
          <p:nvPr/>
        </p:nvSpPr>
        <p:spPr>
          <a:xfrm>
            <a:off x="6575752" y="2592373"/>
            <a:ext cx="767156" cy="52349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Order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SRV</a:t>
            </a:r>
          </a:p>
        </p:txBody>
      </p:sp>
      <p:sp>
        <p:nvSpPr>
          <p:cNvPr id="185" name="Google Shape;185;p24"/>
          <p:cNvSpPr/>
          <p:nvPr/>
        </p:nvSpPr>
        <p:spPr>
          <a:xfrm>
            <a:off x="6575752" y="3656402"/>
            <a:ext cx="767156" cy="52349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Message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SRV</a:t>
            </a:r>
          </a:p>
        </p:txBody>
      </p:sp>
      <p:sp>
        <p:nvSpPr>
          <p:cNvPr id="186" name="Google Shape;186;p24"/>
          <p:cNvSpPr txBox="1"/>
          <p:nvPr/>
        </p:nvSpPr>
        <p:spPr>
          <a:xfrm>
            <a:off x="442333" y="2419824"/>
            <a:ext cx="1526380" cy="30777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/</a:t>
            </a:r>
            <a:r>
              <a:rPr lang="en-US" sz="14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customer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/</a:t>
            </a:r>
            <a:r>
              <a:rPr lang="en-US" sz="1400" b="0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orders</a:t>
            </a:r>
            <a:endParaRPr sz="1400" b="0" i="0" u="none" strike="noStrike" cap="none">
              <a:solidFill>
                <a:srgbClr val="00B05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87" name="Google Shape;187;p24"/>
          <p:cNvCxnSpPr>
            <a:stCxn id="186" idx="3"/>
          </p:cNvCxnSpPr>
          <p:nvPr/>
        </p:nvCxnSpPr>
        <p:spPr>
          <a:xfrm>
            <a:off x="1968713" y="2573713"/>
            <a:ext cx="523200" cy="0"/>
          </a:xfrm>
          <a:prstGeom prst="straightConnector1">
            <a:avLst/>
          </a:prstGeom>
          <a:noFill/>
          <a:ln w="34925" cap="flat" cmpd="sng">
            <a:solidFill>
              <a:srgbClr val="00206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8" name="Google Shape;188;p24"/>
          <p:cNvCxnSpPr>
            <a:endCxn id="180" idx="1"/>
          </p:cNvCxnSpPr>
          <p:nvPr/>
        </p:nvCxnSpPr>
        <p:spPr>
          <a:xfrm rot="10800000" flipH="1">
            <a:off x="3065480" y="1874623"/>
            <a:ext cx="1155000" cy="545100"/>
          </a:xfrm>
          <a:prstGeom prst="straightConnector1">
            <a:avLst/>
          </a:prstGeom>
          <a:noFill/>
          <a:ln w="34925" cap="flat" cmpd="sng">
            <a:solidFill>
              <a:srgbClr val="00206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9" name="Google Shape;189;p24"/>
          <p:cNvCxnSpPr>
            <a:stCxn id="180" idx="3"/>
            <a:endCxn id="183" idx="1"/>
          </p:cNvCxnSpPr>
          <p:nvPr/>
        </p:nvCxnSpPr>
        <p:spPr>
          <a:xfrm>
            <a:off x="4987636" y="1874623"/>
            <a:ext cx="1588200" cy="8400"/>
          </a:xfrm>
          <a:prstGeom prst="straightConnector1">
            <a:avLst/>
          </a:prstGeom>
          <a:noFill/>
          <a:ln w="34925" cap="flat" cmpd="sng">
            <a:solidFill>
              <a:srgbClr val="00206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0" name="Google Shape;190;p24"/>
          <p:cNvCxnSpPr>
            <a:stCxn id="180" idx="3"/>
            <a:endCxn id="184" idx="1"/>
          </p:cNvCxnSpPr>
          <p:nvPr/>
        </p:nvCxnSpPr>
        <p:spPr>
          <a:xfrm>
            <a:off x="4987636" y="1874623"/>
            <a:ext cx="1588200" cy="979500"/>
          </a:xfrm>
          <a:prstGeom prst="straightConnector1">
            <a:avLst/>
          </a:prstGeom>
          <a:noFill/>
          <a:ln w="34925" cap="flat" cmpd="sng">
            <a:solidFill>
              <a:srgbClr val="00206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1" name="Google Shape;191;p24"/>
          <p:cNvSpPr txBox="1"/>
          <p:nvPr/>
        </p:nvSpPr>
        <p:spPr>
          <a:xfrm rot="-1500838">
            <a:off x="3307093" y="2106693"/>
            <a:ext cx="80502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泛式 RPC</a:t>
            </a:r>
          </a:p>
        </p:txBody>
      </p:sp>
      <p:sp>
        <p:nvSpPr>
          <p:cNvPr id="192" name="Google Shape;192;p24"/>
          <p:cNvSpPr txBox="1"/>
          <p:nvPr/>
        </p:nvSpPr>
        <p:spPr>
          <a:xfrm>
            <a:off x="5381393" y="2364372"/>
            <a:ext cx="56457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RPC</a:t>
            </a:r>
          </a:p>
        </p:txBody>
      </p:sp>
      <p:sp>
        <p:nvSpPr>
          <p:cNvPr id="193" name="Google Shape;193;p24"/>
          <p:cNvSpPr txBox="1"/>
          <p:nvPr/>
        </p:nvSpPr>
        <p:spPr>
          <a:xfrm>
            <a:off x="5563305" y="1837619"/>
            <a:ext cx="56457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RPC</a:t>
            </a:r>
          </a:p>
        </p:txBody>
      </p:sp>
      <p:sp>
        <p:nvSpPr>
          <p:cNvPr id="194" name="Google Shape;194;p24"/>
          <p:cNvSpPr txBox="1"/>
          <p:nvPr/>
        </p:nvSpPr>
        <p:spPr>
          <a:xfrm rot="-1499347">
            <a:off x="3024366" y="1868398"/>
            <a:ext cx="129554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router-&gt;namespace</a:t>
            </a:r>
            <a:endParaRPr sz="10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5" name="Google Shape;195;p24"/>
          <p:cNvSpPr txBox="1"/>
          <p:nvPr/>
        </p:nvSpPr>
        <p:spPr>
          <a:xfrm>
            <a:off x="3501795" y="1263589"/>
            <a:ext cx="296801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ns: go.micro.api.</a:t>
            </a:r>
            <a:r>
              <a:rPr lang="en-US" sz="14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Customer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r>
              <a:rPr lang="en-US" sz="1400" b="0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Orders</a:t>
            </a:r>
            <a:endParaRPr sz="1400" b="0" i="0" u="none" strike="noStrike" cap="none">
              <a:solidFill>
                <a:srgbClr val="00B05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" name="Google Shape;196;p24"/>
          <p:cNvSpPr txBox="1"/>
          <p:nvPr/>
        </p:nvSpPr>
        <p:spPr>
          <a:xfrm>
            <a:off x="5340487" y="1628780"/>
            <a:ext cx="1010213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Get Customer</a:t>
            </a:r>
            <a:endParaRPr sz="10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7" name="Google Shape;197;p24"/>
          <p:cNvSpPr txBox="1"/>
          <p:nvPr/>
        </p:nvSpPr>
        <p:spPr>
          <a:xfrm rot="1741037">
            <a:off x="5597140" y="2231125"/>
            <a:ext cx="75212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Get Order</a:t>
            </a:r>
          </a:p>
        </p:txBody>
      </p:sp>
      <p:sp>
        <p:nvSpPr>
          <p:cNvPr id="198" name="Google Shape;198;p24"/>
          <p:cNvSpPr/>
          <p:nvPr/>
        </p:nvSpPr>
        <p:spPr>
          <a:xfrm>
            <a:off x="2002857" y="1399981"/>
            <a:ext cx="148461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ns: go.micro.api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type: api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9" name="Google Shape;199;p24"/>
          <p:cNvSpPr txBox="1"/>
          <p:nvPr/>
        </p:nvSpPr>
        <p:spPr>
          <a:xfrm>
            <a:off x="4003000" y="3359819"/>
            <a:ext cx="196560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Sub: go.micro.evt.</a:t>
            </a:r>
            <a:r>
              <a:rPr lang="en-US" sz="14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msg</a:t>
            </a:r>
            <a:endParaRPr sz="1400" b="0" i="0" u="none" strike="noStrike" cap="none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0" name="Google Shape;200;p24"/>
          <p:cNvSpPr txBox="1"/>
          <p:nvPr/>
        </p:nvSpPr>
        <p:spPr>
          <a:xfrm>
            <a:off x="433873" y="3344489"/>
            <a:ext cx="1000595" cy="30777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/</a:t>
            </a:r>
            <a:r>
              <a:rPr lang="en-US" sz="14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msg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/</a:t>
            </a:r>
            <a:r>
              <a:rPr lang="en-US" sz="1400" b="0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login</a:t>
            </a:r>
            <a:endParaRPr sz="1400" b="0" i="0" u="none" strike="noStrike" cap="none">
              <a:solidFill>
                <a:srgbClr val="00B05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01" name="Google Shape;201;p24"/>
          <p:cNvCxnSpPr/>
          <p:nvPr/>
        </p:nvCxnSpPr>
        <p:spPr>
          <a:xfrm>
            <a:off x="1561381" y="3498377"/>
            <a:ext cx="930437" cy="0"/>
          </a:xfrm>
          <a:prstGeom prst="straightConnector1">
            <a:avLst/>
          </a:prstGeom>
          <a:noFill/>
          <a:ln w="34925" cap="flat" cmpd="sng">
            <a:solidFill>
              <a:srgbClr val="00206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2" name="Google Shape;202;p24"/>
          <p:cNvCxnSpPr>
            <a:endCxn id="182" idx="1"/>
          </p:cNvCxnSpPr>
          <p:nvPr/>
        </p:nvCxnSpPr>
        <p:spPr>
          <a:xfrm>
            <a:off x="3033038" y="3498450"/>
            <a:ext cx="1219500" cy="419700"/>
          </a:xfrm>
          <a:prstGeom prst="straightConnector1">
            <a:avLst/>
          </a:prstGeom>
          <a:noFill/>
          <a:ln w="34925" cap="flat" cmpd="sng">
            <a:solidFill>
              <a:srgbClr val="00206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3" name="Google Shape;203;p24"/>
          <p:cNvSpPr txBox="1"/>
          <p:nvPr/>
        </p:nvSpPr>
        <p:spPr>
          <a:xfrm rot="1133597">
            <a:off x="3039091" y="3478432"/>
            <a:ext cx="121219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Pub: login Event</a:t>
            </a:r>
            <a:endParaRPr sz="10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4" name="Google Shape;204;p24"/>
          <p:cNvSpPr/>
          <p:nvPr/>
        </p:nvSpPr>
        <p:spPr>
          <a:xfrm>
            <a:off x="1983509" y="3794827"/>
            <a:ext cx="148461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ns: go.micro.evt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type: event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5" name="Google Shape;205;p24"/>
          <p:cNvSpPr txBox="1"/>
          <p:nvPr/>
        </p:nvSpPr>
        <p:spPr>
          <a:xfrm>
            <a:off x="668886" y="4617275"/>
            <a:ext cx="26292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注：仅展示两种类型的API网关</a:t>
            </a:r>
            <a:endParaRPr sz="1400" b="0" i="1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  <p:sp>
        <p:nvSpPr>
          <p:cNvPr id="211" name="Google Shape;21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290184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Micro API</a:t>
            </a:r>
          </a:p>
        </p:txBody>
      </p:sp>
      <p:sp>
        <p:nvSpPr>
          <p:cNvPr id="212" name="Google Shape;212;p25"/>
          <p:cNvSpPr/>
          <p:nvPr/>
        </p:nvSpPr>
        <p:spPr>
          <a:xfrm>
            <a:off x="7743870" y="721831"/>
            <a:ext cx="112082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API网关特性</a:t>
            </a: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pic>
        <p:nvPicPr>
          <p:cNvPr id="213" name="Google Shape;213;p2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42333" y="1029608"/>
            <a:ext cx="5296611" cy="3889299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5"/>
          <p:cNvSpPr txBox="1"/>
          <p:nvPr/>
        </p:nvSpPr>
        <p:spPr>
          <a:xfrm>
            <a:off x="6202392" y="4302777"/>
            <a:ext cx="18598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详情资料：</a:t>
            </a:r>
            <a:r>
              <a:rPr lang="en-US" sz="1400" b="0" i="0" u="sng" strike="noStrike" cap="none">
                <a:solidFill>
                  <a:schemeClr val="hlink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hlinkClick r:id="rId4"/>
              </a:rPr>
              <a:t>Micro API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2875</TotalTime>
  <Words>1186</Words>
  <Application>Microsoft Macintosh PowerPoint</Application>
  <PresentationFormat>On-screen Show (16:9)</PresentationFormat>
  <Paragraphs>461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Calibri</vt:lpstr>
      <vt:lpstr>Arial Black</vt:lpstr>
      <vt:lpstr>Arial</vt:lpstr>
      <vt:lpstr>Courier New</vt:lpstr>
      <vt:lpstr>Open Sans</vt:lpstr>
      <vt:lpstr>PT Sans Narrow</vt:lpstr>
      <vt:lpstr>Office Theme</vt:lpstr>
      <vt:lpstr>Tropic</vt:lpstr>
      <vt:lpstr>Go-Micro  框架设计</vt:lpstr>
      <vt:lpstr>个人背景</vt:lpstr>
      <vt:lpstr>主题</vt:lpstr>
      <vt:lpstr>什么是Micro</vt:lpstr>
      <vt:lpstr>Micro包含了很多东西</vt:lpstr>
      <vt:lpstr>Micro 服务架构</vt:lpstr>
      <vt:lpstr>Micro 工具集组件</vt:lpstr>
      <vt:lpstr>Micro API</vt:lpstr>
      <vt:lpstr>Micro API</vt:lpstr>
      <vt:lpstr>Micro Web</vt:lpstr>
      <vt:lpstr>Micro Proxy</vt:lpstr>
      <vt:lpstr>Micro CLI</vt:lpstr>
      <vt:lpstr>Micro Bot</vt:lpstr>
      <vt:lpstr>Go-Micro 框架</vt:lpstr>
      <vt:lpstr>Go-micro 框架模块 </vt:lpstr>
      <vt:lpstr>Go-micro 基础组件调用关系 </vt:lpstr>
      <vt:lpstr>Go-micro 其他组件 </vt:lpstr>
      <vt:lpstr>Broker 异步消息组件</vt:lpstr>
      <vt:lpstr>Registry 注册组件</vt:lpstr>
      <vt:lpstr>Registry 注册类型</vt:lpstr>
      <vt:lpstr>Registry 注册组件 </vt:lpstr>
      <vt:lpstr>Registry 注册组件 </vt:lpstr>
      <vt:lpstr>Registry 注册组件 </vt:lpstr>
      <vt:lpstr>Registry 注册组件 </vt:lpstr>
      <vt:lpstr>Selector 选择器组件 </vt:lpstr>
      <vt:lpstr>Transport 同步请求组件</vt:lpstr>
      <vt:lpstr>Transport 同步请求组件</vt:lpstr>
      <vt:lpstr>Transport 的分类</vt:lpstr>
      <vt:lpstr>组件插件化</vt:lpstr>
      <vt:lpstr>回顾框架</vt:lpstr>
      <vt:lpstr>插件化代码演示 </vt:lpstr>
      <vt:lpstr>插件化原理 </vt:lpstr>
      <vt:lpstr>谢谢大家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Go-Micro  框架设计</dc:title>
  <dc:creator/>
  <cp:lastModifiedBy>printfcoder@gmail.com</cp:lastModifiedBy>
  <cp:revision>13</cp:revision>
  <dcterms:created xsi:type="dcterms:W3CDTF">2019-10-08T04:43:30Z</dcterms:created>
  <dcterms:modified xsi:type="dcterms:W3CDTF">2019-10-11T15:51:01Z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2052-10.1.0.6395</vt:lpwstr>
  </property>
</Properties>
</file>