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10.tif" ContentType="image/tiff"/>
  <Override PartName="/ppt/media/image9.tif" ContentType="image/tiff"/>
  <Override PartName="/ppt/media/image1.png" ContentType="image/png"/>
  <Override PartName="/ppt/media/image19.jpeg" ContentType="image/jpeg"/>
  <Override PartName="/ppt/media/image15.png" ContentType="image/png"/>
  <Override PartName="/ppt/media/image16.tif" ContentType="image/tiff"/>
  <Override PartName="/ppt/media/image17.png" ContentType="image/png"/>
  <Override PartName="/ppt/media/image20.tif" ContentType="image/tiff"/>
  <Override PartName="/ppt/media/image5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tif" ContentType="image/tiff"/>
  <Override PartName="/ppt/media/image3.png" ContentType="image/png"/>
  <Override PartName="/ppt/media/image4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/>
  <p:notesSz cx="9144000" cy="514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73E8DE4-939F-4D77-9291-5365428855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937E6A8-8B7F-4DA5-8585-4DAC3A1D3B8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CADDF9-BEE3-4F0F-B520-9D4A3514ED6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914400" y="2443320"/>
            <a:ext cx="7314840" cy="23140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1,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手写定义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2.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演示生成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2857680" y="385920"/>
            <a:ext cx="3428640" cy="192852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52;p7" descr=""/>
          <p:cNvPicPr/>
          <p:nvPr/>
        </p:nvPicPr>
        <p:blipFill>
          <a:blip r:embed="rId2"/>
          <a:stretch/>
        </p:blipFill>
        <p:spPr>
          <a:xfrm>
            <a:off x="7390440" y="4217400"/>
            <a:ext cx="637560" cy="69516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@micro-in-cn"/>
          <p:cNvPicPr/>
          <p:nvPr/>
        </p:nvPicPr>
        <p:blipFill>
          <a:blip r:embed="rId3"/>
          <a:stretch/>
        </p:blipFill>
        <p:spPr>
          <a:xfrm>
            <a:off x="8097120" y="4196520"/>
            <a:ext cx="734760" cy="7347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7007760" y="317700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1575000" y="315828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Group 3"/>
          <p:cNvGrpSpPr/>
          <p:nvPr/>
        </p:nvGrpSpPr>
        <p:grpSpPr>
          <a:xfrm>
            <a:off x="1004400" y="1021680"/>
            <a:ext cx="7136280" cy="152640"/>
            <a:chOff x="1004400" y="1021680"/>
            <a:chExt cx="7136280" cy="152640"/>
          </a:xfrm>
        </p:grpSpPr>
        <p:sp>
          <p:nvSpPr>
            <p:cNvPr id="5" name="CustomShape 4"/>
            <p:cNvSpPr/>
            <p:nvPr/>
          </p:nvSpPr>
          <p:spPr>
            <a:xfrm rot="10800000">
              <a:off x="1004400" y="102132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5"/>
            <p:cNvSpPr/>
            <p:nvPr/>
          </p:nvSpPr>
          <p:spPr>
            <a:xfrm rot="10800000">
              <a:off x="1004400" y="11736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6"/>
          <p:cNvGrpSpPr/>
          <p:nvPr/>
        </p:nvGrpSpPr>
        <p:grpSpPr>
          <a:xfrm>
            <a:off x="1004040" y="3969000"/>
            <a:ext cx="7136280" cy="153000"/>
            <a:chOff x="1004040" y="3969000"/>
            <a:chExt cx="7136280" cy="153000"/>
          </a:xfrm>
        </p:grpSpPr>
        <p:sp>
          <p:nvSpPr>
            <p:cNvPr id="8" name="CustomShape 7"/>
            <p:cNvSpPr/>
            <p:nvPr/>
          </p:nvSpPr>
          <p:spPr>
            <a:xfrm>
              <a:off x="1004040" y="412164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8"/>
            <p:cNvSpPr/>
            <p:nvPr/>
          </p:nvSpPr>
          <p:spPr>
            <a:xfrm>
              <a:off x="1004040" y="39690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sldNum"/>
          </p:nvPr>
        </p:nvSpPr>
        <p:spPr>
          <a:xfrm>
            <a:off x="111240" y="4712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3B850D9-DDD3-46C3-9F1A-F8F7F0171C41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52;p7" descr=""/>
          <p:cNvPicPr/>
          <p:nvPr/>
        </p:nvPicPr>
        <p:blipFill>
          <a:blip r:embed="rId2"/>
          <a:stretch/>
        </p:blipFill>
        <p:spPr>
          <a:xfrm>
            <a:off x="7390440" y="4217400"/>
            <a:ext cx="637560" cy="695160"/>
          </a:xfrm>
          <a:prstGeom prst="rect">
            <a:avLst/>
          </a:prstGeom>
          <a:ln>
            <a:noFill/>
          </a:ln>
        </p:spPr>
      </p:pic>
      <p:pic>
        <p:nvPicPr>
          <p:cNvPr id="50" name="Picture 2" descr="@micro-in-cn"/>
          <p:cNvPicPr/>
          <p:nvPr/>
        </p:nvPicPr>
        <p:blipFill>
          <a:blip r:embed="rId3"/>
          <a:stretch/>
        </p:blipFill>
        <p:spPr>
          <a:xfrm>
            <a:off x="8097120" y="4196520"/>
            <a:ext cx="734760" cy="73476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/>
          </p:nvPr>
        </p:nvSpPr>
        <p:spPr>
          <a:xfrm>
            <a:off x="168120" y="461052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CF758A1-81CF-482F-9843-07A89FFFF329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52;p7" descr=""/>
          <p:cNvPicPr/>
          <p:nvPr/>
        </p:nvPicPr>
        <p:blipFill>
          <a:blip r:embed="rId2"/>
          <a:stretch/>
        </p:blipFill>
        <p:spPr>
          <a:xfrm>
            <a:off x="7390440" y="4217400"/>
            <a:ext cx="637560" cy="69516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@micro-in-cn"/>
          <p:cNvPicPr/>
          <p:nvPr/>
        </p:nvPicPr>
        <p:blipFill>
          <a:blip r:embed="rId3"/>
          <a:stretch/>
        </p:blipFill>
        <p:spPr>
          <a:xfrm>
            <a:off x="8097120" y="4196520"/>
            <a:ext cx="734760" cy="7347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0" y="2571840"/>
            <a:ext cx="9143640" cy="2571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/>
          </p:nvPr>
        </p:nvSpPr>
        <p:spPr>
          <a:xfrm>
            <a:off x="145440" y="4583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F281786-996F-4089-9A73-EB82C4F74538}" type="slidenum">
              <a:rPr b="0" lang="en-US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6" name="Google Shape;76;p10" descr=""/>
          <p:cNvPicPr/>
          <p:nvPr/>
        </p:nvPicPr>
        <p:blipFill>
          <a:blip r:embed="rId4"/>
          <a:stretch/>
        </p:blipFill>
        <p:spPr>
          <a:xfrm>
            <a:off x="7394040" y="4214880"/>
            <a:ext cx="637560" cy="695160"/>
          </a:xfrm>
          <a:prstGeom prst="rect">
            <a:avLst/>
          </a:prstGeom>
          <a:ln>
            <a:noFill/>
          </a:ln>
        </p:spPr>
      </p:pic>
      <p:pic>
        <p:nvPicPr>
          <p:cNvPr id="97" name="Picture 8" descr=""/>
          <p:cNvPicPr/>
          <p:nvPr/>
        </p:nvPicPr>
        <p:blipFill>
          <a:blip r:embed="rId5"/>
          <a:stretch/>
        </p:blipFill>
        <p:spPr>
          <a:xfrm>
            <a:off x="8088120" y="4187160"/>
            <a:ext cx="740160" cy="740160"/>
          </a:xfrm>
          <a:prstGeom prst="rect">
            <a:avLst/>
          </a:prstGeom>
          <a:ln>
            <a:noFill/>
          </a:ln>
        </p:spPr>
      </p:pic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tif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icro-in-cn" TargetMode="External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micro.mu/" TargetMode="External"/><Relationship Id="rId2" Type="http://schemas.openxmlformats.org/officeDocument/2006/relationships/image" Target="../media/image19.jpeg"/><Relationship Id="rId3" Type="http://schemas.openxmlformats.org/officeDocument/2006/relationships/hyperlink" Target="https://github.com/micro" TargetMode="External"/><Relationship Id="rId4" Type="http://schemas.openxmlformats.org/officeDocument/2006/relationships/hyperlink" Target="http://github.com/micro-in-cn" TargetMode="External"/><Relationship Id="rId5" Type="http://schemas.openxmlformats.org/officeDocument/2006/relationships/image" Target="../media/image20.tif"/><Relationship Id="rId6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04040" y="1751760"/>
            <a:ext cx="7136280" cy="1022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 </a:t>
            </a:r>
            <a:r>
              <a:rPr b="1" lang="en-US" sz="4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工具集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137320" y="2850120"/>
            <a:ext cx="487008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Micro </a:t>
            </a:r>
            <a:r>
              <a:rPr b="0" lang="en-US" sz="2400" spc="-1" strike="noStrike">
                <a:solidFill>
                  <a:srgbClr val="695d46"/>
                </a:solidFill>
                <a:latin typeface="Open Sans"/>
                <a:ea typeface="宋体"/>
              </a:rPr>
              <a:t>中国</a:t>
            </a:r>
            <a:r>
              <a:rPr b="0" lang="en-US" sz="2400" spc="-1" strike="noStrike">
                <a:solidFill>
                  <a:srgbClr val="695d46"/>
                </a:solidFill>
                <a:latin typeface="Open Sans"/>
                <a:ea typeface="宋体"/>
              </a:rPr>
              <a:t>·</a:t>
            </a:r>
            <a:r>
              <a:rPr b="0" lang="en-US" sz="2400" spc="-1" strike="noStrike">
                <a:solidFill>
                  <a:srgbClr val="695d46"/>
                </a:solidFill>
                <a:latin typeface="Open Sans"/>
                <a:ea typeface="宋体"/>
              </a:rPr>
              <a:t>舒先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宋体"/>
              </a:rPr>
              <a:t>(Printfcoder)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2019-03-12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11240" y="4712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B592F96-933C-4A8F-B4D4-64BA3548FE83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API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1" name="Table 2"/>
          <p:cNvGraphicFramePr/>
          <p:nvPr/>
        </p:nvGraphicFramePr>
        <p:xfrm>
          <a:off x="431280" y="2316960"/>
          <a:ext cx="8400600" cy="413640"/>
        </p:xfrm>
        <a:graphic>
          <a:graphicData uri="http://schemas.openxmlformats.org/drawingml/2006/table">
            <a:tbl>
              <a:tblPr/>
              <a:tblGrid>
                <a:gridCol w="2800080"/>
                <a:gridCol w="2800080"/>
                <a:gridCol w="2800440"/>
              </a:tblGrid>
              <a:tr h="313920"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http</a:t>
                      </a:r>
                      <a:r>
                        <a:rPr b="1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路径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后台服务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接口方法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920"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/</a:t>
                      </a:r>
                      <a:r>
                        <a:rPr b="0" lang="en-US" sz="1400" spc="-1" strike="noStrike">
                          <a:solidFill>
                            <a:srgbClr val="92a000"/>
                          </a:solidFill>
                          <a:latin typeface="Arial"/>
                          <a:ea typeface="Arial"/>
                        </a:rPr>
                        <a:t>learning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/</a:t>
                      </a:r>
                      <a:r>
                        <a:rPr b="0" lang="en-US" sz="1400" spc="-1" strike="noStrike">
                          <a:solidFill>
                            <a:srgbClr val="21148c"/>
                          </a:solidFill>
                          <a:latin typeface="Arial"/>
                          <a:ea typeface="Arial"/>
                        </a:rPr>
                        <a:t>hi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go.micro.api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92a000"/>
                          </a:solidFill>
                          <a:latin typeface="Arial"/>
                          <a:ea typeface="Arial"/>
                        </a:rPr>
                        <a:t>learning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Learning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21148c"/>
                          </a:solidFill>
                          <a:latin typeface="Arial"/>
                          <a:ea typeface="Arial"/>
                        </a:rPr>
                        <a:t>Hi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920"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/</a:t>
                      </a:r>
                      <a:r>
                        <a:rPr b="0" lang="en-US" sz="1400" spc="-1" strike="noStrike">
                          <a:solidFill>
                            <a:srgbClr val="92a000"/>
                          </a:solidFill>
                          <a:latin typeface="Arial"/>
                          <a:ea typeface="Arial"/>
                        </a:rPr>
                        <a:t>learning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/</a:t>
                      </a:r>
                      <a:r>
                        <a:rPr b="0" lang="en-US" sz="1400" spc="-1" strike="noStrike">
                          <a:solidFill>
                            <a:srgbClr val="92a000"/>
                          </a:solidFill>
                          <a:latin typeface="Arial"/>
                          <a:ea typeface="Arial"/>
                        </a:rPr>
                        <a:t>greeter</a:t>
                      </a:r>
                      <a:r>
                        <a:rPr b="0" lang="en-US" sz="1400" spc="-1" strike="noStrike">
                          <a:solidFill>
                            <a:srgbClr val="21148c"/>
                          </a:solidFill>
                          <a:latin typeface="Arial"/>
                          <a:ea typeface="Arial"/>
                        </a:rPr>
                        <a:t>/hi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go.micro.api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92a000"/>
                          </a:solidFill>
                          <a:latin typeface="Arial"/>
                          <a:ea typeface="Arial"/>
                        </a:rPr>
                        <a:t>learning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Greeter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21148c"/>
                          </a:solidFill>
                          <a:latin typeface="Arial"/>
                          <a:ea typeface="Arial"/>
                        </a:rPr>
                        <a:t>Hi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6f8fa"/>
                    </a:solidFill>
                  </a:tcPr>
                </a:tc>
              </a:tr>
              <a:tr h="313920"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/</a:t>
                      </a:r>
                      <a:r>
                        <a:rPr b="0" lang="en-US" sz="1400" spc="-1" strike="noStrike">
                          <a:solidFill>
                            <a:srgbClr val="92a000"/>
                          </a:solidFill>
                          <a:latin typeface="Arial"/>
                          <a:ea typeface="Arial"/>
                        </a:rPr>
                        <a:t>v2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/</a:t>
                      </a:r>
                      <a:r>
                        <a:rPr b="0" lang="en-US" sz="1400" spc="-1" strike="noStrike">
                          <a:solidFill>
                            <a:srgbClr val="92a000"/>
                          </a:solidFill>
                          <a:latin typeface="Arial"/>
                          <a:ea typeface="Arial"/>
                        </a:rPr>
                        <a:t>learning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/</a:t>
                      </a:r>
                      <a:r>
                        <a:rPr b="0" lang="en-US" sz="1400" spc="-1" strike="noStrike">
                          <a:solidFill>
                            <a:srgbClr val="21148c"/>
                          </a:solidFill>
                          <a:latin typeface="Arial"/>
                          <a:ea typeface="Arial"/>
                        </a:rPr>
                        <a:t>hi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go.micro.api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92a000"/>
                          </a:solidFill>
                          <a:latin typeface="Arial"/>
                          <a:ea typeface="Arial"/>
                        </a:rPr>
                        <a:t>v2.learning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tIns="56880" bIns="568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Learning</a:t>
                      </a:r>
                      <a:r>
                        <a:rPr b="0" lang="en-US" sz="14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21148c"/>
                          </a:solidFill>
                          <a:latin typeface="Arial"/>
                          <a:ea typeface="Arial"/>
                        </a:rPr>
                        <a:t>Hi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2" name="CustomShape 3"/>
          <p:cNvSpPr/>
          <p:nvPr/>
        </p:nvSpPr>
        <p:spPr>
          <a:xfrm>
            <a:off x="397440" y="1214280"/>
            <a:ext cx="5834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解析器接口：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go-micro/api/resolver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默认实现：基于命名空间映射服务，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go-micro/api/resolver/micro/route.go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Arial"/>
              </a:rPr>
              <a:t>#apiRoute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59280" y="4057560"/>
            <a:ext cx="1895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RPC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服务类型做示例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377640" y="1963080"/>
            <a:ext cx="3608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设定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micro api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的命名空间为：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go.micro.api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7356600" y="720720"/>
            <a:ext cx="17870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Namespace </a:t>
            </a: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路由规则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Greeter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服务：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go.micro.api.go.learning.greeter, learning 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两个接口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Handler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Micro API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：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go.micro.api.go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API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896960" y="726120"/>
            <a:ext cx="161856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RPC</a:t>
            </a: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演示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9" name="Picture 8" descr=""/>
          <p:cNvPicPr/>
          <p:nvPr/>
        </p:nvPicPr>
        <p:blipFill>
          <a:blip r:embed="rId1"/>
          <a:stretch/>
        </p:blipFill>
        <p:spPr>
          <a:xfrm>
            <a:off x="5537160" y="1688040"/>
            <a:ext cx="3294720" cy="245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71440" y="936000"/>
            <a:ext cx="8570880" cy="941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 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CLI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45440" y="4583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00EFBA4-8402-4391-B8D7-F092F0F40BE1}" type="slidenum">
              <a:rPr b="0" lang="en-US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57040" y="2264040"/>
            <a:ext cx="1429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非商业功能部分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CLI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11760" y="836640"/>
            <a:ext cx="6749280" cy="31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功能：基于命令行，与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Go-Micro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服务交互。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主要功能：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1.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服务列表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(micro list services)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2.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服务信息与状态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(micro health/get service xxx)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3.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上下线服务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(micro register/deregister)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4.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调用服务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其它商业级及研发中的功能：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runtime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、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service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、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run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、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kill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、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debug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、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log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network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tunnel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platform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883280" y="720720"/>
            <a:ext cx="17870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命令行工具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 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CLI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11760" y="2022840"/>
            <a:ext cx="674928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7883280" y="720720"/>
            <a:ext cx="17870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register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822960" y="1920240"/>
            <a:ext cx="6181200" cy="28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 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CLI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11760" y="1033560"/>
            <a:ext cx="67492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$ micro cli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$ micro&gt; list services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 </a:t>
            </a:r>
            <a:r>
              <a:rPr b="0" lang="en-US" sz="1200" spc="-1" strike="noStrike">
                <a:solidFill>
                  <a:srgbClr val="24292e"/>
                </a:solidFill>
                <a:latin typeface="Arial"/>
                <a:ea typeface="-apple-system"/>
              </a:rPr>
              <a:t>$ micro&gt; exit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883280" y="720720"/>
            <a:ext cx="17870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交互模式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71440" y="936000"/>
            <a:ext cx="8570880" cy="941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Web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45440" y="4583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3F01CC0-0DB0-4414-8DA5-E32270EB8E11}" type="slidenum">
              <a:rPr b="0" lang="en-US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Web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920280" y="707040"/>
            <a:ext cx="20710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Dashboard</a:t>
            </a: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与</a:t>
            </a: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Web</a:t>
            </a: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代理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4565160" y="1532880"/>
            <a:ext cx="4266720" cy="147276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343800" y="1309320"/>
            <a:ext cx="6008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功能：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Go-Micro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服务的管理控制台，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Go-Micro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风格的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服务反向代理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启动指令：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micro web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71440" y="936000"/>
            <a:ext cx="8570880" cy="941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Proxy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45440" y="4583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2A0A0E3-553F-4D5F-B055-A998795C0BF6}" type="slidenum">
              <a:rPr b="0" lang="en-US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Proxy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功能：提供访问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Go-Micro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服务代理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它与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Micro API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不一样的地方在于，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API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将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Go-Micro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服务暴露为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Http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接口，而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Proxy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的职责则是为不同网络之间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Go-Micro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服务提供入口互相访问的入口。所以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Proxy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是可以选择代理的协议的（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mucp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grpc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http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Open Sans"/>
              </a:rPr>
              <a:t>）</a:t>
            </a:r>
            <a:br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021880" y="644760"/>
            <a:ext cx="17870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服务代理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4" name="Picture 5" descr=""/>
          <p:cNvPicPr/>
          <p:nvPr/>
        </p:nvPicPr>
        <p:blipFill>
          <a:blip r:embed="rId1"/>
          <a:stretch/>
        </p:blipFill>
        <p:spPr>
          <a:xfrm>
            <a:off x="311760" y="2271600"/>
            <a:ext cx="6455880" cy="241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中国站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68120" y="461052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AF9E9FF-017E-41ED-A7C9-1CF1973FB104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62240" y="1242720"/>
            <a:ext cx="304272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0" lang="en-US" sz="1800" spc="-1" strike="noStrike">
                <a:solidFill>
                  <a:srgbClr val="424242"/>
                </a:solidFill>
                <a:latin typeface="Courier New"/>
                <a:ea typeface="Courier New"/>
              </a:rPr>
              <a:t>Since 2019-02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62240" y="1623240"/>
            <a:ext cx="312012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ce93d8"/>
                </a:solidFill>
                <a:uFillTx/>
                <a:latin typeface="Arial"/>
                <a:ea typeface="Arial"/>
                <a:hlinkClick r:id="rId1"/>
              </a:rPr>
              <a:t>https://github.com/micro-in-cn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7743960" y="721800"/>
            <a:ext cx="11203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</a:t>
            </a: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中国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9" name="Picture 1" descr=""/>
          <p:cNvPicPr/>
          <p:nvPr/>
        </p:nvPicPr>
        <p:blipFill>
          <a:blip r:embed="rId2"/>
          <a:stretch/>
        </p:blipFill>
        <p:spPr>
          <a:xfrm>
            <a:off x="384120" y="2026080"/>
            <a:ext cx="1638000" cy="1638000"/>
          </a:xfrm>
          <a:prstGeom prst="rect">
            <a:avLst/>
          </a:prstGeom>
          <a:ln>
            <a:noFill/>
          </a:ln>
        </p:spPr>
      </p:pic>
      <p:pic>
        <p:nvPicPr>
          <p:cNvPr id="150" name="Picture 2" descr=""/>
          <p:cNvPicPr/>
          <p:nvPr/>
        </p:nvPicPr>
        <p:blipFill>
          <a:blip r:embed="rId3"/>
          <a:stretch/>
        </p:blipFill>
        <p:spPr>
          <a:xfrm>
            <a:off x="2389680" y="2026080"/>
            <a:ext cx="1638000" cy="1615320"/>
          </a:xfrm>
          <a:prstGeom prst="rect">
            <a:avLst/>
          </a:prstGeom>
          <a:ln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2376000" y="3641760"/>
            <a:ext cx="1956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扫码加群，备注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448560" y="3641760"/>
            <a:ext cx="1549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Micro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中国公众号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71440" y="936000"/>
            <a:ext cx="8570880" cy="941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工具集的发展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45440" y="4583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3656FBD-2A2C-4A15-8BAA-DCB2CA7AA2D6}" type="slidenum">
              <a:rPr b="0" lang="en-US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工具集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7743960" y="721800"/>
            <a:ext cx="11203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面向平台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9" name="Picture 7" descr=""/>
          <p:cNvPicPr/>
          <p:nvPr/>
        </p:nvPicPr>
        <p:blipFill>
          <a:blip r:embed="rId1"/>
          <a:stretch/>
        </p:blipFill>
        <p:spPr>
          <a:xfrm>
            <a:off x="82080" y="1560960"/>
            <a:ext cx="8979120" cy="20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谢谢大家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68120" y="461052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5899E1D-B237-4ED9-9859-53045B3F1C64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636200" y="1456560"/>
            <a:ext cx="11224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ce93d8"/>
                </a:solidFill>
                <a:uFillTx/>
                <a:latin typeface="Courier New"/>
                <a:ea typeface="Courier New"/>
                <a:hlinkClick r:id="rId1"/>
              </a:rPr>
              <a:t>micro.mu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372240" y="3620880"/>
            <a:ext cx="108216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资源链接：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304920" y="1476360"/>
            <a:ext cx="11426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官方站点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304920" y="1860480"/>
            <a:ext cx="11426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微信公众号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6" name="Google Shape;727;p49" descr=""/>
          <p:cNvPicPr/>
          <p:nvPr/>
        </p:nvPicPr>
        <p:blipFill>
          <a:blip r:embed="rId2"/>
          <a:stretch/>
        </p:blipFill>
        <p:spPr>
          <a:xfrm>
            <a:off x="1538640" y="1803960"/>
            <a:ext cx="1078560" cy="1078560"/>
          </a:xfrm>
          <a:prstGeom prst="rect">
            <a:avLst/>
          </a:prstGeom>
          <a:ln>
            <a:noFill/>
          </a:ln>
        </p:spPr>
      </p:pic>
      <p:sp>
        <p:nvSpPr>
          <p:cNvPr id="227" name="CustomShape 7"/>
          <p:cNvSpPr/>
          <p:nvPr/>
        </p:nvSpPr>
        <p:spPr>
          <a:xfrm>
            <a:off x="405720" y="3075120"/>
            <a:ext cx="11426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提问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57200" y="3943440"/>
            <a:ext cx="4644000" cy="8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ce93d8"/>
                </a:solidFill>
                <a:uFillTx/>
                <a:latin typeface="Courier New"/>
                <a:ea typeface="Courier New"/>
                <a:hlinkClick r:id="rId3"/>
              </a:rPr>
              <a:t>Micro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1" strike="noStrike" u="sng">
                <a:solidFill>
                  <a:srgbClr val="ce93d8"/>
                </a:solidFill>
                <a:uFillTx/>
                <a:latin typeface="Courier New"/>
                <a:ea typeface="Courier New"/>
                <a:hlinkClick r:id="rId4"/>
              </a:rPr>
              <a:t>Micro中国站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29" name="Picture 10" descr=""/>
          <p:cNvPicPr/>
          <p:nvPr/>
        </p:nvPicPr>
        <p:blipFill>
          <a:blip r:embed="rId5"/>
          <a:stretch/>
        </p:blipFill>
        <p:spPr>
          <a:xfrm>
            <a:off x="2950920" y="1827720"/>
            <a:ext cx="1084680" cy="106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主题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68120" y="461052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08747D9-7B5C-4F1D-893C-794DE53E57EA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19400" y="1216440"/>
            <a:ext cx="6608880" cy="15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Courier New"/>
              </a:rPr>
              <a:t>Micro API (Gateway)</a:t>
            </a:r>
            <a:endParaRPr b="0" lang="en-US" sz="1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Courier New"/>
              </a:rPr>
              <a:t>Micro CLI</a:t>
            </a:r>
            <a:endParaRPr b="0" lang="en-US" sz="1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Courier New"/>
              </a:rPr>
              <a:t>Micro Web</a:t>
            </a:r>
            <a:endParaRPr b="0" lang="en-US" sz="1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Courier New"/>
              </a:rPr>
              <a:t>Micro Proxy 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Courier New"/>
              </a:rPr>
              <a:t>（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Courier New"/>
              </a:rPr>
              <a:t>Go-Micro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Courier New"/>
              </a:rPr>
              <a:t>服务代理）</a:t>
            </a:r>
            <a:endParaRPr b="0" lang="en-US" sz="1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Micro 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工具集的发展（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Auth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、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Network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，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Run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、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Tunnel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、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Platform</a:t>
            </a:r>
            <a:r>
              <a:rPr b="0" lang="en-US" sz="1400" spc="-1" strike="noStrike">
                <a:solidFill>
                  <a:srgbClr val="424242"/>
                </a:solidFill>
                <a:latin typeface="Courier New"/>
                <a:ea typeface="Arial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工具集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Go-Micro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与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Micro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，两个项目的关联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Go-Micro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是框架，不是服务，但是使用它来编写微服务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Micro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是基于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Go-Micro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编写，面向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Go-Micro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服务治理与生态的工具集，它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包含很多服务、工具。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743960" y="721800"/>
            <a:ext cx="11203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全功能介绍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工具集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743960" y="721800"/>
            <a:ext cx="11203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全功能介绍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1" name="Picture 7" descr=""/>
          <p:cNvPicPr/>
          <p:nvPr/>
        </p:nvPicPr>
        <p:blipFill>
          <a:blip r:embed="rId1"/>
          <a:stretch/>
        </p:blipFill>
        <p:spPr>
          <a:xfrm>
            <a:off x="82080" y="1560960"/>
            <a:ext cx="8979120" cy="20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71440" y="936000"/>
            <a:ext cx="8570880" cy="941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 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API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45440" y="4583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4A01418-5E99-416E-9019-91053D10322A}" type="slidenum">
              <a:rPr b="0" lang="en-US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288864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Micro API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68120" y="461052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120E431-F1BF-4C9A-AA55-A743E9A7C3C6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894280" y="701640"/>
            <a:ext cx="30668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352800" y="1638360"/>
            <a:ext cx="5703480" cy="8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1. Go-Micro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风格服务的网关，负责代理外部请求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不提供统一的接入层，针对不同的微服务类型，提供不同的网关接入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HTTP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、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RPC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、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API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、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Event </a:t>
            </a:r>
            <a:r>
              <a:rPr b="0" lang="en-US" sz="1400" spc="-1" strike="noStrike" baseline="-25000">
                <a:solidFill>
                  <a:srgbClr val="352f23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默认基于服务命名空间自动路由，支持 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Namespace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、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Host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、</a:t>
            </a:r>
            <a:r>
              <a:rPr b="1" lang="en-US" sz="1400" spc="-1" strike="noStrike" baseline="-25000">
                <a:solidFill>
                  <a:srgbClr val="ef6c00"/>
                </a:solidFill>
                <a:latin typeface="Arial"/>
                <a:ea typeface="Arial"/>
              </a:rPr>
              <a:t>GRPC 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7896960" y="726120"/>
            <a:ext cx="161856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服务网关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352800" y="1362240"/>
            <a:ext cx="4897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Micro API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的特点：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0" name="Picture 1" descr=""/>
          <p:cNvPicPr/>
          <p:nvPr/>
        </p:nvPicPr>
        <p:blipFill>
          <a:blip r:embed="rId1"/>
          <a:stretch/>
        </p:blipFill>
        <p:spPr>
          <a:xfrm>
            <a:off x="4007520" y="2417760"/>
            <a:ext cx="4698720" cy="179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 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API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384320" y="708480"/>
            <a:ext cx="161856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API Handler</a:t>
            </a: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类别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374040" y="1113480"/>
          <a:ext cx="8395560" cy="2534040"/>
        </p:xfrm>
        <a:graphic>
          <a:graphicData uri="http://schemas.openxmlformats.org/drawingml/2006/table">
            <a:tbl>
              <a:tblPr/>
              <a:tblGrid>
                <a:gridCol w="1350720"/>
                <a:gridCol w="7044840"/>
              </a:tblGrid>
              <a:tr h="306720"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类型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说明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2440"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rpc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通过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RPC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向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go-micro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应用转送请求，</a:t>
                      </a: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只支持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Get/Post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。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GET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转发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RawQuery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，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POST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转发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Body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6720"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api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与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rpc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差不多，但是会把完整的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http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头封装向下传送，</a:t>
                      </a: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不限制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请求方法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6f8fa"/>
                    </a:solidFill>
                  </a:tcPr>
                </a:tc>
              </a:tr>
              <a:tr h="532440"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http/proxy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，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web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以反向代理的方式使用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API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，相当于把普通的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web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应用部署在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API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之后，让外界像调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api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接口一样调用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web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服务，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web</a:t>
                      </a: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显式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支持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websocket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6720"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代理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event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事件服务类型的请求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2440"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meta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 lIns="87840" rIns="87840" tIns="40320" bIns="40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默认值，元数据，通过在代码中的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Endpoint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配置选择使用上述中的某一个处理器，默认</a:t>
                      </a:r>
                      <a:r>
                        <a:rPr b="0" lang="en-US" sz="1600" spc="-1" strike="noStrike">
                          <a:solidFill>
                            <a:srgbClr val="352f23"/>
                          </a:solidFill>
                          <a:latin typeface="Arial"/>
                          <a:ea typeface="Arial"/>
                        </a:rPr>
                        <a:t>RPC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7840" marR="8784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325440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Micr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 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API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68120" y="461052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581828C-3105-48B9-8D0D-F834067B2058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894280" y="701640"/>
            <a:ext cx="30668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7896960" y="726120"/>
            <a:ext cx="161856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路由规则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1760" y="1047600"/>
            <a:ext cx="4897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基于命名空间：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9" name="Picture 1" descr=""/>
          <p:cNvPicPr/>
          <p:nvPr/>
        </p:nvPicPr>
        <p:blipFill>
          <a:blip r:embed="rId1"/>
          <a:stretch/>
        </p:blipFill>
        <p:spPr>
          <a:xfrm>
            <a:off x="498600" y="1652400"/>
            <a:ext cx="8207280" cy="201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9373</TotalTime>
  <Application>LibreOffice/6.3.4.2$Linux_X86_64 LibreOffice_project/30$Build-2</Application>
  <Words>944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2019-10-08T04:43:00Z</dcterms:created>
  <dc:creator/>
  <dc:description/>
  <dc:language>en-US</dc:language>
  <cp:lastModifiedBy/>
  <dcterms:modified xsi:type="dcterms:W3CDTF">2020-03-12T17:44:19Z</dcterms:modified>
  <cp:revision>480</cp:revision>
  <dc:subject/>
  <dc:title>Go-Micro  框架设计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2052-10.1.0.6395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