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4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355" r:id="rId6"/>
    <p:sldId id="356" r:id="rId7"/>
    <p:sldId id="259" r:id="rId8"/>
    <p:sldId id="352" r:id="rId9"/>
    <p:sldId id="353" r:id="rId10"/>
    <p:sldId id="354" r:id="rId11"/>
    <p:sldId id="357" r:id="rId12"/>
    <p:sldId id="321" r:id="rId13"/>
    <p:sldId id="288" r:id="rId14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94699"/>
  </p:normalViewPr>
  <p:slideViewPr>
    <p:cSldViewPr snapToGrid="0">
      <p:cViewPr varScale="1">
        <p:scale>
          <a:sx n="184" d="100"/>
          <a:sy n="184" d="100"/>
        </p:scale>
        <p:origin x="552" y="176"/>
      </p:cViewPr>
      <p:guideLst>
        <p:guide orient="horz" pos="288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2" d="100"/>
          <a:sy n="152" d="100"/>
        </p:scale>
        <p:origin x="13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1C1BB7-5E06-40C9-A03C-773917E9E2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3C028-2AD8-4886-BB2C-5A35A91429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4C82A-ADE2-4BBA-B2A9-E36881C26755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0CB7-E486-47FC-8C85-2DCF1383AC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989C-C80E-44A9-AE7B-F821752BC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A0BC6-E594-4C72-8ECA-3153C40A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2c7962589_5_5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62c7962589_5_6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2c7962589_5_7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244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38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62c7962589_5_637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24442" y="424181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FD3C3B5-B23F-424F-88AB-7E6166C42F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94" y="4157187"/>
            <a:ext cx="751707" cy="7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 extrusionOk="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 h="120000" extrusionOk="0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w="19025" cap="flat" cmpd="sng">
            <a:solidFill>
              <a:srgbClr val="E81C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94118" y="421505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6CACCA1-7B82-404B-840F-B971D848B6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151" y="4187118"/>
            <a:ext cx="740694" cy="7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 夜读（中浅蓝）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 h="120000" extrusionOk="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w="190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390362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@micro-in-cn">
            <a:extLst>
              <a:ext uri="{FF2B5EF4-FFF2-40B4-BE49-F238E27FC236}">
                <a16:creationId xmlns:a16="http://schemas.microsoft.com/office/drawing/2014/main" id="{5A911ECB-7462-4D33-A498-37CCCB7AAC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170" y="4196439"/>
            <a:ext cx="735129" cy="7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mu/" TargetMode="External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ithub.com/micro-in-cn" TargetMode="External"/><Relationship Id="rId5" Type="http://schemas.openxmlformats.org/officeDocument/2006/relationships/hyperlink" Target="https://github.com/micro" TargetMode="Externa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-in-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altLang="zh-CN" dirty="0"/>
              <a:t>Micro</a:t>
            </a:r>
            <a:r>
              <a:rPr lang="en-US" dirty="0"/>
              <a:t>  </a:t>
            </a:r>
            <a:r>
              <a:rPr lang="zh-CN" altLang="en-US" sz="4400" dirty="0"/>
              <a:t>工具集</a:t>
            </a:r>
            <a:endParaRPr lang="en-US" sz="4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Micro </a:t>
            </a:r>
            <a:r>
              <a:rPr lang="zh-CN" altLang="en-US">
                <a:ea typeface="宋体" panose="02010600030101010101" pitchFamily="2" charset="-122"/>
              </a:rPr>
              <a:t>中国</a:t>
            </a:r>
            <a:r>
              <a:rPr lang="en-US" altLang="zh-CN">
                <a:ea typeface="宋体" panose="02010600030101010101" pitchFamily="2" charset="-122"/>
              </a:rPr>
              <a:t>·</a:t>
            </a:r>
            <a:r>
              <a:rPr lang="zh-CN" altLang="en-US">
                <a:ea typeface="宋体" panose="02010600030101010101" pitchFamily="2" charset="-122"/>
              </a:rPr>
              <a:t>舒先</a:t>
            </a:r>
            <a:r>
              <a:rPr lang="en-US" altLang="zh-CN" sz="1400">
                <a:ea typeface="宋体" panose="02010600030101010101" pitchFamily="2" charset="-122"/>
              </a:rPr>
              <a:t>(Printfcoder)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</a:t>
            </a:r>
            <a:r>
              <a:rPr lang="en-US" altLang="zh-CN"/>
              <a:t>03</a:t>
            </a:r>
            <a:r>
              <a:rPr lang="en-US"/>
              <a:t>-</a:t>
            </a:r>
            <a:r>
              <a:rPr lang="en-US" altLang="zh-CN"/>
              <a:t>12</a:t>
            </a:r>
            <a:endParaRPr lang="en-US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B52855-EA7A-5345-A905-F8F7D43E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</p:spPr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kumimoji="1" lang="zh-CN" altLang="en-US"/>
          </a:p>
        </p:txBody>
      </p:sp>
      <p:sp>
        <p:nvSpPr>
          <p:cNvPr id="5" name="Google Shape;128;p18">
            <a:extLst>
              <a:ext uri="{FF2B5EF4-FFF2-40B4-BE49-F238E27FC236}">
                <a16:creationId xmlns:a16="http://schemas.microsoft.com/office/drawing/2014/main" id="{65D72A1D-9205-0941-9495-C439C60BE015}"/>
              </a:ext>
            </a:extLst>
          </p:cNvPr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API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类别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07770B-D15F-8E46-8189-ABF97909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42705"/>
              </p:ext>
            </p:extLst>
          </p:nvPr>
        </p:nvGraphicFramePr>
        <p:xfrm>
          <a:off x="436418" y="1261570"/>
          <a:ext cx="8395882" cy="2920700"/>
        </p:xfrm>
        <a:graphic>
          <a:graphicData uri="http://schemas.openxmlformats.org/drawingml/2006/table">
            <a:tbl>
              <a:tblPr/>
              <a:tblGrid>
                <a:gridCol w="1704492">
                  <a:extLst>
                    <a:ext uri="{9D8B030D-6E8A-4147-A177-3AD203B41FA5}">
                      <a16:colId xmlns:a16="http://schemas.microsoft.com/office/drawing/2014/main" val="2720351466"/>
                    </a:ext>
                  </a:extLst>
                </a:gridCol>
                <a:gridCol w="6691390">
                  <a:extLst>
                    <a:ext uri="{9D8B030D-6E8A-4147-A177-3AD203B41FA5}">
                      <a16:colId xmlns:a16="http://schemas.microsoft.com/office/drawing/2014/main" val="287625885"/>
                    </a:ext>
                  </a:extLst>
                </a:gridCol>
              </a:tblGrid>
              <a:tr h="233146"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类型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说明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33704"/>
                  </a:ext>
                </a:extLst>
              </a:tr>
              <a:tr h="51360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rpc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通过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RPC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向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go-micro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应用转送请求，只接收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GET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和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POST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请求，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GET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转发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RawQuery，POST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转发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Body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7175"/>
                  </a:ext>
                </a:extLst>
              </a:tr>
              <a:tr h="536778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与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rpc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差不多，但是会把完整的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http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头封装向下传送，不限制请求方法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520737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http</a:t>
                      </a:r>
                      <a:r>
                        <a:rPr lang="en-US" altLang="zh-CN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proxy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，</a:t>
                      </a:r>
                      <a:r>
                        <a:rPr lang="en-US" altLang="zh-CN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endParaRPr lang="en-US" sz="10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以反向代理的方式使用</a:t>
                      </a:r>
                      <a:r>
                        <a:rPr lang="en-US" sz="10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，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相当于把普通的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应用部署在</a:t>
                      </a:r>
                      <a:r>
                        <a:rPr lang="en-US" sz="10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之后，让外界像调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接口一样调用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服务，</a:t>
                      </a:r>
                      <a:r>
                        <a:rPr lang="en-US" altLang="zh-CN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r>
                        <a:rPr lang="zh-CN" altLang="en-US" sz="1000" b="1">
                          <a:solidFill>
                            <a:srgbClr val="FF0000"/>
                          </a:solidFill>
                          <a:effectLst/>
                        </a:rPr>
                        <a:t>显式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支持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websocket</a:t>
                      </a:r>
                      <a:endParaRPr lang="zh-CN" altLang="en-US" sz="10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48845"/>
                  </a:ext>
                </a:extLst>
              </a:tr>
              <a:tr h="38496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与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http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差不多，但是支持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websocket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48980"/>
                  </a:ext>
                </a:extLst>
              </a:tr>
              <a:tr h="23314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event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代理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event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事件服务类型的请求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17372"/>
                  </a:ext>
                </a:extLst>
              </a:tr>
              <a:tr h="329297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meta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默认值，元数据，通过在代码中的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Endpoint</a:t>
                      </a:r>
                      <a:r>
                        <a:rPr lang="zh-CN" alt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配置选择使用上述中的某一个处理器，默认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RPC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9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83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参考资料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http://microservices.io/patterns/apigateway.html</a:t>
            </a:r>
            <a:endParaRPr kumimoji="1" lang="en-US" altLang="zh-CN" i="1"/>
          </a:p>
          <a:p>
            <a:r>
              <a:rPr kumimoji="1" lang="en-US" altLang="zh-CN"/>
              <a:t>…</a:t>
            </a:r>
            <a:endParaRPr kumimoji="1" lang="zh-CN" altLang="en-US"/>
          </a:p>
        </p:txBody>
      </p:sp>
      <p:sp>
        <p:nvSpPr>
          <p:cNvPr id="4" name="Google Shape;262;p28"/>
          <p:cNvSpPr/>
          <p:nvPr/>
        </p:nvSpPr>
        <p:spPr>
          <a:xfrm>
            <a:off x="7387563" y="721397"/>
            <a:ext cx="18829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</a:p>
        </p:txBody>
      </p:sp>
      <p:sp>
        <p:nvSpPr>
          <p:cNvPr id="722" name="Google Shape;722;p4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3"/>
              </a:rPr>
              <a:t>micro.mu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资源链接：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官方站点: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微信公众号: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提问: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5"/>
              </a:rPr>
              <a:t>Micro</a:t>
            </a:r>
            <a:endParaRPr sz="1800" b="0" i="0" u="sng" strike="noStrike" cap="none">
              <a:solidFill>
                <a:srgbClr val="01AED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6"/>
              </a:rPr>
              <a:t>Micro中国站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973" y="1827589"/>
            <a:ext cx="1084935" cy="10699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中国站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Since</a:t>
            </a:r>
            <a:r>
              <a:rPr lang="zh-CN" alt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2019-02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62280" y="1623148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/>
            <a:r>
              <a:rPr lang="en-US">
                <a:hlinkClick r:id="rId3"/>
              </a:rPr>
              <a:t>https://github.com/micro-in-cn</a:t>
            </a:r>
            <a:endParaRPr u="sng">
              <a:solidFill>
                <a:srgbClr val="01AED1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中国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18" y="2026017"/>
            <a:ext cx="1638300" cy="163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857" y="2026017"/>
            <a:ext cx="1638301" cy="1615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9857" y="364172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扫码加群，备注</a:t>
            </a:r>
            <a:r>
              <a:rPr kumimoji="1" lang="en-US" altLang="zh-CN"/>
              <a:t>github</a:t>
            </a:r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3772" y="364172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中国公众号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1513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API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(Gateway)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CLI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Web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Proxy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（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服务代理）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Micro 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工具集的发展（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Auth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、</a:t>
            </a:r>
            <a:r>
              <a:rPr lang="en-US" dirty="0" err="1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Network，Run、Tunnel、Platform</a:t>
            </a:r>
            <a:r>
              <a:rPr 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）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B073-7F7E-3745-BE97-78B556B0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工具集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CC78-DC90-594C-904C-7BC66F6CA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Go-Micro</a:t>
            </a:r>
            <a:r>
              <a:rPr kumimoji="1" lang="zh-CN" altLang="en-US" dirty="0"/>
              <a:t>与</a:t>
            </a:r>
            <a:r>
              <a:rPr kumimoji="1" lang="en-US" altLang="zh-CN" dirty="0"/>
              <a:t>Micro</a:t>
            </a:r>
            <a:r>
              <a:rPr kumimoji="1" lang="zh-CN" altLang="en-US" dirty="0"/>
              <a:t>，两个项目的关联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Go-Micro</a:t>
            </a:r>
            <a:r>
              <a:rPr kumimoji="1" lang="zh-CN" altLang="en-US" dirty="0"/>
              <a:t>是框架，不是服务，但是使用它来编写微服务</a:t>
            </a:r>
            <a:endParaRPr kumimoji="1" lang="en-US" altLang="zh-CN" dirty="0"/>
          </a:p>
          <a:p>
            <a:r>
              <a:rPr kumimoji="1" lang="en-US" altLang="zh-CN" dirty="0"/>
              <a:t>Micro</a:t>
            </a:r>
            <a:r>
              <a:rPr kumimoji="1" lang="zh-CN" altLang="en-US" dirty="0"/>
              <a:t>是基于</a:t>
            </a:r>
            <a:r>
              <a:rPr kumimoji="1" lang="en-US" altLang="zh-CN" dirty="0"/>
              <a:t>Go-Micro</a:t>
            </a:r>
            <a:r>
              <a:rPr kumimoji="1" lang="zh-CN" altLang="en-US" dirty="0"/>
              <a:t>编写，面向</a:t>
            </a:r>
            <a:r>
              <a:rPr kumimoji="1" lang="en-US" altLang="zh-CN" dirty="0"/>
              <a:t>Go-Micro</a:t>
            </a:r>
            <a:r>
              <a:rPr kumimoji="1" lang="zh-CN" altLang="en-US" dirty="0"/>
              <a:t>服务</a:t>
            </a:r>
            <a:r>
              <a:rPr kumimoji="1" lang="zh-CN" altLang="en-US"/>
              <a:t>治理与生态的</a:t>
            </a:r>
            <a:r>
              <a:rPr kumimoji="1" lang="zh-CN" altLang="en-US" dirty="0"/>
              <a:t>工具集，它包含很多服务、工具。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Google Shape;128;p18">
            <a:extLst>
              <a:ext uri="{FF2B5EF4-FFF2-40B4-BE49-F238E27FC236}">
                <a16:creationId xmlns:a16="http://schemas.microsoft.com/office/drawing/2014/main" id="{B5D756C7-D1BD-E044-BD7B-A74D62004EC7}"/>
              </a:ext>
            </a:extLst>
          </p:cNvPr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全功能介绍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360509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B073-7F7E-3745-BE97-78B556B0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工具集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CC78-DC90-594C-904C-7BC66F6CA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Registry</a:t>
            </a:r>
            <a:r>
              <a:rPr kumimoji="1" lang="zh-CN" altLang="en-US"/>
              <a:t> 注册中心（代理服务注册）</a:t>
            </a:r>
            <a:endParaRPr kumimoji="1" lang="en-US" altLang="zh-CN"/>
          </a:p>
          <a:p>
            <a:r>
              <a:rPr kumimoji="1" lang="en-US" altLang="zh-CN"/>
              <a:t>API</a:t>
            </a:r>
            <a:r>
              <a:rPr kumimoji="1" lang="zh-CN" altLang="en-US"/>
              <a:t> 微服务网关</a:t>
            </a:r>
          </a:p>
        </p:txBody>
      </p:sp>
      <p:sp>
        <p:nvSpPr>
          <p:cNvPr id="4" name="Google Shape;128;p18">
            <a:extLst>
              <a:ext uri="{FF2B5EF4-FFF2-40B4-BE49-F238E27FC236}">
                <a16:creationId xmlns:a16="http://schemas.microsoft.com/office/drawing/2014/main" id="{B5D756C7-D1BD-E044-BD7B-A74D62004EC7}"/>
              </a:ext>
            </a:extLst>
          </p:cNvPr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全功能介绍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02492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API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2511593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333" y="1669957"/>
            <a:ext cx="570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</a:t>
            </a:r>
            <a:r>
              <a:rPr kumimoji="1" lang="en-US" altLang="zh-CN" baseline="-25000"/>
              <a:t>Go-Micro</a:t>
            </a:r>
            <a:r>
              <a:rPr kumimoji="1" lang="zh-CN" altLang="en-US" baseline="-25000"/>
              <a:t>风格服务的网关，负责代理外部请求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不提供统一的接入层，针对不同的微服务类型，提供不同的网关接入（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HTTP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RPC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API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Event</a:t>
            </a:r>
            <a:r>
              <a:rPr kumimoji="1" lang="zh-CN" altLang="en-US" baseline="-25000"/>
              <a:t>）</a:t>
            </a:r>
            <a:endParaRPr kumimoji="1" lang="en-US" altLang="zh-CN" baseline="-25000"/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默认（目前也唯一）基于服务命名空间自动路由</a:t>
            </a:r>
            <a:endParaRPr kumimoji="1" lang="en-US" altLang="zh-CN" baseline="-25000"/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BAAE-AFB2-1346-8320-508A501E3AE2}"/>
              </a:ext>
            </a:extLst>
          </p:cNvPr>
          <p:cNvSpPr txBox="1"/>
          <p:nvPr/>
        </p:nvSpPr>
        <p:spPr>
          <a:xfrm>
            <a:off x="352728" y="1362180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API</a:t>
            </a:r>
            <a:r>
              <a:rPr kumimoji="1" lang="zh-CN" altLang="en-US"/>
              <a:t>的特点：</a:t>
            </a:r>
            <a:endParaRPr kumimoji="1" lang="en-US" altLang="zh-C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287AC5-2469-9149-89E3-9C289AD6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61" y="2417617"/>
            <a:ext cx="4699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2558315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路由规则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44514-E141-4047-B0A0-D1C10929F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33" y="1473200"/>
            <a:ext cx="8024386" cy="2524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69F059-45BF-F346-A7BB-29B90E167C55}"/>
              </a:ext>
            </a:extLst>
          </p:cNvPr>
          <p:cNvSpPr txBox="1"/>
          <p:nvPr/>
        </p:nvSpPr>
        <p:spPr>
          <a:xfrm>
            <a:off x="311700" y="1047747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基于命名空间：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30950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B51-425F-5B45-9B27-F355D2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kumimoji="1" lang="zh-CN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2BFD5B-CA4B-0C4D-9566-25AD2DF63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1382"/>
              </p:ext>
            </p:extLst>
          </p:nvPr>
        </p:nvGraphicFramePr>
        <p:xfrm>
          <a:off x="431250" y="2317025"/>
          <a:ext cx="8401050" cy="1397091"/>
        </p:xfrm>
        <a:graphic>
          <a:graphicData uri="http://schemas.openxmlformats.org/drawingml/2006/table">
            <a:tbl>
              <a:tblPr/>
              <a:tblGrid>
                <a:gridCol w="2800350">
                  <a:extLst>
                    <a:ext uri="{9D8B030D-6E8A-4147-A177-3AD203B41FA5}">
                      <a16:colId xmlns:a16="http://schemas.microsoft.com/office/drawing/2014/main" val="499551862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871532029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1296867832"/>
                    </a:ext>
                  </a:extLst>
                </a:gridCol>
              </a:tblGrid>
              <a:tr h="41411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http</a:t>
                      </a:r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路径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后台服务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接口方法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5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hello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go.micro.api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endParaRPr lang="en-US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Hello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488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greeter</a:t>
                      </a:r>
                      <a:r>
                        <a:rPr lang="en-US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go.micro.api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learning.greeter</a:t>
                      </a:r>
                      <a:endParaRPr lang="en-US" sz="1400" b="0" i="0" u="none" strike="noStrike" cap="non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Greeter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9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v2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rgbClr val="21148C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hello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go.micro.api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v2</a:t>
                      </a:r>
                      <a:r>
                        <a:rPr lang="en-US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endParaRPr lang="en-US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Hello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834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C3F606A-CA70-0C46-B7FA-60E8CA50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212538"/>
            <a:ext cx="25394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解析器接口：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go-micro/api/resolver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默认实现：基于命名空间映射服务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7A46E-F5D1-0F47-8FF4-015C35CE3C3E}"/>
              </a:ext>
            </a:extLst>
          </p:cNvPr>
          <p:cNvSpPr txBox="1"/>
          <p:nvPr/>
        </p:nvSpPr>
        <p:spPr>
          <a:xfrm>
            <a:off x="371475" y="4057402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RPC</a:t>
            </a:r>
            <a:r>
              <a:rPr kumimoji="1" lang="zh-CN" altLang="en-US"/>
              <a:t> 服务类型做示例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3F0E6-AF49-A847-87EB-57A78620A83A}"/>
              </a:ext>
            </a:extLst>
          </p:cNvPr>
          <p:cNvSpPr txBox="1"/>
          <p:nvPr/>
        </p:nvSpPr>
        <p:spPr>
          <a:xfrm>
            <a:off x="431250" y="1963200"/>
            <a:ext cx="3501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设定</a:t>
            </a:r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api</a:t>
            </a:r>
            <a:r>
              <a:rPr kumimoji="1" lang="zh-CN" altLang="en-US"/>
              <a:t>的命名空间为：</a:t>
            </a:r>
            <a:r>
              <a:rPr lang="en-US">
                <a:solidFill>
                  <a:srgbClr val="FF0000"/>
                </a:solidFill>
              </a:rPr>
              <a:t>go.micro.api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7" name="Google Shape;128;p18">
            <a:extLst>
              <a:ext uri="{FF2B5EF4-FFF2-40B4-BE49-F238E27FC236}">
                <a16:creationId xmlns:a16="http://schemas.microsoft.com/office/drawing/2014/main" id="{2322B8E0-AB8A-D04A-A124-3F8A52CDD3FA}"/>
              </a:ext>
            </a:extLst>
          </p:cNvPr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路由规则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1917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</TotalTime>
  <Words>488</Words>
  <Application>Microsoft Macintosh PowerPoint</Application>
  <PresentationFormat>On-screen Show (16:9)</PresentationFormat>
  <Paragraphs>89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Open Sans</vt:lpstr>
      <vt:lpstr>Arial</vt:lpstr>
      <vt:lpstr>Arial Black</vt:lpstr>
      <vt:lpstr>Calibri</vt:lpstr>
      <vt:lpstr>Courier New</vt:lpstr>
      <vt:lpstr>PT Sans Narrow</vt:lpstr>
      <vt:lpstr>Office Theme</vt:lpstr>
      <vt:lpstr>Tropic</vt:lpstr>
      <vt:lpstr>Micro  工具集</vt:lpstr>
      <vt:lpstr>Micro中国站</vt:lpstr>
      <vt:lpstr>主题</vt:lpstr>
      <vt:lpstr>Micro工具集</vt:lpstr>
      <vt:lpstr>Micro工具集</vt:lpstr>
      <vt:lpstr>Micro API</vt:lpstr>
      <vt:lpstr>Micro API</vt:lpstr>
      <vt:lpstr>Micro API</vt:lpstr>
      <vt:lpstr>Micro API</vt:lpstr>
      <vt:lpstr>Micro API</vt:lpstr>
      <vt:lpstr>参考资料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  框架设计</dc:title>
  <dc:creator/>
  <cp:lastModifiedBy>printfcoder@gmail.com</cp:lastModifiedBy>
  <cp:revision>383</cp:revision>
  <dcterms:created xsi:type="dcterms:W3CDTF">2019-10-08T04:43:00Z</dcterms:created>
  <dcterms:modified xsi:type="dcterms:W3CDTF">2020-03-06T16:34:25Z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