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4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355" r:id="rId6"/>
    <p:sldId id="356" r:id="rId7"/>
    <p:sldId id="259" r:id="rId8"/>
    <p:sldId id="311" r:id="rId9"/>
    <p:sldId id="351" r:id="rId10"/>
    <p:sldId id="352" r:id="rId11"/>
    <p:sldId id="353" r:id="rId12"/>
    <p:sldId id="354" r:id="rId13"/>
    <p:sldId id="321" r:id="rId14"/>
    <p:sldId id="288" r:id="rId15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8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/>
    <p:restoredTop sz="94699"/>
  </p:normalViewPr>
  <p:slideViewPr>
    <p:cSldViewPr snapToGrid="0">
      <p:cViewPr varScale="1">
        <p:scale>
          <a:sx n="143" d="100"/>
          <a:sy n="143" d="100"/>
        </p:scale>
        <p:origin x="810" y="120"/>
      </p:cViewPr>
      <p:guideLst>
        <p:guide orient="horz" pos="288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2" d="100"/>
          <a:sy n="152" d="100"/>
        </p:scale>
        <p:origin x="136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1C1BB7-5E06-40C9-A03C-773917E9E2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3C028-2AD8-4886-BB2C-5A35A91429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4C82A-ADE2-4BBA-B2A9-E36881C26755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0CB7-E486-47FC-8C85-2DCF1383AC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6989C-C80E-44A9-AE7B-F821752BC3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A0BC6-E594-4C72-8ECA-3153C40A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5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c7962589_5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62c7962589_5_5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c7962589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62c7962589_5_66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c7962589_5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62c7962589_5_7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1,</a:t>
            </a:r>
            <a:r>
              <a:rPr lang="zh-CN" altLang="en-US"/>
              <a:t> 手写定义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2.</a:t>
            </a:r>
            <a:r>
              <a:rPr lang="zh-CN" altLang="en-US"/>
              <a:t> 演示生成</a:t>
            </a: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1,</a:t>
            </a:r>
            <a:r>
              <a:rPr lang="zh-CN" altLang="en-US"/>
              <a:t> 手写定义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2.</a:t>
            </a:r>
            <a:r>
              <a:rPr lang="zh-CN" altLang="en-US"/>
              <a:t> 演示生成</a:t>
            </a: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200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1,</a:t>
            </a:r>
            <a:r>
              <a:rPr lang="zh-CN" altLang="en-US"/>
              <a:t> 手写定义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2.</a:t>
            </a:r>
            <a:r>
              <a:rPr lang="zh-CN" altLang="en-US"/>
              <a:t> 演示生成</a:t>
            </a: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9244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387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2c7962589_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g62c7962589_5_637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84724" y="535134"/>
            <a:ext cx="8374551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209733" y="45689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205133" y="45895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24442" y="4241816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8FD3C3B5-B23F-424F-88AB-7E6166C42F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94" y="4157187"/>
            <a:ext cx="751707" cy="7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154508" y="4598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172933" y="4548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1567346"/>
            <a:ext cx="9144000" cy="2009139"/>
          </a:xfrm>
          <a:custGeom>
            <a:avLst/>
            <a:gdLst/>
            <a:ahLst/>
            <a:cxnLst/>
            <a:rect l="l" t="t" r="r" b="b"/>
            <a:pathLst>
              <a:path w="9144000" h="2009139" extrusionOk="0">
                <a:moveTo>
                  <a:pt x="0" y="0"/>
                </a:moveTo>
                <a:lnTo>
                  <a:pt x="9143981" y="0"/>
                </a:lnTo>
                <a:lnTo>
                  <a:pt x="9143981" y="2008796"/>
                </a:lnTo>
                <a:lnTo>
                  <a:pt x="0" y="2008796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571991" y="17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0"/>
                </a:moveTo>
                <a:lnTo>
                  <a:pt x="4571990" y="0"/>
                </a:lnTo>
                <a:lnTo>
                  <a:pt x="4571990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5029664" y="4495491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 h="120000" extrusionOk="0">
                <a:moveTo>
                  <a:pt x="0" y="0"/>
                </a:moveTo>
                <a:lnTo>
                  <a:pt x="577198" y="0"/>
                </a:lnTo>
              </a:path>
            </a:pathLst>
          </a:custGeom>
          <a:noFill/>
          <a:ln w="19025" cap="flat" cmpd="sng">
            <a:solidFill>
              <a:srgbClr val="E81C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57" name="Google Shape;57;p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9" name="Google Shape;59;p8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94118" y="4215056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6CACCA1-7B82-404B-840F-B971D848B6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151" y="4187118"/>
            <a:ext cx="740694" cy="74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 夜读（中浅蓝）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11258" y="4682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29199" y="1275574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 h="120000" extrusionOk="0">
                <a:moveTo>
                  <a:pt x="0" y="0"/>
                </a:moveTo>
                <a:lnTo>
                  <a:pt x="614098" y="0"/>
                </a:lnTo>
              </a:path>
            </a:pathLst>
          </a:custGeom>
          <a:noFill/>
          <a:ln w="190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86708" y="4539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7390362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@micro-in-cn">
            <a:extLst>
              <a:ext uri="{FF2B5EF4-FFF2-40B4-BE49-F238E27FC236}">
                <a16:creationId xmlns:a16="http://schemas.microsoft.com/office/drawing/2014/main" id="{5A911ECB-7462-4D33-A498-37CCCB7AAC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170" y="4196439"/>
            <a:ext cx="735129" cy="7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1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.mu/" TargetMode="External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ithub.com/micro-in-cn" TargetMode="External"/><Relationship Id="rId5" Type="http://schemas.openxmlformats.org/officeDocument/2006/relationships/hyperlink" Target="https://github.com/micro" TargetMode="Externa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-in-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altLang="zh-CN" dirty="0"/>
              <a:t>Micro</a:t>
            </a:r>
            <a:r>
              <a:rPr lang="en-US" dirty="0"/>
              <a:t>  </a:t>
            </a:r>
            <a:r>
              <a:rPr lang="zh-CN" altLang="en-US" sz="4400" dirty="0"/>
              <a:t>工具集</a:t>
            </a:r>
            <a:endParaRPr lang="en-US" sz="4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Micro </a:t>
            </a:r>
            <a:r>
              <a:rPr lang="zh-CN" altLang="en-US">
                <a:ea typeface="宋体" panose="02010600030101010101" pitchFamily="2" charset="-122"/>
              </a:rPr>
              <a:t>中国</a:t>
            </a:r>
            <a:r>
              <a:rPr lang="en-US" altLang="zh-CN">
                <a:ea typeface="宋体" panose="02010600030101010101" pitchFamily="2" charset="-122"/>
              </a:rPr>
              <a:t>·</a:t>
            </a:r>
            <a:r>
              <a:rPr lang="zh-CN" altLang="en-US">
                <a:ea typeface="宋体" panose="02010600030101010101" pitchFamily="2" charset="-122"/>
              </a:rPr>
              <a:t>舒先</a:t>
            </a:r>
            <a:r>
              <a:rPr lang="en-US" altLang="zh-CN" sz="1400">
                <a:ea typeface="宋体" panose="02010600030101010101" pitchFamily="2" charset="-122"/>
              </a:rPr>
              <a:t>(Printfcoder)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2019-</a:t>
            </a:r>
            <a:r>
              <a:rPr lang="en-US" altLang="zh-CN"/>
              <a:t>03</a:t>
            </a:r>
            <a:r>
              <a:rPr lang="en-US"/>
              <a:t>-</a:t>
            </a:r>
            <a:r>
              <a:rPr lang="en-US" altLang="zh-CN"/>
              <a:t>12</a:t>
            </a:r>
            <a:endParaRPr lang="en-US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2558315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 dirty="0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路由规则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444514-E141-4047-B0A0-D1C10929F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33" y="1473200"/>
            <a:ext cx="8024386" cy="2524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69F059-45BF-F346-A7BB-29B90E167C55}"/>
              </a:ext>
            </a:extLst>
          </p:cNvPr>
          <p:cNvSpPr txBox="1"/>
          <p:nvPr/>
        </p:nvSpPr>
        <p:spPr>
          <a:xfrm>
            <a:off x="311700" y="1047747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基于命名空间：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30950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BB51-425F-5B45-9B27-F355D244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路由规则解析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2BFD5B-CA4B-0C4D-9566-25AD2DF63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27571"/>
              </p:ext>
            </p:extLst>
          </p:nvPr>
        </p:nvGraphicFramePr>
        <p:xfrm>
          <a:off x="456559" y="1751511"/>
          <a:ext cx="8401050" cy="1397091"/>
        </p:xfrm>
        <a:graphic>
          <a:graphicData uri="http://schemas.openxmlformats.org/drawingml/2006/table">
            <a:tbl>
              <a:tblPr/>
              <a:tblGrid>
                <a:gridCol w="2800350">
                  <a:extLst>
                    <a:ext uri="{9D8B030D-6E8A-4147-A177-3AD203B41FA5}">
                      <a16:colId xmlns:a16="http://schemas.microsoft.com/office/drawing/2014/main" val="499551862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871532029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1296867832"/>
                    </a:ext>
                  </a:extLst>
                </a:gridCol>
              </a:tblGrid>
              <a:tr h="414111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http</a:t>
                      </a:r>
                      <a:r>
                        <a:rPr lang="zh-CN" alt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路径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后台服务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接口方法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75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hello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go.micro.api.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learning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Hello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488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greeter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go.micro.api.</a:t>
                      </a:r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learning.greeter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Greeter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599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v2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hello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go.micro.api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v2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Hello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8346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C3F606A-CA70-0C46-B7FA-60E8CA50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1152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Micro内部有将http请求路径映射到服务的机制，映射规则可以通过下表介绍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7A46E-F5D1-0F47-8FF4-015C35CE3C3E}"/>
              </a:ext>
            </a:extLst>
          </p:cNvPr>
          <p:cNvSpPr txBox="1"/>
          <p:nvPr/>
        </p:nvSpPr>
        <p:spPr>
          <a:xfrm>
            <a:off x="456559" y="3461657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RPC</a:t>
            </a:r>
            <a:r>
              <a:rPr kumimoji="1" lang="zh-CN" altLang="en-US"/>
              <a:t> 服务类型做示例</a:t>
            </a:r>
          </a:p>
        </p:txBody>
      </p:sp>
    </p:spTree>
    <p:extLst>
      <p:ext uri="{BB962C8B-B14F-4D97-AF65-F5344CB8AC3E}">
        <p14:creationId xmlns:p14="http://schemas.microsoft.com/office/powerpoint/2010/main" val="11917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参考资料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http://microservices.io/patterns/apigateway.html</a:t>
            </a:r>
            <a:endParaRPr kumimoji="1" lang="en-US" altLang="zh-CN" i="1"/>
          </a:p>
          <a:p>
            <a:r>
              <a:rPr kumimoji="1" lang="en-US" altLang="zh-CN"/>
              <a:t>…</a:t>
            </a:r>
            <a:endParaRPr kumimoji="1" lang="zh-CN" altLang="en-US"/>
          </a:p>
        </p:txBody>
      </p:sp>
      <p:sp>
        <p:nvSpPr>
          <p:cNvPr id="4" name="Google Shape;262;p28"/>
          <p:cNvSpPr/>
          <p:nvPr/>
        </p:nvSpPr>
        <p:spPr>
          <a:xfrm>
            <a:off x="7387563" y="721397"/>
            <a:ext cx="18829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谢谢大家</a:t>
            </a:r>
          </a:p>
        </p:txBody>
      </p:sp>
      <p:sp>
        <p:nvSpPr>
          <p:cNvPr id="722" name="Google Shape;722;p4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723" name="Google Shape;723;p49"/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3"/>
              </a:rPr>
              <a:t>micro.mu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4" name="Google Shape;724;p49"/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资源链接：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5" name="Google Shape;725;p49"/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官方站点: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6" name="Google Shape;726;p49"/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微信公众号: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27" name="Google Shape;727;p4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38544" y="1803812"/>
            <a:ext cx="1078846" cy="107884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9"/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提问: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49"/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5"/>
              </a:rPr>
              <a:t>Micro</a:t>
            </a:r>
            <a:endParaRPr sz="1800" b="0" i="0" u="sng" strike="noStrike" cap="none">
              <a:solidFill>
                <a:srgbClr val="01AED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6"/>
              </a:rPr>
              <a:t>Micro中国站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0973" y="1827589"/>
            <a:ext cx="1084935" cy="10699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中国站</a:t>
            </a:r>
            <a:endParaRPr lang="en-US"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120" name="Google Shape;120;p18"/>
          <p:cNvSpPr txBox="1"/>
          <p:nvPr/>
        </p:nvSpPr>
        <p:spPr>
          <a:xfrm>
            <a:off x="462280" y="1242875"/>
            <a:ext cx="304292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Since</a:t>
            </a:r>
            <a:r>
              <a:rPr lang="zh-CN" alt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2019-02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62280" y="1623148"/>
            <a:ext cx="3120476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/>
            <a:r>
              <a:rPr lang="en-US">
                <a:hlinkClick r:id="rId3"/>
              </a:rPr>
              <a:t>https://github.com/micro-in-cn</a:t>
            </a:r>
            <a:endParaRPr u="sng">
              <a:solidFill>
                <a:srgbClr val="01AED1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Micro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 中国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18" y="2026017"/>
            <a:ext cx="1638300" cy="163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857" y="2026017"/>
            <a:ext cx="1638301" cy="1615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9857" y="3641721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扫码加群，备注</a:t>
            </a:r>
            <a:r>
              <a:rPr kumimoji="1" lang="en-US" altLang="zh-CN"/>
              <a:t>github</a:t>
            </a:r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3772" y="3641720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Micro</a:t>
            </a:r>
            <a:r>
              <a:rPr kumimoji="1" lang="zh-CN" altLang="en-US"/>
              <a:t>中国公众号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主题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35" name="Google Shape;135;p19"/>
          <p:cNvSpPr txBox="1"/>
          <p:nvPr/>
        </p:nvSpPr>
        <p:spPr>
          <a:xfrm>
            <a:off x="419428" y="1216585"/>
            <a:ext cx="6609080" cy="1513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API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(Gateway)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CLI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Web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Proxy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（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Go-Micro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服务代理）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Micro 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工具集的发展（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Auth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、</a:t>
            </a:r>
            <a:r>
              <a:rPr lang="en-US" dirty="0" err="1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Network，Run、Tunnel、Platform</a:t>
            </a:r>
            <a:r>
              <a:rPr 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）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B073-7F7E-3745-BE97-78B556B0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Micro</a:t>
            </a:r>
            <a:r>
              <a:rPr kumimoji="1" lang="zh-CN" altLang="en-US"/>
              <a:t>工具集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7CC78-DC90-594C-904C-7BC66F6CA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Go-Micro</a:t>
            </a:r>
            <a:r>
              <a:rPr kumimoji="1" lang="zh-CN" altLang="en-US" dirty="0"/>
              <a:t>与</a:t>
            </a:r>
            <a:r>
              <a:rPr kumimoji="1" lang="en-US" altLang="zh-CN" dirty="0"/>
              <a:t>Micro</a:t>
            </a:r>
            <a:r>
              <a:rPr kumimoji="1" lang="zh-CN" altLang="en-US" dirty="0"/>
              <a:t>，两个项目的关联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Go-Micro</a:t>
            </a:r>
            <a:r>
              <a:rPr kumimoji="1" lang="zh-CN" altLang="en-US" dirty="0"/>
              <a:t>是框架，不是服务</a:t>
            </a:r>
            <a:endParaRPr kumimoji="1" lang="en-US" altLang="zh-CN" dirty="0"/>
          </a:p>
          <a:p>
            <a:r>
              <a:rPr kumimoji="1" lang="en-US" altLang="zh-CN" dirty="0"/>
              <a:t>Micro</a:t>
            </a:r>
            <a:r>
              <a:rPr kumimoji="1" lang="zh-CN" altLang="en-US" dirty="0"/>
              <a:t>是基于</a:t>
            </a:r>
            <a:r>
              <a:rPr kumimoji="1" lang="en-US" altLang="zh-CN" dirty="0"/>
              <a:t>Go-Micro</a:t>
            </a:r>
            <a:r>
              <a:rPr kumimoji="1" lang="zh-CN" altLang="en-US" dirty="0"/>
              <a:t>编写，面向</a:t>
            </a:r>
            <a:r>
              <a:rPr kumimoji="1" lang="en-US" altLang="zh-CN" dirty="0"/>
              <a:t>Go-Micro</a:t>
            </a:r>
            <a:r>
              <a:rPr kumimoji="1" lang="zh-CN" altLang="en-US" dirty="0"/>
              <a:t>服务</a:t>
            </a:r>
            <a:r>
              <a:rPr kumimoji="1" lang="zh-CN" altLang="en-US"/>
              <a:t>治理与生态的</a:t>
            </a:r>
            <a:r>
              <a:rPr kumimoji="1" lang="zh-CN" altLang="en-US" dirty="0"/>
              <a:t>工具集。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Google Shape;128;p18">
            <a:extLst>
              <a:ext uri="{FF2B5EF4-FFF2-40B4-BE49-F238E27FC236}">
                <a16:creationId xmlns:a16="http://schemas.microsoft.com/office/drawing/2014/main" id="{B5D756C7-D1BD-E044-BD7B-A74D62004EC7}"/>
              </a:ext>
            </a:extLst>
          </p:cNvPr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全功能介绍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360509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B073-7F7E-3745-BE97-78B556B0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Micro</a:t>
            </a:r>
            <a:r>
              <a:rPr kumimoji="1" lang="zh-CN" altLang="en-US"/>
              <a:t>工具集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7CC78-DC90-594C-904C-7BC66F6CA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Registry</a:t>
            </a:r>
            <a:r>
              <a:rPr kumimoji="1" lang="zh-CN" altLang="en-US"/>
              <a:t> 注册中心（代理服务注册）</a:t>
            </a:r>
            <a:endParaRPr kumimoji="1" lang="en-US" altLang="zh-CN"/>
          </a:p>
          <a:p>
            <a:r>
              <a:rPr kumimoji="1" lang="en-US" altLang="zh-CN"/>
              <a:t>API</a:t>
            </a:r>
            <a:r>
              <a:rPr kumimoji="1" lang="zh-CN" altLang="en-US"/>
              <a:t> 微服务网关</a:t>
            </a:r>
          </a:p>
        </p:txBody>
      </p:sp>
      <p:sp>
        <p:nvSpPr>
          <p:cNvPr id="4" name="Google Shape;128;p18">
            <a:extLst>
              <a:ext uri="{FF2B5EF4-FFF2-40B4-BE49-F238E27FC236}">
                <a16:creationId xmlns:a16="http://schemas.microsoft.com/office/drawing/2014/main" id="{B5D756C7-D1BD-E044-BD7B-A74D62004EC7}"/>
              </a:ext>
            </a:extLst>
          </p:cNvPr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全功能介绍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102492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 </a:t>
            </a:r>
            <a:r>
              <a:rPr lang="en-US" altLang="zh-CN"/>
              <a:t>API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2938039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 dirty="0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333" y="1669957"/>
            <a:ext cx="4898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商品基本信息，如厂商、价格等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购买记录</a:t>
            </a:r>
          </a:p>
          <a:p>
            <a:r>
              <a:rPr kumimoji="1" lang="en-US" altLang="zh-CN" baseline="-25000"/>
              <a:t>3.</a:t>
            </a:r>
            <a:r>
              <a:rPr kumimoji="1" lang="zh-CN" altLang="en-US" baseline="-25000"/>
              <a:t> 与其它商品一起购买的搭配</a:t>
            </a:r>
          </a:p>
          <a:p>
            <a:r>
              <a:rPr kumimoji="1" lang="en-US" altLang="zh-CN" baseline="-25000"/>
              <a:t>4.</a:t>
            </a:r>
            <a:r>
              <a:rPr kumimoji="1" lang="zh-CN" altLang="en-US" baseline="-25000"/>
              <a:t> 其它顾客购买的其他物品</a:t>
            </a:r>
          </a:p>
          <a:p>
            <a:r>
              <a:rPr kumimoji="1" lang="en-US" altLang="zh-CN" baseline="-25000"/>
              <a:t>5.</a:t>
            </a:r>
            <a:r>
              <a:rPr kumimoji="1" lang="zh-CN" altLang="en-US" baseline="-25000"/>
              <a:t> 顾客评论</a:t>
            </a:r>
          </a:p>
          <a:p>
            <a:r>
              <a:rPr kumimoji="1" lang="en-US" altLang="zh-CN" baseline="-25000"/>
              <a:t>6.</a:t>
            </a:r>
            <a:r>
              <a:rPr kumimoji="1" lang="zh-CN" altLang="en-US" baseline="-25000"/>
              <a:t> 卖家排名</a:t>
            </a:r>
            <a:r>
              <a:rPr kumimoji="1" lang="en-US" altLang="zh-CN" baseline="-25000"/>
              <a:t>…</a:t>
            </a:r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服务网关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6F1D0-44B7-8A4C-AF08-39DC89AACDEE}"/>
              </a:ext>
            </a:extLst>
          </p:cNvPr>
          <p:cNvSpPr txBox="1"/>
          <p:nvPr/>
        </p:nvSpPr>
        <p:spPr>
          <a:xfrm>
            <a:off x="352727" y="2717222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背后可能的服务：</a:t>
            </a:r>
            <a:endParaRPr kumimoji="1" lang="en-US" altLang="zh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BAAE-AFB2-1346-8320-508A501E3AE2}"/>
              </a:ext>
            </a:extLst>
          </p:cNvPr>
          <p:cNvSpPr txBox="1"/>
          <p:nvPr/>
        </p:nvSpPr>
        <p:spPr>
          <a:xfrm>
            <a:off x="352728" y="1362180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现实的场景，购物网站：</a:t>
            </a:r>
            <a:endParaRPr kumimoji="1" lang="en-US" altLang="zh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EB65E-793B-4C43-9F98-B9CD90011228}"/>
              </a:ext>
            </a:extLst>
          </p:cNvPr>
          <p:cNvSpPr txBox="1"/>
          <p:nvPr/>
        </p:nvSpPr>
        <p:spPr>
          <a:xfrm>
            <a:off x="442332" y="3024999"/>
            <a:ext cx="4898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商品服务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价格服务</a:t>
            </a:r>
          </a:p>
          <a:p>
            <a:r>
              <a:rPr kumimoji="1" lang="en-US" altLang="zh-CN" baseline="-25000"/>
              <a:t>3.</a:t>
            </a:r>
            <a:r>
              <a:rPr kumimoji="1" lang="zh-CN" altLang="en-US" baseline="-25000"/>
              <a:t> 订单服务</a:t>
            </a:r>
          </a:p>
          <a:p>
            <a:r>
              <a:rPr kumimoji="1" lang="en-US" altLang="zh-CN" baseline="-25000"/>
              <a:t>4.</a:t>
            </a:r>
            <a:r>
              <a:rPr kumimoji="1" lang="zh-CN" altLang="en-US" baseline="-25000"/>
              <a:t> 库存服务</a:t>
            </a:r>
          </a:p>
          <a:p>
            <a:r>
              <a:rPr kumimoji="1" lang="en-US" altLang="zh-CN" baseline="-25000"/>
              <a:t>5.</a:t>
            </a:r>
            <a:r>
              <a:rPr kumimoji="1" lang="zh-CN" altLang="en-US" baseline="-25000"/>
              <a:t> 客户服务</a:t>
            </a:r>
          </a:p>
          <a:p>
            <a:r>
              <a:rPr kumimoji="1" lang="en-US" altLang="zh-CN" baseline="-25000"/>
              <a:t>6.</a:t>
            </a:r>
            <a:r>
              <a:rPr kumimoji="1" lang="zh-CN" altLang="en-US" baseline="-25000"/>
              <a:t> 评价服务</a:t>
            </a:r>
            <a:r>
              <a:rPr kumimoji="1" lang="en-US" altLang="zh-CN" baseline="-25000"/>
              <a:t>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2705153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 dirty="0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333" y="1669957"/>
            <a:ext cx="4898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客户端如何才能访问到每个服务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不同客户端需要的数据可能不一样</a:t>
            </a:r>
            <a:endParaRPr kumimoji="1" lang="en-US" altLang="zh-CN" baseline="-25000"/>
          </a:p>
          <a:p>
            <a:r>
              <a:rPr kumimoji="1" lang="en-US" altLang="zh-CN" baseline="-25000"/>
              <a:t>3.</a:t>
            </a:r>
            <a:r>
              <a:rPr kumimoji="1" lang="zh-CN" altLang="en-US" baseline="-25000"/>
              <a:t> 微服务数量会动态变化</a:t>
            </a:r>
          </a:p>
          <a:p>
            <a:r>
              <a:rPr kumimoji="1" lang="en-US" altLang="zh-CN" baseline="-25000"/>
              <a:t>4.</a:t>
            </a:r>
            <a:r>
              <a:rPr kumimoji="1" lang="zh-CN" altLang="en-US" baseline="-25000"/>
              <a:t> 微服务彼此通信的协议可能对</a:t>
            </a:r>
            <a:r>
              <a:rPr kumimoji="1" lang="en-US" altLang="zh-CN" baseline="-25000"/>
              <a:t>web</a:t>
            </a:r>
            <a:r>
              <a:rPr kumimoji="1" lang="zh-CN" altLang="en-US" baseline="-25000"/>
              <a:t>不友好</a:t>
            </a:r>
          </a:p>
          <a:p>
            <a:r>
              <a:rPr kumimoji="1" lang="en-US" altLang="zh-CN" baseline="-25000"/>
              <a:t>5.</a:t>
            </a:r>
            <a:r>
              <a:rPr kumimoji="1" lang="zh-CN" altLang="en-US" baseline="-25000"/>
              <a:t> 其它顾客购买的其他物品</a:t>
            </a:r>
            <a:endParaRPr kumimoji="1" lang="en-US" altLang="zh-CN" baseline="-25000"/>
          </a:p>
          <a:p>
            <a:r>
              <a:rPr kumimoji="1" lang="en-US" altLang="zh-CN" baseline="-25000"/>
              <a:t>6.</a:t>
            </a:r>
            <a:r>
              <a:rPr kumimoji="1" lang="zh-CN" altLang="en-US" baseline="-25000"/>
              <a:t> </a:t>
            </a:r>
            <a:r>
              <a:rPr kumimoji="1" lang="en-US" altLang="zh-CN" baseline="-25000"/>
              <a:t>…</a:t>
            </a:r>
            <a:endParaRPr kumimoji="1" lang="zh-CN" altLang="en-US" baseline="-25000"/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服务网关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6F1D0-44B7-8A4C-AF08-39DC89AACDEE}"/>
              </a:ext>
            </a:extLst>
          </p:cNvPr>
          <p:cNvSpPr txBox="1"/>
          <p:nvPr/>
        </p:nvSpPr>
        <p:spPr>
          <a:xfrm>
            <a:off x="352727" y="2717222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解决方案：</a:t>
            </a:r>
            <a:endParaRPr kumimoji="1" lang="en-US" altLang="zh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BAAE-AFB2-1346-8320-508A501E3AE2}"/>
              </a:ext>
            </a:extLst>
          </p:cNvPr>
          <p:cNvSpPr txBox="1"/>
          <p:nvPr/>
        </p:nvSpPr>
        <p:spPr>
          <a:xfrm>
            <a:off x="352728" y="1362180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问题：客户端如何才能访问到每个服务</a:t>
            </a:r>
            <a:endParaRPr kumimoji="1" lang="en-US" altLang="zh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EB65E-793B-4C43-9F98-B9CD90011228}"/>
              </a:ext>
            </a:extLst>
          </p:cNvPr>
          <p:cNvSpPr txBox="1"/>
          <p:nvPr/>
        </p:nvSpPr>
        <p:spPr>
          <a:xfrm>
            <a:off x="442332" y="3024999"/>
            <a:ext cx="4898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商品服务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价格服务</a:t>
            </a:r>
          </a:p>
          <a:p>
            <a:r>
              <a:rPr kumimoji="1" lang="en-US" altLang="zh-CN" baseline="-25000"/>
              <a:t>3.</a:t>
            </a:r>
            <a:r>
              <a:rPr kumimoji="1" lang="zh-CN" altLang="en-US" baseline="-25000"/>
              <a:t> 订单服务</a:t>
            </a:r>
          </a:p>
          <a:p>
            <a:r>
              <a:rPr kumimoji="1" lang="en-US" altLang="zh-CN" baseline="-25000"/>
              <a:t>4.</a:t>
            </a:r>
            <a:r>
              <a:rPr kumimoji="1" lang="zh-CN" altLang="en-US" baseline="-25000"/>
              <a:t> 库存服务</a:t>
            </a:r>
          </a:p>
          <a:p>
            <a:r>
              <a:rPr kumimoji="1" lang="en-US" altLang="zh-CN" baseline="-25000"/>
              <a:t>5.</a:t>
            </a:r>
            <a:r>
              <a:rPr kumimoji="1" lang="zh-CN" altLang="en-US" baseline="-25000"/>
              <a:t> 客户服务</a:t>
            </a:r>
          </a:p>
          <a:p>
            <a:r>
              <a:rPr kumimoji="1" lang="en-US" altLang="zh-CN" baseline="-25000"/>
              <a:t>6.</a:t>
            </a:r>
            <a:r>
              <a:rPr kumimoji="1" lang="zh-CN" altLang="en-US" baseline="-25000"/>
              <a:t> 评价服务</a:t>
            </a:r>
            <a:r>
              <a:rPr kumimoji="1" lang="en-US" altLang="zh-CN" baseline="-250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5837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2511593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 dirty="0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333" y="1669957"/>
            <a:ext cx="5703741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不提供统一的接入层，针对不同的微服务类型，提供不同的网关接入（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HTTP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RPC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API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Event</a:t>
            </a:r>
            <a:r>
              <a:rPr kumimoji="1" lang="zh-CN" altLang="en-US" baseline="-25000"/>
              <a:t>）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默认（目前也唯一）基于服务命名空间自动路由</a:t>
            </a:r>
            <a:endParaRPr kumimoji="1" lang="en-US" altLang="zh-CN" baseline="-25000"/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服务网关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BAAE-AFB2-1346-8320-508A501E3AE2}"/>
              </a:ext>
            </a:extLst>
          </p:cNvPr>
          <p:cNvSpPr txBox="1"/>
          <p:nvPr/>
        </p:nvSpPr>
        <p:spPr>
          <a:xfrm>
            <a:off x="352728" y="1362180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Micro</a:t>
            </a:r>
            <a:r>
              <a:rPr kumimoji="1" lang="zh-CN" altLang="en-US"/>
              <a:t> </a:t>
            </a:r>
            <a:r>
              <a:rPr kumimoji="1" lang="en-US" altLang="zh-CN"/>
              <a:t>API</a:t>
            </a:r>
            <a:r>
              <a:rPr kumimoji="1" lang="zh-CN" altLang="en-US"/>
              <a:t>的特点：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70918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6303</TotalTime>
  <Words>678</Words>
  <Application>Microsoft Office PowerPoint</Application>
  <PresentationFormat>On-screen Show (16:9)</PresentationFormat>
  <Paragraphs>107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PT Sans Narrow</vt:lpstr>
      <vt:lpstr>Arial</vt:lpstr>
      <vt:lpstr>Arial Black</vt:lpstr>
      <vt:lpstr>Calibri</vt:lpstr>
      <vt:lpstr>Courier New</vt:lpstr>
      <vt:lpstr>Open Sans</vt:lpstr>
      <vt:lpstr>Office Theme</vt:lpstr>
      <vt:lpstr>Tropic</vt:lpstr>
      <vt:lpstr>Micro  工具集</vt:lpstr>
      <vt:lpstr>Micro中国站</vt:lpstr>
      <vt:lpstr>主题</vt:lpstr>
      <vt:lpstr>Micro工具集</vt:lpstr>
      <vt:lpstr>Micro工具集</vt:lpstr>
      <vt:lpstr>Micro API</vt:lpstr>
      <vt:lpstr>Micro API</vt:lpstr>
      <vt:lpstr>Micro API</vt:lpstr>
      <vt:lpstr>Micro API</vt:lpstr>
      <vt:lpstr>Micro API</vt:lpstr>
      <vt:lpstr>路由规则解析</vt:lpstr>
      <vt:lpstr>参考资料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Go-Micro  框架设计</dc:title>
  <dc:creator/>
  <cp:lastModifiedBy>80267196</cp:lastModifiedBy>
  <cp:revision>361</cp:revision>
  <dcterms:created xsi:type="dcterms:W3CDTF">2019-10-08T04:43:00Z</dcterms:created>
  <dcterms:modified xsi:type="dcterms:W3CDTF">2020-03-04T04:29:23Z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