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340" r:id="rId8"/>
    <p:sldId id="341" r:id="rId9"/>
    <p:sldId id="342" r:id="rId10"/>
    <p:sldId id="343" r:id="rId11"/>
    <p:sldId id="345" r:id="rId12"/>
    <p:sldId id="344" r:id="rId13"/>
    <p:sldId id="262" r:id="rId14"/>
    <p:sldId id="263" r:id="rId15"/>
    <p:sldId id="264" r:id="rId16"/>
    <p:sldId id="265" r:id="rId17"/>
    <p:sldId id="281" r:id="rId18"/>
    <p:sldId id="282" r:id="rId19"/>
    <p:sldId id="283" r:id="rId20"/>
    <p:sldId id="284" r:id="rId21"/>
    <p:sldId id="285" r:id="rId22"/>
    <p:sldId id="287" r:id="rId23"/>
    <p:sldId id="288" r:id="rId24"/>
    <p:sldId id="289" r:id="rId25"/>
    <p:sldId id="290" r:id="rId26"/>
    <p:sldId id="291" r:id="rId27"/>
    <p:sldId id="292" r:id="rId28"/>
    <p:sldId id="266" r:id="rId29"/>
    <p:sldId id="267" r:id="rId30"/>
    <p:sldId id="336" r:id="rId31"/>
    <p:sldId id="337" r:id="rId32"/>
    <p:sldId id="339" r:id="rId33"/>
    <p:sldId id="338" r:id="rId34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36"/>
      <p:bold r:id="rId37"/>
      <p:italic r:id="rId38"/>
      <p:boldItalic r:id="rId39"/>
    </p:embeddedFont>
    <p:embeddedFont>
      <p:font typeface="PT Sans Narrow" panose="020B0506020203020204" pitchFamily="34" charset="77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457"/>
    <a:srgbClr val="FF00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9639"/>
  </p:normalViewPr>
  <p:slideViewPr>
    <p:cSldViewPr snapToGrid="0">
      <p:cViewPr varScale="1">
        <p:scale>
          <a:sx n="148" d="100"/>
          <a:sy n="148" d="100"/>
        </p:scale>
        <p:origin x="208" y="2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25c9c14f1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25c9c14f1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25c9c14f1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25c9c14f1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口述各个其它组件的大体功能</a:t>
            </a:r>
            <a:endParaRPr lang="en-US" alt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下面开始讲各基础组件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Watch</a:t>
            </a:r>
            <a:r>
              <a:rPr lang="zh-CN" altLang="en-US"/>
              <a:t>是一个</a:t>
            </a:r>
            <a:r>
              <a:rPr lang="en-US" altLang="zh-CN"/>
              <a:t>Micro</a:t>
            </a:r>
            <a:r>
              <a:rPr lang="zh-CN" altLang="en-US"/>
              <a:t>风格的接口，它负责侦听我们关心的服务的上下线情况，也即是说我们需要特别关注某个服务的上下即情况时，可以使用它。但是今天我们就不讲了，限于篇幅。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19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NATs</a:t>
            </a:r>
            <a:r>
              <a:rPr lang="zh-CN" altLang="en-US"/>
              <a:t>是一个消息系统，不清楚的朋友可以就把它当成</a:t>
            </a:r>
            <a:r>
              <a:rPr lang="en-US" altLang="zh-CN"/>
              <a:t>MQ</a:t>
            </a:r>
            <a:r>
              <a:rPr lang="zh-CN" altLang="en-US"/>
              <a:t>来理解。</a:t>
            </a:r>
            <a:endParaRPr lang="en-US" altLang="zh-CN"/>
          </a:p>
          <a:p>
            <a:r>
              <a:rPr lang="zh-CN" altLang="en-US"/>
              <a:t>如何注册？注册非常简单，服务</a:t>
            </a:r>
            <a:r>
              <a:rPr lang="en-US" altLang="zh-CN"/>
              <a:t>A</a:t>
            </a:r>
            <a:r>
              <a:rPr lang="zh-CN" altLang="en-US"/>
              <a:t>启动后向</a:t>
            </a:r>
            <a:r>
              <a:rPr lang="en-US" altLang="zh-CN"/>
              <a:t>NATs</a:t>
            </a:r>
            <a:r>
              <a:rPr lang="zh-CN" altLang="en-US"/>
              <a:t>订阅一个叫作</a:t>
            </a:r>
            <a:r>
              <a:rPr lang="en-US" altLang="zh-CN"/>
              <a:t>query</a:t>
            </a:r>
            <a:r>
              <a:rPr lang="zh-CN" altLang="en-US"/>
              <a:t>的主题，当然，默认是有前缀的，简化就不写了，这个</a:t>
            </a:r>
            <a:r>
              <a:rPr lang="en-US" altLang="zh-CN"/>
              <a:t>query</a:t>
            </a:r>
            <a:r>
              <a:rPr lang="zh-CN" altLang="en-US"/>
              <a:t>也可以自定义， 这就达到了注册的目的</a:t>
            </a:r>
            <a:endParaRPr lang="en-US" altLang="zh-CN"/>
          </a:p>
          <a:p>
            <a:r>
              <a:rPr lang="zh-CN" altLang="en-US"/>
              <a:t>此时服务</a:t>
            </a:r>
            <a:r>
              <a:rPr lang="en-US" altLang="zh-CN"/>
              <a:t>B</a:t>
            </a:r>
            <a:r>
              <a:rPr lang="zh-CN" altLang="en-US"/>
              <a:t>是相要调用</a:t>
            </a:r>
            <a:r>
              <a:rPr lang="en-US" altLang="zh-CN"/>
              <a:t>A</a:t>
            </a:r>
            <a:r>
              <a:rPr lang="zh-CN" altLang="en-US"/>
              <a:t>服务，于是它就向</a:t>
            </a:r>
            <a:r>
              <a:rPr lang="en-US" sz="1100">
                <a:solidFill>
                  <a:srgbClr val="30BE47"/>
                </a:solidFill>
              </a:rPr>
              <a:t>“query”</a:t>
            </a:r>
            <a:r>
              <a:rPr lang="zh-CN" altLang="en-US" sz="1100">
                <a:solidFill>
                  <a:srgbClr val="30BE47"/>
                </a:solidFill>
              </a:rPr>
              <a:t>推送一条消息，所有服务都会收到这消息，因为它们都订阅这个</a:t>
            </a:r>
            <a:r>
              <a:rPr lang="en-US" altLang="zh-CN" sz="1100">
                <a:solidFill>
                  <a:srgbClr val="30BE47"/>
                </a:solidFill>
              </a:rPr>
              <a:t>query</a:t>
            </a:r>
            <a:r>
              <a:rPr lang="zh-CN" altLang="en-US" sz="1100">
                <a:solidFill>
                  <a:srgbClr val="30BE47"/>
                </a:solidFill>
              </a:rPr>
              <a:t>主题，但是只有名字为</a:t>
            </a:r>
            <a:r>
              <a:rPr lang="en-US" altLang="zh-CN" sz="1100">
                <a:solidFill>
                  <a:srgbClr val="30BE47"/>
                </a:solidFill>
              </a:rPr>
              <a:t>A</a:t>
            </a:r>
            <a:r>
              <a:rPr lang="zh-CN" altLang="en-US" sz="1100">
                <a:solidFill>
                  <a:srgbClr val="30BE47"/>
                </a:solidFill>
              </a:rPr>
              <a:t>的才会应答。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2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gossip</a:t>
            </a:r>
          </a:p>
        </p:txBody>
      </p:sp>
    </p:spTree>
    <p:extLst>
      <p:ext uri="{BB962C8B-B14F-4D97-AF65-F5344CB8AC3E}">
        <p14:creationId xmlns:p14="http://schemas.microsoft.com/office/powerpoint/2010/main" val="2148895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80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Tran</a:t>
            </a:r>
            <a:r>
              <a:rPr lang="en-US" altLang="zh-CN"/>
              <a:t>sport</a:t>
            </a:r>
            <a:r>
              <a:rPr lang="zh-CN" altLang="en-US"/>
              <a:t>不止这两个接口，但是主管通信的是这两个接口</a:t>
            </a:r>
            <a:endParaRPr lang="en-US" altLang="zh-CN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zh-CN" altLang="en-US" dirty="0"/>
              <a:t>同步组件比较复杂，里面嵌套拨号、侦听</a:t>
            </a:r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79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Tran</a:t>
            </a:r>
            <a:r>
              <a:rPr lang="en-US" altLang="zh-CN"/>
              <a:t>sport</a:t>
            </a:r>
            <a:r>
              <a:rPr lang="zh-CN" altLang="en-US"/>
              <a:t>不止这两个接口，但是主管通信的是这两个接口</a:t>
            </a:r>
            <a:endParaRPr lang="en-US" altLang="zh-CN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zh-CN" altLang="en-US" dirty="0"/>
              <a:t>同步组件比较复杂，里面嵌套拨号、侦听</a:t>
            </a:r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78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25c9c14f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25c9c14f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24fa2f9d6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24fa2f9d6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24fa2f9d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24fa2f9d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CN" altLang="en-US" dirty="0"/>
              <a:t>在</a:t>
            </a:r>
            <a:r>
              <a:rPr lang="en-US" altLang="zh-CN" dirty="0"/>
              <a:t>Micro</a:t>
            </a:r>
            <a:r>
              <a:rPr lang="zh-CN" altLang="en-US" dirty="0"/>
              <a:t>团队中主要负责中文社区搭建，以及</a:t>
            </a:r>
            <a:r>
              <a:rPr lang="en-US" altLang="zh-CN" dirty="0"/>
              <a:t>Micro</a:t>
            </a:r>
            <a:r>
              <a:rPr lang="zh-CN" altLang="en-US" dirty="0"/>
              <a:t>运行时工具集开发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610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12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24fa2f9d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24fa2f9d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CN" altLang="en-US" dirty="0"/>
              <a:t>我们先给大家介绍</a:t>
            </a:r>
            <a:r>
              <a:rPr lang="en-US" altLang="zh-CN" dirty="0"/>
              <a:t>Micro</a:t>
            </a:r>
            <a:r>
              <a:rPr lang="zh-CN" altLang="en-US" dirty="0"/>
              <a:t>体系，先让各位对</a:t>
            </a:r>
            <a:r>
              <a:rPr lang="en-US" altLang="zh-CN" dirty="0"/>
              <a:t>Micro</a:t>
            </a:r>
            <a:r>
              <a:rPr lang="zh-CN" altLang="en-US" dirty="0"/>
              <a:t>有一定的认知，尔后我们再介绍</a:t>
            </a:r>
            <a:r>
              <a:rPr lang="en-US" altLang="zh-CN" dirty="0"/>
              <a:t>Go-Micro</a:t>
            </a:r>
            <a:r>
              <a:rPr lang="zh-CN" altLang="en-US" dirty="0"/>
              <a:t>框架。这个时候可能有朋友就会有疑问了，</a:t>
            </a:r>
            <a:r>
              <a:rPr lang="en-US" altLang="zh-CN" dirty="0"/>
              <a:t>Micro</a:t>
            </a:r>
            <a:r>
              <a:rPr lang="zh-CN" altLang="en-US" dirty="0"/>
              <a:t>与</a:t>
            </a:r>
            <a:r>
              <a:rPr lang="en-US" altLang="zh-CN" dirty="0"/>
              <a:t>Go-Micro</a:t>
            </a:r>
            <a:r>
              <a:rPr lang="zh-CN" altLang="en-US" dirty="0"/>
              <a:t>的关系是什么，这个疑问我曾经也有过，我接下来就给大家解释。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25c9c14f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25c9c14f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25c9c14f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25c9c14f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Micro</a:t>
            </a:r>
            <a:r>
              <a:rPr lang="zh-CN" altLang="en-US" dirty="0"/>
              <a:t>包含了很多东西，首先从我们最关心的代码技术层面来说，她包含了框架</a:t>
            </a:r>
            <a:r>
              <a:rPr lang="en-US" altLang="zh-CN" dirty="0"/>
              <a:t>Go-Micro</a:t>
            </a:r>
            <a:r>
              <a:rPr lang="zh-CN" altLang="en-US" dirty="0"/>
              <a:t>与其运行时工具</a:t>
            </a:r>
            <a:r>
              <a:rPr lang="en-US" altLang="zh-CN" dirty="0"/>
              <a:t>Micro</a:t>
            </a:r>
            <a:r>
              <a:rPr lang="zh-CN" altLang="en-US" dirty="0"/>
              <a:t>，这也向大家解释了刚刚的问题，</a:t>
            </a:r>
            <a:r>
              <a:rPr lang="en-US" altLang="zh-CN" dirty="0"/>
              <a:t>Go-micro</a:t>
            </a:r>
            <a:r>
              <a:rPr lang="zh-CN" altLang="en-US" dirty="0"/>
              <a:t>与</a:t>
            </a:r>
            <a:r>
              <a:rPr lang="en-US" altLang="zh-CN" dirty="0"/>
              <a:t>Micro</a:t>
            </a:r>
            <a:r>
              <a:rPr lang="zh-CN" altLang="en-US" dirty="0"/>
              <a:t>的关系，它们之间不是包含关系，</a:t>
            </a:r>
            <a:r>
              <a:rPr lang="en-US" altLang="zh-CN" dirty="0"/>
              <a:t>Go-Micro</a:t>
            </a:r>
            <a:r>
              <a:rPr lang="zh-CN" altLang="en-US" dirty="0"/>
              <a:t>框架或叫做库，</a:t>
            </a:r>
            <a:r>
              <a:rPr lang="en-US" altLang="zh-CN" dirty="0"/>
              <a:t>Micro</a:t>
            </a:r>
            <a:r>
              <a:rPr lang="zh-CN" altLang="en-US" dirty="0"/>
              <a:t>工具集基于</a:t>
            </a:r>
            <a:r>
              <a:rPr lang="en-US" altLang="zh-CN" dirty="0"/>
              <a:t>Go-Micro</a:t>
            </a:r>
            <a:r>
              <a:rPr lang="zh-CN" altLang="en-US" dirty="0"/>
              <a:t>构建，并管理</a:t>
            </a:r>
            <a:r>
              <a:rPr lang="en-US" altLang="zh-CN" dirty="0"/>
              <a:t>Go-Micro</a:t>
            </a:r>
            <a:r>
              <a:rPr lang="zh-CN" altLang="en-US" dirty="0"/>
              <a:t>框架所构建的服务。</a:t>
            </a:r>
            <a:endParaRPr lang="en-US" altLang="zh-CN" dirty="0"/>
          </a:p>
          <a:p>
            <a:r>
              <a:rPr lang="zh-CN" altLang="en-US" dirty="0"/>
              <a:t>她还有社区</a:t>
            </a:r>
            <a:r>
              <a:rPr lang="en-US" altLang="zh-CN" dirty="0"/>
              <a:t>slack</a:t>
            </a:r>
            <a:r>
              <a:rPr lang="zh-CN" altLang="en-US" dirty="0"/>
              <a:t>，可以在</a:t>
            </a:r>
            <a:r>
              <a:rPr lang="en-US" altLang="zh-CN" dirty="0"/>
              <a:t>Slack</a:t>
            </a:r>
            <a:r>
              <a:rPr lang="zh-CN" altLang="en-US" dirty="0"/>
              <a:t>交流问题，提出需求并讨论可行性，我们是开放的团队，只要是合理的，一定会实现。</a:t>
            </a:r>
            <a:endParaRPr lang="en-US" altLang="zh-CN" dirty="0"/>
          </a:p>
          <a:p>
            <a:r>
              <a:rPr lang="zh-CN" altLang="en-US" dirty="0"/>
              <a:t>她的目标是构建一个生态系统，包括框架、相关的网络产品等等。</a:t>
            </a:r>
            <a:endParaRPr lang="en-US" altLang="zh-CN" dirty="0"/>
          </a:p>
          <a:p>
            <a:r>
              <a:rPr lang="zh-CN" altLang="en-US" dirty="0"/>
              <a:t>更重要的是</a:t>
            </a:r>
            <a:r>
              <a:rPr lang="en-US" altLang="zh-CN" dirty="0"/>
              <a:t>Micro</a:t>
            </a:r>
            <a:r>
              <a:rPr lang="zh-CN" altLang="en-US" dirty="0"/>
              <a:t>也是一个公司，这可以从政策的角度出发，向大家保证</a:t>
            </a:r>
            <a:r>
              <a:rPr lang="en-US" altLang="zh-CN" dirty="0"/>
              <a:t>Micro</a:t>
            </a:r>
            <a:r>
              <a:rPr lang="zh-CN" altLang="en-US" dirty="0"/>
              <a:t>的可持续发展，她的总部在</a:t>
            </a:r>
            <a:r>
              <a:rPr lang="en-US" altLang="zh-CN" dirty="0"/>
              <a:t>London</a:t>
            </a:r>
            <a:r>
              <a:rPr lang="zh-CN" altLang="en-US" dirty="0"/>
              <a:t>，目前拿到硅谷的投资，也有意向在中国创建团队，不过还在研究方案阶段。</a:t>
            </a:r>
            <a:endParaRPr lang="en-US" altLang="zh-CN" dirty="0"/>
          </a:p>
          <a:p>
            <a:r>
              <a:rPr lang="zh-CN" altLang="en-US" dirty="0"/>
              <a:t>不过，今天的重心，我们在放在介绍</a:t>
            </a:r>
            <a:r>
              <a:rPr lang="en-US" altLang="zh-CN" dirty="0"/>
              <a:t>Micro</a:t>
            </a:r>
            <a:r>
              <a:rPr lang="zh-CN" altLang="en-US" dirty="0"/>
              <a:t>的框架与工具集：</a:t>
            </a:r>
            <a:r>
              <a:rPr lang="en-US" altLang="zh-CN" spc="-5" dirty="0">
                <a:solidFill>
                  <a:srgbClr val="FF0000"/>
                </a:solidFill>
                <a:latin typeface="Courier New"/>
                <a:cs typeface="Courier New"/>
              </a:rPr>
              <a:t>Go-Micro</a:t>
            </a:r>
            <a:r>
              <a:rPr lang="zh-CN" altLang="en-US" spc="-5" dirty="0">
                <a:solidFill>
                  <a:srgbClr val="FF0000"/>
                </a:solidFill>
                <a:latin typeface="Courier New"/>
                <a:cs typeface="Courier New"/>
              </a:rPr>
              <a:t>、</a:t>
            </a:r>
            <a:r>
              <a:rPr lang="en-US" altLang="zh-CN" spc="-5" dirty="0">
                <a:solidFill>
                  <a:srgbClr val="FF0000"/>
                </a:solidFill>
                <a:latin typeface="Courier New"/>
                <a:cs typeface="Courier New"/>
              </a:rPr>
              <a:t>Micro</a:t>
            </a:r>
            <a:endParaRPr lang="en-US" altLang="zh-CN" dirty="0"/>
          </a:p>
          <a:p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25c9c14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25c9c14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CN" altLang="en-US" dirty="0"/>
              <a:t>这是基于</a:t>
            </a:r>
            <a:r>
              <a:rPr lang="en-US" altLang="zh-CN" dirty="0"/>
              <a:t>Go-Micro</a:t>
            </a:r>
            <a:r>
              <a:rPr lang="zh-CN" altLang="en-US" dirty="0"/>
              <a:t>框架构建的微服务架构模型，我们只用关心红色圈与紫色圈中的那部分，基建部分不用关心。</a:t>
            </a:r>
            <a:endParaRPr lang="en-US" altLang="zh-CN" dirty="0"/>
          </a:p>
          <a:p>
            <a:r>
              <a:rPr lang="zh-CN" altLang="en-US" dirty="0"/>
              <a:t>前面我们说过，</a:t>
            </a:r>
            <a:r>
              <a:rPr lang="en-US" altLang="zh-CN" dirty="0"/>
              <a:t>Micro</a:t>
            </a:r>
            <a:r>
              <a:rPr lang="zh-CN" altLang="en-US" dirty="0"/>
              <a:t>本身也是由</a:t>
            </a:r>
            <a:r>
              <a:rPr lang="en-US" altLang="zh-CN" dirty="0"/>
              <a:t>Go-Micro</a:t>
            </a:r>
            <a:r>
              <a:rPr lang="zh-CN" altLang="en-US" dirty="0"/>
              <a:t>编写，故而</a:t>
            </a:r>
            <a:r>
              <a:rPr lang="en-US" altLang="zh-CN" dirty="0"/>
              <a:t>Micro</a:t>
            </a:r>
            <a:r>
              <a:rPr lang="zh-CN" altLang="en-US" dirty="0"/>
              <a:t>自身也是一个服务。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45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25c9c14f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25c9c14f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25c9c14f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25c9c14f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CN" altLang="en-US" dirty="0"/>
              <a:t>我们今天会分别讲</a:t>
            </a:r>
            <a:r>
              <a:rPr lang="en-US" altLang="zh-CN" dirty="0"/>
              <a:t>Broker</a:t>
            </a:r>
            <a:r>
              <a:rPr lang="zh-CN" altLang="en-US" dirty="0"/>
              <a:t>、</a:t>
            </a:r>
            <a:r>
              <a:rPr lang="en-US" altLang="zh-CN" dirty="0"/>
              <a:t>Register</a:t>
            </a:r>
            <a:r>
              <a:rPr lang="zh-CN" altLang="en-US" dirty="0"/>
              <a:t>、</a:t>
            </a:r>
            <a:r>
              <a:rPr lang="en-US" altLang="zh-CN" dirty="0"/>
              <a:t>Selector</a:t>
            </a:r>
            <a:r>
              <a:rPr lang="zh-CN" altLang="en-US" dirty="0"/>
              <a:t>、</a:t>
            </a:r>
            <a:r>
              <a:rPr lang="en-US" altLang="zh-CN" dirty="0"/>
              <a:t>Transport</a:t>
            </a:r>
            <a:r>
              <a:rPr lang="zh-CN" altLang="en-US" dirty="0"/>
              <a:t>。</a:t>
            </a:r>
            <a:r>
              <a:rPr lang="en-US" altLang="zh-CN" dirty="0"/>
              <a:t>Codec</a:t>
            </a:r>
            <a:r>
              <a:rPr lang="zh-CN" altLang="en-US" dirty="0"/>
              <a:t>不讲，主要是因为也没什么好讲的，就是不同协议的编码器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4" name="Google Shape;14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6" name="Google Shape;16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7" name="Google Shape;17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111258" y="47123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22" name="Google Shape;2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27" name="Google Shape;2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3474" y="4183526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33" name="Google Shape;3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6399" y="4172176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 夜读（中浅蓝）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1258" y="4682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39" name="Google Shape;3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209733" y="45689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48" name="Google Shape;4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205133" y="45081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52" name="Google Shape;5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" name="Google Shape;55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205133" y="4589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154508" y="45988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64" name="Google Shape;6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sldNum" idx="12"/>
          </p:nvPr>
        </p:nvSpPr>
        <p:spPr>
          <a:xfrm>
            <a:off x="172933" y="4548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73" name="Google Shape;73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86708" y="4539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tiff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.mu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github.com/micro-in-cn" TargetMode="External"/><Relationship Id="rId5" Type="http://schemas.openxmlformats.org/officeDocument/2006/relationships/hyperlink" Target="https://github.com/micro" TargetMode="External"/><Relationship Id="rId4" Type="http://schemas.openxmlformats.org/officeDocument/2006/relationships/image" Target="../media/image2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-in-cn/tutorials/tree/master/examples/basic-practices/micro-api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Go-Micro</a:t>
            </a:r>
            <a:r>
              <a:rPr lang="zh-CN" altLang="en-US"/>
              <a:t>  </a:t>
            </a:r>
            <a:r>
              <a:rPr lang="zh-CN" altLang="en-US" sz="4400"/>
              <a:t>框架设计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Printfcoder</a:t>
            </a:r>
            <a:endParaRPr lang="zh-CN" alt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2019-09-00</a:t>
            </a:r>
            <a:endParaRPr lang="zh-CN" altLang="en-US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111258" y="47123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CBDB1-2913-1A48-92C1-3EDEA20327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10</a:t>
            </a:fld>
            <a:endParaRPr lang="zh-CN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2D781B-E688-2F45-A637-3993F3F8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290184" cy="707400"/>
          </a:xfrm>
        </p:spPr>
        <p:txBody>
          <a:bodyPr/>
          <a:lstStyle/>
          <a:p>
            <a:r>
              <a:rPr lang="en-US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Proxy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92CB22-0622-7549-9217-A53D54342A7D}"/>
              </a:ext>
            </a:extLst>
          </p:cNvPr>
          <p:cNvSpPr/>
          <p:nvPr/>
        </p:nvSpPr>
        <p:spPr>
          <a:xfrm>
            <a:off x="7642645" y="644836"/>
            <a:ext cx="12939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PT Sans Narrow"/>
                <a:sym typeface="PT Sans Narrow"/>
              </a:rPr>
              <a:t>Micro</a:t>
            </a:r>
            <a:r>
              <a:rPr lang="zh-CN" altLang="en-US" b="1" dirty="0">
                <a:solidFill>
                  <a:schemeClr val="accent1"/>
                </a:solidFill>
                <a:latin typeface="PT Sans Narrow"/>
                <a:sym typeface="PT Sans Narrow"/>
              </a:rPr>
              <a:t> 服务代理</a:t>
            </a:r>
            <a:endParaRPr lang="en-US" sz="3600" b="1" dirty="0">
              <a:solidFill>
                <a:schemeClr val="accent1"/>
              </a:solidFill>
              <a:latin typeface="PT Sans Narrow"/>
              <a:sym typeface="PT Sans Narrow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88FB75-48F4-6748-8357-D9D180B585B2}"/>
              </a:ext>
            </a:extLst>
          </p:cNvPr>
          <p:cNvSpPr txBox="1"/>
          <p:nvPr/>
        </p:nvSpPr>
        <p:spPr>
          <a:xfrm>
            <a:off x="311700" y="1213568"/>
            <a:ext cx="6445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功能：代理</a:t>
            </a:r>
            <a:r>
              <a:rPr lang="en-US" altLang="zh-CN" dirty="0"/>
              <a:t>Micro</a:t>
            </a:r>
            <a:r>
              <a:rPr lang="zh-CN" altLang="en-US" dirty="0"/>
              <a:t>风格的请求，支持异构系统只需要</a:t>
            </a:r>
            <a:r>
              <a:rPr lang="zh-CN" altLang="en-US" dirty="0">
                <a:solidFill>
                  <a:srgbClr val="FF0000"/>
                </a:solidFill>
              </a:rPr>
              <a:t>瘦客户端</a:t>
            </a:r>
            <a:r>
              <a:rPr lang="zh-CN" altLang="en-US" dirty="0"/>
              <a:t>便可调用</a:t>
            </a:r>
            <a:r>
              <a:rPr lang="en-US" altLang="zh-CN" dirty="0"/>
              <a:t>Micro</a:t>
            </a:r>
            <a:r>
              <a:rPr lang="zh-CN" altLang="en-US" dirty="0"/>
              <a:t>服务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385965-0995-B74E-A503-6EF711E87E13}"/>
              </a:ext>
            </a:extLst>
          </p:cNvPr>
          <p:cNvSpPr txBox="1"/>
          <p:nvPr/>
        </p:nvSpPr>
        <p:spPr>
          <a:xfrm>
            <a:off x="442333" y="4382219"/>
            <a:ext cx="6306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/>
              <a:t>注：与</a:t>
            </a:r>
            <a:r>
              <a:rPr lang="en-US" altLang="zh-CN" i="1" dirty="0"/>
              <a:t>Micro</a:t>
            </a:r>
            <a:r>
              <a:rPr lang="zh-CN" altLang="en-US" i="1" dirty="0"/>
              <a:t> </a:t>
            </a:r>
            <a:r>
              <a:rPr lang="en-US" altLang="zh-CN" i="1" dirty="0"/>
              <a:t>API</a:t>
            </a:r>
            <a:r>
              <a:rPr lang="zh-CN" altLang="en-US" i="1" dirty="0"/>
              <a:t>不同的时，</a:t>
            </a:r>
            <a:r>
              <a:rPr lang="en-US" altLang="zh-CN" i="1" dirty="0"/>
              <a:t>Proxy</a:t>
            </a:r>
            <a:r>
              <a:rPr lang="zh-CN" altLang="en-US" i="1" dirty="0"/>
              <a:t>只处理</a:t>
            </a:r>
            <a:r>
              <a:rPr lang="en-US" altLang="zh-CN" i="1" dirty="0"/>
              <a:t>micro</a:t>
            </a:r>
            <a:r>
              <a:rPr lang="zh-CN" altLang="en-US" i="1" dirty="0"/>
              <a:t>风格的</a:t>
            </a:r>
            <a:r>
              <a:rPr lang="en-US" altLang="zh-CN" i="1" dirty="0"/>
              <a:t>RPC</a:t>
            </a:r>
            <a:r>
              <a:rPr lang="zh-CN" altLang="en-US" i="1" dirty="0"/>
              <a:t>请求，而非</a:t>
            </a:r>
            <a:r>
              <a:rPr lang="en-US" altLang="zh-CN" i="1" dirty="0"/>
              <a:t>http</a:t>
            </a:r>
            <a:r>
              <a:rPr lang="zh-CN" altLang="en-US" i="1" dirty="0"/>
              <a:t>请求</a:t>
            </a:r>
            <a:endParaRPr lang="en-US" altLang="zh-CN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3459ED-70CA-4244-8141-5B9F57217C15}"/>
              </a:ext>
            </a:extLst>
          </p:cNvPr>
          <p:cNvSpPr/>
          <p:nvPr/>
        </p:nvSpPr>
        <p:spPr>
          <a:xfrm>
            <a:off x="2402100" y="1774189"/>
            <a:ext cx="767156" cy="523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Service</a:t>
            </a:r>
          </a:p>
          <a:p>
            <a:pPr algn="ctr"/>
            <a:r>
              <a:rPr lang="en-US" sz="1050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A47A9A-3D31-F84F-8EA4-805AD269A837}"/>
              </a:ext>
            </a:extLst>
          </p:cNvPr>
          <p:cNvSpPr/>
          <p:nvPr/>
        </p:nvSpPr>
        <p:spPr>
          <a:xfrm>
            <a:off x="4192353" y="1767192"/>
            <a:ext cx="767156" cy="523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Micro</a:t>
            </a:r>
          </a:p>
          <a:p>
            <a:pPr algn="ctr"/>
            <a:r>
              <a:rPr lang="en-US" sz="1050" dirty="0"/>
              <a:t>Proxy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2D36C6-16B0-8C49-A913-09D5E1E17E95}"/>
              </a:ext>
            </a:extLst>
          </p:cNvPr>
          <p:cNvSpPr/>
          <p:nvPr/>
        </p:nvSpPr>
        <p:spPr>
          <a:xfrm>
            <a:off x="5854971" y="1770326"/>
            <a:ext cx="767156" cy="523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Service</a:t>
            </a:r>
          </a:p>
          <a:p>
            <a:pPr algn="ctr"/>
            <a:r>
              <a:rPr lang="en-US" sz="1050" dirty="0"/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D501EA-5521-CC49-93A0-64BCFF00DD93}"/>
              </a:ext>
            </a:extLst>
          </p:cNvPr>
          <p:cNvSpPr/>
          <p:nvPr/>
        </p:nvSpPr>
        <p:spPr>
          <a:xfrm>
            <a:off x="4192353" y="2875034"/>
            <a:ext cx="767156" cy="523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Registry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489982-33E0-A645-8A46-1B1B9D4E068D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575931" y="2290689"/>
            <a:ext cx="0" cy="584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DE8A56-364E-B547-B7DB-AFAB1C877A7D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3169256" y="2028941"/>
            <a:ext cx="1023097" cy="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53A046-2C98-6E45-B5D9-8446162DDC27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4959509" y="2028941"/>
            <a:ext cx="895462" cy="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B7432EC-18FD-AD43-B15F-B9EAAFCEE768}"/>
              </a:ext>
            </a:extLst>
          </p:cNvPr>
          <p:cNvSpPr txBox="1"/>
          <p:nvPr/>
        </p:nvSpPr>
        <p:spPr>
          <a:xfrm>
            <a:off x="3202242" y="1774466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Call</a:t>
            </a:r>
          </a:p>
          <a:p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B11FCD-117F-A644-9B72-D111CF327A2B}"/>
              </a:ext>
            </a:extLst>
          </p:cNvPr>
          <p:cNvSpPr txBox="1"/>
          <p:nvPr/>
        </p:nvSpPr>
        <p:spPr>
          <a:xfrm>
            <a:off x="4966886" y="1767192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Call</a:t>
            </a:r>
          </a:p>
          <a:p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42FC42-30A2-1341-A5D4-CF96C276A838}"/>
              </a:ext>
            </a:extLst>
          </p:cNvPr>
          <p:cNvSpPr txBox="1"/>
          <p:nvPr/>
        </p:nvSpPr>
        <p:spPr>
          <a:xfrm>
            <a:off x="4187733" y="2283277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</a:p>
          <a:p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209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FD98-B565-D148-884E-357D933D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103696" cy="707400"/>
          </a:xfrm>
        </p:spPr>
        <p:txBody>
          <a:bodyPr/>
          <a:lstStyle/>
          <a:p>
            <a:r>
              <a:rPr lang="en-US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CLI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31686-98DD-AD4A-A4FC-5782BD1A0E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11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BA9344-1FEF-EB4F-9831-289EE74BC2BD}"/>
              </a:ext>
            </a:extLst>
          </p:cNvPr>
          <p:cNvSpPr/>
          <p:nvPr/>
        </p:nvSpPr>
        <p:spPr>
          <a:xfrm>
            <a:off x="7461490" y="747710"/>
            <a:ext cx="14734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PT Sans Narrow"/>
                <a:sym typeface="PT Sans Narrow"/>
              </a:rPr>
              <a:t>Micro</a:t>
            </a:r>
            <a:r>
              <a:rPr lang="zh-CN" altLang="en-US" b="1" dirty="0">
                <a:solidFill>
                  <a:schemeClr val="accent1"/>
                </a:solidFill>
                <a:latin typeface="PT Sans Narrow"/>
                <a:sym typeface="PT Sans Narrow"/>
              </a:rPr>
              <a:t> 命令行工具</a:t>
            </a:r>
            <a:endParaRPr lang="en-US" sz="3600" b="1" dirty="0">
              <a:solidFill>
                <a:schemeClr val="accent1"/>
              </a:solidFill>
              <a:latin typeface="PT Sans Narrow"/>
              <a:sym typeface="PT Sans Narro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6ABC6-E719-9349-BDBE-F17130FBCCE1}"/>
              </a:ext>
            </a:extLst>
          </p:cNvPr>
          <p:cNvSpPr txBox="1"/>
          <p:nvPr/>
        </p:nvSpPr>
        <p:spPr>
          <a:xfrm>
            <a:off x="311700" y="1213568"/>
            <a:ext cx="2597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功能：以命令行操控</a:t>
            </a:r>
            <a:r>
              <a:rPr lang="en-US" altLang="zh-CN" dirty="0"/>
              <a:t>Micro</a:t>
            </a:r>
            <a:r>
              <a:rPr lang="zh-CN" altLang="en-US" dirty="0"/>
              <a:t>服务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F595D-C0A3-0641-9E9C-5F51B47E4E9F}"/>
              </a:ext>
            </a:extLst>
          </p:cNvPr>
          <p:cNvSpPr txBox="1"/>
          <p:nvPr/>
        </p:nvSpPr>
        <p:spPr>
          <a:xfrm>
            <a:off x="311700" y="1521345"/>
            <a:ext cx="2316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执行：</a:t>
            </a:r>
            <a:r>
              <a:rPr lang="en-US" altLang="zh-CN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r>
              <a:rPr lang="zh-CN" altLang="en-US" dirty="0"/>
              <a:t> 了解更多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35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949B-D3E9-764D-8B39-27D75022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Bot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BFACB-8283-AA43-9872-60EA618508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12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15E57D-7346-6C49-8F29-65948D18A305}"/>
              </a:ext>
            </a:extLst>
          </p:cNvPr>
          <p:cNvSpPr/>
          <p:nvPr/>
        </p:nvSpPr>
        <p:spPr>
          <a:xfrm>
            <a:off x="7944570" y="69243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PT Sans Narrow"/>
                <a:sym typeface="PT Sans Narrow"/>
              </a:rPr>
              <a:t>小机器人</a:t>
            </a:r>
            <a:endParaRPr lang="en-US" sz="3600" b="1" dirty="0">
              <a:solidFill>
                <a:schemeClr val="accent1"/>
              </a:solidFill>
              <a:latin typeface="PT Sans Narrow"/>
              <a:sym typeface="PT Sans Narrow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E10818-190A-DD42-8083-3A49937AA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673" y="1649589"/>
            <a:ext cx="5041900" cy="2463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205469-4ABE-834B-8E9C-E2E030C07C0C}"/>
              </a:ext>
            </a:extLst>
          </p:cNvPr>
          <p:cNvSpPr txBox="1"/>
          <p:nvPr/>
        </p:nvSpPr>
        <p:spPr>
          <a:xfrm>
            <a:off x="311700" y="1213568"/>
            <a:ext cx="5032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功能：与常见的通信软件对接，负责传送信息，远程指令操作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0D189-8C35-C841-8587-BA583DFE1589}"/>
              </a:ext>
            </a:extLst>
          </p:cNvPr>
          <p:cNvSpPr txBox="1"/>
          <p:nvPr/>
        </p:nvSpPr>
        <p:spPr>
          <a:xfrm>
            <a:off x="552091" y="4302776"/>
            <a:ext cx="3804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/>
              <a:t>注：目前没有对接中国常用的</a:t>
            </a:r>
            <a:r>
              <a:rPr lang="en-US" altLang="zh-CN" i="1" dirty="0" err="1"/>
              <a:t>wechat</a:t>
            </a:r>
            <a:r>
              <a:rPr lang="zh-CN" altLang="en-US" i="1" dirty="0"/>
              <a:t>、钉钉等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07633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Go-Micro</a:t>
            </a:r>
            <a:r>
              <a:rPr lang="zh-CN" altLang="en-US"/>
              <a:t> 框架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Go-micro</a:t>
            </a:r>
            <a:r>
              <a:rPr lang="en-US" altLang="zh-CN" dirty="0"/>
              <a:t> </a:t>
            </a:r>
            <a:r>
              <a:rPr lang="zh-CN" altLang="en-US" dirty="0"/>
              <a:t>框架模块 </a:t>
            </a: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14</a:t>
            </a:fld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A94C73FB-C2AC-0C45-BDC9-C733E532B575}"/>
              </a:ext>
            </a:extLst>
          </p:cNvPr>
          <p:cNvSpPr txBox="1"/>
          <p:nvPr/>
        </p:nvSpPr>
        <p:spPr>
          <a:xfrm>
            <a:off x="384724" y="1532699"/>
            <a:ext cx="337421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24242"/>
                </a:solidFill>
                <a:latin typeface="Courier New"/>
                <a:cs typeface="Courier New"/>
              </a:rPr>
              <a:t>Service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：具体实例化的服务，包含两个重要的组件：</a:t>
            </a:r>
            <a:r>
              <a:rPr lang="en-US" altLang="zh-CN" sz="1400" spc="-5" dirty="0">
                <a:solidFill>
                  <a:srgbClr val="FF0000"/>
                </a:solidFill>
                <a:latin typeface="Courier New"/>
                <a:cs typeface="Courier New"/>
              </a:rPr>
              <a:t>Client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、</a:t>
            </a:r>
            <a:r>
              <a:rPr lang="en-US" altLang="zh-CN" sz="1400" spc="-5" dirty="0">
                <a:solidFill>
                  <a:srgbClr val="FF0000"/>
                </a:solidFill>
                <a:latin typeface="Courier New"/>
                <a:cs typeface="Courier New"/>
              </a:rPr>
              <a:t>Server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5463C8F2-AB89-8243-8A02-3C802145E189}"/>
              </a:ext>
            </a:extLst>
          </p:cNvPr>
          <p:cNvSpPr/>
          <p:nvPr/>
        </p:nvSpPr>
        <p:spPr>
          <a:xfrm>
            <a:off x="4191000" y="1532699"/>
            <a:ext cx="4711700" cy="1691639"/>
          </a:xfrm>
          <a:custGeom>
            <a:avLst/>
            <a:gdLst/>
            <a:ahLst/>
            <a:cxnLst/>
            <a:rect l="l" t="t" r="r" b="b"/>
            <a:pathLst>
              <a:path w="4711700" h="1691639">
                <a:moveTo>
                  <a:pt x="0" y="0"/>
                </a:moveTo>
                <a:lnTo>
                  <a:pt x="4711190" y="0"/>
                </a:lnTo>
                <a:lnTo>
                  <a:pt x="4711190" y="1691396"/>
                </a:lnTo>
                <a:lnTo>
                  <a:pt x="0" y="169139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07E66AA6-68A8-1348-8188-92123EAB049F}"/>
              </a:ext>
            </a:extLst>
          </p:cNvPr>
          <p:cNvSpPr txBox="1"/>
          <p:nvPr/>
        </p:nvSpPr>
        <p:spPr>
          <a:xfrm>
            <a:off x="4255700" y="1621874"/>
            <a:ext cx="4572000" cy="416559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Service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35718B36-557D-B141-AC46-45CD5605E64C}"/>
              </a:ext>
            </a:extLst>
          </p:cNvPr>
          <p:cNvSpPr txBox="1"/>
          <p:nvPr/>
        </p:nvSpPr>
        <p:spPr>
          <a:xfrm>
            <a:off x="4255700" y="2166748"/>
            <a:ext cx="2264410" cy="416559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Client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AFE4CE9-C70C-7948-8F21-41FF4EC76AB7}"/>
              </a:ext>
            </a:extLst>
          </p:cNvPr>
          <p:cNvSpPr txBox="1"/>
          <p:nvPr/>
        </p:nvSpPr>
        <p:spPr>
          <a:xfrm>
            <a:off x="6588445" y="2166748"/>
            <a:ext cx="2239645" cy="416559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Server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B503CC27-5B06-794C-A7D8-ED5D458AEA8C}"/>
              </a:ext>
            </a:extLst>
          </p:cNvPr>
          <p:cNvSpPr txBox="1"/>
          <p:nvPr/>
        </p:nvSpPr>
        <p:spPr>
          <a:xfrm>
            <a:off x="7965492" y="2711597"/>
            <a:ext cx="862965" cy="416559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Transport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E7502A72-3587-8641-90A1-2C0D96BC4483}"/>
              </a:ext>
            </a:extLst>
          </p:cNvPr>
          <p:cNvSpPr txBox="1"/>
          <p:nvPr/>
        </p:nvSpPr>
        <p:spPr>
          <a:xfrm>
            <a:off x="7038044" y="2711622"/>
            <a:ext cx="862965" cy="416559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Selector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C0C70728-A47E-9645-985E-0162B4052BD0}"/>
              </a:ext>
            </a:extLst>
          </p:cNvPr>
          <p:cNvSpPr txBox="1"/>
          <p:nvPr/>
        </p:nvSpPr>
        <p:spPr>
          <a:xfrm>
            <a:off x="6110596" y="2711622"/>
            <a:ext cx="862965" cy="416559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Registry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8C5FC70F-5999-984B-830D-56549D2124F2}"/>
              </a:ext>
            </a:extLst>
          </p:cNvPr>
          <p:cNvSpPr txBox="1"/>
          <p:nvPr/>
        </p:nvSpPr>
        <p:spPr>
          <a:xfrm>
            <a:off x="5183148" y="2711622"/>
            <a:ext cx="862965" cy="416559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Codec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3BB14247-806F-1A4B-A9C9-84B60C183E6B}"/>
              </a:ext>
            </a:extLst>
          </p:cNvPr>
          <p:cNvSpPr txBox="1"/>
          <p:nvPr/>
        </p:nvSpPr>
        <p:spPr>
          <a:xfrm>
            <a:off x="4255700" y="2711622"/>
            <a:ext cx="862965" cy="416559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Broker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68C89AB6-8EF5-624D-B1A8-D9F6ECAFCCFA}"/>
              </a:ext>
            </a:extLst>
          </p:cNvPr>
          <p:cNvSpPr txBox="1"/>
          <p:nvPr/>
        </p:nvSpPr>
        <p:spPr>
          <a:xfrm>
            <a:off x="385517" y="2421306"/>
            <a:ext cx="33742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Client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：</a:t>
            </a:r>
            <a:r>
              <a:rPr lang="zh-CN" altLang="en-US" sz="1400" spc="-5" dirty="0">
                <a:solidFill>
                  <a:srgbClr val="FF0000"/>
                </a:solidFill>
                <a:latin typeface="Courier New"/>
                <a:cs typeface="Courier New"/>
              </a:rPr>
              <a:t>发送</a:t>
            </a:r>
            <a:r>
              <a:rPr lang="en-US" altLang="zh-CN" sz="1400" spc="-5" dirty="0">
                <a:solidFill>
                  <a:srgbClr val="424242"/>
                </a:solidFill>
                <a:latin typeface="Courier New"/>
                <a:cs typeface="Courier New"/>
              </a:rPr>
              <a:t>RPC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请求与广播消息</a:t>
            </a:r>
            <a:endParaRPr lang="en-US" altLang="zh-CN" sz="1400" spc="-5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D83BCC4B-0287-6141-919B-2B6663E7ACB8}"/>
              </a:ext>
            </a:extLst>
          </p:cNvPr>
          <p:cNvSpPr txBox="1"/>
          <p:nvPr/>
        </p:nvSpPr>
        <p:spPr>
          <a:xfrm>
            <a:off x="385517" y="2711597"/>
            <a:ext cx="33742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Server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：</a:t>
            </a:r>
            <a:r>
              <a:rPr lang="zh-CN" altLang="en-US" sz="1400" spc="-5" dirty="0">
                <a:solidFill>
                  <a:srgbClr val="FF0000"/>
                </a:solidFill>
                <a:latin typeface="Courier New"/>
                <a:cs typeface="Courier New"/>
              </a:rPr>
              <a:t>接收</a:t>
            </a:r>
            <a:r>
              <a:rPr lang="en-US" altLang="zh-CN" sz="1400" spc="-5" dirty="0">
                <a:solidFill>
                  <a:srgbClr val="424242"/>
                </a:solidFill>
                <a:latin typeface="Courier New"/>
                <a:cs typeface="Courier New"/>
              </a:rPr>
              <a:t>RPC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请求与消费消息</a:t>
            </a:r>
            <a:endParaRPr lang="en-US" altLang="zh-CN" sz="1400" spc="-5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8DEAD8D5-3139-FB4A-866C-D25C6E178E50}"/>
              </a:ext>
            </a:extLst>
          </p:cNvPr>
          <p:cNvSpPr txBox="1"/>
          <p:nvPr/>
        </p:nvSpPr>
        <p:spPr>
          <a:xfrm>
            <a:off x="384724" y="3396463"/>
            <a:ext cx="33742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400" spc="-5" dirty="0">
                <a:solidFill>
                  <a:srgbClr val="424242"/>
                </a:solidFill>
                <a:latin typeface="Courier New"/>
                <a:cs typeface="Courier New"/>
              </a:rPr>
              <a:t>Broker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：</a:t>
            </a:r>
            <a:r>
              <a:rPr lang="zh-CN" altLang="en-US" sz="1400" spc="-5" dirty="0">
                <a:latin typeface="Courier New"/>
                <a:cs typeface="Courier New"/>
              </a:rPr>
              <a:t>异步通信组件</a:t>
            </a:r>
            <a:endParaRPr lang="en-US" altLang="zh-CN" sz="1400" spc="-5" dirty="0">
              <a:latin typeface="Courier New"/>
              <a:cs typeface="Courier New"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6954EA33-FA73-1A47-B8F6-7028A61401B3}"/>
              </a:ext>
            </a:extLst>
          </p:cNvPr>
          <p:cNvSpPr txBox="1"/>
          <p:nvPr/>
        </p:nvSpPr>
        <p:spPr>
          <a:xfrm>
            <a:off x="384724" y="3664184"/>
            <a:ext cx="33742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Codec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：</a:t>
            </a:r>
            <a:r>
              <a:rPr lang="zh-CN" altLang="en-US" sz="1400" spc="-5" dirty="0">
                <a:latin typeface="Courier New"/>
                <a:cs typeface="Courier New"/>
              </a:rPr>
              <a:t>数据编码组件</a:t>
            </a:r>
            <a:endParaRPr lang="en-US" altLang="zh-CN" sz="1400" spc="-5" dirty="0">
              <a:latin typeface="Courier New"/>
              <a:cs typeface="Courier New"/>
            </a:endParaRP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626DD0C1-C266-5949-9694-6FFDD5AB5CCF}"/>
              </a:ext>
            </a:extLst>
          </p:cNvPr>
          <p:cNvSpPr txBox="1"/>
          <p:nvPr/>
        </p:nvSpPr>
        <p:spPr>
          <a:xfrm>
            <a:off x="384724" y="3929600"/>
            <a:ext cx="33742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Registry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：服务</a:t>
            </a:r>
            <a:r>
              <a:rPr lang="zh-CN" altLang="en-US" sz="1400" spc="-5" dirty="0">
                <a:latin typeface="Courier New"/>
                <a:cs typeface="Courier New"/>
              </a:rPr>
              <a:t>注册组件</a:t>
            </a:r>
            <a:endParaRPr lang="en-US" altLang="zh-CN" sz="1400" spc="-5" dirty="0">
              <a:latin typeface="Courier New"/>
              <a:cs typeface="Courier New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190C4E48-BCD9-3B45-A610-F7F4F5F74468}"/>
              </a:ext>
            </a:extLst>
          </p:cNvPr>
          <p:cNvSpPr txBox="1"/>
          <p:nvPr/>
        </p:nvSpPr>
        <p:spPr>
          <a:xfrm>
            <a:off x="384724" y="4459804"/>
            <a:ext cx="33742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Transport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：</a:t>
            </a:r>
            <a:r>
              <a:rPr lang="zh-CN" altLang="en-US" sz="1400" spc="-5" dirty="0">
                <a:latin typeface="Courier New"/>
                <a:cs typeface="Courier New"/>
              </a:rPr>
              <a:t>同步通信组件</a:t>
            </a:r>
            <a:endParaRPr lang="en-US" altLang="zh-CN" sz="1400" spc="-5" dirty="0">
              <a:latin typeface="Courier New"/>
              <a:cs typeface="Courier New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FC8C5629-391C-D84F-BAD2-F1AABDDBCE93}"/>
              </a:ext>
            </a:extLst>
          </p:cNvPr>
          <p:cNvSpPr txBox="1"/>
          <p:nvPr/>
        </p:nvSpPr>
        <p:spPr>
          <a:xfrm>
            <a:off x="384724" y="4194702"/>
            <a:ext cx="33742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Selector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：</a:t>
            </a:r>
            <a:r>
              <a:rPr lang="zh-CN" altLang="en-US" sz="1400" spc="-5" dirty="0">
                <a:latin typeface="Courier New"/>
                <a:cs typeface="Courier New"/>
              </a:rPr>
              <a:t>客户端均衡器</a:t>
            </a:r>
            <a:endParaRPr lang="en-US" altLang="zh-CN" sz="1400" spc="-5" dirty="0">
              <a:latin typeface="Courier New"/>
              <a:cs typeface="Courier New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372975-7457-DA46-9ED1-F1C9DE8064EB}"/>
              </a:ext>
            </a:extLst>
          </p:cNvPr>
          <p:cNvSpPr/>
          <p:nvPr/>
        </p:nvSpPr>
        <p:spPr>
          <a:xfrm>
            <a:off x="7842471" y="74363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PT Sans Narrow"/>
                <a:sym typeface="PT Sans Narrow"/>
              </a:rPr>
              <a:t>基础组件</a:t>
            </a:r>
            <a:endParaRPr lang="en-US" sz="3600" b="1" dirty="0">
              <a:solidFill>
                <a:schemeClr val="accent1"/>
              </a:solidFill>
              <a:latin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273204" y="331206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Go</a:t>
            </a:r>
            <a:r>
              <a:rPr lang="en-US" dirty="0"/>
              <a:t>-micro</a:t>
            </a:r>
            <a:r>
              <a:rPr lang="en-US" altLang="zh-CN" dirty="0"/>
              <a:t> </a:t>
            </a:r>
            <a:r>
              <a:rPr lang="zh-CN" altLang="en-US" dirty="0"/>
              <a:t>基础组件调用关系 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15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98A8F-C281-014E-941F-C7E031D8DC19}"/>
              </a:ext>
            </a:extLst>
          </p:cNvPr>
          <p:cNvSpPr/>
          <p:nvPr/>
        </p:nvSpPr>
        <p:spPr>
          <a:xfrm>
            <a:off x="3127921" y="3144553"/>
            <a:ext cx="702326" cy="388345"/>
          </a:xfrm>
          <a:prstGeom prst="rect">
            <a:avLst/>
          </a:prstGeom>
          <a:solidFill>
            <a:srgbClr val="805A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/>
              <a:t>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A25569-5238-174C-B0DC-77CFA6F4D598}"/>
              </a:ext>
            </a:extLst>
          </p:cNvPr>
          <p:cNvSpPr/>
          <p:nvPr/>
        </p:nvSpPr>
        <p:spPr>
          <a:xfrm>
            <a:off x="3125067" y="3530279"/>
            <a:ext cx="4131140" cy="388345"/>
          </a:xfrm>
          <a:prstGeom prst="rect">
            <a:avLst/>
          </a:prstGeom>
          <a:solidFill>
            <a:srgbClr val="560A3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/>
              <a:t>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F8ABEB-EB06-8A4E-BF7F-BA02233C3362}"/>
              </a:ext>
            </a:extLst>
          </p:cNvPr>
          <p:cNvSpPr/>
          <p:nvPr/>
        </p:nvSpPr>
        <p:spPr>
          <a:xfrm>
            <a:off x="6549922" y="1877395"/>
            <a:ext cx="702326" cy="312857"/>
          </a:xfrm>
          <a:prstGeom prst="rect">
            <a:avLst/>
          </a:prstGeom>
          <a:solidFill>
            <a:srgbClr val="00D4D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/>
              <a:t>Broker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2015F5-3A06-7E4D-9898-0597A1655855}"/>
              </a:ext>
            </a:extLst>
          </p:cNvPr>
          <p:cNvSpPr/>
          <p:nvPr/>
        </p:nvSpPr>
        <p:spPr>
          <a:xfrm>
            <a:off x="6549718" y="3144552"/>
            <a:ext cx="702326" cy="388345"/>
          </a:xfrm>
          <a:prstGeom prst="rect">
            <a:avLst/>
          </a:prstGeom>
          <a:solidFill>
            <a:srgbClr val="805A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/>
              <a:t>Server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79366CC8-8373-474D-95C0-B287FA7D7D62}"/>
              </a:ext>
            </a:extLst>
          </p:cNvPr>
          <p:cNvCxnSpPr>
            <a:cxnSpLocks/>
            <a:stCxn id="8" idx="3"/>
            <a:endCxn id="10" idx="3"/>
          </p:cNvCxnSpPr>
          <p:nvPr/>
        </p:nvCxnSpPr>
        <p:spPr>
          <a:xfrm flipH="1" flipV="1">
            <a:off x="7252044" y="3338725"/>
            <a:ext cx="4163" cy="385727"/>
          </a:xfrm>
          <a:prstGeom prst="curvedConnector3">
            <a:avLst>
              <a:gd name="adj1" fmla="val -4118919"/>
            </a:avLst>
          </a:prstGeom>
          <a:ln w="28575">
            <a:solidFill>
              <a:srgbClr val="805A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748BDE-4F6A-8447-8C44-9D6350F7C98B}"/>
              </a:ext>
            </a:extLst>
          </p:cNvPr>
          <p:cNvSpPr txBox="1"/>
          <p:nvPr/>
        </p:nvSpPr>
        <p:spPr>
          <a:xfrm>
            <a:off x="7236662" y="3593302"/>
            <a:ext cx="7325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st</a:t>
            </a:r>
            <a:r>
              <a:rPr lang="en-US" altLang="zh-CN" sz="1350"/>
              <a:t>art</a:t>
            </a:r>
            <a:endParaRPr lang="en-US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96D3D8-43B3-B342-B6F2-3B19C2ACC380}"/>
              </a:ext>
            </a:extLst>
          </p:cNvPr>
          <p:cNvSpPr/>
          <p:nvPr/>
        </p:nvSpPr>
        <p:spPr>
          <a:xfrm>
            <a:off x="5205412" y="4302364"/>
            <a:ext cx="896217" cy="269960"/>
          </a:xfrm>
          <a:prstGeom prst="rect">
            <a:avLst/>
          </a:prstGeom>
          <a:solidFill>
            <a:srgbClr val="560A3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/>
              <a:t>Consul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5D40C4C6-3F1E-E54D-8A56-3AF19DDB7C15}"/>
              </a:ext>
            </a:extLst>
          </p:cNvPr>
          <p:cNvCxnSpPr>
            <a:cxnSpLocks/>
            <a:stCxn id="33" idx="3"/>
            <a:endCxn id="13" idx="3"/>
          </p:cNvCxnSpPr>
          <p:nvPr/>
        </p:nvCxnSpPr>
        <p:spPr>
          <a:xfrm flipH="1">
            <a:off x="6101629" y="3001321"/>
            <a:ext cx="1150416" cy="1436023"/>
          </a:xfrm>
          <a:prstGeom prst="curvedConnector3">
            <a:avLst>
              <a:gd name="adj1" fmla="val -75871"/>
            </a:avLst>
          </a:prstGeom>
          <a:ln w="28575">
            <a:solidFill>
              <a:srgbClr val="805A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9DA77D6-C7CE-684C-980F-FCA8D055AABA}"/>
              </a:ext>
            </a:extLst>
          </p:cNvPr>
          <p:cNvSpPr txBox="1"/>
          <p:nvPr/>
        </p:nvSpPr>
        <p:spPr>
          <a:xfrm>
            <a:off x="7845623" y="3011389"/>
            <a:ext cx="8411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register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58A7F30E-485F-E640-971C-E4A7DBF74D42}"/>
              </a:ext>
            </a:extLst>
          </p:cNvPr>
          <p:cNvCxnSpPr>
            <a:cxnSpLocks/>
            <a:stCxn id="32" idx="1"/>
            <a:endCxn id="13" idx="1"/>
          </p:cNvCxnSpPr>
          <p:nvPr/>
        </p:nvCxnSpPr>
        <p:spPr>
          <a:xfrm rot="10800000" flipH="1" flipV="1">
            <a:off x="3127562" y="2990144"/>
            <a:ext cx="2077850" cy="1447200"/>
          </a:xfrm>
          <a:prstGeom prst="curvedConnector3">
            <a:avLst>
              <a:gd name="adj1" fmla="val -8251"/>
            </a:avLst>
          </a:prstGeom>
          <a:ln w="28575">
            <a:solidFill>
              <a:srgbClr val="805A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15F77E-40D6-1E46-9712-60854BB3091E}"/>
              </a:ext>
            </a:extLst>
          </p:cNvPr>
          <p:cNvSpPr txBox="1"/>
          <p:nvPr/>
        </p:nvSpPr>
        <p:spPr>
          <a:xfrm>
            <a:off x="3716048" y="4041894"/>
            <a:ext cx="8174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watch</a:t>
            </a:r>
            <a:endParaRPr lang="en-US" sz="135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5441BA-794E-C840-B711-B8FFEFCA69D4}"/>
              </a:ext>
            </a:extLst>
          </p:cNvPr>
          <p:cNvSpPr/>
          <p:nvPr/>
        </p:nvSpPr>
        <p:spPr>
          <a:xfrm>
            <a:off x="6549719" y="2213099"/>
            <a:ext cx="702325" cy="621596"/>
          </a:xfrm>
          <a:prstGeom prst="rect">
            <a:avLst/>
          </a:prstGeom>
          <a:solidFill>
            <a:srgbClr val="00D4D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/>
              <a:t>Transport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C2840-7B28-E546-9820-770CDD857F1D}"/>
              </a:ext>
            </a:extLst>
          </p:cNvPr>
          <p:cNvSpPr txBox="1"/>
          <p:nvPr/>
        </p:nvSpPr>
        <p:spPr>
          <a:xfrm>
            <a:off x="4880654" y="2191881"/>
            <a:ext cx="477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2.</a:t>
            </a:r>
            <a:r>
              <a:rPr lang="en-US" sz="900"/>
              <a:t>call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BE4DE2-AAF1-9E43-A3F8-2C78A7E8B8B9}"/>
              </a:ext>
            </a:extLst>
          </p:cNvPr>
          <p:cNvSpPr txBox="1"/>
          <p:nvPr/>
        </p:nvSpPr>
        <p:spPr>
          <a:xfrm>
            <a:off x="5027708" y="2799988"/>
            <a:ext cx="539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3.</a:t>
            </a:r>
            <a:r>
              <a:rPr lang="zh-CN" altLang="en-US" sz="900"/>
              <a:t> </a:t>
            </a:r>
            <a:r>
              <a:rPr lang="en-US" altLang="zh-CN" sz="900"/>
              <a:t>send</a:t>
            </a:r>
            <a:endParaRPr lang="en-US" sz="9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0C7BFF-8ECA-3740-8906-221EE7367C99}"/>
              </a:ext>
            </a:extLst>
          </p:cNvPr>
          <p:cNvSpPr txBox="1"/>
          <p:nvPr/>
        </p:nvSpPr>
        <p:spPr>
          <a:xfrm>
            <a:off x="4607434" y="4010815"/>
            <a:ext cx="6009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notify</a:t>
            </a:r>
            <a:endParaRPr lang="en-US" sz="13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4E3CC1-3543-C949-8294-1162C3AD9641}"/>
              </a:ext>
            </a:extLst>
          </p:cNvPr>
          <p:cNvSpPr txBox="1"/>
          <p:nvPr/>
        </p:nvSpPr>
        <p:spPr>
          <a:xfrm>
            <a:off x="4175051" y="1386316"/>
            <a:ext cx="6009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pub</a:t>
            </a:r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56522F-6DD5-8A41-BBD7-7E37E3CA1E4C}"/>
              </a:ext>
            </a:extLst>
          </p:cNvPr>
          <p:cNvSpPr txBox="1"/>
          <p:nvPr/>
        </p:nvSpPr>
        <p:spPr>
          <a:xfrm>
            <a:off x="5860184" y="1476507"/>
            <a:ext cx="4196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sub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00C56B-9DBE-FD43-BFA6-AAD868AA373A}"/>
              </a:ext>
            </a:extLst>
          </p:cNvPr>
          <p:cNvSpPr/>
          <p:nvPr/>
        </p:nvSpPr>
        <p:spPr>
          <a:xfrm>
            <a:off x="3124689" y="2534700"/>
            <a:ext cx="699798" cy="298707"/>
          </a:xfrm>
          <a:prstGeom prst="rect">
            <a:avLst/>
          </a:prstGeom>
          <a:solidFill>
            <a:srgbClr val="00D4D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/>
              <a:t>Se</a:t>
            </a:r>
            <a:r>
              <a:rPr lang="en-US" altLang="zh-CN" sz="1200"/>
              <a:t>lector</a:t>
            </a:r>
            <a:endParaRPr lang="en-US" sz="12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381B3B-76E4-144D-BCD6-0B70851D139C}"/>
              </a:ext>
            </a:extLst>
          </p:cNvPr>
          <p:cNvCxnSpPr/>
          <p:nvPr/>
        </p:nvCxnSpPr>
        <p:spPr>
          <a:xfrm>
            <a:off x="490737" y="1515752"/>
            <a:ext cx="276787" cy="0"/>
          </a:xfrm>
          <a:prstGeom prst="straightConnector1">
            <a:avLst/>
          </a:prstGeom>
          <a:ln w="28575">
            <a:solidFill>
              <a:srgbClr val="805A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D84A02E-781B-6949-B8F9-87AC9C78A434}"/>
              </a:ext>
            </a:extLst>
          </p:cNvPr>
          <p:cNvSpPr txBox="1"/>
          <p:nvPr/>
        </p:nvSpPr>
        <p:spPr>
          <a:xfrm>
            <a:off x="416361" y="1204115"/>
            <a:ext cx="6009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init</a:t>
            </a:r>
            <a:endParaRPr lang="en-US" sz="135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049D57-78ED-D042-B9D2-E8B7B7B09457}"/>
              </a:ext>
            </a:extLst>
          </p:cNvPr>
          <p:cNvCxnSpPr/>
          <p:nvPr/>
        </p:nvCxnSpPr>
        <p:spPr>
          <a:xfrm>
            <a:off x="976548" y="1515752"/>
            <a:ext cx="276787" cy="0"/>
          </a:xfrm>
          <a:prstGeom prst="straightConnector1">
            <a:avLst/>
          </a:prstGeom>
          <a:ln w="28575">
            <a:solidFill>
              <a:srgbClr val="00D4DD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E722178-DAE7-2945-9FCB-687E8AC1B030}"/>
              </a:ext>
            </a:extLst>
          </p:cNvPr>
          <p:cNvSpPr txBox="1"/>
          <p:nvPr/>
        </p:nvSpPr>
        <p:spPr>
          <a:xfrm>
            <a:off x="870698" y="1191187"/>
            <a:ext cx="600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async</a:t>
            </a:r>
            <a:endParaRPr lang="en-US" sz="135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9381C22-F7DE-7644-9B77-FC83171549A8}"/>
              </a:ext>
            </a:extLst>
          </p:cNvPr>
          <p:cNvCxnSpPr/>
          <p:nvPr/>
        </p:nvCxnSpPr>
        <p:spPr>
          <a:xfrm>
            <a:off x="1500159" y="1515752"/>
            <a:ext cx="276787" cy="0"/>
          </a:xfrm>
          <a:prstGeom prst="straightConnector1">
            <a:avLst/>
          </a:prstGeom>
          <a:ln w="28575">
            <a:solidFill>
              <a:srgbClr val="00D4DD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6D2D1C-DEC3-624B-B77E-7EBF5DCA826E}"/>
              </a:ext>
            </a:extLst>
          </p:cNvPr>
          <p:cNvSpPr txBox="1"/>
          <p:nvPr/>
        </p:nvSpPr>
        <p:spPr>
          <a:xfrm>
            <a:off x="1434088" y="1197621"/>
            <a:ext cx="600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sync</a:t>
            </a:r>
            <a:endParaRPr lang="en-US" sz="135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DA49ED-905C-5941-AF73-5C8163A75126}"/>
              </a:ext>
            </a:extLst>
          </p:cNvPr>
          <p:cNvSpPr txBox="1"/>
          <p:nvPr/>
        </p:nvSpPr>
        <p:spPr>
          <a:xfrm>
            <a:off x="3797860" y="2760797"/>
            <a:ext cx="6165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1.</a:t>
            </a:r>
            <a:r>
              <a:rPr lang="zh-CN" altLang="en-US" sz="900"/>
              <a:t> </a:t>
            </a:r>
            <a:r>
              <a:rPr lang="en-US" sz="900"/>
              <a:t>s</a:t>
            </a:r>
            <a:r>
              <a:rPr lang="en-US" altLang="zh-CN" sz="900"/>
              <a:t>elect</a:t>
            </a:r>
            <a:endParaRPr lang="en-US" sz="9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AC7768-187A-984C-811F-5E01CA8BE7C3}"/>
              </a:ext>
            </a:extLst>
          </p:cNvPr>
          <p:cNvSpPr/>
          <p:nvPr/>
        </p:nvSpPr>
        <p:spPr>
          <a:xfrm>
            <a:off x="3127562" y="2833748"/>
            <a:ext cx="696924" cy="312791"/>
          </a:xfrm>
          <a:prstGeom prst="rect">
            <a:avLst/>
          </a:prstGeom>
          <a:solidFill>
            <a:srgbClr val="00D4D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/>
              <a:t>Registry</a:t>
            </a:r>
            <a:endParaRPr lang="en-US" sz="135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BC9C3D-0C9F-F34B-8B20-3BEF93901443}"/>
              </a:ext>
            </a:extLst>
          </p:cNvPr>
          <p:cNvSpPr/>
          <p:nvPr/>
        </p:nvSpPr>
        <p:spPr>
          <a:xfrm>
            <a:off x="6549719" y="2840350"/>
            <a:ext cx="702326" cy="321942"/>
          </a:xfrm>
          <a:prstGeom prst="rect">
            <a:avLst/>
          </a:prstGeom>
          <a:solidFill>
            <a:srgbClr val="00D4D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/>
              <a:t>Registry</a:t>
            </a:r>
            <a:endParaRPr lang="en-US" sz="135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15205D-B774-DC43-BA1F-82B0AA5100E3}"/>
              </a:ext>
            </a:extLst>
          </p:cNvPr>
          <p:cNvSpPr/>
          <p:nvPr/>
        </p:nvSpPr>
        <p:spPr>
          <a:xfrm>
            <a:off x="4859926" y="1047491"/>
            <a:ext cx="815176" cy="203650"/>
          </a:xfrm>
          <a:prstGeom prst="rect">
            <a:avLst/>
          </a:prstGeom>
          <a:solidFill>
            <a:srgbClr val="560A3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/>
              <a:t>NATs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9E29F3ED-12CC-184E-ACFD-38F9CEADE765}"/>
              </a:ext>
            </a:extLst>
          </p:cNvPr>
          <p:cNvCxnSpPr>
            <a:cxnSpLocks/>
            <a:stCxn id="49" idx="0"/>
            <a:endCxn id="34" idx="1"/>
          </p:cNvCxnSpPr>
          <p:nvPr/>
        </p:nvCxnSpPr>
        <p:spPr>
          <a:xfrm rot="5400000" flipH="1" flipV="1">
            <a:off x="4094846" y="1133603"/>
            <a:ext cx="749366" cy="780793"/>
          </a:xfrm>
          <a:prstGeom prst="curvedConnector2">
            <a:avLst/>
          </a:prstGeom>
          <a:ln w="28575">
            <a:solidFill>
              <a:srgbClr val="00D4DD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5B9E2DF-EE98-C14E-A043-C2C9E685EF34}"/>
              </a:ext>
            </a:extLst>
          </p:cNvPr>
          <p:cNvSpPr/>
          <p:nvPr/>
        </p:nvSpPr>
        <p:spPr>
          <a:xfrm>
            <a:off x="3121427" y="1877395"/>
            <a:ext cx="702326" cy="312857"/>
          </a:xfrm>
          <a:prstGeom prst="rect">
            <a:avLst/>
          </a:prstGeom>
          <a:solidFill>
            <a:srgbClr val="00D4D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/>
              <a:t>Broker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B23BEB72-2682-1B4C-97F5-93F8814C2F8B}"/>
              </a:ext>
            </a:extLst>
          </p:cNvPr>
          <p:cNvCxnSpPr>
            <a:cxnSpLocks/>
            <a:endCxn id="32" idx="3"/>
          </p:cNvCxnSpPr>
          <p:nvPr/>
        </p:nvCxnSpPr>
        <p:spPr>
          <a:xfrm rot="10800000">
            <a:off x="3824488" y="2990143"/>
            <a:ext cx="1902962" cy="1312220"/>
          </a:xfrm>
          <a:prstGeom prst="curvedConnector3">
            <a:avLst>
              <a:gd name="adj1" fmla="val 50000"/>
            </a:avLst>
          </a:prstGeom>
          <a:ln w="28575">
            <a:solidFill>
              <a:srgbClr val="00D4DD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B2DF8E1-49B3-8E48-AA95-24CD4417790E}"/>
              </a:ext>
            </a:extLst>
          </p:cNvPr>
          <p:cNvSpPr/>
          <p:nvPr/>
        </p:nvSpPr>
        <p:spPr>
          <a:xfrm>
            <a:off x="3121427" y="2190749"/>
            <a:ext cx="702326" cy="343609"/>
          </a:xfrm>
          <a:prstGeom prst="rect">
            <a:avLst/>
          </a:prstGeom>
          <a:solidFill>
            <a:srgbClr val="00D4D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/>
              <a:t>Transport</a:t>
            </a: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D623416B-3DE6-5E46-9A5F-231941B0A32B}"/>
              </a:ext>
            </a:extLst>
          </p:cNvPr>
          <p:cNvCxnSpPr>
            <a:cxnSpLocks/>
            <a:stCxn id="7" idx="3"/>
            <a:endCxn id="24" idx="3"/>
          </p:cNvCxnSpPr>
          <p:nvPr/>
        </p:nvCxnSpPr>
        <p:spPr>
          <a:xfrm flipH="1" flipV="1">
            <a:off x="3824488" y="2684054"/>
            <a:ext cx="5759" cy="654672"/>
          </a:xfrm>
          <a:prstGeom prst="curvedConnector3">
            <a:avLst>
              <a:gd name="adj1" fmla="val -2976950"/>
            </a:avLst>
          </a:prstGeom>
          <a:ln w="28575">
            <a:solidFill>
              <a:srgbClr val="00D4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061D70BA-0044-0C49-80C7-7F1BC339AB20}"/>
              </a:ext>
            </a:extLst>
          </p:cNvPr>
          <p:cNvCxnSpPr>
            <a:cxnSpLocks/>
            <a:stCxn id="24" idx="1"/>
            <a:endCxn id="32" idx="1"/>
          </p:cNvCxnSpPr>
          <p:nvPr/>
        </p:nvCxnSpPr>
        <p:spPr>
          <a:xfrm rot="10800000" flipH="1" flipV="1">
            <a:off x="3124689" y="2684054"/>
            <a:ext cx="2873" cy="306090"/>
          </a:xfrm>
          <a:prstGeom prst="curvedConnector3">
            <a:avLst>
              <a:gd name="adj1" fmla="val -5967110"/>
            </a:avLst>
          </a:prstGeom>
          <a:ln w="28575">
            <a:solidFill>
              <a:srgbClr val="00D4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84E97FF-B432-F64D-880D-4BB777A7B1D0}"/>
              </a:ext>
            </a:extLst>
          </p:cNvPr>
          <p:cNvSpPr txBox="1"/>
          <p:nvPr/>
        </p:nvSpPr>
        <p:spPr>
          <a:xfrm>
            <a:off x="2561985" y="2768847"/>
            <a:ext cx="6165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2.</a:t>
            </a:r>
            <a:r>
              <a:rPr lang="zh-CN" altLang="en-US" sz="900"/>
              <a:t> </a:t>
            </a:r>
            <a:r>
              <a:rPr lang="en-US" altLang="zh-CN" sz="900"/>
              <a:t>g</a:t>
            </a:r>
            <a:r>
              <a:rPr lang="en-US" sz="900"/>
              <a:t>et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B864505-559F-2246-B832-040A453F7D4C}"/>
              </a:ext>
            </a:extLst>
          </p:cNvPr>
          <p:cNvSpPr/>
          <p:nvPr/>
        </p:nvSpPr>
        <p:spPr>
          <a:xfrm>
            <a:off x="3831413" y="2223350"/>
            <a:ext cx="482185" cy="287717"/>
          </a:xfrm>
          <a:prstGeom prst="rect">
            <a:avLst/>
          </a:prstGeom>
          <a:solidFill>
            <a:srgbClr val="00D4DD"/>
          </a:solidFill>
          <a:ln>
            <a:solidFill>
              <a:srgbClr val="00D4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/>
              <a:t>Codec</a:t>
            </a:r>
            <a:endParaRPr lang="en-US" sz="11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FB01FF-A58B-F348-82E1-587523DFAA3F}"/>
              </a:ext>
            </a:extLst>
          </p:cNvPr>
          <p:cNvSpPr/>
          <p:nvPr/>
        </p:nvSpPr>
        <p:spPr>
          <a:xfrm>
            <a:off x="6056698" y="2234257"/>
            <a:ext cx="482185" cy="566093"/>
          </a:xfrm>
          <a:prstGeom prst="rect">
            <a:avLst/>
          </a:prstGeom>
          <a:solidFill>
            <a:srgbClr val="00D4DD"/>
          </a:solidFill>
          <a:ln>
            <a:solidFill>
              <a:srgbClr val="00D4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/>
              <a:t>Codec</a:t>
            </a:r>
            <a:endParaRPr lang="en-US" sz="1100"/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A09F05DA-7229-D645-8FB0-DE797015C599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4313598" y="2367209"/>
            <a:ext cx="1743100" cy="150095"/>
          </a:xfrm>
          <a:prstGeom prst="curvedConnector3">
            <a:avLst>
              <a:gd name="adj1" fmla="val 50000"/>
            </a:avLst>
          </a:prstGeom>
          <a:ln w="28575">
            <a:solidFill>
              <a:srgbClr val="00D4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BDB933F5-7208-814F-B1E4-4CF58B5C3C20}"/>
              </a:ext>
            </a:extLst>
          </p:cNvPr>
          <p:cNvCxnSpPr>
            <a:cxnSpLocks/>
            <a:stCxn id="43" idx="2"/>
            <a:endCxn id="42" idx="2"/>
          </p:cNvCxnSpPr>
          <p:nvPr/>
        </p:nvCxnSpPr>
        <p:spPr>
          <a:xfrm rot="5400000" flipH="1">
            <a:off x="5040507" y="1543067"/>
            <a:ext cx="289283" cy="2225285"/>
          </a:xfrm>
          <a:prstGeom prst="curvedConnector3">
            <a:avLst>
              <a:gd name="adj1" fmla="val -79023"/>
            </a:avLst>
          </a:prstGeom>
          <a:ln w="28575">
            <a:solidFill>
              <a:srgbClr val="00D4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FAFB5000-5BB3-4A49-9333-80B55827B0A9}"/>
              </a:ext>
            </a:extLst>
          </p:cNvPr>
          <p:cNvCxnSpPr>
            <a:cxnSpLocks/>
            <a:stCxn id="32" idx="1"/>
            <a:endCxn id="13" idx="2"/>
          </p:cNvCxnSpPr>
          <p:nvPr/>
        </p:nvCxnSpPr>
        <p:spPr>
          <a:xfrm rot="10800000" flipH="1" flipV="1">
            <a:off x="3127562" y="2990143"/>
            <a:ext cx="2525958" cy="1582180"/>
          </a:xfrm>
          <a:prstGeom prst="curvedConnector4">
            <a:avLst>
              <a:gd name="adj1" fmla="val -24065"/>
              <a:gd name="adj2" fmla="val 110836"/>
            </a:avLst>
          </a:prstGeom>
          <a:ln w="28575">
            <a:solidFill>
              <a:srgbClr val="00D4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FADDB59-0907-3547-82D7-782DEF66B16F}"/>
              </a:ext>
            </a:extLst>
          </p:cNvPr>
          <p:cNvSpPr txBox="1"/>
          <p:nvPr/>
        </p:nvSpPr>
        <p:spPr>
          <a:xfrm>
            <a:off x="3120841" y="4400670"/>
            <a:ext cx="539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3.</a:t>
            </a:r>
            <a:r>
              <a:rPr lang="zh-CN" altLang="en-US" sz="900"/>
              <a:t> </a:t>
            </a:r>
            <a:r>
              <a:rPr lang="en-US" altLang="zh-CN" sz="900"/>
              <a:t>list</a:t>
            </a:r>
            <a:endParaRPr lang="en-US" sz="900"/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E6E24EF1-5164-0F4F-87BF-2F3E794DD640}"/>
              </a:ext>
            </a:extLst>
          </p:cNvPr>
          <p:cNvCxnSpPr>
            <a:cxnSpLocks/>
            <a:stCxn id="50" idx="0"/>
            <a:endCxn id="34" idx="3"/>
          </p:cNvCxnSpPr>
          <p:nvPr/>
        </p:nvCxnSpPr>
        <p:spPr>
          <a:xfrm rot="16200000" flipV="1">
            <a:off x="5610812" y="1213607"/>
            <a:ext cx="749367" cy="620786"/>
          </a:xfrm>
          <a:prstGeom prst="curvedConnector2">
            <a:avLst/>
          </a:prstGeom>
          <a:ln w="28575">
            <a:solidFill>
              <a:srgbClr val="00D4DD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9B13AD3-1A70-C043-8049-6828A92257CA}"/>
              </a:ext>
            </a:extLst>
          </p:cNvPr>
          <p:cNvSpPr/>
          <p:nvPr/>
        </p:nvSpPr>
        <p:spPr>
          <a:xfrm>
            <a:off x="3838040" y="1898682"/>
            <a:ext cx="482185" cy="265288"/>
          </a:xfrm>
          <a:prstGeom prst="rect">
            <a:avLst/>
          </a:prstGeom>
          <a:solidFill>
            <a:srgbClr val="00D4DD"/>
          </a:solidFill>
          <a:ln>
            <a:solidFill>
              <a:srgbClr val="00D4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/>
              <a:t>Codec</a:t>
            </a:r>
            <a:endParaRPr lang="en-US" sz="11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BCD640B-6A5B-164B-937F-E121A55BAA0B}"/>
              </a:ext>
            </a:extLst>
          </p:cNvPr>
          <p:cNvSpPr/>
          <p:nvPr/>
        </p:nvSpPr>
        <p:spPr>
          <a:xfrm>
            <a:off x="6054795" y="1898683"/>
            <a:ext cx="482185" cy="260984"/>
          </a:xfrm>
          <a:prstGeom prst="rect">
            <a:avLst/>
          </a:prstGeom>
          <a:solidFill>
            <a:srgbClr val="00D4DD"/>
          </a:solidFill>
          <a:ln>
            <a:solidFill>
              <a:srgbClr val="00D4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/>
              <a:t>Codec</a:t>
            </a:r>
            <a:endParaRPr lang="en-US" sz="11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8600D2-BFE2-D74A-94EA-7CEFDDEBCAFF}"/>
              </a:ext>
            </a:extLst>
          </p:cNvPr>
          <p:cNvSpPr txBox="1"/>
          <p:nvPr/>
        </p:nvSpPr>
        <p:spPr>
          <a:xfrm>
            <a:off x="101813" y="4400670"/>
            <a:ext cx="30059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/>
              <a:t>Go-Micro</a:t>
            </a:r>
            <a:r>
              <a:rPr lang="zh-CN" altLang="en-US" sz="1350" b="1"/>
              <a:t> 各组件流程图 </a:t>
            </a:r>
            <a:r>
              <a:rPr lang="en-US" altLang="zh-CN" sz="900"/>
              <a:t>by</a:t>
            </a:r>
            <a:r>
              <a:rPr lang="zh-CN" altLang="en-US" sz="900"/>
              <a:t> </a:t>
            </a:r>
            <a:r>
              <a:rPr lang="en-US" altLang="zh-CN" sz="900"/>
              <a:t>printfcoder</a:t>
            </a:r>
            <a:endParaRPr lang="en-US" sz="13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/>
              <a:t>G</a:t>
            </a:r>
            <a:r>
              <a:rPr lang="en-US" dirty="0"/>
              <a:t>o-micro</a:t>
            </a:r>
            <a:r>
              <a:rPr lang="zh-CN" altLang="en-US" dirty="0"/>
              <a:t> 其他组件</a:t>
            </a:r>
            <a:br>
              <a:rPr lang="zh-CN" altLang="en-US" dirty="0">
                <a:latin typeface="Arial"/>
                <a:cs typeface="Arial"/>
              </a:rPr>
            </a:b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16</a:t>
            </a:fld>
            <a:endParaRPr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1A92B8F-56FE-6E43-882B-2ECD68458015}"/>
              </a:ext>
            </a:extLst>
          </p:cNvPr>
          <p:cNvSpPr/>
          <p:nvPr/>
        </p:nvSpPr>
        <p:spPr>
          <a:xfrm>
            <a:off x="450093" y="1725250"/>
            <a:ext cx="970593" cy="519741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Configuration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205F8E7-1240-EE41-8263-BCDC00070281}"/>
              </a:ext>
            </a:extLst>
          </p:cNvPr>
          <p:cNvSpPr/>
          <p:nvPr/>
        </p:nvSpPr>
        <p:spPr>
          <a:xfrm>
            <a:off x="1415804" y="1363448"/>
            <a:ext cx="45719" cy="1219200"/>
          </a:xfrm>
          <a:prstGeom prst="leftBrac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44D18A6-0A99-5E4C-8EAA-A673C91830F5}"/>
              </a:ext>
            </a:extLst>
          </p:cNvPr>
          <p:cNvSpPr/>
          <p:nvPr/>
        </p:nvSpPr>
        <p:spPr>
          <a:xfrm>
            <a:off x="1509352" y="1328583"/>
            <a:ext cx="512327" cy="3429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File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27184B1-65F3-BF4D-8985-B1148669DA03}"/>
              </a:ext>
            </a:extLst>
          </p:cNvPr>
          <p:cNvSpPr/>
          <p:nvPr/>
        </p:nvSpPr>
        <p:spPr>
          <a:xfrm>
            <a:off x="1499409" y="1796207"/>
            <a:ext cx="1130018" cy="3429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Consul</a:t>
            </a:r>
            <a:r>
              <a:rPr lang="zh-CN" altLang="en-US" sz="1200" b="1"/>
              <a:t>、</a:t>
            </a:r>
            <a:r>
              <a:rPr lang="en-US" altLang="zh-CN" sz="1200" b="1"/>
              <a:t>ZK</a:t>
            </a:r>
            <a:endParaRPr lang="en-US" sz="1200" b="1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A6DDBB6-4FC1-CC4F-97F2-1868B4E41D10}"/>
              </a:ext>
            </a:extLst>
          </p:cNvPr>
          <p:cNvSpPr/>
          <p:nvPr/>
        </p:nvSpPr>
        <p:spPr>
          <a:xfrm>
            <a:off x="1499409" y="2244781"/>
            <a:ext cx="670686" cy="3429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gRPC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E492923-A33F-AD41-A107-6E4267FBAAA5}"/>
              </a:ext>
            </a:extLst>
          </p:cNvPr>
          <p:cNvSpPr/>
          <p:nvPr/>
        </p:nvSpPr>
        <p:spPr>
          <a:xfrm>
            <a:off x="2786249" y="1297639"/>
            <a:ext cx="619855" cy="508959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Sync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E28B78-CE96-8142-BF8E-281EC6DBB8F7}"/>
              </a:ext>
            </a:extLst>
          </p:cNvPr>
          <p:cNvSpPr/>
          <p:nvPr/>
        </p:nvSpPr>
        <p:spPr>
          <a:xfrm>
            <a:off x="4365344" y="1319612"/>
            <a:ext cx="4511427" cy="2050500"/>
          </a:xfrm>
          <a:prstGeom prst="rect">
            <a:avLst/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3B46514-F0E4-6142-9F2D-66A0A1C6388B}"/>
              </a:ext>
            </a:extLst>
          </p:cNvPr>
          <p:cNvSpPr/>
          <p:nvPr/>
        </p:nvSpPr>
        <p:spPr>
          <a:xfrm>
            <a:off x="4609415" y="1492432"/>
            <a:ext cx="576445" cy="465637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E0A7BC-C63D-9D44-B66D-D3D47158884E}"/>
              </a:ext>
            </a:extLst>
          </p:cNvPr>
          <p:cNvSpPr txBox="1"/>
          <p:nvPr/>
        </p:nvSpPr>
        <p:spPr>
          <a:xfrm>
            <a:off x="502617" y="22447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配置组件</a:t>
            </a:r>
            <a:endParaRPr lang="en-US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40C826-E6A5-3C4E-8581-476E3D3BB247}"/>
              </a:ext>
            </a:extLst>
          </p:cNvPr>
          <p:cNvSpPr txBox="1"/>
          <p:nvPr/>
        </p:nvSpPr>
        <p:spPr>
          <a:xfrm>
            <a:off x="2719379" y="1825751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/>
              <a:t>分布式同步</a:t>
            </a:r>
            <a:endParaRPr lang="en-US" sz="1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1F4215-3D43-7845-BCBD-5C4F46053B6C}"/>
              </a:ext>
            </a:extLst>
          </p:cNvPr>
          <p:cNvSpPr txBox="1"/>
          <p:nvPr/>
        </p:nvSpPr>
        <p:spPr>
          <a:xfrm>
            <a:off x="4486956" y="1998639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数据库组件</a:t>
            </a:r>
            <a:endParaRPr lang="en-US" sz="105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9B43E4B-720B-A449-BA70-8CA2A94E4972}"/>
              </a:ext>
            </a:extLst>
          </p:cNvPr>
          <p:cNvSpPr/>
          <p:nvPr/>
        </p:nvSpPr>
        <p:spPr>
          <a:xfrm>
            <a:off x="5293645" y="1483935"/>
            <a:ext cx="839025" cy="452984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Monitor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A1821E-127F-284E-9F15-7A03080E6B73}"/>
              </a:ext>
            </a:extLst>
          </p:cNvPr>
          <p:cNvSpPr txBox="1"/>
          <p:nvPr/>
        </p:nvSpPr>
        <p:spPr>
          <a:xfrm>
            <a:off x="6118002" y="30910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815A995-FA84-A745-972E-54A4C297E1FF}"/>
              </a:ext>
            </a:extLst>
          </p:cNvPr>
          <p:cNvSpPr/>
          <p:nvPr/>
        </p:nvSpPr>
        <p:spPr>
          <a:xfrm>
            <a:off x="7019731" y="1473482"/>
            <a:ext cx="749810" cy="463437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P</a:t>
            </a:r>
            <a:r>
              <a:rPr lang="en-US" altLang="zh-CN" sz="1200" b="1"/>
              <a:t>lugin</a:t>
            </a:r>
            <a:endParaRPr lang="en-US" sz="1200" b="1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BEADC60-598A-3349-BA96-575D546993AB}"/>
              </a:ext>
            </a:extLst>
          </p:cNvPr>
          <p:cNvSpPr/>
          <p:nvPr/>
        </p:nvSpPr>
        <p:spPr>
          <a:xfrm>
            <a:off x="6224829" y="1483935"/>
            <a:ext cx="722640" cy="463437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Router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D9F48D-902D-CA42-91E0-80A6C3A602B0}"/>
              </a:ext>
            </a:extLst>
          </p:cNvPr>
          <p:cNvSpPr txBox="1"/>
          <p:nvPr/>
        </p:nvSpPr>
        <p:spPr>
          <a:xfrm>
            <a:off x="5334842" y="199615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监控组件</a:t>
            </a:r>
            <a:endParaRPr lang="en-US" sz="10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320C35-9A60-6749-A4ED-A38643A1F091}"/>
              </a:ext>
            </a:extLst>
          </p:cNvPr>
          <p:cNvSpPr txBox="1"/>
          <p:nvPr/>
        </p:nvSpPr>
        <p:spPr>
          <a:xfrm>
            <a:off x="6210367" y="1958788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智能路由</a:t>
            </a:r>
            <a:endParaRPr lang="en-US" sz="105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C0FF24-FABF-E448-8B4E-05802D64E9C8}"/>
              </a:ext>
            </a:extLst>
          </p:cNvPr>
          <p:cNvSpPr txBox="1"/>
          <p:nvPr/>
        </p:nvSpPr>
        <p:spPr>
          <a:xfrm>
            <a:off x="6992984" y="193806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动态加载</a:t>
            </a:r>
            <a:endParaRPr lang="en-US" sz="105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E858872-B407-4245-87DF-EEB932D5F555}"/>
              </a:ext>
            </a:extLst>
          </p:cNvPr>
          <p:cNvSpPr/>
          <p:nvPr/>
        </p:nvSpPr>
        <p:spPr>
          <a:xfrm>
            <a:off x="7853653" y="1466884"/>
            <a:ext cx="864079" cy="463437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Runtime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0B5D98-A818-8244-9D2F-8F77274A67A4}"/>
              </a:ext>
            </a:extLst>
          </p:cNvPr>
          <p:cNvSpPr txBox="1"/>
          <p:nvPr/>
        </p:nvSpPr>
        <p:spPr>
          <a:xfrm>
            <a:off x="7982956" y="1938067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运行时</a:t>
            </a:r>
            <a:endParaRPr lang="en-US" sz="105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D6CFBE7-B1C2-9349-8DF5-6B3A1E828770}"/>
              </a:ext>
            </a:extLst>
          </p:cNvPr>
          <p:cNvSpPr/>
          <p:nvPr/>
        </p:nvSpPr>
        <p:spPr>
          <a:xfrm>
            <a:off x="4609415" y="2308951"/>
            <a:ext cx="821281" cy="463437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Tu</a:t>
            </a:r>
            <a:r>
              <a:rPr lang="en-US" altLang="zh-CN" sz="1200" b="1"/>
              <a:t>nnel</a:t>
            </a:r>
            <a:endParaRPr lang="en-US" sz="12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5BDD5A-4730-E848-9323-1BF4B62948CB}"/>
              </a:ext>
            </a:extLst>
          </p:cNvPr>
          <p:cNvSpPr txBox="1"/>
          <p:nvPr/>
        </p:nvSpPr>
        <p:spPr>
          <a:xfrm>
            <a:off x="4484588" y="2794507"/>
            <a:ext cx="11464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Point2P</a:t>
            </a:r>
            <a:r>
              <a:rPr lang="zh-CN" altLang="en-US" sz="1050"/>
              <a:t>网络隧道</a:t>
            </a:r>
            <a:endParaRPr lang="en-US" sz="105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FC58D78-8DBC-EA4B-A36D-F82463F81052}"/>
              </a:ext>
            </a:extLst>
          </p:cNvPr>
          <p:cNvSpPr/>
          <p:nvPr/>
        </p:nvSpPr>
        <p:spPr>
          <a:xfrm>
            <a:off x="5599302" y="2308951"/>
            <a:ext cx="847477" cy="463437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Network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23ED11-7B92-694D-A16E-F2871A3232E7}"/>
              </a:ext>
            </a:extLst>
          </p:cNvPr>
          <p:cNvSpPr txBox="1"/>
          <p:nvPr/>
        </p:nvSpPr>
        <p:spPr>
          <a:xfrm>
            <a:off x="5735990" y="2769356"/>
            <a:ext cx="609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DC</a:t>
            </a:r>
            <a:r>
              <a:rPr lang="zh-CN" altLang="en-US" sz="1050"/>
              <a:t>网络</a:t>
            </a:r>
            <a:endParaRPr lang="en-US" sz="105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7545FB7-98D7-A946-A2B4-6BB77A4C74CB}"/>
              </a:ext>
            </a:extLst>
          </p:cNvPr>
          <p:cNvSpPr/>
          <p:nvPr/>
        </p:nvSpPr>
        <p:spPr>
          <a:xfrm>
            <a:off x="6589190" y="2315948"/>
            <a:ext cx="821281" cy="463437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Agent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7437C6-916E-4C4C-9F56-2BAD571D8177}"/>
              </a:ext>
            </a:extLst>
          </p:cNvPr>
          <p:cNvSpPr txBox="1"/>
          <p:nvPr/>
        </p:nvSpPr>
        <p:spPr>
          <a:xfrm>
            <a:off x="6647139" y="2772388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命令代理</a:t>
            </a:r>
            <a:endParaRPr lang="en-US" sz="105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AF53EA4-F08A-C444-AB66-0C062842D210}"/>
              </a:ext>
            </a:extLst>
          </p:cNvPr>
          <p:cNvSpPr/>
          <p:nvPr/>
        </p:nvSpPr>
        <p:spPr>
          <a:xfrm>
            <a:off x="3548993" y="1275028"/>
            <a:ext cx="525565" cy="508959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Web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5B87BC-ABD7-BC4B-8EE6-FBB16C4B6573}"/>
              </a:ext>
            </a:extLst>
          </p:cNvPr>
          <p:cNvSpPr txBox="1"/>
          <p:nvPr/>
        </p:nvSpPr>
        <p:spPr>
          <a:xfrm>
            <a:off x="3514031" y="1825750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Web</a:t>
            </a:r>
            <a:r>
              <a:rPr lang="zh-CN" altLang="en-US" sz="1000"/>
              <a:t>服务</a:t>
            </a:r>
            <a:endParaRPr lang="en-US" sz="100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27CF3D1-0AFD-2744-BE09-784C7D010BE1}"/>
              </a:ext>
            </a:extLst>
          </p:cNvPr>
          <p:cNvSpPr/>
          <p:nvPr/>
        </p:nvSpPr>
        <p:spPr>
          <a:xfrm>
            <a:off x="2775634" y="2136055"/>
            <a:ext cx="714778" cy="508959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Proxy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4EBF3B-3A2D-1441-8AD6-BE24E543F55E}"/>
              </a:ext>
            </a:extLst>
          </p:cNvPr>
          <p:cNvSpPr txBox="1"/>
          <p:nvPr/>
        </p:nvSpPr>
        <p:spPr>
          <a:xfrm>
            <a:off x="2846999" y="261923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/>
              <a:t>异构代理</a:t>
            </a:r>
            <a:endParaRPr lang="en-US" sz="1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48BA72D-EB46-484F-A89D-FEAA14696FD5}"/>
              </a:ext>
            </a:extLst>
          </p:cNvPr>
          <p:cNvSpPr/>
          <p:nvPr/>
        </p:nvSpPr>
        <p:spPr>
          <a:xfrm>
            <a:off x="7377953" y="76651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PT Sans Narrow"/>
                <a:sym typeface="PT Sans Narrow"/>
              </a:rPr>
              <a:t>生态组件</a:t>
            </a:r>
            <a:endParaRPr lang="en-US" sz="3600" b="1" dirty="0">
              <a:solidFill>
                <a:schemeClr val="accent1"/>
              </a:solidFill>
              <a:latin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565C-B4DB-7543-B4D6-12D079ABB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4361153" cy="707400"/>
          </a:xfrm>
        </p:spPr>
        <p:txBody>
          <a:bodyPr/>
          <a:lstStyle/>
          <a:p>
            <a:r>
              <a:rPr lang="en-US" altLang="zh-CN" dirty="0"/>
              <a:t>Broker</a:t>
            </a:r>
            <a:r>
              <a:rPr lang="zh-CN" altLang="en-US" dirty="0"/>
              <a:t> 异步消息组件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3F08B-632A-C742-972A-E8388D88D2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17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3FA52E-EBF8-8743-988F-C6F0A3A55ED1}"/>
              </a:ext>
            </a:extLst>
          </p:cNvPr>
          <p:cNvSpPr/>
          <p:nvPr/>
        </p:nvSpPr>
        <p:spPr>
          <a:xfrm>
            <a:off x="4823758" y="2702945"/>
            <a:ext cx="1295400" cy="1395224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9B33A-14B7-1248-962E-DBE133197FC0}"/>
              </a:ext>
            </a:extLst>
          </p:cNvPr>
          <p:cNvSpPr/>
          <p:nvPr/>
        </p:nvSpPr>
        <p:spPr>
          <a:xfrm>
            <a:off x="4983778" y="3112491"/>
            <a:ext cx="1009048" cy="218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http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47DE8C-CA30-B247-B6C3-50EFE5E2B05C}"/>
              </a:ext>
            </a:extLst>
          </p:cNvPr>
          <p:cNvSpPr/>
          <p:nvPr/>
        </p:nvSpPr>
        <p:spPr>
          <a:xfrm>
            <a:off x="4983778" y="3422930"/>
            <a:ext cx="1009048" cy="50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NATs</a:t>
            </a:r>
            <a:r>
              <a:rPr lang="zh-CN" altLang="en-US" sz="900" dirty="0"/>
              <a:t>、</a:t>
            </a:r>
            <a:r>
              <a:rPr lang="en-US" altLang="zh-CN" sz="900" dirty="0" err="1"/>
              <a:t>RbMQ</a:t>
            </a:r>
            <a:r>
              <a:rPr lang="en-US" altLang="zh-CN" sz="900" dirty="0"/>
              <a:t> </a:t>
            </a:r>
            <a:r>
              <a:rPr lang="zh-CN" altLang="en-US" sz="900" dirty="0"/>
              <a:t>、</a:t>
            </a:r>
            <a:r>
              <a:rPr lang="en-US" altLang="zh-CN" sz="900" dirty="0"/>
              <a:t>Kafka </a:t>
            </a:r>
            <a:r>
              <a:rPr lang="zh-CN" altLang="en-US" sz="900" dirty="0"/>
              <a:t>、</a:t>
            </a:r>
            <a:r>
              <a:rPr lang="en-US" altLang="zh-CN" sz="1200" dirty="0"/>
              <a:t> </a:t>
            </a:r>
            <a:r>
              <a:rPr lang="en-US" altLang="zh-CN" sz="1200" dirty="0" err="1"/>
              <a:t>nsq</a:t>
            </a:r>
            <a:r>
              <a:rPr lang="en-US" altLang="zh-CN" sz="1200" dirty="0"/>
              <a:t> …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7FC74-4F81-B645-AE64-280CFDBA436A}"/>
              </a:ext>
            </a:extLst>
          </p:cNvPr>
          <p:cNvSpPr txBox="1"/>
          <p:nvPr/>
        </p:nvSpPr>
        <p:spPr>
          <a:xfrm>
            <a:off x="457200" y="1504950"/>
            <a:ext cx="5014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Subscribe</a:t>
            </a:r>
            <a:r>
              <a:rPr lang="zh-CN" altLang="en-US" sz="1600" dirty="0"/>
              <a:t>：</a:t>
            </a:r>
            <a:r>
              <a:rPr lang="zh-CN" altLang="en-US" sz="1200" dirty="0"/>
              <a:t>注册关心的主题（</a:t>
            </a:r>
            <a:r>
              <a:rPr lang="en-US" altLang="zh-CN" sz="1200" dirty="0"/>
              <a:t>Topic</a:t>
            </a:r>
            <a:r>
              <a:rPr lang="zh-CN" altLang="en-US" sz="1200" dirty="0"/>
              <a:t>），指定队列（</a:t>
            </a:r>
            <a:r>
              <a:rPr lang="en-US" altLang="zh-CN" sz="1200" dirty="0"/>
              <a:t>Queue</a:t>
            </a:r>
            <a:r>
              <a:rPr lang="zh-CN" altLang="en-US" sz="1200" dirty="0"/>
              <a:t>）分发消息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8F693A-8C49-9046-8FF9-2ACF8A27D801}"/>
              </a:ext>
            </a:extLst>
          </p:cNvPr>
          <p:cNvSpPr txBox="1"/>
          <p:nvPr/>
        </p:nvSpPr>
        <p:spPr>
          <a:xfrm>
            <a:off x="458972" y="1847886"/>
            <a:ext cx="3162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Publish</a:t>
            </a:r>
            <a:r>
              <a:rPr lang="zh-CN" altLang="en-US" sz="1600" dirty="0"/>
              <a:t>：</a:t>
            </a:r>
            <a:r>
              <a:rPr lang="zh-CN" altLang="en-US" sz="1200" dirty="0"/>
              <a:t>异步将消息推送到主题（</a:t>
            </a:r>
            <a:r>
              <a:rPr lang="en-US" altLang="zh-CN" sz="1200" dirty="0"/>
              <a:t>Topic</a:t>
            </a:r>
            <a:r>
              <a:rPr lang="zh-CN" altLang="en-US" sz="1200" dirty="0"/>
              <a:t>）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BDE2DA-81D7-4643-A9ED-CF4FCAD0C57D}"/>
              </a:ext>
            </a:extLst>
          </p:cNvPr>
          <p:cNvSpPr txBox="1"/>
          <p:nvPr/>
        </p:nvSpPr>
        <p:spPr>
          <a:xfrm>
            <a:off x="457200" y="2170865"/>
            <a:ext cx="3010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Encoding</a:t>
            </a:r>
            <a:r>
              <a:rPr lang="zh-CN" altLang="en-US" sz="1600" dirty="0"/>
              <a:t>：</a:t>
            </a:r>
            <a:r>
              <a:rPr lang="zh-CN" altLang="en-US" sz="1200" dirty="0"/>
              <a:t>编码消息（默认</a:t>
            </a:r>
            <a:r>
              <a:rPr lang="en-US" altLang="zh-CN" sz="1200" dirty="0"/>
              <a:t>JSON</a:t>
            </a:r>
            <a:r>
              <a:rPr lang="zh-CN" altLang="en-US" sz="1200" dirty="0"/>
              <a:t>格式）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E588BCB-A0CB-EB46-845B-701C1EDC7F93}"/>
              </a:ext>
            </a:extLst>
          </p:cNvPr>
          <p:cNvSpPr/>
          <p:nvPr/>
        </p:nvSpPr>
        <p:spPr>
          <a:xfrm>
            <a:off x="3207010" y="3220269"/>
            <a:ext cx="914400" cy="361467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Service</a:t>
            </a:r>
            <a:r>
              <a:rPr lang="zh-CN" altLang="en-US" sz="1100" dirty="0"/>
              <a:t> </a:t>
            </a:r>
            <a:r>
              <a:rPr lang="en-US" altLang="zh-CN" sz="1100" dirty="0"/>
              <a:t>A</a:t>
            </a:r>
            <a:endParaRPr lang="en-US" sz="11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34924FC-0DF6-6147-80D7-41AB76184532}"/>
              </a:ext>
            </a:extLst>
          </p:cNvPr>
          <p:cNvSpPr/>
          <p:nvPr/>
        </p:nvSpPr>
        <p:spPr>
          <a:xfrm>
            <a:off x="3664210" y="3072577"/>
            <a:ext cx="609600" cy="244412"/>
          </a:xfrm>
          <a:prstGeom prst="roundRect">
            <a:avLst/>
          </a:prstGeom>
          <a:solidFill>
            <a:srgbClr val="0070C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broker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DE54371-6D00-3444-B274-1B01B46A050D}"/>
              </a:ext>
            </a:extLst>
          </p:cNvPr>
          <p:cNvSpPr/>
          <p:nvPr/>
        </p:nvSpPr>
        <p:spPr>
          <a:xfrm>
            <a:off x="6804958" y="3219942"/>
            <a:ext cx="914400" cy="361467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Service</a:t>
            </a:r>
            <a:r>
              <a:rPr lang="zh-CN" altLang="en-US" sz="1200" dirty="0"/>
              <a:t> </a:t>
            </a:r>
            <a:r>
              <a:rPr lang="en-US" altLang="zh-CN" sz="1200" dirty="0"/>
              <a:t>C</a:t>
            </a:r>
            <a:endParaRPr lang="en-US" sz="12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AB0D4D6-FCEC-5847-8A0C-F218D4072D77}"/>
              </a:ext>
            </a:extLst>
          </p:cNvPr>
          <p:cNvSpPr/>
          <p:nvPr/>
        </p:nvSpPr>
        <p:spPr>
          <a:xfrm>
            <a:off x="7262158" y="3072250"/>
            <a:ext cx="609600" cy="244412"/>
          </a:xfrm>
          <a:prstGeom prst="roundRect">
            <a:avLst/>
          </a:prstGeom>
          <a:solidFill>
            <a:srgbClr val="0070C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broker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E5D3053-83F0-234A-89F4-EBA55F906ACB}"/>
              </a:ext>
            </a:extLst>
          </p:cNvPr>
          <p:cNvSpPr/>
          <p:nvPr/>
        </p:nvSpPr>
        <p:spPr>
          <a:xfrm>
            <a:off x="6804958" y="4098169"/>
            <a:ext cx="914400" cy="361467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Service</a:t>
            </a:r>
            <a:r>
              <a:rPr lang="zh-CN" altLang="en-US" sz="1100" dirty="0"/>
              <a:t> </a:t>
            </a:r>
            <a:r>
              <a:rPr lang="en-US" altLang="zh-CN" sz="1100" dirty="0"/>
              <a:t>[X]</a:t>
            </a:r>
            <a:endParaRPr lang="en-US" sz="11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0D47894-B4CE-594C-B702-8F1C648CE5C0}"/>
              </a:ext>
            </a:extLst>
          </p:cNvPr>
          <p:cNvSpPr/>
          <p:nvPr/>
        </p:nvSpPr>
        <p:spPr>
          <a:xfrm>
            <a:off x="7262158" y="3950477"/>
            <a:ext cx="609600" cy="244412"/>
          </a:xfrm>
          <a:prstGeom prst="roundRect">
            <a:avLst/>
          </a:prstGeom>
          <a:solidFill>
            <a:srgbClr val="0070C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broker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489345-22F6-2440-9799-4C51717E986E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4121410" y="3400557"/>
            <a:ext cx="702348" cy="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E1028C9-22F9-AE48-B836-EBBE048B24A0}"/>
              </a:ext>
            </a:extLst>
          </p:cNvPr>
          <p:cNvSpPr/>
          <p:nvPr/>
        </p:nvSpPr>
        <p:spPr>
          <a:xfrm>
            <a:off x="6804958" y="2306769"/>
            <a:ext cx="914400" cy="361467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Service</a:t>
            </a:r>
            <a:r>
              <a:rPr lang="zh-CN" altLang="en-US" sz="1200" dirty="0"/>
              <a:t> </a:t>
            </a:r>
            <a:r>
              <a:rPr lang="en-US" altLang="zh-CN" sz="1200" dirty="0"/>
              <a:t>B</a:t>
            </a:r>
            <a:endParaRPr lang="en-US" sz="12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9E60153-A9E5-FC41-8C93-E7425F0DD681}"/>
              </a:ext>
            </a:extLst>
          </p:cNvPr>
          <p:cNvSpPr/>
          <p:nvPr/>
        </p:nvSpPr>
        <p:spPr>
          <a:xfrm>
            <a:off x="7262158" y="2148304"/>
            <a:ext cx="609600" cy="244412"/>
          </a:xfrm>
          <a:prstGeom prst="roundRect">
            <a:avLst/>
          </a:prstGeom>
          <a:solidFill>
            <a:srgbClr val="0070C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broker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87424D-DE50-D645-AA9C-683E3A3F1F00}"/>
              </a:ext>
            </a:extLst>
          </p:cNvPr>
          <p:cNvCxnSpPr>
            <a:cxnSpLocks/>
            <a:stCxn id="13" idx="1"/>
            <a:endCxn id="5" idx="3"/>
          </p:cNvCxnSpPr>
          <p:nvPr/>
        </p:nvCxnSpPr>
        <p:spPr>
          <a:xfrm flipH="1" flipV="1">
            <a:off x="6119158" y="3400557"/>
            <a:ext cx="685800" cy="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0639021-C835-1D42-A7A4-6A316FD808A6}"/>
              </a:ext>
            </a:extLst>
          </p:cNvPr>
          <p:cNvCxnSpPr>
            <a:cxnSpLocks/>
            <a:stCxn id="15" idx="1"/>
            <a:endCxn id="5" idx="2"/>
          </p:cNvCxnSpPr>
          <p:nvPr/>
        </p:nvCxnSpPr>
        <p:spPr>
          <a:xfrm rot="10800000">
            <a:off x="5471458" y="4098169"/>
            <a:ext cx="1333500" cy="1807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8395FAA-424D-E24F-97C7-147E2417DFDC}"/>
              </a:ext>
            </a:extLst>
          </p:cNvPr>
          <p:cNvSpPr/>
          <p:nvPr/>
        </p:nvSpPr>
        <p:spPr>
          <a:xfrm>
            <a:off x="5166657" y="2762482"/>
            <a:ext cx="609600" cy="244412"/>
          </a:xfrm>
          <a:prstGeom prst="roundRect">
            <a:avLst/>
          </a:prstGeom>
          <a:solidFill>
            <a:srgbClr val="0070C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中间件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C2C69342-F621-8343-A060-07BD282453A7}"/>
              </a:ext>
            </a:extLst>
          </p:cNvPr>
          <p:cNvCxnSpPr>
            <a:cxnSpLocks/>
            <a:stCxn id="18" idx="1"/>
            <a:endCxn id="5" idx="0"/>
          </p:cNvCxnSpPr>
          <p:nvPr/>
        </p:nvCxnSpPr>
        <p:spPr>
          <a:xfrm rot="10800000" flipV="1">
            <a:off x="5471458" y="2487503"/>
            <a:ext cx="1333500" cy="2154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22773C9-0043-6B4A-B7F0-C3E2FF45E8F2}"/>
              </a:ext>
            </a:extLst>
          </p:cNvPr>
          <p:cNvSpPr txBox="1"/>
          <p:nvPr/>
        </p:nvSpPr>
        <p:spPr>
          <a:xfrm>
            <a:off x="482125" y="4278902"/>
            <a:ext cx="3838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注：中间件不一定是消息服务，比如</a:t>
            </a:r>
            <a:r>
              <a:rPr lang="en-US" altLang="zh-CN" sz="1600" dirty="0">
                <a:solidFill>
                  <a:srgbClr val="FF0000"/>
                </a:solidFill>
              </a:rPr>
              <a:t>Http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314213-A2E9-D848-BC6D-18E5F54407D6}"/>
              </a:ext>
            </a:extLst>
          </p:cNvPr>
          <p:cNvSpPr txBox="1"/>
          <p:nvPr/>
        </p:nvSpPr>
        <p:spPr>
          <a:xfrm>
            <a:off x="5971798" y="2318586"/>
            <a:ext cx="453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订阅</a:t>
            </a:r>
            <a:endParaRPr lang="en-US" sz="1000" dirty="0"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5112B2-DB4B-4141-B5EB-64CA65063D71}"/>
              </a:ext>
            </a:extLst>
          </p:cNvPr>
          <p:cNvSpPr txBox="1"/>
          <p:nvPr/>
        </p:nvSpPr>
        <p:spPr>
          <a:xfrm>
            <a:off x="6247355" y="3242372"/>
            <a:ext cx="453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订阅</a:t>
            </a:r>
            <a:endParaRPr lang="en-US" sz="1000" dirty="0"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2DB286-A380-0E4B-907A-6630D9C8BEA5}"/>
              </a:ext>
            </a:extLst>
          </p:cNvPr>
          <p:cNvSpPr txBox="1"/>
          <p:nvPr/>
        </p:nvSpPr>
        <p:spPr>
          <a:xfrm>
            <a:off x="5962684" y="4101943"/>
            <a:ext cx="453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订阅</a:t>
            </a:r>
            <a:endParaRPr lang="en-US" sz="1000" dirty="0"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F5B0AC-5B9C-ED44-9426-99B21DC3D5E9}"/>
              </a:ext>
            </a:extLst>
          </p:cNvPr>
          <p:cNvSpPr txBox="1"/>
          <p:nvPr/>
        </p:nvSpPr>
        <p:spPr>
          <a:xfrm>
            <a:off x="4273810" y="3445399"/>
            <a:ext cx="453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发布</a:t>
            </a:r>
            <a:endParaRPr lang="en-US" sz="1000" dirty="0">
              <a:latin typeface="+mj-ea"/>
              <a:ea typeface="+mj-ea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0E7672-634D-3D43-B2E9-F3C94A7DBDD9}"/>
              </a:ext>
            </a:extLst>
          </p:cNvPr>
          <p:cNvSpPr/>
          <p:nvPr/>
        </p:nvSpPr>
        <p:spPr>
          <a:xfrm>
            <a:off x="7377953" y="76651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PT Sans Narrow"/>
                <a:sym typeface="PT Sans Narrow"/>
              </a:rPr>
              <a:t>发布与订阅</a:t>
            </a:r>
            <a:endParaRPr lang="en-US" sz="3600" b="1" dirty="0">
              <a:solidFill>
                <a:schemeClr val="accent1"/>
              </a:solidFill>
              <a:latin typeface="PT Sans Narrow"/>
              <a:sym typeface="PT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2651343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9D7F7-671F-E241-94E5-9FF9ABC1EE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18</a:t>
            </a:fld>
            <a:endParaRPr lang="zh-CN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78D28D33-06C6-CB44-AD66-DA5115BBC7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4725" y="535134"/>
            <a:ext cx="3349076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6865" algn="l"/>
              </a:tabLst>
            </a:pPr>
            <a:r>
              <a:rPr lang="en-US" altLang="zh-CN" dirty="0"/>
              <a:t>Registry</a:t>
            </a:r>
            <a:r>
              <a:rPr lang="zh-CN" altLang="en-US" dirty="0"/>
              <a:t> 注册组件</a:t>
            </a:r>
            <a:endParaRPr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F1113741-B19E-8544-9781-1DE8D99FC6B7}"/>
              </a:ext>
            </a:extLst>
          </p:cNvPr>
          <p:cNvSpPr txBox="1">
            <a:spLocks/>
          </p:cNvSpPr>
          <p:nvPr/>
        </p:nvSpPr>
        <p:spPr>
          <a:xfrm>
            <a:off x="7620000" y="739730"/>
            <a:ext cx="10668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12700">
              <a:spcBef>
                <a:spcPts val="100"/>
              </a:spcBef>
              <a:tabLst>
                <a:tab pos="4126865" algn="l"/>
              </a:tabLst>
            </a:pPr>
            <a:r>
              <a:rPr lang="zh-CN" altLang="en-US" sz="1400" b="1" dirty="0">
                <a:solidFill>
                  <a:schemeClr val="accent1"/>
                </a:solidFill>
                <a:latin typeface="PT Sans Narrow"/>
                <a:cs typeface="Arial"/>
              </a:rPr>
              <a:t>服务发现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47F52-6E0B-4143-9C91-3EB3E183AA5E}"/>
              </a:ext>
            </a:extLst>
          </p:cNvPr>
          <p:cNvSpPr txBox="1"/>
          <p:nvPr/>
        </p:nvSpPr>
        <p:spPr>
          <a:xfrm>
            <a:off x="390041" y="1504950"/>
            <a:ext cx="42418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 Registry interface {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Register(*Service, ...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RegisterOption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 error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Deregister(*Service) error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GetService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(string) ([]*Service, error)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ListServices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 ([]*Service, error)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Watch(...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WatchOption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 (Watcher, error)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5997B7-4EC1-4049-820B-B89C0EF4D26D}"/>
              </a:ext>
            </a:extLst>
          </p:cNvPr>
          <p:cNvSpPr/>
          <p:nvPr/>
        </p:nvSpPr>
        <p:spPr>
          <a:xfrm>
            <a:off x="6019800" y="2665720"/>
            <a:ext cx="1295400" cy="1010158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D1EE6B-7E90-6B44-9081-7025F8913A67}"/>
              </a:ext>
            </a:extLst>
          </p:cNvPr>
          <p:cNvSpPr/>
          <p:nvPr/>
        </p:nvSpPr>
        <p:spPr>
          <a:xfrm>
            <a:off x="6179820" y="2795618"/>
            <a:ext cx="1009048" cy="328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Consul</a:t>
            </a:r>
            <a:r>
              <a:rPr lang="zh-CN" altLang="en-US" sz="1200" dirty="0"/>
              <a:t>、</a:t>
            </a:r>
            <a:r>
              <a:rPr lang="en-US" altLang="zh-CN" sz="1200" dirty="0"/>
              <a:t>ZK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Etcd</a:t>
            </a:r>
            <a:r>
              <a:rPr lang="en-US" altLang="zh-CN" sz="1200" dirty="0"/>
              <a:t>…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55CB32-6793-8549-B89A-B71D9EC7194D}"/>
              </a:ext>
            </a:extLst>
          </p:cNvPr>
          <p:cNvSpPr/>
          <p:nvPr/>
        </p:nvSpPr>
        <p:spPr>
          <a:xfrm>
            <a:off x="6185463" y="3218586"/>
            <a:ext cx="1009048" cy="283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MDNS</a:t>
            </a:r>
            <a:r>
              <a:rPr lang="zh-CN" altLang="en-US" sz="900" dirty="0"/>
              <a:t>、</a:t>
            </a:r>
            <a:r>
              <a:rPr lang="en-US" altLang="zh-CN" sz="900" dirty="0"/>
              <a:t>NATs…</a:t>
            </a:r>
            <a:endParaRPr lang="en-US" sz="12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D76B87B-E017-B24F-B37F-46978DE14599}"/>
              </a:ext>
            </a:extLst>
          </p:cNvPr>
          <p:cNvSpPr/>
          <p:nvPr/>
        </p:nvSpPr>
        <p:spPr>
          <a:xfrm>
            <a:off x="4864677" y="4147893"/>
            <a:ext cx="914400" cy="343185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Service</a:t>
            </a:r>
            <a:r>
              <a:rPr lang="zh-CN" altLang="en-US" sz="1200" dirty="0"/>
              <a:t> </a:t>
            </a:r>
            <a:r>
              <a:rPr lang="en-US" altLang="zh-CN" sz="1200" dirty="0"/>
              <a:t>A</a:t>
            </a:r>
            <a:endParaRPr lang="en-US" sz="12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4331278-6690-B94A-890D-31779C00E206}"/>
              </a:ext>
            </a:extLst>
          </p:cNvPr>
          <p:cNvSpPr/>
          <p:nvPr/>
        </p:nvSpPr>
        <p:spPr>
          <a:xfrm>
            <a:off x="5321876" y="4069451"/>
            <a:ext cx="680749" cy="156879"/>
          </a:xfrm>
          <a:prstGeom prst="roundRect">
            <a:avLst/>
          </a:prstGeom>
          <a:solidFill>
            <a:srgbClr val="0070C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Registry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AA9A282-E7A0-E243-A960-3B25CC728F1A}"/>
              </a:ext>
            </a:extLst>
          </p:cNvPr>
          <p:cNvSpPr/>
          <p:nvPr/>
        </p:nvSpPr>
        <p:spPr>
          <a:xfrm>
            <a:off x="7536180" y="1803569"/>
            <a:ext cx="914400" cy="361467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Service</a:t>
            </a:r>
            <a:r>
              <a:rPr lang="zh-CN" altLang="en-US" sz="1200" dirty="0"/>
              <a:t> </a:t>
            </a:r>
            <a:r>
              <a:rPr lang="en-US" altLang="zh-CN" sz="1200" dirty="0"/>
              <a:t>B</a:t>
            </a:r>
            <a:endParaRPr lang="en-US" sz="12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AB2A6E5-0EC3-8A40-B556-E121963F2628}"/>
              </a:ext>
            </a:extLst>
          </p:cNvPr>
          <p:cNvSpPr/>
          <p:nvPr/>
        </p:nvSpPr>
        <p:spPr>
          <a:xfrm>
            <a:off x="6362699" y="2571750"/>
            <a:ext cx="609600" cy="160544"/>
          </a:xfrm>
          <a:prstGeom prst="roundRect">
            <a:avLst/>
          </a:prstGeom>
          <a:solidFill>
            <a:srgbClr val="0070C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中间件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3345D63-AE78-6545-B689-FD4A007470F9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5400000">
            <a:off x="7127083" y="1705453"/>
            <a:ext cx="406714" cy="13258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C3130180-B3C6-6A44-9A30-50AEDB80468C}"/>
              </a:ext>
            </a:extLst>
          </p:cNvPr>
          <p:cNvCxnSpPr>
            <a:cxnSpLocks/>
            <a:stCxn id="12" idx="1"/>
            <a:endCxn id="8" idx="1"/>
          </p:cNvCxnSpPr>
          <p:nvPr/>
        </p:nvCxnSpPr>
        <p:spPr>
          <a:xfrm rot="10800000" flipH="1">
            <a:off x="5321876" y="3170799"/>
            <a:ext cx="697924" cy="977092"/>
          </a:xfrm>
          <a:prstGeom prst="bentConnector3">
            <a:avLst>
              <a:gd name="adj1" fmla="val -327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DB19E40-FFCF-7643-8C4F-709FDFF12ED7}"/>
              </a:ext>
            </a:extLst>
          </p:cNvPr>
          <p:cNvSpPr txBox="1"/>
          <p:nvPr/>
        </p:nvSpPr>
        <p:spPr>
          <a:xfrm>
            <a:off x="4859976" y="2911790"/>
            <a:ext cx="1131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</a:t>
            </a:r>
            <a:r>
              <a:rPr lang="zh-CN" altLang="en-US" sz="1600" dirty="0"/>
              <a:t> </a:t>
            </a:r>
            <a:r>
              <a:rPr lang="en-US" altLang="zh-CN" sz="1600" dirty="0"/>
              <a:t>Service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B3000E-1841-6641-82C3-E208295B25ED}"/>
              </a:ext>
            </a:extLst>
          </p:cNvPr>
          <p:cNvSpPr txBox="1"/>
          <p:nvPr/>
        </p:nvSpPr>
        <p:spPr>
          <a:xfrm>
            <a:off x="7010400" y="2108516"/>
            <a:ext cx="857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Register</a:t>
            </a:r>
            <a:endParaRPr lang="en-US" sz="1600" dirty="0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113F157-2E68-EE49-AB54-E4374980B5DE}"/>
              </a:ext>
            </a:extLst>
          </p:cNvPr>
          <p:cNvCxnSpPr>
            <a:cxnSpLocks/>
            <a:stCxn id="8" idx="2"/>
            <a:endCxn id="11" idx="3"/>
          </p:cNvCxnSpPr>
          <p:nvPr/>
        </p:nvCxnSpPr>
        <p:spPr>
          <a:xfrm rot="5400000">
            <a:off x="5901485" y="3553471"/>
            <a:ext cx="643608" cy="888423"/>
          </a:xfrm>
          <a:prstGeom prst="bentConnector2">
            <a:avLst/>
          </a:prstGeom>
          <a:ln w="38100" cmpd="tri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4839F31-1005-9345-AAF8-806634A7B0F9}"/>
              </a:ext>
            </a:extLst>
          </p:cNvPr>
          <p:cNvSpPr txBox="1"/>
          <p:nvPr/>
        </p:nvSpPr>
        <p:spPr>
          <a:xfrm>
            <a:off x="6723713" y="3826403"/>
            <a:ext cx="1045094" cy="646331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Service</a:t>
            </a:r>
            <a:r>
              <a:rPr lang="zh-CN" altLang="en-US" sz="1200" dirty="0"/>
              <a:t> </a:t>
            </a:r>
            <a:r>
              <a:rPr lang="en-US" altLang="zh-CN" sz="1200" dirty="0"/>
              <a:t>B</a:t>
            </a:r>
          </a:p>
          <a:p>
            <a:r>
              <a:rPr lang="en-US" sz="1200" dirty="0"/>
              <a:t>Version</a:t>
            </a:r>
            <a:r>
              <a:rPr lang="zh-CN" altLang="en-US" sz="1200" dirty="0"/>
              <a:t> </a:t>
            </a:r>
            <a:r>
              <a:rPr lang="en-US" altLang="zh-CN" sz="1200" dirty="0"/>
              <a:t>1.0.0</a:t>
            </a:r>
          </a:p>
          <a:p>
            <a:r>
              <a:rPr lang="en-US" altLang="zh-CN" sz="1200" dirty="0"/>
              <a:t>Instances</a:t>
            </a:r>
            <a:r>
              <a:rPr lang="zh-CN" altLang="en-US" sz="1200" dirty="0"/>
              <a:t> </a:t>
            </a:r>
            <a:r>
              <a:rPr lang="en-US" altLang="zh-CN" sz="1200" dirty="0"/>
              <a:t>{…}</a:t>
            </a:r>
            <a:endParaRPr lang="en-US" sz="1200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F60A67B-9CFA-7F41-A74D-56B1D88E7D98}"/>
              </a:ext>
            </a:extLst>
          </p:cNvPr>
          <p:cNvSpPr/>
          <p:nvPr/>
        </p:nvSpPr>
        <p:spPr>
          <a:xfrm>
            <a:off x="7962004" y="1725129"/>
            <a:ext cx="680749" cy="156879"/>
          </a:xfrm>
          <a:prstGeom prst="roundRect">
            <a:avLst/>
          </a:prstGeom>
          <a:solidFill>
            <a:srgbClr val="0070C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Registry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97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9FE2-5263-4646-94C3-8429BB64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</a:t>
            </a:r>
            <a:r>
              <a:rPr lang="en-US" altLang="zh-CN"/>
              <a:t>gistry</a:t>
            </a:r>
            <a:r>
              <a:rPr lang="zh-CN" altLang="en-US"/>
              <a:t> 注册类型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FCCA2-75DC-5F4F-8A35-53ED2B5F82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19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AC87AE-AEDF-4445-B51F-13690574AA0C}"/>
              </a:ext>
            </a:extLst>
          </p:cNvPr>
          <p:cNvSpPr txBox="1"/>
          <p:nvPr/>
        </p:nvSpPr>
        <p:spPr>
          <a:xfrm>
            <a:off x="367553" y="1408580"/>
            <a:ext cx="57935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/>
              <a:t>基于通用型注册中心，如</a:t>
            </a:r>
            <a:r>
              <a:rPr lang="en-US" altLang="zh-CN"/>
              <a:t>Consul</a:t>
            </a:r>
            <a:r>
              <a:rPr lang="zh-CN" altLang="en-US"/>
              <a:t>、</a:t>
            </a:r>
            <a:r>
              <a:rPr lang="en-US" altLang="zh-CN"/>
              <a:t>Zookeeper</a:t>
            </a:r>
            <a:r>
              <a:rPr lang="zh-CN" altLang="en-US"/>
              <a:t>、</a:t>
            </a:r>
            <a:r>
              <a:rPr lang="en-US" altLang="zh-CN"/>
              <a:t>Eureka</a:t>
            </a:r>
          </a:p>
          <a:p>
            <a:pPr marL="342900" indent="-342900">
              <a:buAutoNum type="arabicPeriod"/>
            </a:pPr>
            <a:r>
              <a:rPr lang="zh-CN" altLang="en-US"/>
              <a:t>基于网络广播，如</a:t>
            </a:r>
            <a:r>
              <a:rPr lang="en-US" altLang="zh-CN"/>
              <a:t>mDNS</a:t>
            </a:r>
            <a:r>
              <a:rPr lang="zh-CN" altLang="en-US"/>
              <a:t>、</a:t>
            </a:r>
            <a:r>
              <a:rPr lang="en-US" altLang="zh-CN"/>
              <a:t>Gossip</a:t>
            </a:r>
          </a:p>
          <a:p>
            <a:pPr marL="342900" indent="-342900">
              <a:buAutoNum type="arabicPeriod"/>
            </a:pPr>
            <a:r>
              <a:rPr lang="zh-CN" altLang="en-US"/>
              <a:t>基于消息中间件，如</a:t>
            </a:r>
            <a:r>
              <a:rPr lang="en-US" altLang="zh-CN"/>
              <a:t>NATs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8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个人背景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</a:t>
            </a:fld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F2156460-4994-4F49-8D7D-FA842609D7E9}"/>
              </a:ext>
            </a:extLst>
          </p:cNvPr>
          <p:cNvSpPr txBox="1"/>
          <p:nvPr/>
        </p:nvSpPr>
        <p:spPr>
          <a:xfrm>
            <a:off x="462280" y="1242875"/>
            <a:ext cx="30429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>
                <a:solidFill>
                  <a:srgbClr val="424242"/>
                </a:solidFill>
                <a:latin typeface="Courier New"/>
                <a:cs typeface="Courier New"/>
              </a:rPr>
              <a:t>喜欢微服务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4A41673C-8763-5544-BDDE-2E68B39C3ABA}"/>
              </a:ext>
            </a:extLst>
          </p:cNvPr>
          <p:cNvSpPr txBox="1"/>
          <p:nvPr/>
        </p:nvSpPr>
        <p:spPr>
          <a:xfrm>
            <a:off x="6112271" y="1152425"/>
            <a:ext cx="2434040" cy="2312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rgbClr val="424242"/>
                </a:solidFill>
                <a:latin typeface="Courier New"/>
                <a:cs typeface="Courier New"/>
              </a:rPr>
              <a:t>OPPO</a:t>
            </a:r>
            <a:endParaRPr sz="1800" dirty="0">
              <a:latin typeface="Courier New"/>
              <a:cs typeface="Courier New"/>
            </a:endParaRPr>
          </a:p>
          <a:p>
            <a:pPr marL="12700" marR="5080">
              <a:lnSpc>
                <a:spcPct val="187500"/>
              </a:lnSpc>
            </a:pPr>
            <a:r>
              <a:rPr lang="en-US" sz="1800" spc="-5" dirty="0" err="1">
                <a:solidFill>
                  <a:srgbClr val="424242"/>
                </a:solidFill>
                <a:latin typeface="Courier New"/>
                <a:cs typeface="Courier New"/>
              </a:rPr>
              <a:t>Huize</a:t>
            </a:r>
            <a:endParaRPr lang="en-US" sz="1800" spc="-5" dirty="0">
              <a:solidFill>
                <a:srgbClr val="424242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187500"/>
              </a:lnSpc>
            </a:pPr>
            <a:r>
              <a:rPr lang="en-US" sz="1800" spc="-5" dirty="0">
                <a:solidFill>
                  <a:srgbClr val="424242"/>
                </a:solidFill>
                <a:latin typeface="Courier New"/>
                <a:cs typeface="Courier New"/>
              </a:rPr>
              <a:t>KLOOK</a:t>
            </a:r>
          </a:p>
          <a:p>
            <a:pPr marL="12700" marR="5080">
              <a:lnSpc>
                <a:spcPct val="187500"/>
              </a:lnSpc>
            </a:pPr>
            <a:r>
              <a:rPr lang="en-US" sz="1800" spc="-5" dirty="0" err="1">
                <a:solidFill>
                  <a:srgbClr val="424242"/>
                </a:solidFill>
                <a:latin typeface="Courier New"/>
                <a:cs typeface="Courier New"/>
              </a:rPr>
              <a:t>Kingdee</a:t>
            </a:r>
            <a:endParaRPr lang="en-US" sz="1800" spc="-5" dirty="0">
              <a:solidFill>
                <a:srgbClr val="424242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187500"/>
              </a:lnSpc>
            </a:pPr>
            <a:endParaRPr sz="1800" dirty="0">
              <a:latin typeface="Courier New"/>
              <a:cs typeface="Courier New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D9B9CE1-1D08-494C-8808-616DC2B0D5A2}"/>
              </a:ext>
            </a:extLst>
          </p:cNvPr>
          <p:cNvSpPr txBox="1"/>
          <p:nvPr/>
        </p:nvSpPr>
        <p:spPr>
          <a:xfrm>
            <a:off x="384724" y="3590095"/>
            <a:ext cx="312047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u="sng" spc="-5" dirty="0" err="1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Courier New"/>
                <a:cs typeface="Courier New"/>
              </a:rPr>
              <a:t>github.com</a:t>
            </a:r>
            <a:r>
              <a:rPr lang="en-US" altLang="zh-CN" u="sng" spc="-5" dirty="0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Courier New"/>
                <a:cs typeface="Courier New"/>
              </a:rPr>
              <a:t>/</a:t>
            </a:r>
            <a:r>
              <a:rPr lang="en-US" sz="1800" u="sng" spc="-5" dirty="0" err="1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Courier New"/>
                <a:cs typeface="Courier New"/>
              </a:rPr>
              <a:t>prin</a:t>
            </a:r>
            <a:r>
              <a:rPr lang="en-US" altLang="zh-CN" sz="1800" u="sng" spc="-5" dirty="0" err="1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Courier New"/>
                <a:cs typeface="Courier New"/>
              </a:rPr>
              <a:t>tfcoder</a:t>
            </a:r>
            <a:endParaRPr sz="1800" dirty="0">
              <a:latin typeface="Courier New"/>
              <a:cs typeface="Courier New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53BAB8-2621-D643-9FF3-4EE605DDA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026" y="1118585"/>
            <a:ext cx="817257" cy="3502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798A6E-2711-7646-9031-874B4A778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337" y="2161243"/>
            <a:ext cx="368019" cy="3661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720BA4-D11B-A941-B1F0-D4973387C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2039" y="1547688"/>
            <a:ext cx="323569" cy="489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CD1EB0-076E-0641-95C9-76454A56AB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0337" y="2747603"/>
            <a:ext cx="792480" cy="228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680B74-1CC4-394D-8EEF-1E5906687222}"/>
              </a:ext>
            </a:extLst>
          </p:cNvPr>
          <p:cNvSpPr txBox="1"/>
          <p:nvPr/>
        </p:nvSpPr>
        <p:spPr>
          <a:xfrm>
            <a:off x="5144199" y="2905302"/>
            <a:ext cx="68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F73BD-A899-504E-A219-8A8CC7232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3513988" cy="707400"/>
          </a:xfrm>
        </p:spPr>
        <p:txBody>
          <a:bodyPr/>
          <a:lstStyle/>
          <a:p>
            <a:r>
              <a:rPr lang="en-US" altLang="zh-CN" dirty="0"/>
              <a:t>Registry </a:t>
            </a:r>
            <a:r>
              <a:rPr lang="zh-CN" altLang="en-US" dirty="0"/>
              <a:t>注册组件</a:t>
            </a:r>
            <a:br>
              <a:rPr lang="zh-CN" altLang="en-US" dirty="0">
                <a:latin typeface="Arial"/>
                <a:cs typeface="Arial"/>
              </a:rPr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696EF-1642-5A4C-B5F4-77FCBB5D80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20</a:t>
            </a:fld>
            <a:endParaRPr lang="zh-CN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C99E1148-3A70-D84F-B798-0256057A20AA}"/>
              </a:ext>
            </a:extLst>
          </p:cNvPr>
          <p:cNvSpPr txBox="1">
            <a:spLocks/>
          </p:cNvSpPr>
          <p:nvPr/>
        </p:nvSpPr>
        <p:spPr>
          <a:xfrm>
            <a:off x="7102678" y="883143"/>
            <a:ext cx="185509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12700">
              <a:tabLst>
                <a:tab pos="4126865" algn="l"/>
              </a:tabLst>
            </a:pPr>
            <a:r>
              <a:rPr lang="zh-CN" altLang="en-US" sz="1400" b="1" dirty="0">
                <a:solidFill>
                  <a:schemeClr val="accent1"/>
                </a:solidFill>
                <a:latin typeface="PT Sans Narrow"/>
                <a:cs typeface="Arial"/>
              </a:rPr>
              <a:t>通用型注册中心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4FC730-D368-8349-8131-78A8D7EB6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659" y="1570285"/>
            <a:ext cx="166432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E7143B-9823-0A4A-A750-93AF65F20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474699" y="3347818"/>
            <a:ext cx="763140" cy="806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E5AD82-3F01-1D47-8982-F7CA2B9BC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788" y="2344861"/>
            <a:ext cx="833036" cy="806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901538-3BF8-A64A-ADC6-1E374DE23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676" y="3058329"/>
            <a:ext cx="833036" cy="806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5018B8-24C0-1E4D-A4EC-29F3B4FBF750}"/>
              </a:ext>
            </a:extLst>
          </p:cNvPr>
          <p:cNvSpPr txBox="1"/>
          <p:nvPr/>
        </p:nvSpPr>
        <p:spPr>
          <a:xfrm>
            <a:off x="1613445" y="36801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769D81-166E-B04B-811A-E33350FD8E02}"/>
              </a:ext>
            </a:extLst>
          </p:cNvPr>
          <p:cNvSpPr txBox="1"/>
          <p:nvPr/>
        </p:nvSpPr>
        <p:spPr>
          <a:xfrm>
            <a:off x="7257691" y="266482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FBCEBE-F66B-7C45-BD38-B1E4A1712D59}"/>
              </a:ext>
            </a:extLst>
          </p:cNvPr>
          <p:cNvSpPr txBox="1"/>
          <p:nvPr/>
        </p:nvSpPr>
        <p:spPr>
          <a:xfrm>
            <a:off x="4629145" y="3393109"/>
            <a:ext cx="3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D1D42FC-6BC4-3D40-B100-320AB079EFF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433979" y="1913185"/>
            <a:ext cx="1793076" cy="1145144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1ED5CE49-00C7-CA40-BD06-3CE833D31DFF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rot="16200000" flipV="1">
            <a:off x="4258385" y="2599519"/>
            <a:ext cx="802244" cy="115375"/>
          </a:xfrm>
          <a:prstGeom prst="curved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72AF9D9D-CE37-C943-896B-6B44CC6BDB5F}"/>
              </a:ext>
            </a:extLst>
          </p:cNvPr>
          <p:cNvCxnSpPr>
            <a:cxnSpLocks/>
            <a:stCxn id="7" idx="0"/>
            <a:endCxn id="6" idx="1"/>
          </p:cNvCxnSpPr>
          <p:nvPr/>
        </p:nvCxnSpPr>
        <p:spPr>
          <a:xfrm rot="5400000" flipH="1" flipV="1">
            <a:off x="2095648" y="1673807"/>
            <a:ext cx="1434633" cy="1913390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EE4B78-3AB5-D745-AA8E-3E840BFA899D}"/>
              </a:ext>
            </a:extLst>
          </p:cNvPr>
          <p:cNvSpPr txBox="1"/>
          <p:nvPr/>
        </p:nvSpPr>
        <p:spPr>
          <a:xfrm>
            <a:off x="1230412" y="2193187"/>
            <a:ext cx="1409164" cy="60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400"/>
          </a:p>
          <a:p>
            <a:r>
              <a:rPr lang="en-US" altLang="zh-CN" sz="1050"/>
              <a:t>name:</a:t>
            </a:r>
            <a:r>
              <a:rPr lang="zh-CN" altLang="en-US" sz="1050"/>
              <a:t> </a:t>
            </a:r>
            <a:r>
              <a:rPr lang="en-US" altLang="zh-CN" sz="1050"/>
              <a:t>A</a:t>
            </a:r>
            <a:endParaRPr lang="en-US" altLang="zh-CN" sz="1400"/>
          </a:p>
          <a:p>
            <a:r>
              <a:rPr lang="en-US" altLang="zh-CN" sz="900"/>
              <a:t>addr:</a:t>
            </a:r>
            <a:r>
              <a:rPr lang="zh-CN" altLang="en-US" sz="900"/>
              <a:t> </a:t>
            </a:r>
            <a:r>
              <a:rPr lang="en-US" altLang="zh-CN" sz="900"/>
              <a:t>192.168.1.2:8080</a:t>
            </a:r>
            <a:endParaRPr lang="en-US" sz="1050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A7F4D6FA-5C37-8A4F-9AE7-9CFFA0E7A25D}"/>
              </a:ext>
            </a:extLst>
          </p:cNvPr>
          <p:cNvCxnSpPr>
            <a:cxnSpLocks/>
            <a:stCxn id="8" idx="0"/>
            <a:endCxn id="6" idx="3"/>
          </p:cNvCxnSpPr>
          <p:nvPr/>
        </p:nvCxnSpPr>
        <p:spPr>
          <a:xfrm rot="16200000" flipV="1">
            <a:off x="6172805" y="1174359"/>
            <a:ext cx="431676" cy="1909327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B6CAC89-96D5-D04F-AA4B-E1ECAF0A6E62}"/>
              </a:ext>
            </a:extLst>
          </p:cNvPr>
          <p:cNvSpPr/>
          <p:nvPr/>
        </p:nvSpPr>
        <p:spPr>
          <a:xfrm>
            <a:off x="468980" y="1345018"/>
            <a:ext cx="6238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/>
              <a:t>r</a:t>
            </a:r>
            <a:r>
              <a:rPr lang="en-US" sz="1100"/>
              <a:t>e</a:t>
            </a:r>
            <a:r>
              <a:rPr lang="en-US" altLang="zh-CN" sz="1100"/>
              <a:t>gister</a:t>
            </a:r>
            <a:endParaRPr lang="en-US" sz="110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BD66C5-8593-4740-A699-0CBBFFE5AC6B}"/>
              </a:ext>
            </a:extLst>
          </p:cNvPr>
          <p:cNvCxnSpPr>
            <a:cxnSpLocks/>
          </p:cNvCxnSpPr>
          <p:nvPr/>
        </p:nvCxnSpPr>
        <p:spPr>
          <a:xfrm>
            <a:off x="592508" y="1676251"/>
            <a:ext cx="304800" cy="0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8E5C4DE-2E58-F04F-9DC5-B1CC6B4DE720}"/>
              </a:ext>
            </a:extLst>
          </p:cNvPr>
          <p:cNvSpPr/>
          <p:nvPr/>
        </p:nvSpPr>
        <p:spPr>
          <a:xfrm>
            <a:off x="1107291" y="1345018"/>
            <a:ext cx="5373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/>
              <a:t>query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520BEB-FA87-6F4F-BAA1-61C74CAAEC97}"/>
              </a:ext>
            </a:extLst>
          </p:cNvPr>
          <p:cNvCxnSpPr>
            <a:cxnSpLocks/>
          </p:cNvCxnSpPr>
          <p:nvPr/>
        </p:nvCxnSpPr>
        <p:spPr>
          <a:xfrm>
            <a:off x="1230411" y="1678343"/>
            <a:ext cx="304800" cy="0"/>
          </a:xfrm>
          <a:prstGeom prst="straightConnector1">
            <a:avLst/>
          </a:prstGeom>
          <a:ln w="222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90020F-C538-4E43-BEBD-292DBF3F2C12}"/>
              </a:ext>
            </a:extLst>
          </p:cNvPr>
          <p:cNvSpPr txBox="1"/>
          <p:nvPr/>
        </p:nvSpPr>
        <p:spPr>
          <a:xfrm>
            <a:off x="3534910" y="2442292"/>
            <a:ext cx="1309443" cy="60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400"/>
          </a:p>
          <a:p>
            <a:r>
              <a:rPr lang="en-US" altLang="zh-CN" sz="1050"/>
              <a:t>name:</a:t>
            </a:r>
            <a:r>
              <a:rPr lang="zh-CN" altLang="en-US" sz="1050"/>
              <a:t> </a:t>
            </a:r>
            <a:r>
              <a:rPr lang="en-US" altLang="zh-CN" sz="1050"/>
              <a:t>C</a:t>
            </a:r>
            <a:endParaRPr lang="en-US" altLang="zh-CN" sz="1400"/>
          </a:p>
          <a:p>
            <a:r>
              <a:rPr lang="en-US" altLang="zh-CN" sz="900"/>
              <a:t>addr:</a:t>
            </a:r>
            <a:r>
              <a:rPr lang="zh-CN" altLang="en-US" sz="900"/>
              <a:t> </a:t>
            </a:r>
            <a:r>
              <a:rPr lang="en-US" altLang="zh-CN" sz="900"/>
              <a:t>192.168.1.4:8082</a:t>
            </a:r>
            <a:endParaRPr lang="en-US" sz="10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F30600-8A9A-2C41-824F-5477C87ED4EC}"/>
              </a:ext>
            </a:extLst>
          </p:cNvPr>
          <p:cNvSpPr txBox="1"/>
          <p:nvPr/>
        </p:nvSpPr>
        <p:spPr>
          <a:xfrm>
            <a:off x="6376292" y="2978894"/>
            <a:ext cx="145277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/>
              <a:t>name:</a:t>
            </a:r>
            <a:r>
              <a:rPr lang="zh-CN" altLang="en-US" sz="1050"/>
              <a:t> </a:t>
            </a:r>
            <a:r>
              <a:rPr lang="en-US" altLang="zh-CN" sz="1050"/>
              <a:t>A</a:t>
            </a:r>
          </a:p>
          <a:p>
            <a:r>
              <a:rPr lang="en-US" altLang="zh-CN" sz="1050"/>
              <a:t>addr:</a:t>
            </a:r>
            <a:r>
              <a:rPr lang="zh-CN" altLang="en-US" sz="1050"/>
              <a:t> </a:t>
            </a:r>
            <a:r>
              <a:rPr lang="en-US" altLang="zh-CN" sz="900"/>
              <a:t>192.168.1.2:8080</a:t>
            </a:r>
          </a:p>
          <a:p>
            <a:r>
              <a:rPr lang="en-US" altLang="zh-CN" sz="1050"/>
              <a:t>name:</a:t>
            </a:r>
            <a:r>
              <a:rPr lang="zh-CN" altLang="en-US" sz="1050"/>
              <a:t> </a:t>
            </a:r>
            <a:r>
              <a:rPr lang="en-US" altLang="zh-CN" sz="1050"/>
              <a:t>C</a:t>
            </a:r>
            <a:endParaRPr lang="en-US" altLang="zh-CN" sz="1400"/>
          </a:p>
          <a:p>
            <a:r>
              <a:rPr lang="en-US" altLang="zh-CN" sz="900"/>
              <a:t>addr:</a:t>
            </a:r>
            <a:r>
              <a:rPr lang="zh-CN" altLang="en-US" sz="900"/>
              <a:t> </a:t>
            </a:r>
            <a:r>
              <a:rPr lang="en-US" altLang="zh-CN" sz="900"/>
              <a:t>192.168.1.4:8082</a:t>
            </a:r>
            <a:endParaRPr lang="en-US" sz="1050"/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919F9815-5935-6F48-8D44-E8FBFBF94D9F}"/>
              </a:ext>
            </a:extLst>
          </p:cNvPr>
          <p:cNvCxnSpPr>
            <a:cxnSpLocks/>
            <a:stCxn id="6" idx="2"/>
            <a:endCxn id="9" idx="3"/>
          </p:cNvCxnSpPr>
          <p:nvPr/>
        </p:nvCxnSpPr>
        <p:spPr>
          <a:xfrm rot="16200000" flipH="1">
            <a:off x="4265031" y="2592872"/>
            <a:ext cx="1205469" cy="531893"/>
          </a:xfrm>
          <a:prstGeom prst="curvedConnector4">
            <a:avLst>
              <a:gd name="adj1" fmla="val 33275"/>
              <a:gd name="adj2" fmla="val 199431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A288A50-933B-F844-A1DE-9EDAB77412A6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 flipV="1">
            <a:off x="2237839" y="1913185"/>
            <a:ext cx="1531820" cy="1837858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51B19B-BFAD-6C42-B2FB-A975E90B387E}"/>
              </a:ext>
            </a:extLst>
          </p:cNvPr>
          <p:cNvSpPr txBox="1"/>
          <p:nvPr/>
        </p:nvSpPr>
        <p:spPr>
          <a:xfrm>
            <a:off x="6900736" y="1475823"/>
            <a:ext cx="1405594" cy="60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400"/>
          </a:p>
          <a:p>
            <a:r>
              <a:rPr lang="en-US" altLang="zh-CN" sz="1050"/>
              <a:t>name:</a:t>
            </a:r>
            <a:r>
              <a:rPr lang="zh-CN" altLang="en-US" sz="1050"/>
              <a:t> </a:t>
            </a:r>
            <a:r>
              <a:rPr lang="en-US" altLang="zh-CN" sz="1050"/>
              <a:t>B</a:t>
            </a:r>
            <a:endParaRPr lang="en-US" altLang="zh-CN" sz="1400"/>
          </a:p>
          <a:p>
            <a:r>
              <a:rPr lang="en-US" altLang="zh-CN" sz="900"/>
              <a:t>addr:</a:t>
            </a:r>
            <a:r>
              <a:rPr lang="zh-CN" altLang="en-US" sz="900"/>
              <a:t> </a:t>
            </a:r>
            <a:r>
              <a:rPr lang="en-US" altLang="zh-CN" sz="900"/>
              <a:t>192.168.1.3:8081</a:t>
            </a:r>
            <a:endParaRPr lang="en-US" sz="10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28AF5C-04AF-7947-8E1F-B163386A932A}"/>
              </a:ext>
            </a:extLst>
          </p:cNvPr>
          <p:cNvSpPr txBox="1"/>
          <p:nvPr/>
        </p:nvSpPr>
        <p:spPr>
          <a:xfrm>
            <a:off x="2736061" y="3461554"/>
            <a:ext cx="145277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/>
              <a:t>name:</a:t>
            </a:r>
            <a:r>
              <a:rPr lang="zh-CN" altLang="en-US" sz="1050"/>
              <a:t> </a:t>
            </a:r>
            <a:r>
              <a:rPr lang="en-US" altLang="zh-CN" sz="1050"/>
              <a:t>B</a:t>
            </a:r>
          </a:p>
          <a:p>
            <a:r>
              <a:rPr lang="en-US" altLang="zh-CN" sz="1050"/>
              <a:t>addr:</a:t>
            </a:r>
            <a:r>
              <a:rPr lang="zh-CN" altLang="en-US" sz="1050"/>
              <a:t> </a:t>
            </a:r>
            <a:r>
              <a:rPr lang="en-US" altLang="zh-CN" sz="900"/>
              <a:t>192.168.1.3:8081</a:t>
            </a:r>
          </a:p>
          <a:p>
            <a:r>
              <a:rPr lang="en-US" altLang="zh-CN" sz="1050"/>
              <a:t>name:</a:t>
            </a:r>
            <a:r>
              <a:rPr lang="zh-CN" altLang="en-US" sz="1050"/>
              <a:t> </a:t>
            </a:r>
            <a:r>
              <a:rPr lang="en-US" altLang="zh-CN" sz="1050"/>
              <a:t>C</a:t>
            </a:r>
            <a:endParaRPr lang="en-US" altLang="zh-CN" sz="1400"/>
          </a:p>
          <a:p>
            <a:r>
              <a:rPr lang="en-US" altLang="zh-CN" sz="900"/>
              <a:t>addr:</a:t>
            </a:r>
            <a:r>
              <a:rPr lang="zh-CN" altLang="en-US" sz="900"/>
              <a:t> </a:t>
            </a:r>
            <a:r>
              <a:rPr lang="en-US" altLang="zh-CN" sz="900"/>
              <a:t>192.168.1.4:8082</a:t>
            </a:r>
            <a:endParaRPr lang="en-US" sz="105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1AE0A6-74C0-A04A-A56B-151F86B56F89}"/>
              </a:ext>
            </a:extLst>
          </p:cNvPr>
          <p:cNvSpPr txBox="1"/>
          <p:nvPr/>
        </p:nvSpPr>
        <p:spPr>
          <a:xfrm>
            <a:off x="4993733" y="3571574"/>
            <a:ext cx="145277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/>
              <a:t>name:</a:t>
            </a:r>
            <a:r>
              <a:rPr lang="zh-CN" altLang="en-US" sz="1050"/>
              <a:t> </a:t>
            </a:r>
            <a:r>
              <a:rPr lang="en-US" altLang="zh-CN" sz="1050"/>
              <a:t>A</a:t>
            </a:r>
          </a:p>
          <a:p>
            <a:r>
              <a:rPr lang="en-US" altLang="zh-CN" sz="1050"/>
              <a:t>addr:</a:t>
            </a:r>
            <a:r>
              <a:rPr lang="zh-CN" altLang="en-US" sz="1050"/>
              <a:t> </a:t>
            </a:r>
            <a:r>
              <a:rPr lang="en-US" altLang="zh-CN" sz="900"/>
              <a:t>192.168.1.2:8080</a:t>
            </a:r>
          </a:p>
          <a:p>
            <a:r>
              <a:rPr lang="en-US" altLang="zh-CN" sz="1050"/>
              <a:t>name:</a:t>
            </a:r>
            <a:r>
              <a:rPr lang="zh-CN" altLang="en-US" sz="1050"/>
              <a:t> </a:t>
            </a:r>
            <a:r>
              <a:rPr lang="en-US" altLang="zh-CN" sz="1050"/>
              <a:t>B</a:t>
            </a:r>
            <a:endParaRPr lang="en-US" altLang="zh-CN" sz="1400"/>
          </a:p>
          <a:p>
            <a:r>
              <a:rPr lang="en-US" altLang="zh-CN" sz="900"/>
              <a:t>addr:</a:t>
            </a:r>
            <a:r>
              <a:rPr lang="zh-CN" altLang="en-US" sz="900"/>
              <a:t> </a:t>
            </a:r>
            <a:r>
              <a:rPr lang="en-US" altLang="zh-CN" sz="900"/>
              <a:t>192.168.1.3:8081</a:t>
            </a:r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348613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AD222-16EB-0E4A-985E-FE98BE249D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21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9F54765-ADEA-C14D-B93A-CEA079F2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3513988" cy="707400"/>
          </a:xfrm>
        </p:spPr>
        <p:txBody>
          <a:bodyPr/>
          <a:lstStyle/>
          <a:p>
            <a:r>
              <a:rPr lang="en-US" altLang="zh-CN" dirty="0"/>
              <a:t>Registry </a:t>
            </a:r>
            <a:r>
              <a:rPr lang="zh-CN" altLang="en-US" dirty="0"/>
              <a:t>注册组件</a:t>
            </a:r>
            <a:br>
              <a:rPr lang="zh-CN" altLang="en-US" dirty="0">
                <a:latin typeface="Arial"/>
                <a:cs typeface="Arial"/>
              </a:rPr>
            </a:br>
            <a:endParaRPr lang="en-US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DC27B4DA-92E9-0B4E-84D9-58730B6116F4}"/>
              </a:ext>
            </a:extLst>
          </p:cNvPr>
          <p:cNvSpPr txBox="1">
            <a:spLocks/>
          </p:cNvSpPr>
          <p:nvPr/>
        </p:nvSpPr>
        <p:spPr>
          <a:xfrm>
            <a:off x="7848989" y="798725"/>
            <a:ext cx="71678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12700">
              <a:tabLst>
                <a:tab pos="4126865" algn="l"/>
              </a:tabLst>
            </a:pPr>
            <a:r>
              <a:rPr lang="en-US" altLang="zh-CN" sz="1400" b="1" dirty="0">
                <a:solidFill>
                  <a:schemeClr val="accent1"/>
                </a:solidFill>
                <a:latin typeface="PT Sans Narrow"/>
                <a:cs typeface="Arial"/>
              </a:rPr>
              <a:t>mDNS</a:t>
            </a:r>
            <a:endParaRPr lang="zh-CN" altLang="en-US" sz="1400" b="1" dirty="0">
              <a:solidFill>
                <a:schemeClr val="accent1"/>
              </a:solidFill>
              <a:latin typeface="PT Sans Narrow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F74ADC-0EF0-BA4D-935F-665E70A6837B}"/>
              </a:ext>
            </a:extLst>
          </p:cNvPr>
          <p:cNvSpPr/>
          <p:nvPr/>
        </p:nvSpPr>
        <p:spPr>
          <a:xfrm>
            <a:off x="410023" y="1308459"/>
            <a:ext cx="23407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0" dirty="0">
                <a:solidFill>
                  <a:srgbClr val="424242"/>
                </a:solidFill>
                <a:latin typeface="Arial"/>
                <a:cs typeface="Arial"/>
              </a:rPr>
              <a:t>mDNS</a:t>
            </a:r>
            <a:r>
              <a:rPr lang="zh-CN" altLang="en-US" b="1" kern="0" dirty="0">
                <a:solidFill>
                  <a:srgbClr val="424242"/>
                </a:solidFill>
                <a:latin typeface="Arial"/>
                <a:cs typeface="Arial"/>
              </a:rPr>
              <a:t>：多路广播域名解析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A46DD8-25C2-BC44-A6FB-BD15F367B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678" y="2829191"/>
            <a:ext cx="762000" cy="609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A7D4DE-85FC-8542-8C25-6A4E9335B3B6}"/>
              </a:ext>
            </a:extLst>
          </p:cNvPr>
          <p:cNvSpPr txBox="1"/>
          <p:nvPr/>
        </p:nvSpPr>
        <p:spPr>
          <a:xfrm>
            <a:off x="3304958" y="2706080"/>
            <a:ext cx="1149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i="1"/>
              <a:t>1.</a:t>
            </a:r>
            <a:r>
              <a:rPr lang="zh-CN" altLang="en-US" sz="1000" i="1"/>
              <a:t> </a:t>
            </a:r>
            <a:r>
              <a:rPr lang="en-US" altLang="zh-CN" sz="1000" i="1"/>
              <a:t>Who</a:t>
            </a:r>
            <a:r>
              <a:rPr lang="zh-CN" altLang="en-US" sz="1000" i="1"/>
              <a:t> </a:t>
            </a:r>
            <a:r>
              <a:rPr lang="en-US" altLang="zh-CN" sz="1000" i="1"/>
              <a:t>is</a:t>
            </a:r>
            <a:r>
              <a:rPr lang="zh-CN" altLang="en-US" sz="1000" i="1"/>
              <a:t> </a:t>
            </a:r>
            <a:r>
              <a:rPr lang="en-US" altLang="zh-CN" sz="1000" i="1"/>
              <a:t>service</a:t>
            </a:r>
            <a:r>
              <a:rPr lang="zh-CN" altLang="en-US" sz="1000" i="1"/>
              <a:t> </a:t>
            </a:r>
            <a:r>
              <a:rPr lang="en-US" altLang="zh-CN" sz="1000" i="1"/>
              <a:t>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567005-29CA-064A-98F4-80D384E29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928051" y="1710287"/>
            <a:ext cx="763140" cy="806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138812-5781-C348-B552-C149ACB39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478" y="2479977"/>
            <a:ext cx="833036" cy="806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7037F8-6F0E-DD46-9C4C-358E64C3D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478" y="3819791"/>
            <a:ext cx="833036" cy="806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9844C4-389F-1948-9400-AE3313A0639F}"/>
              </a:ext>
            </a:extLst>
          </p:cNvPr>
          <p:cNvSpPr txBox="1"/>
          <p:nvPr/>
        </p:nvSpPr>
        <p:spPr>
          <a:xfrm>
            <a:off x="6066797" y="20425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CEDD60-F2AE-D440-AD74-87593EBBD938}"/>
              </a:ext>
            </a:extLst>
          </p:cNvPr>
          <p:cNvSpPr txBox="1"/>
          <p:nvPr/>
        </p:nvSpPr>
        <p:spPr>
          <a:xfrm>
            <a:off x="7271381" y="27999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7DC2E5-5D61-A34B-8CE6-ED3B5E15FDFE}"/>
              </a:ext>
            </a:extLst>
          </p:cNvPr>
          <p:cNvSpPr txBox="1"/>
          <p:nvPr/>
        </p:nvSpPr>
        <p:spPr>
          <a:xfrm>
            <a:off x="5744947" y="4154571"/>
            <a:ext cx="3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B4D86B-C489-1D4D-A217-5069332CE085}"/>
              </a:ext>
            </a:extLst>
          </p:cNvPr>
          <p:cNvSpPr txBox="1"/>
          <p:nvPr/>
        </p:nvSpPr>
        <p:spPr>
          <a:xfrm>
            <a:off x="2896978" y="3009428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M</a:t>
            </a:r>
            <a:endParaRPr lang="en-US" sz="1200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278A84FF-6867-364E-A42D-455F05319AE9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3587678" y="3133991"/>
            <a:ext cx="957885" cy="148706"/>
          </a:xfrm>
          <a:prstGeom prst="curved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CDAFDFD-D35F-6E4A-9625-7B856D7A8F46}"/>
              </a:ext>
            </a:extLst>
          </p:cNvPr>
          <p:cNvCxnSpPr>
            <a:cxnSpLocks/>
            <a:stCxn id="23" idx="2"/>
            <a:endCxn id="12" idx="1"/>
          </p:cNvCxnSpPr>
          <p:nvPr/>
        </p:nvCxnSpPr>
        <p:spPr>
          <a:xfrm rot="16200000" flipH="1">
            <a:off x="4955977" y="3762515"/>
            <a:ext cx="609924" cy="311078"/>
          </a:xfrm>
          <a:prstGeom prst="curved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0DB5B81-C1E2-3F42-934A-CD00F5A08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564514" y="1798269"/>
            <a:ext cx="446405" cy="427190"/>
          </a:xfrm>
          <a:prstGeom prst="rect">
            <a:avLst/>
          </a:prstGeom>
        </p:spPr>
      </p:pic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F222F9B8-DD97-CB45-AE27-EAA23ACAD718}"/>
              </a:ext>
            </a:extLst>
          </p:cNvPr>
          <p:cNvCxnSpPr>
            <a:cxnSpLocks/>
            <a:stCxn id="23" idx="0"/>
            <a:endCxn id="10" idx="2"/>
          </p:cNvCxnSpPr>
          <p:nvPr/>
        </p:nvCxnSpPr>
        <p:spPr>
          <a:xfrm rot="5400000" flipH="1" flipV="1">
            <a:off x="5489728" y="2132409"/>
            <a:ext cx="435564" cy="1204221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53AC726B-0274-A54F-912E-3FF6B171540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625897" y="2883202"/>
            <a:ext cx="1314581" cy="307952"/>
          </a:xfrm>
          <a:prstGeom prst="curved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A66BAB6-BBC0-E34B-A019-0FB38EA4C130}"/>
              </a:ext>
            </a:extLst>
          </p:cNvPr>
          <p:cNvCxnSpPr>
            <a:cxnSpLocks/>
            <a:stCxn id="19" idx="3"/>
            <a:endCxn id="23" idx="0"/>
          </p:cNvCxnSpPr>
          <p:nvPr/>
        </p:nvCxnSpPr>
        <p:spPr>
          <a:xfrm rot="10800000" flipV="1">
            <a:off x="5105400" y="2011863"/>
            <a:ext cx="459114" cy="940437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4283A99-82A0-E844-B5C1-BCD05B06D4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5563" y="2952301"/>
            <a:ext cx="1119673" cy="660791"/>
          </a:xfrm>
          <a:prstGeom prst="rect">
            <a:avLst/>
          </a:prstGeom>
        </p:spPr>
      </p:pic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1235501-B22D-7146-84A4-EF4E3D800CE6}"/>
              </a:ext>
            </a:extLst>
          </p:cNvPr>
          <p:cNvCxnSpPr>
            <a:cxnSpLocks/>
            <a:stCxn id="23" idx="3"/>
            <a:endCxn id="11" idx="2"/>
          </p:cNvCxnSpPr>
          <p:nvPr/>
        </p:nvCxnSpPr>
        <p:spPr>
          <a:xfrm>
            <a:off x="5665236" y="3282697"/>
            <a:ext cx="1691760" cy="3730"/>
          </a:xfrm>
          <a:prstGeom prst="curvedConnector4">
            <a:avLst>
              <a:gd name="adj1" fmla="val 37690"/>
              <a:gd name="adj2" fmla="val 6228686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74C6D81-1813-274F-BFE9-DFACADD727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733291" flipH="1">
            <a:off x="6579726" y="1716960"/>
            <a:ext cx="187093" cy="241252"/>
          </a:xfrm>
          <a:prstGeom prst="rect">
            <a:avLst/>
          </a:prstGeom>
        </p:spPr>
      </p:pic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1255C2A-E197-C440-9371-238046A6011A}"/>
              </a:ext>
            </a:extLst>
          </p:cNvPr>
          <p:cNvCxnSpPr>
            <a:cxnSpLocks/>
            <a:endCxn id="8" idx="2"/>
          </p:cNvCxnSpPr>
          <p:nvPr/>
        </p:nvCxnSpPr>
        <p:spPr>
          <a:xfrm rot="10800000">
            <a:off x="3206679" y="3438792"/>
            <a:ext cx="1524001" cy="76199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FC5113D0-1573-6A4E-9A31-C5B23EC73C06}"/>
              </a:ext>
            </a:extLst>
          </p:cNvPr>
          <p:cNvCxnSpPr>
            <a:cxnSpLocks/>
            <a:stCxn id="23" idx="2"/>
            <a:endCxn id="12" idx="0"/>
          </p:cNvCxnSpPr>
          <p:nvPr/>
        </p:nvCxnSpPr>
        <p:spPr>
          <a:xfrm rot="16200000" flipH="1">
            <a:off x="5365849" y="3352643"/>
            <a:ext cx="206699" cy="727596"/>
          </a:xfrm>
          <a:prstGeom prst="curved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1C527DA-23F4-DF4F-8C09-735F132309F0}"/>
              </a:ext>
            </a:extLst>
          </p:cNvPr>
          <p:cNvSpPr txBox="1"/>
          <p:nvPr/>
        </p:nvSpPr>
        <p:spPr>
          <a:xfrm>
            <a:off x="5117572" y="4646895"/>
            <a:ext cx="21483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i="1"/>
              <a:t>3.</a:t>
            </a:r>
            <a:r>
              <a:rPr lang="zh-CN" altLang="en-US" sz="1000" i="1"/>
              <a:t> </a:t>
            </a:r>
            <a:r>
              <a:rPr lang="en-US" altLang="zh-CN" sz="1000" i="1"/>
              <a:t>Update</a:t>
            </a:r>
            <a:r>
              <a:rPr lang="zh-CN" altLang="en-US" sz="1000" i="1"/>
              <a:t> </a:t>
            </a:r>
            <a:r>
              <a:rPr lang="en-US" altLang="zh-CN" sz="1000" i="1"/>
              <a:t>A</a:t>
            </a:r>
            <a:r>
              <a:rPr lang="zh-CN" altLang="en-US" sz="1000" i="1"/>
              <a:t> </a:t>
            </a:r>
            <a:r>
              <a:rPr lang="en-US" altLang="zh-CN" sz="1000" i="1"/>
              <a:t>is</a:t>
            </a:r>
            <a:r>
              <a:rPr lang="zh-CN" altLang="en-US" sz="1000" i="1"/>
              <a:t> </a:t>
            </a:r>
            <a:r>
              <a:rPr lang="en-US" altLang="zh-CN" sz="1000" i="1"/>
              <a:t>at</a:t>
            </a:r>
            <a:r>
              <a:rPr lang="zh-CN" altLang="en-US" sz="1000" i="1"/>
              <a:t> </a:t>
            </a:r>
            <a:r>
              <a:rPr lang="en-US" altLang="zh-CN" sz="1000" i="1"/>
              <a:t>192.168.1.2:8080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825471D-0960-FF48-9B3A-8033E38A1B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57154">
            <a:off x="7760029" y="2658805"/>
            <a:ext cx="117345" cy="17322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9351E19-501F-0E46-B714-7BF3F6EC8D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57154">
            <a:off x="6195580" y="3975868"/>
            <a:ext cx="120644" cy="17809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12E5361-83B8-E444-A70D-2BA3606AB25F}"/>
              </a:ext>
            </a:extLst>
          </p:cNvPr>
          <p:cNvSpPr/>
          <p:nvPr/>
        </p:nvSpPr>
        <p:spPr>
          <a:xfrm>
            <a:off x="2305899" y="4339237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0" dirty="0">
                <a:solidFill>
                  <a:srgbClr val="424242"/>
                </a:solidFill>
                <a:latin typeface="Arial"/>
                <a:cs typeface="Arial"/>
              </a:rPr>
              <a:t>mDNS</a:t>
            </a:r>
            <a:r>
              <a:rPr lang="zh-CN" altLang="en-US" b="1" kern="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lang="en-US" altLang="zh-CN" b="1" kern="0" dirty="0">
                <a:solidFill>
                  <a:srgbClr val="424242"/>
                </a:solidFill>
                <a:latin typeface="Arial"/>
                <a:cs typeface="Arial"/>
              </a:rPr>
              <a:t>Registry</a:t>
            </a:r>
            <a:r>
              <a:rPr lang="zh-CN" altLang="en-US" b="1" kern="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lang="en-US" altLang="zh-CN" sz="600" i="1" kern="0" dirty="0">
                <a:solidFill>
                  <a:srgbClr val="424242"/>
                </a:solidFill>
                <a:latin typeface="Arial"/>
                <a:cs typeface="Arial"/>
              </a:rPr>
              <a:t>by</a:t>
            </a:r>
            <a:r>
              <a:rPr lang="zh-CN" altLang="en-US" sz="600" i="1" kern="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lang="en-US" altLang="zh-CN" sz="600" i="1" kern="0" dirty="0">
                <a:solidFill>
                  <a:srgbClr val="424242"/>
                </a:solidFill>
                <a:latin typeface="Arial"/>
                <a:cs typeface="Arial"/>
              </a:rPr>
              <a:t>printfcoder</a:t>
            </a:r>
            <a:endParaRPr lang="en-US" i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233589-37A3-9B42-B2EE-BD60500732FA}"/>
              </a:ext>
            </a:extLst>
          </p:cNvPr>
          <p:cNvSpPr txBox="1"/>
          <p:nvPr/>
        </p:nvSpPr>
        <p:spPr>
          <a:xfrm>
            <a:off x="5476098" y="1308459"/>
            <a:ext cx="195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i="1"/>
              <a:t>2.</a:t>
            </a:r>
            <a:r>
              <a:rPr lang="zh-CN" altLang="en-US" sz="1000" i="1"/>
              <a:t> </a:t>
            </a:r>
            <a:r>
              <a:rPr lang="en-US" altLang="zh-CN" sz="1000" i="1"/>
              <a:t>Hey!</a:t>
            </a:r>
            <a:r>
              <a:rPr lang="zh-CN" altLang="en-US" sz="1000" i="1"/>
              <a:t> </a:t>
            </a:r>
            <a:r>
              <a:rPr lang="en-US" altLang="zh-CN" sz="1000" i="1"/>
              <a:t>I</a:t>
            </a:r>
            <a:r>
              <a:rPr lang="zh-CN" altLang="en-US" sz="1000" i="1"/>
              <a:t> </a:t>
            </a:r>
            <a:r>
              <a:rPr lang="en-US" altLang="zh-CN" sz="1000" i="1"/>
              <a:t>am</a:t>
            </a:r>
            <a:r>
              <a:rPr lang="zh-CN" altLang="en-US" sz="1000" i="1"/>
              <a:t> </a:t>
            </a:r>
            <a:r>
              <a:rPr lang="en-US" altLang="zh-CN" sz="1000" i="1"/>
              <a:t>A</a:t>
            </a:r>
          </a:p>
          <a:p>
            <a:r>
              <a:rPr lang="en-US" altLang="zh-CN" sz="1000" i="1"/>
              <a:t>My</a:t>
            </a:r>
            <a:r>
              <a:rPr lang="zh-CN" altLang="en-US" sz="1000" i="1"/>
              <a:t> </a:t>
            </a:r>
            <a:r>
              <a:rPr lang="en-US" altLang="zh-CN" sz="1000" i="1"/>
              <a:t>Addr</a:t>
            </a:r>
            <a:r>
              <a:rPr lang="zh-CN" altLang="en-US" sz="1000" i="1"/>
              <a:t> </a:t>
            </a:r>
            <a:r>
              <a:rPr lang="en-US" altLang="zh-CN" sz="1000" i="1"/>
              <a:t>is</a:t>
            </a:r>
            <a:r>
              <a:rPr lang="zh-CN" altLang="en-US" sz="1000" i="1"/>
              <a:t> </a:t>
            </a:r>
            <a:r>
              <a:rPr lang="en-US" altLang="zh-CN" sz="1000" i="1"/>
              <a:t>at</a:t>
            </a:r>
            <a:r>
              <a:rPr lang="zh-CN" altLang="en-US" sz="1000" i="1"/>
              <a:t> </a:t>
            </a:r>
            <a:r>
              <a:rPr lang="en-US" altLang="zh-CN" sz="1000" i="1"/>
              <a:t>192.168.1.2:8080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102FA0-B949-8943-8C9F-52BA12FACEB9}"/>
              </a:ext>
            </a:extLst>
          </p:cNvPr>
          <p:cNvSpPr txBox="1"/>
          <p:nvPr/>
        </p:nvSpPr>
        <p:spPr>
          <a:xfrm>
            <a:off x="6940478" y="3487644"/>
            <a:ext cx="21483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i="1"/>
              <a:t>3.</a:t>
            </a:r>
            <a:r>
              <a:rPr lang="zh-CN" altLang="en-US" sz="1000" i="1"/>
              <a:t> </a:t>
            </a:r>
            <a:r>
              <a:rPr lang="en-US" altLang="zh-CN" sz="1000" i="1"/>
              <a:t>Update</a:t>
            </a:r>
            <a:r>
              <a:rPr lang="zh-CN" altLang="en-US" sz="1000" i="1"/>
              <a:t> </a:t>
            </a:r>
            <a:r>
              <a:rPr lang="en-US" altLang="zh-CN" sz="1000" i="1"/>
              <a:t>A</a:t>
            </a:r>
            <a:r>
              <a:rPr lang="zh-CN" altLang="en-US" sz="1000" i="1"/>
              <a:t> </a:t>
            </a:r>
            <a:r>
              <a:rPr lang="en-US" altLang="zh-CN" sz="1000" i="1"/>
              <a:t>is</a:t>
            </a:r>
            <a:r>
              <a:rPr lang="zh-CN" altLang="en-US" sz="1000" i="1"/>
              <a:t> </a:t>
            </a:r>
            <a:r>
              <a:rPr lang="en-US" altLang="zh-CN" sz="1000" i="1"/>
              <a:t>at</a:t>
            </a:r>
            <a:r>
              <a:rPr lang="zh-CN" altLang="en-US" sz="1000" i="1"/>
              <a:t> </a:t>
            </a:r>
            <a:r>
              <a:rPr lang="en-US" altLang="zh-CN" sz="1000" i="1"/>
              <a:t>192.168.1.2:8080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D85054-EA2D-E14A-BEA6-ADC1C0E06B55}"/>
              </a:ext>
            </a:extLst>
          </p:cNvPr>
          <p:cNvSpPr txBox="1"/>
          <p:nvPr/>
        </p:nvSpPr>
        <p:spPr>
          <a:xfrm>
            <a:off x="821745" y="3116388"/>
            <a:ext cx="21483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i="1"/>
              <a:t>3.</a:t>
            </a:r>
            <a:r>
              <a:rPr lang="zh-CN" altLang="en-US" sz="1000" i="1"/>
              <a:t> </a:t>
            </a:r>
            <a:r>
              <a:rPr lang="en-US" altLang="zh-CN" sz="1000" i="1"/>
              <a:t>Update</a:t>
            </a:r>
            <a:r>
              <a:rPr lang="zh-CN" altLang="en-US" sz="1000" i="1"/>
              <a:t> </a:t>
            </a:r>
            <a:r>
              <a:rPr lang="en-US" altLang="zh-CN" sz="1000" i="1"/>
              <a:t>A</a:t>
            </a:r>
            <a:r>
              <a:rPr lang="zh-CN" altLang="en-US" sz="1000" i="1"/>
              <a:t> </a:t>
            </a:r>
            <a:r>
              <a:rPr lang="en-US" altLang="zh-CN" sz="1000" i="1"/>
              <a:t>is</a:t>
            </a:r>
            <a:r>
              <a:rPr lang="zh-CN" altLang="en-US" sz="1000" i="1"/>
              <a:t> </a:t>
            </a:r>
            <a:r>
              <a:rPr lang="en-US" altLang="zh-CN" sz="1000" i="1"/>
              <a:t>at</a:t>
            </a:r>
            <a:r>
              <a:rPr lang="zh-CN" altLang="en-US" sz="1000" i="1"/>
              <a:t> </a:t>
            </a:r>
            <a:r>
              <a:rPr lang="en-US" altLang="zh-CN" sz="1000" i="1"/>
              <a:t>192.168.1.2:8080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64C8152-5C4F-584B-A1C5-952A328DFFAB}"/>
              </a:ext>
            </a:extLst>
          </p:cNvPr>
          <p:cNvSpPr/>
          <p:nvPr/>
        </p:nvSpPr>
        <p:spPr>
          <a:xfrm>
            <a:off x="1196717" y="1673609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/>
              <a:t>广播位置</a:t>
            </a:r>
            <a:endParaRPr lang="en-US" sz="110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13D503-F644-794E-ABDF-D15E766BCE40}"/>
              </a:ext>
            </a:extLst>
          </p:cNvPr>
          <p:cNvCxnSpPr>
            <a:cxnSpLocks/>
          </p:cNvCxnSpPr>
          <p:nvPr/>
        </p:nvCxnSpPr>
        <p:spPr>
          <a:xfrm>
            <a:off x="1320245" y="2004842"/>
            <a:ext cx="508555" cy="0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1088272-32E9-1144-840D-E9FAD18DE81B}"/>
              </a:ext>
            </a:extLst>
          </p:cNvPr>
          <p:cNvSpPr/>
          <p:nvPr/>
        </p:nvSpPr>
        <p:spPr>
          <a:xfrm>
            <a:off x="448019" y="1667464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/>
              <a:t>广播查询</a:t>
            </a:r>
            <a:endParaRPr lang="en-US" sz="11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F514EA4-8D39-374A-A8EF-9CFE873579F2}"/>
              </a:ext>
            </a:extLst>
          </p:cNvPr>
          <p:cNvCxnSpPr>
            <a:cxnSpLocks/>
          </p:cNvCxnSpPr>
          <p:nvPr/>
        </p:nvCxnSpPr>
        <p:spPr>
          <a:xfrm>
            <a:off x="571139" y="2000789"/>
            <a:ext cx="511349" cy="4053"/>
          </a:xfrm>
          <a:prstGeom prst="straightConnector1">
            <a:avLst/>
          </a:prstGeom>
          <a:ln w="222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529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AD222-16EB-0E4A-985E-FE98BE249D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22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9F54765-ADEA-C14D-B93A-CEA079F2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3513988" cy="707400"/>
          </a:xfrm>
        </p:spPr>
        <p:txBody>
          <a:bodyPr/>
          <a:lstStyle/>
          <a:p>
            <a:r>
              <a:rPr lang="en-US" altLang="zh-CN" dirty="0"/>
              <a:t>Registry </a:t>
            </a:r>
            <a:r>
              <a:rPr lang="zh-CN" altLang="en-US" dirty="0"/>
              <a:t>注册组件</a:t>
            </a:r>
            <a:br>
              <a:rPr lang="zh-CN" altLang="en-US" dirty="0">
                <a:latin typeface="Arial"/>
                <a:cs typeface="Arial"/>
              </a:rPr>
            </a:br>
            <a:endParaRPr lang="en-US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DC27B4DA-92E9-0B4E-84D9-58730B6116F4}"/>
              </a:ext>
            </a:extLst>
          </p:cNvPr>
          <p:cNvSpPr txBox="1">
            <a:spLocks/>
          </p:cNvSpPr>
          <p:nvPr/>
        </p:nvSpPr>
        <p:spPr>
          <a:xfrm>
            <a:off x="8218783" y="798725"/>
            <a:ext cx="71678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12700">
              <a:tabLst>
                <a:tab pos="4126865" algn="l"/>
              </a:tabLst>
            </a:pPr>
            <a:r>
              <a:rPr lang="en-US" altLang="zh-CN" sz="1400" b="1" dirty="0">
                <a:solidFill>
                  <a:schemeClr val="accent1"/>
                </a:solidFill>
                <a:latin typeface="PT Sans Narrow"/>
                <a:cs typeface="Arial"/>
              </a:rPr>
              <a:t>NATs</a:t>
            </a:r>
            <a:endParaRPr lang="zh-CN" altLang="en-US" sz="1400" b="1" dirty="0">
              <a:solidFill>
                <a:schemeClr val="accent1"/>
              </a:solidFill>
              <a:latin typeface="PT Sans Narrow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F74ADC-0EF0-BA4D-935F-665E70A6837B}"/>
              </a:ext>
            </a:extLst>
          </p:cNvPr>
          <p:cNvSpPr/>
          <p:nvPr/>
        </p:nvSpPr>
        <p:spPr>
          <a:xfrm>
            <a:off x="362958" y="1177132"/>
            <a:ext cx="28151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0" dirty="0">
                <a:solidFill>
                  <a:srgbClr val="424242"/>
                </a:solidFill>
                <a:latin typeface="Arial"/>
                <a:cs typeface="Arial"/>
              </a:rPr>
              <a:t>基于</a:t>
            </a:r>
            <a:r>
              <a:rPr lang="en-US" altLang="zh-CN" b="1" kern="0" dirty="0">
                <a:solidFill>
                  <a:srgbClr val="424242"/>
                </a:solidFill>
                <a:latin typeface="Arial"/>
                <a:cs typeface="Arial"/>
              </a:rPr>
              <a:t>NATs</a:t>
            </a:r>
            <a:r>
              <a:rPr lang="zh-CN" altLang="en-US" b="1" kern="0" dirty="0">
                <a:solidFill>
                  <a:srgbClr val="424242"/>
                </a:solidFill>
                <a:latin typeface="Arial"/>
                <a:cs typeface="Arial"/>
              </a:rPr>
              <a:t>消息系统</a:t>
            </a:r>
            <a:r>
              <a:rPr lang="en-US" altLang="zh-CN" b="1" kern="0" dirty="0">
                <a:solidFill>
                  <a:srgbClr val="424242"/>
                </a:solidFill>
                <a:latin typeface="Arial"/>
                <a:cs typeface="Arial"/>
              </a:rPr>
              <a:t>Pub/Sub</a:t>
            </a:r>
            <a:r>
              <a:rPr lang="zh-CN" altLang="en-US" b="1" kern="0" dirty="0">
                <a:solidFill>
                  <a:srgbClr val="424242"/>
                </a:solidFill>
                <a:latin typeface="Arial"/>
                <a:cs typeface="Arial"/>
              </a:rPr>
              <a:t>注册</a:t>
            </a: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1088272-32E9-1144-840D-E9FAD18DE81B}"/>
              </a:ext>
            </a:extLst>
          </p:cNvPr>
          <p:cNvSpPr/>
          <p:nvPr/>
        </p:nvSpPr>
        <p:spPr>
          <a:xfrm>
            <a:off x="292910" y="1641399"/>
            <a:ext cx="6543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/>
              <a:t>r</a:t>
            </a:r>
            <a:r>
              <a:rPr lang="en-US" sz="1100"/>
              <a:t>e</a:t>
            </a:r>
            <a:r>
              <a:rPr lang="en-US" altLang="zh-CN" sz="1100"/>
              <a:t>gister</a:t>
            </a:r>
            <a:endParaRPr lang="en-US" sz="11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F514EA4-8D39-374A-A8EF-9CFE873579F2}"/>
              </a:ext>
            </a:extLst>
          </p:cNvPr>
          <p:cNvCxnSpPr>
            <a:cxnSpLocks/>
          </p:cNvCxnSpPr>
          <p:nvPr/>
        </p:nvCxnSpPr>
        <p:spPr>
          <a:xfrm flipV="1">
            <a:off x="403364" y="1999077"/>
            <a:ext cx="343622" cy="1712"/>
          </a:xfrm>
          <a:prstGeom prst="straightConnector1">
            <a:avLst/>
          </a:prstGeom>
          <a:ln w="222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804B3AF-021B-B24E-A0C0-00261E9B9839}"/>
              </a:ext>
            </a:extLst>
          </p:cNvPr>
          <p:cNvSpPr/>
          <p:nvPr/>
        </p:nvSpPr>
        <p:spPr>
          <a:xfrm>
            <a:off x="947256" y="1658816"/>
            <a:ext cx="567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/>
              <a:t>Query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D69BFB-F325-3D40-B643-091ECB484C11}"/>
              </a:ext>
            </a:extLst>
          </p:cNvPr>
          <p:cNvCxnSpPr>
            <a:cxnSpLocks/>
          </p:cNvCxnSpPr>
          <p:nvPr/>
        </p:nvCxnSpPr>
        <p:spPr>
          <a:xfrm>
            <a:off x="1067762" y="1991957"/>
            <a:ext cx="330611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7B8B921F-93D1-AD41-A0F2-4245E4928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923" y="2347451"/>
            <a:ext cx="1002783" cy="30083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DD0F1D4-8D84-6A4F-9C56-4479D61804FE}"/>
              </a:ext>
            </a:extLst>
          </p:cNvPr>
          <p:cNvSpPr txBox="1"/>
          <p:nvPr/>
        </p:nvSpPr>
        <p:spPr>
          <a:xfrm>
            <a:off x="4010006" y="2169493"/>
            <a:ext cx="1499822" cy="628603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4F0CCC15-A570-6145-A55D-6F79AEDDA599}"/>
              </a:ext>
            </a:extLst>
          </p:cNvPr>
          <p:cNvCxnSpPr>
            <a:cxnSpLocks/>
            <a:stCxn id="152" idx="1"/>
            <a:endCxn id="46" idx="3"/>
          </p:cNvCxnSpPr>
          <p:nvPr/>
        </p:nvCxnSpPr>
        <p:spPr>
          <a:xfrm rot="10800000">
            <a:off x="5509829" y="2483796"/>
            <a:ext cx="1647921" cy="106762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E1A78EA9-B166-3146-831B-8F2FD4D5A3C1}"/>
              </a:ext>
            </a:extLst>
          </p:cNvPr>
          <p:cNvSpPr/>
          <p:nvPr/>
        </p:nvSpPr>
        <p:spPr>
          <a:xfrm>
            <a:off x="335723" y="3020912"/>
            <a:ext cx="106311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>
                <a:solidFill>
                  <a:srgbClr val="7030A0"/>
                </a:solidFill>
              </a:rPr>
              <a:t>Sub</a:t>
            </a:r>
          </a:p>
          <a:p>
            <a:r>
              <a:rPr lang="en-US" altLang="zh-CN" sz="1100"/>
              <a:t>Topic</a:t>
            </a:r>
            <a:r>
              <a:rPr lang="zh-CN" altLang="en-US" sz="1100"/>
              <a:t>：</a:t>
            </a:r>
            <a:r>
              <a:rPr lang="en-US" sz="1100">
                <a:solidFill>
                  <a:srgbClr val="30BE47"/>
                </a:solidFill>
              </a:rPr>
              <a:t>query</a:t>
            </a:r>
          </a:p>
        </p:txBody>
      </p:sp>
      <p:cxnSp>
        <p:nvCxnSpPr>
          <p:cNvPr id="98" name="Curved Connector 97">
            <a:extLst>
              <a:ext uri="{FF2B5EF4-FFF2-40B4-BE49-F238E27FC236}">
                <a16:creationId xmlns:a16="http://schemas.microsoft.com/office/drawing/2014/main" id="{8A7650D2-F6C7-C34E-A4DA-1A9A216E2136}"/>
              </a:ext>
            </a:extLst>
          </p:cNvPr>
          <p:cNvCxnSpPr>
            <a:cxnSpLocks/>
            <a:stCxn id="123" idx="0"/>
            <a:endCxn id="46" idx="0"/>
          </p:cNvCxnSpPr>
          <p:nvPr/>
        </p:nvCxnSpPr>
        <p:spPr>
          <a:xfrm rot="5400000" flipH="1" flipV="1">
            <a:off x="2141703" y="1001622"/>
            <a:ext cx="1450342" cy="3786085"/>
          </a:xfrm>
          <a:prstGeom prst="curvedConnector3">
            <a:avLst>
              <a:gd name="adj1" fmla="val 115762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D8443D9F-B6A5-E74A-8285-0CEE5492646A}"/>
              </a:ext>
            </a:extLst>
          </p:cNvPr>
          <p:cNvSpPr txBox="1"/>
          <p:nvPr/>
        </p:nvSpPr>
        <p:spPr>
          <a:xfrm>
            <a:off x="3363913" y="1154556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如何注册？</a:t>
            </a:r>
            <a:endParaRPr lang="en-US" altLang="zh-CN"/>
          </a:p>
          <a:p>
            <a:r>
              <a:rPr lang="zh-CN" altLang="en-US"/>
              <a:t>如何发现？</a:t>
            </a:r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24909A6-876F-134D-9303-21DD45000E86}"/>
              </a:ext>
            </a:extLst>
          </p:cNvPr>
          <p:cNvSpPr/>
          <p:nvPr/>
        </p:nvSpPr>
        <p:spPr>
          <a:xfrm>
            <a:off x="673439" y="3619835"/>
            <a:ext cx="1216792" cy="806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D3AFA9F-965A-8148-BAAF-10B787BB72F1}"/>
              </a:ext>
            </a:extLst>
          </p:cNvPr>
          <p:cNvSpPr/>
          <p:nvPr/>
        </p:nvSpPr>
        <p:spPr>
          <a:xfrm>
            <a:off x="665829" y="3619835"/>
            <a:ext cx="616006" cy="224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Listen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896D822-1B7F-724F-8447-BD0089299C6E}"/>
              </a:ext>
            </a:extLst>
          </p:cNvPr>
          <p:cNvSpPr/>
          <p:nvPr/>
        </p:nvSpPr>
        <p:spPr>
          <a:xfrm>
            <a:off x="802632" y="4434467"/>
            <a:ext cx="9525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Service</a:t>
            </a:r>
            <a:r>
              <a:rPr lang="zh-CN" altLang="en-US"/>
              <a:t> </a:t>
            </a:r>
            <a:r>
              <a:rPr lang="en-US"/>
              <a:t>A</a:t>
            </a:r>
          </a:p>
        </p:txBody>
      </p:sp>
      <p:cxnSp>
        <p:nvCxnSpPr>
          <p:cNvPr id="134" name="Curved Connector 133">
            <a:extLst>
              <a:ext uri="{FF2B5EF4-FFF2-40B4-BE49-F238E27FC236}">
                <a16:creationId xmlns:a16="http://schemas.microsoft.com/office/drawing/2014/main" id="{483F4443-953F-6946-9683-B0B402A681F5}"/>
              </a:ext>
            </a:extLst>
          </p:cNvPr>
          <p:cNvCxnSpPr>
            <a:cxnSpLocks/>
            <a:stCxn id="123" idx="3"/>
          </p:cNvCxnSpPr>
          <p:nvPr/>
        </p:nvCxnSpPr>
        <p:spPr>
          <a:xfrm flipV="1">
            <a:off x="1281835" y="2483795"/>
            <a:ext cx="2728171" cy="1248378"/>
          </a:xfrm>
          <a:prstGeom prst="curvedConnector3">
            <a:avLst>
              <a:gd name="adj1" fmla="val 1521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34F06006-91A2-A44C-B615-289166DF3A6F}"/>
              </a:ext>
            </a:extLst>
          </p:cNvPr>
          <p:cNvSpPr txBox="1"/>
          <p:nvPr/>
        </p:nvSpPr>
        <p:spPr>
          <a:xfrm>
            <a:off x="2130666" y="2849469"/>
            <a:ext cx="163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>
                <a:solidFill>
                  <a:srgbClr val="00B0F0"/>
                </a:solidFill>
              </a:rPr>
              <a:t>Pub</a:t>
            </a:r>
            <a:r>
              <a:rPr lang="zh-CN" altLang="en-US" sz="1100">
                <a:solidFill>
                  <a:srgbClr val="00B0F0"/>
                </a:solidFill>
              </a:rPr>
              <a:t> </a:t>
            </a:r>
            <a:r>
              <a:rPr lang="en-US" altLang="zh-CN" sz="1100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zh-CN" altLang="en-US" sz="110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100">
                <a:solidFill>
                  <a:schemeClr val="bg2">
                    <a:lumMod val="50000"/>
                  </a:schemeClr>
                </a:solidFill>
              </a:rPr>
              <a:t>Addr-B</a:t>
            </a:r>
          </a:p>
          <a:p>
            <a:r>
              <a:rPr lang="en-US" altLang="zh-CN" sz="900"/>
              <a:t>addr:</a:t>
            </a:r>
            <a:r>
              <a:rPr lang="zh-CN" altLang="en-US" sz="900"/>
              <a:t> </a:t>
            </a:r>
            <a:r>
              <a:rPr lang="en-US" altLang="zh-CN" sz="900"/>
              <a:t>192.168.1.2:8080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3FC0E43-5301-3D4C-B97D-B3E632B2574A}"/>
              </a:ext>
            </a:extLst>
          </p:cNvPr>
          <p:cNvSpPr/>
          <p:nvPr/>
        </p:nvSpPr>
        <p:spPr>
          <a:xfrm>
            <a:off x="7168310" y="3451799"/>
            <a:ext cx="1216792" cy="578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9C4C67D-5625-5647-A669-63963F1A1B54}"/>
              </a:ext>
            </a:extLst>
          </p:cNvPr>
          <p:cNvSpPr/>
          <p:nvPr/>
        </p:nvSpPr>
        <p:spPr>
          <a:xfrm>
            <a:off x="7297503" y="4038971"/>
            <a:ext cx="9525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Service</a:t>
            </a:r>
            <a:r>
              <a:rPr lang="zh-CN" altLang="en-US"/>
              <a:t> </a:t>
            </a:r>
            <a:r>
              <a:rPr lang="en-US"/>
              <a:t>B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8A53723-0F6D-354C-A52B-3D626E9F8ED2}"/>
              </a:ext>
            </a:extLst>
          </p:cNvPr>
          <p:cNvSpPr txBox="1"/>
          <p:nvPr/>
        </p:nvSpPr>
        <p:spPr>
          <a:xfrm>
            <a:off x="5948735" y="3403258"/>
            <a:ext cx="163341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>
                <a:solidFill>
                  <a:srgbClr val="00B0F0"/>
                </a:solidFill>
              </a:rPr>
              <a:t>Pub</a:t>
            </a:r>
          </a:p>
          <a:p>
            <a:r>
              <a:rPr lang="en-US" altLang="zh-CN" sz="900"/>
              <a:t>Service:</a:t>
            </a:r>
            <a:r>
              <a:rPr lang="zh-CN" altLang="en-US" sz="900"/>
              <a:t> </a:t>
            </a:r>
            <a:r>
              <a:rPr lang="en-US" altLang="zh-CN" sz="900"/>
              <a:t>service</a:t>
            </a:r>
            <a:r>
              <a:rPr lang="zh-CN" altLang="en-US" sz="900"/>
              <a:t> </a:t>
            </a:r>
            <a:r>
              <a:rPr lang="en-US" altLang="zh-CN" sz="900"/>
              <a:t>A</a:t>
            </a:r>
          </a:p>
          <a:p>
            <a:r>
              <a:rPr lang="en-US" sz="900"/>
              <a:t>Reply</a:t>
            </a:r>
            <a:r>
              <a:rPr lang="en-US" altLang="zh-CN" sz="900"/>
              <a:t>:</a:t>
            </a:r>
            <a:r>
              <a:rPr lang="zh-CN" altLang="en-US" sz="900"/>
              <a:t> </a:t>
            </a:r>
            <a:r>
              <a:rPr lang="en-US" altLang="zh-CN" sz="900"/>
              <a:t>Addr-B</a:t>
            </a:r>
            <a:endParaRPr lang="en-US" sz="105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255A8A7-C265-7642-9CD5-580858A5C933}"/>
              </a:ext>
            </a:extLst>
          </p:cNvPr>
          <p:cNvSpPr txBox="1"/>
          <p:nvPr/>
        </p:nvSpPr>
        <p:spPr>
          <a:xfrm>
            <a:off x="122336" y="3073109"/>
            <a:ext cx="28405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4897A3E-30B3-0641-A9B6-D625590AD3AA}"/>
              </a:ext>
            </a:extLst>
          </p:cNvPr>
          <p:cNvSpPr txBox="1"/>
          <p:nvPr/>
        </p:nvSpPr>
        <p:spPr>
          <a:xfrm>
            <a:off x="5660878" y="3470839"/>
            <a:ext cx="28405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AD3EA9C-71CD-8346-BD26-E4C3D00867D6}"/>
              </a:ext>
            </a:extLst>
          </p:cNvPr>
          <p:cNvSpPr txBox="1"/>
          <p:nvPr/>
        </p:nvSpPr>
        <p:spPr>
          <a:xfrm>
            <a:off x="1853513" y="2903728"/>
            <a:ext cx="28405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3CA3399-0D23-6E40-8433-7184E27C9C51}"/>
              </a:ext>
            </a:extLst>
          </p:cNvPr>
          <p:cNvSpPr/>
          <p:nvPr/>
        </p:nvSpPr>
        <p:spPr>
          <a:xfrm>
            <a:off x="7157749" y="3439084"/>
            <a:ext cx="616006" cy="2246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Query</a:t>
            </a:r>
          </a:p>
        </p:txBody>
      </p:sp>
      <p:cxnSp>
        <p:nvCxnSpPr>
          <p:cNvPr id="154" name="Curved Connector 153">
            <a:extLst>
              <a:ext uri="{FF2B5EF4-FFF2-40B4-BE49-F238E27FC236}">
                <a16:creationId xmlns:a16="http://schemas.microsoft.com/office/drawing/2014/main" id="{02EB47D5-D1D0-674E-A938-C564B4E29CA0}"/>
              </a:ext>
            </a:extLst>
          </p:cNvPr>
          <p:cNvCxnSpPr>
            <a:cxnSpLocks/>
            <a:stCxn id="46" idx="3"/>
            <a:endCxn id="152" idx="0"/>
          </p:cNvCxnSpPr>
          <p:nvPr/>
        </p:nvCxnSpPr>
        <p:spPr>
          <a:xfrm>
            <a:off x="5509828" y="2483795"/>
            <a:ext cx="1955924" cy="955289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A60BADF6-CEC9-1041-9E3D-F6D1B6B2B693}"/>
              </a:ext>
            </a:extLst>
          </p:cNvPr>
          <p:cNvSpPr txBox="1"/>
          <p:nvPr/>
        </p:nvSpPr>
        <p:spPr>
          <a:xfrm>
            <a:off x="6995500" y="2333415"/>
            <a:ext cx="163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>
                <a:solidFill>
                  <a:srgbClr val="00B0F0"/>
                </a:solidFill>
              </a:rPr>
              <a:t>Pub</a:t>
            </a:r>
          </a:p>
          <a:p>
            <a:r>
              <a:rPr lang="en-US" altLang="zh-CN" sz="900"/>
              <a:t>ServiceA:</a:t>
            </a:r>
            <a:r>
              <a:rPr lang="zh-CN" altLang="en-US" sz="900"/>
              <a:t> </a:t>
            </a:r>
            <a:r>
              <a:rPr lang="en-US" altLang="zh-CN" sz="900"/>
              <a:t>192.168.1.2:8080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D4DB635-88F3-0F42-81C5-5632E7EEC0B3}"/>
              </a:ext>
            </a:extLst>
          </p:cNvPr>
          <p:cNvSpPr txBox="1"/>
          <p:nvPr/>
        </p:nvSpPr>
        <p:spPr>
          <a:xfrm>
            <a:off x="6707643" y="2400996"/>
            <a:ext cx="28405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07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316E9-3128-054A-9308-22A611FC71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23</a:t>
            </a:fld>
            <a:endParaRPr lang="zh-CN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796807-E4E1-0148-AB48-390638A5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3513988" cy="707400"/>
          </a:xfrm>
        </p:spPr>
        <p:txBody>
          <a:bodyPr/>
          <a:lstStyle/>
          <a:p>
            <a:r>
              <a:rPr lang="en-US" altLang="zh-CN" dirty="0"/>
              <a:t>Registry </a:t>
            </a:r>
            <a:r>
              <a:rPr lang="zh-CN" altLang="en-US" dirty="0"/>
              <a:t>注册组件</a:t>
            </a:r>
            <a:br>
              <a:rPr lang="zh-CN" altLang="en-US" dirty="0">
                <a:latin typeface="Arial"/>
                <a:cs typeface="Arial"/>
              </a:rPr>
            </a:br>
            <a:endParaRPr lang="en-US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8EB53D7-6463-7E40-94F5-BCAF4DF1D1ED}"/>
              </a:ext>
            </a:extLst>
          </p:cNvPr>
          <p:cNvSpPr txBox="1">
            <a:spLocks/>
          </p:cNvSpPr>
          <p:nvPr/>
        </p:nvSpPr>
        <p:spPr>
          <a:xfrm>
            <a:off x="7496355" y="798725"/>
            <a:ext cx="14392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12700">
              <a:tabLst>
                <a:tab pos="4126865" algn="l"/>
              </a:tabLst>
            </a:pPr>
            <a:r>
              <a:rPr lang="zh-CN" altLang="en-US" sz="1400" b="1" dirty="0">
                <a:solidFill>
                  <a:schemeClr val="accent1"/>
                </a:solidFill>
                <a:latin typeface="PT Sans Narrow"/>
                <a:cs typeface="Arial"/>
              </a:rPr>
              <a:t>支持的注册方式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031CA1-6CCF-DF41-93B6-B8CCF37A5D79}"/>
              </a:ext>
            </a:extLst>
          </p:cNvPr>
          <p:cNvSpPr txBox="1"/>
          <p:nvPr/>
        </p:nvSpPr>
        <p:spPr>
          <a:xfrm>
            <a:off x="609600" y="1444122"/>
            <a:ext cx="14686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/>
              <a:t>m</a:t>
            </a:r>
            <a:r>
              <a:rPr lang="en-US" altLang="zh-CN"/>
              <a:t>DNS</a:t>
            </a:r>
            <a:r>
              <a:rPr lang="zh-CN" altLang="en-US"/>
              <a:t> 默认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/>
              <a:t>Consul</a:t>
            </a:r>
          </a:p>
          <a:p>
            <a:pPr marL="342900" indent="-342900">
              <a:buAutoNum type="arabicPeriod"/>
            </a:pPr>
            <a:r>
              <a:rPr lang="en-US" altLang="zh-CN"/>
              <a:t>Zookeeper</a:t>
            </a:r>
          </a:p>
          <a:p>
            <a:pPr marL="342900" indent="-342900">
              <a:buAutoNum type="arabicPeriod"/>
            </a:pPr>
            <a:r>
              <a:rPr lang="en-US" altLang="zh-CN"/>
              <a:t>NATs</a:t>
            </a:r>
          </a:p>
          <a:p>
            <a:pPr marL="342900" indent="-342900">
              <a:buAutoNum type="arabicPeriod"/>
            </a:pPr>
            <a:r>
              <a:rPr lang="en-US" altLang="zh-CN"/>
              <a:t>Etcd/v3</a:t>
            </a:r>
          </a:p>
          <a:p>
            <a:pPr marL="342900" indent="-342900">
              <a:buAutoNum type="arabicPeriod"/>
            </a:pPr>
            <a:r>
              <a:rPr lang="en-US" altLang="zh-CN"/>
              <a:t>Eureka</a:t>
            </a:r>
          </a:p>
          <a:p>
            <a:pPr marL="342900" indent="-342900">
              <a:buAutoNum type="arabicPeriod"/>
            </a:pPr>
            <a:r>
              <a:rPr lang="en-US" altLang="zh-CN"/>
              <a:t>Eureka</a:t>
            </a:r>
          </a:p>
          <a:p>
            <a:pPr marL="342900" indent="-342900">
              <a:buAutoNum type="arabicPeriod"/>
            </a:pPr>
            <a:r>
              <a:rPr lang="en-US" altLang="zh-CN"/>
              <a:t>k8s</a:t>
            </a:r>
          </a:p>
          <a:p>
            <a:pPr marL="342900" indent="-342900"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75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316E9-3128-054A-9308-22A611FC71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24</a:t>
            </a:fld>
            <a:endParaRPr lang="zh-CN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796807-E4E1-0148-AB48-390638A5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445025"/>
            <a:ext cx="6399651" cy="707400"/>
          </a:xfrm>
        </p:spPr>
        <p:txBody>
          <a:bodyPr/>
          <a:lstStyle/>
          <a:p>
            <a:r>
              <a:rPr lang="en-US" altLang="zh-CN" dirty="0"/>
              <a:t>Selector</a:t>
            </a:r>
            <a:r>
              <a:rPr lang="zh-CN" altLang="en-US" dirty="0"/>
              <a:t> 选择器组件</a:t>
            </a:r>
            <a:br>
              <a:rPr lang="zh-CN" altLang="en-US" dirty="0"/>
            </a:br>
            <a:endParaRPr lang="en-US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8EB53D7-6463-7E40-94F5-BCAF4DF1D1ED}"/>
              </a:ext>
            </a:extLst>
          </p:cNvPr>
          <p:cNvSpPr txBox="1">
            <a:spLocks/>
          </p:cNvSpPr>
          <p:nvPr/>
        </p:nvSpPr>
        <p:spPr>
          <a:xfrm>
            <a:off x="7496355" y="798725"/>
            <a:ext cx="14392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12700">
              <a:tabLst>
                <a:tab pos="4126865" algn="l"/>
              </a:tabLst>
            </a:pPr>
            <a:r>
              <a:rPr lang="zh-CN" altLang="en-US" sz="1400" b="1" dirty="0">
                <a:solidFill>
                  <a:schemeClr val="accent1"/>
                </a:solidFill>
                <a:latin typeface="PT Sans Narrow"/>
                <a:cs typeface="Arial"/>
              </a:rPr>
              <a:t>支持的注册方式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2715FD-989B-3F4B-AD4C-E88F24AF05DE}"/>
              </a:ext>
            </a:extLst>
          </p:cNvPr>
          <p:cNvSpPr/>
          <p:nvPr/>
        </p:nvSpPr>
        <p:spPr>
          <a:xfrm>
            <a:off x="4343400" y="1594695"/>
            <a:ext cx="1066800" cy="18152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/>
              <a:t>Client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97599B-3AEC-E041-BB59-2F604EDE8C96}"/>
              </a:ext>
            </a:extLst>
          </p:cNvPr>
          <p:cNvSpPr/>
          <p:nvPr/>
        </p:nvSpPr>
        <p:spPr>
          <a:xfrm>
            <a:off x="4522763" y="2067079"/>
            <a:ext cx="699798" cy="298707"/>
          </a:xfrm>
          <a:prstGeom prst="rect">
            <a:avLst/>
          </a:prstGeom>
          <a:solidFill>
            <a:srgbClr val="00D4D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/>
              <a:t>Se</a:t>
            </a:r>
            <a:r>
              <a:rPr lang="en-US" altLang="zh-CN" sz="1100"/>
              <a:t>lector</a:t>
            </a:r>
            <a:endParaRPr lang="en-US" sz="1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13FE2C-0B7A-DA4C-9C7D-23009804CE2F}"/>
              </a:ext>
            </a:extLst>
          </p:cNvPr>
          <p:cNvSpPr/>
          <p:nvPr/>
        </p:nvSpPr>
        <p:spPr>
          <a:xfrm>
            <a:off x="4525637" y="2477090"/>
            <a:ext cx="696924" cy="312791"/>
          </a:xfrm>
          <a:prstGeom prst="rect">
            <a:avLst/>
          </a:prstGeom>
          <a:solidFill>
            <a:srgbClr val="00D4D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/>
              <a:t>Registry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7C47FD-AE87-1C49-870E-16177017B37A}"/>
              </a:ext>
            </a:extLst>
          </p:cNvPr>
          <p:cNvSpPr/>
          <p:nvPr/>
        </p:nvSpPr>
        <p:spPr>
          <a:xfrm>
            <a:off x="4525637" y="2869221"/>
            <a:ext cx="702326" cy="388345"/>
          </a:xfrm>
          <a:prstGeom prst="rect">
            <a:avLst/>
          </a:prstGeom>
          <a:solidFill>
            <a:srgbClr val="805A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/>
              <a:t>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27FB9F-9C7F-6C4B-81D8-2D485A12A913}"/>
              </a:ext>
            </a:extLst>
          </p:cNvPr>
          <p:cNvSpPr txBox="1"/>
          <p:nvPr/>
        </p:nvSpPr>
        <p:spPr>
          <a:xfrm>
            <a:off x="4365812" y="3418463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Service</a:t>
            </a:r>
            <a:r>
              <a:rPr lang="zh-CN" altLang="en-US"/>
              <a:t> </a:t>
            </a:r>
            <a:r>
              <a:rPr lang="en-US" altLang="zh-CN"/>
              <a:t>A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33EFCE-8A98-E647-B364-CF25C641BAB8}"/>
              </a:ext>
            </a:extLst>
          </p:cNvPr>
          <p:cNvSpPr/>
          <p:nvPr/>
        </p:nvSpPr>
        <p:spPr>
          <a:xfrm>
            <a:off x="7132374" y="1528317"/>
            <a:ext cx="1066800" cy="3657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/>
              <a:t>Client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12EE0A-A78F-F842-9AD5-2101E576F35C}"/>
              </a:ext>
            </a:extLst>
          </p:cNvPr>
          <p:cNvSpPr txBox="1"/>
          <p:nvPr/>
        </p:nvSpPr>
        <p:spPr>
          <a:xfrm>
            <a:off x="7119958" y="1539073"/>
            <a:ext cx="1153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Service</a:t>
            </a:r>
            <a:r>
              <a:rPr lang="zh-CN" altLang="en-US"/>
              <a:t> </a:t>
            </a:r>
            <a:r>
              <a:rPr lang="en-US" altLang="zh-CN"/>
              <a:t>B1</a:t>
            </a:r>
            <a:endParaRPr lang="en-US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7D3DA041-40E3-7042-B365-5A8DDE834C80}"/>
              </a:ext>
            </a:extLst>
          </p:cNvPr>
          <p:cNvCxnSpPr>
            <a:cxnSpLocks/>
            <a:stCxn id="12" idx="1"/>
            <a:endCxn id="10" idx="1"/>
          </p:cNvCxnSpPr>
          <p:nvPr/>
        </p:nvCxnSpPr>
        <p:spPr>
          <a:xfrm rot="10800000">
            <a:off x="4522763" y="2216434"/>
            <a:ext cx="2874" cy="846961"/>
          </a:xfrm>
          <a:prstGeom prst="curvedConnector3">
            <a:avLst>
              <a:gd name="adj1" fmla="val 17309708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47AF5CE-240B-7D49-AF08-5473D0100A16}"/>
              </a:ext>
            </a:extLst>
          </p:cNvPr>
          <p:cNvSpPr txBox="1"/>
          <p:nvPr/>
        </p:nvSpPr>
        <p:spPr>
          <a:xfrm>
            <a:off x="3622517" y="2556752"/>
            <a:ext cx="7521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1.</a:t>
            </a:r>
            <a:r>
              <a:rPr lang="zh-CN" altLang="en-US" sz="1050"/>
              <a:t> </a:t>
            </a:r>
            <a:r>
              <a:rPr lang="en-US" sz="1050"/>
              <a:t>Select</a:t>
            </a:r>
            <a:r>
              <a:rPr lang="zh-CN" altLang="en-US" sz="1050"/>
              <a:t> </a:t>
            </a:r>
            <a:r>
              <a:rPr lang="en-US" altLang="zh-CN" sz="1050"/>
              <a:t>B</a:t>
            </a:r>
            <a:endParaRPr lang="en-US" sz="1050"/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9E44C72A-CAF6-E44C-9809-E6C7719EF23D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>
            <a:off x="5222561" y="2216433"/>
            <a:ext cx="12700" cy="417053"/>
          </a:xfrm>
          <a:prstGeom prst="curvedConnector3">
            <a:avLst>
              <a:gd name="adj1" fmla="val 271636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F79761E-234F-CE4D-A95D-1D779F01CC16}"/>
              </a:ext>
            </a:extLst>
          </p:cNvPr>
          <p:cNvSpPr txBox="1"/>
          <p:nvPr/>
        </p:nvSpPr>
        <p:spPr>
          <a:xfrm>
            <a:off x="5558317" y="2265141"/>
            <a:ext cx="6190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2.</a:t>
            </a:r>
            <a:r>
              <a:rPr lang="zh-CN" altLang="en-US" sz="1050"/>
              <a:t> </a:t>
            </a:r>
            <a:r>
              <a:rPr lang="en-US" sz="1050"/>
              <a:t>Get</a:t>
            </a:r>
            <a:r>
              <a:rPr lang="zh-CN" altLang="en-US" sz="1050"/>
              <a:t> </a:t>
            </a:r>
            <a:r>
              <a:rPr lang="en-US" altLang="zh-CN" sz="1050"/>
              <a:t>B</a:t>
            </a:r>
            <a:endParaRPr lang="en-US" sz="10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A0B562-F04C-3F4D-A354-D51CA517C7D4}"/>
              </a:ext>
            </a:extLst>
          </p:cNvPr>
          <p:cNvSpPr txBox="1"/>
          <p:nvPr/>
        </p:nvSpPr>
        <p:spPr>
          <a:xfrm>
            <a:off x="7056174" y="1234320"/>
            <a:ext cx="15119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192.168.1.2:10008/foo</a:t>
            </a:r>
            <a:endParaRPr lang="en-US" sz="11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09CC99-89C7-6146-B8C9-65A193C7C604}"/>
              </a:ext>
            </a:extLst>
          </p:cNvPr>
          <p:cNvSpPr/>
          <p:nvPr/>
        </p:nvSpPr>
        <p:spPr>
          <a:xfrm>
            <a:off x="7129951" y="2317986"/>
            <a:ext cx="1066800" cy="3657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/>
              <a:t>Client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7371FE-7ACF-2549-8AEE-0D2CD18AEAF1}"/>
              </a:ext>
            </a:extLst>
          </p:cNvPr>
          <p:cNvSpPr txBox="1"/>
          <p:nvPr/>
        </p:nvSpPr>
        <p:spPr>
          <a:xfrm>
            <a:off x="7118519" y="2314378"/>
            <a:ext cx="1153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Service</a:t>
            </a:r>
            <a:r>
              <a:rPr lang="zh-CN" altLang="en-US"/>
              <a:t> </a:t>
            </a:r>
            <a:r>
              <a:rPr lang="en-US" altLang="zh-CN"/>
              <a:t>B2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A221F0-F032-CA46-BD0D-5F63A5A41333}"/>
              </a:ext>
            </a:extLst>
          </p:cNvPr>
          <p:cNvSpPr txBox="1"/>
          <p:nvPr/>
        </p:nvSpPr>
        <p:spPr>
          <a:xfrm>
            <a:off x="7053751" y="2023989"/>
            <a:ext cx="15119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192.168.1.3:10009/foo</a:t>
            </a:r>
            <a:endParaRPr lang="en-US" sz="11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218B2A-54F5-8A4C-90D8-F6D894528C04}"/>
              </a:ext>
            </a:extLst>
          </p:cNvPr>
          <p:cNvSpPr/>
          <p:nvPr/>
        </p:nvSpPr>
        <p:spPr>
          <a:xfrm>
            <a:off x="7129951" y="3087220"/>
            <a:ext cx="1066800" cy="3657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/>
              <a:t>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5B834C-4F52-8744-872E-79CFDFEA9180}"/>
              </a:ext>
            </a:extLst>
          </p:cNvPr>
          <p:cNvSpPr txBox="1"/>
          <p:nvPr/>
        </p:nvSpPr>
        <p:spPr>
          <a:xfrm>
            <a:off x="7128511" y="3115999"/>
            <a:ext cx="1153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Service</a:t>
            </a:r>
            <a:r>
              <a:rPr lang="zh-CN" altLang="en-US"/>
              <a:t> </a:t>
            </a:r>
            <a:r>
              <a:rPr lang="en-US" altLang="zh-CN"/>
              <a:t>B3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DF5A62-ED8E-AF4A-84AD-8429A834A14E}"/>
              </a:ext>
            </a:extLst>
          </p:cNvPr>
          <p:cNvSpPr txBox="1"/>
          <p:nvPr/>
        </p:nvSpPr>
        <p:spPr>
          <a:xfrm>
            <a:off x="7053751" y="2793223"/>
            <a:ext cx="15119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192.168.1.4:10010/foo</a:t>
            </a:r>
            <a:endParaRPr lang="en-US" sz="1100"/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8F86FF9-92F5-8947-BD9F-6B375B38ECD4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 flipV="1">
            <a:off x="4872662" y="2067079"/>
            <a:ext cx="349899" cy="566407"/>
          </a:xfrm>
          <a:prstGeom prst="curvedConnector4">
            <a:avLst>
              <a:gd name="adj1" fmla="val -310035"/>
              <a:gd name="adj2" fmla="val 14036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700E24F-1617-0448-8CD6-3C5E622FCCAC}"/>
              </a:ext>
            </a:extLst>
          </p:cNvPr>
          <p:cNvSpPr txBox="1"/>
          <p:nvPr/>
        </p:nvSpPr>
        <p:spPr>
          <a:xfrm>
            <a:off x="5687542" y="1618332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3.</a:t>
            </a:r>
            <a:r>
              <a:rPr lang="zh-CN" altLang="en-US" sz="1050"/>
              <a:t> </a:t>
            </a:r>
            <a:r>
              <a:rPr lang="en-US" sz="1050"/>
              <a:t>B</a:t>
            </a:r>
            <a:r>
              <a:rPr lang="en-US" altLang="zh-CN" sz="1050"/>
              <a:t>1,</a:t>
            </a:r>
            <a:r>
              <a:rPr lang="zh-CN" altLang="en-US" sz="1050"/>
              <a:t> </a:t>
            </a:r>
            <a:r>
              <a:rPr lang="en-US" altLang="zh-CN" sz="1050"/>
              <a:t>B2,</a:t>
            </a:r>
            <a:r>
              <a:rPr lang="zh-CN" altLang="en-US" sz="1050"/>
              <a:t> </a:t>
            </a:r>
            <a:r>
              <a:rPr lang="en-US" altLang="zh-CN" sz="1050"/>
              <a:t>B3</a:t>
            </a:r>
            <a:endParaRPr lang="en-US" sz="1050"/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1573D242-E204-A94F-A599-AA2AD63362B9}"/>
              </a:ext>
            </a:extLst>
          </p:cNvPr>
          <p:cNvCxnSpPr>
            <a:cxnSpLocks/>
            <a:stCxn id="10" idx="2"/>
            <a:endCxn id="12" idx="1"/>
          </p:cNvCxnSpPr>
          <p:nvPr/>
        </p:nvCxnSpPr>
        <p:spPr>
          <a:xfrm rot="5400000">
            <a:off x="4350346" y="2541078"/>
            <a:ext cx="697608" cy="347025"/>
          </a:xfrm>
          <a:prstGeom prst="curvedConnector4">
            <a:avLst>
              <a:gd name="adj1" fmla="val 8676"/>
              <a:gd name="adj2" fmla="val 570701"/>
            </a:avLst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98D4A69-E030-6D48-8FAE-A6ADA93BD516}"/>
              </a:ext>
            </a:extLst>
          </p:cNvPr>
          <p:cNvSpPr txBox="1"/>
          <p:nvPr/>
        </p:nvSpPr>
        <p:spPr>
          <a:xfrm>
            <a:off x="3084022" y="27182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C797D4-BB02-564A-9C6B-386FA512D6B8}"/>
              </a:ext>
            </a:extLst>
          </p:cNvPr>
          <p:cNvSpPr txBox="1"/>
          <p:nvPr/>
        </p:nvSpPr>
        <p:spPr>
          <a:xfrm>
            <a:off x="1308317" y="2989041"/>
            <a:ext cx="22605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4.</a:t>
            </a:r>
            <a:r>
              <a:rPr lang="zh-CN" altLang="en-US" sz="1050"/>
              <a:t> </a:t>
            </a:r>
            <a:r>
              <a:rPr lang="en-US" altLang="zh-CN" sz="1050"/>
              <a:t>Round</a:t>
            </a:r>
            <a:r>
              <a:rPr lang="en-US" sz="1050"/>
              <a:t>Robin</a:t>
            </a:r>
            <a:r>
              <a:rPr lang="zh-CN" altLang="en-US" sz="1050"/>
              <a:t> </a:t>
            </a:r>
            <a:r>
              <a:rPr lang="en-US" altLang="zh-CN" sz="1050"/>
              <a:t>B2:192.168.1.3:10009</a:t>
            </a:r>
            <a:endParaRPr lang="en-US" sz="10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FC7ECF-9797-774B-90CA-4B3F7A0258D0}"/>
              </a:ext>
            </a:extLst>
          </p:cNvPr>
          <p:cNvSpPr txBox="1"/>
          <p:nvPr/>
        </p:nvSpPr>
        <p:spPr>
          <a:xfrm>
            <a:off x="268769" y="4576522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1"/>
              <a:t>目前默认支持两种选择算法：随机与轮询</a:t>
            </a:r>
            <a:endParaRPr lang="en-US" sz="1400" i="1"/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1F0D5D10-BC3B-8048-8428-AAE0E329B533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 flipV="1">
            <a:off x="5227963" y="2499044"/>
            <a:ext cx="1890556" cy="56435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14447F5-C32A-AE40-93C4-F2B8CB7F7637}"/>
              </a:ext>
            </a:extLst>
          </p:cNvPr>
          <p:cNvSpPr txBox="1"/>
          <p:nvPr/>
        </p:nvSpPr>
        <p:spPr>
          <a:xfrm>
            <a:off x="5520178" y="3003343"/>
            <a:ext cx="10967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4.</a:t>
            </a:r>
            <a:r>
              <a:rPr lang="zh-CN" altLang="en-US" sz="1050"/>
              <a:t> </a:t>
            </a:r>
            <a:r>
              <a:rPr lang="en-US" altLang="zh-CN" sz="1050"/>
              <a:t>Call</a:t>
            </a:r>
            <a:r>
              <a:rPr lang="zh-CN" altLang="en-US" sz="1050"/>
              <a:t> </a:t>
            </a:r>
            <a:r>
              <a:rPr lang="en-US" altLang="zh-CN" sz="1050"/>
              <a:t>1.3:10009</a:t>
            </a:r>
            <a:endParaRPr lang="en-US" sz="10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15AE8B-8805-3B40-B74B-4690767DE7C3}"/>
              </a:ext>
            </a:extLst>
          </p:cNvPr>
          <p:cNvSpPr txBox="1"/>
          <p:nvPr/>
        </p:nvSpPr>
        <p:spPr>
          <a:xfrm>
            <a:off x="533400" y="13890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职责：负载均衡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46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7EFDA-E4B5-5248-A808-16AE8147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Transport</a:t>
            </a:r>
            <a:r>
              <a:rPr lang="zh-CN" altLang="en-US" dirty="0"/>
              <a:t> 同步请求组件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3B798-76F2-4E48-8696-9610F15C51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25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1EBAB0-772E-2244-9AF3-3CC1DD9DB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2343150"/>
            <a:ext cx="4158228" cy="1637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361F30-8663-514C-8989-EAF8657845FA}"/>
              </a:ext>
            </a:extLst>
          </p:cNvPr>
          <p:cNvSpPr txBox="1"/>
          <p:nvPr/>
        </p:nvSpPr>
        <p:spPr>
          <a:xfrm>
            <a:off x="380412" y="1581150"/>
            <a:ext cx="5550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 Transport interface {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Dial(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addr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string, opts ...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DialOption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 (Client, error)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Listen(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addr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string, opts ...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ListenOption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 (Listener, error)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45729C-7AA3-F044-9DB4-6590AF7041A0}"/>
              </a:ext>
            </a:extLst>
          </p:cNvPr>
          <p:cNvSpPr/>
          <p:nvPr/>
        </p:nvSpPr>
        <p:spPr>
          <a:xfrm>
            <a:off x="7493472" y="783093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PT Sans Narrow"/>
                <a:ea typeface="+mj-ea"/>
              </a:rPr>
              <a:t>请求与响应</a:t>
            </a:r>
            <a:endParaRPr lang="en-US" b="1" dirty="0">
              <a:solidFill>
                <a:schemeClr val="accent1"/>
              </a:solidFill>
              <a:latin typeface="PT Sans Narrow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85997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7EFDA-E4B5-5248-A808-16AE8147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Transport</a:t>
            </a:r>
            <a:r>
              <a:rPr lang="zh-CN" altLang="en-US" dirty="0"/>
              <a:t> 同步请求组件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3B798-76F2-4E48-8696-9610F15C51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26</a:t>
            </a:fld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45729C-7AA3-F044-9DB4-6590AF7041A0}"/>
              </a:ext>
            </a:extLst>
          </p:cNvPr>
          <p:cNvSpPr/>
          <p:nvPr/>
        </p:nvSpPr>
        <p:spPr>
          <a:xfrm>
            <a:off x="7852625" y="79074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PT Sans Narrow"/>
                <a:ea typeface="+mj-ea"/>
              </a:rPr>
              <a:t>通信模型</a:t>
            </a:r>
            <a:endParaRPr lang="en-US" b="1" dirty="0">
              <a:solidFill>
                <a:schemeClr val="accent1"/>
              </a:solidFill>
              <a:latin typeface="PT Sans Narrow"/>
              <a:ea typeface="+mj-e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5E78D0-6548-A340-A789-A60ABFCD3A8A}"/>
              </a:ext>
            </a:extLst>
          </p:cNvPr>
          <p:cNvSpPr/>
          <p:nvPr/>
        </p:nvSpPr>
        <p:spPr>
          <a:xfrm>
            <a:off x="817835" y="1428938"/>
            <a:ext cx="1853015" cy="2872364"/>
          </a:xfrm>
          <a:prstGeom prst="rect">
            <a:avLst/>
          </a:prstGeom>
          <a:solidFill>
            <a:srgbClr val="0A0457"/>
          </a:solidFill>
          <a:ln>
            <a:solidFill>
              <a:srgbClr val="0A0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35E472-0129-804C-9F4E-EEE15F67ED3C}"/>
              </a:ext>
            </a:extLst>
          </p:cNvPr>
          <p:cNvSpPr/>
          <p:nvPr/>
        </p:nvSpPr>
        <p:spPr>
          <a:xfrm>
            <a:off x="3076423" y="1428938"/>
            <a:ext cx="1699467" cy="2872364"/>
          </a:xfrm>
          <a:prstGeom prst="rect">
            <a:avLst/>
          </a:prstGeom>
          <a:solidFill>
            <a:srgbClr val="0A0457"/>
          </a:solidFill>
          <a:ln>
            <a:solidFill>
              <a:srgbClr val="0A0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956859-A775-8344-9847-93677EC88F56}"/>
              </a:ext>
            </a:extLst>
          </p:cNvPr>
          <p:cNvSpPr txBox="1"/>
          <p:nvPr/>
        </p:nvSpPr>
        <p:spPr>
          <a:xfrm>
            <a:off x="1178881" y="1167137"/>
            <a:ext cx="5918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Client</a:t>
            </a:r>
            <a:endParaRPr lang="en-US" sz="13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5ED393-EC6C-2141-A45F-B581577A323F}"/>
              </a:ext>
            </a:extLst>
          </p:cNvPr>
          <p:cNvSpPr txBox="1"/>
          <p:nvPr/>
        </p:nvSpPr>
        <p:spPr>
          <a:xfrm>
            <a:off x="3433073" y="1121928"/>
            <a:ext cx="6382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Server</a:t>
            </a:r>
            <a:endParaRPr lang="en-US" sz="13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394918-024F-0646-9017-99646CD173DC}"/>
              </a:ext>
            </a:extLst>
          </p:cNvPr>
          <p:cNvSpPr/>
          <p:nvPr/>
        </p:nvSpPr>
        <p:spPr>
          <a:xfrm>
            <a:off x="3244101" y="1624817"/>
            <a:ext cx="1353224" cy="205199"/>
          </a:xfrm>
          <a:prstGeom prst="rect">
            <a:avLst/>
          </a:prstGeom>
          <a:solidFill>
            <a:srgbClr val="FF0089"/>
          </a:solidFill>
          <a:ln>
            <a:solidFill>
              <a:srgbClr val="0A0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Handler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8BF5A3-E679-064A-9D37-DA3C6CEDDE9C}"/>
              </a:ext>
            </a:extLst>
          </p:cNvPr>
          <p:cNvSpPr txBox="1"/>
          <p:nvPr/>
        </p:nvSpPr>
        <p:spPr>
          <a:xfrm>
            <a:off x="644601" y="4752255"/>
            <a:ext cx="5641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>
                <a:solidFill>
                  <a:srgbClr val="FF0000"/>
                </a:solidFill>
              </a:rPr>
              <a:t>注：为了简化，忽略了</a:t>
            </a:r>
            <a:r>
              <a:rPr lang="en-US" altLang="zh-CN" sz="1350" dirty="0">
                <a:solidFill>
                  <a:srgbClr val="FF0000"/>
                </a:solidFill>
              </a:rPr>
              <a:t>Codec</a:t>
            </a:r>
            <a:r>
              <a:rPr lang="zh-CN" altLang="en-US" sz="1350" dirty="0">
                <a:solidFill>
                  <a:srgbClr val="FF0000"/>
                </a:solidFill>
              </a:rPr>
              <a:t>模块。箭头所指为逻辑调用，并非直接调用</a:t>
            </a:r>
            <a:endParaRPr lang="en-US" sz="135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0FD393-BEA3-6842-912F-95B7C5048A81}"/>
              </a:ext>
            </a:extLst>
          </p:cNvPr>
          <p:cNvSpPr/>
          <p:nvPr/>
        </p:nvSpPr>
        <p:spPr>
          <a:xfrm>
            <a:off x="996740" y="1936717"/>
            <a:ext cx="1535482" cy="2230408"/>
          </a:xfrm>
          <a:prstGeom prst="rect">
            <a:avLst/>
          </a:prstGeom>
          <a:solidFill>
            <a:srgbClr val="FF0089"/>
          </a:solidFill>
          <a:ln>
            <a:solidFill>
              <a:srgbClr val="0A0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511A25-9277-8E48-A262-5D1F9B7C87CB}"/>
              </a:ext>
            </a:extLst>
          </p:cNvPr>
          <p:cNvSpPr/>
          <p:nvPr/>
        </p:nvSpPr>
        <p:spPr>
          <a:xfrm>
            <a:off x="1178880" y="2186747"/>
            <a:ext cx="1163303" cy="1832645"/>
          </a:xfrm>
          <a:prstGeom prst="rect">
            <a:avLst/>
          </a:prstGeom>
          <a:solidFill>
            <a:srgbClr val="0A0457"/>
          </a:solidFill>
          <a:ln>
            <a:solidFill>
              <a:srgbClr val="0A0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390F05-95CF-5A49-A0DE-2DBC3BB34BAD}"/>
              </a:ext>
            </a:extLst>
          </p:cNvPr>
          <p:cNvSpPr txBox="1"/>
          <p:nvPr/>
        </p:nvSpPr>
        <p:spPr>
          <a:xfrm>
            <a:off x="1208071" y="2161251"/>
            <a:ext cx="535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/>
              <a:t>trClient</a:t>
            </a:r>
            <a:endParaRPr lang="en-US" sz="13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B00642-A9B1-E147-9F43-84A7471B581B}"/>
              </a:ext>
            </a:extLst>
          </p:cNvPr>
          <p:cNvSpPr/>
          <p:nvPr/>
        </p:nvSpPr>
        <p:spPr>
          <a:xfrm>
            <a:off x="989623" y="1624868"/>
            <a:ext cx="1544067" cy="196751"/>
          </a:xfrm>
          <a:prstGeom prst="rect">
            <a:avLst/>
          </a:prstGeom>
          <a:solidFill>
            <a:srgbClr val="FF0089"/>
          </a:solidFill>
          <a:ln>
            <a:solidFill>
              <a:srgbClr val="0A0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Call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4155B3-902A-194B-8566-878044E2B998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2533691" y="1723243"/>
            <a:ext cx="710410" cy="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45DCD3D-1C5B-F245-9D89-9C6CCD0951D7}"/>
              </a:ext>
            </a:extLst>
          </p:cNvPr>
          <p:cNvSpPr/>
          <p:nvPr/>
        </p:nvSpPr>
        <p:spPr>
          <a:xfrm>
            <a:off x="3244099" y="1936717"/>
            <a:ext cx="1353225" cy="2230407"/>
          </a:xfrm>
          <a:prstGeom prst="rect">
            <a:avLst/>
          </a:prstGeom>
          <a:solidFill>
            <a:srgbClr val="FF0089"/>
          </a:solidFill>
          <a:ln>
            <a:solidFill>
              <a:srgbClr val="0A0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493ECD-600F-2446-8600-6C46B9417B2D}"/>
              </a:ext>
            </a:extLst>
          </p:cNvPr>
          <p:cNvSpPr/>
          <p:nvPr/>
        </p:nvSpPr>
        <p:spPr>
          <a:xfrm>
            <a:off x="3341785" y="2201931"/>
            <a:ext cx="1139576" cy="1817461"/>
          </a:xfrm>
          <a:prstGeom prst="rect">
            <a:avLst/>
          </a:prstGeom>
          <a:solidFill>
            <a:srgbClr val="0A0457"/>
          </a:solidFill>
          <a:ln>
            <a:solidFill>
              <a:srgbClr val="0A0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EF048B-CEB2-BD43-AE2C-B1A7270C298B}"/>
              </a:ext>
            </a:extLst>
          </p:cNvPr>
          <p:cNvSpPr txBox="1"/>
          <p:nvPr/>
        </p:nvSpPr>
        <p:spPr>
          <a:xfrm>
            <a:off x="3353233" y="2186747"/>
            <a:ext cx="5597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Listener</a:t>
            </a:r>
            <a:endParaRPr lang="en-US" sz="13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F7AFE1-E27F-E442-8DD4-222050E278D3}"/>
              </a:ext>
            </a:extLst>
          </p:cNvPr>
          <p:cNvSpPr/>
          <p:nvPr/>
        </p:nvSpPr>
        <p:spPr>
          <a:xfrm>
            <a:off x="3450053" y="2364212"/>
            <a:ext cx="929062" cy="196751"/>
          </a:xfrm>
          <a:prstGeom prst="rect">
            <a:avLst/>
          </a:prstGeom>
          <a:solidFill>
            <a:srgbClr val="FF0089"/>
          </a:solidFill>
          <a:ln>
            <a:solidFill>
              <a:srgbClr val="0A0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Accept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8D9094-B0AA-2945-8EC6-46FCAD570471}"/>
              </a:ext>
            </a:extLst>
          </p:cNvPr>
          <p:cNvSpPr/>
          <p:nvPr/>
        </p:nvSpPr>
        <p:spPr>
          <a:xfrm>
            <a:off x="3450053" y="2667664"/>
            <a:ext cx="929063" cy="1207846"/>
          </a:xfrm>
          <a:prstGeom prst="rect">
            <a:avLst/>
          </a:prstGeom>
          <a:solidFill>
            <a:srgbClr val="FF0089"/>
          </a:solidFill>
          <a:ln>
            <a:solidFill>
              <a:srgbClr val="0A0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9623D8-67FB-8A49-8DF8-164A813432F2}"/>
              </a:ext>
            </a:extLst>
          </p:cNvPr>
          <p:cNvSpPr txBox="1"/>
          <p:nvPr/>
        </p:nvSpPr>
        <p:spPr>
          <a:xfrm>
            <a:off x="3465245" y="2705010"/>
            <a:ext cx="5741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/>
              <a:t>trSocket</a:t>
            </a:r>
            <a:endParaRPr lang="en-US" sz="13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06517C-AA3D-3244-9009-79E9103F43D5}"/>
              </a:ext>
            </a:extLst>
          </p:cNvPr>
          <p:cNvSpPr/>
          <p:nvPr/>
        </p:nvSpPr>
        <p:spPr>
          <a:xfrm>
            <a:off x="3580839" y="3193007"/>
            <a:ext cx="631877" cy="196751"/>
          </a:xfrm>
          <a:prstGeom prst="rect">
            <a:avLst/>
          </a:prstGeom>
          <a:solidFill>
            <a:srgbClr val="0A0457"/>
          </a:solidFill>
          <a:ln>
            <a:solidFill>
              <a:srgbClr val="0A0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 err="1">
                <a:solidFill>
                  <a:schemeClr val="tx1"/>
                </a:solidFill>
              </a:rPr>
              <a:t>Rcv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0C06D5-F2C3-C240-A03F-85D0233396E9}"/>
              </a:ext>
            </a:extLst>
          </p:cNvPr>
          <p:cNvSpPr/>
          <p:nvPr/>
        </p:nvSpPr>
        <p:spPr>
          <a:xfrm>
            <a:off x="3573179" y="3477443"/>
            <a:ext cx="631877" cy="196751"/>
          </a:xfrm>
          <a:prstGeom prst="rect">
            <a:avLst/>
          </a:prstGeom>
          <a:solidFill>
            <a:srgbClr val="0A0457"/>
          </a:solidFill>
          <a:ln>
            <a:solidFill>
              <a:srgbClr val="0A0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Send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97BE47-503E-134B-8C27-117CDA838D34}"/>
              </a:ext>
            </a:extLst>
          </p:cNvPr>
          <p:cNvSpPr/>
          <p:nvPr/>
        </p:nvSpPr>
        <p:spPr>
          <a:xfrm>
            <a:off x="3214959" y="1880444"/>
            <a:ext cx="85972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 dirty="0"/>
              <a:t>Transport</a:t>
            </a:r>
            <a:endParaRPr lang="en-US" sz="135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0BB522-969D-1B42-BB71-E0B97705BF4D}"/>
              </a:ext>
            </a:extLst>
          </p:cNvPr>
          <p:cNvCxnSpPr>
            <a:cxnSpLocks/>
            <a:stCxn id="29" idx="3"/>
            <a:endCxn id="22" idx="1"/>
          </p:cNvCxnSpPr>
          <p:nvPr/>
        </p:nvCxnSpPr>
        <p:spPr>
          <a:xfrm flipV="1">
            <a:off x="2286233" y="2462588"/>
            <a:ext cx="1163821" cy="3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7501D5C-DC3C-F142-A3CA-C51E17CB1CC2}"/>
              </a:ext>
            </a:extLst>
          </p:cNvPr>
          <p:cNvSpPr/>
          <p:nvPr/>
        </p:nvSpPr>
        <p:spPr>
          <a:xfrm>
            <a:off x="1278223" y="2367393"/>
            <a:ext cx="1008009" cy="196751"/>
          </a:xfrm>
          <a:prstGeom prst="rect">
            <a:avLst/>
          </a:prstGeom>
          <a:solidFill>
            <a:srgbClr val="FF0089"/>
          </a:solidFill>
          <a:ln>
            <a:solidFill>
              <a:srgbClr val="0A0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Dial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534B7D3-6C6C-1545-A788-315853B0BAB9}"/>
              </a:ext>
            </a:extLst>
          </p:cNvPr>
          <p:cNvSpPr/>
          <p:nvPr/>
        </p:nvSpPr>
        <p:spPr>
          <a:xfrm>
            <a:off x="989624" y="1900625"/>
            <a:ext cx="85972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 dirty="0"/>
              <a:t>Transport</a:t>
            </a:r>
            <a:endParaRPr lang="en-US" sz="135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D9FBFB-B087-834C-BF50-61616B58A28F}"/>
              </a:ext>
            </a:extLst>
          </p:cNvPr>
          <p:cNvSpPr txBox="1"/>
          <p:nvPr/>
        </p:nvSpPr>
        <p:spPr>
          <a:xfrm>
            <a:off x="5476803" y="1260428"/>
            <a:ext cx="1263423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client </a:t>
            </a:r>
            <a:r>
              <a:rPr lang="en-US" altLang="zh-CN" sz="1350" dirty="0"/>
              <a:t>=&gt;</a:t>
            </a:r>
            <a:r>
              <a:rPr lang="zh-CN" altLang="en-US" sz="1350" dirty="0"/>
              <a:t> </a:t>
            </a:r>
            <a:r>
              <a:rPr lang="en-US" sz="1350" dirty="0"/>
              <a:t>server</a:t>
            </a:r>
          </a:p>
          <a:p>
            <a:endParaRPr lang="en-US" sz="1350" dirty="0"/>
          </a:p>
          <a:p>
            <a:endParaRPr lang="en-US" sz="1350" dirty="0"/>
          </a:p>
          <a:p>
            <a:endParaRPr lang="en-US" sz="1350" dirty="0"/>
          </a:p>
          <a:p>
            <a:endParaRPr lang="en-US" sz="1350" dirty="0"/>
          </a:p>
          <a:p>
            <a:endParaRPr lang="en-US" sz="13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37520B-2907-6345-9548-24E30930A56E}"/>
              </a:ext>
            </a:extLst>
          </p:cNvPr>
          <p:cNvSpPr txBox="1"/>
          <p:nvPr/>
        </p:nvSpPr>
        <p:spPr>
          <a:xfrm>
            <a:off x="5476803" y="1672696"/>
            <a:ext cx="238539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client.Call</a:t>
            </a:r>
            <a:r>
              <a:rPr lang="en-US" sz="1350" dirty="0"/>
              <a:t> =&gt; </a:t>
            </a:r>
            <a:r>
              <a:rPr lang="en-US" sz="1350" dirty="0" err="1"/>
              <a:t>server.Handler</a:t>
            </a:r>
            <a:endParaRPr lang="en-US" sz="1350" dirty="0"/>
          </a:p>
          <a:p>
            <a:endParaRPr lang="en-US" sz="135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026DEC-CDA0-CD46-A2CB-8532B4D324CE}"/>
              </a:ext>
            </a:extLst>
          </p:cNvPr>
          <p:cNvSpPr txBox="1"/>
          <p:nvPr/>
        </p:nvSpPr>
        <p:spPr>
          <a:xfrm>
            <a:off x="5488442" y="2101388"/>
            <a:ext cx="27530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transport</a:t>
            </a:r>
            <a:r>
              <a:rPr lang="en-US" altLang="zh-CN" sz="1350" dirty="0" err="1"/>
              <a:t>.</a:t>
            </a:r>
            <a:r>
              <a:rPr lang="en-US" sz="1350" dirty="0" err="1"/>
              <a:t>client</a:t>
            </a:r>
            <a:r>
              <a:rPr lang="en-US" sz="1350" dirty="0"/>
              <a:t> </a:t>
            </a:r>
            <a:r>
              <a:rPr lang="en-US" altLang="zh-CN" sz="1350" dirty="0"/>
              <a:t>=&gt;</a:t>
            </a:r>
            <a:r>
              <a:rPr lang="en-US" sz="1350" dirty="0"/>
              <a:t> </a:t>
            </a:r>
            <a:r>
              <a:rPr lang="en-US" sz="1350" dirty="0" err="1"/>
              <a:t>transport</a:t>
            </a:r>
            <a:r>
              <a:rPr lang="en-US" altLang="zh-CN" sz="1350" dirty="0" err="1"/>
              <a:t>.</a:t>
            </a:r>
            <a:r>
              <a:rPr lang="en-US" sz="1350" dirty="0" err="1"/>
              <a:t>listener</a:t>
            </a:r>
            <a:endParaRPr lang="en-US" sz="1350" dirty="0"/>
          </a:p>
          <a:p>
            <a:endParaRPr lang="en-US" sz="13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0413F1-BD66-B247-B79C-0BC1CE19D8F4}"/>
              </a:ext>
            </a:extLst>
          </p:cNvPr>
          <p:cNvSpPr/>
          <p:nvPr/>
        </p:nvSpPr>
        <p:spPr>
          <a:xfrm>
            <a:off x="5508872" y="2601783"/>
            <a:ext cx="259038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err="1"/>
              <a:t>transport.Dial</a:t>
            </a:r>
            <a:r>
              <a:rPr lang="en-US" sz="1350" dirty="0"/>
              <a:t> =&gt; </a:t>
            </a:r>
            <a:r>
              <a:rPr lang="en-US" sz="1350" dirty="0" err="1"/>
              <a:t>transport.Accept</a:t>
            </a:r>
            <a:endParaRPr lang="en-US" sz="1350" dirty="0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629E023C-05CA-154E-B4F7-6BD554400069}"/>
              </a:ext>
            </a:extLst>
          </p:cNvPr>
          <p:cNvSpPr/>
          <p:nvPr/>
        </p:nvSpPr>
        <p:spPr>
          <a:xfrm>
            <a:off x="6085022" y="1444137"/>
            <a:ext cx="144670" cy="2791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31B27C16-CAF0-D14B-89D5-7D6E2F33884D}"/>
              </a:ext>
            </a:extLst>
          </p:cNvPr>
          <p:cNvSpPr/>
          <p:nvPr/>
        </p:nvSpPr>
        <p:spPr>
          <a:xfrm>
            <a:off x="6085022" y="1900625"/>
            <a:ext cx="144670" cy="2791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AACADB80-1DF5-E543-B142-0597A7D3893E}"/>
              </a:ext>
            </a:extLst>
          </p:cNvPr>
          <p:cNvSpPr/>
          <p:nvPr/>
        </p:nvSpPr>
        <p:spPr>
          <a:xfrm>
            <a:off x="6085022" y="2380493"/>
            <a:ext cx="144670" cy="2791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F3B45E2-6A15-2140-998B-7B2AC88F0CF8}"/>
              </a:ext>
            </a:extLst>
          </p:cNvPr>
          <p:cNvSpPr/>
          <p:nvPr/>
        </p:nvSpPr>
        <p:spPr>
          <a:xfrm>
            <a:off x="1278223" y="2659339"/>
            <a:ext cx="1008009" cy="1236751"/>
          </a:xfrm>
          <a:prstGeom prst="rect">
            <a:avLst/>
          </a:prstGeom>
          <a:solidFill>
            <a:srgbClr val="FF0089"/>
          </a:solidFill>
          <a:ln>
            <a:solidFill>
              <a:srgbClr val="0A0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2B4A12-5660-224E-A0BB-98398375EA8A}"/>
              </a:ext>
            </a:extLst>
          </p:cNvPr>
          <p:cNvSpPr/>
          <p:nvPr/>
        </p:nvSpPr>
        <p:spPr>
          <a:xfrm>
            <a:off x="1421928" y="3178113"/>
            <a:ext cx="631877" cy="196751"/>
          </a:xfrm>
          <a:prstGeom prst="rect">
            <a:avLst/>
          </a:prstGeom>
          <a:solidFill>
            <a:srgbClr val="0A0457"/>
          </a:solidFill>
          <a:ln>
            <a:solidFill>
              <a:srgbClr val="0A0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Send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EBE3F9C-36FA-6D48-BD29-3856A7156849}"/>
              </a:ext>
            </a:extLst>
          </p:cNvPr>
          <p:cNvSpPr/>
          <p:nvPr/>
        </p:nvSpPr>
        <p:spPr>
          <a:xfrm>
            <a:off x="1421928" y="3474739"/>
            <a:ext cx="631877" cy="196751"/>
          </a:xfrm>
          <a:prstGeom prst="rect">
            <a:avLst/>
          </a:prstGeom>
          <a:solidFill>
            <a:srgbClr val="0A0457"/>
          </a:solidFill>
          <a:ln>
            <a:solidFill>
              <a:srgbClr val="0A0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 err="1">
                <a:solidFill>
                  <a:schemeClr val="tx1"/>
                </a:solidFill>
              </a:rPr>
              <a:t>Rcv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E5163D-210B-F14B-9B39-E2AF5DD80AEB}"/>
              </a:ext>
            </a:extLst>
          </p:cNvPr>
          <p:cNvSpPr txBox="1"/>
          <p:nvPr/>
        </p:nvSpPr>
        <p:spPr>
          <a:xfrm>
            <a:off x="1275422" y="2691195"/>
            <a:ext cx="508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i="1" dirty="0"/>
              <a:t>http[1]</a:t>
            </a:r>
            <a:endParaRPr lang="en-US" sz="1350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2C6669-1D92-7341-B33F-CF2EC559FCF9}"/>
              </a:ext>
            </a:extLst>
          </p:cNvPr>
          <p:cNvSpPr txBox="1"/>
          <p:nvPr/>
        </p:nvSpPr>
        <p:spPr>
          <a:xfrm>
            <a:off x="5670616" y="3824224"/>
            <a:ext cx="13935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i="1" dirty="0"/>
              <a:t>http[1]:</a:t>
            </a:r>
            <a:r>
              <a:rPr lang="zh-CN" altLang="en-US" sz="1350" i="1" dirty="0"/>
              <a:t> 原生</a:t>
            </a:r>
            <a:r>
              <a:rPr lang="en-US" altLang="zh-CN" sz="1350" i="1" dirty="0"/>
              <a:t>http</a:t>
            </a:r>
            <a:endParaRPr lang="en-US" sz="135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A23417-5AE7-D246-BD69-3D856085EEFD}"/>
              </a:ext>
            </a:extLst>
          </p:cNvPr>
          <p:cNvSpPr txBox="1"/>
          <p:nvPr/>
        </p:nvSpPr>
        <p:spPr>
          <a:xfrm>
            <a:off x="1694166" y="4463126"/>
            <a:ext cx="24972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默认的</a:t>
            </a:r>
            <a:r>
              <a:rPr lang="en-US" altLang="zh-CN" sz="1350" dirty="0" err="1"/>
              <a:t>HttpTransport</a:t>
            </a:r>
            <a:r>
              <a:rPr lang="zh-CN" altLang="en-US" sz="1350" dirty="0"/>
              <a:t>请求模型</a:t>
            </a:r>
            <a:endParaRPr lang="en-US" sz="135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D65A7C-4829-A145-8DBE-655E8B9B54AB}"/>
              </a:ext>
            </a:extLst>
          </p:cNvPr>
          <p:cNvCxnSpPr>
            <a:cxnSpLocks/>
            <a:stCxn id="26" idx="1"/>
            <a:endCxn id="40" idx="3"/>
          </p:cNvCxnSpPr>
          <p:nvPr/>
        </p:nvCxnSpPr>
        <p:spPr>
          <a:xfrm flipH="1" flipV="1">
            <a:off x="2053805" y="3573115"/>
            <a:ext cx="1519374" cy="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9EE6501-FB86-1B44-9CD1-E14010F16E5A}"/>
              </a:ext>
            </a:extLst>
          </p:cNvPr>
          <p:cNvCxnSpPr>
            <a:cxnSpLocks/>
            <a:stCxn id="39" idx="3"/>
            <a:endCxn id="25" idx="1"/>
          </p:cNvCxnSpPr>
          <p:nvPr/>
        </p:nvCxnSpPr>
        <p:spPr>
          <a:xfrm>
            <a:off x="2053805" y="3276489"/>
            <a:ext cx="1527034" cy="14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211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E4F8-65C5-9242-AB91-89E940B3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Transport</a:t>
            </a:r>
            <a:r>
              <a:rPr lang="zh-CN" altLang="en-US" dirty="0"/>
              <a:t> 的分类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E2AFA-4BC5-5A4A-B672-E551D761AD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27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0AB53-F592-BB42-8A2E-E064E777B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66" y="1382792"/>
            <a:ext cx="4144735" cy="322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66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组件插件化</a:t>
            </a:r>
            <a:endParaRPr dirty="0"/>
          </a:p>
        </p:txBody>
      </p:sp>
      <p:sp>
        <p:nvSpPr>
          <p:cNvPr id="147" name="Google Shape;147;p23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回顾框架</a:t>
            </a:r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29</a:t>
            </a:fld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6AF0AD2-2310-A843-A3F4-12294351730A}"/>
              </a:ext>
            </a:extLst>
          </p:cNvPr>
          <p:cNvSpPr/>
          <p:nvPr/>
        </p:nvSpPr>
        <p:spPr>
          <a:xfrm>
            <a:off x="2150613" y="1422137"/>
            <a:ext cx="4711700" cy="1691639"/>
          </a:xfrm>
          <a:custGeom>
            <a:avLst/>
            <a:gdLst/>
            <a:ahLst/>
            <a:cxnLst/>
            <a:rect l="l" t="t" r="r" b="b"/>
            <a:pathLst>
              <a:path w="4711700" h="1691639">
                <a:moveTo>
                  <a:pt x="0" y="0"/>
                </a:moveTo>
                <a:lnTo>
                  <a:pt x="4711190" y="0"/>
                </a:lnTo>
                <a:lnTo>
                  <a:pt x="4711190" y="1691396"/>
                </a:lnTo>
                <a:lnTo>
                  <a:pt x="0" y="169139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265F10CD-D0D1-D241-B978-3F22652A18B3}"/>
              </a:ext>
            </a:extLst>
          </p:cNvPr>
          <p:cNvSpPr txBox="1"/>
          <p:nvPr/>
        </p:nvSpPr>
        <p:spPr>
          <a:xfrm>
            <a:off x="2215313" y="1511312"/>
            <a:ext cx="4572000" cy="416559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Service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58FE4C07-7B1E-324D-B2AA-3BE54C84029E}"/>
              </a:ext>
            </a:extLst>
          </p:cNvPr>
          <p:cNvSpPr txBox="1"/>
          <p:nvPr/>
        </p:nvSpPr>
        <p:spPr>
          <a:xfrm>
            <a:off x="2215313" y="2056186"/>
            <a:ext cx="2264410" cy="416559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Client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EC792220-19E0-5246-8E13-B5C6D3542C86}"/>
              </a:ext>
            </a:extLst>
          </p:cNvPr>
          <p:cNvSpPr txBox="1"/>
          <p:nvPr/>
        </p:nvSpPr>
        <p:spPr>
          <a:xfrm>
            <a:off x="4548058" y="2056186"/>
            <a:ext cx="2239645" cy="416559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Server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10">
            <a:extLst>
              <a:ext uri="{FF2B5EF4-FFF2-40B4-BE49-F238E27FC236}">
                <a16:creationId xmlns:a16="http://schemas.microsoft.com/office/drawing/2014/main" id="{B23B4139-152A-7648-B8CD-0190E057B230}"/>
              </a:ext>
            </a:extLst>
          </p:cNvPr>
          <p:cNvSpPr txBox="1"/>
          <p:nvPr/>
        </p:nvSpPr>
        <p:spPr>
          <a:xfrm>
            <a:off x="5925105" y="2601035"/>
            <a:ext cx="862965" cy="416559"/>
          </a:xfrm>
          <a:prstGeom prst="rect">
            <a:avLst/>
          </a:prstGeom>
          <a:ln w="25400">
            <a:solidFill>
              <a:srgbClr val="0070C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Transport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11">
            <a:extLst>
              <a:ext uri="{FF2B5EF4-FFF2-40B4-BE49-F238E27FC236}">
                <a16:creationId xmlns:a16="http://schemas.microsoft.com/office/drawing/2014/main" id="{F56E241B-6B4C-BC42-9A1F-81A55C049338}"/>
              </a:ext>
            </a:extLst>
          </p:cNvPr>
          <p:cNvSpPr txBox="1"/>
          <p:nvPr/>
        </p:nvSpPr>
        <p:spPr>
          <a:xfrm>
            <a:off x="4997657" y="2601060"/>
            <a:ext cx="862965" cy="416559"/>
          </a:xfrm>
          <a:prstGeom prst="rect">
            <a:avLst/>
          </a:prstGeom>
          <a:ln w="25400">
            <a:solidFill>
              <a:srgbClr val="0070C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Selector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12">
            <a:extLst>
              <a:ext uri="{FF2B5EF4-FFF2-40B4-BE49-F238E27FC236}">
                <a16:creationId xmlns:a16="http://schemas.microsoft.com/office/drawing/2014/main" id="{C368D55B-E673-1E44-8EE8-DC7A1431A4DF}"/>
              </a:ext>
            </a:extLst>
          </p:cNvPr>
          <p:cNvSpPr txBox="1"/>
          <p:nvPr/>
        </p:nvSpPr>
        <p:spPr>
          <a:xfrm>
            <a:off x="4070209" y="2601060"/>
            <a:ext cx="862965" cy="416559"/>
          </a:xfrm>
          <a:prstGeom prst="rect">
            <a:avLst/>
          </a:prstGeom>
          <a:ln w="25400">
            <a:solidFill>
              <a:srgbClr val="0070C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Registry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13">
            <a:extLst>
              <a:ext uri="{FF2B5EF4-FFF2-40B4-BE49-F238E27FC236}">
                <a16:creationId xmlns:a16="http://schemas.microsoft.com/office/drawing/2014/main" id="{65F10492-81D0-6F41-BEC7-46C14E7C5BCF}"/>
              </a:ext>
            </a:extLst>
          </p:cNvPr>
          <p:cNvSpPr txBox="1"/>
          <p:nvPr/>
        </p:nvSpPr>
        <p:spPr>
          <a:xfrm>
            <a:off x="3142761" y="2601060"/>
            <a:ext cx="862965" cy="416559"/>
          </a:xfrm>
          <a:prstGeom prst="rect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Codec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4" name="object 14">
            <a:extLst>
              <a:ext uri="{FF2B5EF4-FFF2-40B4-BE49-F238E27FC236}">
                <a16:creationId xmlns:a16="http://schemas.microsoft.com/office/drawing/2014/main" id="{DD740832-E1BC-0E48-87CD-982573193E10}"/>
              </a:ext>
            </a:extLst>
          </p:cNvPr>
          <p:cNvSpPr txBox="1"/>
          <p:nvPr/>
        </p:nvSpPr>
        <p:spPr>
          <a:xfrm>
            <a:off x="2215313" y="2601060"/>
            <a:ext cx="862965" cy="416559"/>
          </a:xfrm>
          <a:prstGeom prst="rect">
            <a:avLst/>
          </a:prstGeom>
          <a:ln w="25400">
            <a:solidFill>
              <a:srgbClr val="0070C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Broker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主题</a:t>
            </a:r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3</a:t>
            </a:fld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266DD18B-2B0C-8341-926B-951DCB15DA95}"/>
              </a:ext>
            </a:extLst>
          </p:cNvPr>
          <p:cNvSpPr txBox="1"/>
          <p:nvPr/>
        </p:nvSpPr>
        <p:spPr>
          <a:xfrm>
            <a:off x="419428" y="1216585"/>
            <a:ext cx="6609080" cy="13696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什么是</a:t>
            </a:r>
            <a:r>
              <a:rPr lang="en-US" altLang="zh-CN" spc="-5" dirty="0">
                <a:solidFill>
                  <a:srgbClr val="424242"/>
                </a:solidFill>
                <a:latin typeface="Courier New"/>
                <a:cs typeface="Courier New"/>
              </a:rPr>
              <a:t>Micro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en-US" altLang="zh-CN" spc="-5" dirty="0">
                <a:solidFill>
                  <a:srgbClr val="424242"/>
                </a:solidFill>
                <a:latin typeface="Courier New"/>
                <a:cs typeface="Courier New"/>
              </a:rPr>
              <a:t>Micro</a:t>
            </a: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风格服务架构</a:t>
            </a:r>
            <a:endParaRPr lang="en-US" altLang="zh-CN" spc="-5" dirty="0">
              <a:solidFill>
                <a:srgbClr val="424242"/>
              </a:solidFill>
              <a:latin typeface="Courier New"/>
              <a:cs typeface="Courier New"/>
            </a:endParaRPr>
          </a:p>
          <a:p>
            <a:pPr marL="355600" indent="-342900">
              <a:spcBef>
                <a:spcPts val="100"/>
              </a:spcBef>
              <a:buFont typeface="Arial"/>
              <a:buAutoNum type="arabicPeriod"/>
            </a:pPr>
            <a:r>
              <a:rPr lang="en-US" altLang="zh-CN" spc="-5" dirty="0">
                <a:solidFill>
                  <a:srgbClr val="424242"/>
                </a:solidFill>
                <a:latin typeface="Courier New"/>
                <a:cs typeface="Courier New"/>
              </a:rPr>
              <a:t>Go-Micro</a:t>
            </a: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框架的设计</a:t>
            </a:r>
            <a:endParaRPr lang="en-US" altLang="zh-CN" spc="-5" dirty="0">
              <a:solidFill>
                <a:srgbClr val="424242"/>
              </a:solidFill>
              <a:latin typeface="Courier New"/>
              <a:cs typeface="Courier New"/>
            </a:endParaRPr>
          </a:p>
          <a:p>
            <a:pPr marL="355600" indent="-342900">
              <a:spcBef>
                <a:spcPts val="100"/>
              </a:spcBef>
              <a:buFont typeface="Arial"/>
              <a:buAutoNum type="arabicPeriod"/>
            </a:pPr>
            <a:r>
              <a:rPr lang="en-US" altLang="zh-CN" spc="-5" dirty="0">
                <a:solidFill>
                  <a:srgbClr val="424242"/>
                </a:solidFill>
                <a:latin typeface="Courier New"/>
                <a:cs typeface="Courier New"/>
              </a:rPr>
              <a:t>Go-Micro</a:t>
            </a: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主要的组件</a:t>
            </a:r>
            <a:endParaRPr lang="en-US" b="1" spc="-5" dirty="0">
              <a:solidFill>
                <a:srgbClr val="424242"/>
              </a:solidFill>
              <a:latin typeface="Courier New"/>
              <a:cs typeface="Courier New"/>
            </a:endParaRPr>
          </a:p>
          <a:p>
            <a:pPr marL="355600" indent="-342900">
              <a:spcBef>
                <a:spcPts val="100"/>
              </a:spcBef>
              <a:buFont typeface="Arial"/>
              <a:buAutoNum type="arabicPeriod"/>
            </a:pPr>
            <a:r>
              <a:rPr lang="en-US" altLang="zh-CN" spc="-5" dirty="0">
                <a:solidFill>
                  <a:srgbClr val="424242"/>
                </a:solidFill>
                <a:latin typeface="Courier New"/>
                <a:cs typeface="Courier New"/>
              </a:rPr>
              <a:t>Go-Micro</a:t>
            </a: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的插件化</a:t>
            </a:r>
            <a:endParaRPr lang="en-US" altLang="zh-CN" spc="-5" dirty="0">
              <a:solidFill>
                <a:srgbClr val="424242"/>
              </a:solidFill>
              <a:latin typeface="Courier New"/>
              <a:cs typeface="Courier New"/>
            </a:endParaRPr>
          </a:p>
          <a:p>
            <a:pPr marL="355600" indent="-342900">
              <a:spcBef>
                <a:spcPts val="100"/>
              </a:spcBef>
              <a:buFont typeface="Arial"/>
              <a:buAutoNum type="arabicPeriod"/>
            </a:pP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问答与下期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695B-4579-614B-A935-E4A23D4F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插件化代码演示</a:t>
            </a:r>
            <a:br>
              <a:rPr lang="zh-CN" altLang="en-US" dirty="0">
                <a:latin typeface="Arial"/>
                <a:cs typeface="Arial"/>
              </a:rPr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CF615-29C2-EE4F-9B5D-BAF1893BF3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30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8326F8-A29C-9B44-A586-202C6F90B332}"/>
              </a:ext>
            </a:extLst>
          </p:cNvPr>
          <p:cNvSpPr/>
          <p:nvPr/>
        </p:nvSpPr>
        <p:spPr>
          <a:xfrm>
            <a:off x="457200" y="1657350"/>
            <a:ext cx="23601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350" dirty="0"/>
              <a:t>实例化一个</a:t>
            </a:r>
            <a:r>
              <a:rPr lang="en-US" altLang="zh-CN" sz="1350" dirty="0"/>
              <a:t>Rpc</a:t>
            </a:r>
            <a:r>
              <a:rPr lang="zh-CN" altLang="en-US" sz="1350" dirty="0"/>
              <a:t>服务</a:t>
            </a:r>
            <a:endParaRPr lang="en-US" altLang="zh-CN" sz="1350" dirty="0"/>
          </a:p>
          <a:p>
            <a:pPr marL="342900" indent="-342900">
              <a:buAutoNum type="arabicPeriod"/>
            </a:pPr>
            <a:r>
              <a:rPr lang="en-US" altLang="zh-CN" sz="1350" dirty="0"/>
              <a:t>Registry</a:t>
            </a:r>
            <a:r>
              <a:rPr lang="zh-CN" altLang="en-US" sz="1350" dirty="0"/>
              <a:t>注册使用</a:t>
            </a:r>
            <a:r>
              <a:rPr lang="en-US" altLang="zh-CN" sz="1350" dirty="0"/>
              <a:t>MDNS</a:t>
            </a:r>
          </a:p>
          <a:p>
            <a:pPr marL="342900" indent="-342900">
              <a:buAutoNum type="arabicPeriod"/>
            </a:pPr>
            <a:r>
              <a:rPr lang="zh-CN" altLang="en-US" sz="1350" dirty="0"/>
              <a:t>异步消息使用</a:t>
            </a:r>
            <a:r>
              <a:rPr lang="en-US" altLang="zh-CN" sz="1350" dirty="0"/>
              <a:t>HttpBroker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363EC8-B933-A745-8B37-C3EB9A4D29A2}"/>
              </a:ext>
            </a:extLst>
          </p:cNvPr>
          <p:cNvSpPr/>
          <p:nvPr/>
        </p:nvSpPr>
        <p:spPr>
          <a:xfrm>
            <a:off x="4646763" y="1657350"/>
            <a:ext cx="23601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350" dirty="0"/>
              <a:t>实例化一个</a:t>
            </a:r>
            <a:r>
              <a:rPr lang="en-US" altLang="zh-CN" sz="1350" dirty="0"/>
              <a:t>Rpc</a:t>
            </a:r>
            <a:r>
              <a:rPr lang="zh-CN" altLang="en-US" sz="1350" dirty="0"/>
              <a:t>服务</a:t>
            </a:r>
            <a:endParaRPr lang="en-US" altLang="zh-CN" sz="1350" dirty="0"/>
          </a:p>
          <a:p>
            <a:pPr marL="342900" indent="-342900">
              <a:buAutoNum type="arabicPeriod"/>
            </a:pPr>
            <a:r>
              <a:rPr lang="zh-CN" altLang="en-US" sz="1350" dirty="0"/>
              <a:t>注册中心使用</a:t>
            </a:r>
            <a:r>
              <a:rPr lang="en-US" altLang="zh-CN" sz="1350" dirty="0"/>
              <a:t>Consul</a:t>
            </a:r>
          </a:p>
          <a:p>
            <a:pPr marL="342900" indent="-342900">
              <a:buAutoNum type="arabicPeriod"/>
            </a:pPr>
            <a:r>
              <a:rPr lang="zh-CN" altLang="en-US" sz="1350" dirty="0"/>
              <a:t>异步消息使用</a:t>
            </a:r>
            <a:r>
              <a:rPr lang="en-US" altLang="zh-CN" sz="1350" dirty="0"/>
              <a:t>RabbitMQ</a:t>
            </a:r>
          </a:p>
          <a:p>
            <a:pPr marL="342900" indent="-342900">
              <a:buAutoNum type="arabicPeriod"/>
            </a:pPr>
            <a:endParaRPr 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D6620-298F-6344-A420-3FC0F6DBEBDA}"/>
              </a:ext>
            </a:extLst>
          </p:cNvPr>
          <p:cNvSpPr txBox="1"/>
          <p:nvPr/>
        </p:nvSpPr>
        <p:spPr>
          <a:xfrm>
            <a:off x="1431296" y="12880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默认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2A6AA-FCA4-CB4A-8302-DC20D1F55804}"/>
              </a:ext>
            </a:extLst>
          </p:cNvPr>
          <p:cNvSpPr txBox="1"/>
          <p:nvPr/>
        </p:nvSpPr>
        <p:spPr>
          <a:xfrm>
            <a:off x="5332563" y="12880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自定义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1200DC-42DA-FC40-97A4-89D3A82E2032}"/>
              </a:ext>
            </a:extLst>
          </p:cNvPr>
          <p:cNvSpPr txBox="1"/>
          <p:nvPr/>
        </p:nvSpPr>
        <p:spPr>
          <a:xfrm>
            <a:off x="462516" y="3012547"/>
            <a:ext cx="2960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service := micro.NewService()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38B3D9-A9AC-8645-B924-E66892811438}"/>
              </a:ext>
            </a:extLst>
          </p:cNvPr>
          <p:cNvSpPr txBox="1"/>
          <p:nvPr/>
        </p:nvSpPr>
        <p:spPr>
          <a:xfrm>
            <a:off x="1431295" y="25806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代码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A98166-8057-1649-A9F7-7467039F4D47}"/>
              </a:ext>
            </a:extLst>
          </p:cNvPr>
          <p:cNvSpPr txBox="1"/>
          <p:nvPr/>
        </p:nvSpPr>
        <p:spPr>
          <a:xfrm>
            <a:off x="5982815" y="25899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代码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FFD88D-7C53-3F45-8670-C683B24F8809}"/>
              </a:ext>
            </a:extLst>
          </p:cNvPr>
          <p:cNvSpPr txBox="1"/>
          <p:nvPr/>
        </p:nvSpPr>
        <p:spPr>
          <a:xfrm rot="966097">
            <a:off x="7739223" y="1248402"/>
            <a:ext cx="93262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Registry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C4AA1C-6E4F-D44C-BA65-BAB849F34FA9}"/>
              </a:ext>
            </a:extLst>
          </p:cNvPr>
          <p:cNvSpPr txBox="1"/>
          <p:nvPr/>
        </p:nvSpPr>
        <p:spPr>
          <a:xfrm rot="923857">
            <a:off x="7605537" y="1738656"/>
            <a:ext cx="932628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Broker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613BEE-10AF-1049-941A-6E6690551C39}"/>
              </a:ext>
            </a:extLst>
          </p:cNvPr>
          <p:cNvSpPr txBox="1"/>
          <p:nvPr/>
        </p:nvSpPr>
        <p:spPr>
          <a:xfrm>
            <a:off x="4409536" y="2968526"/>
            <a:ext cx="42714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service := micro.NewService(</a:t>
            </a:r>
            <a:br>
              <a:rPr lang="en-US" sz="1200"/>
            </a:br>
            <a:r>
              <a:rPr lang="en-US" sz="1200"/>
              <a:t>   </a:t>
            </a:r>
            <a:r>
              <a:rPr lang="en-US" sz="1200">
                <a:solidFill>
                  <a:srgbClr val="FF0000"/>
                </a:solidFill>
              </a:rPr>
              <a:t>micro.Registry(consul.NewRegistry(func(ops *registry.Options) {</a:t>
            </a:r>
            <a:br>
              <a:rPr lang="en-US" sz="1200">
                <a:solidFill>
                  <a:srgbClr val="FF0000"/>
                </a:solidFill>
              </a:rPr>
            </a:br>
            <a:r>
              <a:rPr lang="en-US" sz="1200">
                <a:solidFill>
                  <a:srgbClr val="FF0000"/>
                </a:solidFill>
              </a:rPr>
              <a:t>      ops.Addrs = []string{"127.0.0.1:8500"}</a:t>
            </a:r>
            <a:br>
              <a:rPr lang="en-US" sz="1200">
                <a:solidFill>
                  <a:srgbClr val="FF0000"/>
                </a:solidFill>
              </a:rPr>
            </a:br>
            <a:r>
              <a:rPr lang="en-US" sz="1200">
                <a:solidFill>
                  <a:srgbClr val="FF0000"/>
                </a:solidFill>
              </a:rPr>
              <a:t>   })),</a:t>
            </a:r>
            <a:br>
              <a:rPr lang="en-US" sz="1200"/>
            </a:br>
            <a:r>
              <a:rPr lang="en-US" sz="1200"/>
              <a:t>   </a:t>
            </a:r>
            <a:r>
              <a:rPr lang="en-US" sz="1200">
                <a:solidFill>
                  <a:srgbClr val="0070C0"/>
                </a:solidFill>
              </a:rPr>
              <a:t>micro.Broker(rabbitmq.NewBroker(</a:t>
            </a:r>
            <a:br>
              <a:rPr lang="en-US" sz="1200">
                <a:solidFill>
                  <a:srgbClr val="0070C0"/>
                </a:solidFill>
              </a:rPr>
            </a:br>
            <a:r>
              <a:rPr lang="en-US" sz="1200">
                <a:solidFill>
                  <a:srgbClr val="0070C0"/>
                </a:solidFill>
              </a:rPr>
              <a:t>      broker.Addrs([]string{"127.0.0.1:5672"}...),</a:t>
            </a:r>
            <a:br>
              <a:rPr lang="en-US" sz="1200">
                <a:solidFill>
                  <a:srgbClr val="0070C0"/>
                </a:solidFill>
              </a:rPr>
            </a:br>
            <a:r>
              <a:rPr lang="en-US" sz="1200">
                <a:solidFill>
                  <a:srgbClr val="0070C0"/>
                </a:solidFill>
              </a:rPr>
              <a:t>   )),</a:t>
            </a:r>
            <a:br>
              <a:rPr lang="en-US" sz="1200"/>
            </a:br>
            <a:r>
              <a:rPr lang="en-US" sz="1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1935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225F-2DA6-8F4E-9297-A412D11A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插件化原理</a:t>
            </a:r>
            <a:br>
              <a:rPr lang="zh-CN" altLang="en-US" dirty="0">
                <a:latin typeface="Arial"/>
                <a:cs typeface="Arial"/>
              </a:rPr>
            </a:b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72A4D-0968-B64A-AD30-7990537EE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8520600" cy="562475"/>
          </a:xfrm>
        </p:spPr>
        <p:txBody>
          <a:bodyPr/>
          <a:lstStyle/>
          <a:p>
            <a:r>
              <a:rPr lang="zh-CN" altLang="en-US"/>
              <a:t>为每个组件强定义了接口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8C6AC-A723-B94D-8049-AF05914E95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31</a:t>
            </a:fld>
            <a:endParaRPr lang="zh-CN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D2CC3D-667A-1749-97BE-CDDE5EF20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33" y="3341357"/>
            <a:ext cx="1465997" cy="146599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D5D9910-3080-F94D-B40A-0A4A30AE1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756" y="2398144"/>
            <a:ext cx="3348488" cy="118181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ABD9F6D-0FA8-3B4C-98EF-4D46C2108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33" y="1852832"/>
            <a:ext cx="1431969" cy="12917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F47316F-E2BE-6445-B2E0-FCE423E8B9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1735" y="1547562"/>
            <a:ext cx="1160253" cy="125694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756ED82-5927-724A-A915-0A29B0286A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2504" y="966513"/>
            <a:ext cx="1856240" cy="111975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22C8C6C-FE43-324A-9886-BB619B9DF4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9907" y="3676376"/>
            <a:ext cx="1420243" cy="130303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47282B4-501D-034B-8C7C-2E6359A7BB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0624" y="3684768"/>
            <a:ext cx="1780994" cy="128625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F97A436-5B76-1845-B344-4C53B667A1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1735" y="3169654"/>
            <a:ext cx="1711508" cy="1030228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16F0CA0-CFCB-7842-88AD-6EC3A5364627}"/>
              </a:ext>
            </a:extLst>
          </p:cNvPr>
          <p:cNvCxnSpPr>
            <a:cxnSpLocks/>
            <a:endCxn id="34" idx="3"/>
          </p:cNvCxnSpPr>
          <p:nvPr/>
        </p:nvCxnSpPr>
        <p:spPr>
          <a:xfrm flipH="1" flipV="1">
            <a:off x="1874302" y="2498695"/>
            <a:ext cx="1196702" cy="47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569287-5540-D847-BD89-BE428060C68E}"/>
              </a:ext>
            </a:extLst>
          </p:cNvPr>
          <p:cNvCxnSpPr>
            <a:cxnSpLocks/>
          </p:cNvCxnSpPr>
          <p:nvPr/>
        </p:nvCxnSpPr>
        <p:spPr>
          <a:xfrm flipH="1">
            <a:off x="1908330" y="3388267"/>
            <a:ext cx="1023454" cy="76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7B4517-24B3-1B46-B397-F9E2F6B3DE64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3890150" y="3388267"/>
            <a:ext cx="525491" cy="939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A7B9AC9-447E-A342-B542-3E30C293F20C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5246115" y="3426515"/>
            <a:ext cx="365006" cy="258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5D078AD-614B-7442-8E4B-BF33D353D829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113972" y="3342880"/>
            <a:ext cx="657763" cy="341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14B39AA-7351-C749-8C4D-C314BEDC7D13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 flipV="1">
            <a:off x="6246244" y="2176033"/>
            <a:ext cx="525491" cy="813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4AE1D12-36FB-2145-9BCD-5326D4A26092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4578562" y="2086269"/>
            <a:ext cx="142062" cy="48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809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CBDD-4FB6-9A4A-9074-0FF4B87B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服务插件化示例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38B1F-4F2F-8A43-A27D-32A8B55610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使用示例代码解读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89746-AA79-F248-B4AD-C1639F4D35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277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9D94-C3DF-A445-86D3-597B8FCD4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谢谢大家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46F53-12FC-DD4E-BC0E-1EAB2C38DB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33</a:t>
            </a:fld>
            <a:endParaRPr lang="zh-CN" altLang="en-US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80791D1C-B7DB-484B-B925-5CB6A9F0AE76}"/>
              </a:ext>
            </a:extLst>
          </p:cNvPr>
          <p:cNvSpPr txBox="1"/>
          <p:nvPr/>
        </p:nvSpPr>
        <p:spPr>
          <a:xfrm>
            <a:off x="1636090" y="1456472"/>
            <a:ext cx="11226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Courier New"/>
                <a:cs typeface="Courier New"/>
                <a:hlinkClick r:id="rId3"/>
              </a:rPr>
              <a:t>micro.mu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54AA3-B9CD-0441-9A6D-46E8816908D3}"/>
              </a:ext>
            </a:extLst>
          </p:cNvPr>
          <p:cNvSpPr txBox="1"/>
          <p:nvPr/>
        </p:nvSpPr>
        <p:spPr>
          <a:xfrm>
            <a:off x="372176" y="362086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资源链接：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C4D9D9-8EF2-A448-B417-19944846BA3B}"/>
              </a:ext>
            </a:extLst>
          </p:cNvPr>
          <p:cNvSpPr txBox="1"/>
          <p:nvPr/>
        </p:nvSpPr>
        <p:spPr>
          <a:xfrm>
            <a:off x="304800" y="147636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官方站点</a:t>
            </a:r>
            <a:r>
              <a:rPr lang="en-US" altLang="zh-CN" dirty="0"/>
              <a:t>: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E0E02B-8869-CF48-B7A1-A7B22270E850}"/>
              </a:ext>
            </a:extLst>
          </p:cNvPr>
          <p:cNvSpPr txBox="1"/>
          <p:nvPr/>
        </p:nvSpPr>
        <p:spPr>
          <a:xfrm>
            <a:off x="304800" y="186040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微信公众号</a:t>
            </a:r>
            <a:r>
              <a:rPr lang="en-US" altLang="zh-CN" sz="1400" dirty="0"/>
              <a:t>:</a:t>
            </a:r>
            <a:endParaRPr lang="en-US" sz="1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E1F3BE-FCE0-5948-B633-76CB72C98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544" y="1803812"/>
            <a:ext cx="1078846" cy="10788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049D5A-8EB1-614A-926A-23AE20FE54AA}"/>
              </a:ext>
            </a:extLst>
          </p:cNvPr>
          <p:cNvSpPr txBox="1"/>
          <p:nvPr/>
        </p:nvSpPr>
        <p:spPr>
          <a:xfrm>
            <a:off x="405794" y="307498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提问</a:t>
            </a:r>
            <a:r>
              <a:rPr lang="en-US" altLang="zh-CN" sz="1400" dirty="0"/>
              <a:t>:</a:t>
            </a:r>
            <a:endParaRPr lang="en-US" sz="1400" dirty="0"/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78D3450B-CAF0-E148-884D-E8F0819AFCFB}"/>
              </a:ext>
            </a:extLst>
          </p:cNvPr>
          <p:cNvSpPr txBox="1"/>
          <p:nvPr/>
        </p:nvSpPr>
        <p:spPr>
          <a:xfrm>
            <a:off x="457200" y="3943350"/>
            <a:ext cx="4644476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u="sng" spc="-5" dirty="0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Courier New"/>
                <a:cs typeface="Courier New"/>
                <a:hlinkClick r:id="rId5"/>
              </a:rPr>
              <a:t>Micro</a:t>
            </a:r>
            <a:endParaRPr lang="en-US" sz="1800" u="sng" spc="-5" dirty="0">
              <a:solidFill>
                <a:srgbClr val="01AED1"/>
              </a:solidFill>
              <a:uFill>
                <a:solidFill>
                  <a:srgbClr val="01AED1"/>
                </a:solidFill>
              </a:uFill>
              <a:latin typeface="Courier New"/>
              <a:cs typeface="Courier New"/>
            </a:endParaRPr>
          </a:p>
          <a:p>
            <a:pPr marL="12700">
              <a:spcBef>
                <a:spcPts val="100"/>
              </a:spcBef>
            </a:pPr>
            <a:r>
              <a:rPr lang="en-US" u="sng" spc="-5" dirty="0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Courier New"/>
                <a:cs typeface="Courier New"/>
                <a:hlinkClick r:id="rId6"/>
              </a:rPr>
              <a:t>Micro</a:t>
            </a:r>
            <a:r>
              <a:rPr lang="zh-CN" altLang="en-US" u="sng" spc="-5" dirty="0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Courier New"/>
                <a:cs typeface="Courier New"/>
                <a:hlinkClick r:id="rId6"/>
              </a:rPr>
              <a:t>中国站</a:t>
            </a:r>
            <a:endParaRPr lang="en-US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3433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271359" y="935823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什么是</a:t>
            </a:r>
            <a:r>
              <a:rPr lang="en-US" altLang="zh-CN"/>
              <a:t>Micro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Micro</a:t>
            </a:r>
            <a:r>
              <a:rPr lang="zh-CN" altLang="en-US"/>
              <a:t>包含了很多东西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5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73FC4-7227-644F-BE4D-D2F1803E4B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框架与工具集：</a:t>
            </a:r>
            <a:r>
              <a:rPr lang="en-US" altLang="zh-CN" spc="-5" dirty="0">
                <a:solidFill>
                  <a:srgbClr val="424242"/>
                </a:solidFill>
                <a:latin typeface="Courier New"/>
                <a:cs typeface="Courier New"/>
              </a:rPr>
              <a:t>Go-Micro</a:t>
            </a: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、</a:t>
            </a:r>
            <a:r>
              <a:rPr lang="en-US" altLang="zh-CN" spc="-5" dirty="0">
                <a:solidFill>
                  <a:srgbClr val="424242"/>
                </a:solidFill>
                <a:latin typeface="Courier New"/>
                <a:cs typeface="Courier New"/>
              </a:rPr>
              <a:t>Micro</a:t>
            </a: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（运行时工具集）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社区</a:t>
            </a:r>
            <a:r>
              <a:rPr lang="en-US" altLang="zh-CN" spc="-5" dirty="0">
                <a:solidFill>
                  <a:srgbClr val="424242"/>
                </a:solidFill>
                <a:latin typeface="Courier New"/>
                <a:cs typeface="Courier New"/>
              </a:rPr>
              <a:t>:</a:t>
            </a: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 </a:t>
            </a:r>
            <a:r>
              <a:rPr lang="en-US" altLang="zh-CN" spc="-5" dirty="0" err="1">
                <a:solidFill>
                  <a:srgbClr val="424242"/>
                </a:solidFill>
                <a:latin typeface="Courier New"/>
                <a:cs typeface="Courier New"/>
              </a:rPr>
              <a:t>slack.micro.mu</a:t>
            </a:r>
            <a:endParaRPr lang="en-US" altLang="zh-CN" spc="-5" dirty="0">
              <a:solidFill>
                <a:srgbClr val="424242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生态系统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公司（</a:t>
            </a:r>
            <a:r>
              <a:rPr lang="en-US" altLang="zh-CN" spc="-5" dirty="0">
                <a:solidFill>
                  <a:srgbClr val="424242"/>
                </a:solidFill>
                <a:latin typeface="Courier New"/>
                <a:cs typeface="Courier New"/>
              </a:rPr>
              <a:t>London</a:t>
            </a: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）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8E67C3-15D7-0144-ABF1-81D20CF93DC3}"/>
              </a:ext>
            </a:extLst>
          </p:cNvPr>
          <p:cNvSpPr txBox="1"/>
          <p:nvPr/>
        </p:nvSpPr>
        <p:spPr>
          <a:xfrm>
            <a:off x="390475" y="4019550"/>
            <a:ext cx="382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solidFill>
                  <a:srgbClr val="FF0000"/>
                </a:solidFill>
                <a:latin typeface="Courier New"/>
                <a:cs typeface="Courier New"/>
              </a:rPr>
              <a:t>框架与工具集：</a:t>
            </a:r>
            <a:r>
              <a:rPr lang="en-US" altLang="zh-CN" spc="-5" dirty="0">
                <a:solidFill>
                  <a:srgbClr val="FF0000"/>
                </a:solidFill>
                <a:latin typeface="Courier New"/>
                <a:cs typeface="Courier New"/>
              </a:rPr>
              <a:t>Go-Micro</a:t>
            </a:r>
            <a:r>
              <a:rPr lang="zh-CN" altLang="en-US" spc="-5" dirty="0">
                <a:solidFill>
                  <a:srgbClr val="FF0000"/>
                </a:solidFill>
                <a:latin typeface="Courier New"/>
                <a:cs typeface="Courier New"/>
              </a:rPr>
              <a:t>、</a:t>
            </a:r>
            <a:r>
              <a:rPr lang="en-US" altLang="zh-CN" spc="-5" dirty="0">
                <a:solidFill>
                  <a:srgbClr val="FF0000"/>
                </a:solidFill>
                <a:latin typeface="Courier New"/>
                <a:cs typeface="Courier New"/>
              </a:rPr>
              <a:t>Micro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Micro</a:t>
            </a:r>
            <a:r>
              <a:rPr lang="zh-CN" altLang="en-US" dirty="0"/>
              <a:t> 服务架构</a:t>
            </a:r>
            <a:endParaRPr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6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372F1F-6D8F-BB4D-949D-EEB47752A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549115"/>
            <a:ext cx="5216652" cy="2670641"/>
          </a:xfrm>
          <a:prstGeom prst="rect">
            <a:avLst/>
          </a:prstGeom>
          <a:ln>
            <a:solidFill>
              <a:srgbClr val="424242"/>
            </a:solidFill>
          </a:ln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DBB4BA6-6079-614E-894C-FEB7B254C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814962"/>
              </p:ext>
            </p:extLst>
          </p:nvPr>
        </p:nvGraphicFramePr>
        <p:xfrm>
          <a:off x="384724" y="1581613"/>
          <a:ext cx="2905324" cy="772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324">
                  <a:extLst>
                    <a:ext uri="{9D8B030D-6E8A-4147-A177-3AD203B41FA5}">
                      <a16:colId xmlns:a16="http://schemas.microsoft.com/office/drawing/2014/main" val="1962429778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757175985"/>
                    </a:ext>
                  </a:extLst>
                </a:gridCol>
              </a:tblGrid>
              <a:tr h="345351">
                <a:tc>
                  <a:txBody>
                    <a:bodyPr/>
                    <a:lstStyle/>
                    <a:p>
                      <a:r>
                        <a:rPr lang="en-US" sz="1400" dirty="0"/>
                        <a:t>Go</a:t>
                      </a:r>
                      <a:r>
                        <a:rPr lang="en-US" altLang="zh-CN" sz="1400" dirty="0"/>
                        <a:t>-Micro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微服务开发库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959221"/>
                  </a:ext>
                </a:extLst>
              </a:tr>
              <a:tr h="416187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Micro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基于</a:t>
                      </a:r>
                      <a:r>
                        <a:rPr lang="en-US" altLang="zh-CN" sz="1100" dirty="0"/>
                        <a:t>Go-micro</a:t>
                      </a:r>
                      <a:r>
                        <a:rPr lang="zh-CN" altLang="en-US" sz="1100" dirty="0"/>
                        <a:t>开发的运行时工具集</a:t>
                      </a:r>
                      <a:endParaRPr lang="en-US" sz="11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873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66F2AD3-CCB9-694A-B943-77AD8FAB2449}"/>
              </a:ext>
            </a:extLst>
          </p:cNvPr>
          <p:cNvSpPr txBox="1"/>
          <p:nvPr/>
        </p:nvSpPr>
        <p:spPr>
          <a:xfrm>
            <a:off x="914400" y="3605659"/>
            <a:ext cx="222317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Go-Micro</a:t>
            </a:r>
            <a:r>
              <a:rPr lang="zh-CN" altLang="en-US" dirty="0"/>
              <a:t>构建微服务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75526D-C910-6947-8693-B1EC8C73049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137573" y="3257553"/>
            <a:ext cx="1053427" cy="53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2D231C7-4DD6-3D44-BAA4-6BFCA20EF12D}"/>
              </a:ext>
            </a:extLst>
          </p:cNvPr>
          <p:cNvSpPr txBox="1"/>
          <p:nvPr/>
        </p:nvSpPr>
        <p:spPr>
          <a:xfrm>
            <a:off x="6037326" y="910037"/>
            <a:ext cx="2568973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Micro</a:t>
            </a:r>
            <a:r>
              <a:rPr lang="zh-CN" altLang="en-US" dirty="0"/>
              <a:t>管理、交互微服务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F4F9E5-760C-F84D-A1A4-A7DF0FE4141B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096001" y="1279369"/>
            <a:ext cx="1225812" cy="106378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8FC301-B186-944F-B47C-51CF113CC3C2}"/>
              </a:ext>
            </a:extLst>
          </p:cNvPr>
          <p:cNvSpPr txBox="1"/>
          <p:nvPr/>
        </p:nvSpPr>
        <p:spPr>
          <a:xfrm>
            <a:off x="4038600" y="2417133"/>
            <a:ext cx="3657600" cy="276999"/>
          </a:xfrm>
          <a:prstGeom prst="rect">
            <a:avLst/>
          </a:prstGeom>
          <a:noFill/>
          <a:ln w="25400">
            <a:solidFill>
              <a:srgbClr val="7030A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1EB440-63E2-9B40-8FFE-C711D30CE9C5}"/>
              </a:ext>
            </a:extLst>
          </p:cNvPr>
          <p:cNvSpPr txBox="1"/>
          <p:nvPr/>
        </p:nvSpPr>
        <p:spPr>
          <a:xfrm>
            <a:off x="4038600" y="2845681"/>
            <a:ext cx="3657600" cy="46166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8EFB-7C67-EC4A-88C5-5C44ABA4C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290184" cy="707400"/>
          </a:xfrm>
        </p:spPr>
        <p:txBody>
          <a:bodyPr/>
          <a:lstStyle/>
          <a:p>
            <a:r>
              <a:rPr lang="en-US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E3B5-7D78-984A-990D-6C10DACF35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7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3D6A40-0525-9A40-A2D3-E3BC8F97EE9A}"/>
              </a:ext>
            </a:extLst>
          </p:cNvPr>
          <p:cNvSpPr/>
          <p:nvPr/>
        </p:nvSpPr>
        <p:spPr>
          <a:xfrm>
            <a:off x="7968157" y="747710"/>
            <a:ext cx="7617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PT Sans Narrow"/>
                <a:sym typeface="PT Sans Narrow"/>
              </a:rPr>
              <a:t>API</a:t>
            </a:r>
            <a:r>
              <a:rPr lang="zh-CN" altLang="en-US" b="1" dirty="0">
                <a:solidFill>
                  <a:schemeClr val="accent1"/>
                </a:solidFill>
                <a:latin typeface="PT Sans Narrow"/>
                <a:sym typeface="PT Sans Narrow"/>
              </a:rPr>
              <a:t>网关</a:t>
            </a:r>
            <a:endParaRPr lang="en-US" sz="3600" b="1" dirty="0">
              <a:solidFill>
                <a:schemeClr val="accent1"/>
              </a:solidFill>
              <a:latin typeface="PT Sans Narrow"/>
              <a:sym typeface="PT Sans Narro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2636FE-E735-414B-9AF5-77039F14F5A0}"/>
              </a:ext>
            </a:extLst>
          </p:cNvPr>
          <p:cNvSpPr txBox="1"/>
          <p:nvPr/>
        </p:nvSpPr>
        <p:spPr>
          <a:xfrm>
            <a:off x="350992" y="1084172"/>
            <a:ext cx="2667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功能：将</a:t>
            </a:r>
            <a:r>
              <a:rPr lang="en-US" altLang="zh-CN" dirty="0"/>
              <a:t>Http</a:t>
            </a:r>
            <a:r>
              <a:rPr lang="zh-CN" altLang="en-US" dirty="0"/>
              <a:t>请求转向内部应用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EF10CED-FC00-CD44-8DA7-7BD8DA52ED26}"/>
              </a:ext>
            </a:extLst>
          </p:cNvPr>
          <p:cNvSpPr/>
          <p:nvPr/>
        </p:nvSpPr>
        <p:spPr>
          <a:xfrm>
            <a:off x="2491818" y="1889538"/>
            <a:ext cx="573578" cy="192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Micro</a:t>
            </a:r>
          </a:p>
          <a:p>
            <a:pPr algn="ctr"/>
            <a:r>
              <a:rPr lang="en-US" sz="1050" dirty="0"/>
              <a:t>API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5FE7A1D-C865-2640-BD8D-24ED622A639B}"/>
              </a:ext>
            </a:extLst>
          </p:cNvPr>
          <p:cNvSpPr/>
          <p:nvPr/>
        </p:nvSpPr>
        <p:spPr>
          <a:xfrm>
            <a:off x="4220480" y="1612874"/>
            <a:ext cx="767156" cy="523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</a:t>
            </a:r>
            <a:r>
              <a:rPr lang="en-US" altLang="zh-CN" sz="1050" dirty="0"/>
              <a:t>ustomer</a:t>
            </a:r>
            <a:endParaRPr lang="en-US" sz="1050" dirty="0"/>
          </a:p>
          <a:p>
            <a:pPr algn="ctr"/>
            <a:r>
              <a:rPr lang="en-US" sz="1050" dirty="0"/>
              <a:t>API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7F3925A-ADFD-FE47-802C-65C8A139A15B}"/>
              </a:ext>
            </a:extLst>
          </p:cNvPr>
          <p:cNvSpPr/>
          <p:nvPr/>
        </p:nvSpPr>
        <p:spPr>
          <a:xfrm>
            <a:off x="4220480" y="2592373"/>
            <a:ext cx="767156" cy="523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Order</a:t>
            </a:r>
          </a:p>
          <a:p>
            <a:pPr algn="ctr"/>
            <a:r>
              <a:rPr lang="en-US" sz="1050" dirty="0"/>
              <a:t>API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8AC726A-F3B3-7749-99C1-19D1387606A4}"/>
              </a:ext>
            </a:extLst>
          </p:cNvPr>
          <p:cNvSpPr/>
          <p:nvPr/>
        </p:nvSpPr>
        <p:spPr>
          <a:xfrm>
            <a:off x="4252538" y="3656402"/>
            <a:ext cx="767156" cy="523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Message</a:t>
            </a:r>
          </a:p>
          <a:p>
            <a:pPr algn="ctr"/>
            <a:r>
              <a:rPr lang="en-US" sz="1050" dirty="0"/>
              <a:t>API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D729B3F-F1F1-6E42-A160-303A3216BF76}"/>
              </a:ext>
            </a:extLst>
          </p:cNvPr>
          <p:cNvSpPr/>
          <p:nvPr/>
        </p:nvSpPr>
        <p:spPr>
          <a:xfrm>
            <a:off x="6575752" y="1621187"/>
            <a:ext cx="767156" cy="523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</a:t>
            </a:r>
            <a:r>
              <a:rPr lang="en-US" altLang="zh-CN" sz="1050" dirty="0"/>
              <a:t>ustomer</a:t>
            </a:r>
            <a:endParaRPr lang="en-US" sz="1050" dirty="0"/>
          </a:p>
          <a:p>
            <a:pPr algn="ctr"/>
            <a:r>
              <a:rPr lang="en-US" sz="1050" dirty="0"/>
              <a:t>SRV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30DBF6D-9176-5243-9496-072A2F86CDDA}"/>
              </a:ext>
            </a:extLst>
          </p:cNvPr>
          <p:cNvSpPr/>
          <p:nvPr/>
        </p:nvSpPr>
        <p:spPr>
          <a:xfrm>
            <a:off x="6575752" y="2592373"/>
            <a:ext cx="767156" cy="523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Order</a:t>
            </a:r>
          </a:p>
          <a:p>
            <a:pPr algn="ctr"/>
            <a:r>
              <a:rPr lang="en-US" sz="1050" dirty="0"/>
              <a:t>SRV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C508786-0B97-5648-B1B9-4593B2E10AED}"/>
              </a:ext>
            </a:extLst>
          </p:cNvPr>
          <p:cNvSpPr/>
          <p:nvPr/>
        </p:nvSpPr>
        <p:spPr>
          <a:xfrm>
            <a:off x="6575752" y="3656402"/>
            <a:ext cx="767156" cy="523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Message</a:t>
            </a:r>
          </a:p>
          <a:p>
            <a:pPr algn="ctr"/>
            <a:r>
              <a:rPr lang="en-US" sz="1050" dirty="0"/>
              <a:t>SRV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8CE8A5D-ACA5-D547-93D8-BCFEB34662DA}"/>
              </a:ext>
            </a:extLst>
          </p:cNvPr>
          <p:cNvSpPr txBox="1"/>
          <p:nvPr/>
        </p:nvSpPr>
        <p:spPr>
          <a:xfrm>
            <a:off x="442333" y="2419824"/>
            <a:ext cx="1526380" cy="307777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/</a:t>
            </a:r>
            <a:r>
              <a:rPr lang="en-US" altLang="zh-CN" dirty="0">
                <a:solidFill>
                  <a:srgbClr val="FF0000"/>
                </a:solidFill>
              </a:rPr>
              <a:t>customer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rgbClr val="00B050"/>
                </a:solidFill>
              </a:rPr>
              <a:t>orders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B2F36E3-2CD0-E247-9831-0C4CAA6252A0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1968713" y="2573712"/>
            <a:ext cx="523105" cy="1"/>
          </a:xfrm>
          <a:prstGeom prst="straightConnector1">
            <a:avLst/>
          </a:prstGeom>
          <a:ln w="349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CF55EF3-FB68-0D4E-AB2E-B4E784FFFC08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3065396" y="1874623"/>
            <a:ext cx="1155084" cy="545202"/>
          </a:xfrm>
          <a:prstGeom prst="straightConnector1">
            <a:avLst/>
          </a:prstGeom>
          <a:ln w="349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04A9512-9823-2548-9A39-B57CED4B6C25}"/>
              </a:ext>
            </a:extLst>
          </p:cNvPr>
          <p:cNvCxnSpPr>
            <a:cxnSpLocks/>
            <a:stCxn id="70" idx="3"/>
            <a:endCxn id="73" idx="1"/>
          </p:cNvCxnSpPr>
          <p:nvPr/>
        </p:nvCxnSpPr>
        <p:spPr>
          <a:xfrm>
            <a:off x="4987636" y="1874623"/>
            <a:ext cx="1588116" cy="8313"/>
          </a:xfrm>
          <a:prstGeom prst="straightConnector1">
            <a:avLst/>
          </a:prstGeom>
          <a:ln w="349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88B3E67-CFAA-1841-917D-241DACAAF0D6}"/>
              </a:ext>
            </a:extLst>
          </p:cNvPr>
          <p:cNvCxnSpPr>
            <a:cxnSpLocks/>
            <a:stCxn id="70" idx="3"/>
            <a:endCxn id="74" idx="1"/>
          </p:cNvCxnSpPr>
          <p:nvPr/>
        </p:nvCxnSpPr>
        <p:spPr>
          <a:xfrm>
            <a:off x="4987636" y="1874623"/>
            <a:ext cx="1588116" cy="979499"/>
          </a:xfrm>
          <a:prstGeom prst="straightConnector1">
            <a:avLst/>
          </a:prstGeom>
          <a:ln w="349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DDDCC68-C5DD-DB4A-9AE5-0520D7B2DA04}"/>
              </a:ext>
            </a:extLst>
          </p:cNvPr>
          <p:cNvSpPr txBox="1"/>
          <p:nvPr/>
        </p:nvSpPr>
        <p:spPr>
          <a:xfrm rot="20099162">
            <a:off x="3307093" y="2106693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泛式 </a:t>
            </a:r>
            <a:r>
              <a:rPr lang="en-US" sz="1100" dirty="0"/>
              <a:t>RPC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245D312-1437-3F49-B72D-EE9773FF7910}"/>
              </a:ext>
            </a:extLst>
          </p:cNvPr>
          <p:cNvSpPr txBox="1"/>
          <p:nvPr/>
        </p:nvSpPr>
        <p:spPr>
          <a:xfrm>
            <a:off x="5381393" y="2364372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RPC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FA2508D-3F4F-5846-8638-2CC6262BB17C}"/>
              </a:ext>
            </a:extLst>
          </p:cNvPr>
          <p:cNvSpPr txBox="1"/>
          <p:nvPr/>
        </p:nvSpPr>
        <p:spPr>
          <a:xfrm>
            <a:off x="5563305" y="1837619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9E74BCA-BE72-BA40-A6AC-B5FFD71CF84C}"/>
              </a:ext>
            </a:extLst>
          </p:cNvPr>
          <p:cNvSpPr txBox="1"/>
          <p:nvPr/>
        </p:nvSpPr>
        <p:spPr>
          <a:xfrm rot="20100653">
            <a:off x="3024366" y="1868398"/>
            <a:ext cx="1295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router-&gt;</a:t>
            </a:r>
            <a:r>
              <a:rPr lang="en-US" sz="1000" dirty="0"/>
              <a:t>na</a:t>
            </a:r>
            <a:r>
              <a:rPr lang="en-US" altLang="zh-CN" sz="1000" dirty="0"/>
              <a:t>mespace</a:t>
            </a:r>
            <a:endParaRPr lang="en-US" sz="1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14D5492-2BD6-EA46-9C80-23F304AF2222}"/>
              </a:ext>
            </a:extLst>
          </p:cNvPr>
          <p:cNvSpPr txBox="1"/>
          <p:nvPr/>
        </p:nvSpPr>
        <p:spPr>
          <a:xfrm>
            <a:off x="3501795" y="1263589"/>
            <a:ext cx="2968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ns:</a:t>
            </a:r>
            <a:r>
              <a:rPr lang="zh-CN" altLang="en-US" dirty="0"/>
              <a:t> </a:t>
            </a:r>
            <a:r>
              <a:rPr lang="en-US" dirty="0" err="1"/>
              <a:t>go.micro.api</a:t>
            </a:r>
            <a:r>
              <a:rPr lang="en-US" altLang="zh-CN" dirty="0" err="1"/>
              <a:t>.</a:t>
            </a:r>
            <a:r>
              <a:rPr lang="en-US" altLang="zh-CN" dirty="0" err="1">
                <a:solidFill>
                  <a:srgbClr val="FF0000"/>
                </a:solidFill>
              </a:rPr>
              <a:t>Customer</a:t>
            </a:r>
            <a:r>
              <a:rPr lang="en-US" altLang="zh-CN" dirty="0" err="1"/>
              <a:t>.</a:t>
            </a:r>
            <a:r>
              <a:rPr lang="en-US" altLang="zh-CN" dirty="0" err="1">
                <a:solidFill>
                  <a:srgbClr val="00B050"/>
                </a:solidFill>
              </a:rPr>
              <a:t>Orders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768BE17-92CE-D24E-8D8B-5F5630216E4A}"/>
              </a:ext>
            </a:extLst>
          </p:cNvPr>
          <p:cNvSpPr txBox="1"/>
          <p:nvPr/>
        </p:nvSpPr>
        <p:spPr>
          <a:xfrm>
            <a:off x="5340487" y="1628780"/>
            <a:ext cx="10102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Get</a:t>
            </a:r>
            <a:r>
              <a:rPr lang="zh-CN" altLang="en-US" sz="1000" dirty="0"/>
              <a:t> </a:t>
            </a:r>
            <a:r>
              <a:rPr lang="en-US" sz="1000" dirty="0"/>
              <a:t>C</a:t>
            </a:r>
            <a:r>
              <a:rPr lang="en-US" altLang="zh-CN" sz="1000" dirty="0"/>
              <a:t>ustomer</a:t>
            </a:r>
            <a:endParaRPr lang="en-US" sz="1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850D9CB-B533-4D42-A4AA-CC85B3536147}"/>
              </a:ext>
            </a:extLst>
          </p:cNvPr>
          <p:cNvSpPr txBox="1"/>
          <p:nvPr/>
        </p:nvSpPr>
        <p:spPr>
          <a:xfrm rot="1741037">
            <a:off x="5597140" y="2231125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Get</a:t>
            </a:r>
            <a:r>
              <a:rPr lang="zh-CN" altLang="en-US" sz="1000" dirty="0"/>
              <a:t> </a:t>
            </a:r>
            <a:r>
              <a:rPr lang="en-US" sz="1000" dirty="0"/>
              <a:t>Order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C6189FA-6D0B-2743-A1E1-2E64D0B89335}"/>
              </a:ext>
            </a:extLst>
          </p:cNvPr>
          <p:cNvSpPr/>
          <p:nvPr/>
        </p:nvSpPr>
        <p:spPr>
          <a:xfrm>
            <a:off x="2002857" y="1399981"/>
            <a:ext cx="14846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ns:</a:t>
            </a:r>
            <a:r>
              <a:rPr lang="zh-CN" altLang="en-US" dirty="0"/>
              <a:t> </a:t>
            </a:r>
            <a:r>
              <a:rPr lang="en-US" dirty="0" err="1"/>
              <a:t>go.micro.api</a:t>
            </a:r>
            <a:endParaRPr lang="en-US" dirty="0"/>
          </a:p>
          <a:p>
            <a:r>
              <a:rPr lang="en-US" altLang="zh-CN" dirty="0"/>
              <a:t>t</a:t>
            </a:r>
            <a:r>
              <a:rPr lang="en-US" dirty="0"/>
              <a:t>y</a:t>
            </a:r>
            <a:r>
              <a:rPr lang="en-US" altLang="zh-CN" dirty="0"/>
              <a:t>pe:</a:t>
            </a:r>
            <a:r>
              <a:rPr lang="zh-CN" altLang="en-US" dirty="0"/>
              <a:t> </a:t>
            </a:r>
            <a:r>
              <a:rPr lang="en-US" altLang="zh-CN" dirty="0" err="1"/>
              <a:t>api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5117FA7-83B9-4141-B0DB-E7E3A6F2F996}"/>
              </a:ext>
            </a:extLst>
          </p:cNvPr>
          <p:cNvSpPr txBox="1"/>
          <p:nvPr/>
        </p:nvSpPr>
        <p:spPr>
          <a:xfrm>
            <a:off x="4003000" y="3359819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ub:</a:t>
            </a:r>
            <a:r>
              <a:rPr lang="zh-CN" altLang="en-US" dirty="0"/>
              <a:t> </a:t>
            </a:r>
            <a:r>
              <a:rPr lang="en-US" dirty="0" err="1"/>
              <a:t>go.micro.evt.</a:t>
            </a:r>
            <a:r>
              <a:rPr lang="en-US" altLang="zh-CN" dirty="0" err="1">
                <a:solidFill>
                  <a:srgbClr val="FF0000"/>
                </a:solidFill>
              </a:rPr>
              <a:t>msg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897E5A3-6411-F843-96A6-D2178BE2D6B2}"/>
              </a:ext>
            </a:extLst>
          </p:cNvPr>
          <p:cNvSpPr txBox="1"/>
          <p:nvPr/>
        </p:nvSpPr>
        <p:spPr>
          <a:xfrm>
            <a:off x="433873" y="3344489"/>
            <a:ext cx="1000595" cy="307777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msg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rgbClr val="00B050"/>
                </a:solidFill>
              </a:rPr>
              <a:t>login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67CE3D3-EB1A-3641-8118-4560EE3FD5BC}"/>
              </a:ext>
            </a:extLst>
          </p:cNvPr>
          <p:cNvCxnSpPr>
            <a:cxnSpLocks/>
          </p:cNvCxnSpPr>
          <p:nvPr/>
        </p:nvCxnSpPr>
        <p:spPr>
          <a:xfrm>
            <a:off x="1561381" y="3498377"/>
            <a:ext cx="930437" cy="0"/>
          </a:xfrm>
          <a:prstGeom prst="straightConnector1">
            <a:avLst/>
          </a:prstGeom>
          <a:ln w="349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0DD8087-8D47-AC4F-88E5-B6CD3AE044A8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3032997" y="3498377"/>
            <a:ext cx="1219541" cy="419774"/>
          </a:xfrm>
          <a:prstGeom prst="straightConnector1">
            <a:avLst/>
          </a:prstGeom>
          <a:ln w="349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02F664B-2A56-1D49-AFF8-D9799E02329F}"/>
              </a:ext>
            </a:extLst>
          </p:cNvPr>
          <p:cNvSpPr txBox="1"/>
          <p:nvPr/>
        </p:nvSpPr>
        <p:spPr>
          <a:xfrm rot="1133597">
            <a:off x="3039091" y="3478432"/>
            <a:ext cx="121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Pub</a:t>
            </a:r>
            <a:r>
              <a:rPr lang="en-US" altLang="zh-CN" sz="1050" dirty="0"/>
              <a:t>:</a:t>
            </a:r>
            <a:r>
              <a:rPr lang="zh-CN" altLang="en-US" sz="1050" dirty="0"/>
              <a:t> </a:t>
            </a:r>
            <a:r>
              <a:rPr lang="en-US" altLang="zh-CN" sz="1050" dirty="0"/>
              <a:t>login</a:t>
            </a:r>
            <a:r>
              <a:rPr lang="zh-CN" altLang="en-US" sz="1050" dirty="0"/>
              <a:t> </a:t>
            </a:r>
            <a:r>
              <a:rPr lang="en-US" altLang="zh-CN" sz="1050" dirty="0"/>
              <a:t>Event</a:t>
            </a:r>
            <a:endParaRPr lang="en-US" sz="105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E58A555-B9B9-F048-9A7B-A966FAD4527D}"/>
              </a:ext>
            </a:extLst>
          </p:cNvPr>
          <p:cNvSpPr/>
          <p:nvPr/>
        </p:nvSpPr>
        <p:spPr>
          <a:xfrm>
            <a:off x="1983509" y="3794827"/>
            <a:ext cx="14846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ns:</a:t>
            </a:r>
            <a:r>
              <a:rPr lang="zh-CN" altLang="en-US" dirty="0"/>
              <a:t> </a:t>
            </a:r>
            <a:r>
              <a:rPr lang="en-US" dirty="0" err="1"/>
              <a:t>go.micro.evt</a:t>
            </a:r>
            <a:endParaRPr lang="en-US" dirty="0"/>
          </a:p>
          <a:p>
            <a:r>
              <a:rPr lang="en-US" altLang="zh-CN" dirty="0"/>
              <a:t>t</a:t>
            </a:r>
            <a:r>
              <a:rPr lang="en-US" dirty="0"/>
              <a:t>y</a:t>
            </a:r>
            <a:r>
              <a:rPr lang="en-US" altLang="zh-CN" dirty="0"/>
              <a:t>pe:</a:t>
            </a:r>
            <a:r>
              <a:rPr lang="zh-CN" altLang="en-US" dirty="0"/>
              <a:t> </a:t>
            </a:r>
            <a:r>
              <a:rPr lang="en-US" altLang="zh-CN" dirty="0"/>
              <a:t>event</a:t>
            </a:r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094C40D-9DD9-1A45-B318-AF698E9CF075}"/>
              </a:ext>
            </a:extLst>
          </p:cNvPr>
          <p:cNvSpPr txBox="1"/>
          <p:nvPr/>
        </p:nvSpPr>
        <p:spPr>
          <a:xfrm>
            <a:off x="668886" y="4617275"/>
            <a:ext cx="2629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/>
              <a:t>注：仅展示两种类型的</a:t>
            </a:r>
            <a:r>
              <a:rPr lang="en-US" altLang="zh-CN" i="1" dirty="0"/>
              <a:t>API</a:t>
            </a:r>
            <a:r>
              <a:rPr lang="zh-CN" altLang="en-US" i="1" dirty="0"/>
              <a:t>网关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6187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1F9D9-27E0-8C45-8CE5-D7FC4B0E89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8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CFD846-BBE3-BB4B-9DAE-8F6F2B30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290184" cy="707400"/>
          </a:xfrm>
        </p:spPr>
        <p:txBody>
          <a:bodyPr/>
          <a:lstStyle/>
          <a:p>
            <a:r>
              <a:rPr lang="en-US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B179AD-147A-F344-A7DE-E8CB2EACD01F}"/>
              </a:ext>
            </a:extLst>
          </p:cNvPr>
          <p:cNvSpPr/>
          <p:nvPr/>
        </p:nvSpPr>
        <p:spPr>
          <a:xfrm>
            <a:off x="7743870" y="721831"/>
            <a:ext cx="1120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PT Sans Narrow"/>
                <a:sym typeface="PT Sans Narrow"/>
              </a:rPr>
              <a:t>API</a:t>
            </a:r>
            <a:r>
              <a:rPr lang="zh-CN" altLang="en-US" b="1" dirty="0">
                <a:solidFill>
                  <a:schemeClr val="accent1"/>
                </a:solidFill>
                <a:latin typeface="PT Sans Narrow"/>
                <a:sym typeface="PT Sans Narrow"/>
              </a:rPr>
              <a:t>网关特性</a:t>
            </a:r>
            <a:endParaRPr lang="en-US" sz="3600" b="1" dirty="0">
              <a:solidFill>
                <a:schemeClr val="accent1"/>
              </a:solidFill>
              <a:latin typeface="PT Sans Narrow"/>
              <a:sym typeface="PT Sans Narrow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38D4D-CC1E-6946-95DB-823AD479B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33" y="1029608"/>
            <a:ext cx="5296611" cy="38892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0DD823-1759-0440-9078-3E5A58EDB2C1}"/>
              </a:ext>
            </a:extLst>
          </p:cNvPr>
          <p:cNvSpPr txBox="1"/>
          <p:nvPr/>
        </p:nvSpPr>
        <p:spPr>
          <a:xfrm>
            <a:off x="6202392" y="4302777"/>
            <a:ext cx="1859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详情资料：</a:t>
            </a:r>
            <a:r>
              <a:rPr lang="en-US" altLang="zh-CN" dirty="0">
                <a:hlinkClick r:id="rId3"/>
              </a:rPr>
              <a:t>Micro</a:t>
            </a:r>
            <a:r>
              <a:rPr lang="zh-CN" altLang="en-US" dirty="0">
                <a:hlinkClick r:id="rId3"/>
              </a:rPr>
              <a:t> </a:t>
            </a:r>
            <a:r>
              <a:rPr lang="en-US" altLang="zh-CN" dirty="0">
                <a:hlinkClick r:id="rId3"/>
              </a:rPr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50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96FF-35C9-F644-97D2-66BE08A412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9</a:t>
            </a:fld>
            <a:endParaRPr lang="zh-CN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7272B93-D2FF-884E-B129-91402960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290184" cy="707400"/>
          </a:xfrm>
        </p:spPr>
        <p:txBody>
          <a:bodyPr/>
          <a:lstStyle/>
          <a:p>
            <a:r>
              <a:rPr lang="en-US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867528-4336-AF42-9301-CEBD3813D67B}"/>
              </a:ext>
            </a:extLst>
          </p:cNvPr>
          <p:cNvSpPr/>
          <p:nvPr/>
        </p:nvSpPr>
        <p:spPr>
          <a:xfrm>
            <a:off x="7340721" y="694324"/>
            <a:ext cx="15263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PT Sans Narrow"/>
                <a:sym typeface="PT Sans Narrow"/>
              </a:rPr>
              <a:t>web</a:t>
            </a:r>
            <a:r>
              <a:rPr lang="zh-CN" altLang="en-US" b="1" dirty="0">
                <a:solidFill>
                  <a:schemeClr val="accent1"/>
                </a:solidFill>
                <a:latin typeface="PT Sans Narrow"/>
                <a:sym typeface="PT Sans Narrow"/>
              </a:rPr>
              <a:t>代理与控制台</a:t>
            </a:r>
            <a:endParaRPr lang="en-US" sz="3600" b="1" dirty="0">
              <a:solidFill>
                <a:schemeClr val="accent1"/>
              </a:solidFill>
              <a:latin typeface="PT Sans Narrow"/>
              <a:sym typeface="PT Sans Narrow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DA5416-2063-B544-AE56-C950C3058008}"/>
              </a:ext>
            </a:extLst>
          </p:cNvPr>
          <p:cNvSpPr txBox="1"/>
          <p:nvPr/>
        </p:nvSpPr>
        <p:spPr>
          <a:xfrm>
            <a:off x="311700" y="1213568"/>
            <a:ext cx="288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功能：</a:t>
            </a:r>
            <a:r>
              <a:rPr lang="en-US" altLang="zh-CN" dirty="0"/>
              <a:t>Web</a:t>
            </a:r>
            <a:r>
              <a:rPr lang="zh-CN" altLang="en-US" dirty="0"/>
              <a:t>反向代理与管理控制台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834530-8B31-334F-897E-63640AFB79BC}"/>
              </a:ext>
            </a:extLst>
          </p:cNvPr>
          <p:cNvSpPr/>
          <p:nvPr/>
        </p:nvSpPr>
        <p:spPr>
          <a:xfrm>
            <a:off x="2213376" y="1878779"/>
            <a:ext cx="1152993" cy="192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50" dirty="0"/>
          </a:p>
          <a:p>
            <a:pPr algn="ctr"/>
            <a:r>
              <a:rPr lang="en-US" b="1" dirty="0"/>
              <a:t>Micro</a:t>
            </a:r>
          </a:p>
          <a:p>
            <a:pPr algn="ctr"/>
            <a:r>
              <a:rPr lang="en-US" b="1" dirty="0"/>
              <a:t>Web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F1C2D-39FD-2B48-867F-2B7EAC75C8FC}"/>
              </a:ext>
            </a:extLst>
          </p:cNvPr>
          <p:cNvSpPr/>
          <p:nvPr/>
        </p:nvSpPr>
        <p:spPr>
          <a:xfrm>
            <a:off x="4238360" y="1877557"/>
            <a:ext cx="767156" cy="523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</a:t>
            </a:r>
            <a:r>
              <a:rPr lang="en-US" altLang="zh-CN" sz="1050" dirty="0"/>
              <a:t>ustomer</a:t>
            </a:r>
            <a:endParaRPr lang="en-US" sz="1050" dirty="0"/>
          </a:p>
          <a:p>
            <a:pPr algn="ctr"/>
            <a:r>
              <a:rPr lang="en-US" sz="1050" dirty="0"/>
              <a:t>API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DF462F-7D4E-4641-85AA-8902B4123036}"/>
              </a:ext>
            </a:extLst>
          </p:cNvPr>
          <p:cNvSpPr/>
          <p:nvPr/>
        </p:nvSpPr>
        <p:spPr>
          <a:xfrm>
            <a:off x="4250523" y="3279546"/>
            <a:ext cx="767156" cy="523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Order</a:t>
            </a:r>
          </a:p>
          <a:p>
            <a:pPr algn="ctr"/>
            <a:r>
              <a:rPr lang="en-US" sz="1050" dirty="0"/>
              <a:t>Web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BCE605-CF5B-204A-9E38-B3D8CCFCC890}"/>
              </a:ext>
            </a:extLst>
          </p:cNvPr>
          <p:cNvSpPr/>
          <p:nvPr/>
        </p:nvSpPr>
        <p:spPr>
          <a:xfrm>
            <a:off x="6573565" y="1879075"/>
            <a:ext cx="767156" cy="523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</a:t>
            </a:r>
            <a:r>
              <a:rPr lang="en-US" altLang="zh-CN" sz="1050" dirty="0"/>
              <a:t>ustomer</a:t>
            </a:r>
            <a:endParaRPr lang="en-US" sz="1050" dirty="0"/>
          </a:p>
          <a:p>
            <a:pPr algn="ctr"/>
            <a:r>
              <a:rPr lang="en-US" sz="1050" dirty="0"/>
              <a:t>SRV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00867D-4D8A-264E-A75D-B101DFA34268}"/>
              </a:ext>
            </a:extLst>
          </p:cNvPr>
          <p:cNvSpPr/>
          <p:nvPr/>
        </p:nvSpPr>
        <p:spPr>
          <a:xfrm>
            <a:off x="6573565" y="3279546"/>
            <a:ext cx="767156" cy="523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Order</a:t>
            </a:r>
          </a:p>
          <a:p>
            <a:pPr algn="ctr"/>
            <a:r>
              <a:rPr lang="en-US" sz="1050" dirty="0"/>
              <a:t>SRV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9F901D-7162-AB40-961E-51A521E0ECDF}"/>
              </a:ext>
            </a:extLst>
          </p:cNvPr>
          <p:cNvCxnSpPr>
            <a:cxnSpLocks/>
            <a:stCxn id="37" idx="3"/>
            <a:endCxn id="12" idx="1"/>
          </p:cNvCxnSpPr>
          <p:nvPr/>
        </p:nvCxnSpPr>
        <p:spPr>
          <a:xfrm flipV="1">
            <a:off x="3219595" y="2139306"/>
            <a:ext cx="1018765" cy="1286468"/>
          </a:xfrm>
          <a:prstGeom prst="straightConnector1">
            <a:avLst/>
          </a:prstGeom>
          <a:ln w="349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4CD3DF-5C76-A24E-B49D-51F86F0769F8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5005516" y="2139306"/>
            <a:ext cx="1568049" cy="1518"/>
          </a:xfrm>
          <a:prstGeom prst="straightConnector1">
            <a:avLst/>
          </a:prstGeom>
          <a:ln w="349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6B40554-E68E-0C49-A58F-BDE85F11736B}"/>
              </a:ext>
            </a:extLst>
          </p:cNvPr>
          <p:cNvSpPr txBox="1"/>
          <p:nvPr/>
        </p:nvSpPr>
        <p:spPr>
          <a:xfrm>
            <a:off x="1341385" y="3127711"/>
            <a:ext cx="871991" cy="30777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/[service]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0CDD1B-BD6C-7B43-9FFC-C5C36488AA7D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449195" y="3425774"/>
            <a:ext cx="868025" cy="0"/>
          </a:xfrm>
          <a:prstGeom prst="straightConnector1">
            <a:avLst/>
          </a:prstGeom>
          <a:ln w="349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48C25D5-168D-154A-99E3-61819EC048F9}"/>
              </a:ext>
            </a:extLst>
          </p:cNvPr>
          <p:cNvSpPr/>
          <p:nvPr/>
        </p:nvSpPr>
        <p:spPr>
          <a:xfrm>
            <a:off x="2328159" y="2644312"/>
            <a:ext cx="902375" cy="523497"/>
          </a:xfrm>
          <a:prstGeom prst="rect">
            <a:avLst/>
          </a:prstGeom>
          <a:solidFill>
            <a:srgbClr val="0A04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Dashboard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FFAA667-38F9-384D-AA01-02B66B56DDCA}"/>
              </a:ext>
            </a:extLst>
          </p:cNvPr>
          <p:cNvSpPr/>
          <p:nvPr/>
        </p:nvSpPr>
        <p:spPr>
          <a:xfrm>
            <a:off x="2317220" y="3226053"/>
            <a:ext cx="902375" cy="399442"/>
          </a:xfrm>
          <a:prstGeom prst="rect">
            <a:avLst/>
          </a:prstGeom>
          <a:solidFill>
            <a:srgbClr val="0A04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Proxy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7191E95-536E-5E42-98F4-BD71CCA2172C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5005516" y="2139306"/>
            <a:ext cx="1568049" cy="1401989"/>
          </a:xfrm>
          <a:prstGeom prst="straightConnector1">
            <a:avLst/>
          </a:prstGeom>
          <a:ln w="349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F52624B-76B7-DB46-9238-325B96702C81}"/>
              </a:ext>
            </a:extLst>
          </p:cNvPr>
          <p:cNvSpPr txBox="1"/>
          <p:nvPr/>
        </p:nvSpPr>
        <p:spPr>
          <a:xfrm>
            <a:off x="1375155" y="2574308"/>
            <a:ext cx="337463" cy="307777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/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1C38F85-B031-0646-B322-322037F621A3}"/>
              </a:ext>
            </a:extLst>
          </p:cNvPr>
          <p:cNvCxnSpPr>
            <a:cxnSpLocks/>
          </p:cNvCxnSpPr>
          <p:nvPr/>
        </p:nvCxnSpPr>
        <p:spPr>
          <a:xfrm>
            <a:off x="1449195" y="2906060"/>
            <a:ext cx="878964" cy="162"/>
          </a:xfrm>
          <a:prstGeom prst="straightConnector1">
            <a:avLst/>
          </a:prstGeom>
          <a:ln w="349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827747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1807</Words>
  <Application>Microsoft Macintosh PowerPoint</Application>
  <PresentationFormat>On-screen Show (16:9)</PresentationFormat>
  <Paragraphs>455</Paragraphs>
  <Slides>33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宋体</vt:lpstr>
      <vt:lpstr>Courier New</vt:lpstr>
      <vt:lpstr>PT Sans Narrow</vt:lpstr>
      <vt:lpstr>Open Sans</vt:lpstr>
      <vt:lpstr>Tropic</vt:lpstr>
      <vt:lpstr>Go-Micro  框架设计</vt:lpstr>
      <vt:lpstr>个人背景</vt:lpstr>
      <vt:lpstr>主题</vt:lpstr>
      <vt:lpstr>什么是Micro</vt:lpstr>
      <vt:lpstr>Micro包含了很多东西</vt:lpstr>
      <vt:lpstr>Micro 服务架构</vt:lpstr>
      <vt:lpstr>Micro API</vt:lpstr>
      <vt:lpstr>Micro API</vt:lpstr>
      <vt:lpstr>Micro Web</vt:lpstr>
      <vt:lpstr>Micro Proxy</vt:lpstr>
      <vt:lpstr>Micro CLI</vt:lpstr>
      <vt:lpstr>Micro Bot</vt:lpstr>
      <vt:lpstr>Go-Micro 框架</vt:lpstr>
      <vt:lpstr>Go-micro 框架模块 </vt:lpstr>
      <vt:lpstr>Go-micro 基础组件调用关系 </vt:lpstr>
      <vt:lpstr>Go-micro 其他组件 </vt:lpstr>
      <vt:lpstr>Broker 异步消息组件</vt:lpstr>
      <vt:lpstr>Registry 注册组件</vt:lpstr>
      <vt:lpstr>Registry 注册类型</vt:lpstr>
      <vt:lpstr>Registry 注册组件 </vt:lpstr>
      <vt:lpstr>Registry 注册组件 </vt:lpstr>
      <vt:lpstr>Registry 注册组件 </vt:lpstr>
      <vt:lpstr>Registry 注册组件 </vt:lpstr>
      <vt:lpstr>Selector 选择器组件 </vt:lpstr>
      <vt:lpstr>Transport 同步请求组件</vt:lpstr>
      <vt:lpstr>Transport 同步请求组件</vt:lpstr>
      <vt:lpstr>Transport 的分类</vt:lpstr>
      <vt:lpstr>组件插件化</vt:lpstr>
      <vt:lpstr>回顾框架</vt:lpstr>
      <vt:lpstr>插件化代码演示 </vt:lpstr>
      <vt:lpstr>插件化原理 </vt:lpstr>
      <vt:lpstr>服务插件化示例</vt:lpstr>
      <vt:lpstr>谢谢大家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Go-Micro框架设计</dc:title>
  <cp:lastModifiedBy>printfcoder@gmail.com</cp:lastModifiedBy>
  <cp:revision>440</cp:revision>
  <dcterms:modified xsi:type="dcterms:W3CDTF">2019-09-15T14:53:45Z</dcterms:modified>
</cp:coreProperties>
</file>