
<file path=[Content_Types].xml><?xml version="1.0" encoding="utf-8"?>
<Types xmlns="http://schemas.openxmlformats.org/package/2006/content-types">
  <Default Extension="png" ContentType="image/png"/>
  <Default Extension="tiff" ContentType="image/tif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  <p:sldMasterId id="2147483654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318" r:id="rId9"/>
    <p:sldId id="262" r:id="rId10"/>
    <p:sldId id="290" r:id="rId11"/>
    <p:sldId id="303" r:id="rId12"/>
    <p:sldId id="267" r:id="rId13"/>
    <p:sldId id="309" r:id="rId14"/>
    <p:sldId id="289" r:id="rId15"/>
    <p:sldId id="346" r:id="rId16"/>
    <p:sldId id="347" r:id="rId17"/>
    <p:sldId id="311" r:id="rId18"/>
    <p:sldId id="294" r:id="rId19"/>
    <p:sldId id="310" r:id="rId20"/>
    <p:sldId id="293" r:id="rId21"/>
    <p:sldId id="295" r:id="rId22"/>
    <p:sldId id="292" r:id="rId23"/>
    <p:sldId id="296" r:id="rId24"/>
    <p:sldId id="319" r:id="rId25"/>
    <p:sldId id="273" r:id="rId26"/>
    <p:sldId id="312" r:id="rId27"/>
    <p:sldId id="320" r:id="rId28"/>
    <p:sldId id="297" r:id="rId29"/>
    <p:sldId id="313" r:id="rId30"/>
    <p:sldId id="323" r:id="rId31"/>
    <p:sldId id="343" r:id="rId32"/>
    <p:sldId id="322" r:id="rId33"/>
    <p:sldId id="348" r:id="rId34"/>
    <p:sldId id="345" r:id="rId35"/>
    <p:sldId id="314" r:id="rId36"/>
    <p:sldId id="315" r:id="rId37"/>
    <p:sldId id="321" r:id="rId38"/>
    <p:sldId id="288" r:id="rId39"/>
  </p:sldIdLst>
  <p:sldSz cx="9144000" cy="5143500" type="screen16x9"/>
  <p:notesSz cx="9144000" cy="5143500"/>
  <p:embeddedFontLst>
    <p:embeddedFont>
      <p:font typeface="Calibri" panose="020F0502020204030204"/>
      <p:regular r:id="rId43"/>
      <p:bold r:id="rId44"/>
      <p:italic r:id="rId45"/>
      <p:boldItalic r:id="rId46"/>
    </p:embeddedFont>
    <p:embeddedFont>
      <p:font typeface="PT Sans Narrow" panose="020B0506020203020204"/>
      <p:regular r:id="rId47"/>
    </p:embeddedFont>
    <p:embeddedFont>
      <p:font typeface="Open Sans" panose="020B0606030504020204"/>
      <p:regular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9"/>
    <p:restoredTop sz="94651"/>
  </p:normalViewPr>
  <p:slideViewPr>
    <p:cSldViewPr snapToGrid="0">
      <p:cViewPr varScale="1">
        <p:scale>
          <a:sx n="194" d="100"/>
          <a:sy n="194" d="100"/>
        </p:scale>
        <p:origin x="192" y="232"/>
      </p:cViewPr>
      <p:guideLst>
        <p:guide orient="horz" pos="2888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8" Type="http://schemas.openxmlformats.org/officeDocument/2006/relationships/font" Target="fonts/font6.fntdata"/><Relationship Id="rId47" Type="http://schemas.openxmlformats.org/officeDocument/2006/relationships/font" Target="fonts/font5.fntdata"/><Relationship Id="rId46" Type="http://schemas.openxmlformats.org/officeDocument/2006/relationships/font" Target="fonts/font4.fntdata"/><Relationship Id="rId45" Type="http://schemas.openxmlformats.org/officeDocument/2006/relationships/font" Target="fonts/font3.fntdata"/><Relationship Id="rId44" Type="http://schemas.openxmlformats.org/officeDocument/2006/relationships/font" Target="fonts/font2.fntdata"/><Relationship Id="rId43" Type="http://schemas.openxmlformats.org/officeDocument/2006/relationships/font" Target="fonts/font1.fntdata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2c7962589_5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62c7962589_5_59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4a76758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4a76758ce_0_0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其实还有network、tunnel等网络相关的工具，但是还没正式发布，这里我们不讲。</a:t>
            </a:r>
            <a:endParaRPr lang="en-US"/>
          </a:p>
        </p:txBody>
      </p:sp>
      <p:sp>
        <p:nvSpPr>
          <p:cNvPr id="167" name="Google Shape;167;g64a76758ce_0_0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2c7962589_5_191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1,</a:t>
            </a:r>
            <a:r>
              <a:rPr lang="zh-CN" altLang="en-US"/>
              <a:t> 手写定义</a:t>
            </a:r>
            <a:endParaRPr lang="en-US" alt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2.</a:t>
            </a:r>
            <a:r>
              <a:rPr lang="zh-CN" altLang="en-US"/>
              <a:t> 演示生成</a:t>
            </a:r>
            <a:endParaRPr lang="en-US"/>
          </a:p>
        </p:txBody>
      </p:sp>
      <p:sp>
        <p:nvSpPr>
          <p:cNvPr id="258" name="Google Shape;258;g62c7962589_5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3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c7962589_5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62c7962589_5_85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2c7962589_5_322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5" name="Google Shape;395;g62c7962589_5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c7962589_5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62c7962589_5_85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c7962589_5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62c7962589_5_85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c7962589_5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62c7962589_5_85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3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我们说</a:t>
            </a:r>
            <a:r>
              <a:rPr lang="en-US" altLang="zh-CN"/>
              <a:t>Go-Micro</a:t>
            </a:r>
            <a:r>
              <a:rPr lang="zh-CN" altLang="en-US"/>
              <a:t>中的任何一个组件，都是可以插件化的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c7962589_5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62c7962589_5_85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2c7962589_5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62c7962589_5_66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2c7962589_5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385763"/>
            <a:ext cx="8128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62c7962589_5_110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c7962589_5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62c7962589_5_85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62c7962589_5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9" name="Google Shape;719;g62c7962589_5_637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2c7962589_5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62c7962589_5_79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c7962589_5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62c7962589_5_85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这几点理解好之后，</a:t>
            </a:r>
            <a:r>
              <a:rPr kumimoji="1" lang="en-US" altLang="zh-CN"/>
              <a:t>Go-Micro</a:t>
            </a:r>
            <a:r>
              <a:rPr kumimoji="1" lang="zh-CN" altLang="en-US"/>
              <a:t>基本就能运用自如了。</a:t>
            </a:r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4a76758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4a76758ce_0_0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67" name="Google Shape;167;g64a76758ce_0_0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c7962589_5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62c7962589_5_85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2c7962589_5_191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这里不给大家深入讲解，大家知道有这个工具即可，后面的几期我们会讲</a:t>
            </a:r>
            <a:endParaRPr lang="en-US"/>
          </a:p>
        </p:txBody>
      </p:sp>
      <p:sp>
        <p:nvSpPr>
          <p:cNvPr id="258" name="Google Shape;258;g62c7962589_5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c7962589_5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62c7962589_5_85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Slide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84724" y="535134"/>
            <a:ext cx="8374551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209733" y="45689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87" name="Google Shape;87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205133" y="4508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" name="Google Shape;97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205133" y="45895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 panose="020B0506020203020204"/>
              <a:buNone/>
              <a:defRPr sz="2400"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</a:lstStyle>
          <a:p/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154508" y="45988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172933" y="4548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84724" y="1532699"/>
            <a:ext cx="7144384" cy="290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rgbClr val="A71C5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0" y="1567346"/>
            <a:ext cx="9144000" cy="2009139"/>
          </a:xfrm>
          <a:custGeom>
            <a:avLst/>
            <a:gdLst/>
            <a:ahLst/>
            <a:cxnLst/>
            <a:rect l="l" t="t" r="r" b="b"/>
            <a:pathLst>
              <a:path w="9144000" h="2009139" extrusionOk="0">
                <a:moveTo>
                  <a:pt x="0" y="0"/>
                </a:moveTo>
                <a:lnTo>
                  <a:pt x="9143981" y="0"/>
                </a:lnTo>
                <a:lnTo>
                  <a:pt x="9143981" y="2008796"/>
                </a:lnTo>
                <a:lnTo>
                  <a:pt x="0" y="2008796"/>
                </a:lnTo>
                <a:lnTo>
                  <a:pt x="0" y="0"/>
                </a:lnTo>
                <a:close/>
              </a:path>
            </a:pathLst>
          </a:custGeom>
          <a:solidFill>
            <a:srgbClr val="E81C6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 extrusionOk="0">
                <a:moveTo>
                  <a:pt x="0" y="5143489"/>
                </a:moveTo>
                <a:lnTo>
                  <a:pt x="4571990" y="5143489"/>
                </a:lnTo>
                <a:lnTo>
                  <a:pt x="4571990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E81C6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4571991" y="174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 extrusionOk="0">
                <a:moveTo>
                  <a:pt x="0" y="0"/>
                </a:moveTo>
                <a:lnTo>
                  <a:pt x="4571990" y="0"/>
                </a:lnTo>
                <a:lnTo>
                  <a:pt x="4571990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5029664" y="4495491"/>
            <a:ext cx="577215" cy="0"/>
          </a:xfrm>
          <a:custGeom>
            <a:avLst/>
            <a:gdLst/>
            <a:ahLst/>
            <a:cxnLst/>
            <a:rect l="l" t="t" r="r" b="b"/>
            <a:pathLst>
              <a:path w="577214" h="120000" extrusionOk="0">
                <a:moveTo>
                  <a:pt x="0" y="0"/>
                </a:moveTo>
                <a:lnTo>
                  <a:pt x="577198" y="0"/>
                </a:lnTo>
              </a:path>
            </a:pathLst>
          </a:custGeom>
          <a:noFill/>
          <a:ln w="19025" cap="flat" cmpd="sng">
            <a:solidFill>
              <a:srgbClr val="E81C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8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" name="Google Shape;55;p8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6" name="Google Shape;56;p8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57" name="Google Shape;57;p8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58;p8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9" name="Google Shape;59;p8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60" name="Google Shape;60;p8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61;p8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2" name="Google Shape;62;p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3" name="Google Shape;63;p8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1258" y="47123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65" name="Google Shape;65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40799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71" name="Google Shape;71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26399" y="4172176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76" name="Google Shape;76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63474" y="4183526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Go 夜读（中浅蓝）">
  <p:cSld name="TITLE_AND_TWO_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1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11258" y="4682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82" name="Google Shape;82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429199" y="1275574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 h="120000" extrusionOk="0">
                <a:moveTo>
                  <a:pt x="0" y="0"/>
                </a:moveTo>
                <a:lnTo>
                  <a:pt x="614098" y="0"/>
                </a:lnTo>
              </a:path>
            </a:pathLst>
          </a:custGeom>
          <a:noFill/>
          <a:ln w="190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384724" y="1532699"/>
            <a:ext cx="7144384" cy="290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A71C5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b="0" u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9pPr>
          </a:lstStyle>
          <a:p/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 panose="020B0606030504020204"/>
              <a:buChar char="●"/>
              <a:defRPr sz="18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●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●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186708" y="4539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8140799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hyperlink" Target="https://github.com/micro-in-cn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.tiff"/><Relationship Id="rId4" Type="http://schemas.openxmlformats.org/officeDocument/2006/relationships/hyperlink" Target="http://github.com/micro-in-cn" TargetMode="External"/><Relationship Id="rId3" Type="http://schemas.openxmlformats.org/officeDocument/2006/relationships/hyperlink" Target="https://github.com/micro" TargetMode="External"/><Relationship Id="rId2" Type="http://schemas.openxmlformats.org/officeDocument/2006/relationships/image" Target="../media/image13.jpeg"/><Relationship Id="rId1" Type="http://schemas.openxmlformats.org/officeDocument/2006/relationships/hyperlink" Target="https://micro.mu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github.com/micro/protoc-gen-micr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/>
              <a:t>Go-Micro  </a:t>
            </a:r>
            <a:r>
              <a:rPr lang="zh-CN" altLang="en-US" sz="4400"/>
              <a:t>编写微服务</a:t>
            </a:r>
            <a:endParaRPr lang="en-US" sz="440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Micro </a:t>
            </a:r>
            <a:r>
              <a:rPr lang="zh-CN" altLang="en-US">
                <a:ea typeface="宋体" panose="02010600030101010101" pitchFamily="2" charset="-122"/>
              </a:rPr>
              <a:t>中国</a:t>
            </a:r>
            <a:endParaRPr lang="zh-CN" altLang="en-US">
              <a:ea typeface="宋体" panose="02010600030101010101" pitchFamily="2" charset="-122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2019-1</a:t>
            </a:r>
            <a:r>
              <a:rPr lang="en-US" altLang="zh-CN"/>
              <a:t>2</a:t>
            </a:r>
            <a:r>
              <a:rPr lang="en-US"/>
              <a:t>-</a:t>
            </a:r>
            <a:r>
              <a:rPr lang="en-US" altLang="zh-CN"/>
              <a:t>19</a:t>
            </a:r>
            <a:endParaRPr lang="en-US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111258" y="47123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271359" y="935823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CN" altLang="en-US"/>
              <a:t>现场演示</a:t>
            </a:r>
            <a:endParaRPr lang="en-US"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示例架构</a:t>
            </a:r>
            <a:endParaRPr lang="en-US"/>
          </a:p>
        </p:txBody>
      </p:sp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451" y="1152425"/>
            <a:ext cx="6400298" cy="36214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面临的问题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服务的注册与发现</a:t>
            </a:r>
            <a:endParaRPr lang="zh-CN" altLang="en-US"/>
          </a:p>
          <a:p>
            <a:r>
              <a:rPr lang="zh-CN" altLang="en-US"/>
              <a:t>服务之间的通信</a:t>
            </a:r>
            <a:endParaRPr lang="zh-CN" altLang="en-US"/>
          </a:p>
          <a:p>
            <a:r>
              <a:rPr lang="zh-CN" altLang="en-US"/>
              <a:t>服务的可靠性</a:t>
            </a:r>
            <a:endParaRPr lang="zh-CN" altLang="en-US"/>
          </a:p>
          <a:p>
            <a:r>
              <a:rPr lang="zh-CN" altLang="en-US" i="1"/>
              <a:t>部署</a:t>
            </a:r>
            <a:endParaRPr lang="zh-CN" altLang="en-US"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Go-Micro</a:t>
            </a:r>
            <a:r>
              <a:rPr lang="zh-CN" altLang="en-US"/>
              <a:t>的方案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服务的注册与发现：支持</a:t>
            </a:r>
            <a:r>
              <a:rPr lang="en-US" altLang="zh-CN">
                <a:sym typeface="+mn-ea"/>
              </a:rPr>
              <a:t>Etcd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MSDN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Consul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ZK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Eureka...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服务间通信：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HTTP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TCP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UDP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MQ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（同步），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HTTP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MQ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（异步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）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服务可靠性：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TTL/Interval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、限流、熔断等特性</a:t>
            </a:r>
            <a:endParaRPr lang="zh-CN" altLang="en-US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103696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SRV</a:t>
            </a:r>
            <a:endParaRPr lang="en-US"/>
          </a:p>
        </p:txBody>
      </p:sp>
      <p:sp>
        <p:nvSpPr>
          <p:cNvPr id="261" name="Google Shape;261;p28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62" name="Google Shape;262;p28"/>
          <p:cNvSpPr/>
          <p:nvPr/>
        </p:nvSpPr>
        <p:spPr>
          <a:xfrm>
            <a:off x="5894262" y="701662"/>
            <a:ext cx="30670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214" y="1152425"/>
            <a:ext cx="4898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两个服务</a:t>
            </a:r>
            <a:endParaRPr kumimoji="1" lang="en-US" altLang="zh-CN"/>
          </a:p>
          <a:p>
            <a:endParaRPr kumimoji="1" lang="en-US" altLang="zh-CN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>
                <a:sym typeface="PT Sans Narrow" panose="020B0506020203020204"/>
              </a:rPr>
              <a:t>Sum</a:t>
            </a:r>
            <a:r>
              <a:rPr kumimoji="1" lang="zh-CN" altLang="en-US">
                <a:sym typeface="PT Sans Narrow" panose="020B0506020203020204"/>
              </a:rPr>
              <a:t>服务：所有小于输入数字的自然数累加</a:t>
            </a:r>
            <a:endParaRPr kumimoji="1" lang="en-US" altLang="zh-CN">
              <a:sym typeface="PT Sans Narrow" panose="020B0506020203020204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/>
              <a:t>Prime</a:t>
            </a:r>
            <a:r>
              <a:rPr kumimoji="1" lang="zh-CN" altLang="en-US"/>
              <a:t>服务：查出小于输入的所有素数</a:t>
            </a:r>
            <a:endParaRPr kumimoji="1" lang="en-US" altLang="zh-CN"/>
          </a:p>
        </p:txBody>
      </p:sp>
      <p:sp>
        <p:nvSpPr>
          <p:cNvPr id="7" name="Google Shape;128;p18"/>
          <p:cNvSpPr/>
          <p:nvPr/>
        </p:nvSpPr>
        <p:spPr>
          <a:xfrm>
            <a:off x="7743870" y="721831"/>
            <a:ext cx="112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后台服务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8040" y="2348230"/>
            <a:ext cx="4471035" cy="25279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5" y="1284939"/>
            <a:ext cx="9144000" cy="6436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673" y="2341345"/>
            <a:ext cx="5653528" cy="2445445"/>
          </a:xfrm>
          <a:prstGeom prst="rect">
            <a:avLst/>
          </a:prstGeom>
        </p:spPr>
      </p:pic>
      <p:sp>
        <p:nvSpPr>
          <p:cNvPr id="6" name="Google Shape;26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103696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CN" altLang="en-US" dirty="0"/>
              <a:t>启动日志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调用服务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4053392" cy="3302700"/>
          </a:xfrm>
        </p:spPr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API</a:t>
            </a:r>
            <a:endParaRPr lang="en-US" altLang="zh-CN" dirty="0"/>
          </a:p>
          <a:p>
            <a:r>
              <a:rPr lang="zh-CN" altLang="en-US" dirty="0"/>
              <a:t>定义</a:t>
            </a:r>
            <a:r>
              <a:rPr lang="en-US" altLang="zh-CN" dirty="0"/>
              <a:t>Handler</a:t>
            </a:r>
            <a:endParaRPr lang="en-US" altLang="zh-CN" dirty="0"/>
          </a:p>
          <a:p>
            <a:r>
              <a:rPr lang="zh-CN" altLang="en-US" dirty="0"/>
              <a:t>编写服务</a:t>
            </a:r>
            <a:r>
              <a:rPr lang="en-US" altLang="zh-CN" dirty="0"/>
              <a:t>+</a:t>
            </a:r>
            <a:r>
              <a:rPr lang="zh-CN" altLang="en-US" dirty="0"/>
              <a:t>暴露接口</a:t>
            </a:r>
            <a:endParaRPr lang="zh-CN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6818" y="1504380"/>
            <a:ext cx="4028571" cy="25619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如何改变微服务参数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1.</a:t>
            </a:r>
            <a:r>
              <a:rPr kumimoji="1" lang="zh-CN" altLang="en-US"/>
              <a:t> 框架</a:t>
            </a:r>
            <a:r>
              <a:rPr kumimoji="1" lang="en-US" altLang="zh-CN"/>
              <a:t>API</a:t>
            </a:r>
            <a:endParaRPr kumimoji="1" lang="en-US" altLang="zh-CN"/>
          </a:p>
          <a:p>
            <a:r>
              <a:rPr kumimoji="1" lang="en-US" altLang="zh-CN"/>
              <a:t>2.</a:t>
            </a:r>
            <a:r>
              <a:rPr kumimoji="1" lang="zh-CN" altLang="en-US"/>
              <a:t> </a:t>
            </a:r>
            <a:r>
              <a:rPr kumimoji="1" lang="en-US" altLang="zh-CN"/>
              <a:t>ENV</a:t>
            </a:r>
            <a:r>
              <a:rPr kumimoji="1" lang="zh-CN" altLang="en-US"/>
              <a:t> 环境变量</a:t>
            </a:r>
            <a:endParaRPr kumimoji="1" lang="en-US" altLang="zh-CN"/>
          </a:p>
          <a:p>
            <a:r>
              <a:rPr kumimoji="1" lang="en-US" altLang="zh-CN"/>
              <a:t>3.</a:t>
            </a:r>
            <a:r>
              <a:rPr kumimoji="1" lang="zh-CN" altLang="en-US"/>
              <a:t> </a:t>
            </a:r>
            <a:r>
              <a:rPr kumimoji="1" lang="en-US" altLang="zh-CN"/>
              <a:t>CLI</a:t>
            </a:r>
            <a:r>
              <a:rPr kumimoji="1" lang="zh-CN" altLang="en-US"/>
              <a:t> 命令行参数</a:t>
            </a:r>
            <a:endParaRPr kumimoji="1" lang="en-US" altLang="zh-CN"/>
          </a:p>
          <a:p>
            <a:r>
              <a:rPr kumimoji="1" lang="zh-CN" altLang="en-US"/>
              <a:t>同时声明：</a:t>
            </a:r>
            <a:r>
              <a:rPr kumimoji="1" lang="en-US" altLang="zh-CN"/>
              <a:t>1&lt;2&lt;3</a:t>
            </a:r>
            <a:endParaRPr kumimoji="1" lang="en-US" altLang="zh-CN"/>
          </a:p>
          <a:p>
            <a:r>
              <a:rPr kumimoji="1" lang="zh-CN" altLang="en-US"/>
              <a:t>如何查找参数与变量名（</a:t>
            </a:r>
            <a:r>
              <a:rPr kumimoji="1" lang="en-US" altLang="zh-CN"/>
              <a:t>--help</a:t>
            </a:r>
            <a:r>
              <a:rPr kumimoji="1" lang="zh-CN" altLang="en-US"/>
              <a:t>）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如何自定义微服务参数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Cli</a:t>
            </a:r>
            <a:r>
              <a:rPr lang="zh-CN" altLang="en-US"/>
              <a:t> 库</a:t>
            </a:r>
            <a:endParaRPr lang="en-US" altLang="zh-CN"/>
          </a:p>
          <a:p>
            <a:r>
              <a:rPr kumimoji="1" lang="zh-CN" altLang="en-US"/>
              <a:t>关键字：</a:t>
            </a:r>
            <a:r>
              <a:rPr lang="en-US"/>
              <a:t> </a:t>
            </a:r>
            <a:r>
              <a:rPr lang="en-US" altLang="zh-CN"/>
              <a:t>micro.</a:t>
            </a:r>
            <a:r>
              <a:rPr lang="en-US"/>
              <a:t>Flags</a:t>
            </a:r>
            <a:endParaRPr kumimoji="1"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Web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特性：基于</a:t>
            </a:r>
            <a:r>
              <a:rPr kumimoji="1" lang="en-US" altLang="zh-CN"/>
              <a:t>Go-Micro</a:t>
            </a:r>
            <a:r>
              <a:rPr kumimoji="1" lang="zh-CN" altLang="en-US"/>
              <a:t>开发</a:t>
            </a:r>
            <a:r>
              <a:rPr kumimoji="1" lang="en-US" altLang="zh-CN"/>
              <a:t>Web</a:t>
            </a:r>
            <a:r>
              <a:rPr kumimoji="1" lang="zh-CN" altLang="en-US"/>
              <a:t>应用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支持服务发现与心跳检测</a:t>
            </a:r>
            <a:endParaRPr kumimoji="1" lang="en-US" altLang="zh-CN"/>
          </a:p>
          <a:p>
            <a:r>
              <a:rPr kumimoji="1" lang="zh-CN" altLang="en-US"/>
              <a:t>支持自定义</a:t>
            </a:r>
            <a:r>
              <a:rPr kumimoji="1" lang="en-US" altLang="zh-CN"/>
              <a:t>Handler</a:t>
            </a:r>
            <a:endParaRPr kumimoji="1" lang="en-US" altLang="zh-CN"/>
          </a:p>
          <a:p>
            <a:r>
              <a:rPr kumimoji="1" lang="zh-CN" altLang="en-US"/>
              <a:t>支持静态文件</a:t>
            </a:r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9755" y="1414145"/>
            <a:ext cx="4379595" cy="24936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altLang="zh-CN"/>
              <a:t>Micro</a:t>
            </a:r>
            <a:r>
              <a:rPr lang="zh-CN" altLang="en-US"/>
              <a:t>中国站</a:t>
            </a:r>
            <a:endParaRPr lang="en-US"/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20" name="Google Shape;120;p18"/>
          <p:cNvSpPr txBox="1"/>
          <p:nvPr/>
        </p:nvSpPr>
        <p:spPr>
          <a:xfrm>
            <a:off x="462280" y="1242875"/>
            <a:ext cx="3042920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Since</a:t>
            </a:r>
            <a:r>
              <a:rPr lang="zh-CN" altLang="en-US" sz="18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altLang="zh-CN" sz="18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2019-02</a:t>
            </a: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462280" y="1623148"/>
            <a:ext cx="3120476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/>
            <a:r>
              <a:rPr lang="en-US">
                <a:hlinkClick r:id="rId1"/>
              </a:rPr>
              <a:t>https://github.com/micro-in-cn</a:t>
            </a:r>
            <a:endParaRPr u="sng">
              <a:solidFill>
                <a:srgbClr val="01AED1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7743870" y="721831"/>
            <a:ext cx="112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Micro</a:t>
            </a: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 中国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18" y="2026017"/>
            <a:ext cx="1638300" cy="1638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857" y="2026017"/>
            <a:ext cx="1638301" cy="16157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89857" y="3641721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扫码加群，备注</a:t>
            </a:r>
            <a:r>
              <a:rPr kumimoji="1" lang="en-US" altLang="zh-CN"/>
              <a:t>github</a:t>
            </a:r>
            <a:endParaRPr kumimoji="1"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3772" y="3641720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Micro</a:t>
            </a:r>
            <a:r>
              <a:rPr kumimoji="1" lang="zh-CN" altLang="en-US"/>
              <a:t>中国公众号</a:t>
            </a:r>
            <a:endParaRPr kumimoji="1"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API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4044363" cy="3302700"/>
          </a:xfrm>
        </p:spPr>
        <p:txBody>
          <a:bodyPr/>
          <a:lstStyle/>
          <a:p>
            <a:r>
              <a:rPr kumimoji="1" lang="zh-CN" altLang="en-US"/>
              <a:t>定位：业务核心逻辑内聚在</a:t>
            </a:r>
            <a:r>
              <a:rPr kumimoji="1" lang="en-US" altLang="zh-CN"/>
              <a:t>SRV</a:t>
            </a:r>
            <a:r>
              <a:rPr kumimoji="1" lang="zh-CN" altLang="en-US"/>
              <a:t>，</a:t>
            </a:r>
            <a:r>
              <a:rPr kumimoji="1" lang="en-US" altLang="zh-CN"/>
              <a:t>API</a:t>
            </a:r>
            <a:r>
              <a:rPr kumimoji="1" lang="zh-CN" altLang="en-US"/>
              <a:t>则负责统一业务入口，并将不同</a:t>
            </a:r>
            <a:r>
              <a:rPr kumimoji="1" lang="en-US" altLang="zh-CN"/>
              <a:t>SRV</a:t>
            </a:r>
            <a:r>
              <a:rPr kumimoji="1" lang="zh-CN" altLang="en-US"/>
              <a:t>的能力聚合。</a:t>
            </a:r>
            <a:endParaRPr kumimoji="1"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0060" y="1406525"/>
            <a:ext cx="4387850" cy="25126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271359" y="935823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CN" altLang="en-US"/>
              <a:t>异步通信</a:t>
            </a:r>
            <a:endParaRPr lang="en-US"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361153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Broker 异步消息组件</a:t>
            </a:r>
            <a:endParaRPr lang="en-US"/>
          </a:p>
        </p:txBody>
      </p:sp>
      <p:sp>
        <p:nvSpPr>
          <p:cNvPr id="398" name="Google Shape;398;p34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99" name="Google Shape;399;p34"/>
          <p:cNvSpPr/>
          <p:nvPr/>
        </p:nvSpPr>
        <p:spPr>
          <a:xfrm>
            <a:off x="4823758" y="2702945"/>
            <a:ext cx="1295400" cy="13952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0" name="Google Shape;400;p34"/>
          <p:cNvSpPr/>
          <p:nvPr/>
        </p:nvSpPr>
        <p:spPr>
          <a:xfrm>
            <a:off x="4983778" y="3112491"/>
            <a:ext cx="1009048" cy="21804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http</a:t>
            </a: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1" name="Google Shape;401;p34"/>
          <p:cNvSpPr/>
          <p:nvPr/>
        </p:nvSpPr>
        <p:spPr>
          <a:xfrm>
            <a:off x="4983778" y="3422930"/>
            <a:ext cx="1009048" cy="50294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NATs、RbMQ 、Kafka 、</a:t>
            </a:r>
            <a:r>
              <a:rPr lang="en-US" sz="12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nsq …</a:t>
            </a:r>
            <a:endParaRPr sz="12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2" name="Google Shape;402;p34"/>
          <p:cNvSpPr txBox="1"/>
          <p:nvPr/>
        </p:nvSpPr>
        <p:spPr>
          <a:xfrm>
            <a:off x="457200" y="1504950"/>
            <a:ext cx="5514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Subscribe：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注册关心的主题（Topic），指定队列（Queue）分发消息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3" name="Google Shape;403;p34"/>
          <p:cNvSpPr txBox="1"/>
          <p:nvPr/>
        </p:nvSpPr>
        <p:spPr>
          <a:xfrm>
            <a:off x="458975" y="1847875"/>
            <a:ext cx="3499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Publish：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异步将消息推送到主题（Topic）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4" name="Google Shape;404;p34"/>
          <p:cNvSpPr txBox="1"/>
          <p:nvPr/>
        </p:nvSpPr>
        <p:spPr>
          <a:xfrm>
            <a:off x="457200" y="2170875"/>
            <a:ext cx="3499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Encoding：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编码消息（默认JSON格式）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5" name="Google Shape;405;p34"/>
          <p:cNvSpPr/>
          <p:nvPr/>
        </p:nvSpPr>
        <p:spPr>
          <a:xfrm>
            <a:off x="3207010" y="3220269"/>
            <a:ext cx="914400" cy="36146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 A</a:t>
            </a:r>
            <a:endParaRPr sz="11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6" name="Google Shape;406;p34"/>
          <p:cNvSpPr/>
          <p:nvPr/>
        </p:nvSpPr>
        <p:spPr>
          <a:xfrm>
            <a:off x="3664210" y="3072577"/>
            <a:ext cx="609600" cy="24441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broker</a:t>
            </a: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7" name="Google Shape;407;p34"/>
          <p:cNvSpPr/>
          <p:nvPr/>
        </p:nvSpPr>
        <p:spPr>
          <a:xfrm>
            <a:off x="6804958" y="3219942"/>
            <a:ext cx="914400" cy="36146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 C</a:t>
            </a:r>
            <a:endParaRPr sz="12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8" name="Google Shape;408;p34"/>
          <p:cNvSpPr/>
          <p:nvPr/>
        </p:nvSpPr>
        <p:spPr>
          <a:xfrm>
            <a:off x="7262158" y="3072250"/>
            <a:ext cx="609600" cy="24441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broker</a:t>
            </a: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9" name="Google Shape;409;p34"/>
          <p:cNvSpPr/>
          <p:nvPr/>
        </p:nvSpPr>
        <p:spPr>
          <a:xfrm>
            <a:off x="6804958" y="4098169"/>
            <a:ext cx="914400" cy="36146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 [X]</a:t>
            </a:r>
            <a:endParaRPr sz="11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0" name="Google Shape;410;p34"/>
          <p:cNvSpPr/>
          <p:nvPr/>
        </p:nvSpPr>
        <p:spPr>
          <a:xfrm>
            <a:off x="7262158" y="3950477"/>
            <a:ext cx="609600" cy="24441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broker</a:t>
            </a: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11" name="Google Shape;411;p34"/>
          <p:cNvCxnSpPr>
            <a:stCxn id="405" idx="3"/>
            <a:endCxn id="399" idx="1"/>
          </p:cNvCxnSpPr>
          <p:nvPr/>
        </p:nvCxnSpPr>
        <p:spPr>
          <a:xfrm rot="10800000" flipH="1">
            <a:off x="4121410" y="3400702"/>
            <a:ext cx="702300" cy="300"/>
          </a:xfrm>
          <a:prstGeom prst="straightConnector1">
            <a:avLst/>
          </a:prstGeom>
          <a:noFill/>
          <a:ln w="9525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12" name="Google Shape;412;p34"/>
          <p:cNvSpPr/>
          <p:nvPr/>
        </p:nvSpPr>
        <p:spPr>
          <a:xfrm>
            <a:off x="6804958" y="2306769"/>
            <a:ext cx="914400" cy="36146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 B</a:t>
            </a:r>
            <a:endParaRPr sz="12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3" name="Google Shape;413;p34"/>
          <p:cNvSpPr/>
          <p:nvPr/>
        </p:nvSpPr>
        <p:spPr>
          <a:xfrm>
            <a:off x="7262158" y="2148304"/>
            <a:ext cx="609600" cy="24441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broker</a:t>
            </a: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14" name="Google Shape;414;p34"/>
          <p:cNvCxnSpPr>
            <a:stCxn id="407" idx="1"/>
            <a:endCxn id="399" idx="3"/>
          </p:cNvCxnSpPr>
          <p:nvPr/>
        </p:nvCxnSpPr>
        <p:spPr>
          <a:xfrm rot="10800000">
            <a:off x="6119158" y="3400675"/>
            <a:ext cx="685800" cy="0"/>
          </a:xfrm>
          <a:prstGeom prst="straightConnector1">
            <a:avLst/>
          </a:prstGeom>
          <a:noFill/>
          <a:ln w="9525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15" name="Google Shape;415;p34"/>
          <p:cNvCxnSpPr>
            <a:stCxn id="409" idx="1"/>
            <a:endCxn id="399" idx="2"/>
          </p:cNvCxnSpPr>
          <p:nvPr/>
        </p:nvCxnSpPr>
        <p:spPr>
          <a:xfrm rot="10800000">
            <a:off x="5471458" y="4098303"/>
            <a:ext cx="1333500" cy="180600"/>
          </a:xfrm>
          <a:prstGeom prst="bentConnector2">
            <a:avLst/>
          </a:prstGeom>
          <a:noFill/>
          <a:ln w="9525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16" name="Google Shape;416;p34"/>
          <p:cNvSpPr/>
          <p:nvPr/>
        </p:nvSpPr>
        <p:spPr>
          <a:xfrm>
            <a:off x="5166657" y="2762482"/>
            <a:ext cx="609600" cy="24441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中间件</a:t>
            </a: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17" name="Google Shape;417;p34"/>
          <p:cNvCxnSpPr>
            <a:stCxn id="412" idx="1"/>
            <a:endCxn id="399" idx="0"/>
          </p:cNvCxnSpPr>
          <p:nvPr/>
        </p:nvCxnSpPr>
        <p:spPr>
          <a:xfrm flipH="1">
            <a:off x="5471458" y="2487502"/>
            <a:ext cx="1333500" cy="215400"/>
          </a:xfrm>
          <a:prstGeom prst="bentConnector2">
            <a:avLst/>
          </a:prstGeom>
          <a:noFill/>
          <a:ln w="9525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18" name="Google Shape;418;p34"/>
          <p:cNvSpPr txBox="1"/>
          <p:nvPr/>
        </p:nvSpPr>
        <p:spPr>
          <a:xfrm>
            <a:off x="482125" y="4278902"/>
            <a:ext cx="383823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注：中间件不一定是消息服务，比如Http</a:t>
            </a:r>
            <a:endParaRPr sz="1400"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9" name="Google Shape;419;p34"/>
          <p:cNvSpPr txBox="1"/>
          <p:nvPr/>
        </p:nvSpPr>
        <p:spPr>
          <a:xfrm>
            <a:off x="5971798" y="2318586"/>
            <a:ext cx="45384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订阅</a:t>
            </a:r>
            <a:endParaRPr sz="1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0" name="Google Shape;420;p34"/>
          <p:cNvSpPr txBox="1"/>
          <p:nvPr/>
        </p:nvSpPr>
        <p:spPr>
          <a:xfrm>
            <a:off x="6247355" y="3242372"/>
            <a:ext cx="45384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订阅</a:t>
            </a:r>
            <a:endParaRPr sz="1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1" name="Google Shape;421;p34"/>
          <p:cNvSpPr txBox="1"/>
          <p:nvPr/>
        </p:nvSpPr>
        <p:spPr>
          <a:xfrm>
            <a:off x="5962684" y="4101943"/>
            <a:ext cx="45384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订阅</a:t>
            </a:r>
            <a:endParaRPr sz="1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2" name="Google Shape;422;p34"/>
          <p:cNvSpPr txBox="1"/>
          <p:nvPr/>
        </p:nvSpPr>
        <p:spPr>
          <a:xfrm>
            <a:off x="4273810" y="3445399"/>
            <a:ext cx="45384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发布</a:t>
            </a:r>
            <a:endParaRPr sz="1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3" name="Google Shape;423;p34"/>
          <p:cNvSpPr/>
          <p:nvPr/>
        </p:nvSpPr>
        <p:spPr>
          <a:xfrm>
            <a:off x="7377953" y="766511"/>
            <a:ext cx="10823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发布与订阅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271359" y="935823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CN" altLang="en-US"/>
              <a:t>链接追踪、限流、熔断、认证</a:t>
            </a:r>
            <a:r>
              <a:rPr lang="en-US" altLang="zh-CN"/>
              <a:t>…</a:t>
            </a:r>
            <a:endParaRPr lang="en-US"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271359" y="935823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altLang="zh-CN"/>
              <a:t>Wrapper</a:t>
            </a:r>
            <a:endParaRPr lang="en-US"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006217" y="3328679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装饰器模式</a:t>
            </a:r>
            <a:endParaRPr kumimoji="1"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/>
        </p:nvSpPr>
        <p:spPr>
          <a:xfrm>
            <a:off x="3317630" y="383061"/>
            <a:ext cx="4727315" cy="43769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3"/>
          <p:cNvSpPr txBox="1"/>
          <p:nvPr/>
        </p:nvSpPr>
        <p:spPr>
          <a:xfrm>
            <a:off x="5188534" y="2135339"/>
            <a:ext cx="985519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1000"/>
              </a:lnSpc>
              <a:spcBef>
                <a:spcPts val="85"/>
              </a:spcBef>
            </a:pP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Client  or  Handler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4"/>
          <p:cNvSpPr txBox="1"/>
          <p:nvPr/>
        </p:nvSpPr>
        <p:spPr>
          <a:xfrm>
            <a:off x="364224" y="964895"/>
            <a:ext cx="1732280" cy="2692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70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1600" b="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  <a:sym typeface="Arial" panose="020B0604020202020204"/>
              </a:rPr>
              <a:t>Authentication</a:t>
            </a:r>
            <a:endParaRPr lang="en-US" sz="1600" b="0" spc="-5">
              <a:solidFill>
                <a:srgbClr val="000000"/>
              </a:solidFill>
              <a:latin typeface="Courier New" panose="02070309020205020404"/>
              <a:cs typeface="Courier New" panose="02070309020205020404"/>
              <a:sym typeface="Arial" panose="020B0604020202020204"/>
            </a:endParaRPr>
          </a:p>
        </p:txBody>
      </p:sp>
      <p:sp>
        <p:nvSpPr>
          <p:cNvPr id="13" name="object 5"/>
          <p:cNvSpPr txBox="1"/>
          <p:nvPr/>
        </p:nvSpPr>
        <p:spPr>
          <a:xfrm>
            <a:off x="364224" y="1460194"/>
            <a:ext cx="1976120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Circuit</a:t>
            </a:r>
            <a:r>
              <a:rPr sz="1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breaking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Rate</a:t>
            </a:r>
            <a:r>
              <a:rPr sz="1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limiting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6"/>
          <p:cNvSpPr txBox="1"/>
          <p:nvPr/>
        </p:nvSpPr>
        <p:spPr>
          <a:xfrm>
            <a:off x="364224" y="2450792"/>
            <a:ext cx="878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Logging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7"/>
          <p:cNvSpPr txBox="1"/>
          <p:nvPr/>
        </p:nvSpPr>
        <p:spPr>
          <a:xfrm>
            <a:off x="364224" y="2946091"/>
            <a:ext cx="2341880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Event</a:t>
            </a:r>
            <a:r>
              <a:rPr sz="1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notifications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 marR="249555">
              <a:lnSpc>
                <a:spcPct val="203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Instrumentation  Context</a:t>
            </a:r>
            <a:r>
              <a:rPr sz="1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injection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Wrapper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/>
              <a:t>Go-Micro</a:t>
            </a:r>
            <a:r>
              <a:rPr kumimoji="1" lang="zh-CN" altLang="en-US"/>
              <a:t>的</a:t>
            </a:r>
            <a:r>
              <a:rPr kumimoji="1" lang="en-US" altLang="zh-CN"/>
              <a:t>Wrapper</a:t>
            </a:r>
            <a:r>
              <a:rPr kumimoji="1" lang="zh-CN" altLang="en-US"/>
              <a:t>实现限流器、日志处理</a:t>
            </a:r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Google Shape;262;p28"/>
          <p:cNvSpPr/>
          <p:nvPr/>
        </p:nvSpPr>
        <p:spPr>
          <a:xfrm>
            <a:off x="8341434" y="747710"/>
            <a:ext cx="29997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示例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271359" y="935823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CN" altLang="en-US"/>
              <a:t>如何使用插件</a:t>
            </a:r>
            <a:endParaRPr lang="en-US"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Plugins</a:t>
            </a:r>
            <a:endParaRPr kumimoji="1" lang="en-US" alt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/>
              <a:t>插件库：</a:t>
            </a:r>
            <a:r>
              <a:rPr kumimoji="1"/>
              <a:t>https://github.com/micro/go-plugins</a:t>
            </a:r>
            <a:endParaRPr kumimoji="1"/>
          </a:p>
          <a:p>
            <a:endParaRPr kumimoji="1" lang="zh-CN" altLang="en-US"/>
          </a:p>
        </p:txBody>
      </p:sp>
      <p:sp>
        <p:nvSpPr>
          <p:cNvPr id="4" name="Google Shape;262;p28"/>
          <p:cNvSpPr/>
          <p:nvPr/>
        </p:nvSpPr>
        <p:spPr>
          <a:xfrm>
            <a:off x="8341434" y="747710"/>
            <a:ext cx="29997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示例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1841500"/>
            <a:ext cx="5657215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271359" y="935823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CN" altLang="en-US"/>
              <a:t>如何对外暴露接口</a:t>
            </a:r>
            <a:endParaRPr lang="en-US"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主题</a:t>
            </a:r>
            <a:endParaRPr lang="en-US"/>
          </a:p>
        </p:txBody>
      </p:sp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35" name="Google Shape;135;p19"/>
          <p:cNvSpPr txBox="1"/>
          <p:nvPr/>
        </p:nvSpPr>
        <p:spPr>
          <a:xfrm>
            <a:off x="419428" y="1216585"/>
            <a:ext cx="6609080" cy="1513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使用</a:t>
            </a:r>
            <a:r>
              <a:rPr lang="en-US" altLang="zh-CN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Go-Micro</a:t>
            </a:r>
            <a:r>
              <a:rPr lang="zh-CN" alt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编写微服务</a:t>
            </a:r>
            <a:endParaRPr lang="en-US" altLang="zh-CN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示例架构，使用微服务进行两个数学计算并返回结果</a:t>
            </a:r>
            <a:endParaRPr lang="en-US" altLang="zh-CN" sz="1400" b="0" i="0" u="none" strike="noStrike" cap="none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微服务</a:t>
            </a:r>
            <a:r>
              <a:rPr lang="en-US" altLang="zh-CN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Srv</a:t>
            </a:r>
            <a:r>
              <a:rPr lang="zh-CN" altLang="en-US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、</a:t>
            </a:r>
            <a:r>
              <a:rPr lang="en-US" altLang="zh-CN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Web</a:t>
            </a:r>
            <a:r>
              <a:rPr lang="zh-CN" altLang="en-US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、</a:t>
            </a:r>
            <a:r>
              <a:rPr lang="en-US" altLang="zh-CN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API</a:t>
            </a:r>
            <a:endParaRPr lang="en-US" altLang="zh-CN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55600" indent="-342900">
              <a:buSzPts val="1400"/>
              <a:buFont typeface="Arial" panose="020B0604020202020204"/>
              <a:buAutoNum type="arabicPeriod"/>
            </a:pPr>
            <a:r>
              <a:rPr lang="en-US" altLang="zh-CN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Broker</a:t>
            </a:r>
            <a:r>
              <a:rPr lang="zh-CN" altLang="en-US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与异步消息</a:t>
            </a:r>
            <a:endParaRPr lang="en-US" altLang="zh-CN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en-US" altLang="zh-CN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Wrapper</a:t>
            </a:r>
            <a:r>
              <a:rPr lang="zh-CN" alt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与日志、限流</a:t>
            </a:r>
            <a:endParaRPr lang="en-US" altLang="zh-CN" sz="1400" b="0" i="0" u="none" strike="noStrike" cap="none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zh-CN" altLang="en-US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如何使用插件</a:t>
            </a:r>
            <a:endParaRPr lang="en-US" altLang="zh-CN" sz="1400" b="0" i="0" u="none" strike="noStrike" cap="none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Micro API </a:t>
            </a:r>
            <a:r>
              <a:rPr lang="zh-CN" altLang="en-US"/>
              <a:t>网关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2415" y="1423670"/>
            <a:ext cx="4700270" cy="273431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title"/>
          </p:nvPr>
        </p:nvSpPr>
        <p:spPr>
          <a:xfrm>
            <a:off x="311785" y="445135"/>
            <a:ext cx="2890520" cy="707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kumimoji="1" lang="en-US" altLang="zh-CN">
                <a:sym typeface="+mn-ea"/>
              </a:rPr>
              <a:t>Micro API</a:t>
            </a:r>
            <a:r>
              <a:rPr kumimoji="1" lang="zh-CN" altLang="en-US">
                <a:sym typeface="+mn-ea"/>
              </a:rPr>
              <a:t>网关</a:t>
            </a:r>
            <a:endParaRPr lang="en-US"/>
          </a:p>
        </p:txBody>
      </p:sp>
      <p:sp>
        <p:nvSpPr>
          <p:cNvPr id="176" name="Google Shape;176;p24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77" name="Google Shape;177;p24"/>
          <p:cNvSpPr/>
          <p:nvPr/>
        </p:nvSpPr>
        <p:spPr>
          <a:xfrm>
            <a:off x="7968157" y="747710"/>
            <a:ext cx="76174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API网关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350992" y="1084172"/>
            <a:ext cx="266771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功能：将Http请求转向内部应用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2491818" y="1889538"/>
            <a:ext cx="573578" cy="192333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Micro</a:t>
            </a:r>
            <a:endParaRPr lang="en-US"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API</a:t>
            </a:r>
            <a:endParaRPr lang="en-US"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24"/>
          <p:cNvSpPr/>
          <p:nvPr/>
        </p:nvSpPr>
        <p:spPr>
          <a:xfrm>
            <a:off x="4220480" y="1612874"/>
            <a:ext cx="767156" cy="52349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Customer</a:t>
            </a: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API</a:t>
            </a:r>
            <a:endParaRPr lang="en-US"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" name="Google Shape;181;p24"/>
          <p:cNvSpPr/>
          <p:nvPr/>
        </p:nvSpPr>
        <p:spPr>
          <a:xfrm>
            <a:off x="4220480" y="2592373"/>
            <a:ext cx="767156" cy="52349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Order</a:t>
            </a:r>
            <a:endParaRPr lang="en-US"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API</a:t>
            </a:r>
            <a:endParaRPr lang="en-US"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2" name="Google Shape;182;p24"/>
          <p:cNvSpPr/>
          <p:nvPr/>
        </p:nvSpPr>
        <p:spPr>
          <a:xfrm>
            <a:off x="4252538" y="3656402"/>
            <a:ext cx="767156" cy="52349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Message</a:t>
            </a:r>
            <a:endParaRPr lang="en-US"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API</a:t>
            </a:r>
            <a:endParaRPr lang="en-US"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6575752" y="1621187"/>
            <a:ext cx="767156" cy="52349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Customer</a:t>
            </a: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SRV</a:t>
            </a:r>
            <a:endParaRPr lang="en-US"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6575752" y="2592373"/>
            <a:ext cx="767156" cy="52349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Order</a:t>
            </a:r>
            <a:endParaRPr lang="en-US"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SRV</a:t>
            </a:r>
            <a:endParaRPr lang="en-US"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5" name="Google Shape;185;p24"/>
          <p:cNvSpPr/>
          <p:nvPr/>
        </p:nvSpPr>
        <p:spPr>
          <a:xfrm>
            <a:off x="6575752" y="3656402"/>
            <a:ext cx="767156" cy="52349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Message</a:t>
            </a:r>
            <a:endParaRPr lang="en-US"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SRV</a:t>
            </a:r>
            <a:endParaRPr lang="en-US"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442333" y="2419824"/>
            <a:ext cx="1526380" cy="30777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/</a:t>
            </a: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customer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/</a:t>
            </a:r>
            <a:r>
              <a:rPr lang="en-US" sz="1400" b="0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orders</a:t>
            </a:r>
            <a:endParaRPr sz="1400" b="0" i="0" u="none" strike="noStrike" cap="none">
              <a:solidFill>
                <a:srgbClr val="00B05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7" name="Google Shape;187;p24"/>
          <p:cNvCxnSpPr>
            <a:stCxn id="186" idx="3"/>
          </p:cNvCxnSpPr>
          <p:nvPr/>
        </p:nvCxnSpPr>
        <p:spPr>
          <a:xfrm>
            <a:off x="1968713" y="2573713"/>
            <a:ext cx="523200" cy="0"/>
          </a:xfrm>
          <a:prstGeom prst="straightConnector1">
            <a:avLst/>
          </a:prstGeom>
          <a:noFill/>
          <a:ln w="34925" cap="flat" cmpd="sng">
            <a:solidFill>
              <a:srgbClr val="00206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8" name="Google Shape;188;p24"/>
          <p:cNvCxnSpPr>
            <a:endCxn id="180" idx="1"/>
          </p:cNvCxnSpPr>
          <p:nvPr/>
        </p:nvCxnSpPr>
        <p:spPr>
          <a:xfrm rot="10800000" flipH="1">
            <a:off x="3065480" y="1874623"/>
            <a:ext cx="1155000" cy="545100"/>
          </a:xfrm>
          <a:prstGeom prst="straightConnector1">
            <a:avLst/>
          </a:prstGeom>
          <a:noFill/>
          <a:ln w="34925" cap="flat" cmpd="sng">
            <a:solidFill>
              <a:srgbClr val="00206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9" name="Google Shape;189;p24"/>
          <p:cNvCxnSpPr>
            <a:stCxn id="180" idx="3"/>
            <a:endCxn id="183" idx="1"/>
          </p:cNvCxnSpPr>
          <p:nvPr/>
        </p:nvCxnSpPr>
        <p:spPr>
          <a:xfrm>
            <a:off x="4987636" y="1874623"/>
            <a:ext cx="1588200" cy="8400"/>
          </a:xfrm>
          <a:prstGeom prst="straightConnector1">
            <a:avLst/>
          </a:prstGeom>
          <a:noFill/>
          <a:ln w="34925" cap="flat" cmpd="sng">
            <a:solidFill>
              <a:srgbClr val="00206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0" name="Google Shape;190;p24"/>
          <p:cNvCxnSpPr>
            <a:stCxn id="180" idx="3"/>
            <a:endCxn id="184" idx="1"/>
          </p:cNvCxnSpPr>
          <p:nvPr/>
        </p:nvCxnSpPr>
        <p:spPr>
          <a:xfrm>
            <a:off x="4987636" y="1874623"/>
            <a:ext cx="1588200" cy="979500"/>
          </a:xfrm>
          <a:prstGeom prst="straightConnector1">
            <a:avLst/>
          </a:prstGeom>
          <a:noFill/>
          <a:ln w="34925" cap="flat" cmpd="sng">
            <a:solidFill>
              <a:srgbClr val="00206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1" name="Google Shape;191;p24"/>
          <p:cNvSpPr txBox="1"/>
          <p:nvPr/>
        </p:nvSpPr>
        <p:spPr>
          <a:xfrm rot="-1500838">
            <a:off x="3307093" y="2106693"/>
            <a:ext cx="80502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泛式 RPC</a:t>
            </a:r>
            <a:endParaRPr lang="en-US"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5381393" y="2364372"/>
            <a:ext cx="5645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RPC</a:t>
            </a:r>
            <a:endParaRPr lang="en-US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5563305" y="1837619"/>
            <a:ext cx="5645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RPC</a:t>
            </a:r>
            <a:endParaRPr lang="en-US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 rot="-1499347">
            <a:off x="3024366" y="1868398"/>
            <a:ext cx="129554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router-&gt;namespace</a:t>
            </a:r>
            <a:endParaRPr sz="1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3501795" y="1263589"/>
            <a:ext cx="296801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ns: go.micro.api.</a:t>
            </a: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Customer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r>
              <a:rPr lang="en-US" sz="1400" b="0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Orders</a:t>
            </a:r>
            <a:endParaRPr sz="1400" b="0" i="0" u="none" strike="noStrike" cap="none">
              <a:solidFill>
                <a:srgbClr val="00B05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5340487" y="1628780"/>
            <a:ext cx="1010213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Get Customer</a:t>
            </a:r>
            <a:endParaRPr sz="1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 rot="1741037">
            <a:off x="5597140" y="2231125"/>
            <a:ext cx="75212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Get Order</a:t>
            </a:r>
            <a:endParaRPr lang="en-US" sz="1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2002857" y="1399981"/>
            <a:ext cx="148461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ns: go.micro.api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type: api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4003000" y="3359819"/>
            <a:ext cx="196560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Sub: go.micro.evt.</a:t>
            </a: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msg</a:t>
            </a:r>
            <a:endParaRPr sz="1400"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433873" y="3344489"/>
            <a:ext cx="1000595" cy="30777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/</a:t>
            </a: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msg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/</a:t>
            </a:r>
            <a:r>
              <a:rPr lang="en-US" sz="1400" b="0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login</a:t>
            </a:r>
            <a:endParaRPr sz="1400" b="0" i="0" u="none" strike="noStrike" cap="none">
              <a:solidFill>
                <a:srgbClr val="00B05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01" name="Google Shape;201;p24"/>
          <p:cNvCxnSpPr/>
          <p:nvPr/>
        </p:nvCxnSpPr>
        <p:spPr>
          <a:xfrm>
            <a:off x="1561381" y="3498377"/>
            <a:ext cx="930437" cy="0"/>
          </a:xfrm>
          <a:prstGeom prst="straightConnector1">
            <a:avLst/>
          </a:prstGeom>
          <a:noFill/>
          <a:ln w="34925" cap="flat" cmpd="sng">
            <a:solidFill>
              <a:srgbClr val="00206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2" name="Google Shape;202;p24"/>
          <p:cNvCxnSpPr>
            <a:endCxn id="182" idx="1"/>
          </p:cNvCxnSpPr>
          <p:nvPr/>
        </p:nvCxnSpPr>
        <p:spPr>
          <a:xfrm>
            <a:off x="3033038" y="3498450"/>
            <a:ext cx="1219500" cy="419700"/>
          </a:xfrm>
          <a:prstGeom prst="straightConnector1">
            <a:avLst/>
          </a:prstGeom>
          <a:noFill/>
          <a:ln w="34925" cap="flat" cmpd="sng">
            <a:solidFill>
              <a:srgbClr val="00206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3" name="Google Shape;203;p24"/>
          <p:cNvSpPr txBox="1"/>
          <p:nvPr/>
        </p:nvSpPr>
        <p:spPr>
          <a:xfrm rot="1133597">
            <a:off x="3039091" y="3478432"/>
            <a:ext cx="121219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Pub: login Event</a:t>
            </a:r>
            <a:endParaRPr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1983509" y="3794827"/>
            <a:ext cx="148461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ns: go.micro.evt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type: event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668886" y="4617275"/>
            <a:ext cx="26292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注：仅展示两种类型的API网关</a:t>
            </a:r>
            <a:endParaRPr sz="1400" b="0" i="1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271359" y="935823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CN" altLang="en-US"/>
              <a:t>下期内容：</a:t>
            </a:r>
            <a:r>
              <a:rPr lang="en-US" altLang="zh-CN"/>
              <a:t>Micro</a:t>
            </a:r>
            <a:r>
              <a:rPr lang="zh-CN" altLang="en-US"/>
              <a:t>工具集</a:t>
            </a:r>
            <a:endParaRPr lang="en-US"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Micro</a:t>
            </a:r>
            <a:r>
              <a:rPr kumimoji="1" lang="zh-CN" altLang="en-US"/>
              <a:t>分为两部分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Go-Micro</a:t>
            </a:r>
            <a:r>
              <a:rPr kumimoji="1" lang="zh-CN" altLang="en-US"/>
              <a:t>：框架</a:t>
            </a:r>
            <a:endParaRPr kumimoji="1" lang="en-US" altLang="zh-CN"/>
          </a:p>
          <a:p>
            <a:r>
              <a:rPr kumimoji="1" lang="en-US" altLang="zh-CN"/>
              <a:t>Micro</a:t>
            </a:r>
            <a:r>
              <a:rPr kumimoji="1" lang="zh-CN" altLang="en-US"/>
              <a:t>：工具集</a:t>
            </a:r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Google Shape;262;p28"/>
          <p:cNvSpPr/>
          <p:nvPr/>
        </p:nvSpPr>
        <p:spPr>
          <a:xfrm>
            <a:off x="7387563" y="721397"/>
            <a:ext cx="188290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Micro</a:t>
            </a:r>
            <a:r>
              <a:rPr kumimoji="1" lang="zh-CN" altLang="en-US"/>
              <a:t>工具集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Micro</a:t>
            </a:r>
            <a:r>
              <a:rPr kumimoji="1" lang="zh-CN" altLang="en-US"/>
              <a:t> </a:t>
            </a:r>
            <a:r>
              <a:rPr kumimoji="1" lang="en-US" altLang="zh-CN"/>
              <a:t>API</a:t>
            </a:r>
            <a:r>
              <a:rPr kumimoji="1" lang="zh-CN" altLang="en-US"/>
              <a:t> 微服务网关</a:t>
            </a:r>
            <a:endParaRPr kumimoji="1" lang="en-US" altLang="zh-CN"/>
          </a:p>
          <a:p>
            <a:r>
              <a:rPr kumimoji="1" lang="en-US" altLang="zh-CN"/>
              <a:t>Micro</a:t>
            </a:r>
            <a:r>
              <a:rPr kumimoji="1" lang="zh-CN" altLang="en-US"/>
              <a:t> </a:t>
            </a:r>
            <a:r>
              <a:rPr kumimoji="1" lang="en-US" altLang="zh-CN"/>
              <a:t>CLI</a:t>
            </a:r>
            <a:r>
              <a:rPr kumimoji="1" lang="zh-CN" altLang="en-US"/>
              <a:t>工具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 i="1"/>
              <a:t>Micro</a:t>
            </a:r>
            <a:r>
              <a:rPr kumimoji="1" lang="zh-CN" altLang="en-US" i="1"/>
              <a:t> </a:t>
            </a:r>
            <a:r>
              <a:rPr kumimoji="1" lang="en-US" altLang="zh-CN" i="1"/>
              <a:t>Network</a:t>
            </a:r>
            <a:endParaRPr kumimoji="1" lang="en-US" altLang="zh-CN" i="1"/>
          </a:p>
          <a:p>
            <a:r>
              <a:rPr kumimoji="1" lang="en-US" altLang="zh-CN" i="1"/>
              <a:t>Micro</a:t>
            </a:r>
            <a:r>
              <a:rPr kumimoji="1" lang="zh-CN" altLang="en-US" i="1"/>
              <a:t> </a:t>
            </a:r>
            <a:r>
              <a:rPr kumimoji="1" lang="en-US" altLang="zh-CN" i="1"/>
              <a:t>Tunnel</a:t>
            </a:r>
            <a:endParaRPr kumimoji="1" lang="en-US" altLang="zh-CN" i="1"/>
          </a:p>
          <a:p>
            <a:r>
              <a:rPr kumimoji="1" lang="en-US" altLang="zh-CN"/>
              <a:t>…</a:t>
            </a:r>
            <a:endParaRPr kumimoji="1" lang="zh-CN" altLang="en-US"/>
          </a:p>
        </p:txBody>
      </p:sp>
      <p:sp>
        <p:nvSpPr>
          <p:cNvPr id="4" name="Google Shape;262;p28"/>
          <p:cNvSpPr/>
          <p:nvPr/>
        </p:nvSpPr>
        <p:spPr>
          <a:xfrm>
            <a:off x="7387563" y="721397"/>
            <a:ext cx="188290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谢谢大家</a:t>
            </a:r>
            <a:endParaRPr lang="en-US"/>
          </a:p>
        </p:txBody>
      </p:sp>
      <p:sp>
        <p:nvSpPr>
          <p:cNvPr id="722" name="Google Shape;722;p49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723" name="Google Shape;723;p49"/>
          <p:cNvSpPr txBox="1"/>
          <p:nvPr/>
        </p:nvSpPr>
        <p:spPr>
          <a:xfrm>
            <a:off x="1636090" y="1456472"/>
            <a:ext cx="1122680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  <a:hlinkClick r:id="rId1"/>
              </a:rPr>
              <a:t>micro.mu</a:t>
            </a: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724" name="Google Shape;724;p49"/>
          <p:cNvSpPr txBox="1"/>
          <p:nvPr/>
        </p:nvSpPr>
        <p:spPr>
          <a:xfrm>
            <a:off x="372176" y="3620866"/>
            <a:ext cx="10823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资源链接：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5" name="Google Shape;725;p49"/>
          <p:cNvSpPr txBox="1"/>
          <p:nvPr/>
        </p:nvSpPr>
        <p:spPr>
          <a:xfrm>
            <a:off x="304800" y="1476364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官方站点: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6" name="Google Shape;726;p49"/>
          <p:cNvSpPr txBox="1"/>
          <p:nvPr/>
        </p:nvSpPr>
        <p:spPr>
          <a:xfrm>
            <a:off x="304800" y="186040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微信公众号: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27" name="Google Shape;727;p4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38544" y="1803812"/>
            <a:ext cx="1078846" cy="1078846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49"/>
          <p:cNvSpPr txBox="1"/>
          <p:nvPr/>
        </p:nvSpPr>
        <p:spPr>
          <a:xfrm>
            <a:off x="405794" y="307498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提问: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49"/>
          <p:cNvSpPr txBox="1"/>
          <p:nvPr/>
        </p:nvSpPr>
        <p:spPr>
          <a:xfrm>
            <a:off x="457200" y="3943350"/>
            <a:ext cx="4644476" cy="869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  <a:hlinkClick r:id="rId3"/>
              </a:rPr>
              <a:t>Micro</a:t>
            </a:r>
            <a:endParaRPr sz="1800" b="0" i="0" u="sng" strike="noStrike" cap="none">
              <a:solidFill>
                <a:srgbClr val="01AED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  <a:hlinkClick r:id="rId4"/>
              </a:rPr>
              <a:t>Micro中国站</a:t>
            </a:r>
            <a:endParaRPr sz="14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0973" y="1827589"/>
            <a:ext cx="1084935" cy="10699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271359" y="935823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altLang="zh-CN"/>
              <a:t>Go-Micro</a:t>
            </a:r>
            <a:endParaRPr lang="en-US"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Go-Micro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插件化的</a:t>
            </a:r>
            <a:r>
              <a:rPr kumimoji="1" lang="en-US" altLang="zh-CN"/>
              <a:t>RPC</a:t>
            </a:r>
            <a:r>
              <a:rPr kumimoji="1" lang="zh-CN" altLang="en-US"/>
              <a:t>框架</a:t>
            </a:r>
            <a:endParaRPr kumimoji="1" lang="en-US" altLang="zh-CN"/>
          </a:p>
          <a:p>
            <a:r>
              <a:rPr kumimoji="1" lang="zh-CN" altLang="en-US"/>
              <a:t>强定义的接口</a:t>
            </a:r>
            <a:endParaRPr kumimoji="1" lang="en-US" altLang="zh-CN"/>
          </a:p>
          <a:p>
            <a:r>
              <a:rPr kumimoji="1" lang="zh-CN" altLang="en-US"/>
              <a:t>聚焦微服务的核心需求</a:t>
            </a:r>
            <a:endParaRPr kumimoji="1" lang="en-US" altLang="zh-CN"/>
          </a:p>
          <a:p>
            <a:r>
              <a:rPr kumimoji="1" lang="zh-CN" altLang="en-US"/>
              <a:t>健全的默认实现：</a:t>
            </a:r>
            <a:r>
              <a:rPr kumimoji="1" lang="en-US" altLang="zh-CN"/>
              <a:t>Etcd</a:t>
            </a:r>
            <a:r>
              <a:rPr kumimoji="1" lang="zh-CN" altLang="en-US"/>
              <a:t>、</a:t>
            </a:r>
            <a:r>
              <a:rPr kumimoji="1" lang="en-US" altLang="zh-CN"/>
              <a:t>Http</a:t>
            </a:r>
            <a:r>
              <a:rPr kumimoji="1" lang="zh-CN" altLang="en-US"/>
              <a:t>、</a:t>
            </a:r>
            <a:r>
              <a:rPr kumimoji="1" lang="en-US" altLang="zh-CN"/>
              <a:t>{json/proto}-rpc</a:t>
            </a:r>
            <a:endParaRPr kumimoji="1" lang="en-US" altLang="zh-CN"/>
          </a:p>
          <a:p>
            <a:r>
              <a:rPr kumimoji="1" lang="zh-CN" altLang="en-US"/>
              <a:t>基于</a:t>
            </a:r>
            <a:r>
              <a:rPr kumimoji="1" lang="en-US" altLang="zh-CN"/>
              <a:t>Wrapper</a:t>
            </a:r>
            <a:r>
              <a:rPr kumimoji="1" lang="zh-CN" altLang="en-US"/>
              <a:t>（包装器）与中间件的可扩展性</a:t>
            </a:r>
            <a:endParaRPr kumimoji="1"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核心组件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042" y="1278609"/>
            <a:ext cx="7553916" cy="1725029"/>
          </a:xfrm>
          <a:prstGeom prst="rect">
            <a:avLst/>
          </a:prstGeom>
        </p:spPr>
      </p:pic>
      <p:sp>
        <p:nvSpPr>
          <p:cNvPr id="6" name="Google Shape;297;p31"/>
          <p:cNvSpPr txBox="1"/>
          <p:nvPr/>
        </p:nvSpPr>
        <p:spPr>
          <a:xfrm>
            <a:off x="795042" y="3289702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Client：</a:t>
            </a:r>
            <a:r>
              <a:rPr lang="en-US" sz="1400" b="0" i="0" u="none" strike="noStrike" cap="none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发送</a:t>
            </a: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RPC请求与广播消息</a:t>
            </a:r>
            <a:endParaRPr sz="1400" b="0" i="0" u="none" strike="noStrike" cap="none">
              <a:solidFill>
                <a:srgbClr val="FF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7" name="Google Shape;298;p31"/>
          <p:cNvSpPr txBox="1"/>
          <p:nvPr/>
        </p:nvSpPr>
        <p:spPr>
          <a:xfrm>
            <a:off x="795042" y="3579993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Server：</a:t>
            </a:r>
            <a:r>
              <a:rPr lang="en-US" sz="1400" b="0" i="0" u="none" strike="noStrike" cap="none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接收</a:t>
            </a: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RPC请求与消费消息</a:t>
            </a:r>
            <a:endParaRPr sz="1400" b="0" i="0" u="none" strike="noStrike" cap="none">
              <a:solidFill>
                <a:srgbClr val="FF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8" name="Google Shape;299;p31"/>
          <p:cNvSpPr txBox="1"/>
          <p:nvPr/>
        </p:nvSpPr>
        <p:spPr>
          <a:xfrm>
            <a:off x="5282189" y="3124561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Broker：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异步通信组件</a:t>
            </a:r>
            <a:endParaRPr sz="14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9" name="Google Shape;300;p31"/>
          <p:cNvSpPr txBox="1"/>
          <p:nvPr/>
        </p:nvSpPr>
        <p:spPr>
          <a:xfrm>
            <a:off x="5282189" y="3392282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Codec：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数据编码组件</a:t>
            </a:r>
            <a:endParaRPr sz="14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0" name="Google Shape;301;p31"/>
          <p:cNvSpPr txBox="1"/>
          <p:nvPr/>
        </p:nvSpPr>
        <p:spPr>
          <a:xfrm>
            <a:off x="5282189" y="3657698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Registry：服务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注册组件</a:t>
            </a:r>
            <a:endParaRPr sz="14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1" name="Google Shape;302;p31"/>
          <p:cNvSpPr txBox="1"/>
          <p:nvPr/>
        </p:nvSpPr>
        <p:spPr>
          <a:xfrm>
            <a:off x="5282189" y="4187902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Transport：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同步通信组件</a:t>
            </a:r>
            <a:endParaRPr sz="14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2" name="Google Shape;303;p31"/>
          <p:cNvSpPr txBox="1"/>
          <p:nvPr/>
        </p:nvSpPr>
        <p:spPr>
          <a:xfrm>
            <a:off x="5282189" y="3922800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Selector：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客户端均衡器</a:t>
            </a:r>
            <a:endParaRPr sz="14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服务类型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8520600" cy="1236595"/>
          </a:xfrm>
        </p:spPr>
        <p:txBody>
          <a:bodyPr/>
          <a:lstStyle/>
          <a:p>
            <a:r>
              <a:rPr lang="en-US" altLang="zh-CN" dirty="0"/>
              <a:t>SRV</a:t>
            </a:r>
            <a:r>
              <a:rPr lang="zh-CN" altLang="en-US" dirty="0"/>
              <a:t>：内部</a:t>
            </a:r>
            <a:r>
              <a:rPr lang="en-US" altLang="zh-CN" dirty="0"/>
              <a:t>RPC</a:t>
            </a:r>
            <a:r>
              <a:rPr lang="zh-CN" altLang="en-US" dirty="0"/>
              <a:t>服务</a:t>
            </a:r>
            <a:endParaRPr lang="en-US" altLang="zh-CN" dirty="0"/>
          </a:p>
          <a:p>
            <a:r>
              <a:rPr lang="en-US" altLang="zh-CN" dirty="0"/>
              <a:t>API</a:t>
            </a:r>
            <a:r>
              <a:rPr lang="zh-CN" altLang="en-US" dirty="0"/>
              <a:t>：对外</a:t>
            </a:r>
            <a:r>
              <a:rPr lang="en-US" altLang="zh-CN" dirty="0"/>
              <a:t>API</a:t>
            </a:r>
            <a:r>
              <a:rPr lang="zh-CN" altLang="en-US" dirty="0"/>
              <a:t>服务</a:t>
            </a:r>
            <a:endParaRPr lang="en-US" altLang="zh-CN" dirty="0"/>
          </a:p>
          <a:p>
            <a:r>
              <a:rPr lang="en-US" altLang="zh-CN" dirty="0"/>
              <a:t>Web</a:t>
            </a:r>
            <a:r>
              <a:rPr lang="zh-CN" altLang="en-US" dirty="0"/>
              <a:t>：对外</a:t>
            </a:r>
            <a:r>
              <a:rPr lang="en-US" altLang="zh-CN" dirty="0"/>
              <a:t>Web</a:t>
            </a:r>
            <a:r>
              <a:rPr lang="zh-CN" altLang="en-US" dirty="0"/>
              <a:t>服务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271359" y="935823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CN" altLang="en-US"/>
              <a:t>如何编写微服务</a:t>
            </a:r>
            <a:endParaRPr lang="en-US"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103696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Go-Micro</a:t>
            </a:r>
            <a:endParaRPr lang="en-US"/>
          </a:p>
        </p:txBody>
      </p:sp>
      <p:sp>
        <p:nvSpPr>
          <p:cNvPr id="261" name="Google Shape;261;p28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62" name="Google Shape;262;p28"/>
          <p:cNvSpPr/>
          <p:nvPr/>
        </p:nvSpPr>
        <p:spPr>
          <a:xfrm>
            <a:off x="8040391" y="701661"/>
            <a:ext cx="147348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2333" y="1265398"/>
            <a:ext cx="37128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1.</a:t>
            </a:r>
            <a:r>
              <a:rPr kumimoji="1" lang="zh-CN" altLang="en-US"/>
              <a:t>  定义</a:t>
            </a:r>
            <a:r>
              <a:rPr kumimoji="1" lang="en-US" altLang="zh-CN"/>
              <a:t>API</a:t>
            </a:r>
            <a:endParaRPr kumimoji="1" lang="en-US" altLang="zh-CN"/>
          </a:p>
          <a:p>
            <a:r>
              <a:rPr kumimoji="1" lang="zh-CN" altLang="en-US"/>
              <a:t>   </a:t>
            </a:r>
            <a:r>
              <a:rPr kumimoji="1" lang="en-US" altLang="zh-CN"/>
              <a:t>&gt;</a:t>
            </a:r>
            <a:r>
              <a:rPr kumimoji="1" lang="zh-CN" altLang="en-US"/>
              <a:t> 基于</a:t>
            </a:r>
            <a:r>
              <a:rPr kumimoji="1" lang="en-US" altLang="zh-CN"/>
              <a:t>Proto</a:t>
            </a:r>
            <a:r>
              <a:rPr kumimoji="1" lang="zh-CN" altLang="en-US"/>
              <a:t>协议</a:t>
            </a:r>
            <a:endParaRPr kumimoji="1" lang="en-US" altLang="zh-CN"/>
          </a:p>
          <a:p>
            <a:r>
              <a:rPr kumimoji="1" lang="zh-CN" altLang="en-US"/>
              <a:t>   </a:t>
            </a:r>
            <a:r>
              <a:rPr kumimoji="1" lang="en-US" altLang="zh-CN"/>
              <a:t>&gt;</a:t>
            </a:r>
            <a:r>
              <a:rPr kumimoji="1" lang="zh-CN" altLang="en-US"/>
              <a:t> 使用</a:t>
            </a:r>
            <a:r>
              <a:rPr lang="en-US">
                <a:hlinkClick r:id="rId1"/>
              </a:rPr>
              <a:t>protoc-gen-micro</a:t>
            </a:r>
            <a:r>
              <a:rPr lang="zh-CN" altLang="en-US"/>
              <a:t>插件生成</a:t>
            </a:r>
            <a:r>
              <a:rPr lang="en-US" altLang="zh-CN"/>
              <a:t>Micro</a:t>
            </a:r>
            <a:r>
              <a:rPr lang="zh-CN" altLang="en-US"/>
              <a:t>代码</a:t>
            </a:r>
            <a:endParaRPr kumimoji="1" lang="en-US" altLang="zh-CN"/>
          </a:p>
          <a:p>
            <a:pPr marL="342900" indent="-342900">
              <a:buAutoNum type="arabicPeriod"/>
            </a:pPr>
            <a:endParaRPr kumimoji="1"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42333" y="2178589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2.</a:t>
            </a:r>
            <a:r>
              <a:rPr kumimoji="1" lang="zh-CN" altLang="en-US"/>
              <a:t>  实现</a:t>
            </a:r>
            <a:r>
              <a:rPr kumimoji="1" lang="en-US" altLang="zh-CN"/>
              <a:t>API</a:t>
            </a:r>
            <a:r>
              <a:rPr kumimoji="1" lang="zh-CN" altLang="en-US"/>
              <a:t>接口</a:t>
            </a:r>
            <a:endParaRPr kumimoji="1" lang="en-US" altLang="zh-CN"/>
          </a:p>
          <a:p>
            <a:r>
              <a:rPr kumimoji="1" lang="zh-CN" altLang="en-US"/>
              <a:t>   </a:t>
            </a:r>
            <a:r>
              <a:rPr kumimoji="1" lang="en-US" altLang="zh-CN"/>
              <a:t>&gt;</a:t>
            </a:r>
            <a:r>
              <a:rPr kumimoji="1" lang="zh-CN" altLang="en-US"/>
              <a:t> 定义</a:t>
            </a:r>
            <a:r>
              <a:rPr kumimoji="1" lang="en-US" altLang="zh-CN"/>
              <a:t>Hanlder</a:t>
            </a:r>
            <a:endParaRPr kumimoji="1"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442333" y="2871086"/>
            <a:ext cx="18533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3.</a:t>
            </a:r>
            <a:r>
              <a:rPr kumimoji="1" lang="zh-CN" altLang="en-US"/>
              <a:t>  创建服务</a:t>
            </a:r>
            <a:endParaRPr kumimoji="1" lang="en-US" altLang="zh-CN"/>
          </a:p>
          <a:p>
            <a:r>
              <a:rPr kumimoji="1" lang="zh-CN" altLang="en-US"/>
              <a:t>   </a:t>
            </a:r>
            <a:r>
              <a:rPr kumimoji="1" lang="en-US" altLang="zh-CN"/>
              <a:t>&gt;</a:t>
            </a:r>
            <a:r>
              <a:rPr kumimoji="1" lang="zh-CN" altLang="en-US"/>
              <a:t> </a:t>
            </a:r>
            <a:r>
              <a:rPr kumimoji="1" lang="en-US" altLang="zh-CN"/>
              <a:t>NewService</a:t>
            </a:r>
            <a:r>
              <a:rPr kumimoji="1" lang="zh-CN" altLang="en-US"/>
              <a:t> 服务</a:t>
            </a:r>
            <a:endParaRPr kumimoji="1" lang="en-US" altLang="zh-CN"/>
          </a:p>
          <a:p>
            <a:r>
              <a:rPr kumimoji="1" lang="zh-CN" altLang="en-US"/>
              <a:t>   </a:t>
            </a:r>
            <a:r>
              <a:rPr kumimoji="1" lang="en-US" altLang="zh-CN"/>
              <a:t>&gt;</a:t>
            </a:r>
            <a:r>
              <a:rPr kumimoji="1" lang="zh-CN" altLang="en-US"/>
              <a:t> </a:t>
            </a:r>
            <a:r>
              <a:rPr kumimoji="1" lang="en-US" altLang="zh-CN"/>
              <a:t>Init</a:t>
            </a:r>
            <a:r>
              <a:rPr kumimoji="1" lang="zh-CN" altLang="en-US"/>
              <a:t> 初始化</a:t>
            </a:r>
            <a:endParaRPr kumimoji="1" lang="en-US" altLang="zh-CN"/>
          </a:p>
          <a:p>
            <a:r>
              <a:rPr kumimoji="1" lang="zh-CN" altLang="en-US"/>
              <a:t>   </a:t>
            </a:r>
            <a:r>
              <a:rPr kumimoji="1" lang="en-US" altLang="zh-CN"/>
              <a:t>&gt;</a:t>
            </a:r>
            <a:r>
              <a:rPr kumimoji="1" lang="zh-CN" altLang="en-US"/>
              <a:t> 挂载接口</a:t>
            </a:r>
            <a:endParaRPr kumimoji="1" lang="en-US" altLang="zh-CN"/>
          </a:p>
          <a:p>
            <a:r>
              <a:rPr kumimoji="1" lang="zh-CN" altLang="en-US"/>
              <a:t>   </a:t>
            </a:r>
            <a:r>
              <a:rPr kumimoji="1" lang="en-US" altLang="zh-CN"/>
              <a:t>&gt;</a:t>
            </a:r>
            <a:r>
              <a:rPr kumimoji="1" lang="zh-CN" altLang="en-US"/>
              <a:t> 运行</a:t>
            </a:r>
            <a:endParaRPr kumimoji="1" lang="en-US" altLang="zh-CN"/>
          </a:p>
          <a:p>
            <a:endParaRPr kumimoji="1"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1991</Words>
  <Application>WPS 演示</Application>
  <PresentationFormat>On-screen Show (16:9)</PresentationFormat>
  <Paragraphs>343</Paragraphs>
  <Slides>35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Arial</vt:lpstr>
      <vt:lpstr>宋体</vt:lpstr>
      <vt:lpstr>Wingdings</vt:lpstr>
      <vt:lpstr>Arial</vt:lpstr>
      <vt:lpstr>Calibri</vt:lpstr>
      <vt:lpstr>Arial Black</vt:lpstr>
      <vt:lpstr>PT Sans Narrow</vt:lpstr>
      <vt:lpstr>Open Sans</vt:lpstr>
      <vt:lpstr>Courier New</vt:lpstr>
      <vt:lpstr>微软雅黑</vt:lpstr>
      <vt:lpstr>Times New Roman</vt:lpstr>
      <vt:lpstr>Office Theme</vt:lpstr>
      <vt:lpstr>Tropic</vt:lpstr>
      <vt:lpstr>Go-Micro  编写微服务</vt:lpstr>
      <vt:lpstr>Micro中国站</vt:lpstr>
      <vt:lpstr>主题</vt:lpstr>
      <vt:lpstr>Go-Micro微服务组件</vt:lpstr>
      <vt:lpstr>Go-Micro</vt:lpstr>
      <vt:lpstr>核心组件</vt:lpstr>
      <vt:lpstr>服务类型</vt:lpstr>
      <vt:lpstr>如何编写微服务</vt:lpstr>
      <vt:lpstr>Go-Micro</vt:lpstr>
      <vt:lpstr>现场演示</vt:lpstr>
      <vt:lpstr>示例架构</vt:lpstr>
      <vt:lpstr>PowerPoint 演示文稿</vt:lpstr>
      <vt:lpstr>PowerPoint 演示文稿</vt:lpstr>
      <vt:lpstr>SRV</vt:lpstr>
      <vt:lpstr>启动日志</vt:lpstr>
      <vt:lpstr>调用服务</vt:lpstr>
      <vt:lpstr>如何改变微服务参数</vt:lpstr>
      <vt:lpstr>如何自定义微服务参数</vt:lpstr>
      <vt:lpstr>Web</vt:lpstr>
      <vt:lpstr>API</vt:lpstr>
      <vt:lpstr>异步通信</vt:lpstr>
      <vt:lpstr>Broker 异步消息组件</vt:lpstr>
      <vt:lpstr>链接追踪、限流、熔断、认证…</vt:lpstr>
      <vt:lpstr>Wrapper</vt:lpstr>
      <vt:lpstr>PowerPoint 演示文稿</vt:lpstr>
      <vt:lpstr>Wrapper</vt:lpstr>
      <vt:lpstr>如何使用插件</vt:lpstr>
      <vt:lpstr>Wrapper</vt:lpstr>
      <vt:lpstr>如何对外暴露接口</vt:lpstr>
      <vt:lpstr>PowerPoint 演示文稿</vt:lpstr>
      <vt:lpstr>Micro API</vt:lpstr>
      <vt:lpstr>下期内容：Micro工具集</vt:lpstr>
      <vt:lpstr>Micro分为两部分</vt:lpstr>
      <vt:lpstr>Micro工具集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Go-Micro  框架设计</dc:title>
  <dc:creator/>
  <cp:lastModifiedBy>Administrator</cp:lastModifiedBy>
  <cp:revision>199</cp:revision>
  <dcterms:created xsi:type="dcterms:W3CDTF">2019-10-08T04:43:00Z</dcterms:created>
  <dcterms:modified xsi:type="dcterms:W3CDTF">2019-12-16T14:13:33Z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