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0" r:id="rId3"/>
    <p:sldId id="257" r:id="rId4"/>
    <p:sldId id="261" r:id="rId5"/>
    <p:sldId id="263" r:id="rId6"/>
    <p:sldId id="259" r:id="rId7"/>
    <p:sldId id="264" r:id="rId8"/>
    <p:sldId id="282" r:id="rId9"/>
    <p:sldId id="262" r:id="rId10"/>
    <p:sldId id="267" r:id="rId11"/>
    <p:sldId id="265" r:id="rId12"/>
    <p:sldId id="277" r:id="rId13"/>
    <p:sldId id="266" r:id="rId14"/>
    <p:sldId id="278" r:id="rId15"/>
    <p:sldId id="269" r:id="rId16"/>
    <p:sldId id="279" r:id="rId17"/>
    <p:sldId id="280" r:id="rId18"/>
    <p:sldId id="281" r:id="rId19"/>
    <p:sldId id="271" r:id="rId20"/>
    <p:sldId id="273" r:id="rId21"/>
    <p:sldId id="272" r:id="rId22"/>
    <p:sldId id="275" r:id="rId23"/>
    <p:sldId id="276" r:id="rId24"/>
    <p:sldId id="283" r:id="rId25"/>
    <p:sldId id="284" r:id="rId26"/>
    <p:sldId id="285" r:id="rId27"/>
    <p:sldId id="286" r:id="rId28"/>
    <p:sldId id="287" r:id="rId29"/>
    <p:sldId id="288" r:id="rId30"/>
    <p:sldId id="289" r:id="rId31"/>
    <p:sldId id="291" r:id="rId32"/>
    <p:sldId id="290" r:id="rId33"/>
    <p:sldId id="292" r:id="rId34"/>
    <p:sldId id="268" r:id="rId35"/>
    <p:sldId id="274" r:id="rId36"/>
    <p:sldId id="25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58" autoAdjust="0"/>
  </p:normalViewPr>
  <p:slideViewPr>
    <p:cSldViewPr>
      <p:cViewPr varScale="1">
        <p:scale>
          <a:sx n="46" d="100"/>
          <a:sy n="46" d="100"/>
        </p:scale>
        <p:origin x="-1228"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6366D5-7476-4654-9316-4E44340AC867}" type="datetimeFigureOut">
              <a:rPr lang="en-US" smtClean="0"/>
              <a:pPr/>
              <a:t>3/6/2017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5065B8-0D12-4468-A86F-5BD921E943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Yahoo!" TargetMode="External"/><Relationship Id="rId3" Type="http://schemas.openxmlformats.org/officeDocument/2006/relationships/hyperlink" Target="https://en.wikipedia.org/wiki/Lucene" TargetMode="External"/><Relationship Id="rId7" Type="http://schemas.openxmlformats.org/officeDocument/2006/relationships/hyperlink" Target="https://en.wikipedia.org/wiki/MapReduce"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en.wikipedia.org/wiki/Software_framework" TargetMode="External"/><Relationship Id="rId5" Type="http://schemas.openxmlformats.org/officeDocument/2006/relationships/hyperlink" Target="https://en.wikipedia.org/wiki/Hadoop" TargetMode="External"/><Relationship Id="rId4" Type="http://schemas.openxmlformats.org/officeDocument/2006/relationships/hyperlink" Target="https://en.wikipedia.org/wiki/Nutch" TargetMode="External"/><Relationship Id="rId9" Type="http://schemas.openxmlformats.org/officeDocument/2006/relationships/hyperlink" Target="https://en.wikipedia.org/wiki/Cloudera"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hortonworks.com/hd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cwiki.apache.org/confluence/display/Hive/HCatalo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en.wikipedia.org/wiki/Low-level_programming_language" TargetMode="External"/><Relationship Id="rId13" Type="http://schemas.openxmlformats.org/officeDocument/2006/relationships/hyperlink" Target="https://en.wikipedia.org/wiki/Sawzall_(programming_language)" TargetMode="External"/><Relationship Id="rId3" Type="http://schemas.openxmlformats.org/officeDocument/2006/relationships/hyperlink" Target="https://en.wikipedia.org/wiki/Paradigm_shift" TargetMode="External"/><Relationship Id="rId7" Type="http://schemas.openxmlformats.org/officeDocument/2006/relationships/hyperlink" Target="https://en.wikipedia.org/wiki/CODASYL" TargetMode="External"/><Relationship Id="rId12" Type="http://schemas.openxmlformats.org/officeDocument/2006/relationships/hyperlink" Target="https://en.wikipedia.org/wiki/Pig_(programming_language)" TargetMode="External"/><Relationship Id="rId17" Type="http://schemas.openxmlformats.org/officeDocument/2006/relationships/hyperlink" Target="https://en.wikipedia.org/wiki/BigTable" TargetMode="External"/><Relationship Id="rId2" Type="http://schemas.openxmlformats.org/officeDocument/2006/relationships/slide" Target="../slides/slide31.xml"/><Relationship Id="rId16" Type="http://schemas.openxmlformats.org/officeDocument/2006/relationships/hyperlink" Target="https://en.wikipedia.org/wiki/HBase" TargetMode="External"/><Relationship Id="rId1" Type="http://schemas.openxmlformats.org/officeDocument/2006/relationships/notesMaster" Target="../notesMasters/notesMaster1.xml"/><Relationship Id="rId6" Type="http://schemas.openxmlformats.org/officeDocument/2006/relationships/hyperlink" Target="https://en.wikipedia.org/wiki/Prior_art" TargetMode="External"/><Relationship Id="rId11" Type="http://schemas.openxmlformats.org/officeDocument/2006/relationships/hyperlink" Target="https://en.wikipedia.org/wiki/Partition_(database)" TargetMode="External"/><Relationship Id="rId5" Type="http://schemas.openxmlformats.org/officeDocument/2006/relationships/hyperlink" Target="https://en.wikipedia.org/wiki/Teradata" TargetMode="External"/><Relationship Id="rId15" Type="http://schemas.openxmlformats.org/officeDocument/2006/relationships/hyperlink" Target="http://ysmart.cse.ohio-state.edu/" TargetMode="External"/><Relationship Id="rId10" Type="http://schemas.openxmlformats.org/officeDocument/2006/relationships/hyperlink" Target="https://en.wikipedia.org/wiki/B-tree" TargetMode="External"/><Relationship Id="rId4" Type="http://schemas.openxmlformats.org/officeDocument/2006/relationships/hyperlink" Target="https://en.wikipedia.org/wiki/MapReduce" TargetMode="External"/><Relationship Id="rId9" Type="http://schemas.openxmlformats.org/officeDocument/2006/relationships/hyperlink" Target="https://en.wikipedia.org/wiki/Logical_schema" TargetMode="External"/><Relationship Id="rId14" Type="http://schemas.openxmlformats.org/officeDocument/2006/relationships/hyperlink" Target="https://en.wikipedia.org/wiki/Apache_Hive"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We've all heard so much about Hadoop.</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Hadoop is synonymous with big data.</a:t>
            </a:r>
          </a:p>
          <a:p>
            <a:r>
              <a:rPr lang="en-US" sz="1200" b="0" i="0" kern="1200" dirty="0" smtClean="0">
                <a:solidFill>
                  <a:schemeClr val="tx1"/>
                </a:solidFill>
                <a:latin typeface="+mn-lt"/>
                <a:ea typeface="+mn-ea"/>
                <a:cs typeface="+mn-cs"/>
              </a:rPr>
              <a:t>Doug </a:t>
            </a:r>
            <a:r>
              <a:rPr lang="en-US" sz="1200" b="0" i="0" kern="1200" dirty="0" smtClean="0">
                <a:solidFill>
                  <a:schemeClr val="tx1"/>
                </a:solidFill>
                <a:latin typeface="+mn-lt"/>
                <a:ea typeface="+mn-ea"/>
                <a:cs typeface="+mn-cs"/>
              </a:rPr>
              <a:t>Cutting at Yahoo (Apache Hadoop)</a:t>
            </a:r>
          </a:p>
          <a:p>
            <a:r>
              <a:rPr lang="en-US" sz="1200" b="0" i="0" kern="1200" dirty="0" smtClean="0">
                <a:solidFill>
                  <a:schemeClr val="tx1"/>
                </a:solidFill>
                <a:latin typeface="+mn-lt"/>
                <a:ea typeface="+mn-ea"/>
                <a:cs typeface="+mn-cs"/>
              </a:rPr>
              <a:t>Worked </a:t>
            </a:r>
            <a:r>
              <a:rPr lang="en-US" sz="1200" b="0" i="0" kern="1200" dirty="0" smtClean="0">
                <a:solidFill>
                  <a:schemeClr val="tx1"/>
                </a:solidFill>
                <a:latin typeface="+mn-lt"/>
                <a:ea typeface="+mn-ea"/>
                <a:cs typeface="+mn-cs"/>
              </a:rPr>
              <a:t>at Apple, Excite, Yahoo</a:t>
            </a:r>
            <a:r>
              <a:rPr lang="en-US" sz="1200" b="0" i="0" kern="1200" baseline="0" dirty="0" smtClean="0">
                <a:solidFill>
                  <a:schemeClr val="tx1"/>
                </a:solidFill>
                <a:latin typeface="+mn-lt"/>
                <a:ea typeface="+mn-ea"/>
                <a:cs typeface="+mn-cs"/>
              </a:rPr>
              <a:t> etc</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Open</a:t>
            </a:r>
            <a:r>
              <a:rPr lang="en-US" sz="1200" b="0" i="0" kern="1200" baseline="0" dirty="0" smtClean="0">
                <a:solidFill>
                  <a:schemeClr val="tx1"/>
                </a:solidFill>
                <a:latin typeface="+mn-lt"/>
                <a:ea typeface="+mn-ea"/>
                <a:cs typeface="+mn-cs"/>
              </a:rPr>
              <a:t> source Guru has contributed a lot to the open source. </a:t>
            </a:r>
          </a:p>
          <a:p>
            <a:endParaRPr lang="en-US" sz="1200" b="0" i="0" kern="1200" baseline="0" dirty="0" smtClean="0">
              <a:solidFill>
                <a:schemeClr val="tx1"/>
              </a:solidFill>
              <a:latin typeface="+mn-lt"/>
              <a:ea typeface="+mn-ea"/>
              <a:cs typeface="+mn-cs"/>
            </a:endParaRPr>
          </a:p>
          <a:p>
            <a:r>
              <a:rPr lang="en-US" sz="1200" b="0" i="0" u="none" strike="noStrike" kern="1200" dirty="0" err="1" smtClean="0">
                <a:solidFill>
                  <a:schemeClr val="tx1"/>
                </a:solidFill>
                <a:latin typeface="+mn-lt"/>
                <a:ea typeface="+mn-ea"/>
                <a:cs typeface="+mn-cs"/>
                <a:hlinkClick r:id="rId3" tooltip="Lucene"/>
              </a:rPr>
              <a:t>Lucene</a:t>
            </a:r>
            <a:r>
              <a:rPr lang="en-US" sz="1200" b="0" i="0" kern="1200" dirty="0" smtClean="0">
                <a:solidFill>
                  <a:schemeClr val="tx1"/>
                </a:solidFill>
                <a:latin typeface="+mn-lt"/>
                <a:ea typeface="+mn-ea"/>
                <a:cs typeface="+mn-cs"/>
              </a:rPr>
              <a:t>, a search indexer, and </a:t>
            </a:r>
            <a:r>
              <a:rPr lang="en-US" sz="1200" b="0" i="0" u="none" strike="noStrike" kern="1200" dirty="0" err="1" smtClean="0">
                <a:solidFill>
                  <a:schemeClr val="tx1"/>
                </a:solidFill>
                <a:latin typeface="+mn-lt"/>
                <a:ea typeface="+mn-ea"/>
                <a:cs typeface="+mn-cs"/>
                <a:hlinkClick r:id="rId4" tooltip="Nutch"/>
              </a:rPr>
              <a:t>Nutch</a:t>
            </a:r>
            <a:r>
              <a:rPr lang="en-US" sz="1200" b="0" i="0" kern="1200" dirty="0" smtClean="0">
                <a:solidFill>
                  <a:schemeClr val="tx1"/>
                </a:solidFill>
                <a:latin typeface="+mn-lt"/>
                <a:ea typeface="+mn-ea"/>
                <a:cs typeface="+mn-cs"/>
              </a:rPr>
              <a:t>, a spider or crawler, are the two key components of an open-source general search platform, which first crawls the Web for content, and then structures it into a searchable index.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Extending </a:t>
            </a:r>
            <a:r>
              <a:rPr lang="en-US" sz="1200" b="0" i="0" u="none" strike="noStrike" kern="1200" dirty="0" err="1" smtClean="0">
                <a:solidFill>
                  <a:schemeClr val="tx1"/>
                </a:solidFill>
                <a:latin typeface="+mn-lt"/>
                <a:ea typeface="+mn-ea"/>
                <a:cs typeface="+mn-cs"/>
                <a:hlinkClick r:id="rId3" tooltip="Lucene"/>
              </a:rPr>
              <a:t>Lucene</a:t>
            </a:r>
            <a:r>
              <a:rPr lang="en-US" sz="1200" b="0" i="0" kern="1200" dirty="0" smtClean="0">
                <a:solidFill>
                  <a:schemeClr val="tx1"/>
                </a:solidFill>
                <a:latin typeface="+mn-lt"/>
                <a:ea typeface="+mn-ea"/>
                <a:cs typeface="+mn-cs"/>
              </a:rPr>
              <a:t> into the realm of extremely large search problems, created the open-source </a:t>
            </a:r>
            <a:r>
              <a:rPr lang="en-US" sz="1200" b="0" i="0" u="none" strike="noStrike" kern="1200" dirty="0" smtClean="0">
                <a:solidFill>
                  <a:schemeClr val="tx1"/>
                </a:solidFill>
                <a:latin typeface="+mn-lt"/>
                <a:ea typeface="+mn-ea"/>
                <a:cs typeface="+mn-cs"/>
                <a:hlinkClick r:id="rId5" tooltip="Hadoop"/>
              </a:rPr>
              <a:t>Hadoop</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6" tooltip="Software framework"/>
              </a:rPr>
              <a:t>framework</a:t>
            </a:r>
            <a:r>
              <a:rPr lang="en-US" sz="1200" b="0" i="0" kern="1200" dirty="0" smtClean="0">
                <a:solidFill>
                  <a:schemeClr val="tx1"/>
                </a:solidFill>
                <a:latin typeface="+mn-lt"/>
                <a:ea typeface="+mn-ea"/>
                <a:cs typeface="+mn-cs"/>
              </a:rPr>
              <a:t> that allows applications based on the </a:t>
            </a:r>
            <a:r>
              <a:rPr lang="en-US" sz="1200" b="0" i="0" u="none" strike="noStrike" kern="1200" dirty="0" err="1" smtClean="0">
                <a:solidFill>
                  <a:schemeClr val="tx1"/>
                </a:solidFill>
                <a:latin typeface="+mn-lt"/>
                <a:ea typeface="+mn-ea"/>
                <a:cs typeface="+mn-cs"/>
                <a:hlinkClick r:id="rId7" tooltip="MapReduce"/>
              </a:rPr>
              <a:t>MapReduce</a:t>
            </a:r>
            <a:r>
              <a:rPr lang="en-US" sz="1200" b="0" i="0" kern="1200" dirty="0" smtClean="0">
                <a:solidFill>
                  <a:schemeClr val="tx1"/>
                </a:solidFill>
                <a:latin typeface="+mn-lt"/>
                <a:ea typeface="+mn-ea"/>
                <a:cs typeface="+mn-cs"/>
              </a:rPr>
              <a:t> paradigm to be run on large clusters of commodity hardware. Cutting was an employee of </a:t>
            </a:r>
            <a:r>
              <a:rPr lang="en-US" sz="1200" b="0" i="0" u="none" strike="noStrike" kern="1200" dirty="0" smtClean="0">
                <a:solidFill>
                  <a:schemeClr val="tx1"/>
                </a:solidFill>
                <a:latin typeface="+mn-lt"/>
                <a:ea typeface="+mn-ea"/>
                <a:cs typeface="+mn-cs"/>
                <a:hlinkClick r:id="rId8" tooltip="Yahoo!"/>
              </a:rPr>
              <a:t>Yahoo!</a:t>
            </a:r>
            <a:r>
              <a:rPr lang="en-US" sz="1200" b="0" i="0" kern="1200" dirty="0" smtClean="0">
                <a:solidFill>
                  <a:schemeClr val="tx1"/>
                </a:solidFill>
                <a:latin typeface="+mn-lt"/>
                <a:ea typeface="+mn-ea"/>
                <a:cs typeface="+mn-cs"/>
              </a:rPr>
              <a:t>, where he led the </a:t>
            </a:r>
            <a:r>
              <a:rPr lang="en-US" sz="1200" b="0" i="0" u="none" strike="noStrike" kern="1200" dirty="0" smtClean="0">
                <a:solidFill>
                  <a:schemeClr val="tx1"/>
                </a:solidFill>
                <a:latin typeface="+mn-lt"/>
                <a:ea typeface="+mn-ea"/>
                <a:cs typeface="+mn-cs"/>
                <a:hlinkClick r:id="rId5" tooltip="Hadoop"/>
              </a:rPr>
              <a:t>Hadoop</a:t>
            </a:r>
            <a:r>
              <a:rPr lang="en-US" sz="1200" b="0" i="0" kern="1200" dirty="0" smtClean="0">
                <a:solidFill>
                  <a:schemeClr val="tx1"/>
                </a:solidFill>
                <a:latin typeface="+mn-lt"/>
                <a:ea typeface="+mn-ea"/>
                <a:cs typeface="+mn-cs"/>
              </a:rPr>
              <a:t> project full-time; he has since moved on to </a:t>
            </a:r>
            <a:r>
              <a:rPr lang="en-US" sz="1200" b="0" i="0" u="none" strike="noStrike" kern="1200" dirty="0" err="1" smtClean="0">
                <a:solidFill>
                  <a:schemeClr val="tx1"/>
                </a:solidFill>
                <a:latin typeface="+mn-lt"/>
                <a:ea typeface="+mn-ea"/>
                <a:cs typeface="+mn-cs"/>
                <a:hlinkClick r:id="rId9" tooltip="Cloudera"/>
              </a:rPr>
              <a:t>Cloudera</a:t>
            </a:r>
            <a:r>
              <a:rPr lang="en-US" sz="1200" b="0" i="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595065B8-0D12-4468-A86F-5BD921E943E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Since HFDS </a:t>
            </a:r>
            <a:r>
              <a:rPr lang="en-US" sz="1200" b="1" i="0" kern="1200" dirty="0" smtClean="0">
                <a:solidFill>
                  <a:schemeClr val="tx1"/>
                </a:solidFill>
                <a:latin typeface="+mn-lt"/>
                <a:ea typeface="+mn-ea"/>
                <a:cs typeface="+mn-cs"/>
              </a:rPr>
              <a:t>does not do raw disk block storage</a:t>
            </a:r>
            <a:r>
              <a:rPr lang="en-US" sz="1200" b="0" i="0" kern="1200" dirty="0" smtClean="0">
                <a:solidFill>
                  <a:schemeClr val="tx1"/>
                </a:solidFill>
                <a:latin typeface="+mn-lt"/>
                <a:ea typeface="+mn-ea"/>
                <a:cs typeface="+mn-cs"/>
              </a:rPr>
              <a:t>, there are two block sizes in use when writing a file in HDFS: the HDFS blocks size and the underlying file system's block size.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HDFS </a:t>
            </a:r>
            <a:r>
              <a:rPr lang="en-US" sz="1200" b="0" i="0" kern="1200" dirty="0" smtClean="0">
                <a:solidFill>
                  <a:schemeClr val="tx1"/>
                </a:solidFill>
                <a:latin typeface="+mn-lt"/>
                <a:ea typeface="+mn-ea"/>
                <a:cs typeface="+mn-cs"/>
              </a:rPr>
              <a:t>will create files up to the size of the HDFS block size as well as a meta file that contains CRC32 checksums for that block. The underlying file system store that file as increments of its block size on the actual raw disk, just as it would any other file</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If block size was set to less than 64, there would be a huge number of blocks throughout the cluster, which causes </a:t>
            </a:r>
            <a:r>
              <a:rPr lang="en-US" sz="1200" b="0" i="0" kern="1200" dirty="0" err="1" smtClean="0">
                <a:solidFill>
                  <a:schemeClr val="tx1"/>
                </a:solidFill>
                <a:latin typeface="+mn-lt"/>
                <a:ea typeface="+mn-ea"/>
                <a:cs typeface="+mn-cs"/>
              </a:rPr>
              <a:t>NameNode</a:t>
            </a:r>
            <a:r>
              <a:rPr lang="en-US" sz="1200" b="0" i="0" kern="1200" dirty="0" smtClean="0">
                <a:solidFill>
                  <a:schemeClr val="tx1"/>
                </a:solidFill>
                <a:latin typeface="+mn-lt"/>
                <a:ea typeface="+mn-ea"/>
                <a:cs typeface="+mn-cs"/>
              </a:rPr>
              <a:t> to manage an enormous amount of metadata.</a:t>
            </a:r>
          </a:p>
          <a:p>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Inroads from Doug Cutting and team at Yahoo and Apache Hadoop project resulted in popularizing </a:t>
            </a:r>
            <a:r>
              <a:rPr lang="en-US" sz="1200" b="0" i="0" kern="1200" dirty="0" err="1" smtClean="0">
                <a:solidFill>
                  <a:schemeClr val="tx1"/>
                </a:solidFill>
                <a:latin typeface="+mn-lt"/>
                <a:ea typeface="+mn-ea"/>
                <a:cs typeface="+mn-cs"/>
              </a:rPr>
              <a:t>MapReduce</a:t>
            </a:r>
            <a:r>
              <a:rPr lang="en-US" sz="1200" b="0" i="0" kern="1200" dirty="0" smtClean="0">
                <a:solidFill>
                  <a:schemeClr val="tx1"/>
                </a:solidFill>
                <a:latin typeface="+mn-lt"/>
                <a:ea typeface="+mn-ea"/>
                <a:cs typeface="+mn-cs"/>
              </a:rPr>
              <a:t> programming – which is intensive in I/O and is constrained in interactive analysis and graphics support. This paved the way for further evolving of Hadoop 1 to Hadoop 2.</a:t>
            </a:r>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Instead of small tables there are big tables.</a:t>
            </a:r>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Apache Hive is a component of </a:t>
            </a:r>
            <a:r>
              <a:rPr lang="en-US" sz="1200" b="0" i="0" u="none" strike="noStrike" kern="1200" dirty="0" err="1" smtClean="0">
                <a:solidFill>
                  <a:schemeClr val="tx1"/>
                </a:solidFill>
                <a:latin typeface="+mn-lt"/>
                <a:ea typeface="+mn-ea"/>
                <a:cs typeface="+mn-cs"/>
                <a:hlinkClick r:id="rId3"/>
              </a:rPr>
              <a:t>Hortonworks</a:t>
            </a:r>
            <a:r>
              <a:rPr lang="en-US" sz="1200" b="0" i="0" u="none" strike="noStrike" kern="1200" dirty="0" smtClean="0">
                <a:solidFill>
                  <a:schemeClr val="tx1"/>
                </a:solidFill>
                <a:latin typeface="+mn-lt"/>
                <a:ea typeface="+mn-ea"/>
                <a:cs typeface="+mn-cs"/>
                <a:hlinkClick r:id="rId3"/>
              </a:rPr>
              <a:t> Data Platform</a:t>
            </a:r>
            <a:r>
              <a:rPr lang="en-US" sz="1200" b="0" i="0" u="none" strike="noStrike"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(HDP). </a:t>
            </a:r>
            <a:r>
              <a:rPr lang="en-US" sz="1200" b="1" i="0" kern="1200" dirty="0" smtClean="0">
                <a:solidFill>
                  <a:schemeClr val="tx1"/>
                </a:solidFill>
                <a:latin typeface="+mn-lt"/>
                <a:ea typeface="+mn-ea"/>
                <a:cs typeface="+mn-cs"/>
              </a:rPr>
              <a:t>Hive provides a SQL-like interface to data stored in HDP. </a:t>
            </a:r>
            <a:r>
              <a:rPr lang="en-US" sz="1200" b="0" i="0" kern="1200" dirty="0" smtClean="0">
                <a:solidFill>
                  <a:schemeClr val="tx1"/>
                </a:solidFill>
                <a:latin typeface="+mn-lt"/>
                <a:ea typeface="+mn-ea"/>
                <a:cs typeface="+mn-cs"/>
              </a:rPr>
              <a:t>In the previous tutorial, we used Pig, which is a scripting language with a focus on data flows. Hive provides a database query interface to Apache Hadoop</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The tables in Hive are similar to tables in a relational database, and data units are organized in a taxonomy from larger to more granular units. Databases are comprised of tables, which are made up of partitions. Data can be accessed via a simple query language and Hive supports overwriting or appending data.</a:t>
            </a:r>
          </a:p>
          <a:p>
            <a:r>
              <a:rPr lang="en-US" dirty="0" smtClean="0"/>
              <a:t>Within a particular database, data in the tables is serialized and each table has a corresponding Hadoop Distributed File System (HDFS) directory. Each table can be sub-divided into partitions that determine how data is distributed within sub-directories of the table directory. Data within partitions can be further broken down into buckets.</a:t>
            </a:r>
          </a:p>
          <a:p>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Whereas in hive we enforce a schema</a:t>
            </a:r>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hlinkClick r:id="rId3"/>
              </a:rPr>
              <a:t>HCatalog</a:t>
            </a:r>
            <a:r>
              <a:rPr lang="en-US" dirty="0" smtClean="0"/>
              <a:t> is a component of Hive. It is a table and storage management layer for Hadoop that enables users with different data processing tools — including Pig and </a:t>
            </a:r>
            <a:r>
              <a:rPr lang="en-US" dirty="0" err="1" smtClean="0"/>
              <a:t>MapReduce</a:t>
            </a:r>
            <a:r>
              <a:rPr lang="en-US" dirty="0" smtClean="0"/>
              <a:t> — to more easily read and write data on the grid. </a:t>
            </a:r>
            <a:r>
              <a:rPr lang="en-US" dirty="0" err="1" smtClean="0"/>
              <a:t>HCatalog</a:t>
            </a:r>
            <a:r>
              <a:rPr lang="en-US" dirty="0" smtClean="0"/>
              <a:t> displays data from </a:t>
            </a:r>
            <a:r>
              <a:rPr lang="en-US" dirty="0" err="1" smtClean="0"/>
              <a:t>RCFile</a:t>
            </a:r>
            <a:r>
              <a:rPr lang="en-US" dirty="0" smtClean="0"/>
              <a:t> format, text files, or sequence files in a tabular view. It also provides REST APIs so that external systems can access these tables’ metadata.</a:t>
            </a:r>
          </a:p>
          <a:p>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a developer we need to input data, load data (Key, Value) and provide code for Map() and Reduce()</a:t>
            </a:r>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a developer we need to input data, load data (Key, Value) and provide code for Map() and Reduce()</a:t>
            </a:r>
            <a:endParaRPr lang="en-US" dirty="0" smtClean="0"/>
          </a:p>
          <a:p>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It is kind of elephant</a:t>
            </a:r>
            <a:r>
              <a:rPr lang="en-US" sz="1200" b="0" i="0" kern="1200" baseline="0" dirty="0" smtClean="0">
                <a:solidFill>
                  <a:schemeClr val="tx1"/>
                </a:solidFill>
                <a:latin typeface="+mn-lt"/>
                <a:ea typeface="+mn-ea"/>
                <a:cs typeface="+mn-cs"/>
              </a:rPr>
              <a:t> in the room. We cannot ignore it.</a:t>
            </a:r>
            <a:endParaRPr lang="en-US" dirty="0" smtClean="0"/>
          </a:p>
          <a:p>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a developer we need to input data, load data (Key, Value) and provide code for Map() and Reduce()</a:t>
            </a:r>
            <a:endParaRPr lang="en-US" dirty="0" smtClean="0"/>
          </a:p>
          <a:p>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t>
            </a:r>
            <a:r>
              <a:rPr lang="en-US" sz="1200" b="0" i="0" kern="1200" dirty="0" err="1" smtClean="0">
                <a:solidFill>
                  <a:schemeClr val="tx1"/>
                </a:solidFill>
                <a:latin typeface="+mn-lt"/>
                <a:ea typeface="+mn-ea"/>
                <a:cs typeface="+mn-cs"/>
              </a:rPr>
              <a:t>MapReduce</a:t>
            </a:r>
            <a:r>
              <a:rPr lang="en-US" sz="1200" b="0" i="0" kern="1200" dirty="0" smtClean="0">
                <a:solidFill>
                  <a:schemeClr val="tx1"/>
                </a:solidFill>
                <a:latin typeface="+mn-lt"/>
                <a:ea typeface="+mn-ea"/>
                <a:cs typeface="+mn-cs"/>
              </a:rPr>
              <a:t> System would line up the 1100 Map processors, and would provide each with its corresponding 1 million input records. The Map step would produce 1.1 billion </a:t>
            </a:r>
            <a:r>
              <a:rPr lang="en-US" dirty="0" smtClean="0"/>
              <a:t>(Y,(N,1))</a:t>
            </a:r>
            <a:r>
              <a:rPr lang="en-US" sz="1200" b="0" i="0" kern="1200" dirty="0" smtClean="0">
                <a:solidFill>
                  <a:schemeClr val="tx1"/>
                </a:solidFill>
                <a:latin typeface="+mn-lt"/>
                <a:ea typeface="+mn-ea"/>
                <a:cs typeface="+mn-cs"/>
              </a:rPr>
              <a:t> records, with </a:t>
            </a:r>
            <a:r>
              <a:rPr lang="en-US" dirty="0" smtClean="0"/>
              <a:t>Y</a:t>
            </a:r>
            <a:r>
              <a:rPr lang="en-US" sz="1200" b="0" i="0" kern="1200" dirty="0" smtClean="0">
                <a:solidFill>
                  <a:schemeClr val="tx1"/>
                </a:solidFill>
                <a:latin typeface="+mn-lt"/>
                <a:ea typeface="+mn-ea"/>
                <a:cs typeface="+mn-cs"/>
              </a:rPr>
              <a:t> values ranging between, say, 8 and 103. The </a:t>
            </a:r>
            <a:r>
              <a:rPr lang="en-US" sz="1200" b="0" i="0" kern="1200" dirty="0" err="1" smtClean="0">
                <a:solidFill>
                  <a:schemeClr val="tx1"/>
                </a:solidFill>
                <a:latin typeface="+mn-lt"/>
                <a:ea typeface="+mn-ea"/>
                <a:cs typeface="+mn-cs"/>
              </a:rPr>
              <a:t>MapReduce</a:t>
            </a:r>
            <a:r>
              <a:rPr lang="en-US" sz="1200" b="0" i="0" kern="1200" dirty="0" smtClean="0">
                <a:solidFill>
                  <a:schemeClr val="tx1"/>
                </a:solidFill>
                <a:latin typeface="+mn-lt"/>
                <a:ea typeface="+mn-ea"/>
                <a:cs typeface="+mn-cs"/>
              </a:rPr>
              <a:t> System would then line up the 96 Reduce processors by performing shuffling operation of the key/value pairs due to the fact that we need average per age, and provide each with its millions of corresponding input records. The Reduce step would result in the much reduced set of only 96 output records </a:t>
            </a:r>
            <a:r>
              <a:rPr lang="en-US" dirty="0" smtClean="0"/>
              <a:t>(Y,A)</a:t>
            </a:r>
            <a:r>
              <a:rPr lang="en-US" sz="1200" b="0" i="0" kern="1200" dirty="0" smtClean="0">
                <a:solidFill>
                  <a:schemeClr val="tx1"/>
                </a:solidFill>
                <a:latin typeface="+mn-lt"/>
                <a:ea typeface="+mn-ea"/>
                <a:cs typeface="+mn-cs"/>
              </a:rPr>
              <a:t>, which would be put in the final result file, sorted by </a:t>
            </a:r>
            <a:r>
              <a:rPr lang="en-US" dirty="0" smtClean="0"/>
              <a:t>Y</a:t>
            </a:r>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They called its interface too low-level and questioned whether it really represents the </a:t>
            </a:r>
            <a:r>
              <a:rPr lang="en-US" sz="1200" b="0" i="0" u="none" strike="noStrike" kern="1200" dirty="0" smtClean="0">
                <a:solidFill>
                  <a:schemeClr val="tx1"/>
                </a:solidFill>
                <a:latin typeface="+mn-lt"/>
                <a:ea typeface="+mn-ea"/>
                <a:cs typeface="+mn-cs"/>
                <a:hlinkClick r:id="rId3" tooltip="Paradigm shift"/>
              </a:rPr>
              <a:t>paradigm shift</a:t>
            </a:r>
            <a:r>
              <a:rPr lang="en-US" sz="1200" b="0" i="0" kern="1200" dirty="0" smtClean="0">
                <a:solidFill>
                  <a:schemeClr val="tx1"/>
                </a:solidFill>
                <a:latin typeface="+mn-lt"/>
                <a:ea typeface="+mn-ea"/>
                <a:cs typeface="+mn-cs"/>
              </a:rPr>
              <a:t> its proponents have claimed it is.</a:t>
            </a:r>
            <a:r>
              <a:rPr lang="en-US" sz="1200" b="0" i="0" u="none" strike="noStrike" kern="1200" baseline="30000" dirty="0" smtClean="0">
                <a:solidFill>
                  <a:schemeClr val="tx1"/>
                </a:solidFill>
                <a:latin typeface="+mn-lt"/>
                <a:ea typeface="+mn-ea"/>
                <a:cs typeface="+mn-cs"/>
                <a:hlinkClick r:id="rId4"/>
              </a:rPr>
              <a:t>[30]</a:t>
            </a:r>
            <a:r>
              <a:rPr lang="en-US" sz="1200" b="0" i="0" kern="1200" dirty="0" smtClean="0">
                <a:solidFill>
                  <a:schemeClr val="tx1"/>
                </a:solidFill>
                <a:latin typeface="+mn-lt"/>
                <a:ea typeface="+mn-ea"/>
                <a:cs typeface="+mn-cs"/>
              </a:rPr>
              <a:t> They challenged the </a:t>
            </a:r>
            <a:r>
              <a:rPr lang="en-US" sz="1200" b="0" i="0" kern="1200" dirty="0" err="1" smtClean="0">
                <a:solidFill>
                  <a:schemeClr val="tx1"/>
                </a:solidFill>
                <a:latin typeface="+mn-lt"/>
                <a:ea typeface="+mn-ea"/>
                <a:cs typeface="+mn-cs"/>
              </a:rPr>
              <a:t>MapReduce</a:t>
            </a:r>
            <a:r>
              <a:rPr lang="en-US" sz="1200" b="0" i="0" kern="1200" dirty="0" smtClean="0">
                <a:solidFill>
                  <a:schemeClr val="tx1"/>
                </a:solidFill>
                <a:latin typeface="+mn-lt"/>
                <a:ea typeface="+mn-ea"/>
                <a:cs typeface="+mn-cs"/>
              </a:rPr>
              <a:t> proponents' claims of novelty, citing </a:t>
            </a:r>
            <a:r>
              <a:rPr lang="en-US" sz="1200" b="0" i="0" u="none" strike="noStrike" kern="1200" dirty="0" err="1" smtClean="0">
                <a:solidFill>
                  <a:schemeClr val="tx1"/>
                </a:solidFill>
                <a:latin typeface="+mn-lt"/>
                <a:ea typeface="+mn-ea"/>
                <a:cs typeface="+mn-cs"/>
                <a:hlinkClick r:id="rId5" tooltip="Teradata"/>
              </a:rPr>
              <a:t>Teradata</a:t>
            </a:r>
            <a:r>
              <a:rPr lang="en-US" sz="1200" b="0" i="0" kern="1200" dirty="0" smtClean="0">
                <a:solidFill>
                  <a:schemeClr val="tx1"/>
                </a:solidFill>
                <a:latin typeface="+mn-lt"/>
                <a:ea typeface="+mn-ea"/>
                <a:cs typeface="+mn-cs"/>
              </a:rPr>
              <a:t> as an example of </a:t>
            </a:r>
            <a:r>
              <a:rPr lang="en-US" sz="1200" b="0" i="0" u="none" strike="noStrike" kern="1200" dirty="0" smtClean="0">
                <a:solidFill>
                  <a:schemeClr val="tx1"/>
                </a:solidFill>
                <a:latin typeface="+mn-lt"/>
                <a:ea typeface="+mn-ea"/>
                <a:cs typeface="+mn-cs"/>
                <a:hlinkClick r:id="rId6" tooltip="Prior art"/>
              </a:rPr>
              <a:t>prior art</a:t>
            </a:r>
            <a:r>
              <a:rPr lang="en-US" sz="1200" b="0" i="0" kern="1200" dirty="0" smtClean="0">
                <a:solidFill>
                  <a:schemeClr val="tx1"/>
                </a:solidFill>
                <a:latin typeface="+mn-lt"/>
                <a:ea typeface="+mn-ea"/>
                <a:cs typeface="+mn-cs"/>
              </a:rPr>
              <a:t> that has existed for over two decades. They also compared </a:t>
            </a:r>
            <a:r>
              <a:rPr lang="en-US" sz="1200" b="0" i="0" kern="1200" dirty="0" err="1" smtClean="0">
                <a:solidFill>
                  <a:schemeClr val="tx1"/>
                </a:solidFill>
                <a:latin typeface="+mn-lt"/>
                <a:ea typeface="+mn-ea"/>
                <a:cs typeface="+mn-cs"/>
              </a:rPr>
              <a:t>MapReduce</a:t>
            </a:r>
            <a:r>
              <a:rPr lang="en-US" sz="1200" b="0" i="0" kern="1200" dirty="0" smtClean="0">
                <a:solidFill>
                  <a:schemeClr val="tx1"/>
                </a:solidFill>
                <a:latin typeface="+mn-lt"/>
                <a:ea typeface="+mn-ea"/>
                <a:cs typeface="+mn-cs"/>
              </a:rPr>
              <a:t> programmers to </a:t>
            </a:r>
            <a:r>
              <a:rPr lang="en-US" sz="1200" b="0" i="0" u="none" strike="noStrike" kern="1200" dirty="0" smtClean="0">
                <a:solidFill>
                  <a:schemeClr val="tx1"/>
                </a:solidFill>
                <a:latin typeface="+mn-lt"/>
                <a:ea typeface="+mn-ea"/>
                <a:cs typeface="+mn-cs"/>
                <a:hlinkClick r:id="rId7" tooltip="CODASYL"/>
              </a:rPr>
              <a:t>CODASYL</a:t>
            </a:r>
            <a:r>
              <a:rPr lang="en-US" sz="1200" b="0" i="0" kern="1200" dirty="0" smtClean="0">
                <a:solidFill>
                  <a:schemeClr val="tx1"/>
                </a:solidFill>
                <a:latin typeface="+mn-lt"/>
                <a:ea typeface="+mn-ea"/>
                <a:cs typeface="+mn-cs"/>
              </a:rPr>
              <a:t> programmers, noting both are "writing in a </a:t>
            </a:r>
            <a:r>
              <a:rPr lang="en-US" sz="1200" b="0" i="0" u="none" strike="noStrike" kern="1200" dirty="0" smtClean="0">
                <a:solidFill>
                  <a:schemeClr val="tx1"/>
                </a:solidFill>
                <a:latin typeface="+mn-lt"/>
                <a:ea typeface="+mn-ea"/>
                <a:cs typeface="+mn-cs"/>
                <a:hlinkClick r:id="rId8" tooltip="Low-level programming language"/>
              </a:rPr>
              <a:t>low-level language</a:t>
            </a:r>
            <a:r>
              <a:rPr lang="en-US" sz="1200" b="0" i="0" kern="1200" dirty="0" smtClean="0">
                <a:solidFill>
                  <a:schemeClr val="tx1"/>
                </a:solidFill>
                <a:latin typeface="+mn-lt"/>
                <a:ea typeface="+mn-ea"/>
                <a:cs typeface="+mn-cs"/>
              </a:rPr>
              <a:t> performing low-level record manipulation."</a:t>
            </a:r>
            <a:r>
              <a:rPr lang="en-US" sz="1200" b="0" i="0" u="none" strike="noStrike" kern="1200" baseline="30000" dirty="0" smtClean="0">
                <a:solidFill>
                  <a:schemeClr val="tx1"/>
                </a:solidFill>
                <a:latin typeface="+mn-lt"/>
                <a:ea typeface="+mn-ea"/>
                <a:cs typeface="+mn-cs"/>
                <a:hlinkClick r:id="rId4"/>
              </a:rPr>
              <a:t>[30]</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MapReduce's</a:t>
            </a:r>
            <a:r>
              <a:rPr lang="en-US" sz="1200" b="0" i="0" kern="1200" dirty="0" smtClean="0">
                <a:solidFill>
                  <a:schemeClr val="tx1"/>
                </a:solidFill>
                <a:latin typeface="+mn-lt"/>
                <a:ea typeface="+mn-ea"/>
                <a:cs typeface="+mn-cs"/>
              </a:rPr>
              <a:t> use of input files and lack of </a:t>
            </a:r>
            <a:r>
              <a:rPr lang="en-US" sz="1200" b="0" i="0" u="none" strike="noStrike" kern="1200" dirty="0" smtClean="0">
                <a:solidFill>
                  <a:schemeClr val="tx1"/>
                </a:solidFill>
                <a:latin typeface="+mn-lt"/>
                <a:ea typeface="+mn-ea"/>
                <a:cs typeface="+mn-cs"/>
                <a:hlinkClick r:id="rId9" tooltip="Logical schema"/>
              </a:rPr>
              <a:t>schema</a:t>
            </a:r>
            <a:r>
              <a:rPr lang="en-US" sz="1200" b="0" i="0" kern="1200" dirty="0" smtClean="0">
                <a:solidFill>
                  <a:schemeClr val="tx1"/>
                </a:solidFill>
                <a:latin typeface="+mn-lt"/>
                <a:ea typeface="+mn-ea"/>
                <a:cs typeface="+mn-cs"/>
              </a:rPr>
              <a:t> support prevents the performance improvements enabled by common database system features such as </a:t>
            </a:r>
            <a:r>
              <a:rPr lang="en-US" sz="1200" b="0" i="0" u="none" strike="noStrike" kern="1200" dirty="0" smtClean="0">
                <a:solidFill>
                  <a:schemeClr val="tx1"/>
                </a:solidFill>
                <a:latin typeface="+mn-lt"/>
                <a:ea typeface="+mn-ea"/>
                <a:cs typeface="+mn-cs"/>
                <a:hlinkClick r:id="rId10" tooltip="B-tree"/>
              </a:rPr>
              <a:t>B-trees</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1" tooltip="Partition (database)"/>
              </a:rPr>
              <a:t>hash partitioning</a:t>
            </a:r>
            <a:r>
              <a:rPr lang="en-US" sz="1200" b="0" i="0" kern="1200" dirty="0" smtClean="0">
                <a:solidFill>
                  <a:schemeClr val="tx1"/>
                </a:solidFill>
                <a:latin typeface="+mn-lt"/>
                <a:ea typeface="+mn-ea"/>
                <a:cs typeface="+mn-cs"/>
              </a:rPr>
              <a:t>, though projects such as </a:t>
            </a:r>
            <a:r>
              <a:rPr lang="en-US" sz="1200" b="0" i="0" u="none" strike="noStrike" kern="1200" dirty="0" smtClean="0">
                <a:solidFill>
                  <a:schemeClr val="tx1"/>
                </a:solidFill>
                <a:latin typeface="+mn-lt"/>
                <a:ea typeface="+mn-ea"/>
                <a:cs typeface="+mn-cs"/>
                <a:hlinkClick r:id="rId12" tooltip="Pig (programming language)"/>
              </a:rPr>
              <a:t>Pig (or </a:t>
            </a:r>
            <a:r>
              <a:rPr lang="en-US" sz="1200" b="0" i="0" u="none" strike="noStrike" kern="1200" dirty="0" err="1" smtClean="0">
                <a:solidFill>
                  <a:schemeClr val="tx1"/>
                </a:solidFill>
                <a:latin typeface="+mn-lt"/>
                <a:ea typeface="+mn-ea"/>
                <a:cs typeface="+mn-cs"/>
                <a:hlinkClick r:id="rId12" tooltip="Pig (programming language)"/>
              </a:rPr>
              <a:t>PigLatin</a:t>
            </a:r>
            <a:r>
              <a:rPr lang="en-US" sz="1200" b="0" i="0" u="none" strike="noStrike" kern="1200" dirty="0" smtClean="0">
                <a:solidFill>
                  <a:schemeClr val="tx1"/>
                </a:solidFill>
                <a:latin typeface="+mn-lt"/>
                <a:ea typeface="+mn-ea"/>
                <a:cs typeface="+mn-cs"/>
                <a:hlinkClick r:id="rId12" tooltip="Pig (programming language)"/>
              </a:rPr>
              <a:t>)</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13" tooltip="Sawzall (programming language)"/>
              </a:rPr>
              <a:t>Sawzall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4" tooltip="Apache Hive"/>
              </a:rPr>
              <a:t>Apache Hive</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4"/>
              </a:rPr>
              <a:t>[31]</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15"/>
              </a:rPr>
              <a:t>YSmart</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4"/>
              </a:rPr>
              <a:t>[32]</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16" tooltip="HBase"/>
              </a:rPr>
              <a:t>HBase</a:t>
            </a:r>
            <a:r>
              <a:rPr lang="en-US" sz="1200" b="0" i="0" u="none" strike="noStrike" kern="1200" baseline="30000" dirty="0" smtClean="0">
                <a:solidFill>
                  <a:schemeClr val="tx1"/>
                </a:solidFill>
                <a:latin typeface="+mn-lt"/>
                <a:ea typeface="+mn-ea"/>
                <a:cs typeface="+mn-cs"/>
                <a:hlinkClick r:id="rId4"/>
              </a:rPr>
              <a:t>[33]</a:t>
            </a:r>
            <a:r>
              <a:rPr lang="en-US" sz="1200" b="0" i="0" kern="1200" dirty="0" smtClean="0">
                <a:solidFill>
                  <a:schemeClr val="tx1"/>
                </a:solidFill>
                <a:latin typeface="+mn-lt"/>
                <a:ea typeface="+mn-ea"/>
                <a:cs typeface="+mn-cs"/>
              </a:rPr>
              <a:t> and </a:t>
            </a:r>
            <a:r>
              <a:rPr lang="en-US" sz="1200" b="0" i="0" u="none" strike="noStrike" kern="1200" dirty="0" err="1" smtClean="0">
                <a:solidFill>
                  <a:schemeClr val="tx1"/>
                </a:solidFill>
                <a:latin typeface="+mn-lt"/>
                <a:ea typeface="+mn-ea"/>
                <a:cs typeface="+mn-cs"/>
                <a:hlinkClick r:id="rId17" tooltip="BigTable"/>
              </a:rPr>
              <a:t>BigTable</a:t>
            </a:r>
            <a:r>
              <a:rPr lang="en-US" sz="1200" b="0" i="0" u="none" strike="noStrike" kern="1200" baseline="30000" dirty="0" smtClean="0">
                <a:solidFill>
                  <a:schemeClr val="tx1"/>
                </a:solidFill>
                <a:latin typeface="+mn-lt"/>
                <a:ea typeface="+mn-ea"/>
                <a:cs typeface="+mn-cs"/>
                <a:hlinkClick r:id="rId4"/>
              </a:rPr>
              <a:t>[33]</a:t>
            </a:r>
            <a:r>
              <a:rPr lang="en-US" sz="1200" b="0" i="0" u="none" strike="noStrike" kern="1200" baseline="30000" dirty="0" smtClean="0">
                <a:solidFill>
                  <a:schemeClr val="tx1"/>
                </a:solidFill>
                <a:latin typeface="+mn-lt"/>
                <a:ea typeface="+mn-ea"/>
                <a:cs typeface="+mn-cs"/>
                <a:hlinkClick r:id="rId4"/>
              </a:rPr>
              <a:t>[34]</a:t>
            </a:r>
            <a:r>
              <a:rPr lang="en-US" sz="1200" b="0" i="0" kern="1200" dirty="0" smtClean="0">
                <a:solidFill>
                  <a:schemeClr val="tx1"/>
                </a:solidFill>
                <a:latin typeface="+mn-lt"/>
                <a:ea typeface="+mn-ea"/>
                <a:cs typeface="+mn-cs"/>
              </a:rPr>
              <a:t> are addressing some of these problems.</a:t>
            </a:r>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http://demo.gethue.com/oozie/list_oozie_workflows/</a:t>
            </a:r>
          </a:p>
          <a:p>
            <a:endParaRPr lang="en-US" sz="1200" dirty="0" smtClean="0"/>
          </a:p>
          <a:p>
            <a:r>
              <a:rPr lang="en-US" sz="1200" b="0" i="0" kern="1200" dirty="0" err="1" smtClean="0">
                <a:solidFill>
                  <a:schemeClr val="tx1"/>
                </a:solidFill>
                <a:latin typeface="+mn-lt"/>
                <a:ea typeface="+mn-ea"/>
                <a:cs typeface="+mn-cs"/>
              </a:rPr>
              <a:t>Solr</a:t>
            </a:r>
            <a:r>
              <a:rPr lang="en-US" sz="1200" b="0" i="0" kern="1200" dirty="0" smtClean="0">
                <a:solidFill>
                  <a:schemeClr val="tx1"/>
                </a:solidFill>
                <a:latin typeface="+mn-lt"/>
                <a:ea typeface="+mn-ea"/>
                <a:cs typeface="+mn-cs"/>
              </a:rPr>
              <a:t> is a standalone enterprise search server with a REST-like</a:t>
            </a:r>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providing both storage and processing resources for large and disparate data sources.</a:t>
            </a:r>
          </a:p>
          <a:p>
            <a:endParaRPr lang="en-US" sz="1200" b="0" i="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a:t>
            </a:r>
            <a:r>
              <a:rPr lang="en-US" sz="1200" kern="1200" dirty="0" smtClean="0">
                <a:solidFill>
                  <a:schemeClr val="tx1"/>
                </a:solidFill>
                <a:latin typeface="+mn-lt"/>
                <a:ea typeface="+mn-ea"/>
                <a:cs typeface="+mn-cs"/>
              </a:rPr>
              <a:t>is  not one software that you have downloaded  on your computer and say that you have downloaded Hadoop.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—not to mention a platform for third-party software vendors to build upon.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It is designed to scale up from single servers to thousands of machines, each offering local computation and storage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None/>
            </a:pPr>
            <a:r>
              <a:rPr lang="en-US" sz="1200" b="1" i="0" kern="1200" dirty="0" smtClean="0">
                <a:solidFill>
                  <a:schemeClr val="tx1"/>
                </a:solidFill>
                <a:latin typeface="+mn-lt"/>
                <a:ea typeface="+mn-ea"/>
                <a:cs typeface="+mn-cs"/>
              </a:rPr>
              <a:t>Scalability</a:t>
            </a:r>
            <a:r>
              <a:rPr lang="en-US" sz="1200" b="0" i="0" kern="1200" dirty="0" smtClean="0">
                <a:solidFill>
                  <a:schemeClr val="tx1"/>
                </a:solidFill>
                <a:latin typeface="+mn-lt"/>
                <a:ea typeface="+mn-ea"/>
                <a:cs typeface="+mn-cs"/>
              </a:rPr>
              <a:t>: This is a huge feature of Hadoop. It is an open source platform and runs on industry-standard hardware. That makes Hadoop extremely scalable platform where new nodes can be easily added in the system as and data volume of processing needs grow without altering anything in the existing systems or programs.</a:t>
            </a:r>
          </a:p>
          <a:p>
            <a:pPr>
              <a:buNone/>
            </a:pPr>
            <a:r>
              <a:rPr lang="en-US" sz="1200" b="1" i="0" kern="1200" dirty="0" smtClean="0">
                <a:solidFill>
                  <a:schemeClr val="tx1"/>
                </a:solidFill>
                <a:latin typeface="+mn-lt"/>
                <a:ea typeface="+mn-ea"/>
                <a:cs typeface="+mn-cs"/>
              </a:rPr>
              <a:t>Flexible</a:t>
            </a:r>
            <a:r>
              <a:rPr lang="en-US" sz="1200" b="0" i="0" kern="1200" dirty="0" smtClean="0">
                <a:solidFill>
                  <a:schemeClr val="tx1"/>
                </a:solidFill>
                <a:latin typeface="+mn-lt"/>
                <a:ea typeface="+mn-ea"/>
                <a:cs typeface="+mn-cs"/>
              </a:rPr>
              <a:t>: One of the biggest challenges organizations have had in that past was the challenge of handling unstructured data. Let’s face it, only 20% of data in any organization is structured while the rest is all unstructured whose value has been largely ignored due to lack of technology to analyze it.</a:t>
            </a:r>
          </a:p>
          <a:p>
            <a:pPr>
              <a:buNone/>
            </a:pPr>
            <a:r>
              <a:rPr lang="en-US" sz="1200" b="0" i="0" kern="1200" dirty="0" smtClean="0">
                <a:solidFill>
                  <a:schemeClr val="tx1"/>
                </a:solidFill>
                <a:latin typeface="+mn-lt"/>
                <a:ea typeface="+mn-ea"/>
                <a:cs typeface="+mn-cs"/>
              </a:rPr>
              <a:t>Hadoop manages data whether structured or unstructured, encoded or formatted, or any other type of data. Hadoop brings the value to the table where unstructured data can be useful in decision making process.</a:t>
            </a:r>
          </a:p>
          <a:p>
            <a:pPr>
              <a:buNone/>
            </a:pPr>
            <a:r>
              <a:rPr lang="en-US" b="1" dirty="0" smtClean="0"/>
              <a:t>Fault Tolerant: </a:t>
            </a:r>
            <a:r>
              <a:rPr lang="en-US" dirty="0" smtClean="0"/>
              <a:t>Rather than rely on hardware to deliver high-availability, the library itself is designed to detect and handle failures at the application layer, so delivering a highly-available service on top of a cluster of computers, each of which may be prone to failures.</a:t>
            </a:r>
          </a:p>
          <a:p>
            <a:pPr>
              <a:buNone/>
            </a:pPr>
            <a:r>
              <a:rPr lang="en-US" b="1" dirty="0" smtClean="0"/>
              <a:t>Faster Processing: </a:t>
            </a:r>
            <a:r>
              <a:rPr lang="en-US" sz="1200" b="0" i="0" kern="1200" dirty="0" smtClean="0">
                <a:solidFill>
                  <a:schemeClr val="tx1"/>
                </a:solidFill>
                <a:latin typeface="+mn-lt"/>
                <a:ea typeface="+mn-ea"/>
                <a:cs typeface="+mn-cs"/>
              </a:rPr>
              <a:t>While traditional ETL and batch processes can take hours, days, or even weeks to load large amounts of data, the need to analyze that data in real-time is becoming critical day after day.</a:t>
            </a:r>
          </a:p>
          <a:p>
            <a:r>
              <a:rPr lang="en-US" sz="1200" b="0" i="0" kern="1200" dirty="0" smtClean="0">
                <a:solidFill>
                  <a:schemeClr val="tx1"/>
                </a:solidFill>
                <a:latin typeface="+mn-lt"/>
                <a:ea typeface="+mn-ea"/>
                <a:cs typeface="+mn-cs"/>
              </a:rPr>
              <a:t>Hadoop is extremely good at high-volume batch processing because of its ability to do parallel processing. Hadoop can perform batch processes 10 times faster than on a single thread server or on the mainframe.</a:t>
            </a:r>
          </a:p>
          <a:p>
            <a:pPr>
              <a:buNone/>
            </a:pPr>
            <a:endParaRPr lang="en-US" dirty="0" smtClean="0"/>
          </a:p>
        </p:txBody>
      </p:sp>
      <p:sp>
        <p:nvSpPr>
          <p:cNvPr id="4" name="Slide Number Placeholder 3"/>
          <p:cNvSpPr>
            <a:spLocks noGrp="1"/>
          </p:cNvSpPr>
          <p:nvPr>
            <p:ph type="sldNum" sz="quarter" idx="10"/>
          </p:nvPr>
        </p:nvSpPr>
        <p:spPr/>
        <p:txBody>
          <a:bodyPr/>
          <a:lstStyle/>
          <a:p>
            <a:fld id="{595065B8-0D12-4468-A86F-5BD921E943E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Cost: </a:t>
            </a:r>
            <a:r>
              <a:rPr lang="en-US" sz="1200" b="0" i="1" kern="1200" dirty="0" smtClean="0">
                <a:solidFill>
                  <a:schemeClr val="tx1"/>
                </a:solidFill>
                <a:latin typeface="+mn-lt"/>
                <a:ea typeface="+mn-ea"/>
                <a:cs typeface="+mn-cs"/>
              </a:rPr>
              <a:t>Hadoop generates cost benefits by bringing massively parallel computing to commodity servers, resulting in a substantial reduction in the cost per terabyte of storage, which in turn makes it reasonable to model all your data.</a:t>
            </a:r>
            <a:endParaRPr lang="en-US" i="1" dirty="0" smtClean="0"/>
          </a:p>
          <a:p>
            <a:r>
              <a:rPr lang="en-US" sz="1200" b="0" i="0" kern="1200" dirty="0" smtClean="0">
                <a:solidFill>
                  <a:schemeClr val="tx1"/>
                </a:solidFill>
                <a:latin typeface="+mn-lt"/>
                <a:ea typeface="+mn-ea"/>
                <a:cs typeface="+mn-cs"/>
              </a:rPr>
              <a:t>Apache Hadoop was developed to help Internet-based companies deal with prodigious volumes of data. According to some analysts, the cost of a Hadoop data management system, including hardware, software, and other expenses, comes to about $1,000 a terabyte–about one-fifth to one-twentieth the cost of other data management technologies.</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Robust E</a:t>
            </a:r>
            <a:r>
              <a:rPr lang="en-US" b="1" dirty="0" smtClean="0"/>
              <a:t>cosystem:</a:t>
            </a:r>
          </a:p>
          <a:p>
            <a:r>
              <a:rPr lang="en-US" sz="1200" b="0" i="0" kern="1200" dirty="0" smtClean="0">
                <a:solidFill>
                  <a:schemeClr val="tx1"/>
                </a:solidFill>
                <a:latin typeface="+mn-lt"/>
                <a:ea typeface="+mn-ea"/>
                <a:cs typeface="+mn-cs"/>
              </a:rPr>
              <a:t>Hadoop has a very robust ecosystem that is well suited to meet the analytical needs of developers and small to large organizations. Hadoop Ecosystem comes with a suite of tools and technologies making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a very much suitable to deliver to a variety of data processing needs.</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It is  not one software that you have downloaded  on your computer and say that you have downloaded Hadoop.</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Actually </a:t>
            </a:r>
            <a:r>
              <a:rPr lang="en-US" sz="1200" kern="1200" dirty="0" smtClean="0">
                <a:solidFill>
                  <a:schemeClr val="tx1"/>
                </a:solidFill>
                <a:latin typeface="+mn-lt"/>
                <a:ea typeface="+mn-ea"/>
                <a:cs typeface="+mn-cs"/>
              </a:rPr>
              <a:t>it is a very rich eco system/framework of tools, it is actually set of open source tools (software library) under Apache License</a:t>
            </a:r>
            <a:r>
              <a:rPr lang="en-US" sz="1200" kern="120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not to mention a platform for third-party software vendors to build upon.))))</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if you download</a:t>
            </a:r>
            <a:r>
              <a:rPr lang="en-US" sz="1200" kern="1200" baseline="0" dirty="0" smtClean="0">
                <a:solidFill>
                  <a:schemeClr val="tx1"/>
                </a:solidFill>
                <a:latin typeface="+mn-lt"/>
                <a:ea typeface="+mn-ea"/>
                <a:cs typeface="+mn-cs"/>
              </a:rPr>
              <a:t> each of these..then which version works with which version…(compatibility)</a:t>
            </a:r>
          </a:p>
          <a:p>
            <a:endParaRPr lang="en-US" sz="120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Just to name a few, Hadoop ecosystem comes with projects such as </a:t>
            </a:r>
            <a:r>
              <a:rPr lang="en-US" sz="1200" b="0" i="0" kern="1200" dirty="0" err="1" smtClean="0">
                <a:solidFill>
                  <a:schemeClr val="tx1"/>
                </a:solidFill>
                <a:latin typeface="+mn-lt"/>
                <a:ea typeface="+mn-ea"/>
                <a:cs typeface="+mn-cs"/>
              </a:rPr>
              <a:t>MapReduce</a:t>
            </a:r>
            <a:r>
              <a:rPr lang="en-US" sz="1200" b="0" i="0" kern="1200" dirty="0" smtClean="0">
                <a:solidFill>
                  <a:schemeClr val="tx1"/>
                </a:solidFill>
                <a:latin typeface="+mn-lt"/>
                <a:ea typeface="+mn-ea"/>
                <a:cs typeface="+mn-cs"/>
              </a:rPr>
              <a:t>, Hive, </a:t>
            </a:r>
            <a:r>
              <a:rPr lang="en-US" sz="1200" b="0" i="0" kern="1200" dirty="0" err="1" smtClean="0">
                <a:solidFill>
                  <a:schemeClr val="tx1"/>
                </a:solidFill>
                <a:latin typeface="+mn-lt"/>
                <a:ea typeface="+mn-ea"/>
                <a:cs typeface="+mn-cs"/>
              </a:rPr>
              <a:t>HBase</a:t>
            </a:r>
            <a:r>
              <a:rPr lang="en-US" sz="1200" b="0" i="0" kern="1200" dirty="0" smtClean="0">
                <a:solidFill>
                  <a:schemeClr val="tx1"/>
                </a:solidFill>
                <a:latin typeface="+mn-lt"/>
                <a:ea typeface="+mn-ea"/>
                <a:cs typeface="+mn-cs"/>
              </a:rPr>
              <a:t>, Zookeeper, </a:t>
            </a:r>
            <a:r>
              <a:rPr lang="en-US" sz="1200" b="0" i="0" kern="1200" dirty="0" err="1" smtClean="0">
                <a:solidFill>
                  <a:schemeClr val="tx1"/>
                </a:solidFill>
                <a:latin typeface="+mn-lt"/>
                <a:ea typeface="+mn-ea"/>
                <a:cs typeface="+mn-cs"/>
              </a:rPr>
              <a:t>HCatalog</a:t>
            </a:r>
            <a:r>
              <a:rPr lang="en-US" sz="1200" b="0" i="0" kern="1200" dirty="0" smtClean="0">
                <a:solidFill>
                  <a:schemeClr val="tx1"/>
                </a:solidFill>
                <a:latin typeface="+mn-lt"/>
                <a:ea typeface="+mn-ea"/>
                <a:cs typeface="+mn-cs"/>
              </a:rPr>
              <a:t>, Apache Pig etc. and many new tools and technologies are being added to the ecosystem as the market grows.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We will go through each of these</a:t>
            </a:r>
            <a:r>
              <a:rPr lang="en-US" sz="1200" b="0" i="0" kern="1200" baseline="0" dirty="0" smtClean="0">
                <a:solidFill>
                  <a:schemeClr val="tx1"/>
                </a:solidFill>
                <a:latin typeface="+mn-lt"/>
                <a:ea typeface="+mn-ea"/>
                <a:cs typeface="+mn-cs"/>
              </a:rPr>
              <a:t> in the tool, what it does and where it is being used.</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DO I have  to download whole Elephant to work with Hadoop???????</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Lets </a:t>
            </a:r>
            <a:r>
              <a:rPr lang="en-US" sz="1200" b="0" i="0" kern="1200" baseline="0" dirty="0" smtClean="0">
                <a:solidFill>
                  <a:schemeClr val="tx1"/>
                </a:solidFill>
                <a:latin typeface="+mn-lt"/>
                <a:ea typeface="+mn-ea"/>
                <a:cs typeface="+mn-cs"/>
              </a:rPr>
              <a:t>quickly goes to the Technical stuff…</a:t>
            </a:r>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exactly is Hadoop, and what makes it so special? Basically, it’s a way of storing enormous data sets across distributed clusters of servers and then running “distributed” analysis applications in each cluster.</a:t>
            </a:r>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Once Google gave the concept of GFS (Google file system) and </a:t>
            </a:r>
            <a:r>
              <a:rPr lang="en-US" sz="1200" b="0" i="0" kern="1200" dirty="0" err="1" smtClean="0">
                <a:solidFill>
                  <a:schemeClr val="tx1"/>
                </a:solidFill>
                <a:latin typeface="+mn-lt"/>
                <a:ea typeface="+mn-ea"/>
                <a:cs typeface="+mn-cs"/>
              </a:rPr>
              <a:t>MapReduce</a:t>
            </a:r>
            <a:r>
              <a:rPr lang="en-US" sz="1200" b="0" i="0" kern="1200" dirty="0" smtClean="0">
                <a:solidFill>
                  <a:schemeClr val="tx1"/>
                </a:solidFill>
                <a:latin typeface="+mn-lt"/>
                <a:ea typeface="+mn-ea"/>
                <a:cs typeface="+mn-cs"/>
              </a:rPr>
              <a:t> on paper (yes not implemented yet)</a:t>
            </a:r>
          </a:p>
          <a:p>
            <a:r>
              <a:rPr lang="en-US" sz="1200" b="0" i="0" kern="1200" dirty="0" smtClean="0">
                <a:solidFill>
                  <a:schemeClr val="tx1"/>
                </a:solidFill>
                <a:latin typeface="+mn-lt"/>
                <a:ea typeface="+mn-ea"/>
                <a:cs typeface="+mn-cs"/>
              </a:rPr>
              <a:t>Yahoo </a:t>
            </a:r>
            <a:r>
              <a:rPr lang="en-US" sz="1200" b="0" i="0" kern="1200" dirty="0" smtClean="0">
                <a:solidFill>
                  <a:schemeClr val="tx1"/>
                </a:solidFill>
                <a:latin typeface="+mn-lt"/>
                <a:ea typeface="+mn-ea"/>
                <a:cs typeface="+mn-cs"/>
              </a:rPr>
              <a:t>took the idea from Google’s paper and started working and came up with a working model known as HDFS (Hadoop distributed file system).</a:t>
            </a:r>
            <a:endParaRPr lang="en-US" dirty="0"/>
          </a:p>
        </p:txBody>
      </p:sp>
      <p:sp>
        <p:nvSpPr>
          <p:cNvPr id="4" name="Slide Number Placeholder 3"/>
          <p:cNvSpPr>
            <a:spLocks noGrp="1"/>
          </p:cNvSpPr>
          <p:nvPr>
            <p:ph type="sldNum" sz="quarter" idx="10"/>
          </p:nvPr>
        </p:nvSpPr>
        <p:spPr/>
        <p:txBody>
          <a:bodyPr/>
          <a:lstStyle/>
          <a:p>
            <a:fld id="{595065B8-0D12-4468-A86F-5BD921E943E5}"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866857-7C3E-4C74-A3A8-EA8132F30518}" type="datetimeFigureOut">
              <a:rPr lang="en-US" smtClean="0"/>
              <a:pPr/>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D9D4B-B232-4878-B958-31B5BB486F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66857-7C3E-4C74-A3A8-EA8132F30518}" type="datetimeFigureOut">
              <a:rPr lang="en-US" smtClean="0"/>
              <a:pPr/>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D9D4B-B232-4878-B958-31B5BB486F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66857-7C3E-4C74-A3A8-EA8132F30518}" type="datetimeFigureOut">
              <a:rPr lang="en-US" smtClean="0"/>
              <a:pPr/>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D9D4B-B232-4878-B958-31B5BB486F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66857-7C3E-4C74-A3A8-EA8132F30518}" type="datetimeFigureOut">
              <a:rPr lang="en-US" smtClean="0"/>
              <a:pPr/>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D9D4B-B232-4878-B958-31B5BB486F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866857-7C3E-4C74-A3A8-EA8132F30518}" type="datetimeFigureOut">
              <a:rPr lang="en-US" smtClean="0"/>
              <a:pPr/>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D9D4B-B232-4878-B958-31B5BB486F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866857-7C3E-4C74-A3A8-EA8132F30518}" type="datetimeFigureOut">
              <a:rPr lang="en-US" smtClean="0"/>
              <a:pPr/>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D9D4B-B232-4878-B958-31B5BB486F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866857-7C3E-4C74-A3A8-EA8132F30518}" type="datetimeFigureOut">
              <a:rPr lang="en-US" smtClean="0"/>
              <a:pPr/>
              <a:t>3/6/2017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D9D4B-B232-4878-B958-31B5BB486F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866857-7C3E-4C74-A3A8-EA8132F30518}" type="datetimeFigureOut">
              <a:rPr lang="en-US" smtClean="0"/>
              <a:pPr/>
              <a:t>3/6/2017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BD9D4B-B232-4878-B958-31B5BB486F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66857-7C3E-4C74-A3A8-EA8132F30518}" type="datetimeFigureOut">
              <a:rPr lang="en-US" smtClean="0"/>
              <a:pPr/>
              <a:t>3/6/2017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BD9D4B-B232-4878-B958-31B5BB486F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66857-7C3E-4C74-A3A8-EA8132F30518}" type="datetimeFigureOut">
              <a:rPr lang="en-US" smtClean="0"/>
              <a:pPr/>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D9D4B-B232-4878-B958-31B5BB486F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66857-7C3E-4C74-A3A8-EA8132F30518}" type="datetimeFigureOut">
              <a:rPr lang="en-US" smtClean="0"/>
              <a:pPr/>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D9D4B-B232-4878-B958-31B5BB486F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66857-7C3E-4C74-A3A8-EA8132F30518}" type="datetimeFigureOut">
              <a:rPr lang="en-US" smtClean="0"/>
              <a:pPr/>
              <a:t>3/6/2017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D9D4B-B232-4878-B958-31B5BB486F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research.google.com/archive/bigtable.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emo.gethue.com/notebook/editor?editor=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wiki.apache.org/confluence/display/Hive/WebHCa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mbari.apache.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oozie.apache.org/" TargetMode="External"/><Relationship Id="rId4" Type="http://schemas.openxmlformats.org/officeDocument/2006/relationships/hyperlink" Target="http://demo.gethue.com/oozie/list_oozie_workflow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hive.apache.org/" TargetMode="External"/><Relationship Id="rId2" Type="http://schemas.openxmlformats.org/officeDocument/2006/relationships/hyperlink" Target="https://hortonworks.com/hadoop-tutorial/introducing-apache-hadoop-developers/" TargetMode="External"/><Relationship Id="rId1" Type="http://schemas.openxmlformats.org/officeDocument/2006/relationships/slideLayout" Target="../slideLayouts/slideLayout2.xml"/><Relationship Id="rId5" Type="http://schemas.openxmlformats.org/officeDocument/2006/relationships/hyperlink" Target="https://cwiki.apache.org/confluence/display/Hive/Home" TargetMode="External"/><Relationship Id="rId4" Type="http://schemas.openxmlformats.org/officeDocument/2006/relationships/hyperlink" Target="https://hortonworks.com/apache/hiv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2057400"/>
            <a:ext cx="8233820" cy="212365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66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a:t>
            </a:r>
            <a:r>
              <a:rPr lang="en-US" sz="6600" b="1" i="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adoop – Technical Introduction</a:t>
            </a:r>
            <a:endParaRPr lang="en-US" sz="6600" b="1" i="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n-US" dirty="0"/>
          </a:p>
        </p:txBody>
      </p:sp>
      <p:sp>
        <p:nvSpPr>
          <p:cNvPr id="3" name="Content Placeholder 2"/>
          <p:cNvSpPr>
            <a:spLocks noGrp="1"/>
          </p:cNvSpPr>
          <p:nvPr>
            <p:ph idx="1"/>
          </p:nvPr>
        </p:nvSpPr>
        <p:spPr/>
        <p:txBody>
          <a:bodyPr>
            <a:normAutofit fontScale="92500" lnSpcReduction="10000"/>
          </a:bodyPr>
          <a:lstStyle/>
          <a:p>
            <a:r>
              <a:rPr lang="en-US" dirty="0"/>
              <a:t>HDFS </a:t>
            </a:r>
            <a:r>
              <a:rPr lang="en-US" dirty="0" smtClean="0"/>
              <a:t>(</a:t>
            </a:r>
            <a:r>
              <a:rPr lang="en-US" b="1" dirty="0" smtClean="0">
                <a:solidFill>
                  <a:schemeClr val="accent6">
                    <a:lumMod val="75000"/>
                  </a:schemeClr>
                </a:solidFill>
              </a:rPr>
              <a:t>H</a:t>
            </a:r>
            <a:r>
              <a:rPr lang="en-US" dirty="0" smtClean="0">
                <a:solidFill>
                  <a:schemeClr val="accent6">
                    <a:lumMod val="75000"/>
                  </a:schemeClr>
                </a:solidFill>
              </a:rPr>
              <a:t>adoop </a:t>
            </a:r>
            <a:r>
              <a:rPr lang="en-US" dirty="0">
                <a:solidFill>
                  <a:schemeClr val="accent6">
                    <a:lumMod val="75000"/>
                  </a:schemeClr>
                </a:solidFill>
              </a:rPr>
              <a:t>D</a:t>
            </a:r>
            <a:r>
              <a:rPr lang="en-US" dirty="0" smtClean="0">
                <a:solidFill>
                  <a:schemeClr val="accent6">
                    <a:lumMod val="75000"/>
                  </a:schemeClr>
                </a:solidFill>
              </a:rPr>
              <a:t>istributed </a:t>
            </a:r>
            <a:r>
              <a:rPr lang="en-US" b="1" dirty="0" smtClean="0">
                <a:solidFill>
                  <a:schemeClr val="accent6">
                    <a:lumMod val="75000"/>
                  </a:schemeClr>
                </a:solidFill>
              </a:rPr>
              <a:t>F</a:t>
            </a:r>
            <a:r>
              <a:rPr lang="en-US" dirty="0" smtClean="0">
                <a:solidFill>
                  <a:schemeClr val="accent6">
                    <a:lumMod val="75000"/>
                  </a:schemeClr>
                </a:solidFill>
              </a:rPr>
              <a:t>ile </a:t>
            </a:r>
            <a:r>
              <a:rPr lang="en-US" b="1" dirty="0" smtClean="0">
                <a:solidFill>
                  <a:schemeClr val="accent6">
                    <a:lumMod val="75000"/>
                  </a:schemeClr>
                </a:solidFill>
              </a:rPr>
              <a:t>S</a:t>
            </a:r>
            <a:r>
              <a:rPr lang="en-US" dirty="0" smtClean="0">
                <a:solidFill>
                  <a:schemeClr val="accent6">
                    <a:lumMod val="75000"/>
                  </a:schemeClr>
                </a:solidFill>
              </a:rPr>
              <a:t>ystem</a:t>
            </a:r>
            <a:r>
              <a:rPr lang="en-US" dirty="0" smtClean="0"/>
              <a:t>) used to store files in Hadoop environment.</a:t>
            </a:r>
          </a:p>
          <a:p>
            <a:r>
              <a:rPr lang="en-US" dirty="0"/>
              <a:t>HDFS mainly works on a </a:t>
            </a:r>
            <a:r>
              <a:rPr lang="en-US" dirty="0">
                <a:solidFill>
                  <a:schemeClr val="accent6">
                    <a:lumMod val="75000"/>
                  </a:schemeClr>
                </a:solidFill>
              </a:rPr>
              <a:t>master-slave</a:t>
            </a:r>
            <a:r>
              <a:rPr lang="en-US" dirty="0"/>
              <a:t> architecture where one device (master) controls one or more devices</a:t>
            </a:r>
            <a:r>
              <a:rPr lang="en-US" dirty="0" smtClean="0"/>
              <a:t>.</a:t>
            </a:r>
          </a:p>
          <a:p>
            <a:r>
              <a:rPr lang="en-US" dirty="0"/>
              <a:t>HDFS provides high </a:t>
            </a:r>
            <a:r>
              <a:rPr lang="en-US" dirty="0">
                <a:solidFill>
                  <a:schemeClr val="accent6">
                    <a:lumMod val="75000"/>
                  </a:schemeClr>
                </a:solidFill>
              </a:rPr>
              <a:t>high-performance</a:t>
            </a:r>
            <a:r>
              <a:rPr lang="en-US" dirty="0"/>
              <a:t> access to data across Hadoop clusters</a:t>
            </a:r>
            <a:r>
              <a:rPr lang="en-US" dirty="0" smtClean="0"/>
              <a:t>.</a:t>
            </a:r>
          </a:p>
          <a:p>
            <a:r>
              <a:rPr lang="en-US" dirty="0" smtClean="0"/>
              <a:t>Files in HDFS are </a:t>
            </a:r>
            <a:r>
              <a:rPr lang="en-US" dirty="0" smtClean="0">
                <a:solidFill>
                  <a:schemeClr val="accent6">
                    <a:lumMod val="75000"/>
                  </a:schemeClr>
                </a:solidFill>
              </a:rPr>
              <a:t>write-once</a:t>
            </a:r>
            <a:r>
              <a:rPr lang="en-US" dirty="0" smtClean="0"/>
              <a:t>* </a:t>
            </a:r>
            <a:r>
              <a:rPr lang="en-US" dirty="0" smtClean="0"/>
              <a:t>and have strictly one writer at any </a:t>
            </a:r>
            <a:r>
              <a:rPr lang="en-US" dirty="0" smtClean="0"/>
              <a:t>time</a:t>
            </a:r>
            <a:endParaRPr lang="en-US" sz="2800" dirty="0" smtClean="0"/>
          </a:p>
          <a:p>
            <a:pPr marL="3422650" lvl="2">
              <a:buNone/>
            </a:pPr>
            <a:r>
              <a:rPr lang="en-US" sz="1400" dirty="0" smtClean="0"/>
              <a:t>*Is this a feature or a defect</a:t>
            </a:r>
            <a:endParaRPr lang="en-US" sz="18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dfs.png"/>
          <p:cNvPicPr>
            <a:picLocks noGrp="1" noChangeAspect="1"/>
          </p:cNvPicPr>
          <p:nvPr>
            <p:ph idx="1"/>
          </p:nvPr>
        </p:nvPicPr>
        <p:blipFill>
          <a:blip r:embed="rId3" cstate="print"/>
          <a:stretch>
            <a:fillRect/>
          </a:stretch>
        </p:blipFill>
        <p:spPr>
          <a:xfrm>
            <a:off x="1143000" y="152400"/>
            <a:ext cx="6781800" cy="6542226"/>
          </a:xfrm>
        </p:spPr>
      </p:pic>
      <p:sp>
        <p:nvSpPr>
          <p:cNvPr id="3" name="TextBox 2"/>
          <p:cNvSpPr txBox="1"/>
          <p:nvPr/>
        </p:nvSpPr>
        <p:spPr>
          <a:xfrm>
            <a:off x="304800" y="5562600"/>
            <a:ext cx="3657600" cy="923330"/>
          </a:xfrm>
          <a:prstGeom prst="rect">
            <a:avLst/>
          </a:prstGeom>
          <a:noFill/>
        </p:spPr>
        <p:txBody>
          <a:bodyPr wrap="square" rtlCol="0">
            <a:spAutoFit/>
          </a:bodyPr>
          <a:lstStyle/>
          <a:p>
            <a:r>
              <a:rPr lang="en-US" dirty="0" smtClean="0">
                <a:solidFill>
                  <a:schemeClr val="accent6">
                    <a:lumMod val="75000"/>
                  </a:schemeClr>
                </a:solidFill>
              </a:rPr>
              <a:t>Apache Hadoop the default block size is </a:t>
            </a:r>
            <a:r>
              <a:rPr lang="en-US" b="1" dirty="0" smtClean="0">
                <a:solidFill>
                  <a:schemeClr val="accent6">
                    <a:lumMod val="75000"/>
                  </a:schemeClr>
                </a:solidFill>
              </a:rPr>
              <a:t>64 MB</a:t>
            </a:r>
            <a:r>
              <a:rPr lang="en-US" dirty="0" smtClean="0">
                <a:solidFill>
                  <a:schemeClr val="accent6">
                    <a:lumMod val="75000"/>
                  </a:schemeClr>
                </a:solidFill>
              </a:rPr>
              <a:t> and in the </a:t>
            </a:r>
            <a:r>
              <a:rPr lang="en-US" dirty="0" err="1" smtClean="0">
                <a:solidFill>
                  <a:schemeClr val="accent6">
                    <a:lumMod val="75000"/>
                  </a:schemeClr>
                </a:solidFill>
              </a:rPr>
              <a:t>Cloudera</a:t>
            </a:r>
            <a:r>
              <a:rPr lang="en-US" dirty="0" smtClean="0">
                <a:solidFill>
                  <a:schemeClr val="accent6">
                    <a:lumMod val="75000"/>
                  </a:schemeClr>
                </a:solidFill>
              </a:rPr>
              <a:t> Hadoop the default is </a:t>
            </a:r>
            <a:r>
              <a:rPr lang="en-US" b="1" dirty="0" smtClean="0">
                <a:solidFill>
                  <a:schemeClr val="accent6">
                    <a:lumMod val="75000"/>
                  </a:schemeClr>
                </a:solidFill>
              </a:rPr>
              <a:t>128 MB</a:t>
            </a:r>
            <a:r>
              <a:rPr lang="en-US" dirty="0" smtClean="0">
                <a:solidFill>
                  <a:schemeClr val="accent6">
                    <a:lumMod val="75000"/>
                  </a:schemeClr>
                </a:solidFill>
              </a:rPr>
              <a:t>.</a:t>
            </a:r>
            <a:endParaRPr 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a:t>
            </a:r>
            <a:endParaRPr lang="en-US" dirty="0"/>
          </a:p>
        </p:txBody>
      </p:sp>
      <p:pic>
        <p:nvPicPr>
          <p:cNvPr id="4" name="Content Placeholder 3" descr="hbase_logo.png"/>
          <p:cNvPicPr>
            <a:picLocks noGrp="1" noChangeAspect="1"/>
          </p:cNvPicPr>
          <p:nvPr>
            <p:ph idx="1"/>
          </p:nvPr>
        </p:nvPicPr>
        <p:blipFill>
          <a:blip r:embed="rId2" cstate="print"/>
          <a:stretch>
            <a:fillRect/>
          </a:stretch>
        </p:blipFill>
        <p:spPr>
          <a:xfrm>
            <a:off x="2184193" y="2819400"/>
            <a:ext cx="4775614" cy="1219306"/>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endParaRPr lang="en-US" dirty="0"/>
          </a:p>
        </p:txBody>
      </p:sp>
      <p:sp>
        <p:nvSpPr>
          <p:cNvPr id="3" name="Content Placeholder 2"/>
          <p:cNvSpPr>
            <a:spLocks noGrp="1"/>
          </p:cNvSpPr>
          <p:nvPr>
            <p:ph idx="1"/>
          </p:nvPr>
        </p:nvSpPr>
        <p:spPr/>
        <p:txBody>
          <a:bodyPr/>
          <a:lstStyle/>
          <a:p>
            <a:r>
              <a:rPr lang="en-US" dirty="0" smtClean="0"/>
              <a:t>Apache </a:t>
            </a:r>
            <a:r>
              <a:rPr lang="en-US" dirty="0" err="1" smtClean="0"/>
              <a:t>HBase</a:t>
            </a:r>
            <a:r>
              <a:rPr lang="en-US" dirty="0" smtClean="0"/>
              <a:t>™ when you need </a:t>
            </a:r>
            <a:r>
              <a:rPr lang="en-US" b="1" dirty="0" smtClean="0"/>
              <a:t>random</a:t>
            </a:r>
            <a:r>
              <a:rPr lang="en-US" dirty="0" smtClean="0"/>
              <a:t>, </a:t>
            </a:r>
            <a:r>
              <a:rPr lang="en-US" b="1" dirty="0" err="1" smtClean="0"/>
              <a:t>realtime</a:t>
            </a:r>
            <a:r>
              <a:rPr lang="en-US" dirty="0" smtClean="0"/>
              <a:t> read/write access to your Big Data</a:t>
            </a:r>
            <a:r>
              <a:rPr lang="en-US" dirty="0" smtClean="0"/>
              <a:t>.</a:t>
            </a:r>
          </a:p>
          <a:p>
            <a:pPr lvl="1"/>
            <a:r>
              <a:rPr lang="en-US" b="1" dirty="0" smtClean="0"/>
              <a:t>HDFS</a:t>
            </a:r>
            <a:r>
              <a:rPr lang="en-US" dirty="0" smtClean="0"/>
              <a:t>: It </a:t>
            </a:r>
            <a:r>
              <a:rPr lang="en-US" dirty="0" smtClean="0"/>
              <a:t>is good for sequential data access</a:t>
            </a:r>
            <a:r>
              <a:rPr lang="en-US" dirty="0" smtClean="0"/>
              <a:t>.</a:t>
            </a:r>
          </a:p>
          <a:p>
            <a:r>
              <a:rPr lang="en-US" dirty="0" smtClean="0"/>
              <a:t>Apache </a:t>
            </a:r>
            <a:r>
              <a:rPr lang="en-US" dirty="0" err="1" smtClean="0"/>
              <a:t>HBase</a:t>
            </a:r>
            <a:r>
              <a:rPr lang="en-US" dirty="0" smtClean="0"/>
              <a:t> provides </a:t>
            </a:r>
            <a:r>
              <a:rPr lang="en-US" dirty="0" err="1" smtClean="0"/>
              <a:t>Bigtable</a:t>
            </a:r>
            <a:r>
              <a:rPr lang="en-US" dirty="0" smtClean="0"/>
              <a:t>-like capabilities on </a:t>
            </a:r>
            <a:r>
              <a:rPr lang="en-US" dirty="0" smtClean="0"/>
              <a:t>top of Hadoop and </a:t>
            </a:r>
            <a:r>
              <a:rPr lang="en-US" dirty="0" smtClean="0"/>
              <a:t>HDFS.</a:t>
            </a:r>
          </a:p>
          <a:p>
            <a:pPr>
              <a:buNone/>
            </a:pPr>
            <a:r>
              <a:rPr lang="en-US" sz="2000" dirty="0" smtClean="0"/>
              <a:t>						</a:t>
            </a:r>
            <a:r>
              <a:rPr lang="en-US" sz="2000" dirty="0" smtClean="0">
                <a:hlinkClick r:id="rId3"/>
              </a:rPr>
              <a:t>Google File System </a:t>
            </a:r>
            <a:r>
              <a:rPr lang="en-US" sz="2000" dirty="0" err="1" smtClean="0">
                <a:hlinkClick r:id="rId3"/>
              </a:rPr>
              <a:t>BigTable</a:t>
            </a:r>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Feature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Linear and modular </a:t>
            </a:r>
            <a:r>
              <a:rPr lang="en-US" dirty="0" smtClean="0">
                <a:solidFill>
                  <a:schemeClr val="accent6">
                    <a:lumMod val="75000"/>
                  </a:schemeClr>
                </a:solidFill>
              </a:rPr>
              <a:t>scalability</a:t>
            </a:r>
            <a:r>
              <a:rPr lang="en-US" dirty="0" smtClean="0"/>
              <a:t>.</a:t>
            </a:r>
          </a:p>
          <a:p>
            <a:r>
              <a:rPr lang="en-US" dirty="0" smtClean="0"/>
              <a:t>Strictly consistent reads and writes.</a:t>
            </a:r>
          </a:p>
          <a:p>
            <a:r>
              <a:rPr lang="en-US" dirty="0" smtClean="0"/>
              <a:t>Automatic and configurable </a:t>
            </a:r>
            <a:r>
              <a:rPr lang="en-US" dirty="0" err="1" smtClean="0">
                <a:solidFill>
                  <a:schemeClr val="accent6">
                    <a:lumMod val="75000"/>
                  </a:schemeClr>
                </a:solidFill>
              </a:rPr>
              <a:t>sharding</a:t>
            </a:r>
            <a:r>
              <a:rPr lang="en-US" dirty="0" smtClean="0"/>
              <a:t> of tables</a:t>
            </a:r>
          </a:p>
          <a:p>
            <a:r>
              <a:rPr lang="en-US" dirty="0" smtClean="0"/>
              <a:t>Automatic </a:t>
            </a:r>
            <a:r>
              <a:rPr lang="en-US" dirty="0" smtClean="0">
                <a:solidFill>
                  <a:schemeClr val="accent6">
                    <a:lumMod val="75000"/>
                  </a:schemeClr>
                </a:solidFill>
              </a:rPr>
              <a:t>failover</a:t>
            </a:r>
            <a:r>
              <a:rPr lang="en-US" dirty="0" smtClean="0"/>
              <a:t> support between </a:t>
            </a:r>
            <a:r>
              <a:rPr lang="en-US" dirty="0" err="1" smtClean="0"/>
              <a:t>RegionServers</a:t>
            </a:r>
            <a:r>
              <a:rPr lang="en-US" dirty="0" smtClean="0"/>
              <a:t>.</a:t>
            </a:r>
          </a:p>
          <a:p>
            <a:r>
              <a:rPr lang="en-US" dirty="0" smtClean="0"/>
              <a:t>Convenient base classes for backing Hadoop </a:t>
            </a:r>
            <a:r>
              <a:rPr lang="en-US" dirty="0" err="1" smtClean="0">
                <a:solidFill>
                  <a:schemeClr val="accent6">
                    <a:lumMod val="75000"/>
                  </a:schemeClr>
                </a:solidFill>
              </a:rPr>
              <a:t>MapReduce</a:t>
            </a:r>
            <a:r>
              <a:rPr lang="en-US" dirty="0" smtClean="0">
                <a:solidFill>
                  <a:schemeClr val="accent6">
                    <a:lumMod val="75000"/>
                  </a:schemeClr>
                </a:solidFill>
              </a:rPr>
              <a:t> jobs </a:t>
            </a:r>
            <a:r>
              <a:rPr lang="en-US" dirty="0" smtClean="0"/>
              <a:t>with Apache </a:t>
            </a:r>
            <a:r>
              <a:rPr lang="en-US" dirty="0" err="1" smtClean="0"/>
              <a:t>HBase</a:t>
            </a:r>
            <a:r>
              <a:rPr lang="en-US" dirty="0" smtClean="0"/>
              <a:t> tables.</a:t>
            </a:r>
          </a:p>
          <a:p>
            <a:r>
              <a:rPr lang="en-US" dirty="0" smtClean="0"/>
              <a:t>Easy to use </a:t>
            </a:r>
            <a:r>
              <a:rPr lang="en-US" dirty="0" smtClean="0">
                <a:solidFill>
                  <a:schemeClr val="accent6">
                    <a:lumMod val="75000"/>
                  </a:schemeClr>
                </a:solidFill>
              </a:rPr>
              <a:t>Java API </a:t>
            </a:r>
            <a:r>
              <a:rPr lang="en-US" dirty="0" smtClean="0"/>
              <a:t>for client access.</a:t>
            </a:r>
          </a:p>
          <a:p>
            <a:r>
              <a:rPr lang="en-US" dirty="0" smtClean="0"/>
              <a:t>Block cache and Bloom Filters for real-time queries.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Components of Hadoop </a:t>
            </a:r>
            <a:r>
              <a:rPr lang="en-US" dirty="0" err="1" smtClean="0"/>
              <a:t>EcoSystem</a:t>
            </a:r>
            <a:endParaRPr lang="en-US" dirty="0"/>
          </a:p>
        </p:txBody>
      </p:sp>
      <p:sp>
        <p:nvSpPr>
          <p:cNvPr id="3" name="Content Placeholder 2"/>
          <p:cNvSpPr>
            <a:spLocks noGrp="1"/>
          </p:cNvSpPr>
          <p:nvPr>
            <p:ph idx="1"/>
          </p:nvPr>
        </p:nvSpPr>
        <p:spPr/>
        <p:txBody>
          <a:bodyPr>
            <a:normAutofit/>
          </a:bodyPr>
          <a:lstStyle/>
          <a:p>
            <a:pPr algn="ctr">
              <a:buNone/>
            </a:pPr>
            <a:endParaRPr lang="en-US" sz="6000" dirty="0" smtClean="0"/>
          </a:p>
          <a:p>
            <a:pPr algn="ctr">
              <a:buNone/>
            </a:pPr>
            <a:r>
              <a:rPr lang="en-US" sz="9600" dirty="0" smtClean="0"/>
              <a:t>HIVE</a:t>
            </a:r>
            <a:endParaRPr lang="en-US" sz="9600" dirty="0" smtClean="0"/>
          </a:p>
        </p:txBody>
      </p:sp>
      <p:pic>
        <p:nvPicPr>
          <p:cNvPr id="6" name="Picture 5" descr="hiveLogo.png"/>
          <p:cNvPicPr>
            <a:picLocks noChangeAspect="1"/>
          </p:cNvPicPr>
          <p:nvPr/>
        </p:nvPicPr>
        <p:blipFill>
          <a:blip r:embed="rId3" cstate="print"/>
          <a:stretch>
            <a:fillRect/>
          </a:stretch>
        </p:blipFill>
        <p:spPr>
          <a:xfrm>
            <a:off x="2133600" y="1981200"/>
            <a:ext cx="1257300" cy="12573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a:t>
            </a:r>
            <a:endParaRPr lang="en-US" dirty="0"/>
          </a:p>
        </p:txBody>
      </p:sp>
      <p:sp>
        <p:nvSpPr>
          <p:cNvPr id="3" name="Content Placeholder 2"/>
          <p:cNvSpPr>
            <a:spLocks noGrp="1"/>
          </p:cNvSpPr>
          <p:nvPr>
            <p:ph idx="1"/>
          </p:nvPr>
        </p:nvSpPr>
        <p:spPr>
          <a:xfrm>
            <a:off x="457200" y="1447800"/>
            <a:ext cx="8229600" cy="4525963"/>
          </a:xfrm>
        </p:spPr>
        <p:txBody>
          <a:bodyPr/>
          <a:lstStyle/>
          <a:p>
            <a:r>
              <a:rPr lang="en-US" b="1" dirty="0" smtClean="0"/>
              <a:t>Apache Hive is considered the </a:t>
            </a:r>
            <a:r>
              <a:rPr lang="en-US" b="1" dirty="0" err="1" smtClean="0"/>
              <a:t>defacto</a:t>
            </a:r>
            <a:r>
              <a:rPr lang="en-US" b="1" dirty="0" smtClean="0"/>
              <a:t> standard for interactive SQL queries over petabytes of data in Hadoop</a:t>
            </a:r>
            <a:r>
              <a:rPr lang="en-US" b="1" dirty="0" smtClean="0"/>
              <a:t>.</a:t>
            </a:r>
            <a:endParaRPr lang="en-US" dirty="0" smtClean="0"/>
          </a:p>
          <a:p>
            <a:r>
              <a:rPr lang="en-US" dirty="0" smtClean="0"/>
              <a:t>Hive is a </a:t>
            </a:r>
            <a:r>
              <a:rPr lang="en-US" dirty="0" smtClean="0"/>
              <a:t>to process </a:t>
            </a:r>
            <a:r>
              <a:rPr lang="en-US" dirty="0" smtClean="0">
                <a:solidFill>
                  <a:schemeClr val="accent6">
                    <a:lumMod val="75000"/>
                  </a:schemeClr>
                </a:solidFill>
              </a:rPr>
              <a:t>structured ( we enforce schema)</a:t>
            </a:r>
            <a:r>
              <a:rPr lang="en-US" dirty="0" smtClean="0"/>
              <a:t> </a:t>
            </a:r>
            <a:r>
              <a:rPr lang="en-US" dirty="0" smtClean="0"/>
              <a:t>data in </a:t>
            </a:r>
            <a:r>
              <a:rPr lang="en-US" dirty="0" smtClean="0"/>
              <a:t>Hadoop</a:t>
            </a:r>
          </a:p>
          <a:p>
            <a:r>
              <a:rPr lang="en-US" dirty="0" smtClean="0"/>
              <a:t>Pig is better than Hive to process </a:t>
            </a:r>
            <a:r>
              <a:rPr lang="en-US" dirty="0" smtClean="0">
                <a:solidFill>
                  <a:schemeClr val="accent6">
                    <a:lumMod val="75000"/>
                  </a:schemeClr>
                </a:solidFill>
              </a:rPr>
              <a:t>unstructured</a:t>
            </a:r>
            <a:r>
              <a:rPr lang="en-US" dirty="0" smtClean="0"/>
              <a:t> data. So, the data first cleansed with Pig and then processed with Hive.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a:t>
            </a:r>
            <a:endParaRPr lang="en-US" dirty="0"/>
          </a:p>
        </p:txBody>
      </p:sp>
      <p:sp>
        <p:nvSpPr>
          <p:cNvPr id="3" name="Content Placeholder 2"/>
          <p:cNvSpPr>
            <a:spLocks noGrp="1"/>
          </p:cNvSpPr>
          <p:nvPr>
            <p:ph idx="1"/>
          </p:nvPr>
        </p:nvSpPr>
        <p:spPr/>
        <p:txBody>
          <a:bodyPr/>
          <a:lstStyle/>
          <a:p>
            <a:r>
              <a:rPr lang="en-US" b="1" dirty="0" smtClean="0"/>
              <a:t>Apache Pig</a:t>
            </a:r>
            <a:r>
              <a:rPr lang="en-US" dirty="0" smtClean="0"/>
              <a:t> is a </a:t>
            </a:r>
            <a:r>
              <a:rPr lang="en-US" dirty="0" smtClean="0">
                <a:solidFill>
                  <a:schemeClr val="accent6">
                    <a:lumMod val="75000"/>
                  </a:schemeClr>
                </a:solidFill>
              </a:rPr>
              <a:t>platform</a:t>
            </a:r>
            <a:r>
              <a:rPr lang="en-US" dirty="0" smtClean="0"/>
              <a:t> for analyzing large data sets that </a:t>
            </a:r>
            <a:r>
              <a:rPr lang="en-US" dirty="0" smtClean="0">
                <a:solidFill>
                  <a:schemeClr val="accent6">
                    <a:lumMod val="75000"/>
                  </a:schemeClr>
                </a:solidFill>
              </a:rPr>
              <a:t>consists of </a:t>
            </a:r>
            <a:r>
              <a:rPr lang="en-US" dirty="0" smtClean="0"/>
              <a:t>a high-level language for expressing data analysis programs, coupled with infrastructure for evaluating these programs.</a:t>
            </a:r>
            <a:endParaRPr lang="en-US" dirty="0" smtClean="0"/>
          </a:p>
          <a:p>
            <a:r>
              <a:rPr lang="en-US" dirty="0" smtClean="0"/>
              <a:t>Pig </a:t>
            </a:r>
            <a:r>
              <a:rPr lang="en-US" dirty="0" smtClean="0"/>
              <a:t>is built to processes schema less </a:t>
            </a:r>
            <a:r>
              <a:rPr lang="en-US" dirty="0" smtClean="0"/>
              <a:t>(unstructured) data sets. </a:t>
            </a:r>
          </a:p>
          <a:p>
            <a:endParaRPr lang="en-US" dirty="0"/>
          </a:p>
        </p:txBody>
      </p:sp>
      <p:pic>
        <p:nvPicPr>
          <p:cNvPr id="4" name="Picture 3" descr="pig-logo.gif"/>
          <p:cNvPicPr>
            <a:picLocks noChangeAspect="1"/>
          </p:cNvPicPr>
          <p:nvPr/>
        </p:nvPicPr>
        <p:blipFill>
          <a:blip r:embed="rId3" cstate="print"/>
          <a:stretch>
            <a:fillRect/>
          </a:stretch>
        </p:blipFill>
        <p:spPr>
          <a:xfrm>
            <a:off x="559279" y="0"/>
            <a:ext cx="1193321" cy="168656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Lipstick on a Pig</a:t>
            </a:r>
            <a:endParaRPr lang="en-US" dirty="0"/>
          </a:p>
        </p:txBody>
      </p:sp>
      <p:pic>
        <p:nvPicPr>
          <p:cNvPr id="4" name="Content Placeholder 3" descr="putting-lipstick-on-pig.jpg"/>
          <p:cNvPicPr>
            <a:picLocks noGrp="1" noChangeAspect="1"/>
          </p:cNvPicPr>
          <p:nvPr>
            <p:ph idx="1"/>
          </p:nvPr>
        </p:nvPicPr>
        <p:blipFill>
          <a:blip r:embed="rId2" cstate="print"/>
          <a:stretch>
            <a:fillRect/>
          </a:stretch>
        </p:blipFill>
        <p:spPr>
          <a:xfrm>
            <a:off x="381000" y="228600"/>
            <a:ext cx="8153400" cy="612144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using Hive SQL</a:t>
            </a:r>
            <a:endParaRPr lang="en-US" dirty="0"/>
          </a:p>
        </p:txBody>
      </p:sp>
      <p:graphicFrame>
        <p:nvGraphicFramePr>
          <p:cNvPr id="4" name="Table 3"/>
          <p:cNvGraphicFramePr>
            <a:graphicFrameLocks noGrp="1"/>
          </p:cNvGraphicFramePr>
          <p:nvPr/>
        </p:nvGraphicFramePr>
        <p:xfrm>
          <a:off x="457200" y="1676400"/>
          <a:ext cx="8305801" cy="3733800"/>
        </p:xfrm>
        <a:graphic>
          <a:graphicData uri="http://schemas.openxmlformats.org/drawingml/2006/table">
            <a:tbl>
              <a:tblPr/>
              <a:tblGrid>
                <a:gridCol w="1972628"/>
                <a:gridCol w="6333173"/>
              </a:tblGrid>
              <a:tr h="653415">
                <a:tc>
                  <a:txBody>
                    <a:bodyPr/>
                    <a:lstStyle/>
                    <a:p>
                      <a:r>
                        <a:rPr lang="en-US" b="1" dirty="0"/>
                        <a:t>Familiar</a:t>
                      </a:r>
                    </a:p>
                  </a:txBody>
                  <a:tcPr anchor="ctr">
                    <a:lnL>
                      <a:noFill/>
                    </a:lnL>
                    <a:lnR>
                      <a:noFill/>
                    </a:lnR>
                    <a:lnT>
                      <a:noFill/>
                    </a:lnT>
                    <a:lnB>
                      <a:noFill/>
                    </a:lnB>
                    <a:gradFill flip="none" rotWithShape="1">
                      <a:gsLst>
                        <a:gs pos="0">
                          <a:schemeClr val="accent1">
                            <a:lumMod val="20000"/>
                            <a:lumOff val="80000"/>
                          </a:schemeClr>
                        </a:gs>
                        <a:gs pos="53000">
                          <a:srgbClr val="D4DEFF"/>
                        </a:gs>
                        <a:gs pos="83000">
                          <a:srgbClr val="D4DEFF"/>
                        </a:gs>
                        <a:gs pos="100000">
                          <a:srgbClr val="96AB94"/>
                        </a:gs>
                      </a:gsLst>
                      <a:path path="rect">
                        <a:fillToRect l="100000" t="100000"/>
                      </a:path>
                      <a:tileRect r="-100000" b="-100000"/>
                    </a:gradFill>
                  </a:tcPr>
                </a:tc>
                <a:tc>
                  <a:txBody>
                    <a:bodyPr/>
                    <a:lstStyle/>
                    <a:p>
                      <a:r>
                        <a:rPr lang="en-US"/>
                        <a:t>Query data with a SQL-based language</a:t>
                      </a:r>
                    </a:p>
                  </a:txBody>
                  <a:tcPr anchor="ctr">
                    <a:lnL>
                      <a:noFill/>
                    </a:lnL>
                    <a:lnR>
                      <a:noFill/>
                    </a:lnR>
                    <a:lnT>
                      <a:noFill/>
                    </a:lnT>
                    <a:lnB>
                      <a:noFill/>
                    </a:lnB>
                    <a:gradFill flip="none" rotWithShape="1">
                      <a:gsLst>
                        <a:gs pos="0">
                          <a:schemeClr val="accent1">
                            <a:lumMod val="20000"/>
                            <a:lumOff val="80000"/>
                          </a:schemeClr>
                        </a:gs>
                        <a:gs pos="53000">
                          <a:srgbClr val="D4DEFF"/>
                        </a:gs>
                        <a:gs pos="83000">
                          <a:srgbClr val="D4DEFF"/>
                        </a:gs>
                        <a:gs pos="100000">
                          <a:srgbClr val="96AB94"/>
                        </a:gs>
                      </a:gsLst>
                      <a:path path="rect">
                        <a:fillToRect l="100000" t="100000"/>
                      </a:path>
                      <a:tileRect r="-100000" b="-100000"/>
                    </a:gradFill>
                  </a:tcPr>
                </a:tc>
              </a:tr>
              <a:tr h="653415">
                <a:tc>
                  <a:txBody>
                    <a:bodyPr/>
                    <a:lstStyle/>
                    <a:p>
                      <a:r>
                        <a:rPr lang="en-US" b="1" dirty="0"/>
                        <a:t>Fast</a:t>
                      </a:r>
                    </a:p>
                  </a:txBody>
                  <a:tcPr anchor="ctr">
                    <a:lnL>
                      <a:noFill/>
                    </a:lnL>
                    <a:lnR>
                      <a:noFill/>
                    </a:lnR>
                    <a:lnT>
                      <a:noFill/>
                    </a:lnT>
                    <a:lnB>
                      <a:noFill/>
                    </a:lnB>
                    <a:gradFill flip="none" rotWithShape="1">
                      <a:gsLst>
                        <a:gs pos="0">
                          <a:schemeClr val="accent1">
                            <a:lumMod val="20000"/>
                            <a:lumOff val="80000"/>
                          </a:schemeClr>
                        </a:gs>
                        <a:gs pos="53000">
                          <a:srgbClr val="D4DEFF"/>
                        </a:gs>
                        <a:gs pos="83000">
                          <a:srgbClr val="D4DEFF"/>
                        </a:gs>
                        <a:gs pos="100000">
                          <a:srgbClr val="96AB94"/>
                        </a:gs>
                      </a:gsLst>
                      <a:path path="rect">
                        <a:fillToRect l="100000" t="100000"/>
                      </a:path>
                      <a:tileRect r="-100000" b="-100000"/>
                    </a:gradFill>
                  </a:tcPr>
                </a:tc>
                <a:tc>
                  <a:txBody>
                    <a:bodyPr/>
                    <a:lstStyle/>
                    <a:p>
                      <a:r>
                        <a:rPr lang="en-US"/>
                        <a:t>Interactive response times, even over huge datasets</a:t>
                      </a:r>
                    </a:p>
                  </a:txBody>
                  <a:tcPr anchor="ctr">
                    <a:lnL>
                      <a:noFill/>
                    </a:lnL>
                    <a:lnR>
                      <a:noFill/>
                    </a:lnR>
                    <a:lnT>
                      <a:noFill/>
                    </a:lnT>
                    <a:lnB>
                      <a:noFill/>
                    </a:lnB>
                    <a:gradFill flip="none" rotWithShape="1">
                      <a:gsLst>
                        <a:gs pos="0">
                          <a:schemeClr val="accent1">
                            <a:lumMod val="20000"/>
                            <a:lumOff val="80000"/>
                          </a:schemeClr>
                        </a:gs>
                        <a:gs pos="53000">
                          <a:srgbClr val="D4DEFF"/>
                        </a:gs>
                        <a:gs pos="83000">
                          <a:srgbClr val="D4DEFF"/>
                        </a:gs>
                        <a:gs pos="100000">
                          <a:srgbClr val="96AB94"/>
                        </a:gs>
                      </a:gsLst>
                      <a:path path="rect">
                        <a:fillToRect l="100000" t="100000"/>
                      </a:path>
                      <a:tileRect r="-100000" b="-100000"/>
                    </a:gradFill>
                  </a:tcPr>
                </a:tc>
              </a:tr>
              <a:tr h="1493520">
                <a:tc>
                  <a:txBody>
                    <a:bodyPr/>
                    <a:lstStyle/>
                    <a:p>
                      <a:r>
                        <a:rPr lang="en-US" b="1" dirty="0"/>
                        <a:t>Scalable and Extensible</a:t>
                      </a:r>
                    </a:p>
                  </a:txBody>
                  <a:tcPr anchor="ctr">
                    <a:lnL>
                      <a:noFill/>
                    </a:lnL>
                    <a:lnR>
                      <a:noFill/>
                    </a:lnR>
                    <a:lnT>
                      <a:noFill/>
                    </a:lnT>
                    <a:lnB>
                      <a:noFill/>
                    </a:lnB>
                    <a:gradFill flip="none" rotWithShape="1">
                      <a:gsLst>
                        <a:gs pos="0">
                          <a:schemeClr val="accent1">
                            <a:lumMod val="20000"/>
                            <a:lumOff val="80000"/>
                          </a:schemeClr>
                        </a:gs>
                        <a:gs pos="53000">
                          <a:srgbClr val="D4DEFF"/>
                        </a:gs>
                        <a:gs pos="83000">
                          <a:srgbClr val="D4DEFF"/>
                        </a:gs>
                        <a:gs pos="100000">
                          <a:srgbClr val="96AB94"/>
                        </a:gs>
                      </a:gsLst>
                      <a:path path="rect">
                        <a:fillToRect l="100000" t="100000"/>
                      </a:path>
                      <a:tileRect r="-100000" b="-100000"/>
                    </a:gradFill>
                  </a:tcPr>
                </a:tc>
                <a:tc>
                  <a:txBody>
                    <a:bodyPr/>
                    <a:lstStyle/>
                    <a:p>
                      <a:r>
                        <a:rPr lang="en-US"/>
                        <a:t>As data variety and volume grows, more commodity machines can be added, without a corresponding reduction in performance</a:t>
                      </a:r>
                    </a:p>
                  </a:txBody>
                  <a:tcPr anchor="ctr">
                    <a:lnL>
                      <a:noFill/>
                    </a:lnL>
                    <a:lnR>
                      <a:noFill/>
                    </a:lnR>
                    <a:lnT>
                      <a:noFill/>
                    </a:lnT>
                    <a:lnB>
                      <a:noFill/>
                    </a:lnB>
                    <a:gradFill flip="none" rotWithShape="1">
                      <a:gsLst>
                        <a:gs pos="0">
                          <a:schemeClr val="accent1">
                            <a:lumMod val="20000"/>
                            <a:lumOff val="80000"/>
                          </a:schemeClr>
                        </a:gs>
                        <a:gs pos="53000">
                          <a:srgbClr val="D4DEFF"/>
                        </a:gs>
                        <a:gs pos="83000">
                          <a:srgbClr val="D4DEFF"/>
                        </a:gs>
                        <a:gs pos="100000">
                          <a:srgbClr val="96AB94"/>
                        </a:gs>
                      </a:gsLst>
                      <a:path path="rect">
                        <a:fillToRect l="100000" t="100000"/>
                      </a:path>
                      <a:tileRect r="-100000" b="-100000"/>
                    </a:gradFill>
                  </a:tcPr>
                </a:tc>
              </a:tr>
              <a:tr h="933450">
                <a:tc>
                  <a:txBody>
                    <a:bodyPr/>
                    <a:lstStyle/>
                    <a:p>
                      <a:r>
                        <a:rPr lang="en-US" b="1" dirty="0"/>
                        <a:t>Compatible</a:t>
                      </a:r>
                    </a:p>
                  </a:txBody>
                  <a:tcPr anchor="ctr">
                    <a:lnL>
                      <a:noFill/>
                    </a:lnL>
                    <a:lnR>
                      <a:noFill/>
                    </a:lnR>
                    <a:lnT>
                      <a:noFill/>
                    </a:lnT>
                    <a:lnB>
                      <a:noFill/>
                    </a:lnB>
                    <a:gradFill flip="none" rotWithShape="1">
                      <a:gsLst>
                        <a:gs pos="0">
                          <a:schemeClr val="accent1">
                            <a:lumMod val="20000"/>
                            <a:lumOff val="80000"/>
                          </a:schemeClr>
                        </a:gs>
                        <a:gs pos="53000">
                          <a:srgbClr val="D4DEFF"/>
                        </a:gs>
                        <a:gs pos="83000">
                          <a:srgbClr val="D4DEFF"/>
                        </a:gs>
                        <a:gs pos="100000">
                          <a:srgbClr val="96AB94"/>
                        </a:gs>
                      </a:gsLst>
                      <a:path path="rect">
                        <a:fillToRect l="100000" t="100000"/>
                      </a:path>
                      <a:tileRect r="-100000" b="-100000"/>
                    </a:gradFill>
                  </a:tcPr>
                </a:tc>
                <a:tc>
                  <a:txBody>
                    <a:bodyPr/>
                    <a:lstStyle/>
                    <a:p>
                      <a:r>
                        <a:rPr lang="en-US" dirty="0"/>
                        <a:t>Works with traditional data integration and data analytics tools.</a:t>
                      </a:r>
                    </a:p>
                  </a:txBody>
                  <a:tcPr anchor="ctr">
                    <a:lnL>
                      <a:noFill/>
                    </a:lnL>
                    <a:lnR>
                      <a:noFill/>
                    </a:lnR>
                    <a:lnT>
                      <a:noFill/>
                    </a:lnT>
                    <a:lnB>
                      <a:noFill/>
                    </a:lnB>
                    <a:gradFill flip="none" rotWithShape="1">
                      <a:gsLst>
                        <a:gs pos="0">
                          <a:schemeClr val="accent1">
                            <a:lumMod val="20000"/>
                            <a:lumOff val="80000"/>
                          </a:schemeClr>
                        </a:gs>
                        <a:gs pos="53000">
                          <a:srgbClr val="D4DEFF"/>
                        </a:gs>
                        <a:gs pos="83000">
                          <a:srgbClr val="D4DEFF"/>
                        </a:gs>
                        <a:gs pos="100000">
                          <a:srgbClr val="96AB94"/>
                        </a:gs>
                      </a:gsLst>
                      <a:path path="rect">
                        <a:fillToRect l="100000" t="100000"/>
                      </a:path>
                      <a:tileRect r="-100000" b="-100000"/>
                    </a:gradFill>
                  </a:tcPr>
                </a:tc>
              </a:tr>
            </a:tbl>
          </a:graphicData>
        </a:graphic>
      </p:graphicFrame>
      <p:sp>
        <p:nvSpPr>
          <p:cNvPr id="7" name="TextBox 6"/>
          <p:cNvSpPr txBox="1"/>
          <p:nvPr/>
        </p:nvSpPr>
        <p:spPr>
          <a:xfrm>
            <a:off x="457200" y="6248400"/>
            <a:ext cx="8229600" cy="369332"/>
          </a:xfrm>
          <a:prstGeom prst="rect">
            <a:avLst/>
          </a:prstGeom>
          <a:noFill/>
        </p:spPr>
        <p:txBody>
          <a:bodyPr wrap="square" rtlCol="0">
            <a:spAutoFit/>
          </a:bodyPr>
          <a:lstStyle/>
          <a:p>
            <a:r>
              <a:rPr lang="en-US" dirty="0" smtClean="0"/>
              <a:t>* </a:t>
            </a:r>
            <a:r>
              <a:rPr lang="en-US" dirty="0" smtClean="0"/>
              <a:t>JDBC Interface        </a:t>
            </a:r>
            <a:r>
              <a:rPr lang="en-US" dirty="0" smtClean="0"/>
              <a:t>                                Hive Query:  </a:t>
            </a:r>
            <a:r>
              <a:rPr lang="en-US" sz="1200" dirty="0" smtClean="0">
                <a:hlinkClick r:id="rId2"/>
              </a:rPr>
              <a:t>http</a:t>
            </a:r>
            <a:r>
              <a:rPr lang="en-US" sz="1200" dirty="0" smtClean="0">
                <a:hlinkClick r:id="rId2"/>
              </a:rPr>
              <a:t>://demo.gethue.com/notebook/editor?editor=7</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Elephant in the room</a:t>
            </a:r>
            <a:endParaRPr lang="en-US" sz="3200" dirty="0"/>
          </a:p>
        </p:txBody>
      </p:sp>
      <p:pic>
        <p:nvPicPr>
          <p:cNvPr id="4" name="Content Placeholder 3" descr="elephant_rgb_sq.png"/>
          <p:cNvPicPr>
            <a:picLocks noGrp="1" noChangeAspect="1"/>
          </p:cNvPicPr>
          <p:nvPr>
            <p:ph idx="1"/>
          </p:nvPr>
        </p:nvPicPr>
        <p:blipFill>
          <a:blip r:embed="rId3" cstate="print"/>
          <a:stretch>
            <a:fillRect/>
          </a:stretch>
        </p:blipFill>
        <p:spPr>
          <a:xfrm>
            <a:off x="2133600" y="914400"/>
            <a:ext cx="5534025" cy="5589924"/>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Components of Hadoop </a:t>
            </a:r>
            <a:r>
              <a:rPr lang="en-US" dirty="0" err="1" smtClean="0"/>
              <a:t>EcoSystem</a:t>
            </a:r>
            <a:endParaRPr lang="en-US" dirty="0"/>
          </a:p>
        </p:txBody>
      </p:sp>
      <p:sp>
        <p:nvSpPr>
          <p:cNvPr id="3" name="Content Placeholder 2"/>
          <p:cNvSpPr>
            <a:spLocks noGrp="1"/>
          </p:cNvSpPr>
          <p:nvPr>
            <p:ph idx="1"/>
          </p:nvPr>
        </p:nvSpPr>
        <p:spPr>
          <a:xfrm>
            <a:off x="457200" y="1981200"/>
            <a:ext cx="8229600" cy="3429000"/>
          </a:xfrm>
        </p:spPr>
        <p:txBody>
          <a:bodyPr>
            <a:normAutofit/>
          </a:bodyPr>
          <a:lstStyle/>
          <a:p>
            <a:pPr algn="ctr">
              <a:buNone/>
            </a:pPr>
            <a:r>
              <a:rPr lang="en-US" sz="9600" dirty="0" err="1" smtClean="0"/>
              <a:t>HCatalog</a:t>
            </a:r>
            <a:endParaRPr lang="en-US" sz="96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HCatalog</a:t>
            </a:r>
            <a:endParaRPr lang="en-US" dirty="0"/>
          </a:p>
        </p:txBody>
      </p:sp>
      <p:sp>
        <p:nvSpPr>
          <p:cNvPr id="3" name="Content Placeholder 2"/>
          <p:cNvSpPr>
            <a:spLocks noGrp="1"/>
          </p:cNvSpPr>
          <p:nvPr>
            <p:ph idx="1"/>
          </p:nvPr>
        </p:nvSpPr>
        <p:spPr/>
        <p:txBody>
          <a:bodyPr>
            <a:normAutofit/>
          </a:bodyPr>
          <a:lstStyle/>
          <a:p>
            <a:r>
              <a:rPr lang="en-US" dirty="0" smtClean="0"/>
              <a:t>Apache™ </a:t>
            </a:r>
            <a:r>
              <a:rPr lang="en-US" dirty="0" err="1" smtClean="0"/>
              <a:t>HCatalog</a:t>
            </a:r>
            <a:r>
              <a:rPr lang="en-US" dirty="0" smtClean="0"/>
              <a:t> is a table management layer that exposes Hive metadata to other Hadoop applications. </a:t>
            </a:r>
            <a:endParaRPr lang="en-US" dirty="0" smtClean="0"/>
          </a:p>
          <a:p>
            <a:r>
              <a:rPr lang="en-US" dirty="0" err="1" smtClean="0"/>
              <a:t>HCatalog’s</a:t>
            </a:r>
            <a:r>
              <a:rPr lang="en-US" dirty="0" smtClean="0"/>
              <a:t> </a:t>
            </a:r>
            <a:r>
              <a:rPr lang="en-US" dirty="0" smtClean="0"/>
              <a:t>table abstraction presents users with a relational view of data in the Hadoop Distributed File System (HDFS) and ensures that users need not worry about where or in what format their data is stored.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WebHCat</a:t>
            </a:r>
            <a:endParaRPr lang="en-US" dirty="0"/>
          </a:p>
        </p:txBody>
      </p:sp>
      <p:sp>
        <p:nvSpPr>
          <p:cNvPr id="3" name="Content Placeholder 2"/>
          <p:cNvSpPr>
            <a:spLocks noGrp="1"/>
          </p:cNvSpPr>
          <p:nvPr>
            <p:ph idx="1"/>
          </p:nvPr>
        </p:nvSpPr>
        <p:spPr/>
        <p:txBody>
          <a:bodyPr/>
          <a:lstStyle/>
          <a:p>
            <a:endParaRPr lang="en-US" dirty="0" smtClean="0"/>
          </a:p>
          <a:p>
            <a:r>
              <a:rPr lang="en-US" b="1" dirty="0" err="1" smtClean="0">
                <a:hlinkClick r:id="rId2"/>
              </a:rPr>
              <a:t>WebHCat</a:t>
            </a:r>
            <a:r>
              <a:rPr lang="en-US" dirty="0" smtClean="0"/>
              <a:t> provides a service that you can use to run Hadoop </a:t>
            </a:r>
            <a:r>
              <a:rPr lang="en-US" dirty="0" err="1" smtClean="0"/>
              <a:t>MapReduce</a:t>
            </a:r>
            <a:r>
              <a:rPr lang="en-US" dirty="0" smtClean="0"/>
              <a:t> (or YARN), Pig, Hive jobs or perform Hive metadata operations using an HTTP (REST style) interface.</a:t>
            </a:r>
          </a:p>
          <a:p>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lstStyle/>
          <a:p>
            <a:r>
              <a:rPr lang="en-US" dirty="0" smtClean="0"/>
              <a:t>Map Reduce </a:t>
            </a:r>
            <a:r>
              <a:rPr lang="en-US" dirty="0" smtClean="0"/>
              <a:t>is a method for </a:t>
            </a:r>
            <a:r>
              <a:rPr lang="en-US" dirty="0" smtClean="0">
                <a:effectLst>
                  <a:outerShdw blurRad="38100" dist="38100" dir="2700000" algn="tl">
                    <a:srgbClr val="000000">
                      <a:alpha val="43137"/>
                    </a:srgbClr>
                  </a:outerShdw>
                </a:effectLst>
              </a:rPr>
              <a:t>distributing</a:t>
            </a:r>
            <a:r>
              <a:rPr lang="en-US" dirty="0" smtClean="0"/>
              <a:t> a task</a:t>
            </a:r>
            <a:r>
              <a:rPr lang="en-US" dirty="0" smtClean="0">
                <a:solidFill>
                  <a:schemeClr val="accent6">
                    <a:lumMod val="75000"/>
                  </a:schemeClr>
                </a:solidFill>
              </a:rPr>
              <a:t> </a:t>
            </a:r>
            <a:r>
              <a:rPr lang="en-US" dirty="0" smtClean="0"/>
              <a:t>across multiple nodes. Each node </a:t>
            </a:r>
            <a:r>
              <a:rPr lang="en-US" dirty="0" smtClean="0">
                <a:effectLst>
                  <a:outerShdw blurRad="38100" dist="38100" dir="2700000" algn="tl">
                    <a:srgbClr val="000000">
                      <a:alpha val="43137"/>
                    </a:srgbClr>
                  </a:outerShdw>
                </a:effectLst>
              </a:rPr>
              <a:t>processes</a:t>
            </a:r>
            <a:r>
              <a:rPr lang="en-US" dirty="0" smtClean="0">
                <a:solidFill>
                  <a:srgbClr val="C00000"/>
                </a:solidFill>
              </a:rPr>
              <a:t> </a:t>
            </a:r>
            <a:r>
              <a:rPr lang="en-US" dirty="0" smtClean="0"/>
              <a:t>data stored on that node to the extent possible.</a:t>
            </a:r>
          </a:p>
          <a:p>
            <a:endParaRPr lang="en-US" sz="1200" dirty="0" smtClean="0"/>
          </a:p>
          <a:p>
            <a:r>
              <a:rPr lang="en-US" dirty="0" smtClean="0"/>
              <a:t>A running Map Reduce job consists of various phases such as </a:t>
            </a:r>
            <a:endParaRPr lang="en-US" dirty="0" smtClean="0"/>
          </a:p>
          <a:p>
            <a:pPr>
              <a:buNone/>
            </a:pPr>
            <a:r>
              <a:rPr lang="en-US" dirty="0" smtClean="0"/>
              <a:t>              </a:t>
            </a:r>
            <a:r>
              <a:rPr lang="en-US" dirty="0" smtClean="0">
                <a:solidFill>
                  <a:srgbClr val="C00000"/>
                </a:solidFill>
              </a:rPr>
              <a:t>Map</a:t>
            </a:r>
            <a:r>
              <a:rPr lang="en-US" dirty="0" smtClean="0"/>
              <a:t> -&gt; </a:t>
            </a:r>
            <a:r>
              <a:rPr lang="en-US" dirty="0" smtClean="0">
                <a:solidFill>
                  <a:schemeClr val="accent5">
                    <a:lumMod val="75000"/>
                  </a:schemeClr>
                </a:solidFill>
              </a:rPr>
              <a:t>Sort</a:t>
            </a:r>
            <a:r>
              <a:rPr lang="en-US" dirty="0" smtClean="0"/>
              <a:t> -&gt; </a:t>
            </a:r>
            <a:r>
              <a:rPr lang="en-US" dirty="0" smtClean="0">
                <a:solidFill>
                  <a:schemeClr val="accent3">
                    <a:lumMod val="75000"/>
                  </a:schemeClr>
                </a:solidFill>
              </a:rPr>
              <a:t>Shuffle</a:t>
            </a:r>
            <a:r>
              <a:rPr lang="en-US" dirty="0" smtClean="0"/>
              <a:t> -&gt; </a:t>
            </a:r>
            <a:r>
              <a:rPr lang="en-US" dirty="0" smtClean="0">
                <a:solidFill>
                  <a:srgbClr val="00B050"/>
                </a:solidFill>
              </a:rPr>
              <a:t>Reduce</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p:txBody>
          <a:bodyPr/>
          <a:lstStyle/>
          <a:p>
            <a:r>
              <a:rPr lang="en-US" dirty="0" smtClean="0"/>
              <a:t>Most </a:t>
            </a:r>
            <a:r>
              <a:rPr lang="en-US" dirty="0" err="1" smtClean="0"/>
              <a:t>MapReduce</a:t>
            </a:r>
            <a:r>
              <a:rPr lang="en-US" dirty="0" smtClean="0"/>
              <a:t> programs are written in </a:t>
            </a:r>
            <a:r>
              <a:rPr lang="en-US" dirty="0" smtClean="0">
                <a:effectLst>
                  <a:outerShdw blurRad="38100" dist="38100" dir="2700000" algn="tl">
                    <a:srgbClr val="000000">
                      <a:alpha val="43137"/>
                    </a:srgbClr>
                  </a:outerShdw>
                </a:effectLst>
              </a:rPr>
              <a:t>Java</a:t>
            </a:r>
            <a:r>
              <a:rPr lang="en-US" dirty="0" smtClean="0"/>
              <a:t>. </a:t>
            </a:r>
            <a:r>
              <a:rPr lang="en-US" sz="2000" dirty="0" smtClean="0"/>
              <a:t>It can also be written in </a:t>
            </a:r>
            <a:r>
              <a:rPr lang="en-US" sz="2000" dirty="0" smtClean="0">
                <a:effectLst>
                  <a:outerShdw blurRad="38100" dist="38100" dir="2700000" algn="tl">
                    <a:srgbClr val="000000">
                      <a:alpha val="43137"/>
                    </a:srgbClr>
                  </a:outerShdw>
                </a:effectLst>
              </a:rPr>
              <a:t>any scripting language </a:t>
            </a:r>
            <a:r>
              <a:rPr lang="en-US" sz="2000" dirty="0" smtClean="0"/>
              <a:t>using the Streaming API of Hadoop. </a:t>
            </a:r>
            <a:r>
              <a:rPr lang="en-US" dirty="0" err="1" smtClean="0"/>
              <a:t>MapReduce</a:t>
            </a:r>
            <a:r>
              <a:rPr lang="en-US" dirty="0" smtClean="0"/>
              <a:t> </a:t>
            </a:r>
            <a:r>
              <a:rPr lang="en-US" dirty="0" smtClean="0"/>
              <a:t>abstracts all the low level plumbing away from the developer such that </a:t>
            </a:r>
            <a:r>
              <a:rPr lang="en-US" dirty="0" smtClean="0">
                <a:effectLst>
                  <a:outerShdw blurRad="38100" dist="38100" dir="2700000" algn="tl">
                    <a:srgbClr val="000000">
                      <a:alpha val="43137"/>
                    </a:srgbClr>
                  </a:outerShdw>
                </a:effectLst>
              </a:rPr>
              <a:t>developers can concentrate on writing the Map and Reduce functions</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a:xfrm>
            <a:off x="152400" y="1295400"/>
            <a:ext cx="8763000" cy="5257800"/>
          </a:xfrm>
        </p:spPr>
        <p:txBody>
          <a:bodyPr>
            <a:normAutofit/>
          </a:bodyPr>
          <a:lstStyle/>
          <a:p>
            <a:pPr marL="0" indent="0" algn="ctr">
              <a:buNone/>
            </a:pPr>
            <a:r>
              <a:rPr lang="en-US" sz="2000" dirty="0" err="1" smtClean="0"/>
              <a:t>MapReduce</a:t>
            </a:r>
            <a:r>
              <a:rPr lang="en-US" sz="2000" dirty="0" smtClean="0"/>
              <a:t> is as a 5-step parallel and </a:t>
            </a:r>
            <a:r>
              <a:rPr lang="en-US" sz="2000" dirty="0" smtClean="0"/>
              <a:t>distributed computation</a:t>
            </a:r>
            <a:endParaRPr lang="en-US" sz="2800" dirty="0" smtClean="0"/>
          </a:p>
          <a:p>
            <a:pPr marL="514350" indent="-514350">
              <a:buFont typeface="+mj-lt"/>
              <a:buAutoNum type="arabicPeriod"/>
            </a:pPr>
            <a:r>
              <a:rPr lang="en-US" sz="2800" b="1" dirty="0" smtClean="0"/>
              <a:t>Prepare the Map() input</a:t>
            </a:r>
            <a:r>
              <a:rPr lang="en-US" sz="2800" dirty="0" smtClean="0"/>
              <a:t> – the "</a:t>
            </a:r>
            <a:r>
              <a:rPr lang="en-US" sz="2800" dirty="0" err="1" smtClean="0">
                <a:solidFill>
                  <a:srgbClr val="C00000"/>
                </a:solidFill>
              </a:rPr>
              <a:t>MapReduce</a:t>
            </a:r>
            <a:r>
              <a:rPr lang="en-US" sz="2800" dirty="0" smtClean="0">
                <a:solidFill>
                  <a:srgbClr val="C00000"/>
                </a:solidFill>
              </a:rPr>
              <a:t> system</a:t>
            </a:r>
            <a:r>
              <a:rPr lang="en-US" sz="2800" dirty="0" smtClean="0"/>
              <a:t>" designates Map processors, assigns the input key value </a:t>
            </a:r>
            <a:r>
              <a:rPr lang="en-US" sz="2800" i="1" dirty="0" smtClean="0"/>
              <a:t>K1</a:t>
            </a:r>
            <a:r>
              <a:rPr lang="en-US" sz="2800" dirty="0" smtClean="0"/>
              <a:t> that each </a:t>
            </a:r>
            <a:r>
              <a:rPr lang="en-US" sz="2800" dirty="0" smtClean="0"/>
              <a:t>processor(node) </a:t>
            </a:r>
            <a:r>
              <a:rPr lang="en-US" sz="2800" dirty="0" smtClean="0"/>
              <a:t>would work on, and provides that </a:t>
            </a:r>
            <a:r>
              <a:rPr lang="en-US" sz="2800" dirty="0" smtClean="0"/>
              <a:t>processor (node) </a:t>
            </a:r>
            <a:r>
              <a:rPr lang="en-US" sz="2800" dirty="0" smtClean="0"/>
              <a:t>with all the input data associated with that key value</a:t>
            </a:r>
            <a:r>
              <a:rPr lang="en-US" sz="2800" dirty="0" smtClean="0"/>
              <a:t>. [</a:t>
            </a:r>
            <a:r>
              <a:rPr lang="en-US" sz="2800" dirty="0" smtClean="0">
                <a:effectLst>
                  <a:outerShdw blurRad="38100" dist="38100" dir="2700000" algn="tl">
                    <a:srgbClr val="000000">
                      <a:alpha val="43137"/>
                    </a:srgbClr>
                  </a:outerShdw>
                </a:effectLst>
              </a:rPr>
              <a:t>Splitting</a:t>
            </a:r>
            <a:r>
              <a:rPr lang="en-US" sz="2800" dirty="0" smtClean="0"/>
              <a:t>]</a:t>
            </a:r>
          </a:p>
          <a:p>
            <a:pPr marL="514350" indent="-514350">
              <a:buFont typeface="+mj-lt"/>
              <a:buAutoNum type="arabicPeriod"/>
            </a:pPr>
            <a:r>
              <a:rPr lang="en-US" sz="2800" b="1" dirty="0" smtClean="0"/>
              <a:t>Run the </a:t>
            </a:r>
            <a:r>
              <a:rPr lang="en-US" sz="2800" b="1" dirty="0" smtClean="0">
                <a:solidFill>
                  <a:srgbClr val="C00000"/>
                </a:solidFill>
              </a:rPr>
              <a:t>user-provided Map() </a:t>
            </a:r>
            <a:r>
              <a:rPr lang="en-US" sz="2800" b="1" dirty="0" smtClean="0"/>
              <a:t>code</a:t>
            </a:r>
            <a:r>
              <a:rPr lang="en-US" sz="2800" dirty="0" smtClean="0"/>
              <a:t> – Map() is run exactly </a:t>
            </a:r>
            <a:r>
              <a:rPr lang="en-US" sz="2800" dirty="0" smtClean="0">
                <a:effectLst>
                  <a:outerShdw blurRad="38100" dist="38100" dir="2700000" algn="tl">
                    <a:srgbClr val="000000">
                      <a:alpha val="43137"/>
                    </a:srgbClr>
                  </a:outerShdw>
                </a:effectLst>
              </a:rPr>
              <a:t>once for each </a:t>
            </a:r>
            <a:r>
              <a:rPr lang="en-US" sz="2800" i="1" dirty="0" smtClean="0">
                <a:effectLst>
                  <a:outerShdw blurRad="38100" dist="38100" dir="2700000" algn="tl">
                    <a:srgbClr val="000000">
                      <a:alpha val="43137"/>
                    </a:srgbClr>
                  </a:outerShdw>
                </a:effectLst>
              </a:rPr>
              <a:t>K1</a:t>
            </a:r>
            <a:r>
              <a:rPr lang="en-US" sz="2800" dirty="0" smtClean="0">
                <a:effectLst>
                  <a:outerShdw blurRad="38100" dist="38100" dir="2700000" algn="tl">
                    <a:srgbClr val="000000">
                      <a:alpha val="43137"/>
                    </a:srgbClr>
                  </a:outerShdw>
                </a:effectLst>
              </a:rPr>
              <a:t> key value</a:t>
            </a:r>
            <a:r>
              <a:rPr lang="en-US" sz="2800" dirty="0" smtClean="0"/>
              <a:t>, generating output organized by key values </a:t>
            </a:r>
            <a:r>
              <a:rPr lang="en-US" sz="2800" i="1" dirty="0" smtClean="0"/>
              <a:t>K2</a:t>
            </a:r>
            <a:r>
              <a:rPr lang="en-US" sz="2800" dirty="0" smtClean="0"/>
              <a:t>.[</a:t>
            </a:r>
            <a:r>
              <a:rPr lang="en-US" sz="2800" dirty="0" smtClean="0">
                <a:effectLst>
                  <a:outerShdw blurRad="38100" dist="38100" dir="2700000" algn="tl">
                    <a:srgbClr val="000000">
                      <a:alpha val="43137"/>
                    </a:srgbClr>
                  </a:outerShdw>
                </a:effectLst>
              </a:rPr>
              <a:t>Mapping</a:t>
            </a:r>
            <a:r>
              <a:rPr lang="en-US" sz="2800" dirty="0" smtClean="0"/>
              <a:t>]</a:t>
            </a:r>
            <a:endParaRPr lang="en-US" sz="2800" dirty="0" smtClean="0"/>
          </a:p>
          <a:p>
            <a:pPr marL="514350" indent="-514350">
              <a:buFont typeface="+mj-lt"/>
              <a:buAutoNum type="arabicPeriod"/>
            </a:pPr>
            <a:endParaRPr lang="en-US" sz="2800" dirty="0" smtClean="0"/>
          </a:p>
          <a:p>
            <a:pPr marL="0" indent="0">
              <a:buNone/>
            </a:pPr>
            <a:endParaRPr lang="en-US" sz="2800" dirty="0" smtClean="0"/>
          </a:p>
          <a:p>
            <a:pPr marL="0" indent="0">
              <a:buNone/>
            </a:pP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sz="2400" dirty="0" smtClean="0"/>
              <a:t>"</a:t>
            </a:r>
            <a:r>
              <a:rPr lang="en-US" sz="2400" dirty="0" smtClean="0">
                <a:effectLst>
                  <a:outerShdw blurRad="38100" dist="38100" dir="2700000" algn="tl">
                    <a:srgbClr val="000000">
                      <a:alpha val="43137"/>
                    </a:srgbClr>
                  </a:outerShdw>
                </a:effectLst>
              </a:rPr>
              <a:t>Shuffle</a:t>
            </a:r>
            <a:r>
              <a:rPr lang="en-US" sz="2400" b="1" dirty="0" smtClean="0"/>
              <a:t>" </a:t>
            </a:r>
            <a:r>
              <a:rPr lang="en-US" sz="2400" dirty="0" smtClean="0"/>
              <a:t>the Map output to the Reduce processors – the </a:t>
            </a:r>
            <a:r>
              <a:rPr lang="en-US" sz="2400" dirty="0" err="1" smtClean="0">
                <a:solidFill>
                  <a:srgbClr val="C00000"/>
                </a:solidFill>
              </a:rPr>
              <a:t>MapReduce</a:t>
            </a:r>
            <a:r>
              <a:rPr lang="en-US" sz="2400" dirty="0" smtClean="0">
                <a:solidFill>
                  <a:srgbClr val="C00000"/>
                </a:solidFill>
              </a:rPr>
              <a:t> system </a:t>
            </a:r>
            <a:r>
              <a:rPr lang="en-US" sz="2400" dirty="0" smtClean="0"/>
              <a:t>designates Reduce processors, assigns the </a:t>
            </a:r>
            <a:r>
              <a:rPr lang="en-US" sz="2400" i="1" dirty="0" smtClean="0"/>
              <a:t>K2</a:t>
            </a:r>
            <a:r>
              <a:rPr lang="en-US" sz="2400" dirty="0" smtClean="0"/>
              <a:t> key value each processor should work on, and provides that processor with all the Map-generated data associated with that key value</a:t>
            </a:r>
            <a:r>
              <a:rPr lang="en-US" sz="2400" dirty="0" smtClean="0"/>
              <a:t>.</a:t>
            </a:r>
          </a:p>
          <a:p>
            <a:pPr marL="514350" indent="-514350">
              <a:buFont typeface="+mj-lt"/>
              <a:buAutoNum type="arabicPeriod" startAt="3"/>
            </a:pPr>
            <a:r>
              <a:rPr lang="en-US" sz="2400" b="1" dirty="0" smtClean="0"/>
              <a:t>Run the </a:t>
            </a:r>
            <a:r>
              <a:rPr lang="en-US" sz="2400" b="1" dirty="0" smtClean="0">
                <a:solidFill>
                  <a:srgbClr val="C00000"/>
                </a:solidFill>
              </a:rPr>
              <a:t>user-provided Reduce() </a:t>
            </a:r>
            <a:r>
              <a:rPr lang="en-US" sz="2400" b="1" dirty="0" smtClean="0"/>
              <a:t>code</a:t>
            </a:r>
            <a:r>
              <a:rPr lang="en-US" sz="2400" dirty="0" smtClean="0"/>
              <a:t> – Reduce() is run exactly once for each </a:t>
            </a:r>
            <a:r>
              <a:rPr lang="en-US" sz="2400" i="1" dirty="0" smtClean="0"/>
              <a:t>K2</a:t>
            </a:r>
            <a:r>
              <a:rPr lang="en-US" sz="2400" dirty="0" smtClean="0"/>
              <a:t> key value produced by the Map step.</a:t>
            </a:r>
          </a:p>
          <a:p>
            <a:pPr marL="514350" indent="-514350">
              <a:buFont typeface="+mj-lt"/>
              <a:buAutoNum type="arabicPeriod" startAt="3"/>
            </a:pPr>
            <a:r>
              <a:rPr lang="en-US" sz="2400" b="1" dirty="0" smtClean="0"/>
              <a:t>Produce the final output</a:t>
            </a:r>
            <a:r>
              <a:rPr lang="en-US" sz="2400" dirty="0" smtClean="0"/>
              <a:t> – the </a:t>
            </a:r>
            <a:r>
              <a:rPr lang="en-US" sz="2400" dirty="0" err="1" smtClean="0">
                <a:solidFill>
                  <a:srgbClr val="C00000"/>
                </a:solidFill>
              </a:rPr>
              <a:t>MapReduce</a:t>
            </a:r>
            <a:r>
              <a:rPr lang="en-US" sz="2400" dirty="0" smtClean="0">
                <a:solidFill>
                  <a:srgbClr val="C00000"/>
                </a:solidFill>
              </a:rPr>
              <a:t> system </a:t>
            </a:r>
            <a:r>
              <a:rPr lang="en-US" sz="2400" dirty="0" smtClean="0"/>
              <a:t>collects all the Reduce output, and sorts it by </a:t>
            </a:r>
            <a:r>
              <a:rPr lang="en-US" sz="2400" i="1" dirty="0" smtClean="0"/>
              <a:t>K2</a:t>
            </a:r>
            <a:r>
              <a:rPr lang="en-US" sz="2400" dirty="0" smtClean="0"/>
              <a:t> to produce the final outcome.</a:t>
            </a:r>
          </a:p>
          <a:p>
            <a:pPr marL="514350" indent="-514350">
              <a:buFont typeface="+mj-lt"/>
              <a:buAutoNum type="arabicPeriod" startAt="3"/>
            </a:pPr>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ordCount MapReduce Paradigm.PNG"/>
          <p:cNvPicPr>
            <a:picLocks noGrp="1" noChangeAspect="1"/>
          </p:cNvPicPr>
          <p:nvPr>
            <p:ph idx="1"/>
          </p:nvPr>
        </p:nvPicPr>
        <p:blipFill>
          <a:blip r:embed="rId3" cstate="print"/>
          <a:stretch>
            <a:fillRect/>
          </a:stretch>
        </p:blipFill>
        <p:spPr>
          <a:xfrm>
            <a:off x="-41031" y="228600"/>
            <a:ext cx="9222090" cy="4361386"/>
          </a:xfrm>
        </p:spPr>
      </p:pic>
      <p:sp>
        <p:nvSpPr>
          <p:cNvPr id="6" name="Up Arrow 5"/>
          <p:cNvSpPr/>
          <p:nvPr/>
        </p:nvSpPr>
        <p:spPr>
          <a:xfrm>
            <a:off x="3886200" y="4800600"/>
            <a:ext cx="484632"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6934200" y="4876800"/>
            <a:ext cx="484632"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743200" y="5562600"/>
            <a:ext cx="2754291" cy="369332"/>
          </a:xfrm>
          <a:prstGeom prst="rect">
            <a:avLst/>
          </a:prstGeom>
          <a:noFill/>
        </p:spPr>
        <p:txBody>
          <a:bodyPr wrap="square" rtlCol="0">
            <a:spAutoFit/>
          </a:bodyPr>
          <a:lstStyle/>
          <a:p>
            <a:pPr algn="ctr"/>
            <a:r>
              <a:rPr lang="en-US" b="1" dirty="0" smtClean="0"/>
              <a:t>Map(k1,v1) → list(k2,v2)</a:t>
            </a:r>
            <a:endParaRPr lang="en-US" b="1" dirty="0"/>
          </a:p>
        </p:txBody>
      </p:sp>
      <p:sp>
        <p:nvSpPr>
          <p:cNvPr id="9" name="TextBox 8"/>
          <p:cNvSpPr txBox="1"/>
          <p:nvPr/>
        </p:nvSpPr>
        <p:spPr>
          <a:xfrm>
            <a:off x="5715000" y="5562600"/>
            <a:ext cx="3352800" cy="369332"/>
          </a:xfrm>
          <a:prstGeom prst="rect">
            <a:avLst/>
          </a:prstGeom>
          <a:noFill/>
        </p:spPr>
        <p:txBody>
          <a:bodyPr wrap="square" rtlCol="0">
            <a:spAutoFit/>
          </a:bodyPr>
          <a:lstStyle/>
          <a:p>
            <a:pPr algn="ctr"/>
            <a:r>
              <a:rPr lang="en-US" b="1" dirty="0" smtClean="0"/>
              <a:t>Reduce(k2, list (v2)) → list(v3)</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err="1" smtClean="0"/>
              <a:t>MapReduce</a:t>
            </a:r>
            <a:r>
              <a:rPr lang="en-US" dirty="0" smtClean="0"/>
              <a:t> Example</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800" dirty="0" smtClean="0"/>
              <a:t>I</a:t>
            </a:r>
            <a:r>
              <a:rPr lang="en-US" sz="2800" dirty="0" smtClean="0"/>
              <a:t>magine </a:t>
            </a:r>
            <a:r>
              <a:rPr lang="en-US" sz="2800" dirty="0" smtClean="0"/>
              <a:t>that for a database of </a:t>
            </a:r>
            <a:r>
              <a:rPr lang="en-US" sz="2800" b="1" dirty="0" smtClean="0"/>
              <a:t>1.1 billion </a:t>
            </a:r>
            <a:r>
              <a:rPr lang="en-US" sz="2800" dirty="0" smtClean="0"/>
              <a:t>people (</a:t>
            </a:r>
            <a:r>
              <a:rPr lang="en-US" sz="2800" dirty="0" err="1" smtClean="0"/>
              <a:t>facebook</a:t>
            </a:r>
            <a:r>
              <a:rPr lang="en-US" sz="2800" dirty="0" smtClean="0"/>
              <a:t>), </a:t>
            </a:r>
            <a:r>
              <a:rPr lang="en-US" sz="2800" dirty="0" smtClean="0"/>
              <a:t>one would like to </a:t>
            </a:r>
            <a:r>
              <a:rPr lang="en-US" sz="2800" dirty="0" smtClean="0">
                <a:solidFill>
                  <a:srgbClr val="C00000"/>
                </a:solidFill>
              </a:rPr>
              <a:t>compute the average number of social contacts a person has according </a:t>
            </a:r>
            <a:r>
              <a:rPr lang="en-US" sz="2800" dirty="0" smtClean="0">
                <a:solidFill>
                  <a:srgbClr val="C00000"/>
                </a:solidFill>
              </a:rPr>
              <a:t>to </a:t>
            </a:r>
            <a:r>
              <a:rPr lang="en-US" sz="2800" dirty="0" smtClean="0">
                <a:solidFill>
                  <a:srgbClr val="C00000"/>
                </a:solidFill>
              </a:rPr>
              <a:t>age</a:t>
            </a:r>
            <a:r>
              <a:rPr lang="en-US" sz="2800" dirty="0" smtClean="0"/>
              <a:t>.</a:t>
            </a:r>
          </a:p>
          <a:p>
            <a:endParaRPr lang="en-US" sz="2800" dirty="0" smtClean="0"/>
          </a:p>
          <a:p>
            <a:endParaRPr lang="en-US" sz="2800" dirty="0" smtClean="0"/>
          </a:p>
          <a:p>
            <a:pPr>
              <a:buNone/>
            </a:pPr>
            <a:r>
              <a:rPr lang="en-US" sz="2800" b="1" dirty="0" smtClean="0"/>
              <a:t>     SELECT</a:t>
            </a:r>
            <a:r>
              <a:rPr lang="en-US" sz="2800" dirty="0" smtClean="0"/>
              <a:t> </a:t>
            </a:r>
            <a:r>
              <a:rPr lang="en-US" sz="2800" dirty="0" smtClean="0"/>
              <a:t>age, </a:t>
            </a:r>
            <a:r>
              <a:rPr lang="en-US" sz="2800" b="1" dirty="0" smtClean="0"/>
              <a:t>AVG</a:t>
            </a:r>
            <a:r>
              <a:rPr lang="en-US" sz="2800" dirty="0" smtClean="0"/>
              <a:t>(contacts) </a:t>
            </a:r>
            <a:r>
              <a:rPr lang="en-US" sz="2800" b="1" dirty="0" smtClean="0"/>
              <a:t>FROM</a:t>
            </a:r>
            <a:r>
              <a:rPr lang="en-US" sz="2800" dirty="0" smtClean="0"/>
              <a:t> </a:t>
            </a:r>
            <a:r>
              <a:rPr lang="en-US" sz="2800" dirty="0" err="1" smtClean="0"/>
              <a:t>social.person</a:t>
            </a:r>
            <a:r>
              <a:rPr lang="en-US" sz="2800" dirty="0" smtClean="0"/>
              <a:t> </a:t>
            </a:r>
            <a:r>
              <a:rPr lang="en-US" sz="2800" b="1" dirty="0" smtClean="0"/>
              <a:t>GROUP</a:t>
            </a:r>
            <a:r>
              <a:rPr lang="en-US" sz="2800" dirty="0" smtClean="0"/>
              <a:t> </a:t>
            </a:r>
            <a:r>
              <a:rPr lang="en-US" sz="2800" b="1" dirty="0" smtClean="0"/>
              <a:t>BY</a:t>
            </a:r>
            <a:r>
              <a:rPr lang="en-US" sz="2800" dirty="0" smtClean="0"/>
              <a:t> age </a:t>
            </a:r>
            <a:r>
              <a:rPr lang="en-US" sz="2800" b="1" dirty="0" smtClean="0"/>
              <a:t>ORDER</a:t>
            </a:r>
            <a:r>
              <a:rPr lang="en-US" sz="2800" dirty="0" smtClean="0"/>
              <a:t> </a:t>
            </a:r>
            <a:r>
              <a:rPr lang="en-US" sz="2800" b="1" dirty="0" smtClean="0"/>
              <a:t>BY</a:t>
            </a:r>
            <a:r>
              <a:rPr lang="en-US" sz="2800" dirty="0" smtClean="0"/>
              <a:t> age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What is Hadoop?</a:t>
            </a:r>
            <a:endParaRPr lang="en-US" dirty="0"/>
          </a:p>
        </p:txBody>
      </p:sp>
      <p:sp>
        <p:nvSpPr>
          <p:cNvPr id="3" name="Content Placeholder 2"/>
          <p:cNvSpPr>
            <a:spLocks noGrp="1"/>
          </p:cNvSpPr>
          <p:nvPr>
            <p:ph idx="1"/>
          </p:nvPr>
        </p:nvSpPr>
        <p:spPr>
          <a:xfrm>
            <a:off x="457200" y="1600200"/>
            <a:ext cx="8229600" cy="4648199"/>
          </a:xfrm>
        </p:spPr>
        <p:txBody>
          <a:bodyPr>
            <a:normAutofit lnSpcReduction="10000"/>
          </a:bodyPr>
          <a:lstStyle/>
          <a:p>
            <a:pPr>
              <a:buNone/>
            </a:pPr>
            <a:r>
              <a:rPr lang="en-US" dirty="0" smtClean="0"/>
              <a:t>    Hadoop </a:t>
            </a:r>
            <a:r>
              <a:rPr lang="en-US" dirty="0"/>
              <a:t>is </a:t>
            </a:r>
            <a:r>
              <a:rPr lang="en-US" dirty="0" smtClean="0"/>
              <a:t>an </a:t>
            </a:r>
            <a:r>
              <a:rPr lang="en-US" b="1" dirty="0" smtClean="0"/>
              <a:t>open source  </a:t>
            </a:r>
            <a:r>
              <a:rPr lang="en-US" dirty="0"/>
              <a:t>framework that allows for </a:t>
            </a:r>
            <a:r>
              <a:rPr lang="en-US" b="1" dirty="0"/>
              <a:t>distributed processing </a:t>
            </a:r>
            <a:r>
              <a:rPr lang="en-US" sz="2400" dirty="0" smtClean="0"/>
              <a:t>(Parallel)</a:t>
            </a:r>
            <a:r>
              <a:rPr lang="en-US" b="1" dirty="0" smtClean="0"/>
              <a:t> </a:t>
            </a:r>
            <a:r>
              <a:rPr lang="en-US" dirty="0" smtClean="0"/>
              <a:t>of </a:t>
            </a:r>
            <a:r>
              <a:rPr lang="en-US" dirty="0"/>
              <a:t>large data sets across clusters of </a:t>
            </a:r>
            <a:r>
              <a:rPr lang="en-US" b="1" dirty="0"/>
              <a:t>commodity computers </a:t>
            </a:r>
            <a:r>
              <a:rPr lang="en-US" sz="2000" dirty="0" smtClean="0"/>
              <a:t> (No Super Computer) </a:t>
            </a:r>
            <a:r>
              <a:rPr lang="en-US" dirty="0" smtClean="0"/>
              <a:t>using </a:t>
            </a:r>
            <a:r>
              <a:rPr lang="en-US" dirty="0"/>
              <a:t>a </a:t>
            </a:r>
            <a:r>
              <a:rPr lang="en-US" b="1" dirty="0"/>
              <a:t>simple</a:t>
            </a:r>
            <a:r>
              <a:rPr lang="en-US" dirty="0"/>
              <a:t> programming model.</a:t>
            </a:r>
            <a:endParaRPr lang="en-US" dirty="0" smtClean="0"/>
          </a:p>
          <a:p>
            <a:endParaRPr lang="en-US" dirty="0"/>
          </a:p>
          <a:p>
            <a:endParaRPr lang="en-US" dirty="0" smtClean="0"/>
          </a:p>
          <a:p>
            <a:endParaRPr lang="en-US" dirty="0"/>
          </a:p>
          <a:p>
            <a:r>
              <a:rPr lang="en-US" dirty="0" smtClean="0"/>
              <a:t>Doug Cutting </a:t>
            </a:r>
            <a:r>
              <a:rPr lang="en-US" dirty="0" smtClean="0"/>
              <a:t>@ Yahoo </a:t>
            </a:r>
            <a:endParaRPr lang="en-US" dirty="0"/>
          </a:p>
        </p:txBody>
      </p:sp>
      <p:pic>
        <p:nvPicPr>
          <p:cNvPr id="5" name="Picture 4" descr="hadoop-logo.jpg"/>
          <p:cNvPicPr>
            <a:picLocks noChangeAspect="1"/>
          </p:cNvPicPr>
          <p:nvPr/>
        </p:nvPicPr>
        <p:blipFill>
          <a:blip r:embed="rId3" cstate="print"/>
          <a:stretch>
            <a:fillRect/>
          </a:stretch>
        </p:blipFill>
        <p:spPr>
          <a:xfrm>
            <a:off x="3124200" y="4343400"/>
            <a:ext cx="2714222" cy="685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ox(in)">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Autofit/>
          </a:bodyPr>
          <a:lstStyle/>
          <a:p>
            <a:pPr algn="l"/>
            <a:r>
              <a:rPr lang="en-US" sz="2000" dirty="0" smtClean="0"/>
              <a:t>Using </a:t>
            </a:r>
            <a:r>
              <a:rPr lang="en-US" sz="2000" dirty="0" err="1" smtClean="0"/>
              <a:t>MapReduce</a:t>
            </a:r>
            <a:r>
              <a:rPr lang="en-US" sz="2000" dirty="0" smtClean="0"/>
              <a:t>, the K1 key values could be the integers 1 through 1100, each representing a </a:t>
            </a:r>
            <a:r>
              <a:rPr lang="en-US" sz="2000" dirty="0" smtClean="0">
                <a:solidFill>
                  <a:srgbClr val="C00000"/>
                </a:solidFill>
              </a:rPr>
              <a:t>batch of 1 million </a:t>
            </a:r>
            <a:r>
              <a:rPr lang="en-US" sz="2000" dirty="0" smtClean="0">
                <a:solidFill>
                  <a:srgbClr val="C00000"/>
                </a:solidFill>
              </a:rPr>
              <a:t>records</a:t>
            </a:r>
            <a:r>
              <a:rPr lang="en-US" sz="2000" dirty="0" smtClean="0"/>
              <a:t>, </a:t>
            </a:r>
            <a:r>
              <a:rPr lang="en-US" sz="2000" dirty="0" smtClean="0"/>
              <a:t>the K2 key value could be a person’s age in years, and this computation could be achieved using the following functions:</a:t>
            </a:r>
            <a:br>
              <a:rPr lang="en-US" sz="2000" dirty="0" smtClean="0"/>
            </a:br>
            <a:endParaRPr lang="en-US" sz="2000" dirty="0"/>
          </a:p>
        </p:txBody>
      </p:sp>
      <p:sp>
        <p:nvSpPr>
          <p:cNvPr id="3" name="Content Placeholder 2"/>
          <p:cNvSpPr>
            <a:spLocks noGrp="1"/>
          </p:cNvSpPr>
          <p:nvPr>
            <p:ph idx="1"/>
          </p:nvPr>
        </p:nvSpPr>
        <p:spPr>
          <a:xfrm>
            <a:off x="457200" y="2057400"/>
            <a:ext cx="7620000" cy="4648200"/>
          </a:xfrm>
        </p:spPr>
        <p:txBody>
          <a:bodyPr>
            <a:normAutofit fontScale="92500" lnSpcReduction="10000"/>
          </a:bodyPr>
          <a:lstStyle/>
          <a:p>
            <a:pPr>
              <a:buNone/>
            </a:pPr>
            <a:r>
              <a:rPr lang="en-US" sz="1600" dirty="0" smtClean="0"/>
              <a:t>function Map is</a:t>
            </a:r>
          </a:p>
          <a:p>
            <a:pPr>
              <a:buNone/>
            </a:pPr>
            <a:r>
              <a:rPr lang="en-US" sz="1600" dirty="0" smtClean="0"/>
              <a:t>    input: integer K1 between 1 and 1100, representing a batch of 1 million </a:t>
            </a:r>
            <a:r>
              <a:rPr lang="en-US" sz="1600" dirty="0" err="1" smtClean="0"/>
              <a:t>social.person</a:t>
            </a:r>
            <a:r>
              <a:rPr lang="en-US" sz="1600" dirty="0" smtClean="0"/>
              <a:t> records</a:t>
            </a:r>
          </a:p>
          <a:p>
            <a:pPr>
              <a:buNone/>
            </a:pPr>
            <a:r>
              <a:rPr lang="en-US" sz="1600" dirty="0" smtClean="0"/>
              <a:t>    for each </a:t>
            </a:r>
            <a:r>
              <a:rPr lang="en-US" sz="1600" dirty="0" err="1" smtClean="0"/>
              <a:t>social.person</a:t>
            </a:r>
            <a:r>
              <a:rPr lang="en-US" sz="1600" dirty="0" smtClean="0"/>
              <a:t> record in the K1 batch do</a:t>
            </a:r>
          </a:p>
          <a:p>
            <a:pPr>
              <a:buNone/>
            </a:pPr>
            <a:r>
              <a:rPr lang="en-US" sz="1600" dirty="0" smtClean="0"/>
              <a:t>        let Y be the person's age</a:t>
            </a:r>
          </a:p>
          <a:p>
            <a:pPr>
              <a:buNone/>
            </a:pPr>
            <a:r>
              <a:rPr lang="en-US" sz="1600" dirty="0" smtClean="0"/>
              <a:t>        let N be the number of contacts the person has</a:t>
            </a:r>
          </a:p>
          <a:p>
            <a:pPr>
              <a:buNone/>
            </a:pPr>
            <a:r>
              <a:rPr lang="en-US" sz="1600" dirty="0" smtClean="0"/>
              <a:t>        produce one output record (Y,(N,1))</a:t>
            </a:r>
          </a:p>
          <a:p>
            <a:pPr>
              <a:buNone/>
            </a:pPr>
            <a:r>
              <a:rPr lang="en-US" sz="1600" dirty="0" smtClean="0"/>
              <a:t>    repeat</a:t>
            </a:r>
          </a:p>
          <a:p>
            <a:pPr>
              <a:buNone/>
            </a:pPr>
            <a:r>
              <a:rPr lang="en-US" sz="1600" dirty="0" smtClean="0"/>
              <a:t>end function</a:t>
            </a:r>
          </a:p>
          <a:p>
            <a:pPr>
              <a:buNone/>
            </a:pPr>
            <a:r>
              <a:rPr lang="en-US" sz="1600" dirty="0" smtClean="0"/>
              <a:t>---------------------------------------------------------</a:t>
            </a:r>
            <a:endParaRPr lang="en-US" sz="1600" dirty="0" smtClean="0"/>
          </a:p>
          <a:p>
            <a:pPr>
              <a:buNone/>
            </a:pPr>
            <a:r>
              <a:rPr lang="en-US" sz="1600" dirty="0" smtClean="0"/>
              <a:t>function Reduce is</a:t>
            </a:r>
          </a:p>
          <a:p>
            <a:pPr>
              <a:buNone/>
            </a:pPr>
            <a:r>
              <a:rPr lang="en-US" sz="1600" dirty="0" smtClean="0"/>
              <a:t>    input: age (in years) Y</a:t>
            </a:r>
          </a:p>
          <a:p>
            <a:pPr>
              <a:buNone/>
            </a:pPr>
            <a:r>
              <a:rPr lang="en-US" sz="1600" dirty="0" smtClean="0"/>
              <a:t>    for each input record (Y,(N,C)) do</a:t>
            </a:r>
          </a:p>
          <a:p>
            <a:pPr>
              <a:buNone/>
            </a:pPr>
            <a:r>
              <a:rPr lang="en-US" sz="1600" dirty="0" smtClean="0"/>
              <a:t>        Accumulate in S the sum of N*C</a:t>
            </a:r>
          </a:p>
          <a:p>
            <a:pPr>
              <a:buNone/>
            </a:pPr>
            <a:r>
              <a:rPr lang="en-US" sz="1600" dirty="0" smtClean="0"/>
              <a:t>        Accumulate in </a:t>
            </a:r>
            <a:r>
              <a:rPr lang="en-US" sz="1600" dirty="0" err="1" smtClean="0"/>
              <a:t>Cnew</a:t>
            </a:r>
            <a:r>
              <a:rPr lang="en-US" sz="1600" dirty="0" smtClean="0"/>
              <a:t> the sum of C</a:t>
            </a:r>
          </a:p>
          <a:p>
            <a:pPr>
              <a:buNone/>
            </a:pPr>
            <a:r>
              <a:rPr lang="en-US" sz="1600" dirty="0" smtClean="0"/>
              <a:t>    repeat</a:t>
            </a:r>
          </a:p>
          <a:p>
            <a:pPr>
              <a:buNone/>
            </a:pPr>
            <a:r>
              <a:rPr lang="en-US" sz="1600" dirty="0" smtClean="0"/>
              <a:t>    let A be S/</a:t>
            </a:r>
            <a:r>
              <a:rPr lang="en-US" sz="1600" dirty="0" err="1" smtClean="0"/>
              <a:t>Cnew</a:t>
            </a:r>
            <a:endParaRPr lang="en-US" sz="1600" dirty="0" smtClean="0"/>
          </a:p>
          <a:p>
            <a:pPr>
              <a:buNone/>
            </a:pPr>
            <a:r>
              <a:rPr lang="en-US" sz="1600" dirty="0" smtClean="0"/>
              <a:t>    produce one output record (Y,(</a:t>
            </a:r>
            <a:r>
              <a:rPr lang="en-US" sz="1600" dirty="0" err="1" smtClean="0"/>
              <a:t>A,Cnew</a:t>
            </a:r>
            <a:r>
              <a:rPr lang="en-US" sz="1600" dirty="0" smtClean="0"/>
              <a:t>))</a:t>
            </a:r>
          </a:p>
          <a:p>
            <a:pPr>
              <a:buNone/>
            </a:pPr>
            <a:r>
              <a:rPr lang="en-US" sz="1600" dirty="0" smtClean="0"/>
              <a:t>end function</a:t>
            </a:r>
            <a:endParaRPr lang="en-US" sz="1600" dirty="0"/>
          </a:p>
        </p:txBody>
      </p:sp>
      <p:sp>
        <p:nvSpPr>
          <p:cNvPr id="4" name="TextBox 3"/>
          <p:cNvSpPr txBox="1"/>
          <p:nvPr/>
        </p:nvSpPr>
        <p:spPr>
          <a:xfrm>
            <a:off x="5562600" y="4800600"/>
            <a:ext cx="2775531" cy="1200329"/>
          </a:xfrm>
          <a:prstGeom prst="rect">
            <a:avLst/>
          </a:prstGeom>
          <a:noFill/>
        </p:spPr>
        <p:txBody>
          <a:bodyPr wrap="square" rtlCol="0">
            <a:spAutoFit/>
          </a:bodyPr>
          <a:lstStyle/>
          <a:p>
            <a:r>
              <a:rPr lang="en-US" dirty="0" smtClean="0">
                <a:solidFill>
                  <a:srgbClr val="C00000"/>
                </a:solidFill>
              </a:rPr>
              <a:t> 96 batches/Nodes/ REDUCE Processors  </a:t>
            </a:r>
            <a:r>
              <a:rPr lang="en-US" dirty="0" smtClean="0"/>
              <a:t>by </a:t>
            </a:r>
            <a:r>
              <a:rPr lang="en-US" dirty="0" smtClean="0"/>
              <a:t>performing shuffling operation </a:t>
            </a:r>
            <a:endParaRPr lang="en-US" dirty="0"/>
          </a:p>
        </p:txBody>
      </p:sp>
      <p:sp>
        <p:nvSpPr>
          <p:cNvPr id="5" name="TextBox 4"/>
          <p:cNvSpPr txBox="1"/>
          <p:nvPr/>
        </p:nvSpPr>
        <p:spPr>
          <a:xfrm>
            <a:off x="5486400" y="3048000"/>
            <a:ext cx="2775531" cy="646331"/>
          </a:xfrm>
          <a:prstGeom prst="rect">
            <a:avLst/>
          </a:prstGeom>
          <a:noFill/>
        </p:spPr>
        <p:txBody>
          <a:bodyPr wrap="square" rtlCol="0">
            <a:spAutoFit/>
          </a:bodyPr>
          <a:lstStyle/>
          <a:p>
            <a:r>
              <a:rPr lang="en-US" dirty="0" smtClean="0">
                <a:solidFill>
                  <a:srgbClr val="C00000"/>
                </a:solidFill>
              </a:rPr>
              <a:t>1100 </a:t>
            </a:r>
            <a:r>
              <a:rPr lang="en-US" dirty="0" smtClean="0">
                <a:solidFill>
                  <a:srgbClr val="C00000"/>
                </a:solidFill>
              </a:rPr>
              <a:t>batches/Nodes/ MAP Processors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MapReduce</a:t>
            </a:r>
            <a:r>
              <a:rPr lang="en-US" dirty="0" smtClean="0"/>
              <a:t> programs are not guaranteed to be fast. </a:t>
            </a:r>
            <a:endParaRPr lang="en-US" dirty="0" smtClean="0"/>
          </a:p>
          <a:p>
            <a:r>
              <a:rPr lang="en-US" dirty="0" smtClean="0"/>
              <a:t>Optimized </a:t>
            </a:r>
            <a:r>
              <a:rPr lang="en-US" dirty="0" smtClean="0"/>
              <a:t>shuffle </a:t>
            </a:r>
            <a:r>
              <a:rPr lang="en-US" dirty="0" smtClean="0"/>
              <a:t>operation</a:t>
            </a:r>
          </a:p>
          <a:p>
            <a:r>
              <a:rPr lang="en-US" dirty="0" smtClean="0"/>
              <a:t>T</a:t>
            </a:r>
            <a:r>
              <a:rPr lang="en-US" dirty="0" smtClean="0"/>
              <a:t>he </a:t>
            </a:r>
            <a:r>
              <a:rPr lang="en-US" dirty="0" smtClean="0"/>
              <a:t>amount of data written by the </a:t>
            </a:r>
            <a:r>
              <a:rPr lang="en-US" i="1" dirty="0" smtClean="0"/>
              <a:t>Map</a:t>
            </a:r>
            <a:r>
              <a:rPr lang="en-US" dirty="0" smtClean="0"/>
              <a:t> function can have a large impact on the </a:t>
            </a:r>
            <a:r>
              <a:rPr lang="en-US" dirty="0" smtClean="0"/>
              <a:t>performance </a:t>
            </a:r>
            <a:r>
              <a:rPr lang="en-US" dirty="0" smtClean="0"/>
              <a:t>and scalability</a:t>
            </a:r>
            <a:r>
              <a:rPr lang="en-US" dirty="0" smtClean="0"/>
              <a:t>.</a:t>
            </a:r>
          </a:p>
          <a:p>
            <a:r>
              <a:rPr lang="en-US" sz="2600" i="1" dirty="0" smtClean="0"/>
              <a:t>Combiner</a:t>
            </a:r>
            <a:r>
              <a:rPr lang="en-US" sz="2600" dirty="0" smtClean="0"/>
              <a:t> function can help to reduce the amount of data written to disk, and transmitted over the network. </a:t>
            </a:r>
            <a:r>
              <a:rPr lang="en-US" sz="2600" dirty="0" err="1" smtClean="0"/>
              <a:t>MapReduce</a:t>
            </a:r>
            <a:r>
              <a:rPr lang="en-US" sz="2600" dirty="0" smtClean="0"/>
              <a:t> applications can achieve sub-linear speedups under specific circumstances.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a:xfrm>
            <a:off x="152400" y="1447800"/>
            <a:ext cx="8763000" cy="4678363"/>
          </a:xfrm>
        </p:spPr>
        <p:txBody>
          <a:bodyPr>
            <a:normAutofit fontScale="92500"/>
          </a:bodyPr>
          <a:lstStyle/>
          <a:p>
            <a:pPr>
              <a:buNone/>
            </a:pPr>
            <a:r>
              <a:rPr lang="en-US" b="1" dirty="0" err="1" smtClean="0"/>
              <a:t>MapReduce</a:t>
            </a:r>
            <a:r>
              <a:rPr lang="en-US" b="1" dirty="0" smtClean="0"/>
              <a:t> is useful in a wide range </a:t>
            </a:r>
            <a:r>
              <a:rPr lang="en-US" b="1" dirty="0" smtClean="0"/>
              <a:t>of applications:</a:t>
            </a:r>
            <a:r>
              <a:rPr lang="en-US" dirty="0" smtClean="0"/>
              <a:t> </a:t>
            </a:r>
          </a:p>
          <a:p>
            <a:r>
              <a:rPr lang="en-US" dirty="0" smtClean="0"/>
              <a:t>Including </a:t>
            </a:r>
            <a:r>
              <a:rPr lang="en-US" dirty="0" smtClean="0"/>
              <a:t>distributed pattern-based </a:t>
            </a:r>
            <a:r>
              <a:rPr lang="en-US" dirty="0" smtClean="0"/>
              <a:t>searching</a:t>
            </a:r>
          </a:p>
          <a:p>
            <a:r>
              <a:rPr lang="en-US" dirty="0" smtClean="0"/>
              <a:t>distributed sorting </a:t>
            </a:r>
          </a:p>
          <a:p>
            <a:r>
              <a:rPr lang="en-US" dirty="0" smtClean="0"/>
              <a:t>web </a:t>
            </a:r>
            <a:r>
              <a:rPr lang="en-US" dirty="0" smtClean="0"/>
              <a:t>link-graph </a:t>
            </a:r>
            <a:r>
              <a:rPr lang="en-US" dirty="0" smtClean="0"/>
              <a:t>reversal</a:t>
            </a:r>
          </a:p>
          <a:p>
            <a:r>
              <a:rPr lang="en-US" dirty="0" smtClean="0"/>
              <a:t>web </a:t>
            </a:r>
            <a:r>
              <a:rPr lang="en-US" dirty="0" smtClean="0"/>
              <a:t>access log stats, inverted index </a:t>
            </a:r>
            <a:r>
              <a:rPr lang="en-US" dirty="0" smtClean="0"/>
              <a:t>construction</a:t>
            </a:r>
          </a:p>
          <a:p>
            <a:r>
              <a:rPr lang="en-US" dirty="0" smtClean="0"/>
              <a:t>document </a:t>
            </a:r>
            <a:r>
              <a:rPr lang="en-US" dirty="0" smtClean="0"/>
              <a:t>clustering, </a:t>
            </a:r>
            <a:endParaRPr lang="en-US" dirty="0" smtClean="0"/>
          </a:p>
          <a:p>
            <a:r>
              <a:rPr lang="en-US" dirty="0" smtClean="0"/>
              <a:t>machine learning</a:t>
            </a:r>
            <a:r>
              <a:rPr lang="en-US" dirty="0" smtClean="0"/>
              <a:t> </a:t>
            </a:r>
            <a:r>
              <a:rPr lang="en-US" dirty="0" smtClean="0"/>
              <a:t>and</a:t>
            </a:r>
          </a:p>
          <a:p>
            <a:r>
              <a:rPr lang="en-US" dirty="0" smtClean="0"/>
              <a:t>statistical </a:t>
            </a:r>
            <a:r>
              <a:rPr lang="en-US" dirty="0" smtClean="0"/>
              <a:t>machine </a:t>
            </a:r>
            <a:r>
              <a:rPr lang="en-US" dirty="0" smtClean="0"/>
              <a:t>translation</a:t>
            </a:r>
            <a:r>
              <a:rPr lang="en-US" dirty="0" smtClean="0"/>
              <a:t> </a:t>
            </a:r>
            <a:r>
              <a:rPr lang="en-US" dirty="0" smtClean="0"/>
              <a:t>etc </a:t>
            </a:r>
            <a:r>
              <a:rPr lang="en-US" dirty="0" err="1" smtClean="0"/>
              <a:t>etc</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Hadoop vs. Traditional Database</a:t>
            </a:r>
          </a:p>
          <a:p>
            <a:pPr lvl="1"/>
            <a:r>
              <a:rPr lang="en-US" dirty="0" smtClean="0"/>
              <a:t>Hadoop is not a database but a framework built to handle large volumes </a:t>
            </a:r>
            <a:r>
              <a:rPr lang="en-US" smtClean="0"/>
              <a:t>of Structured </a:t>
            </a:r>
            <a:r>
              <a:rPr lang="en-US" dirty="0" smtClean="0"/>
              <a:t>and </a:t>
            </a:r>
            <a:r>
              <a:rPr lang="en-US" smtClean="0"/>
              <a:t>semi structured</a:t>
            </a:r>
          </a:p>
          <a:p>
            <a:pPr lvl="1"/>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Tools for Hadoop Environment</a:t>
            </a:r>
            <a:endParaRPr lang="en-US" dirty="0"/>
          </a:p>
        </p:txBody>
      </p:sp>
      <p:sp>
        <p:nvSpPr>
          <p:cNvPr id="3" name="Content Placeholder 2"/>
          <p:cNvSpPr>
            <a:spLocks noGrp="1"/>
          </p:cNvSpPr>
          <p:nvPr>
            <p:ph idx="1"/>
          </p:nvPr>
        </p:nvSpPr>
        <p:spPr/>
        <p:txBody>
          <a:bodyPr>
            <a:normAutofit/>
          </a:bodyPr>
          <a:lstStyle/>
          <a:p>
            <a:r>
              <a:rPr lang="en-US" dirty="0"/>
              <a:t>The Apache Ambari </a:t>
            </a:r>
            <a:r>
              <a:rPr lang="en-US" sz="2000" dirty="0" smtClean="0"/>
              <a:t>project is aimed at making</a:t>
            </a:r>
            <a:r>
              <a:rPr lang="en-US" sz="2000" b="1" dirty="0" smtClean="0"/>
              <a:t> Hadoop management</a:t>
            </a:r>
            <a:r>
              <a:rPr lang="en-US" sz="2000" dirty="0" smtClean="0"/>
              <a:t> simpler by developing software for </a:t>
            </a:r>
            <a:r>
              <a:rPr lang="en-US" sz="2000" b="1" dirty="0" smtClean="0">
                <a:solidFill>
                  <a:schemeClr val="tx2">
                    <a:lumMod val="60000"/>
                    <a:lumOff val="40000"/>
                  </a:schemeClr>
                </a:solidFill>
              </a:rPr>
              <a:t>provisioning</a:t>
            </a:r>
            <a:r>
              <a:rPr lang="en-US" sz="2000" dirty="0" smtClean="0"/>
              <a:t>, </a:t>
            </a:r>
            <a:r>
              <a:rPr lang="en-US" sz="2000" b="1" dirty="0" smtClean="0">
                <a:solidFill>
                  <a:schemeClr val="tx2">
                    <a:lumMod val="60000"/>
                    <a:lumOff val="40000"/>
                  </a:schemeClr>
                </a:solidFill>
              </a:rPr>
              <a:t>managing</a:t>
            </a:r>
            <a:r>
              <a:rPr lang="en-US" sz="2000" dirty="0" smtClean="0"/>
              <a:t>, and </a:t>
            </a:r>
            <a:r>
              <a:rPr lang="en-US" sz="2000" b="1" dirty="0" smtClean="0">
                <a:solidFill>
                  <a:schemeClr val="tx2">
                    <a:lumMod val="60000"/>
                    <a:lumOff val="40000"/>
                  </a:schemeClr>
                </a:solidFill>
              </a:rPr>
              <a:t>monitoring Apache Hadoop</a:t>
            </a:r>
            <a:r>
              <a:rPr lang="en-US" sz="2000" dirty="0" smtClean="0"/>
              <a:t> clusters. Ambari provides an intuitive, easy-to-use Hadoop management web UI backed by its Restful APIs. </a:t>
            </a:r>
            <a:r>
              <a:rPr lang="en-US" sz="1400" dirty="0" smtClean="0">
                <a:hlinkClick r:id="rId3"/>
              </a:rPr>
              <a:t>https://ambari.apache.org</a:t>
            </a:r>
            <a:r>
              <a:rPr lang="en-US" sz="1400" dirty="0" smtClean="0">
                <a:hlinkClick r:id="rId3"/>
              </a:rPr>
              <a:t>/</a:t>
            </a:r>
          </a:p>
          <a:p>
            <a:r>
              <a:rPr lang="en-US" sz="2400" b="1" dirty="0" err="1" smtClean="0"/>
              <a:t>Oozie</a:t>
            </a:r>
            <a:r>
              <a:rPr lang="en-US" sz="2400" dirty="0" smtClean="0"/>
              <a:t> </a:t>
            </a:r>
            <a:r>
              <a:rPr lang="en-US" sz="2000" dirty="0" smtClean="0"/>
              <a:t>is a workflow scheduler system to manage Apache Hadoop jobs. </a:t>
            </a:r>
            <a:r>
              <a:rPr lang="en-US" sz="2000" dirty="0" err="1" smtClean="0"/>
              <a:t>Oozie</a:t>
            </a:r>
            <a:r>
              <a:rPr lang="en-US" sz="2000" dirty="0" smtClean="0"/>
              <a:t> Coordinator jobs are recurrent, workflow jobs triggered by time (frequency) and data availability. </a:t>
            </a:r>
            <a:endParaRPr lang="en-US" sz="2000" dirty="0" smtClean="0"/>
          </a:p>
          <a:p>
            <a:pPr lvl="1"/>
            <a:r>
              <a:rPr lang="en-US" sz="1400" dirty="0" smtClean="0">
                <a:hlinkClick r:id="rId4"/>
              </a:rPr>
              <a:t>http</a:t>
            </a:r>
            <a:r>
              <a:rPr lang="en-US" sz="1400" dirty="0" smtClean="0">
                <a:hlinkClick r:id="rId4"/>
              </a:rPr>
              <a:t>://demo.gethue.com/oozie/list_oozie_workflows</a:t>
            </a:r>
            <a:r>
              <a:rPr lang="en-US" sz="1400" dirty="0" smtClean="0">
                <a:hlinkClick r:id="rId4"/>
              </a:rPr>
              <a:t>/</a:t>
            </a:r>
            <a:endParaRPr lang="en-US" sz="1400" dirty="0" smtClean="0"/>
          </a:p>
          <a:p>
            <a:pPr lvl="1"/>
            <a:r>
              <a:rPr lang="en-US" sz="1600" dirty="0" smtClean="0">
                <a:hlinkClick r:id="rId5"/>
              </a:rPr>
              <a:t>http://oozie.apache.org</a:t>
            </a:r>
            <a:r>
              <a:rPr lang="en-US" sz="1600" dirty="0" smtClean="0">
                <a:hlinkClick r:id="rId5"/>
              </a:rPr>
              <a:t>/</a:t>
            </a:r>
            <a:endParaRPr lang="en-US" sz="1600" dirty="0" smtClean="0"/>
          </a:p>
          <a:p>
            <a:r>
              <a:rPr lang="en-US" sz="2400" b="1" dirty="0" smtClean="0"/>
              <a:t>YARN: </a:t>
            </a:r>
            <a:r>
              <a:rPr lang="en-US" sz="2000" b="1" dirty="0" smtClean="0"/>
              <a:t>Yet another resource negotiator</a:t>
            </a:r>
          </a:p>
          <a:p>
            <a:pPr lvl="1"/>
            <a:r>
              <a:rPr lang="en-US" sz="1600" dirty="0" smtClean="0"/>
              <a:t>The fundamental idea of YARN is to split up the functionalities of resource management and job scheduling/monitoring into separate daemons.</a:t>
            </a:r>
            <a:endParaRPr lang="en-US" sz="1600" b="1" dirty="0" smtClean="0"/>
          </a:p>
          <a:p>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Hadoop Environment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Apache </a:t>
            </a:r>
            <a:r>
              <a:rPr lang="en-US" dirty="0" smtClean="0"/>
              <a:t>Ranger delivers a comprehensive approach to security for a Hadoop cluster. It provides a centralized platform to define, administer and manage security policies consistently </a:t>
            </a:r>
            <a:r>
              <a:rPr lang="en-US" b="1" dirty="0" smtClean="0"/>
              <a:t>across Hadoop components.</a:t>
            </a:r>
            <a:r>
              <a:rPr lang="en-US" dirty="0" smtClean="0"/>
              <a:t> (Hadoop HDFS, Hive, </a:t>
            </a:r>
            <a:r>
              <a:rPr lang="en-US" dirty="0" err="1" smtClean="0"/>
              <a:t>HBase</a:t>
            </a:r>
            <a:r>
              <a:rPr lang="en-US" dirty="0" smtClean="0"/>
              <a:t>, Storm, Knox, </a:t>
            </a:r>
            <a:r>
              <a:rPr lang="en-US" dirty="0" err="1" smtClean="0"/>
              <a:t>Solr</a:t>
            </a:r>
            <a:r>
              <a:rPr lang="en-US" dirty="0" smtClean="0"/>
              <a:t>, Kafka, </a:t>
            </a:r>
            <a:r>
              <a:rPr lang="en-US" dirty="0" err="1" smtClean="0"/>
              <a:t>NiFi</a:t>
            </a:r>
            <a:r>
              <a:rPr lang="en-US" dirty="0" smtClean="0"/>
              <a:t>, YARN)</a:t>
            </a:r>
          </a:p>
          <a:p>
            <a:r>
              <a:rPr lang="en-US" sz="4000" dirty="0" smtClean="0"/>
              <a:t>Falcon </a:t>
            </a:r>
            <a:r>
              <a:rPr lang="en-US" dirty="0" smtClean="0"/>
              <a:t>is a feed and process management platform over </a:t>
            </a:r>
            <a:r>
              <a:rPr lang="en-US" dirty="0" err="1" smtClean="0"/>
              <a:t>hadoop</a:t>
            </a:r>
            <a:r>
              <a:rPr lang="en-US" dirty="0" smtClean="0"/>
              <a:t>. Falcon essentially transforms user's feed and process configurations into repeated actions through a standard workflow engine.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a:t>
            </a:r>
            <a:r>
              <a:rPr lang="en-US" dirty="0" smtClean="0"/>
              <a:t>ces</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hlinkClick r:id="rId2"/>
              </a:rPr>
              <a:t>https://hortonworks.com/hadoop-tutorial/introducing-apache-hadoop-developers</a:t>
            </a:r>
            <a:r>
              <a:rPr lang="en-US" dirty="0" smtClean="0">
                <a:hlinkClick r:id="rId2"/>
              </a:rPr>
              <a:t>/</a:t>
            </a:r>
            <a:endParaRPr lang="en-US" dirty="0" smtClean="0"/>
          </a:p>
          <a:p>
            <a:r>
              <a:rPr lang="en-US" dirty="0" smtClean="0">
                <a:hlinkClick r:id="rId3"/>
              </a:rPr>
              <a:t>https://</a:t>
            </a:r>
            <a:r>
              <a:rPr lang="en-US" dirty="0" smtClean="0">
                <a:hlinkClick r:id="rId3"/>
              </a:rPr>
              <a:t>wikis.nyu.edu/display/NYUHPC/Big+Data+Tutorial+1%3A+MapReduce</a:t>
            </a:r>
          </a:p>
          <a:p>
            <a:endParaRPr lang="en-US" dirty="0" smtClean="0">
              <a:hlinkClick r:id="rId3"/>
            </a:endParaRPr>
          </a:p>
          <a:p>
            <a:r>
              <a:rPr lang="en-US" dirty="0" smtClean="0">
                <a:hlinkClick r:id="rId3"/>
              </a:rPr>
              <a:t>http</a:t>
            </a:r>
            <a:r>
              <a:rPr lang="en-US" dirty="0" smtClean="0">
                <a:hlinkClick r:id="rId3"/>
              </a:rPr>
              <a:t>://hive.apache.org</a:t>
            </a:r>
            <a:r>
              <a:rPr lang="en-US" dirty="0" smtClean="0">
                <a:hlinkClick r:id="rId3"/>
              </a:rPr>
              <a:t>/</a:t>
            </a:r>
            <a:endParaRPr lang="en-US" dirty="0" smtClean="0"/>
          </a:p>
          <a:p>
            <a:r>
              <a:rPr lang="en-US" dirty="0" smtClean="0">
                <a:hlinkClick r:id="rId4"/>
              </a:rPr>
              <a:t>https://</a:t>
            </a:r>
            <a:r>
              <a:rPr lang="en-US" dirty="0" smtClean="0">
                <a:hlinkClick r:id="rId4"/>
              </a:rPr>
              <a:t>hortonworks.com/apache/hive</a:t>
            </a:r>
            <a:endParaRPr lang="en-US" dirty="0" smtClean="0"/>
          </a:p>
          <a:p>
            <a:r>
              <a:rPr lang="en-US" dirty="0" smtClean="0">
                <a:hlinkClick r:id="rId5"/>
              </a:rPr>
              <a:t>https://</a:t>
            </a:r>
            <a:r>
              <a:rPr lang="en-US" dirty="0" smtClean="0">
                <a:hlinkClick r:id="rId5"/>
              </a:rPr>
              <a:t>cwiki.apache.org/confluence/display/Hive/Home</a:t>
            </a: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Framework Capabilities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a:buNone/>
            </a:pPr>
            <a:r>
              <a:rPr lang="en-US" dirty="0"/>
              <a:t> </a:t>
            </a:r>
            <a:r>
              <a:rPr lang="en-US" dirty="0" smtClean="0"/>
              <a:t>  Scalable</a:t>
            </a:r>
          </a:p>
          <a:p>
            <a:pPr>
              <a:buNone/>
            </a:pPr>
            <a:r>
              <a:rPr lang="en-US" dirty="0"/>
              <a:t>	</a:t>
            </a:r>
            <a:r>
              <a:rPr lang="en-US" sz="2400" dirty="0"/>
              <a:t>It is designed to scale up from single servers to thousands of machines, each offering local computation and storage</a:t>
            </a:r>
            <a:endParaRPr lang="en-US" dirty="0" smtClean="0"/>
          </a:p>
          <a:p>
            <a:pPr>
              <a:buNone/>
            </a:pPr>
            <a:r>
              <a:rPr lang="en-US" dirty="0" smtClean="0"/>
              <a:t>   Flexible</a:t>
            </a:r>
          </a:p>
          <a:p>
            <a:pPr>
              <a:buNone/>
            </a:pPr>
            <a:r>
              <a:rPr lang="en-US" sz="2400" dirty="0" smtClean="0"/>
              <a:t>     Hadoop </a:t>
            </a:r>
            <a:r>
              <a:rPr lang="en-US" sz="2400" dirty="0"/>
              <a:t>manages data whether structured or unstructured, encoded or formatted, or any other type of data. </a:t>
            </a:r>
          </a:p>
          <a:p>
            <a:pPr>
              <a:buNone/>
            </a:pPr>
            <a:r>
              <a:rPr lang="en-US" dirty="0" smtClean="0"/>
              <a:t>   Fault Tolerant</a:t>
            </a:r>
          </a:p>
          <a:p>
            <a:pPr>
              <a:buNone/>
            </a:pPr>
            <a:r>
              <a:rPr lang="en-US" sz="2500" dirty="0" smtClean="0"/>
              <a:t>     In </a:t>
            </a:r>
            <a:r>
              <a:rPr lang="en-US" sz="2500" dirty="0"/>
              <a:t>Hadoop, the data is stored in HDFS where data automatically gets replicated at two other locations. So, even if one or two of the systems collapse, the file is still available on the third system at least. This brings a high level of fault tolerance.</a:t>
            </a:r>
          </a:p>
          <a:p>
            <a:pPr>
              <a:buNone/>
            </a:pPr>
            <a:r>
              <a:rPr lang="en-US" dirty="0" smtClean="0"/>
              <a:t>   Faster Processing</a:t>
            </a:r>
          </a:p>
          <a:p>
            <a:pPr>
              <a:buNone/>
            </a:pPr>
            <a:r>
              <a:rPr lang="en-US" dirty="0" smtClean="0"/>
              <a:t>    </a:t>
            </a:r>
            <a:r>
              <a:rPr lang="en-US" sz="2600" dirty="0" smtClean="0"/>
              <a:t>Hadoop </a:t>
            </a:r>
            <a:r>
              <a:rPr lang="en-US" sz="2600" dirty="0"/>
              <a:t>can perform batch processes 10 times faster than on a single thread server or on the mainframe.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Framework Capabilities</a:t>
            </a:r>
            <a:endParaRPr lang="en-US" dirty="0"/>
          </a:p>
        </p:txBody>
      </p:sp>
      <p:sp>
        <p:nvSpPr>
          <p:cNvPr id="3" name="Content Placeholder 2"/>
          <p:cNvSpPr>
            <a:spLocks noGrp="1"/>
          </p:cNvSpPr>
          <p:nvPr>
            <p:ph idx="1"/>
          </p:nvPr>
        </p:nvSpPr>
        <p:spPr/>
        <p:txBody>
          <a:bodyPr>
            <a:normAutofit/>
          </a:bodyPr>
          <a:lstStyle/>
          <a:p>
            <a:r>
              <a:rPr lang="en-US" dirty="0" smtClean="0"/>
              <a:t>Cost Effective</a:t>
            </a:r>
          </a:p>
          <a:p>
            <a:pPr>
              <a:buNone/>
            </a:pPr>
            <a:r>
              <a:rPr lang="en-US" sz="2400" dirty="0" smtClean="0"/>
              <a:t>      Hadoop </a:t>
            </a:r>
            <a:r>
              <a:rPr lang="en-US" sz="2400" dirty="0"/>
              <a:t>generates cost benefits by bringing massively parallel computing to commodity servers, resulting in a substantial reduction in the cost per terabyte of storage, which in turn makes it reasonable to model all your data</a:t>
            </a:r>
            <a:endParaRPr lang="en-US" dirty="0" smtClean="0"/>
          </a:p>
          <a:p>
            <a:r>
              <a:rPr lang="en-US" dirty="0" smtClean="0"/>
              <a:t>Robust E</a:t>
            </a:r>
            <a:r>
              <a:rPr lang="en-US" b="1" dirty="0" smtClean="0"/>
              <a:t>cosystem</a:t>
            </a:r>
            <a:endParaRPr lang="en-US" dirty="0" smtClean="0"/>
          </a:p>
          <a:p>
            <a:pPr>
              <a:buNone/>
            </a:pPr>
            <a:r>
              <a:rPr lang="en-US" dirty="0" smtClean="0"/>
              <a:t>    </a:t>
            </a:r>
            <a:r>
              <a:rPr lang="en-US" sz="2400" dirty="0" smtClean="0"/>
              <a:t>Hadoop </a:t>
            </a:r>
            <a:r>
              <a:rPr lang="en-US" sz="2400" dirty="0"/>
              <a:t>has a very robust </a:t>
            </a:r>
            <a:r>
              <a:rPr lang="en-US" sz="2400" b="1" dirty="0"/>
              <a:t>ecosystem</a:t>
            </a:r>
            <a:r>
              <a:rPr lang="en-US" sz="2400" dirty="0"/>
              <a:t> that is well suited to meet the analytical needs of developers and small to large organizations.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ts-of-Hadoop.png"/>
          <p:cNvPicPr>
            <a:picLocks noGrp="1" noChangeAspect="1"/>
          </p:cNvPicPr>
          <p:nvPr>
            <p:ph idx="1"/>
          </p:nvPr>
        </p:nvPicPr>
        <p:blipFill>
          <a:blip r:embed="rId3" cstate="print"/>
          <a:stretch>
            <a:fillRect/>
          </a:stretch>
        </p:blipFill>
        <p:spPr>
          <a:xfrm>
            <a:off x="838200" y="762000"/>
            <a:ext cx="7201299" cy="540097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chnologyStack.jpg"/>
          <p:cNvPicPr>
            <a:picLocks noGrp="1" noChangeAspect="1"/>
          </p:cNvPicPr>
          <p:nvPr>
            <p:ph idx="1"/>
          </p:nvPr>
        </p:nvPicPr>
        <p:blipFill>
          <a:blip r:embed="rId3" cstate="print"/>
          <a:stretch>
            <a:fillRect/>
          </a:stretch>
        </p:blipFill>
        <p:spPr>
          <a:xfrm>
            <a:off x="685800" y="960437"/>
            <a:ext cx="7727011" cy="5897563"/>
          </a:xfrm>
        </p:spPr>
      </p:pic>
      <p:sp>
        <p:nvSpPr>
          <p:cNvPr id="5" name="TextBox 4"/>
          <p:cNvSpPr txBox="1"/>
          <p:nvPr/>
        </p:nvSpPr>
        <p:spPr>
          <a:xfrm>
            <a:off x="2133600" y="228600"/>
            <a:ext cx="4395216" cy="769441"/>
          </a:xfrm>
          <a:prstGeom prst="rect">
            <a:avLst/>
          </a:prstGeom>
          <a:noFill/>
        </p:spPr>
        <p:txBody>
          <a:bodyPr wrap="square" rtlCol="0">
            <a:spAutoFit/>
          </a:bodyPr>
          <a:lstStyle/>
          <a:p>
            <a:pPr algn="ctr"/>
            <a:r>
              <a:rPr lang="en-US" sz="2800" b="1" dirty="0" smtClean="0"/>
              <a:t>Hadoop Technology </a:t>
            </a:r>
            <a:r>
              <a:rPr lang="en-US" sz="2800" b="1" dirty="0" smtClean="0"/>
              <a:t>Stack</a:t>
            </a:r>
          </a:p>
          <a:p>
            <a:pPr algn="ctr"/>
            <a:r>
              <a:rPr lang="en-US" sz="1600" dirty="0" smtClean="0"/>
              <a:t>V 2.0</a:t>
            </a:r>
            <a:endParaRPr lang="en-US" sz="2800" dirty="0"/>
          </a:p>
        </p:txBody>
      </p:sp>
      <p:sp>
        <p:nvSpPr>
          <p:cNvPr id="6" name="Oval 5"/>
          <p:cNvSpPr/>
          <p:nvPr/>
        </p:nvSpPr>
        <p:spPr>
          <a:xfrm>
            <a:off x="2971800" y="1752600"/>
            <a:ext cx="3200400" cy="3048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15000" y="1752600"/>
            <a:ext cx="1371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19800" y="2590800"/>
            <a:ext cx="1371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86200" y="1905000"/>
            <a:ext cx="1371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2000" y="4114800"/>
            <a:ext cx="381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00600" y="1066800"/>
            <a:ext cx="685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543800" y="1066800"/>
            <a:ext cx="4572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86400" y="1371600"/>
            <a:ext cx="1371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467600" y="4267200"/>
            <a:ext cx="4572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5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ox(in)">
                                      <p:cBhvr>
                                        <p:cTn id="37" dur="50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ox(in)">
                                      <p:cBhvr>
                                        <p:cTn id="42" dur="50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ox(in)">
                                      <p:cBhvr>
                                        <p:cTn id="47" dur="5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5" grpId="0" animBg="1"/>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Hadoop Core</a:t>
            </a:r>
            <a:endParaRPr lang="en-US" dirty="0"/>
          </a:p>
        </p:txBody>
      </p:sp>
      <p:pic>
        <p:nvPicPr>
          <p:cNvPr id="4" name="Content Placeholder 3" descr="Hadoop1vs2.jpg"/>
          <p:cNvPicPr>
            <a:picLocks noGrp="1" noChangeAspect="1"/>
          </p:cNvPicPr>
          <p:nvPr>
            <p:ph idx="1"/>
          </p:nvPr>
        </p:nvPicPr>
        <p:blipFill>
          <a:blip r:embed="rId2" cstate="print"/>
          <a:stretch>
            <a:fillRect/>
          </a:stretch>
        </p:blipFill>
        <p:spPr>
          <a:xfrm>
            <a:off x="762000" y="1202328"/>
            <a:ext cx="7050297" cy="4923836"/>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smtClean="0"/>
              <a:t>Hadoop</a:t>
            </a:r>
            <a:br>
              <a:rPr lang="en-US" dirty="0" smtClean="0"/>
            </a:br>
            <a:r>
              <a:rPr lang="en-US" sz="2700" dirty="0" smtClean="0"/>
              <a:t>What Makes </a:t>
            </a:r>
            <a:r>
              <a:rPr lang="en-US" sz="2700" dirty="0" smtClean="0"/>
              <a:t>it </a:t>
            </a:r>
            <a:r>
              <a:rPr lang="en-US" sz="2700" dirty="0" smtClean="0"/>
              <a:t>So Special</a:t>
            </a:r>
            <a:endParaRPr lang="en-US" sz="4000" dirty="0"/>
          </a:p>
        </p:txBody>
      </p:sp>
      <p:sp>
        <p:nvSpPr>
          <p:cNvPr id="3" name="Content Placeholder 2"/>
          <p:cNvSpPr>
            <a:spLocks noGrp="1"/>
          </p:cNvSpPr>
          <p:nvPr>
            <p:ph idx="1"/>
          </p:nvPr>
        </p:nvSpPr>
        <p:spPr/>
        <p:txBody>
          <a:bodyPr>
            <a:normAutofit/>
          </a:bodyPr>
          <a:lstStyle/>
          <a:p>
            <a:pPr>
              <a:buNone/>
            </a:pPr>
            <a:r>
              <a:rPr lang="en-US" dirty="0" smtClean="0"/>
              <a:t> Hadoop has </a:t>
            </a:r>
            <a:r>
              <a:rPr lang="en-US" dirty="0" smtClean="0"/>
              <a:t>basically </a:t>
            </a:r>
            <a:r>
              <a:rPr lang="en-US" dirty="0" smtClean="0">
                <a:solidFill>
                  <a:schemeClr val="accent6">
                    <a:lumMod val="75000"/>
                  </a:schemeClr>
                </a:solidFill>
              </a:rPr>
              <a:t>2 things</a:t>
            </a:r>
            <a:r>
              <a:rPr lang="en-US" dirty="0" smtClean="0"/>
              <a:t>, </a:t>
            </a:r>
            <a:endParaRPr lang="en-US" dirty="0" smtClean="0"/>
          </a:p>
          <a:p>
            <a:r>
              <a:rPr lang="en-US" dirty="0" smtClean="0"/>
              <a:t> </a:t>
            </a:r>
            <a:r>
              <a:rPr lang="en-US" dirty="0" smtClean="0"/>
              <a:t> a </a:t>
            </a:r>
            <a:r>
              <a:rPr lang="en-US" dirty="0" smtClean="0"/>
              <a:t>FS (</a:t>
            </a:r>
            <a:r>
              <a:rPr lang="en-US" dirty="0" smtClean="0">
                <a:solidFill>
                  <a:schemeClr val="accent6">
                    <a:lumMod val="75000"/>
                  </a:schemeClr>
                </a:solidFill>
              </a:rPr>
              <a:t>Hadoop Distributed File System) </a:t>
            </a:r>
            <a:endParaRPr lang="en-US" dirty="0" smtClean="0">
              <a:solidFill>
                <a:schemeClr val="accent6">
                  <a:lumMod val="75000"/>
                </a:schemeClr>
              </a:solidFill>
            </a:endParaRPr>
          </a:p>
          <a:p>
            <a:pPr lvl="1"/>
            <a:r>
              <a:rPr lang="en-US" dirty="0" smtClean="0"/>
              <a:t>it’s a way of storing enormous data sets across distributed clusters of servers </a:t>
            </a:r>
            <a:endParaRPr lang="en-US" dirty="0" smtClean="0">
              <a:solidFill>
                <a:schemeClr val="accent6">
                  <a:lumMod val="75000"/>
                </a:schemeClr>
              </a:solidFill>
            </a:endParaRPr>
          </a:p>
          <a:p>
            <a:r>
              <a:rPr lang="en-US" dirty="0" smtClean="0"/>
              <a:t>A </a:t>
            </a:r>
            <a:r>
              <a:rPr lang="en-US" dirty="0" smtClean="0"/>
              <a:t>computation framework (</a:t>
            </a:r>
            <a:r>
              <a:rPr lang="en-US" dirty="0" err="1" smtClean="0"/>
              <a:t>MapReduce</a:t>
            </a:r>
            <a:r>
              <a:rPr lang="en-US" dirty="0" smtClean="0"/>
              <a:t>)</a:t>
            </a:r>
          </a:p>
          <a:p>
            <a:pPr lvl="1"/>
            <a:r>
              <a:rPr lang="en-US" dirty="0" smtClean="0"/>
              <a:t>running “distributed” analysis applications in each cluster.</a:t>
            </a:r>
            <a:endParaRPr lang="en-US" dirty="0" smtClean="0"/>
          </a:p>
          <a:p>
            <a:pPr>
              <a:buNone/>
            </a:pPr>
            <a:r>
              <a:rPr lang="en-US" dirty="0" smtClean="0"/>
              <a:t>All other things (tools) are there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1078</TotalTime>
  <Words>2266</Words>
  <Application>Microsoft Office PowerPoint</Application>
  <PresentationFormat>On-screen Show (4:3)</PresentationFormat>
  <Paragraphs>253</Paragraphs>
  <Slides>36</Slides>
  <Notes>24</Notes>
  <HiddenSlides>1</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Elephant in the room</vt:lpstr>
      <vt:lpstr>What is Hadoop?</vt:lpstr>
      <vt:lpstr>Hadoop Framework Capabilities</vt:lpstr>
      <vt:lpstr>Hadoop Framework Capabilities</vt:lpstr>
      <vt:lpstr>Slide 6</vt:lpstr>
      <vt:lpstr>Slide 7</vt:lpstr>
      <vt:lpstr>Hadoop Core</vt:lpstr>
      <vt:lpstr>What is Hadoop What Makes it So Special</vt:lpstr>
      <vt:lpstr>HDFS</vt:lpstr>
      <vt:lpstr>Slide 11</vt:lpstr>
      <vt:lpstr>HBASE</vt:lpstr>
      <vt:lpstr>HBase</vt:lpstr>
      <vt:lpstr>HBase Feature</vt:lpstr>
      <vt:lpstr>Components of Hadoop EcoSystem</vt:lpstr>
      <vt:lpstr>Hive</vt:lpstr>
      <vt:lpstr>Pig </vt:lpstr>
      <vt:lpstr>Putting Lipstick on a Pig</vt:lpstr>
      <vt:lpstr>Advantage of using Hive SQL</vt:lpstr>
      <vt:lpstr>Components of Hadoop EcoSystem</vt:lpstr>
      <vt:lpstr>HCatalog</vt:lpstr>
      <vt:lpstr>WebHCat</vt:lpstr>
      <vt:lpstr>HBase</vt:lpstr>
      <vt:lpstr>Map Reduce</vt:lpstr>
      <vt:lpstr>MapReduce</vt:lpstr>
      <vt:lpstr>MapReduce</vt:lpstr>
      <vt:lpstr>MapReduce</vt:lpstr>
      <vt:lpstr>Slide 28</vt:lpstr>
      <vt:lpstr>MapReduce Example</vt:lpstr>
      <vt:lpstr>Using MapReduce, the K1 key values could be the integers 1 through 1100, each representing a batch of 1 million records, the K2 key value could be a person’s age in years, and this computation could be achieved using the following functions: </vt:lpstr>
      <vt:lpstr>Performance</vt:lpstr>
      <vt:lpstr>Uses</vt:lpstr>
      <vt:lpstr>Questions</vt:lpstr>
      <vt:lpstr>Tools for Hadoop Environment</vt:lpstr>
      <vt:lpstr>Tools for Hadoop Environment</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Pankaj Chopra</dc:creator>
  <cp:lastModifiedBy>Pankaj Chopra</cp:lastModifiedBy>
  <cp:revision>105</cp:revision>
  <dcterms:created xsi:type="dcterms:W3CDTF">2017-03-05T23:11:49Z</dcterms:created>
  <dcterms:modified xsi:type="dcterms:W3CDTF">2017-03-07T07:07:54Z</dcterms:modified>
</cp:coreProperties>
</file>