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1613" r:id="rId2"/>
    <p:sldId id="1646" r:id="rId3"/>
    <p:sldId id="1614" r:id="rId4"/>
    <p:sldId id="1615" r:id="rId5"/>
    <p:sldId id="1616" r:id="rId6"/>
    <p:sldId id="1647" r:id="rId7"/>
    <p:sldId id="1617" r:id="rId8"/>
    <p:sldId id="1648" r:id="rId9"/>
    <p:sldId id="1619" r:id="rId10"/>
    <p:sldId id="1620" r:id="rId11"/>
    <p:sldId id="1621" r:id="rId12"/>
    <p:sldId id="1649" r:id="rId13"/>
    <p:sldId id="1640" r:id="rId14"/>
    <p:sldId id="1643" r:id="rId15"/>
    <p:sldId id="1644" r:id="rId16"/>
    <p:sldId id="1626" r:id="rId17"/>
    <p:sldId id="1628" r:id="rId18"/>
    <p:sldId id="1627" r:id="rId19"/>
    <p:sldId id="1632" r:id="rId20"/>
    <p:sldId id="1633" r:id="rId21"/>
    <p:sldId id="1645" r:id="rId22"/>
    <p:sldId id="1635"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1pPr>
    <a:lvl2pPr marL="4572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2pPr>
    <a:lvl3pPr marL="9144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3pPr>
    <a:lvl4pPr marL="13716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4pPr>
    <a:lvl5pPr marL="18288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kern="1200">
        <a:solidFill>
          <a:schemeClr val="tx1"/>
        </a:solidFill>
        <a:latin typeface="Arial" charset="0"/>
        <a:ea typeface="ヒラギノ角ゴ Pro W3" charset="-128"/>
        <a:cs typeface="ヒラギノ角ゴ Pro W3"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Kreisa" initials="" lastIdx="2" clrIdx="0"/>
  <p:cmAuthor id="1" name="David McJannet" initials="" lastIdx="16" clrIdx="1"/>
  <p:cmAuthor id="2" name="Jim Walker" initials="jww"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B0F8C1"/>
    <a:srgbClr val="F86908"/>
    <a:srgbClr val="79B44F"/>
    <a:srgbClr val="EFEFEF"/>
    <a:srgbClr val="26C21E"/>
    <a:srgbClr val="25B71D"/>
    <a:srgbClr val="2CE614"/>
    <a:srgbClr val="CFD8D8"/>
    <a:srgbClr val="CED7E5"/>
    <a:srgbClr val="D9A8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34" autoAdjust="0"/>
    <p:restoredTop sz="90700" autoAdjust="0"/>
  </p:normalViewPr>
  <p:slideViewPr>
    <p:cSldViewPr snapToGrid="0" snapToObjects="1" showGuides="1">
      <p:cViewPr varScale="1">
        <p:scale>
          <a:sx n="116" d="100"/>
          <a:sy n="116" d="100"/>
        </p:scale>
        <p:origin x="1416" y="108"/>
      </p:cViewPr>
      <p:guideLst>
        <p:guide orient="horz" pos="2160"/>
        <p:guide pos="2880"/>
      </p:guideLst>
    </p:cSldViewPr>
  </p:slideViewPr>
  <p:outlineViewPr>
    <p:cViewPr>
      <p:scale>
        <a:sx n="33" d="100"/>
        <a:sy n="33" d="100"/>
      </p:scale>
      <p:origin x="0" y="4696"/>
    </p:cViewPr>
  </p:outlineViewPr>
  <p:notesTextViewPr>
    <p:cViewPr>
      <p:scale>
        <a:sx n="100" d="100"/>
        <a:sy n="100" d="100"/>
      </p:scale>
      <p:origin x="0" y="0"/>
    </p:cViewPr>
  </p:notesTextViewPr>
  <p:sorterViewPr>
    <p:cViewPr>
      <p:scale>
        <a:sx n="98" d="100"/>
        <a:sy n="98" d="100"/>
      </p:scale>
      <p:origin x="0" y="0"/>
    </p:cViewPr>
  </p:sorterViewPr>
  <p:notesViewPr>
    <p:cSldViewPr snapToGrid="0" snapToObjects="1">
      <p:cViewPr varScale="1">
        <p:scale>
          <a:sx n="66" d="100"/>
          <a:sy n="66" d="100"/>
        </p:scale>
        <p:origin x="-28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840D1E8B-1E60-0E46-BE34-A185250D6350}" type="datetime1">
              <a:rPr lang="en-US" smtClean="0"/>
              <a:t>12/3/2013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181ACFB0-C086-1C46-9148-0A44A70DB4ED}" type="slidenum">
              <a:rPr lang="en-US"/>
              <a:pPr>
                <a:defRPr/>
              </a:pPr>
              <a:t>‹#›</a:t>
            </a:fld>
            <a:endParaRPr lang="en-US" dirty="0"/>
          </a:p>
        </p:txBody>
      </p:sp>
    </p:spTree>
    <p:extLst>
      <p:ext uri="{BB962C8B-B14F-4D97-AF65-F5344CB8AC3E}">
        <p14:creationId xmlns:p14="http://schemas.microsoft.com/office/powerpoint/2010/main" val="3769828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136C5EC3-A1CC-E243-97A4-A2F9D1A005FA}" type="datetime1">
              <a:rPr lang="en-US" smtClean="0"/>
              <a:t>12/3/2013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1374085-3E80-6E4B-8D15-AE111E3F12C2}" type="slidenum">
              <a:rPr lang="en-US"/>
              <a:pPr>
                <a:defRPr/>
              </a:pPr>
              <a:t>‹#›</a:t>
            </a:fld>
            <a:endParaRPr lang="en-US" dirty="0"/>
          </a:p>
        </p:txBody>
      </p:sp>
    </p:spTree>
    <p:extLst>
      <p:ext uri="{BB962C8B-B14F-4D97-AF65-F5344CB8AC3E}">
        <p14:creationId xmlns:p14="http://schemas.microsoft.com/office/powerpoint/2010/main" val="3367807489"/>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defTabSz="457200" rtl="0" fontAlgn="base">
      <a:spcBef>
        <a:spcPct val="30000"/>
      </a:spcBef>
      <a:spcAft>
        <a:spcPct val="0"/>
      </a:spcAft>
      <a:defRPr sz="1200" kern="1200">
        <a:solidFill>
          <a:schemeClr val="tx1"/>
        </a:solidFill>
        <a:latin typeface="+mn-lt"/>
        <a:ea typeface="ヒラギノ角ゴ Pro W3" charset="-128"/>
        <a:cs typeface="ヒラギノ角ゴ Pro W3" charset="-128"/>
      </a:defRPr>
    </a:lvl2pPr>
    <a:lvl3pPr marL="914400" algn="l" defTabSz="457200" rtl="0" fontAlgn="base">
      <a:spcBef>
        <a:spcPct val="30000"/>
      </a:spcBef>
      <a:spcAft>
        <a:spcPct val="0"/>
      </a:spcAft>
      <a:defRPr sz="1200" kern="1200">
        <a:solidFill>
          <a:schemeClr val="tx1"/>
        </a:solidFill>
        <a:latin typeface="+mn-lt"/>
        <a:ea typeface="ヒラギノ角ゴ Pro W3" charset="-128"/>
        <a:cs typeface="ヒラギノ角ゴ Pro W3" charset="-128"/>
      </a:defRPr>
    </a:lvl3pPr>
    <a:lvl4pPr marL="1371600" algn="l" defTabSz="457200" rtl="0" fontAlgn="base">
      <a:spcBef>
        <a:spcPct val="30000"/>
      </a:spcBef>
      <a:spcAft>
        <a:spcPct val="0"/>
      </a:spcAft>
      <a:defRPr sz="1200" kern="1200">
        <a:solidFill>
          <a:schemeClr val="tx1"/>
        </a:solidFill>
        <a:latin typeface="+mn-lt"/>
        <a:ea typeface="ヒラギノ角ゴ Pro W3" charset="-128"/>
        <a:cs typeface="ヒラギノ角ゴ Pro W3" charset="-128"/>
      </a:defRPr>
    </a:lvl4pPr>
    <a:lvl5pPr marL="1828800" algn="l" defTabSz="457200" rtl="0" fontAlgn="base">
      <a:spcBef>
        <a:spcPct val="30000"/>
      </a:spcBef>
      <a:spcAft>
        <a:spcPct val="0"/>
      </a:spcAft>
      <a:defRPr sz="1200" kern="1200">
        <a:solidFill>
          <a:schemeClr val="tx1"/>
        </a:solidFill>
        <a:latin typeface="+mn-lt"/>
        <a:ea typeface="ヒラギノ角ゴ Pro W3" charset="-128"/>
        <a:cs typeface="ヒラギノ角ゴ Pro W3"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5F17F-CA83-43F8-8CD0-4C933A32056C}" type="slidenum">
              <a:rPr lang="en-US" smtClean="0"/>
              <a:t>1</a:t>
            </a:fld>
            <a:endParaRPr lang="en-US"/>
          </a:p>
        </p:txBody>
      </p:sp>
    </p:spTree>
    <p:extLst>
      <p:ext uri="{BB962C8B-B14F-4D97-AF65-F5344CB8AC3E}">
        <p14:creationId xmlns:p14="http://schemas.microsoft.com/office/powerpoint/2010/main" val="807778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a:pPr>
                <a:defRPr/>
              </a:pPr>
              <a:t>12</a:t>
            </a:fld>
            <a:endParaRPr lang="en-US" dirty="0"/>
          </a:p>
        </p:txBody>
      </p:sp>
    </p:spTree>
    <p:extLst>
      <p:ext uri="{BB962C8B-B14F-4D97-AF65-F5344CB8AC3E}">
        <p14:creationId xmlns:p14="http://schemas.microsoft.com/office/powerpoint/2010/main" val="257599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mn-lt"/>
                <a:ea typeface="ヒラギノ角ゴ Pro W3" charset="-128"/>
                <a:cs typeface="ヒラギノ角ゴ Pro W3" charset="-128"/>
              </a:rPr>
              <a:t>As </a:t>
            </a:r>
            <a:r>
              <a:rPr lang="en-US" sz="1200" kern="1200" dirty="0" err="1" smtClean="0">
                <a:solidFill>
                  <a:schemeClr val="tx1"/>
                </a:solidFill>
                <a:latin typeface="+mn-lt"/>
                <a:ea typeface="ヒラギノ角ゴ Pro W3" charset="-128"/>
                <a:cs typeface="ヒラギノ角ゴ Pro W3" charset="-128"/>
              </a:rPr>
              <a:t>Arun</a:t>
            </a:r>
            <a:r>
              <a:rPr lang="en-US" sz="1200" kern="1200" dirty="0" smtClean="0">
                <a:solidFill>
                  <a:schemeClr val="tx1"/>
                </a:solidFill>
                <a:latin typeface="+mn-lt"/>
                <a:ea typeface="ヒラギノ角ゴ Pro W3" charset="-128"/>
                <a:cs typeface="ヒラギノ角ゴ Pro W3" charset="-128"/>
              </a:rPr>
              <a:t> mentioned there are less JVMs to spin up per job management (1 instead of 3) as well as the RM and NM provisioning being faster</a:t>
            </a:r>
          </a:p>
          <a:p>
            <a:endParaRPr lang="en-US" sz="1200" kern="1200" dirty="0" smtClean="0">
              <a:solidFill>
                <a:schemeClr val="tx1"/>
              </a:solidFill>
              <a:latin typeface="+mn-lt"/>
              <a:ea typeface="ヒラギノ角ゴ Pro W3" charset="-128"/>
              <a:cs typeface="ヒラギノ角ゴ Pro W3" charset="-128"/>
            </a:endParaRPr>
          </a:p>
          <a:p>
            <a:r>
              <a:rPr lang="en-US" sz="2000" dirty="0" smtClean="0">
                <a:solidFill>
                  <a:schemeClr val="bg1"/>
                </a:solidFill>
              </a:rPr>
              <a:t>Originally conceived &amp; architected by the team at Yahoo!</a:t>
            </a:r>
          </a:p>
          <a:p>
            <a:pPr lvl="1"/>
            <a:r>
              <a:rPr lang="en-US" sz="1800" dirty="0" err="1" smtClean="0">
                <a:solidFill>
                  <a:schemeClr val="bg1"/>
                </a:solidFill>
              </a:rPr>
              <a:t>Arun</a:t>
            </a:r>
            <a:r>
              <a:rPr lang="en-US" sz="1800" dirty="0" smtClean="0">
                <a:solidFill>
                  <a:schemeClr val="bg1"/>
                </a:solidFill>
              </a:rPr>
              <a:t> Murthy created the original JIRA in 2008 and led the PMC</a:t>
            </a:r>
          </a:p>
          <a:p>
            <a:pPr lvl="2"/>
            <a:endParaRPr lang="en-US" sz="1600" dirty="0" smtClean="0">
              <a:solidFill>
                <a:schemeClr val="bg1"/>
              </a:solidFill>
            </a:endParaRPr>
          </a:p>
          <a:p>
            <a:r>
              <a:rPr lang="en-US" sz="2000" dirty="0" smtClean="0">
                <a:solidFill>
                  <a:schemeClr val="bg1"/>
                </a:solidFill>
              </a:rPr>
              <a:t>The team at </a:t>
            </a:r>
            <a:r>
              <a:rPr lang="en-US" sz="2000" dirty="0" err="1" smtClean="0">
                <a:solidFill>
                  <a:schemeClr val="bg1"/>
                </a:solidFill>
              </a:rPr>
              <a:t>Hortonworks</a:t>
            </a:r>
            <a:r>
              <a:rPr lang="en-US" sz="2000" dirty="0" smtClean="0">
                <a:solidFill>
                  <a:schemeClr val="bg1"/>
                </a:solidFill>
              </a:rPr>
              <a:t> has been working on YARN for 4 years: 90% of code from </a:t>
            </a:r>
            <a:r>
              <a:rPr lang="en-US" sz="2000" dirty="0" err="1" smtClean="0">
                <a:solidFill>
                  <a:schemeClr val="bg1"/>
                </a:solidFill>
              </a:rPr>
              <a:t>Hortonworks</a:t>
            </a:r>
            <a:r>
              <a:rPr lang="en-US" sz="2000" dirty="0" smtClean="0">
                <a:solidFill>
                  <a:schemeClr val="bg1"/>
                </a:solidFill>
              </a:rPr>
              <a:t> &amp; Yahoo!</a:t>
            </a:r>
          </a:p>
          <a:p>
            <a:pPr lvl="2"/>
            <a:endParaRPr lang="en-US" sz="1600" dirty="0" smtClean="0">
              <a:solidFill>
                <a:schemeClr val="bg1"/>
              </a:solidFill>
            </a:endParaRPr>
          </a:p>
          <a:p>
            <a:r>
              <a:rPr lang="en-US" sz="2000" dirty="0" smtClean="0">
                <a:solidFill>
                  <a:schemeClr val="bg1"/>
                </a:solidFill>
              </a:rPr>
              <a:t>YARN based architecture running at scale at Yahoo!</a:t>
            </a:r>
          </a:p>
          <a:p>
            <a:pPr lvl="1"/>
            <a:r>
              <a:rPr lang="en-US" sz="1800" dirty="0" smtClean="0">
                <a:solidFill>
                  <a:schemeClr val="bg1"/>
                </a:solidFill>
              </a:rPr>
              <a:t>Deployed on 35,000 nodes for 6+ months</a:t>
            </a:r>
          </a:p>
          <a:p>
            <a:pPr lvl="2"/>
            <a:endParaRPr lang="en-US" sz="1600" dirty="0" smtClean="0">
              <a:solidFill>
                <a:schemeClr val="bg1"/>
              </a:solidFill>
            </a:endParaRPr>
          </a:p>
          <a:p>
            <a:r>
              <a:rPr lang="en-US" sz="2000" dirty="0" smtClean="0">
                <a:solidFill>
                  <a:schemeClr val="bg1"/>
                </a:solidFill>
              </a:rPr>
              <a:t>Multitude of YARN applications</a:t>
            </a:r>
          </a:p>
          <a:p>
            <a:r>
              <a:rPr lang="en-US" dirty="0" smtClean="0"/>
              <a:t>*********************</a:t>
            </a:r>
          </a:p>
          <a:p>
            <a:endParaRPr lang="en-US" dirty="0" smtClean="0"/>
          </a:p>
          <a:p>
            <a:r>
              <a:rPr lang="en-US" dirty="0" smtClean="0"/>
              <a:t>On great public example of in production use of YARN, is at Yahoo!. They outlined some performance gains in a keynote address at Hadoop Summit this year. </a:t>
            </a:r>
          </a:p>
          <a:p>
            <a:endParaRPr lang="en-US" dirty="0" smtClean="0"/>
          </a:p>
          <a:p>
            <a:r>
              <a:rPr lang="en-US" dirty="0" smtClean="0"/>
              <a:t>Yahoo uses YARN for three use cases, stream processing, iterative processing and shared storage. With Storm on YARN they stream data into a cluster and execute 5 second analytics windows. This cluster is only 320 nodes, but is processing 133,000 events per second and is executing 12000 threads. Their shared data cluster uses 1900 nodes to store 2PB of data.</a:t>
            </a:r>
          </a:p>
          <a:p>
            <a:endParaRPr lang="en-US" dirty="0" smtClean="0"/>
          </a:p>
          <a:p>
            <a:r>
              <a:rPr lang="en-US" dirty="0" smtClean="0"/>
              <a:t>In all, Yahoo has over 30000 nodes running YARN across over 365PB of data. They calculate running about 400,000 jobs per day for about 10 million hours of compute time. They also have estimated a 60% – 150% improvement on node usage per day.</a:t>
            </a:r>
          </a:p>
          <a:p>
            <a:endParaRPr lang="en-US" dirty="0" smtClean="0"/>
          </a:p>
          <a:p>
            <a:r>
              <a:rPr lang="en-US" dirty="0" smtClean="0"/>
              <a:t>AND</a:t>
            </a:r>
          </a:p>
          <a:p>
            <a:endParaRPr lang="en-US" dirty="0" smtClean="0"/>
          </a:p>
          <a:p>
            <a:r>
              <a:rPr lang="en-US" dirty="0" smtClean="0"/>
              <a:t>At this point, over 50,000 Hadoop nodes have been upgraded at Yahoo from Hadoop 1.0 to Hadoop 2, yielding 50% improvement in cluster utilization &amp; efficiency.</a:t>
            </a:r>
          </a:p>
          <a:p>
            <a:endParaRPr lang="en-US" dirty="0" smtClean="0"/>
          </a:p>
          <a:p>
            <a:r>
              <a:rPr lang="en-US" dirty="0" smtClean="0"/>
              <a:t>This should be a big deal in terms of potential ROI. </a:t>
            </a:r>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13</a:t>
            </a:fld>
            <a:endParaRPr lang="en-US" dirty="0"/>
          </a:p>
        </p:txBody>
      </p:sp>
    </p:spTree>
    <p:extLst>
      <p:ext uri="{BB962C8B-B14F-4D97-AF65-F5344CB8AC3E}">
        <p14:creationId xmlns:p14="http://schemas.microsoft.com/office/powerpoint/2010/main" val="97359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374085-3E80-6E4B-8D15-AE111E3F12C2}" type="slidenum">
              <a:rPr lang="en-US"/>
              <a:pPr>
                <a:defRPr/>
              </a:pPr>
              <a:t>14</a:t>
            </a:fld>
            <a:endParaRPr lang="en-US" dirty="0"/>
          </a:p>
        </p:txBody>
      </p:sp>
    </p:spTree>
    <p:extLst>
      <p:ext uri="{BB962C8B-B14F-4D97-AF65-F5344CB8AC3E}">
        <p14:creationId xmlns:p14="http://schemas.microsoft.com/office/powerpoint/2010/main" val="352993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Reconfig</a:t>
            </a:r>
            <a:r>
              <a:rPr lang="en-US" dirty="0" smtClean="0"/>
              <a:t> already works (HDP-1.3 and HDP-2.0).</a:t>
            </a:r>
          </a:p>
          <a:p>
            <a:endParaRPr lang="en-US" dirty="0" smtClean="0"/>
          </a:p>
          <a:p>
            <a:r>
              <a:rPr lang="en-US" dirty="0" smtClean="0"/>
              <a:t>Chargeback - coming in HDP-2.1https://</a:t>
            </a:r>
            <a:r>
              <a:rPr lang="en-US" dirty="0" err="1" smtClean="0"/>
              <a:t>issues.apache.org</a:t>
            </a:r>
            <a:r>
              <a:rPr lang="en-US" dirty="0" smtClean="0"/>
              <a:t>/</a:t>
            </a:r>
            <a:r>
              <a:rPr lang="en-US" dirty="0" err="1" smtClean="0"/>
              <a:t>jira</a:t>
            </a:r>
            <a:r>
              <a:rPr lang="en-US" dirty="0" smtClean="0"/>
              <a:t>/browse/YARN-415</a:t>
            </a:r>
          </a:p>
          <a:p>
            <a:r>
              <a:rPr lang="en-US" dirty="0" smtClean="0"/>
              <a:t>----- Meeting Notes (11/14/13 11:07) -----</a:t>
            </a:r>
          </a:p>
          <a:p>
            <a:r>
              <a:rPr lang="en-US" dirty="0" smtClean="0"/>
              <a:t>POINT AND CLICK TIME BASED RESOURCE ALLOCATION</a:t>
            </a:r>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15</a:t>
            </a:fld>
            <a:endParaRPr lang="en-US" dirty="0"/>
          </a:p>
        </p:txBody>
      </p:sp>
    </p:spTree>
    <p:extLst>
      <p:ext uri="{BB962C8B-B14F-4D97-AF65-F5344CB8AC3E}">
        <p14:creationId xmlns:p14="http://schemas.microsoft.com/office/powerpoint/2010/main" val="117461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Graph processing – </a:t>
            </a:r>
            <a:r>
              <a:rPr lang="en-US" dirty="0" err="1" smtClean="0"/>
              <a:t>Giraph</a:t>
            </a:r>
            <a:r>
              <a:rPr lang="en-US" dirty="0" smtClean="0"/>
              <a:t>, Hama</a:t>
            </a:r>
          </a:p>
          <a:p>
            <a:r>
              <a:rPr lang="en-US" dirty="0" smtClean="0"/>
              <a:t>Stream </a:t>
            </a:r>
            <a:r>
              <a:rPr lang="en-US" dirty="0" err="1" smtClean="0"/>
              <a:t>proessing</a:t>
            </a:r>
            <a:r>
              <a:rPr lang="en-US" dirty="0" smtClean="0"/>
              <a:t> – </a:t>
            </a:r>
            <a:r>
              <a:rPr lang="en-US" dirty="0" err="1" smtClean="0"/>
              <a:t>Smaza</a:t>
            </a:r>
            <a:r>
              <a:rPr lang="en-US" dirty="0" smtClean="0"/>
              <a:t>, Storm, Spark, </a:t>
            </a:r>
            <a:r>
              <a:rPr lang="en-US" dirty="0" err="1" smtClean="0"/>
              <a:t>DataTorrent</a:t>
            </a:r>
            <a:endParaRPr lang="en-US" dirty="0" smtClean="0"/>
          </a:p>
          <a:p>
            <a:r>
              <a:rPr lang="en-US" dirty="0" smtClean="0"/>
              <a:t>MapReduce</a:t>
            </a:r>
          </a:p>
          <a:p>
            <a:r>
              <a:rPr lang="en-US" dirty="0" smtClean="0"/>
              <a:t>Tez</a:t>
            </a:r>
            <a:r>
              <a:rPr lang="en-US" baseline="0" dirty="0" smtClean="0"/>
              <a:t> – fast query execution</a:t>
            </a:r>
          </a:p>
          <a:p>
            <a:endParaRPr lang="en-US" baseline="0" dirty="0" smtClean="0"/>
          </a:p>
          <a:p>
            <a:r>
              <a:rPr lang="en-US" baseline="0" dirty="0" smtClean="0"/>
              <a:t>Weave/REEF – frameworks to help with writing applications</a:t>
            </a:r>
            <a:endParaRPr lang="en-US" dirty="0" smtClean="0"/>
          </a:p>
          <a:p>
            <a:endParaRPr lang="en-US" dirty="0" smtClean="0"/>
          </a:p>
          <a:p>
            <a:endParaRPr lang="en-US" dirty="0" smtClean="0"/>
          </a:p>
          <a:p>
            <a:r>
              <a:rPr lang="en-US" dirty="0" smtClean="0"/>
              <a:t>List</a:t>
            </a:r>
            <a:r>
              <a:rPr lang="en-US" baseline="0" dirty="0" smtClean="0"/>
              <a:t> of some of the applications which already support YARN, in some form.</a:t>
            </a:r>
          </a:p>
          <a:p>
            <a:r>
              <a:rPr lang="en-US" baseline="0" dirty="0" err="1" smtClean="0"/>
              <a:t>Smaza</a:t>
            </a:r>
            <a:r>
              <a:rPr lang="en-US" baseline="0" dirty="0" smtClean="0"/>
              <a:t>, Storm, S4 and </a:t>
            </a:r>
            <a:r>
              <a:rPr lang="en-US" baseline="0" dirty="0" err="1" smtClean="0"/>
              <a:t>DataTorrent</a:t>
            </a:r>
            <a:r>
              <a:rPr lang="en-US" baseline="0" dirty="0" smtClean="0"/>
              <a:t> are streaming frameworks</a:t>
            </a:r>
          </a:p>
          <a:p>
            <a:r>
              <a:rPr lang="en-US" baseline="0" dirty="0" smtClean="0"/>
              <a:t>Various types of graph processing frameworks – </a:t>
            </a:r>
            <a:r>
              <a:rPr lang="en-US" baseline="0" dirty="0" err="1" smtClean="0"/>
              <a:t>Giraph</a:t>
            </a:r>
            <a:r>
              <a:rPr lang="en-US" baseline="0" dirty="0" smtClean="0"/>
              <a:t> and Hama are graph processing systems</a:t>
            </a:r>
          </a:p>
          <a:p>
            <a:r>
              <a:rPr lang="en-US" baseline="0" dirty="0" smtClean="0"/>
              <a:t>There’s some </a:t>
            </a:r>
            <a:r>
              <a:rPr lang="en-US" baseline="0" dirty="0" err="1" smtClean="0"/>
              <a:t>github</a:t>
            </a:r>
            <a:r>
              <a:rPr lang="en-US" baseline="0" dirty="0" smtClean="0"/>
              <a:t> projects – caching systems, on-demand web-server spin up </a:t>
            </a:r>
          </a:p>
          <a:p>
            <a:endParaRPr lang="en-US" baseline="0" dirty="0" smtClean="0"/>
          </a:p>
          <a:p>
            <a:r>
              <a:rPr lang="en-US" baseline="0" dirty="0" smtClean="0"/>
              <a:t>Wave and REEF are frameworks on top of YARN to make writing applications easier</a:t>
            </a:r>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16</a:t>
            </a:fld>
            <a:endParaRPr lang="en-US" dirty="0"/>
          </a:p>
        </p:txBody>
      </p:sp>
    </p:spTree>
    <p:extLst>
      <p:ext uri="{BB962C8B-B14F-4D97-AF65-F5344CB8AC3E}">
        <p14:creationId xmlns:p14="http://schemas.microsoft.com/office/powerpoint/2010/main" val="1366028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85F17F-CA83-43F8-8CD0-4C933A32056C}" type="slidenum">
              <a:rPr lang="en-US" smtClean="0"/>
              <a:t>17</a:t>
            </a:fld>
            <a:endParaRPr lang="en-US"/>
          </a:p>
        </p:txBody>
      </p:sp>
    </p:spTree>
    <p:extLst>
      <p:ext uri="{BB962C8B-B14F-4D97-AF65-F5344CB8AC3E}">
        <p14:creationId xmlns:p14="http://schemas.microsoft.com/office/powerpoint/2010/main" val="45365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b="1" dirty="0" err="1" smtClean="0"/>
              <a:t>YarnClient</a:t>
            </a:r>
            <a:endParaRPr lang="en-US" b="1" dirty="0" smtClean="0"/>
          </a:p>
          <a:p>
            <a:r>
              <a:rPr lang="en-US" dirty="0" smtClean="0"/>
              <a:t>Application Lifecycle Control</a:t>
            </a:r>
            <a:r>
              <a:rPr lang="en-US" baseline="0" dirty="0" smtClean="0"/>
              <a:t> – submit, query state, kill - .</a:t>
            </a:r>
            <a:r>
              <a:rPr lang="en-US" baseline="0" dirty="0" err="1" smtClean="0"/>
              <a:t>e.g</a:t>
            </a:r>
            <a:r>
              <a:rPr lang="en-US" baseline="0" dirty="0" smtClean="0"/>
              <a:t> Submit, followed by poll state, and optionally connect to AM for further state</a:t>
            </a:r>
          </a:p>
          <a:p>
            <a:r>
              <a:rPr lang="en-US" baseline="0" dirty="0" smtClean="0"/>
              <a:t>Cluster Information – Query node status, Scheduler queues </a:t>
            </a:r>
            <a:r>
              <a:rPr lang="en-US" baseline="0" dirty="0" err="1" smtClean="0"/>
              <a:t>etc</a:t>
            </a:r>
            <a:endParaRPr lang="en-US" baseline="0" dirty="0" smtClean="0"/>
          </a:p>
          <a:p>
            <a:endParaRPr lang="en-US" baseline="0" dirty="0" smtClean="0"/>
          </a:p>
          <a:p>
            <a:r>
              <a:rPr lang="en-US" b="1" baseline="0" dirty="0" err="1" smtClean="0"/>
              <a:t>AMRMCLient</a:t>
            </a:r>
            <a:endParaRPr lang="en-US" b="1" baseline="0" dirty="0" smtClean="0"/>
          </a:p>
          <a:p>
            <a:r>
              <a:rPr lang="en-US" baseline="0" dirty="0" smtClean="0"/>
              <a:t>Request Resources from the RM – specifies a priority (within app only), location information, and whether strict locality is required, also number of such containers.</a:t>
            </a:r>
          </a:p>
          <a:p>
            <a:r>
              <a:rPr lang="en-US" baseline="0" dirty="0" smtClean="0"/>
              <a:t>Hides the details of the protocol – which is absolute (i.e. each call to the RM must provide complete information about a priority level)</a:t>
            </a:r>
          </a:p>
          <a:p>
            <a:r>
              <a:rPr lang="en-US" baseline="0" dirty="0" smtClean="0"/>
              <a:t>Once a container is allocated, provides a utility method to link it back to the entity which generated the request (entity optionally passed in while asking for containers)</a:t>
            </a:r>
          </a:p>
          <a:p>
            <a:r>
              <a:rPr lang="en-US" baseline="0" dirty="0" smtClean="0"/>
              <a:t>Allocate call doubles as a heartbeat – must be sent out ever so often.</a:t>
            </a:r>
          </a:p>
          <a:p>
            <a:r>
              <a:rPr lang="en-US" baseline="0" dirty="0" smtClean="0"/>
              <a:t>Also provides some node level information, available resources, </a:t>
            </a:r>
            <a:r>
              <a:rPr lang="en-US" baseline="0" dirty="0" err="1" smtClean="0"/>
              <a:t>etc</a:t>
            </a:r>
            <a:endParaRPr lang="en-US" baseline="0" dirty="0" smtClean="0"/>
          </a:p>
          <a:p>
            <a:endParaRPr lang="en-US" baseline="0" dirty="0" smtClean="0"/>
          </a:p>
          <a:p>
            <a:r>
              <a:rPr lang="en-US" b="1" baseline="0" dirty="0" err="1" smtClean="0"/>
              <a:t>NMClient</a:t>
            </a:r>
            <a:endParaRPr lang="en-US" b="0" baseline="0" dirty="0" smtClean="0"/>
          </a:p>
          <a:p>
            <a:r>
              <a:rPr lang="en-US" b="0" baseline="0" dirty="0" smtClean="0"/>
              <a:t>Once resources are obtained from the RM, an App uses this to communicate with the NM to start containers. Setup the </a:t>
            </a:r>
            <a:r>
              <a:rPr lang="en-US" b="0" baseline="0" dirty="0" err="1" smtClean="0"/>
              <a:t>ContainerLuanchContext</a:t>
            </a:r>
            <a:r>
              <a:rPr lang="en-US" b="0" baseline="0" dirty="0" smtClean="0"/>
              <a:t> – </a:t>
            </a:r>
            <a:r>
              <a:rPr lang="en-US" b="0" baseline="0" dirty="0" err="1" smtClean="0"/>
              <a:t>cmdLine</a:t>
            </a:r>
            <a:r>
              <a:rPr lang="en-US" b="0" baseline="0" dirty="0" smtClean="0"/>
              <a:t>, environment, resources.</a:t>
            </a:r>
          </a:p>
          <a:p>
            <a:r>
              <a:rPr lang="en-US" b="0" baseline="0" dirty="0" smtClean="0"/>
              <a:t>Authorization information is part of the </a:t>
            </a:r>
            <a:r>
              <a:rPr lang="en-US" b="0" baseline="0" dirty="0" err="1" smtClean="0"/>
              <a:t>contianers</a:t>
            </a:r>
            <a:r>
              <a:rPr lang="en-US" b="0" baseline="0" dirty="0" smtClean="0"/>
              <a:t> allocated by the RM – to prevent unauthorized usage</a:t>
            </a:r>
          </a:p>
          <a:p>
            <a:r>
              <a:rPr lang="en-US" b="0" baseline="0" dirty="0" smtClean="0"/>
              <a:t>Only a single process can be launched on an allocated container, and one must be within a certain period otherwise the allocation times out</a:t>
            </a:r>
            <a:endParaRPr lang="en-US" b="1" baseline="0" dirty="0" smtClean="0"/>
          </a:p>
          <a:p>
            <a:endParaRPr lang="en-US" baseline="0" dirty="0" smtClean="0"/>
          </a:p>
          <a:p>
            <a:endParaRPr lang="en-US" baseline="0" dirty="0" smtClean="0"/>
          </a:p>
          <a:p>
            <a:endParaRPr lang="en-US" baseline="0" dirty="0" smtClean="0"/>
          </a:p>
          <a:p>
            <a:endParaRPr lang="en-US" baseline="0" dirty="0" smtClean="0"/>
          </a:p>
          <a:p>
            <a:r>
              <a:rPr lang="en-US" dirty="0" smtClean="0"/>
              <a:t>Container must launch a process with a certain time after being allocated</a:t>
            </a:r>
          </a:p>
          <a:p>
            <a:r>
              <a:rPr lang="en-US" dirty="0" smtClean="0"/>
              <a:t>Only a single process can be launched on an allocated container</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18</a:t>
            </a:fld>
            <a:endParaRPr lang="en-US" dirty="0"/>
          </a:p>
        </p:txBody>
      </p:sp>
    </p:spTree>
    <p:extLst>
      <p:ext uri="{BB962C8B-B14F-4D97-AF65-F5344CB8AC3E}">
        <p14:creationId xmlns:p14="http://schemas.microsoft.com/office/powerpoint/2010/main" val="123977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dirty="0" smtClean="0"/>
              <a:t>HA and</a:t>
            </a:r>
            <a:r>
              <a:rPr lang="en-US" baseline="0" dirty="0" smtClean="0"/>
              <a:t> work preserving – being actively worked </a:t>
            </a:r>
            <a:r>
              <a:rPr lang="en-US" baseline="0" dirty="0" err="1" smtClean="0"/>
              <a:t>upoin</a:t>
            </a:r>
            <a:r>
              <a:rPr lang="en-US" baseline="0" dirty="0" smtClean="0"/>
              <a:t> by the </a:t>
            </a:r>
            <a:r>
              <a:rPr lang="en-US" baseline="0" dirty="0" err="1" smtClean="0"/>
              <a:t>communitiy</a:t>
            </a:r>
            <a:r>
              <a:rPr lang="en-US" baseline="0" dirty="0" smtClean="0"/>
              <a:t>.</a:t>
            </a:r>
          </a:p>
          <a:p>
            <a:r>
              <a:rPr lang="en-US" baseline="0" dirty="0" smtClean="0"/>
              <a:t>Scheduler – Additional resources – specifically disk / network. Gang scheduling</a:t>
            </a:r>
          </a:p>
          <a:p>
            <a:r>
              <a:rPr lang="en-US" baseline="0" dirty="0" smtClean="0"/>
              <a:t>Rolling upgrades – upgrading a cluster typically involves downtime. </a:t>
            </a:r>
            <a:r>
              <a:rPr lang="en-US" b="1" baseline="0" dirty="0" smtClean="0"/>
              <a:t>NM forgets containers across restarts</a:t>
            </a:r>
            <a:endParaRPr lang="en-US" b="0" baseline="0" dirty="0" smtClean="0"/>
          </a:p>
          <a:p>
            <a:r>
              <a:rPr lang="en-US" b="0" baseline="0" dirty="0" smtClean="0"/>
              <a:t>Long Running – </a:t>
            </a:r>
            <a:r>
              <a:rPr lang="en-US" b="1" baseline="0" dirty="0" err="1" smtClean="0"/>
              <a:t>Enhandcement</a:t>
            </a:r>
            <a:r>
              <a:rPr lang="en-US" b="1" baseline="0" dirty="0" smtClean="0"/>
              <a:t> to log handling, security, multiple tasks per container, container resizing</a:t>
            </a:r>
          </a:p>
          <a:p>
            <a:endParaRPr lang="en-US" dirty="0" smtClean="0"/>
          </a:p>
          <a:p>
            <a:endParaRPr lang="en-US" dirty="0" smtClean="0"/>
          </a:p>
          <a:p>
            <a:endParaRPr lang="en-US" dirty="0" smtClean="0"/>
          </a:p>
          <a:p>
            <a:endParaRPr lang="en-US" dirty="0" smtClean="0"/>
          </a:p>
          <a:p>
            <a:r>
              <a:rPr lang="en-US" dirty="0" smtClean="0"/>
              <a:t>HA and work preserving restart are still being worked on in the community – YARN-128 and YARN-149.</a:t>
            </a:r>
          </a:p>
          <a:p>
            <a:r>
              <a:rPr lang="en-US" dirty="0" smtClean="0"/>
              <a:t>On scheduling – there’ve</a:t>
            </a:r>
            <a:r>
              <a:rPr lang="en-US" baseline="0" dirty="0" smtClean="0"/>
              <a:t> been requests for gang scheduling, meeting SLAs. Also TBD is support for scheduling additional resource types – disk/ network.</a:t>
            </a:r>
          </a:p>
          <a:p>
            <a:r>
              <a:rPr lang="en-US" baseline="0" dirty="0" smtClean="0"/>
              <a:t>Rolling Upgrades – some work pending. Big piece here, which ties in with work preserving restart – restarting a </a:t>
            </a:r>
            <a:r>
              <a:rPr lang="en-US" baseline="0" dirty="0" err="1" smtClean="0"/>
              <a:t>NodeManager</a:t>
            </a:r>
            <a:r>
              <a:rPr lang="en-US" baseline="0" dirty="0" smtClean="0"/>
              <a:t> should not cause processes started by the previous NM to be killed</a:t>
            </a:r>
          </a:p>
          <a:p>
            <a:r>
              <a:rPr lang="en-US" baseline="0" dirty="0" smtClean="0"/>
              <a:t>Long Running Services support – handling logs, security – specifically token expiry</a:t>
            </a:r>
          </a:p>
          <a:p>
            <a:r>
              <a:rPr lang="en-US" baseline="0" dirty="0" smtClean="0"/>
              <a:t>Additional utility libraries to help </a:t>
            </a:r>
            <a:r>
              <a:rPr lang="en-US" baseline="0" dirty="0" err="1" smtClean="0"/>
              <a:t>AppWriters</a:t>
            </a:r>
            <a:r>
              <a:rPr lang="en-US" baseline="0" dirty="0" smtClean="0"/>
              <a:t> – primarily geared towards </a:t>
            </a:r>
            <a:r>
              <a:rPr lang="en-US" baseline="0" dirty="0" err="1" smtClean="0"/>
              <a:t>checkpointing</a:t>
            </a:r>
            <a:r>
              <a:rPr lang="en-US" baseline="0" dirty="0" smtClean="0"/>
              <a:t> in the AM, app history handling</a:t>
            </a:r>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19</a:t>
            </a:fld>
            <a:endParaRPr lang="en-US" dirty="0"/>
          </a:p>
        </p:txBody>
      </p:sp>
    </p:spTree>
    <p:extLst>
      <p:ext uri="{BB962C8B-B14F-4D97-AF65-F5344CB8AC3E}">
        <p14:creationId xmlns:p14="http://schemas.microsoft.com/office/powerpoint/2010/main" val="2712816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374085-3E80-6E4B-8D15-AE111E3F12C2}" type="slidenum">
              <a:rPr lang="en-US"/>
              <a:pPr>
                <a:defRPr/>
              </a:pPr>
              <a:t>20</a:t>
            </a:fld>
            <a:endParaRPr lang="en-US" dirty="0"/>
          </a:p>
        </p:txBody>
      </p:sp>
    </p:spTree>
    <p:extLst>
      <p:ext uri="{BB962C8B-B14F-4D97-AF65-F5344CB8AC3E}">
        <p14:creationId xmlns:p14="http://schemas.microsoft.com/office/powerpoint/2010/main" val="1798488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85000" lnSpcReduction="20000"/>
          </a:bodyPr>
          <a:lstStyle/>
          <a:p>
            <a:r>
              <a:rPr lang="en-US" dirty="0" smtClean="0"/>
              <a:t>The first wave of Hadoop was about HDFS and MapReduce where MapReduce had a split brain, so to speak. It was a framework for massive distributed data processing, but it also had all of the Job Management capabilities built into it.</a:t>
            </a:r>
          </a:p>
          <a:p>
            <a:endParaRPr lang="en-US" dirty="0" smtClean="0"/>
          </a:p>
          <a:p>
            <a:r>
              <a:rPr lang="en-US" dirty="0" smtClean="0"/>
              <a:t>The second wave of Hadoop is upon us and a component called YARN has emerged that generalizes </a:t>
            </a:r>
            <a:r>
              <a:rPr lang="en-US" dirty="0" err="1" smtClean="0"/>
              <a:t>Hadoop’s</a:t>
            </a:r>
            <a:r>
              <a:rPr lang="en-US" dirty="0" smtClean="0"/>
              <a:t> Cluster Resource Management in a way where MapReduce is NOW just one of many frameworks or applications that can run atop YARN. </a:t>
            </a:r>
          </a:p>
          <a:p>
            <a:endParaRPr lang="en-US" dirty="0" smtClean="0"/>
          </a:p>
          <a:p>
            <a:r>
              <a:rPr lang="en-US" dirty="0" smtClean="0"/>
              <a:t>Simply put, YARN is the distributed operating system for data processing applications. For those curious, YARN stands for “Yet Another Resource Negotiator”.</a:t>
            </a:r>
          </a:p>
          <a:p>
            <a:endParaRPr lang="en-US" dirty="0" smtClean="0"/>
          </a:p>
          <a:p>
            <a:r>
              <a:rPr lang="en-US" dirty="0" smtClean="0"/>
              <a:t>[CLICK] As I like to say, YARN enables applications to run natively IN Hadoop versus ON HDFS or next to Hadoop. </a:t>
            </a:r>
          </a:p>
          <a:p>
            <a:endParaRPr lang="en-US" dirty="0" smtClean="0"/>
          </a:p>
          <a:p>
            <a:r>
              <a:rPr lang="en-US" dirty="0" smtClean="0"/>
              <a:t>[CLICK] Why is that important? Businesses do NOT want to stovepipe clusters based on batch processing versus interactive SQL versus online data serving versus real-time streaming use cases. They're adopting a big data strategy so they can get ALL of their data in one place and access that data in a wide variety of ways. With predictable performance and quality of service. </a:t>
            </a:r>
          </a:p>
          <a:p>
            <a:endParaRPr lang="en-US" dirty="0" smtClean="0"/>
          </a:p>
          <a:p>
            <a:r>
              <a:rPr lang="en-US" dirty="0" smtClean="0"/>
              <a:t>[CLICK] This second wave of Hadoop represents a major </a:t>
            </a:r>
            <a:r>
              <a:rPr lang="en-US" dirty="0" err="1" smtClean="0"/>
              <a:t>rearchitecture</a:t>
            </a:r>
            <a:r>
              <a:rPr lang="en-US" dirty="0" smtClean="0"/>
              <a:t> that has been underway for 3 or 4 years. And this slide shows just a sampling of open source projects that are or will be leveraging YARN in the not so distant future.</a:t>
            </a:r>
          </a:p>
          <a:p>
            <a:endParaRPr lang="en-US" dirty="0" smtClean="0"/>
          </a:p>
          <a:p>
            <a:r>
              <a:rPr lang="en-US" dirty="0" smtClean="0"/>
              <a:t>For example, engineers at Yahoo have shared open source code that enables Twitter Storm to run on YARN. Apache </a:t>
            </a:r>
            <a:r>
              <a:rPr lang="en-US" dirty="0" err="1" smtClean="0"/>
              <a:t>Giraph</a:t>
            </a:r>
            <a:r>
              <a:rPr lang="en-US" dirty="0" smtClean="0"/>
              <a:t> is a graph processing system that is YARN enabled. Spark is an in-memory data processing system built at Berkeley that’s been recently contributed to the Apache Software Foundation. </a:t>
            </a:r>
            <a:r>
              <a:rPr lang="en-US" dirty="0" err="1" smtClean="0"/>
              <a:t>OpenMPI</a:t>
            </a:r>
            <a:r>
              <a:rPr lang="en-US" dirty="0" smtClean="0"/>
              <a:t> is an open source Message Passing Interface system for HPC that works on YARN. These are just a few examples. </a:t>
            </a:r>
          </a:p>
        </p:txBody>
      </p:sp>
      <p:sp>
        <p:nvSpPr>
          <p:cNvPr id="4" name="Slide Number Placeholder 3"/>
          <p:cNvSpPr>
            <a:spLocks noGrp="1"/>
          </p:cNvSpPr>
          <p:nvPr>
            <p:ph type="sldNum" sz="quarter" idx="10"/>
          </p:nvPr>
        </p:nvSpPr>
        <p:spPr/>
        <p:txBody>
          <a:bodyPr/>
          <a:lstStyle/>
          <a:p>
            <a:fld id="{504BAB83-CD4A-0B49-8950-7A68232F61DE}" type="slidenum">
              <a:rPr lang="en-US" smtClean="0"/>
              <a:t>21</a:t>
            </a:fld>
            <a:endParaRPr lang="en-US" dirty="0"/>
          </a:p>
        </p:txBody>
      </p:sp>
    </p:spTree>
    <p:extLst>
      <p:ext uri="{BB962C8B-B14F-4D97-AF65-F5344CB8AC3E}">
        <p14:creationId xmlns:p14="http://schemas.microsoft.com/office/powerpoint/2010/main" val="126110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4079332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22</a:t>
            </a:fld>
            <a:endParaRPr lang="en-US" dirty="0"/>
          </a:p>
        </p:txBody>
      </p:sp>
    </p:spTree>
    <p:extLst>
      <p:ext uri="{BB962C8B-B14F-4D97-AF65-F5344CB8AC3E}">
        <p14:creationId xmlns:p14="http://schemas.microsoft.com/office/powerpoint/2010/main" val="365288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E9DF8-B3F6-A743-BFAE-B34D19E4B187}" type="slidenum">
              <a:rPr lang="en-US" smtClean="0"/>
              <a:pPr/>
              <a:t>4</a:t>
            </a:fld>
            <a:endParaRPr lang="en-US"/>
          </a:p>
        </p:txBody>
      </p:sp>
    </p:spTree>
    <p:extLst>
      <p:ext uri="{BB962C8B-B14F-4D97-AF65-F5344CB8AC3E}">
        <p14:creationId xmlns:p14="http://schemas.microsoft.com/office/powerpoint/2010/main" val="186747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85F17F-CA83-43F8-8CD0-4C933A32056C}" type="slidenum">
              <a:rPr lang="en-US" smtClean="0"/>
              <a:t>5</a:t>
            </a:fld>
            <a:endParaRPr lang="en-US"/>
          </a:p>
        </p:txBody>
      </p:sp>
    </p:spTree>
    <p:extLst>
      <p:ext uri="{BB962C8B-B14F-4D97-AF65-F5344CB8AC3E}">
        <p14:creationId xmlns:p14="http://schemas.microsoft.com/office/powerpoint/2010/main" val="3330986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6</a:t>
            </a:fld>
            <a:endParaRPr lang="en-US" dirty="0"/>
          </a:p>
        </p:txBody>
      </p:sp>
    </p:spTree>
    <p:extLst>
      <p:ext uri="{BB962C8B-B14F-4D97-AF65-F5344CB8AC3E}">
        <p14:creationId xmlns:p14="http://schemas.microsoft.com/office/powerpoint/2010/main" val="3493882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85F17F-CA83-43F8-8CD0-4C933A32056C}" type="slidenum">
              <a:rPr lang="en-US" smtClean="0"/>
              <a:t>7</a:t>
            </a:fld>
            <a:endParaRPr lang="en-US"/>
          </a:p>
        </p:txBody>
      </p:sp>
    </p:spTree>
    <p:extLst>
      <p:ext uri="{BB962C8B-B14F-4D97-AF65-F5344CB8AC3E}">
        <p14:creationId xmlns:p14="http://schemas.microsoft.com/office/powerpoint/2010/main" val="71615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85F17F-CA83-43F8-8CD0-4C933A32056C}" type="slidenum">
              <a:rPr lang="en-US" smtClean="0"/>
              <a:t>9</a:t>
            </a:fld>
            <a:endParaRPr lang="en-US"/>
          </a:p>
        </p:txBody>
      </p:sp>
    </p:spTree>
    <p:extLst>
      <p:ext uri="{BB962C8B-B14F-4D97-AF65-F5344CB8AC3E}">
        <p14:creationId xmlns:p14="http://schemas.microsoft.com/office/powerpoint/2010/main" val="409877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85F17F-CA83-43F8-8CD0-4C933A32056C}" type="slidenum">
              <a:rPr lang="en-US" smtClean="0"/>
              <a:t>10</a:t>
            </a:fld>
            <a:endParaRPr lang="en-US"/>
          </a:p>
        </p:txBody>
      </p:sp>
    </p:spTree>
    <p:extLst>
      <p:ext uri="{BB962C8B-B14F-4D97-AF65-F5344CB8AC3E}">
        <p14:creationId xmlns:p14="http://schemas.microsoft.com/office/powerpoint/2010/main" val="83205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a:pPr>
                <a:defRPr/>
              </a:pPr>
              <a:t>11</a:t>
            </a:fld>
            <a:endParaRPr lang="en-US" dirty="0"/>
          </a:p>
        </p:txBody>
      </p:sp>
    </p:spTree>
    <p:extLst>
      <p:ext uri="{BB962C8B-B14F-4D97-AF65-F5344CB8AC3E}">
        <p14:creationId xmlns:p14="http://schemas.microsoft.com/office/powerpoint/2010/main" val="3529938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userDrawn="1"/>
        </p:nvSpPr>
        <p:spPr>
          <a:xfrm>
            <a:off x="630238" y="987425"/>
            <a:ext cx="184666" cy="369332"/>
          </a:xfrm>
          <a:prstGeom prst="rect">
            <a:avLst/>
          </a:prstGeom>
          <a:noFill/>
        </p:spPr>
        <p:txBody>
          <a:bodyPr wrap="none">
            <a:spAutoFit/>
          </a:bodyPr>
          <a:lstStyle/>
          <a:p>
            <a:pPr fontAlgn="auto">
              <a:spcBef>
                <a:spcPts val="0"/>
              </a:spcBef>
              <a:spcAft>
                <a:spcPts val="0"/>
              </a:spcAft>
              <a:defRPr/>
            </a:pPr>
            <a:endParaRPr lang="en-US" dirty="0">
              <a:latin typeface="+mn-lt"/>
              <a:ea typeface="+mn-ea"/>
              <a:cs typeface="+mn-cs"/>
            </a:endParaRPr>
          </a:p>
        </p:txBody>
      </p:sp>
      <p:sp>
        <p:nvSpPr>
          <p:cNvPr id="6" name="TextBox 5"/>
          <p:cNvSpPr txBox="1"/>
          <p:nvPr userDrawn="1"/>
        </p:nvSpPr>
        <p:spPr>
          <a:xfrm>
            <a:off x="427042" y="6545265"/>
            <a:ext cx="3305175" cy="276226"/>
          </a:xfrm>
          <a:prstGeom prst="rect">
            <a:avLst/>
          </a:prstGeom>
        </p:spPr>
        <p:txBody>
          <a:bodyPr>
            <a:normAutofit/>
          </a:bodyPr>
          <a:lstStyle/>
          <a:p>
            <a:pPr fontAlgn="auto">
              <a:spcBef>
                <a:spcPct val="20000"/>
              </a:spcBef>
              <a:spcAft>
                <a:spcPts val="0"/>
              </a:spcAft>
              <a:buFont typeface="Arial"/>
              <a:buNone/>
              <a:defRPr/>
            </a:pPr>
            <a:r>
              <a:rPr lang="en-US" sz="800" kern="1200" dirty="0" smtClean="0">
                <a:solidFill>
                  <a:schemeClr val="tx1"/>
                </a:solidFill>
                <a:latin typeface="Arial" charset="0"/>
                <a:ea typeface="ヒラギノ角ゴ Pro W3" charset="-128"/>
                <a:cs typeface="ヒラギノ角ゴ Pro W3" charset="-128"/>
              </a:rPr>
              <a:t>© Hortonworks Inc. 2013 - Confidential</a:t>
            </a:r>
            <a:endParaRPr lang="en-US" sz="800" kern="1200" dirty="0">
              <a:solidFill>
                <a:schemeClr val="tx1"/>
              </a:solidFill>
              <a:latin typeface="Arial" charset="0"/>
              <a:ea typeface="ヒラギノ角ゴ Pro W3" charset="-128"/>
              <a:cs typeface="ヒラギノ角ゴ Pro W3" charset="-128"/>
            </a:endParaRPr>
          </a:p>
        </p:txBody>
      </p:sp>
      <p:sp>
        <p:nvSpPr>
          <p:cNvPr id="2" name="Title 1"/>
          <p:cNvSpPr>
            <a:spLocks noGrp="1"/>
          </p:cNvSpPr>
          <p:nvPr>
            <p:ph type="ctrTitle"/>
          </p:nvPr>
        </p:nvSpPr>
        <p:spPr>
          <a:xfrm>
            <a:off x="426916" y="1563945"/>
            <a:ext cx="8431088" cy="986653"/>
          </a:xfrm>
          <a:prstGeom prst="rect">
            <a:avLst/>
          </a:prstGeom>
        </p:spPr>
        <p:txBody>
          <a:bodyPr anchor="t">
            <a:noAutofit/>
          </a:bodyPr>
          <a:lstStyle>
            <a:lvl1pPr marL="0" indent="0" algn="l" defTabSz="454025">
              <a:tabLst/>
              <a:defRPr sz="4800">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26916" y="2550599"/>
            <a:ext cx="7633448" cy="640271"/>
          </a:xfrm>
          <a:prstGeom prst="rect">
            <a:avLst/>
          </a:prstGeom>
        </p:spPr>
        <p:txBody>
          <a:bodyPr>
            <a:normAutofit/>
          </a:bodyPr>
          <a:lstStyle>
            <a:lvl1pPr marL="0" indent="0" algn="l">
              <a:buNone/>
              <a:defRPr sz="2800">
                <a:solidFill>
                  <a:schemeClr val="tx1">
                    <a:lumMod val="50000"/>
                    <a:lumOff val="5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10"/>
          <p:cNvSpPr>
            <a:spLocks noGrp="1"/>
          </p:cNvSpPr>
          <p:nvPr>
            <p:ph type="body" sz="quarter" idx="10"/>
          </p:nvPr>
        </p:nvSpPr>
        <p:spPr>
          <a:xfrm>
            <a:off x="427042" y="3379801"/>
            <a:ext cx="4473575" cy="1077901"/>
          </a:xfrm>
          <a:prstGeom prst="rect">
            <a:avLst/>
          </a:prstGeom>
        </p:spPr>
        <p:txBody>
          <a:bodyPr vert="horz"/>
          <a:lstStyle>
            <a:lvl1pPr>
              <a:buFont typeface="Arial"/>
              <a:buNone/>
              <a:defRPr sz="1800">
                <a:solidFill>
                  <a:schemeClr val="tx1">
                    <a:lumMod val="50000"/>
                    <a:lumOff val="50000"/>
                  </a:schemeClr>
                </a:solidFill>
              </a:defRPr>
            </a:lvl1pPr>
            <a:lvl2pPr marL="457200" indent="0">
              <a:buFontTx/>
              <a:buNone/>
              <a:defRPr sz="1200"/>
            </a:lvl2pPr>
            <a:lvl3pPr marL="914400" indent="0">
              <a:buFontTx/>
              <a:buNone/>
              <a:defRPr sz="1200"/>
            </a:lvl3pPr>
          </a:lstStyle>
          <a:p>
            <a:pPr lvl="0"/>
            <a:r>
              <a:rPr lang="en-US" smtClean="0"/>
              <a:t>Click to edit Master text styles</a:t>
            </a:r>
          </a:p>
        </p:txBody>
      </p:sp>
      <p:sp>
        <p:nvSpPr>
          <p:cNvPr id="7" name="Slide Number Placeholder 5"/>
          <p:cNvSpPr>
            <a:spLocks noGrp="1"/>
          </p:cNvSpPr>
          <p:nvPr>
            <p:ph type="sldNum" sz="quarter" idx="11"/>
          </p:nvPr>
        </p:nvSpPr>
        <p:spPr>
          <a:xfrm>
            <a:off x="6553200" y="6456366"/>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10C0D0BB-98A3-7C42-83C1-132C7944CB3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mple Slide">
    <p:spTree>
      <p:nvGrpSpPr>
        <p:cNvPr id="1" name=""/>
        <p:cNvGrpSpPr/>
        <p:nvPr/>
      </p:nvGrpSpPr>
      <p:grpSpPr>
        <a:xfrm>
          <a:off x="0" y="0"/>
          <a:ext cx="0" cy="0"/>
          <a:chOff x="0" y="0"/>
          <a:chExt cx="0" cy="0"/>
        </a:xfrm>
      </p:grpSpPr>
      <p:cxnSp>
        <p:nvCxnSpPr>
          <p:cNvPr id="4" name="Straight Connector 3"/>
          <p:cNvCxnSpPr/>
          <p:nvPr userDrawn="1"/>
        </p:nvCxnSpPr>
        <p:spPr>
          <a:xfrm>
            <a:off x="0" y="1016002"/>
            <a:ext cx="9144000" cy="1588"/>
          </a:xfrm>
          <a:prstGeom prst="line">
            <a:avLst/>
          </a:prstGeom>
          <a:ln>
            <a:solidFill>
              <a:srgbClr val="69BE28"/>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userDrawn="1"/>
        </p:nvSpPr>
        <p:spPr>
          <a:xfrm>
            <a:off x="1301750" y="6602413"/>
            <a:ext cx="2895600" cy="228600"/>
          </a:xfrm>
          <a:prstGeom prst="rect">
            <a:avLst/>
          </a:prstGeom>
        </p:spPr>
        <p:txBody>
          <a:bodyPr>
            <a:normAutofit/>
          </a:bodyPr>
          <a:lstStyle/>
          <a:p>
            <a:pPr fontAlgn="auto">
              <a:spcBef>
                <a:spcPct val="20000"/>
              </a:spcBef>
              <a:spcAft>
                <a:spcPts val="0"/>
              </a:spcAft>
              <a:buFont typeface="Arial"/>
              <a:buNone/>
              <a:defRPr/>
            </a:pPr>
            <a:r>
              <a:rPr lang="en-US" sz="800" dirty="0">
                <a:latin typeface="+mn-lt"/>
                <a:ea typeface="+mn-ea"/>
                <a:cs typeface="+mn-cs"/>
              </a:rPr>
              <a:t>© Hortonworks Inc. </a:t>
            </a:r>
            <a:r>
              <a:rPr lang="en-US" sz="800" dirty="0" smtClean="0">
                <a:latin typeface="+mn-lt"/>
                <a:ea typeface="+mn-ea"/>
                <a:cs typeface="+mn-cs"/>
              </a:rPr>
              <a:t>2013 - Confidential</a:t>
            </a:r>
            <a:endParaRPr lang="en-US" sz="800" dirty="0">
              <a:latin typeface="+mn-lt"/>
              <a:ea typeface="+mn-ea"/>
              <a:cs typeface="+mn-cs"/>
            </a:endParaRPr>
          </a:p>
        </p:txBody>
      </p:sp>
      <p:sp>
        <p:nvSpPr>
          <p:cNvPr id="5" name="Title Placeholder 1"/>
          <p:cNvSpPr>
            <a:spLocks noGrp="1"/>
          </p:cNvSpPr>
          <p:nvPr>
            <p:ph type="title"/>
          </p:nvPr>
        </p:nvSpPr>
        <p:spPr>
          <a:xfrm>
            <a:off x="457200" y="1"/>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16" name="Text Placeholder 15"/>
          <p:cNvSpPr>
            <a:spLocks noGrp="1"/>
          </p:cNvSpPr>
          <p:nvPr>
            <p:ph type="body" sz="quarter" idx="11"/>
          </p:nvPr>
        </p:nvSpPr>
        <p:spPr>
          <a:xfrm>
            <a:off x="457200" y="1165227"/>
            <a:ext cx="8229600" cy="4954588"/>
          </a:xfrm>
          <a:prstGeom prst="rect">
            <a:avLst/>
          </a:prstGeom>
        </p:spPr>
        <p:txBody>
          <a:bodyPr vert="horz"/>
          <a:lstStyle>
            <a:lvl1pPr marL="168275" indent="-168275">
              <a:buClr>
                <a:srgbClr val="69BE28"/>
              </a:buClr>
              <a:defRPr sz="2400" b="1" i="0">
                <a:latin typeface="Arial"/>
                <a:cs typeface="Arial"/>
              </a:defRPr>
            </a:lvl1pPr>
            <a:lvl2pPr marL="566738" indent="-168275">
              <a:buFont typeface="Lucida Grande"/>
              <a:buChar char="–"/>
              <a:defRPr sz="2000"/>
            </a:lvl2pPr>
            <a:lvl3pPr marL="1081088" indent="-166688">
              <a:spcAft>
                <a:spcPts val="0"/>
              </a:spcAft>
              <a:buFont typeface="Lucida Grande"/>
              <a:buChar char="–"/>
              <a:defRPr sz="1800"/>
            </a:lvl3pPr>
            <a:lvl4pPr marL="1543050" indent="-171450">
              <a:spcAft>
                <a:spcPts val="0"/>
              </a:spcAft>
              <a:defRPr sz="1600"/>
            </a:lvl4pPr>
            <a:lvl5pPr marL="2005013" indent="-176213">
              <a:spcAft>
                <a:spcPts val="0"/>
              </a:spcAft>
              <a:buFont typeface="Lucida Grande"/>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a:xfrm>
            <a:off x="6553200" y="6465889"/>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BE3614C6-9B97-DA43-9EC2-F206459474B6}"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uble Column ">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457200" y="1"/>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cxnSp>
        <p:nvCxnSpPr>
          <p:cNvPr id="5" name="Straight Connector 4"/>
          <p:cNvCxnSpPr/>
          <p:nvPr userDrawn="1"/>
        </p:nvCxnSpPr>
        <p:spPr>
          <a:xfrm>
            <a:off x="0" y="1016002"/>
            <a:ext cx="9144000" cy="1588"/>
          </a:xfrm>
          <a:prstGeom prst="line">
            <a:avLst/>
          </a:prstGeom>
          <a:ln>
            <a:solidFill>
              <a:srgbClr val="69BE28"/>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userDrawn="1"/>
        </p:nvSpPr>
        <p:spPr>
          <a:xfrm>
            <a:off x="1301750" y="6602413"/>
            <a:ext cx="2895600" cy="228600"/>
          </a:xfrm>
          <a:prstGeom prst="rect">
            <a:avLst/>
          </a:prstGeom>
        </p:spPr>
        <p:txBody>
          <a:bodyPr>
            <a:normAutofit/>
          </a:bodyPr>
          <a:lstStyle/>
          <a:p>
            <a:pPr fontAlgn="auto">
              <a:spcBef>
                <a:spcPct val="20000"/>
              </a:spcBef>
              <a:spcAft>
                <a:spcPts val="0"/>
              </a:spcAft>
              <a:buFont typeface="Arial"/>
              <a:buNone/>
              <a:defRPr/>
            </a:pPr>
            <a:r>
              <a:rPr lang="en-US" sz="800" kern="1200" dirty="0" smtClean="0">
                <a:solidFill>
                  <a:schemeClr val="tx1"/>
                </a:solidFill>
                <a:latin typeface="Arial" charset="0"/>
                <a:ea typeface="ヒラギノ角ゴ Pro W3" charset="-128"/>
                <a:cs typeface="ヒラギノ角ゴ Pro W3" charset="-128"/>
              </a:rPr>
              <a:t>© Hortonworks Inc. 2013 - Confidential</a:t>
            </a:r>
            <a:endParaRPr lang="en-US" sz="800" kern="1200" dirty="0">
              <a:solidFill>
                <a:schemeClr val="tx1"/>
              </a:solidFill>
              <a:latin typeface="Arial" charset="0"/>
              <a:ea typeface="ヒラギノ角ゴ Pro W3" charset="-128"/>
              <a:cs typeface="ヒラギノ角ゴ Pro W3" charset="-128"/>
            </a:endParaRPr>
          </a:p>
        </p:txBody>
      </p:sp>
      <p:sp>
        <p:nvSpPr>
          <p:cNvPr id="7" name="Slide Number Placeholder 5"/>
          <p:cNvSpPr>
            <a:spLocks noGrp="1"/>
          </p:cNvSpPr>
          <p:nvPr>
            <p:ph type="sldNum" sz="quarter" idx="12"/>
          </p:nvPr>
        </p:nvSpPr>
        <p:spPr>
          <a:xfrm>
            <a:off x="6553200" y="6465889"/>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BE3614C6-9B97-DA43-9EC2-F206459474B6}" type="slidenum">
              <a:rPr lang="en-US"/>
              <a:pPr>
                <a:defRPr/>
              </a:pPr>
              <a:t>‹#›</a:t>
            </a:fld>
            <a:endParaRPr lang="en-US" dirty="0"/>
          </a:p>
        </p:txBody>
      </p:sp>
      <p:sp>
        <p:nvSpPr>
          <p:cNvPr id="9" name="Text Placeholder 15"/>
          <p:cNvSpPr>
            <a:spLocks noGrp="1"/>
          </p:cNvSpPr>
          <p:nvPr>
            <p:ph type="body" sz="quarter" idx="11"/>
          </p:nvPr>
        </p:nvSpPr>
        <p:spPr>
          <a:xfrm>
            <a:off x="457200" y="1165227"/>
            <a:ext cx="3911600" cy="4954588"/>
          </a:xfrm>
          <a:prstGeom prst="rect">
            <a:avLst/>
          </a:prstGeom>
        </p:spPr>
        <p:txBody>
          <a:bodyPr vert="horz"/>
          <a:lstStyle>
            <a:lvl1pPr marL="168275" indent="-168275">
              <a:buClr>
                <a:srgbClr val="69BE28"/>
              </a:buClr>
              <a:defRPr sz="1800" b="1" i="0">
                <a:latin typeface="Arial"/>
                <a:cs typeface="Arial"/>
              </a:defRPr>
            </a:lvl1pPr>
            <a:lvl2pPr marL="566738" indent="-168275">
              <a:spcAft>
                <a:spcPts val="0"/>
              </a:spcAft>
              <a:buFont typeface="Lucida Grande"/>
              <a:buChar char="–"/>
              <a:defRPr sz="1600"/>
            </a:lvl2pPr>
            <a:lvl3pPr marL="1081088" indent="-166688">
              <a:spcAft>
                <a:spcPts val="0"/>
              </a:spcAft>
              <a:buFont typeface="Lucida Grande"/>
              <a:buChar char="–"/>
              <a:defRPr sz="1400"/>
            </a:lvl3pPr>
            <a:lvl4pPr marL="1543050" indent="-171450">
              <a:spcAft>
                <a:spcPts val="0"/>
              </a:spcAft>
              <a:defRPr sz="1400"/>
            </a:lvl4pPr>
            <a:lvl5pPr marL="2005013" indent="-176213">
              <a:spcAft>
                <a:spcPts val="0"/>
              </a:spcAft>
              <a:buFont typeface="Lucida Grande"/>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5"/>
          <p:cNvSpPr>
            <a:spLocks noGrp="1"/>
          </p:cNvSpPr>
          <p:nvPr>
            <p:ph type="body" sz="quarter" idx="14"/>
          </p:nvPr>
        </p:nvSpPr>
        <p:spPr>
          <a:xfrm>
            <a:off x="4597400" y="1162052"/>
            <a:ext cx="3911600" cy="4954588"/>
          </a:xfrm>
          <a:prstGeom prst="rect">
            <a:avLst/>
          </a:prstGeom>
        </p:spPr>
        <p:txBody>
          <a:bodyPr vert="horz"/>
          <a:lstStyle>
            <a:lvl1pPr marL="168275" indent="-168275">
              <a:buClr>
                <a:srgbClr val="69BE28"/>
              </a:buClr>
              <a:defRPr sz="1800" b="1" i="0">
                <a:latin typeface="Arial"/>
                <a:cs typeface="Arial"/>
              </a:defRPr>
            </a:lvl1pPr>
            <a:lvl2pPr marL="566738" indent="-168275">
              <a:spcAft>
                <a:spcPts val="0"/>
              </a:spcAft>
              <a:buFont typeface="Lucida Grande"/>
              <a:buChar char="–"/>
              <a:defRPr sz="1600"/>
            </a:lvl2pPr>
            <a:lvl3pPr marL="1081088" indent="-166688">
              <a:spcAft>
                <a:spcPts val="0"/>
              </a:spcAft>
              <a:buFont typeface="Lucida Grande"/>
              <a:buChar char="–"/>
              <a:defRPr sz="1400"/>
            </a:lvl3pPr>
            <a:lvl4pPr marL="1543050" indent="-171450">
              <a:spcAft>
                <a:spcPts val="0"/>
              </a:spcAft>
              <a:defRPr sz="1400"/>
            </a:lvl4pPr>
            <a:lvl5pPr marL="2005013" indent="-176213">
              <a:spcAft>
                <a:spcPts val="0"/>
              </a:spcAft>
              <a:buFont typeface="Lucida Grande"/>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12954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Only Slide">
    <p:spTree>
      <p:nvGrpSpPr>
        <p:cNvPr id="1" name=""/>
        <p:cNvGrpSpPr/>
        <p:nvPr/>
      </p:nvGrpSpPr>
      <p:grpSpPr>
        <a:xfrm>
          <a:off x="0" y="0"/>
          <a:ext cx="0" cy="0"/>
          <a:chOff x="0" y="0"/>
          <a:chExt cx="0" cy="0"/>
        </a:xfrm>
      </p:grpSpPr>
      <p:cxnSp>
        <p:nvCxnSpPr>
          <p:cNvPr id="3" name="Straight Connector 2"/>
          <p:cNvCxnSpPr/>
          <p:nvPr userDrawn="1"/>
        </p:nvCxnSpPr>
        <p:spPr>
          <a:xfrm>
            <a:off x="0" y="1016002"/>
            <a:ext cx="9144000" cy="1588"/>
          </a:xfrm>
          <a:prstGeom prst="line">
            <a:avLst/>
          </a:prstGeom>
          <a:ln>
            <a:solidFill>
              <a:srgbClr val="69BE28"/>
            </a:solidFill>
          </a:ln>
          <a:effectLst/>
        </p:spPr>
        <p:style>
          <a:lnRef idx="2">
            <a:schemeClr val="accent1"/>
          </a:lnRef>
          <a:fillRef idx="0">
            <a:schemeClr val="accent1"/>
          </a:fillRef>
          <a:effectRef idx="1">
            <a:schemeClr val="accent1"/>
          </a:effectRef>
          <a:fontRef idx="minor">
            <a:schemeClr val="tx1"/>
          </a:fontRef>
        </p:style>
      </p:cxnSp>
      <p:sp>
        <p:nvSpPr>
          <p:cNvPr id="4" name="Title Placeholder 1"/>
          <p:cNvSpPr>
            <a:spLocks noGrp="1"/>
          </p:cNvSpPr>
          <p:nvPr>
            <p:ph type="title"/>
          </p:nvPr>
        </p:nvSpPr>
        <p:spPr>
          <a:xfrm>
            <a:off x="457200" y="1"/>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6" name="TextBox 5"/>
          <p:cNvSpPr txBox="1"/>
          <p:nvPr userDrawn="1"/>
        </p:nvSpPr>
        <p:spPr>
          <a:xfrm>
            <a:off x="1301750" y="6602413"/>
            <a:ext cx="2895600" cy="228600"/>
          </a:xfrm>
          <a:prstGeom prst="rect">
            <a:avLst/>
          </a:prstGeom>
        </p:spPr>
        <p:txBody>
          <a:bodyPr>
            <a:normAutofit/>
          </a:bodyPr>
          <a:lstStyle/>
          <a:p>
            <a:pPr fontAlgn="auto">
              <a:spcBef>
                <a:spcPct val="20000"/>
              </a:spcBef>
              <a:spcAft>
                <a:spcPts val="0"/>
              </a:spcAft>
              <a:buFont typeface="Arial"/>
              <a:buNone/>
              <a:defRPr/>
            </a:pPr>
            <a:r>
              <a:rPr lang="en-US" sz="800" kern="1200" dirty="0" smtClean="0">
                <a:solidFill>
                  <a:schemeClr val="tx1"/>
                </a:solidFill>
                <a:latin typeface="Arial" charset="0"/>
                <a:ea typeface="ヒラギノ角ゴ Pro W3" charset="-128"/>
                <a:cs typeface="ヒラギノ角ゴ Pro W3" charset="-128"/>
              </a:rPr>
              <a:t>© Hortonworks Inc. 2013 - Confidential</a:t>
            </a:r>
            <a:endParaRPr lang="en-US" sz="800" kern="1200" dirty="0">
              <a:solidFill>
                <a:schemeClr val="tx1"/>
              </a:solidFill>
              <a:latin typeface="Arial" charset="0"/>
              <a:ea typeface="ヒラギノ角ゴ Pro W3" charset="-128"/>
              <a:cs typeface="ヒラギノ角ゴ Pro W3" charset="-128"/>
            </a:endParaRPr>
          </a:p>
        </p:txBody>
      </p:sp>
      <p:sp>
        <p:nvSpPr>
          <p:cNvPr id="7" name="Slide Number Placeholder 5"/>
          <p:cNvSpPr>
            <a:spLocks noGrp="1"/>
          </p:cNvSpPr>
          <p:nvPr>
            <p:ph type="sldNum" sz="quarter" idx="12"/>
          </p:nvPr>
        </p:nvSpPr>
        <p:spPr>
          <a:xfrm>
            <a:off x="6553200" y="6465889"/>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BE3614C6-9B97-DA43-9EC2-F206459474B6}" type="slidenum">
              <a:rPr lang="en-US"/>
              <a:pPr>
                <a:defRPr/>
              </a:pPr>
              <a:t>‹#›</a:t>
            </a:fld>
            <a:endParaRPr lang="en-US" dirty="0"/>
          </a:p>
        </p:txBody>
      </p:sp>
      <p:sp>
        <p:nvSpPr>
          <p:cNvPr id="5" name="Content Placeholder 4"/>
          <p:cNvSpPr>
            <a:spLocks noGrp="1"/>
          </p:cNvSpPr>
          <p:nvPr>
            <p:ph sz="quarter" idx="14" hasCustomPrompt="1"/>
          </p:nvPr>
        </p:nvSpPr>
        <p:spPr>
          <a:xfrm>
            <a:off x="457200" y="1144589"/>
            <a:ext cx="8229600" cy="5219700"/>
          </a:xfrm>
          <a:prstGeom prst="rect">
            <a:avLst/>
          </a:prstGeo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0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dirty="0" smtClean="0"/>
              <a:t>Picture/Diagram/Chart goes here.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 Title Slide">
    <p:spTree>
      <p:nvGrpSpPr>
        <p:cNvPr id="1" name=""/>
        <p:cNvGrpSpPr/>
        <p:nvPr/>
      </p:nvGrpSpPr>
      <p:grpSpPr>
        <a:xfrm>
          <a:off x="0" y="0"/>
          <a:ext cx="0" cy="0"/>
          <a:chOff x="0" y="0"/>
          <a:chExt cx="0" cy="0"/>
        </a:xfrm>
      </p:grpSpPr>
      <p:sp>
        <p:nvSpPr>
          <p:cNvPr id="3" name="TextBox 2"/>
          <p:cNvSpPr txBox="1"/>
          <p:nvPr userDrawn="1"/>
        </p:nvSpPr>
        <p:spPr>
          <a:xfrm>
            <a:off x="1301750" y="6602413"/>
            <a:ext cx="2895600" cy="228600"/>
          </a:xfrm>
          <a:prstGeom prst="rect">
            <a:avLst/>
          </a:prstGeom>
        </p:spPr>
        <p:txBody>
          <a:bodyPr>
            <a:normAutofit/>
          </a:bodyPr>
          <a:lstStyle/>
          <a:p>
            <a:pPr fontAlgn="auto">
              <a:spcBef>
                <a:spcPct val="20000"/>
              </a:spcBef>
              <a:spcAft>
                <a:spcPts val="0"/>
              </a:spcAft>
              <a:buFont typeface="Arial"/>
              <a:buNone/>
              <a:defRPr/>
            </a:pPr>
            <a:r>
              <a:rPr lang="en-US" sz="800" kern="1200" dirty="0" smtClean="0">
                <a:solidFill>
                  <a:schemeClr val="tx1"/>
                </a:solidFill>
                <a:latin typeface="Arial" charset="0"/>
                <a:ea typeface="ヒラギノ角ゴ Pro W3" charset="-128"/>
                <a:cs typeface="ヒラギノ角ゴ Pro W3" charset="-128"/>
              </a:rPr>
              <a:t>© Hortonworks Inc. 2013 - Confidential</a:t>
            </a:r>
            <a:endParaRPr lang="en-US" sz="800" kern="1200" dirty="0">
              <a:solidFill>
                <a:schemeClr val="tx1"/>
              </a:solidFill>
              <a:latin typeface="Arial" charset="0"/>
              <a:ea typeface="ヒラギノ角ゴ Pro W3" charset="-128"/>
              <a:cs typeface="ヒラギノ角ゴ Pro W3" charset="-128"/>
            </a:endParaRPr>
          </a:p>
        </p:txBody>
      </p:sp>
      <p:sp>
        <p:nvSpPr>
          <p:cNvPr id="4" name="Slide Number Placeholder 5"/>
          <p:cNvSpPr>
            <a:spLocks noGrp="1"/>
          </p:cNvSpPr>
          <p:nvPr>
            <p:ph type="sldNum" sz="quarter" idx="12"/>
          </p:nvPr>
        </p:nvSpPr>
        <p:spPr>
          <a:xfrm>
            <a:off x="6553200" y="6465889"/>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BE3614C6-9B97-DA43-9EC2-F206459474B6}" type="slidenum">
              <a:rPr lang="en-US"/>
              <a:pPr>
                <a:defRPr/>
              </a:pPr>
              <a:t>‹#›</a:t>
            </a:fld>
            <a:endParaRPr lang="en-US" dirty="0"/>
          </a:p>
        </p:txBody>
      </p:sp>
      <p:sp>
        <p:nvSpPr>
          <p:cNvPr id="6" name="Text Placeholder 15"/>
          <p:cNvSpPr>
            <a:spLocks noGrp="1"/>
          </p:cNvSpPr>
          <p:nvPr>
            <p:ph type="body" sz="quarter" idx="11"/>
          </p:nvPr>
        </p:nvSpPr>
        <p:spPr>
          <a:xfrm>
            <a:off x="457200" y="493325"/>
            <a:ext cx="8229600" cy="5626488"/>
          </a:xfrm>
          <a:prstGeom prst="rect">
            <a:avLst/>
          </a:prstGeom>
        </p:spPr>
        <p:txBody>
          <a:bodyPr vert="horz"/>
          <a:lstStyle>
            <a:lvl1pPr marL="168275" indent="-168275">
              <a:buClr>
                <a:srgbClr val="69BE28"/>
              </a:buClr>
              <a:defRPr sz="2400" b="1" i="0">
                <a:latin typeface="Arial"/>
                <a:cs typeface="Arial"/>
              </a:defRPr>
            </a:lvl1pPr>
            <a:lvl2pPr marL="566738" indent="-168275">
              <a:spcAft>
                <a:spcPts val="0"/>
              </a:spcAft>
              <a:buFont typeface="Lucida Grande"/>
              <a:buChar char="–"/>
              <a:defRPr sz="2000"/>
            </a:lvl2pPr>
            <a:lvl3pPr marL="1081088" indent="-166688">
              <a:spcAft>
                <a:spcPts val="0"/>
              </a:spcAft>
              <a:buFont typeface="Lucida Grande"/>
              <a:buChar char="–"/>
              <a:defRPr sz="1800"/>
            </a:lvl3pPr>
            <a:lvl4pPr marL="1543050" indent="-171450">
              <a:spcAft>
                <a:spcPts val="0"/>
              </a:spcAft>
              <a:defRPr sz="1600"/>
            </a:lvl4pPr>
            <a:lvl5pPr marL="2005013" indent="-176213">
              <a:spcAft>
                <a:spcPts val="0"/>
              </a:spcAft>
              <a:buFont typeface="Lucida Grande"/>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0" y="1016002"/>
            <a:ext cx="9144000" cy="1588"/>
          </a:xfrm>
          <a:prstGeom prst="line">
            <a:avLst/>
          </a:prstGeom>
          <a:ln>
            <a:solidFill>
              <a:srgbClr val="69BE28"/>
            </a:solidFill>
          </a:ln>
          <a:effectLst/>
        </p:spPr>
        <p:style>
          <a:lnRef idx="2">
            <a:schemeClr val="accent1"/>
          </a:lnRef>
          <a:fillRef idx="0">
            <a:schemeClr val="accent1"/>
          </a:fillRef>
          <a:effectRef idx="1">
            <a:schemeClr val="accent1"/>
          </a:effectRef>
          <a:fontRef idx="minor">
            <a:schemeClr val="tx1"/>
          </a:fontRef>
        </p:style>
      </p:cxnSp>
      <p:sp>
        <p:nvSpPr>
          <p:cNvPr id="4" name="Title Placeholder 1"/>
          <p:cNvSpPr>
            <a:spLocks noGrp="1"/>
          </p:cNvSpPr>
          <p:nvPr>
            <p:ph type="title"/>
          </p:nvPr>
        </p:nvSpPr>
        <p:spPr>
          <a:xfrm>
            <a:off x="457200" y="1"/>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5" name="TextBox 4"/>
          <p:cNvSpPr txBox="1"/>
          <p:nvPr userDrawn="1"/>
        </p:nvSpPr>
        <p:spPr>
          <a:xfrm>
            <a:off x="1301750" y="6602413"/>
            <a:ext cx="2895600" cy="228600"/>
          </a:xfrm>
          <a:prstGeom prst="rect">
            <a:avLst/>
          </a:prstGeom>
        </p:spPr>
        <p:txBody>
          <a:bodyPr>
            <a:normAutofit/>
          </a:bodyPr>
          <a:lstStyle/>
          <a:p>
            <a:pPr fontAlgn="auto">
              <a:spcBef>
                <a:spcPct val="20000"/>
              </a:spcBef>
              <a:spcAft>
                <a:spcPts val="0"/>
              </a:spcAft>
              <a:buFont typeface="Arial"/>
              <a:buNone/>
              <a:defRPr/>
            </a:pPr>
            <a:r>
              <a:rPr lang="en-US" sz="800" kern="1200" dirty="0" smtClean="0">
                <a:solidFill>
                  <a:schemeClr val="tx1"/>
                </a:solidFill>
                <a:latin typeface="Arial" charset="0"/>
                <a:ea typeface="ヒラギノ角ゴ Pro W3" charset="-128"/>
                <a:cs typeface="ヒラギノ角ゴ Pro W3" charset="-128"/>
              </a:rPr>
              <a:t>© Hortonworks Inc. 2013 - Confidential</a:t>
            </a:r>
            <a:endParaRPr lang="en-US" sz="800" kern="1200" dirty="0">
              <a:solidFill>
                <a:schemeClr val="tx1"/>
              </a:solidFill>
              <a:latin typeface="Arial" charset="0"/>
              <a:ea typeface="ヒラギノ角ゴ Pro W3" charset="-128"/>
              <a:cs typeface="ヒラギノ角ゴ Pro W3" charset="-128"/>
            </a:endParaRPr>
          </a:p>
        </p:txBody>
      </p:sp>
      <p:sp>
        <p:nvSpPr>
          <p:cNvPr id="6" name="Slide Number Placeholder 5"/>
          <p:cNvSpPr>
            <a:spLocks noGrp="1"/>
          </p:cNvSpPr>
          <p:nvPr>
            <p:ph type="sldNum" sz="quarter" idx="12"/>
          </p:nvPr>
        </p:nvSpPr>
        <p:spPr>
          <a:xfrm>
            <a:off x="6553200" y="6465889"/>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BE3614C6-9B97-DA43-9EC2-F206459474B6}" type="slidenum">
              <a:rPr lang="en-US"/>
              <a:pPr>
                <a:defRPr/>
              </a:pPr>
              <a:t>‹#›</a:t>
            </a:fld>
            <a:endParaRPr lang="en-US" dirty="0"/>
          </a:p>
        </p:txBody>
      </p:sp>
    </p:spTree>
    <p:extLst>
      <p:ext uri="{BB962C8B-B14F-4D97-AF65-F5344CB8AC3E}">
        <p14:creationId xmlns:p14="http://schemas.microsoft.com/office/powerpoint/2010/main" val="1763682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pic>
        <p:nvPicPr>
          <p:cNvPr id="4" name="Picture 1" descr="Tittle_Page.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userDrawn="1"/>
        </p:nvSpPr>
        <p:spPr>
          <a:xfrm>
            <a:off x="427042" y="6602415"/>
            <a:ext cx="3305175" cy="365125"/>
          </a:xfrm>
          <a:prstGeom prst="rect">
            <a:avLst/>
          </a:prstGeom>
        </p:spPr>
        <p:txBody>
          <a:bodyPr>
            <a:normAutofit/>
          </a:bodyPr>
          <a:lstStyle/>
          <a:p>
            <a:pPr fontAlgn="auto">
              <a:spcBef>
                <a:spcPct val="20000"/>
              </a:spcBef>
              <a:spcAft>
                <a:spcPts val="0"/>
              </a:spcAft>
              <a:buFont typeface="Arial"/>
              <a:buNone/>
              <a:defRPr/>
            </a:pPr>
            <a:r>
              <a:rPr lang="en-US" sz="800" kern="1200" dirty="0" smtClean="0">
                <a:solidFill>
                  <a:schemeClr val="tx1"/>
                </a:solidFill>
                <a:latin typeface="Arial" charset="0"/>
                <a:ea typeface="ヒラギノ角ゴ Pro W3" charset="-128"/>
                <a:cs typeface="ヒラギノ角ゴ Pro W3" charset="-128"/>
              </a:rPr>
              <a:t>© Hortonworks Inc. 2013 - Confidential</a:t>
            </a:r>
            <a:endParaRPr lang="en-US" sz="800" kern="1200" dirty="0">
              <a:solidFill>
                <a:schemeClr val="tx1"/>
              </a:solidFill>
              <a:latin typeface="Arial" charset="0"/>
              <a:ea typeface="ヒラギノ角ゴ Pro W3" charset="-128"/>
              <a:cs typeface="ヒラギノ角ゴ Pro W3" charset="-128"/>
            </a:endParaRPr>
          </a:p>
        </p:txBody>
      </p:sp>
      <p:sp>
        <p:nvSpPr>
          <p:cNvPr id="7" name="Title 1"/>
          <p:cNvSpPr>
            <a:spLocks noGrp="1"/>
          </p:cNvSpPr>
          <p:nvPr>
            <p:ph type="ctrTitle"/>
          </p:nvPr>
        </p:nvSpPr>
        <p:spPr>
          <a:xfrm>
            <a:off x="426916" y="2015292"/>
            <a:ext cx="8259884" cy="986653"/>
          </a:xfrm>
          <a:prstGeom prst="rect">
            <a:avLst/>
          </a:prstGeom>
        </p:spPr>
        <p:txBody>
          <a:bodyPr anchor="t">
            <a:noAutofit/>
          </a:bodyPr>
          <a:lstStyle>
            <a:lvl1pPr marL="0" indent="0" algn="l" defTabSz="454025">
              <a:tabLst/>
              <a:defRPr sz="4800" baseline="0">
                <a:latin typeface="Arial"/>
                <a:cs typeface="Arial"/>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426916" y="3001943"/>
            <a:ext cx="8259884" cy="640271"/>
          </a:xfrm>
          <a:prstGeom prst="rect">
            <a:avLst/>
          </a:prstGeom>
        </p:spPr>
        <p:txBody>
          <a:bodyPr>
            <a:normAutofit/>
          </a:bodyPr>
          <a:lstStyle>
            <a:lvl1pPr marL="0" indent="0" algn="l">
              <a:buNone/>
              <a:defRPr sz="2800">
                <a:solidFill>
                  <a:srgbClr val="7F7F7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11"/>
          </p:nvPr>
        </p:nvSpPr>
        <p:spPr>
          <a:xfrm>
            <a:off x="6553200" y="6465889"/>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55195364-CB26-204E-9D19-22CA26A13F79}"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userDrawn="1"/>
        </p:nvSpPr>
        <p:spPr>
          <a:xfrm>
            <a:off x="630238" y="987425"/>
            <a:ext cx="184150" cy="368300"/>
          </a:xfrm>
          <a:prstGeom prst="rect">
            <a:avLst/>
          </a:prstGeom>
          <a:noFill/>
        </p:spPr>
        <p:txBody>
          <a:bodyPr wrap="none">
            <a:spAutoFit/>
          </a:bodyPr>
          <a:lstStyle/>
          <a:p>
            <a:pPr fontAlgn="auto">
              <a:spcBef>
                <a:spcPts val="0"/>
              </a:spcBef>
              <a:spcAft>
                <a:spcPts val="0"/>
              </a:spcAft>
              <a:defRPr/>
            </a:pPr>
            <a:endParaRPr lang="en-US" dirty="0">
              <a:latin typeface="+mn-lt"/>
              <a:ea typeface="+mn-ea"/>
              <a:cs typeface="+mn-cs"/>
            </a:endParaRPr>
          </a:p>
        </p:txBody>
      </p:sp>
      <p:sp>
        <p:nvSpPr>
          <p:cNvPr id="6" name="TextBox 5"/>
          <p:cNvSpPr txBox="1"/>
          <p:nvPr userDrawn="1"/>
        </p:nvSpPr>
        <p:spPr>
          <a:xfrm>
            <a:off x="427038" y="6545263"/>
            <a:ext cx="3305175" cy="276225"/>
          </a:xfrm>
          <a:prstGeom prst="rect">
            <a:avLst/>
          </a:prstGeom>
        </p:spPr>
        <p:txBody>
          <a:bodyPr>
            <a:normAutofit/>
          </a:bodyPr>
          <a:lstStyle/>
          <a:p>
            <a:pPr fontAlgn="auto">
              <a:spcBef>
                <a:spcPct val="20000"/>
              </a:spcBef>
              <a:spcAft>
                <a:spcPts val="0"/>
              </a:spcAft>
              <a:buFont typeface="Arial"/>
              <a:buNone/>
              <a:defRPr/>
            </a:pPr>
            <a:r>
              <a:rPr lang="en-US" sz="800" dirty="0">
                <a:latin typeface="+mn-lt"/>
                <a:ea typeface="+mn-ea"/>
                <a:cs typeface="+mn-cs"/>
              </a:rPr>
              <a:t>© Hortonworks Inc. </a:t>
            </a:r>
            <a:r>
              <a:rPr lang="en-US" sz="800" dirty="0" smtClean="0">
                <a:latin typeface="+mn-lt"/>
                <a:ea typeface="+mn-ea"/>
                <a:cs typeface="+mn-cs"/>
              </a:rPr>
              <a:t>2013</a:t>
            </a:r>
            <a:endParaRPr lang="en-US" dirty="0">
              <a:solidFill>
                <a:srgbClr val="C3C3C3"/>
              </a:solidFill>
              <a:latin typeface="+mn-lt"/>
              <a:ea typeface="+mn-ea"/>
              <a:cs typeface="+mn-cs"/>
            </a:endParaRPr>
          </a:p>
        </p:txBody>
      </p:sp>
      <p:sp>
        <p:nvSpPr>
          <p:cNvPr id="2" name="Title 1"/>
          <p:cNvSpPr>
            <a:spLocks noGrp="1"/>
          </p:cNvSpPr>
          <p:nvPr>
            <p:ph type="ctrTitle"/>
          </p:nvPr>
        </p:nvSpPr>
        <p:spPr>
          <a:xfrm>
            <a:off x="426916" y="1563944"/>
            <a:ext cx="8431088" cy="986653"/>
          </a:xfrm>
          <a:prstGeom prst="rect">
            <a:avLst/>
          </a:prstGeom>
        </p:spPr>
        <p:txBody>
          <a:bodyPr anchor="t">
            <a:noAutofit/>
          </a:bodyPr>
          <a:lstStyle>
            <a:lvl1pPr marL="0" indent="0" algn="l" defTabSz="454025">
              <a:tabLst/>
              <a:defRPr sz="7200">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426916" y="2550597"/>
            <a:ext cx="7633448" cy="640270"/>
          </a:xfrm>
          <a:prstGeom prst="rect">
            <a:avLst/>
          </a:prstGeom>
        </p:spPr>
        <p:txBody>
          <a:bodyPr>
            <a:normAutofit/>
          </a:bodyPr>
          <a:lstStyle>
            <a:lvl1pPr marL="0" indent="0" algn="l">
              <a:buNone/>
              <a:defRPr sz="2800">
                <a:solidFill>
                  <a:schemeClr val="tx1">
                    <a:lumMod val="50000"/>
                    <a:lumOff val="5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10"/>
          <p:cNvSpPr>
            <a:spLocks noGrp="1"/>
          </p:cNvSpPr>
          <p:nvPr>
            <p:ph type="body" sz="quarter" idx="10"/>
          </p:nvPr>
        </p:nvSpPr>
        <p:spPr>
          <a:xfrm>
            <a:off x="427038" y="3379799"/>
            <a:ext cx="4473575" cy="1077901"/>
          </a:xfrm>
          <a:prstGeom prst="rect">
            <a:avLst/>
          </a:prstGeom>
        </p:spPr>
        <p:txBody>
          <a:bodyPr vert="horz"/>
          <a:lstStyle>
            <a:lvl1pPr>
              <a:buFont typeface="Arial"/>
              <a:buNone/>
              <a:defRPr sz="1800">
                <a:solidFill>
                  <a:schemeClr val="tx1">
                    <a:lumMod val="50000"/>
                    <a:lumOff val="50000"/>
                  </a:schemeClr>
                </a:solidFill>
              </a:defRPr>
            </a:lvl1pPr>
            <a:lvl2pPr marL="457200" indent="0">
              <a:buFontTx/>
              <a:buNone/>
              <a:defRPr sz="1200"/>
            </a:lvl2pPr>
            <a:lvl3pPr marL="914400" indent="0">
              <a:buFontTx/>
              <a:buNone/>
              <a:defRPr sz="1200"/>
            </a:lvl3pPr>
          </a:lstStyle>
          <a:p>
            <a:pPr lvl="0"/>
            <a:r>
              <a:rPr lang="en-US" smtClean="0"/>
              <a:t>Click to edit Master text styles</a:t>
            </a:r>
          </a:p>
        </p:txBody>
      </p:sp>
      <p:sp>
        <p:nvSpPr>
          <p:cNvPr id="7" name="Slide Number Placeholder 5"/>
          <p:cNvSpPr>
            <a:spLocks noGrp="1"/>
          </p:cNvSpPr>
          <p:nvPr>
            <p:ph type="sldNum" sz="quarter" idx="11"/>
          </p:nvPr>
        </p:nvSpPr>
        <p:spPr>
          <a:xfrm>
            <a:off x="6553200" y="6456363"/>
            <a:ext cx="2133600"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10C0D0BB-98A3-7C42-83C1-132C7944CB3A}" type="slidenum">
              <a:rPr lang="en-US"/>
              <a:pPr>
                <a:defRPr/>
              </a:pPr>
              <a:t>‹#›</a:t>
            </a:fld>
            <a:endParaRPr lang="en-US" dirty="0"/>
          </a:p>
        </p:txBody>
      </p:sp>
    </p:spTree>
    <p:extLst>
      <p:ext uri="{BB962C8B-B14F-4D97-AF65-F5344CB8AC3E}">
        <p14:creationId xmlns:p14="http://schemas.microsoft.com/office/powerpoint/2010/main" val="362413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66" r:id="rId3"/>
    <p:sldLayoutId id="2147483662" r:id="rId4"/>
    <p:sldLayoutId id="2147483663" r:id="rId5"/>
    <p:sldLayoutId id="2147483665" r:id="rId6"/>
    <p:sldLayoutId id="2147483659" r:id="rId7"/>
    <p:sldLayoutId id="2147483668" r:id="rId8"/>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hdr="0" ftr="0" dt="0"/>
  <p:txStyles>
    <p:titleStyle>
      <a:lvl1pPr algn="l" defTabSz="457200" rtl="0" eaLnBrk="1" fontAlgn="base" hangingPunct="1">
        <a:spcBef>
          <a:spcPct val="0"/>
        </a:spcBef>
        <a:spcAft>
          <a:spcPct val="0"/>
        </a:spcAft>
        <a:defRPr sz="3600" kern="1200">
          <a:solidFill>
            <a:schemeClr val="tx1"/>
          </a:solidFill>
          <a:latin typeface="+mj-lt"/>
          <a:ea typeface="ヒラギノ角ゴ Pro W3" charset="-128"/>
          <a:cs typeface="ヒラギノ角ゴ Pro W3" charset="-128"/>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ortonworks.com/products/hortonworks-sandbo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916" y="1275186"/>
            <a:ext cx="8431088" cy="986653"/>
          </a:xfrm>
        </p:spPr>
        <p:txBody>
          <a:bodyPr/>
          <a:lstStyle/>
          <a:p>
            <a:r>
              <a:rPr lang="en-US" sz="5400" b="1" dirty="0">
                <a:solidFill>
                  <a:schemeClr val="bg1">
                    <a:lumMod val="75000"/>
                    <a:lumOff val="25000"/>
                  </a:schemeClr>
                </a:solidFill>
              </a:rPr>
              <a:t>YARN </a:t>
            </a:r>
            <a:r>
              <a:rPr lang="en-US" sz="4000" b="1" dirty="0" smtClean="0">
                <a:solidFill>
                  <a:schemeClr val="bg1">
                    <a:lumMod val="75000"/>
                    <a:lumOff val="25000"/>
                  </a:schemeClr>
                </a:solidFill>
              </a:rPr>
              <a:t/>
            </a:r>
            <a:br>
              <a:rPr lang="en-US" sz="4000" b="1" dirty="0" smtClean="0">
                <a:solidFill>
                  <a:schemeClr val="bg1">
                    <a:lumMod val="75000"/>
                    <a:lumOff val="25000"/>
                  </a:schemeClr>
                </a:solidFill>
              </a:rPr>
            </a:br>
            <a:r>
              <a:rPr lang="en-US" sz="4000" b="1" dirty="0" smtClean="0">
                <a:solidFill>
                  <a:schemeClr val="bg1">
                    <a:lumMod val="75000"/>
                    <a:lumOff val="25000"/>
                  </a:schemeClr>
                </a:solidFill>
              </a:rPr>
              <a:t>Apache Hadoop Next </a:t>
            </a:r>
            <a:r>
              <a:rPr lang="en-US" sz="4000" b="1" dirty="0">
                <a:solidFill>
                  <a:schemeClr val="bg1">
                    <a:lumMod val="75000"/>
                    <a:lumOff val="25000"/>
                  </a:schemeClr>
                </a:solidFill>
              </a:rPr>
              <a:t>Generation Compute </a:t>
            </a:r>
            <a:r>
              <a:rPr lang="en-US" sz="4000" b="1" dirty="0" smtClean="0">
                <a:solidFill>
                  <a:schemeClr val="bg1">
                    <a:lumMod val="75000"/>
                    <a:lumOff val="25000"/>
                  </a:schemeClr>
                </a:solidFill>
              </a:rPr>
              <a:t>Platform</a:t>
            </a:r>
            <a:br>
              <a:rPr lang="en-US" sz="4000" b="1" dirty="0" smtClean="0">
                <a:solidFill>
                  <a:schemeClr val="bg1">
                    <a:lumMod val="75000"/>
                    <a:lumOff val="25000"/>
                  </a:schemeClr>
                </a:solidFill>
              </a:rPr>
            </a:br>
            <a:endParaRPr lang="en-US" sz="4000" b="1" dirty="0">
              <a:solidFill>
                <a:schemeClr val="bg1">
                  <a:lumMod val="75000"/>
                  <a:lumOff val="25000"/>
                </a:schemeClr>
              </a:solidFill>
            </a:endParaRPr>
          </a:p>
        </p:txBody>
      </p:sp>
      <p:sp>
        <p:nvSpPr>
          <p:cNvPr id="4" name="Text Placeholder 3"/>
          <p:cNvSpPr>
            <a:spLocks noGrp="1"/>
          </p:cNvSpPr>
          <p:nvPr>
            <p:ph type="body" sz="quarter" idx="10"/>
          </p:nvPr>
        </p:nvSpPr>
        <p:spPr/>
        <p:txBody>
          <a:bodyPr>
            <a:normAutofit/>
          </a:bodyPr>
          <a:lstStyle/>
          <a:p>
            <a:endParaRPr lang="en-US" sz="2800" smtClean="0">
              <a:solidFill>
                <a:schemeClr val="tx1"/>
              </a:solidFill>
            </a:endParaRPr>
          </a:p>
          <a:p>
            <a:endParaRPr lang="en-US" sz="2800" dirty="0">
              <a:solidFill>
                <a:schemeClr val="tx1"/>
              </a:solidFill>
            </a:endParaRPr>
          </a:p>
        </p:txBody>
      </p:sp>
      <p:sp>
        <p:nvSpPr>
          <p:cNvPr id="5" name="Slide Number Placeholder 4"/>
          <p:cNvSpPr>
            <a:spLocks noGrp="1"/>
          </p:cNvSpPr>
          <p:nvPr>
            <p:ph type="sldNum" sz="quarter" idx="11"/>
          </p:nvPr>
        </p:nvSpPr>
        <p:spPr/>
        <p:txBody>
          <a:bodyPr/>
          <a:lstStyle/>
          <a:p>
            <a:pPr>
              <a:defRPr/>
            </a:pPr>
            <a:r>
              <a:rPr lang="en-US" dirty="0" smtClean="0"/>
              <a:t>Page </a:t>
            </a:r>
            <a:fld id="{10C0D0BB-98A3-7C42-83C1-132C7944CB3A}" type="slidenum">
              <a:rPr lang="en-US" smtClean="0"/>
              <a:pPr>
                <a:defRPr/>
              </a:pPr>
              <a:t>1</a:t>
            </a:fld>
            <a:endParaRPr lang="en-US" dirty="0"/>
          </a:p>
        </p:txBody>
      </p:sp>
      <p:sp>
        <p:nvSpPr>
          <p:cNvPr id="3" name="TextBox 2"/>
          <p:cNvSpPr txBox="1"/>
          <p:nvPr/>
        </p:nvSpPr>
        <p:spPr>
          <a:xfrm>
            <a:off x="427038" y="3505200"/>
            <a:ext cx="4267200" cy="910377"/>
          </a:xfrm>
          <a:prstGeom prst="rect">
            <a:avLst/>
          </a:prstGeom>
          <a:noFill/>
        </p:spPr>
        <p:txBody>
          <a:bodyPr wrap="square" rtlCol="0">
            <a:spAutoFit/>
          </a:bodyPr>
          <a:lstStyle/>
          <a:p>
            <a:r>
              <a:rPr lang="en-US" sz="2658" dirty="0" smtClean="0">
                <a:solidFill>
                  <a:schemeClr val="bg1">
                    <a:lumMod val="50000"/>
                    <a:lumOff val="50000"/>
                  </a:schemeClr>
                </a:solidFill>
              </a:rPr>
              <a:t>Bikas Saha</a:t>
            </a:r>
          </a:p>
          <a:p>
            <a:r>
              <a:rPr lang="en-US" sz="2658" dirty="0" smtClean="0">
                <a:solidFill>
                  <a:schemeClr val="bg1">
                    <a:lumMod val="50000"/>
                    <a:lumOff val="50000"/>
                  </a:schemeClr>
                </a:solidFill>
              </a:rPr>
              <a:t>@</a:t>
            </a:r>
            <a:r>
              <a:rPr lang="en-US" sz="2658" dirty="0" err="1" smtClean="0">
                <a:solidFill>
                  <a:schemeClr val="bg1">
                    <a:lumMod val="50000"/>
                    <a:lumOff val="50000"/>
                  </a:schemeClr>
                </a:solidFill>
              </a:rPr>
              <a:t>bikassaha</a:t>
            </a:r>
            <a:endParaRPr lang="en-US" sz="2658" dirty="0">
              <a:solidFill>
                <a:schemeClr val="bg1">
                  <a:lumMod val="50000"/>
                  <a:lumOff val="50000"/>
                </a:schemeClr>
              </a:solidFill>
            </a:endParaRPr>
          </a:p>
        </p:txBody>
      </p:sp>
    </p:spTree>
    <p:extLst>
      <p:ext uri="{BB962C8B-B14F-4D97-AF65-F5344CB8AC3E}">
        <p14:creationId xmlns:p14="http://schemas.microsoft.com/office/powerpoint/2010/main" val="2442209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Improvements in YARN</a:t>
            </a:r>
            <a:endParaRPr lang="en-US" dirty="0"/>
          </a:p>
        </p:txBody>
      </p:sp>
      <p:sp>
        <p:nvSpPr>
          <p:cNvPr id="3" name="Text Placeholder 2"/>
          <p:cNvSpPr>
            <a:spLocks noGrp="1"/>
          </p:cNvSpPr>
          <p:nvPr>
            <p:ph type="body" sz="quarter" idx="11"/>
          </p:nvPr>
        </p:nvSpPr>
        <p:spPr/>
        <p:txBody>
          <a:bodyPr/>
          <a:lstStyle/>
          <a:p>
            <a:pPr marL="0" indent="0">
              <a:buNone/>
            </a:pPr>
            <a:r>
              <a:rPr lang="en-US" dirty="0">
                <a:solidFill>
                  <a:srgbClr val="E17000"/>
                </a:solidFill>
              </a:rPr>
              <a:t>Framework supporting multiple applications</a:t>
            </a:r>
          </a:p>
          <a:p>
            <a:pPr lvl="1"/>
            <a:r>
              <a:rPr lang="en-US" dirty="0"/>
              <a:t> Separate generic resource brokering from application logic</a:t>
            </a:r>
          </a:p>
          <a:p>
            <a:pPr lvl="1"/>
            <a:r>
              <a:rPr lang="en-US" dirty="0"/>
              <a:t> Define protocols/libraries and provide a framework for custom application development</a:t>
            </a:r>
          </a:p>
          <a:p>
            <a:pPr lvl="1"/>
            <a:r>
              <a:rPr lang="en-US" dirty="0"/>
              <a:t> Share same Hadoop Cluster across </a:t>
            </a:r>
            <a:r>
              <a:rPr lang="en-US" dirty="0" smtClean="0"/>
              <a:t>applications</a:t>
            </a:r>
            <a:endParaRPr lang="en-US" dirty="0"/>
          </a:p>
          <a:p>
            <a:pPr marL="0" indent="0">
              <a:buNone/>
            </a:pPr>
            <a:endParaRPr lang="en-US" dirty="0" smtClean="0"/>
          </a:p>
          <a:p>
            <a:pPr marL="0" indent="0">
              <a:buNone/>
            </a:pPr>
            <a:r>
              <a:rPr lang="en-US" dirty="0">
                <a:solidFill>
                  <a:srgbClr val="E17000"/>
                </a:solidFill>
              </a:rPr>
              <a:t>Cluster Utilization</a:t>
            </a:r>
          </a:p>
          <a:p>
            <a:pPr lvl="1"/>
            <a:r>
              <a:rPr lang="en-US" dirty="0"/>
              <a:t> Generic resource container model replaces fixed Map/Reduce slots. Container allocations based on locality, memory (CPU coming soon)</a:t>
            </a:r>
          </a:p>
          <a:p>
            <a:pPr lvl="1"/>
            <a:r>
              <a:rPr lang="en-US" dirty="0"/>
              <a:t> Sharing cluster among multiple </a:t>
            </a:r>
            <a:r>
              <a:rPr lang="en-US" dirty="0" smtClean="0"/>
              <a:t>application</a:t>
            </a:r>
            <a:endParaRPr lang="en-US" dirty="0"/>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10</a:t>
            </a:fld>
            <a:endParaRPr lang="en-US" dirty="0"/>
          </a:p>
        </p:txBody>
      </p:sp>
    </p:spTree>
    <p:extLst>
      <p:ext uri="{BB962C8B-B14F-4D97-AF65-F5344CB8AC3E}">
        <p14:creationId xmlns:p14="http://schemas.microsoft.com/office/powerpoint/2010/main" val="9087243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Improvements in YARN</a:t>
            </a:r>
          </a:p>
        </p:txBody>
      </p:sp>
      <p:sp>
        <p:nvSpPr>
          <p:cNvPr id="3" name="Text Placeholder 2"/>
          <p:cNvSpPr>
            <a:spLocks noGrp="1"/>
          </p:cNvSpPr>
          <p:nvPr>
            <p:ph type="body" sz="quarter" idx="11"/>
          </p:nvPr>
        </p:nvSpPr>
        <p:spPr/>
        <p:txBody>
          <a:bodyPr/>
          <a:lstStyle/>
          <a:p>
            <a:pPr marL="0" indent="0">
              <a:buNone/>
            </a:pPr>
            <a:r>
              <a:rPr lang="en-US" dirty="0">
                <a:solidFill>
                  <a:srgbClr val="E17000"/>
                </a:solidFill>
              </a:rPr>
              <a:t>Scalability</a:t>
            </a:r>
          </a:p>
          <a:p>
            <a:pPr lvl="1"/>
            <a:r>
              <a:rPr lang="en-US" dirty="0"/>
              <a:t> </a:t>
            </a:r>
            <a:r>
              <a:rPr lang="en-US" dirty="0" smtClean="0"/>
              <a:t>Removed </a:t>
            </a:r>
            <a:r>
              <a:rPr lang="en-US" dirty="0"/>
              <a:t>complex app logic from </a:t>
            </a:r>
            <a:r>
              <a:rPr lang="en-US" dirty="0" smtClean="0"/>
              <a:t>RM, scale further</a:t>
            </a:r>
            <a:endParaRPr lang="en-US" dirty="0"/>
          </a:p>
          <a:p>
            <a:pPr lvl="1"/>
            <a:r>
              <a:rPr lang="en-US" dirty="0"/>
              <a:t> State </a:t>
            </a:r>
            <a:r>
              <a:rPr lang="en-US" dirty="0" smtClean="0"/>
              <a:t>machine, message </a:t>
            </a:r>
            <a:r>
              <a:rPr lang="en-US" dirty="0"/>
              <a:t>passing based loosely coupled </a:t>
            </a:r>
            <a:r>
              <a:rPr lang="en-US" dirty="0" smtClean="0"/>
              <a:t>design</a:t>
            </a:r>
          </a:p>
          <a:p>
            <a:pPr lvl="1"/>
            <a:r>
              <a:rPr lang="en-US" dirty="0"/>
              <a:t> </a:t>
            </a:r>
            <a:r>
              <a:rPr lang="en-US" dirty="0" smtClean="0"/>
              <a:t>Compact scheduling protocol</a:t>
            </a:r>
          </a:p>
          <a:p>
            <a:pPr marL="0" indent="0">
              <a:buNone/>
            </a:pPr>
            <a:endParaRPr lang="en-US" dirty="0"/>
          </a:p>
          <a:p>
            <a:pPr marL="0" indent="0">
              <a:buNone/>
            </a:pPr>
            <a:r>
              <a:rPr lang="en-US" dirty="0">
                <a:solidFill>
                  <a:srgbClr val="E17000"/>
                </a:solidFill>
              </a:rPr>
              <a:t>Application Agility and Innovation</a:t>
            </a:r>
          </a:p>
          <a:p>
            <a:pPr lvl="1"/>
            <a:r>
              <a:rPr lang="en-US" dirty="0"/>
              <a:t> Use Protocol Buffers for RPC gives wire compatibility</a:t>
            </a:r>
          </a:p>
          <a:p>
            <a:pPr lvl="1"/>
            <a:r>
              <a:rPr lang="en-US" dirty="0"/>
              <a:t> Map Reduce becomes an application in user space unlocking safe innovation</a:t>
            </a:r>
          </a:p>
          <a:p>
            <a:pPr lvl="1"/>
            <a:r>
              <a:rPr lang="en-US" dirty="0"/>
              <a:t> Multiple versions of an app can co-exist leading to experimentation</a:t>
            </a:r>
          </a:p>
          <a:p>
            <a:pPr lvl="1"/>
            <a:r>
              <a:rPr lang="en-US" dirty="0"/>
              <a:t> Easier upgrade of framework and </a:t>
            </a:r>
            <a:r>
              <a:rPr lang="en-US" dirty="0" smtClean="0"/>
              <a:t>application</a:t>
            </a:r>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11</a:t>
            </a:fld>
            <a:endParaRPr lang="en-US" dirty="0"/>
          </a:p>
        </p:txBody>
      </p:sp>
    </p:spTree>
    <p:extLst>
      <p:ext uri="{BB962C8B-B14F-4D97-AF65-F5344CB8AC3E}">
        <p14:creationId xmlns:p14="http://schemas.microsoft.com/office/powerpoint/2010/main" val="3616893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Improvements in YARN</a:t>
            </a:r>
          </a:p>
        </p:txBody>
      </p:sp>
      <p:sp>
        <p:nvSpPr>
          <p:cNvPr id="3" name="Text Placeholder 2"/>
          <p:cNvSpPr>
            <a:spLocks noGrp="1"/>
          </p:cNvSpPr>
          <p:nvPr>
            <p:ph type="body" sz="quarter" idx="11"/>
          </p:nvPr>
        </p:nvSpPr>
        <p:spPr/>
        <p:txBody>
          <a:bodyPr/>
          <a:lstStyle/>
          <a:p>
            <a:pPr marL="0" indent="0">
              <a:buNone/>
            </a:pPr>
            <a:r>
              <a:rPr lang="en-US" dirty="0">
                <a:solidFill>
                  <a:srgbClr val="E17000"/>
                </a:solidFill>
              </a:rPr>
              <a:t>Shared </a:t>
            </a:r>
            <a:r>
              <a:rPr lang="en-US" dirty="0" smtClean="0">
                <a:solidFill>
                  <a:srgbClr val="E17000"/>
                </a:solidFill>
              </a:rPr>
              <a:t>Services</a:t>
            </a:r>
            <a:endParaRPr lang="en-US" dirty="0">
              <a:solidFill>
                <a:srgbClr val="E17000"/>
              </a:solidFill>
            </a:endParaRPr>
          </a:p>
          <a:p>
            <a:pPr lvl="1"/>
            <a:r>
              <a:rPr lang="en-US" dirty="0"/>
              <a:t> Common services needed to build distributed application are included in a pluggable framework</a:t>
            </a:r>
          </a:p>
          <a:p>
            <a:pPr lvl="1"/>
            <a:r>
              <a:rPr lang="en-US" dirty="0" smtClean="0"/>
              <a:t> Distributed </a:t>
            </a:r>
            <a:r>
              <a:rPr lang="en-US" dirty="0"/>
              <a:t>file sharing </a:t>
            </a:r>
            <a:r>
              <a:rPr lang="en-US" dirty="0" smtClean="0"/>
              <a:t>service </a:t>
            </a:r>
          </a:p>
          <a:p>
            <a:pPr lvl="1"/>
            <a:r>
              <a:rPr lang="en-US" dirty="0" smtClean="0"/>
              <a:t> Remote </a:t>
            </a:r>
            <a:r>
              <a:rPr lang="en-US" dirty="0"/>
              <a:t>data read </a:t>
            </a:r>
            <a:r>
              <a:rPr lang="en-US" dirty="0" smtClean="0"/>
              <a:t>service</a:t>
            </a:r>
          </a:p>
          <a:p>
            <a:pPr lvl="1"/>
            <a:r>
              <a:rPr lang="en-US" dirty="0" smtClean="0"/>
              <a:t> Log Aggregation Service</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12</a:t>
            </a:fld>
            <a:endParaRPr lang="en-US" dirty="0"/>
          </a:p>
        </p:txBody>
      </p:sp>
    </p:spTree>
    <p:extLst>
      <p:ext uri="{BB962C8B-B14F-4D97-AF65-F5344CB8AC3E}">
        <p14:creationId xmlns:p14="http://schemas.microsoft.com/office/powerpoint/2010/main" val="32722098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rPr>
              <a:t>YARN: Efficiency with Shared Services</a:t>
            </a:r>
            <a:endParaRPr lang="en-US" sz="3200" dirty="0">
              <a:solidFill>
                <a:schemeClr val="bg1"/>
              </a:solidFill>
            </a:endParaRPr>
          </a:p>
        </p:txBody>
      </p:sp>
      <p:sp>
        <p:nvSpPr>
          <p:cNvPr id="4" name="Slide Number Placeholder 3"/>
          <p:cNvSpPr>
            <a:spLocks noGrp="1"/>
          </p:cNvSpPr>
          <p:nvPr>
            <p:ph type="sldNum" sz="quarter" idx="12"/>
          </p:nvPr>
        </p:nvSpPr>
        <p:spPr/>
        <p:txBody>
          <a:bodyPr/>
          <a:lstStyle/>
          <a:p>
            <a:pPr>
              <a:defRPr/>
            </a:pPr>
            <a:r>
              <a:rPr lang="en-US" smtClean="0">
                <a:solidFill>
                  <a:prstClr val="black"/>
                </a:solidFill>
                <a:latin typeface="Arial"/>
              </a:rPr>
              <a:t>Page </a:t>
            </a:r>
            <a:fld id="{BE3614C6-9B97-DA43-9EC2-F206459474B6}" type="slidenum">
              <a:rPr lang="en-US" smtClean="0">
                <a:solidFill>
                  <a:prstClr val="black"/>
                </a:solidFill>
                <a:latin typeface="Arial"/>
              </a:rPr>
              <a:pPr>
                <a:defRPr/>
              </a:pPr>
              <a:t>13</a:t>
            </a:fld>
            <a:endParaRPr lang="en-US">
              <a:solidFill>
                <a:prstClr val="black"/>
              </a:solidFill>
              <a:latin typeface="Arial"/>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086" y="1383507"/>
            <a:ext cx="3601909" cy="684363"/>
          </a:xfrm>
          <a:prstGeom prst="rect">
            <a:avLst/>
          </a:prstGeom>
        </p:spPr>
      </p:pic>
      <p:sp>
        <p:nvSpPr>
          <p:cNvPr id="7" name="Rectangle 6"/>
          <p:cNvSpPr/>
          <p:nvPr/>
        </p:nvSpPr>
        <p:spPr>
          <a:xfrm>
            <a:off x="508000" y="2252515"/>
            <a:ext cx="8151714" cy="4927503"/>
          </a:xfrm>
          <a:prstGeom prst="rect">
            <a:avLst/>
          </a:prstGeom>
        </p:spPr>
        <p:txBody>
          <a:bodyPr wrap="square">
            <a:spAutoFit/>
          </a:bodyPr>
          <a:lstStyle/>
          <a:p>
            <a:r>
              <a:rPr lang="en-US" sz="2800" b="1" dirty="0" smtClean="0">
                <a:solidFill>
                  <a:schemeClr val="accent1"/>
                </a:solidFill>
              </a:rPr>
              <a:t>Yahoo</a:t>
            </a:r>
            <a:r>
              <a:rPr lang="en-US" sz="2800" b="1" dirty="0">
                <a:solidFill>
                  <a:schemeClr val="accent1"/>
                </a:solidFill>
              </a:rPr>
              <a:t>! </a:t>
            </a:r>
            <a:r>
              <a:rPr lang="en-US" sz="2800" b="1" dirty="0" smtClean="0">
                <a:solidFill>
                  <a:schemeClr val="accent1"/>
                </a:solidFill>
              </a:rPr>
              <a:t>leverages YARN</a:t>
            </a:r>
            <a:endParaRPr lang="en-US" sz="2800" dirty="0"/>
          </a:p>
          <a:p>
            <a:endParaRPr lang="en-US" sz="900" dirty="0" smtClean="0"/>
          </a:p>
          <a:p>
            <a:pPr>
              <a:lnSpc>
                <a:spcPct val="130000"/>
              </a:lnSpc>
            </a:pPr>
            <a:r>
              <a:rPr lang="en-US" sz="2200" dirty="0" smtClean="0"/>
              <a:t>40,000+ </a:t>
            </a:r>
            <a:r>
              <a:rPr lang="en-US" sz="2200" dirty="0"/>
              <a:t>nodes running YARN across over </a:t>
            </a:r>
            <a:r>
              <a:rPr lang="en-US" sz="2200" dirty="0" smtClean="0"/>
              <a:t>365PB </a:t>
            </a:r>
            <a:r>
              <a:rPr lang="en-US" sz="2200" dirty="0"/>
              <a:t>of </a:t>
            </a:r>
            <a:r>
              <a:rPr lang="en-US" sz="2200" dirty="0" smtClean="0"/>
              <a:t>data</a:t>
            </a:r>
          </a:p>
          <a:p>
            <a:pPr>
              <a:lnSpc>
                <a:spcPct val="130000"/>
              </a:lnSpc>
            </a:pPr>
            <a:r>
              <a:rPr lang="en-US" sz="2200" dirty="0" smtClean="0"/>
              <a:t>~400,000 </a:t>
            </a:r>
            <a:r>
              <a:rPr lang="en-US" sz="2200" dirty="0"/>
              <a:t>jobs per day for about 10 million hours of compute </a:t>
            </a:r>
            <a:r>
              <a:rPr lang="en-US" sz="2200" dirty="0" smtClean="0"/>
              <a:t>time</a:t>
            </a:r>
            <a:endParaRPr lang="en-US" sz="2200" b="1" dirty="0" smtClean="0">
              <a:solidFill>
                <a:schemeClr val="accent5"/>
              </a:solidFill>
            </a:endParaRPr>
          </a:p>
          <a:p>
            <a:pPr>
              <a:lnSpc>
                <a:spcPct val="130000"/>
              </a:lnSpc>
            </a:pPr>
            <a:r>
              <a:rPr lang="en-US" sz="2200" b="1" i="1" dirty="0" smtClean="0">
                <a:solidFill>
                  <a:srgbClr val="E17000"/>
                </a:solidFill>
              </a:rPr>
              <a:t>Estimated a </a:t>
            </a:r>
            <a:r>
              <a:rPr lang="en-US" sz="2200" b="1" i="1" dirty="0">
                <a:solidFill>
                  <a:srgbClr val="E17000"/>
                </a:solidFill>
              </a:rPr>
              <a:t>60% – 150% improvement on node usage per </a:t>
            </a:r>
            <a:r>
              <a:rPr lang="en-US" sz="2200" b="1" i="1" dirty="0" smtClean="0">
                <a:solidFill>
                  <a:srgbClr val="E17000"/>
                </a:solidFill>
              </a:rPr>
              <a:t>day using YARN</a:t>
            </a:r>
          </a:p>
          <a:p>
            <a:pPr>
              <a:lnSpc>
                <a:spcPct val="130000"/>
              </a:lnSpc>
            </a:pPr>
            <a:endParaRPr lang="en-US" sz="1200" b="1" i="1" dirty="0">
              <a:solidFill>
                <a:srgbClr val="E17000"/>
              </a:solidFill>
            </a:endParaRPr>
          </a:p>
          <a:p>
            <a:pPr>
              <a:lnSpc>
                <a:spcPct val="130000"/>
              </a:lnSpc>
            </a:pPr>
            <a:r>
              <a:rPr lang="en-US" sz="2200" b="1" i="1" dirty="0" smtClean="0">
                <a:solidFill>
                  <a:srgbClr val="E17000"/>
                </a:solidFill>
              </a:rPr>
              <a:t>Eliminated </a:t>
            </a:r>
            <a:r>
              <a:rPr lang="en-US" sz="2200" b="1" i="1" dirty="0" err="1" smtClean="0">
                <a:solidFill>
                  <a:srgbClr val="E17000"/>
                </a:solidFill>
              </a:rPr>
              <a:t>Colo</a:t>
            </a:r>
            <a:r>
              <a:rPr lang="en-US" sz="2200" b="1" i="1" dirty="0" smtClean="0">
                <a:solidFill>
                  <a:srgbClr val="E17000"/>
                </a:solidFill>
              </a:rPr>
              <a:t> (~10K nodes) due to increased utilization</a:t>
            </a:r>
            <a:endParaRPr lang="en-US" sz="2200" b="1" i="1" dirty="0">
              <a:solidFill>
                <a:srgbClr val="E17000"/>
              </a:solidFill>
            </a:endParaRPr>
          </a:p>
          <a:p>
            <a:endParaRPr lang="en-US" dirty="0" smtClean="0"/>
          </a:p>
          <a:p>
            <a:r>
              <a:rPr lang="en-US" dirty="0" smtClean="0"/>
              <a:t>For more details check out the YARN SOCC 2013 paper</a:t>
            </a:r>
          </a:p>
          <a:p>
            <a:endParaRPr lang="en-US" dirty="0"/>
          </a:p>
          <a:p>
            <a:endParaRPr lang="en-US" dirty="0"/>
          </a:p>
          <a:p>
            <a:endParaRPr lang="en-US" dirty="0" smtClean="0"/>
          </a:p>
        </p:txBody>
      </p:sp>
    </p:spTree>
    <p:extLst>
      <p:ext uri="{BB962C8B-B14F-4D97-AF65-F5344CB8AC3E}">
        <p14:creationId xmlns:p14="http://schemas.microsoft.com/office/powerpoint/2010/main" val="11166582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as Cluster Operating System</a:t>
            </a:r>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14</a:t>
            </a:fld>
            <a:endParaRPr lang="en-US" dirty="0"/>
          </a:p>
        </p:txBody>
      </p:sp>
      <p:grpSp>
        <p:nvGrpSpPr>
          <p:cNvPr id="6" name="Group 5"/>
          <p:cNvGrpSpPr/>
          <p:nvPr/>
        </p:nvGrpSpPr>
        <p:grpSpPr>
          <a:xfrm>
            <a:off x="274181" y="2593340"/>
            <a:ext cx="8557076" cy="1104323"/>
            <a:chOff x="274181" y="2563804"/>
            <a:chExt cx="8557076" cy="1104323"/>
          </a:xfrm>
        </p:grpSpPr>
        <p:grpSp>
          <p:nvGrpSpPr>
            <p:cNvPr id="7" name="Group 6"/>
            <p:cNvGrpSpPr/>
            <p:nvPr/>
          </p:nvGrpSpPr>
          <p:grpSpPr>
            <a:xfrm>
              <a:off x="274181" y="2563804"/>
              <a:ext cx="2011327" cy="1104323"/>
              <a:chOff x="205061" y="2563804"/>
              <a:chExt cx="2011327" cy="1104323"/>
            </a:xfrm>
          </p:grpSpPr>
          <p:sp>
            <p:nvSpPr>
              <p:cNvPr id="17" name="Rounded Rectangle 16"/>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smtClean="0">
                    <a:solidFill>
                      <a:srgbClr val="000000"/>
                    </a:solidFill>
                    <a:latin typeface="Calibri"/>
                    <a:cs typeface="Calibri"/>
                  </a:rPr>
                  <a:t>NodeManager</a:t>
                </a:r>
                <a:endParaRPr lang="en-US" sz="1100" b="1" dirty="0">
                  <a:solidFill>
                    <a:srgbClr val="000000"/>
                  </a:solidFill>
                  <a:latin typeface="Calibri"/>
                  <a:cs typeface="Calibri"/>
                </a:endParaRPr>
              </a:p>
            </p:txBody>
          </p:sp>
          <p:sp>
            <p:nvSpPr>
              <p:cNvPr id="18" name="Rounded Rectangle 17"/>
              <p:cNvSpPr/>
              <p:nvPr/>
            </p:nvSpPr>
            <p:spPr>
              <a:xfrm>
                <a:off x="205062" y="2772387"/>
                <a:ext cx="2011326" cy="895740"/>
              </a:xfrm>
              <a:prstGeom prst="roundRect">
                <a:avLst>
                  <a:gd name="adj" fmla="val 6525"/>
                </a:avLst>
              </a:prstGeom>
              <a:solidFill>
                <a:srgbClr val="FFFFFF"/>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8" name="Group 7"/>
            <p:cNvGrpSpPr/>
            <p:nvPr/>
          </p:nvGrpSpPr>
          <p:grpSpPr>
            <a:xfrm>
              <a:off x="2456097" y="2563804"/>
              <a:ext cx="2011327" cy="1104323"/>
              <a:chOff x="205061" y="2563804"/>
              <a:chExt cx="2011327" cy="1104323"/>
            </a:xfrm>
          </p:grpSpPr>
          <p:sp>
            <p:nvSpPr>
              <p:cNvPr id="15" name="Rounded Rectangle 14"/>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16" name="Rounded Rectangle 15"/>
              <p:cNvSpPr/>
              <p:nvPr/>
            </p:nvSpPr>
            <p:spPr>
              <a:xfrm>
                <a:off x="205062" y="2772387"/>
                <a:ext cx="2011326" cy="895740"/>
              </a:xfrm>
              <a:prstGeom prst="roundRect">
                <a:avLst>
                  <a:gd name="adj" fmla="val 6525"/>
                </a:avLst>
              </a:prstGeom>
              <a:solidFill>
                <a:schemeClr val="bg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9" name="Group 8"/>
            <p:cNvGrpSpPr/>
            <p:nvPr/>
          </p:nvGrpSpPr>
          <p:grpSpPr>
            <a:xfrm>
              <a:off x="4638013" y="2563805"/>
              <a:ext cx="2011327" cy="1104322"/>
              <a:chOff x="205061" y="2563805"/>
              <a:chExt cx="2011327" cy="1104322"/>
            </a:xfrm>
          </p:grpSpPr>
          <p:sp>
            <p:nvSpPr>
              <p:cNvPr id="13" name="Rounded Rectangle 12"/>
              <p:cNvSpPr/>
              <p:nvPr/>
            </p:nvSpPr>
            <p:spPr>
              <a:xfrm>
                <a:off x="205061" y="2563805"/>
                <a:ext cx="2011327" cy="980072"/>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14" name="Rounded Rectangle 13"/>
              <p:cNvSpPr/>
              <p:nvPr/>
            </p:nvSpPr>
            <p:spPr>
              <a:xfrm>
                <a:off x="205062" y="2772387"/>
                <a:ext cx="2011326" cy="895740"/>
              </a:xfrm>
              <a:prstGeom prst="roundRect">
                <a:avLst>
                  <a:gd name="adj" fmla="val 6525"/>
                </a:avLst>
              </a:prstGeom>
              <a:solidFill>
                <a:srgbClr val="FFFFFF"/>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10" name="Group 9"/>
            <p:cNvGrpSpPr/>
            <p:nvPr/>
          </p:nvGrpSpPr>
          <p:grpSpPr>
            <a:xfrm>
              <a:off x="6819930" y="2563804"/>
              <a:ext cx="2011327" cy="1104323"/>
              <a:chOff x="205061" y="2563804"/>
              <a:chExt cx="2011327" cy="1104323"/>
            </a:xfrm>
          </p:grpSpPr>
          <p:sp>
            <p:nvSpPr>
              <p:cNvPr id="11" name="Rounded Rectangle 10"/>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12" name="Rounded Rectangle 11"/>
              <p:cNvSpPr/>
              <p:nvPr/>
            </p:nvSpPr>
            <p:spPr>
              <a:xfrm>
                <a:off x="205062" y="2772387"/>
                <a:ext cx="2011326" cy="895740"/>
              </a:xfrm>
              <a:prstGeom prst="roundRect">
                <a:avLst>
                  <a:gd name="adj" fmla="val 6525"/>
                </a:avLst>
              </a:prstGeom>
              <a:solidFill>
                <a:schemeClr val="bg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sp>
        <p:nvSpPr>
          <p:cNvPr id="19" name="Rounded Rectangle 18"/>
          <p:cNvSpPr/>
          <p:nvPr/>
        </p:nvSpPr>
        <p:spPr>
          <a:xfrm>
            <a:off x="2906128" y="2902730"/>
            <a:ext cx="1149075" cy="287047"/>
          </a:xfrm>
          <a:prstGeom prst="roundRect">
            <a:avLst>
              <a:gd name="adj" fmla="val 6525"/>
            </a:avLst>
          </a:prstGeom>
          <a:solidFill>
            <a:schemeClr val="accent1">
              <a:lumMod val="40000"/>
              <a:lumOff val="6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69BE28">
                    <a:lumMod val="50000"/>
                  </a:srgbClr>
                </a:solidFill>
                <a:latin typeface="Calibri"/>
                <a:cs typeface="Calibri"/>
              </a:rPr>
              <a:t>map </a:t>
            </a:r>
            <a:r>
              <a:rPr lang="en-US" sz="1200" b="1" baseline="-21000" dirty="0" smtClean="0">
                <a:solidFill>
                  <a:srgbClr val="44697D"/>
                </a:solidFill>
                <a:latin typeface="Calibri"/>
                <a:cs typeface="Calibri"/>
              </a:rPr>
              <a:t>1.1</a:t>
            </a:r>
            <a:endParaRPr lang="en-US" sz="1200" b="1" baseline="-21000" dirty="0">
              <a:solidFill>
                <a:srgbClr val="44697D"/>
              </a:solidFill>
              <a:latin typeface="Calibri"/>
              <a:cs typeface="Calibri"/>
            </a:endParaRPr>
          </a:p>
        </p:txBody>
      </p:sp>
      <p:sp>
        <p:nvSpPr>
          <p:cNvPr id="20" name="Rounded Rectangle 19"/>
          <p:cNvSpPr/>
          <p:nvPr/>
        </p:nvSpPr>
        <p:spPr>
          <a:xfrm>
            <a:off x="2906128" y="3286365"/>
            <a:ext cx="1149075" cy="287047"/>
          </a:xfrm>
          <a:prstGeom prst="roundRect">
            <a:avLst>
              <a:gd name="adj" fmla="val 6525"/>
            </a:avLst>
          </a:prstGeom>
          <a:solidFill>
            <a:schemeClr val="accent5">
              <a:lumMod val="40000"/>
              <a:lumOff val="60000"/>
            </a:schemeClr>
          </a:solid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050" b="1" dirty="0" smtClean="0">
                <a:solidFill>
                  <a:srgbClr val="E17000"/>
                </a:solidFill>
                <a:latin typeface="Calibri"/>
                <a:cs typeface="Calibri"/>
              </a:rPr>
              <a:t>vertex</a:t>
            </a:r>
            <a:r>
              <a:rPr lang="en-US" sz="1100" b="1" baseline="-21000" dirty="0" smtClean="0">
                <a:solidFill>
                  <a:srgbClr val="E17000"/>
                </a:solidFill>
                <a:latin typeface="Calibri"/>
                <a:cs typeface="Calibri"/>
              </a:rPr>
              <a:t>1.2.2</a:t>
            </a:r>
            <a:endParaRPr lang="en-US" sz="1100" b="1" baseline="-21000" dirty="0">
              <a:solidFill>
                <a:srgbClr val="E17000"/>
              </a:solidFill>
              <a:latin typeface="Calibri"/>
              <a:cs typeface="Calibri"/>
            </a:endParaRPr>
          </a:p>
        </p:txBody>
      </p:sp>
      <p:grpSp>
        <p:nvGrpSpPr>
          <p:cNvPr id="21" name="Group 20"/>
          <p:cNvGrpSpPr/>
          <p:nvPr/>
        </p:nvGrpSpPr>
        <p:grpSpPr>
          <a:xfrm>
            <a:off x="274181" y="3873260"/>
            <a:ext cx="2011327" cy="1104323"/>
            <a:chOff x="205061" y="2563804"/>
            <a:chExt cx="2011327" cy="1104323"/>
          </a:xfrm>
        </p:grpSpPr>
        <p:sp>
          <p:nvSpPr>
            <p:cNvPr id="22" name="Rounded Rectangle 21"/>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23" name="Rounded Rectangle 22"/>
            <p:cNvSpPr/>
            <p:nvPr/>
          </p:nvSpPr>
          <p:spPr>
            <a:xfrm>
              <a:off x="205062" y="2772387"/>
              <a:ext cx="2011326" cy="895740"/>
            </a:xfrm>
            <a:prstGeom prst="roundRect">
              <a:avLst>
                <a:gd name="adj" fmla="val 6525"/>
              </a:avLst>
            </a:prstGeom>
            <a:solidFill>
              <a:schemeClr val="bg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24" name="Group 23"/>
          <p:cNvGrpSpPr/>
          <p:nvPr/>
        </p:nvGrpSpPr>
        <p:grpSpPr>
          <a:xfrm>
            <a:off x="2456097" y="3873260"/>
            <a:ext cx="2011327" cy="1104323"/>
            <a:chOff x="205061" y="2563804"/>
            <a:chExt cx="2011327" cy="1104323"/>
          </a:xfrm>
        </p:grpSpPr>
        <p:sp>
          <p:nvSpPr>
            <p:cNvPr id="25" name="Rounded Rectangle 24"/>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26" name="Rounded Rectangle 25"/>
            <p:cNvSpPr/>
            <p:nvPr/>
          </p:nvSpPr>
          <p:spPr>
            <a:xfrm>
              <a:off x="205062" y="2772387"/>
              <a:ext cx="2011326" cy="895740"/>
            </a:xfrm>
            <a:prstGeom prst="roundRect">
              <a:avLst>
                <a:gd name="adj" fmla="val 6525"/>
              </a:avLst>
            </a:prstGeom>
            <a:solidFill>
              <a:schemeClr val="bg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27" name="Group 26"/>
          <p:cNvGrpSpPr/>
          <p:nvPr/>
        </p:nvGrpSpPr>
        <p:grpSpPr>
          <a:xfrm>
            <a:off x="4638013" y="3873260"/>
            <a:ext cx="2011327" cy="1104323"/>
            <a:chOff x="205061" y="2563804"/>
            <a:chExt cx="2011327" cy="1104323"/>
          </a:xfrm>
        </p:grpSpPr>
        <p:sp>
          <p:nvSpPr>
            <p:cNvPr id="28" name="Rounded Rectangle 27"/>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29" name="Rounded Rectangle 28"/>
            <p:cNvSpPr/>
            <p:nvPr/>
          </p:nvSpPr>
          <p:spPr>
            <a:xfrm>
              <a:off x="205062" y="2772387"/>
              <a:ext cx="2011326" cy="895740"/>
            </a:xfrm>
            <a:prstGeom prst="roundRect">
              <a:avLst>
                <a:gd name="adj" fmla="val 6525"/>
              </a:avLst>
            </a:prstGeom>
            <a:solidFill>
              <a:schemeClr val="bg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30" name="Group 29"/>
          <p:cNvGrpSpPr/>
          <p:nvPr/>
        </p:nvGrpSpPr>
        <p:grpSpPr>
          <a:xfrm>
            <a:off x="6819930" y="3873260"/>
            <a:ext cx="2011327" cy="1104323"/>
            <a:chOff x="205061" y="2563804"/>
            <a:chExt cx="2011327" cy="1104323"/>
          </a:xfrm>
        </p:grpSpPr>
        <p:sp>
          <p:nvSpPr>
            <p:cNvPr id="31" name="Rounded Rectangle 30"/>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32" name="Rounded Rectangle 31"/>
            <p:cNvSpPr/>
            <p:nvPr/>
          </p:nvSpPr>
          <p:spPr>
            <a:xfrm>
              <a:off x="205062" y="2772387"/>
              <a:ext cx="2011326" cy="895740"/>
            </a:xfrm>
            <a:prstGeom prst="roundRect">
              <a:avLst>
                <a:gd name="adj" fmla="val 6525"/>
              </a:avLst>
            </a:prstGeom>
            <a:solidFill>
              <a:schemeClr val="bg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33" name="Group 32"/>
          <p:cNvGrpSpPr/>
          <p:nvPr/>
        </p:nvGrpSpPr>
        <p:grpSpPr>
          <a:xfrm>
            <a:off x="274181" y="5153180"/>
            <a:ext cx="8557076" cy="1104323"/>
            <a:chOff x="205061" y="2563804"/>
            <a:chExt cx="8557076" cy="1104323"/>
          </a:xfrm>
        </p:grpSpPr>
        <p:grpSp>
          <p:nvGrpSpPr>
            <p:cNvPr id="34" name="Group 33"/>
            <p:cNvGrpSpPr/>
            <p:nvPr/>
          </p:nvGrpSpPr>
          <p:grpSpPr>
            <a:xfrm>
              <a:off x="205061" y="2563804"/>
              <a:ext cx="2011327" cy="1104323"/>
              <a:chOff x="205061" y="2563804"/>
              <a:chExt cx="2011327" cy="1104323"/>
            </a:xfrm>
          </p:grpSpPr>
          <p:sp>
            <p:nvSpPr>
              <p:cNvPr id="44" name="Rounded Rectangle 43"/>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45" name="Rounded Rectangle 44"/>
              <p:cNvSpPr/>
              <p:nvPr/>
            </p:nvSpPr>
            <p:spPr>
              <a:xfrm>
                <a:off x="205062" y="2772387"/>
                <a:ext cx="2011326" cy="895740"/>
              </a:xfrm>
              <a:prstGeom prst="roundRect">
                <a:avLst>
                  <a:gd name="adj" fmla="val 6525"/>
                </a:avLst>
              </a:prstGeom>
              <a:solidFill>
                <a:srgbClr val="FFFFFF"/>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35" name="Group 34"/>
            <p:cNvGrpSpPr/>
            <p:nvPr/>
          </p:nvGrpSpPr>
          <p:grpSpPr>
            <a:xfrm>
              <a:off x="2386977" y="2563804"/>
              <a:ext cx="2011327" cy="1104323"/>
              <a:chOff x="205061" y="2563804"/>
              <a:chExt cx="2011327" cy="1104323"/>
            </a:xfrm>
          </p:grpSpPr>
          <p:sp>
            <p:nvSpPr>
              <p:cNvPr id="42" name="Rounded Rectangle 41"/>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43" name="Rounded Rectangle 42"/>
              <p:cNvSpPr/>
              <p:nvPr/>
            </p:nvSpPr>
            <p:spPr>
              <a:xfrm>
                <a:off x="205062" y="2772387"/>
                <a:ext cx="2011326" cy="895740"/>
              </a:xfrm>
              <a:prstGeom prst="roundRect">
                <a:avLst>
                  <a:gd name="adj" fmla="val 6525"/>
                </a:avLst>
              </a:prstGeom>
              <a:solidFill>
                <a:schemeClr val="bg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36" name="Group 35"/>
            <p:cNvGrpSpPr/>
            <p:nvPr/>
          </p:nvGrpSpPr>
          <p:grpSpPr>
            <a:xfrm>
              <a:off x="4568893" y="2563804"/>
              <a:ext cx="2011327" cy="1104323"/>
              <a:chOff x="205061" y="2563804"/>
              <a:chExt cx="2011327" cy="1104323"/>
            </a:xfrm>
          </p:grpSpPr>
          <p:sp>
            <p:nvSpPr>
              <p:cNvPr id="40" name="Rounded Rectangle 39"/>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41" name="Rounded Rectangle 40"/>
              <p:cNvSpPr/>
              <p:nvPr/>
            </p:nvSpPr>
            <p:spPr>
              <a:xfrm>
                <a:off x="205062" y="2772387"/>
                <a:ext cx="2011326" cy="895740"/>
              </a:xfrm>
              <a:prstGeom prst="roundRect">
                <a:avLst>
                  <a:gd name="adj" fmla="val 6525"/>
                </a:avLst>
              </a:prstGeom>
              <a:solidFill>
                <a:srgbClr val="FFFFFF"/>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nvGrpSpPr>
            <p:cNvPr id="37" name="Group 36"/>
            <p:cNvGrpSpPr/>
            <p:nvPr/>
          </p:nvGrpSpPr>
          <p:grpSpPr>
            <a:xfrm>
              <a:off x="6750810" y="2563804"/>
              <a:ext cx="2011327" cy="1104323"/>
              <a:chOff x="205061" y="2563804"/>
              <a:chExt cx="2011327" cy="1104323"/>
            </a:xfrm>
          </p:grpSpPr>
          <p:sp>
            <p:nvSpPr>
              <p:cNvPr id="38" name="Rounded Rectangle 37"/>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err="1">
                    <a:solidFill>
                      <a:srgbClr val="000000"/>
                    </a:solidFill>
                    <a:latin typeface="Calibri"/>
                    <a:cs typeface="Calibri"/>
                  </a:rPr>
                  <a:t>NodeManager</a:t>
                </a:r>
                <a:endParaRPr lang="en-US" sz="1100" b="1" dirty="0">
                  <a:solidFill>
                    <a:srgbClr val="000000"/>
                  </a:solidFill>
                  <a:latin typeface="Calibri"/>
                  <a:cs typeface="Calibri"/>
                </a:endParaRPr>
              </a:p>
            </p:txBody>
          </p:sp>
          <p:sp>
            <p:nvSpPr>
              <p:cNvPr id="39" name="Rounded Rectangle 38"/>
              <p:cNvSpPr/>
              <p:nvPr/>
            </p:nvSpPr>
            <p:spPr>
              <a:xfrm>
                <a:off x="205062" y="2772387"/>
                <a:ext cx="2011326" cy="895740"/>
              </a:xfrm>
              <a:prstGeom prst="roundRect">
                <a:avLst>
                  <a:gd name="adj" fmla="val 6525"/>
                </a:avLst>
              </a:prstGeom>
              <a:solidFill>
                <a:schemeClr val="tx2"/>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grpSp>
      <p:sp>
        <p:nvSpPr>
          <p:cNvPr id="46" name="Rounded Rectangle 45"/>
          <p:cNvSpPr/>
          <p:nvPr/>
        </p:nvSpPr>
        <p:spPr>
          <a:xfrm>
            <a:off x="2906128" y="4177284"/>
            <a:ext cx="1149075" cy="287047"/>
          </a:xfrm>
          <a:prstGeom prst="roundRect">
            <a:avLst>
              <a:gd name="adj" fmla="val 6525"/>
            </a:avLst>
          </a:prstGeom>
          <a:solidFill>
            <a:schemeClr val="accent1">
              <a:lumMod val="40000"/>
              <a:lumOff val="60000"/>
            </a:schemeClr>
          </a:solidFill>
          <a:ln w="190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69BE28">
                    <a:lumMod val="50000"/>
                  </a:srgbClr>
                </a:solidFill>
                <a:latin typeface="Calibri"/>
                <a:cs typeface="Calibri"/>
              </a:rPr>
              <a:t>map</a:t>
            </a:r>
            <a:r>
              <a:rPr lang="en-US" sz="1200" b="1" baseline="-21000" dirty="0" smtClean="0">
                <a:solidFill>
                  <a:srgbClr val="69BE28">
                    <a:lumMod val="50000"/>
                  </a:srgbClr>
                </a:solidFill>
                <a:latin typeface="Calibri"/>
                <a:cs typeface="Calibri"/>
              </a:rPr>
              <a:t>1.2</a:t>
            </a:r>
            <a:endParaRPr lang="en-US" sz="1200" b="1" baseline="-21000" dirty="0">
              <a:solidFill>
                <a:srgbClr val="69BE28">
                  <a:lumMod val="50000"/>
                </a:srgbClr>
              </a:solidFill>
              <a:latin typeface="Calibri"/>
              <a:cs typeface="Calibri"/>
            </a:endParaRPr>
          </a:p>
        </p:txBody>
      </p:sp>
      <p:sp>
        <p:nvSpPr>
          <p:cNvPr id="47" name="Rounded Rectangle 46"/>
          <p:cNvSpPr/>
          <p:nvPr/>
        </p:nvSpPr>
        <p:spPr>
          <a:xfrm>
            <a:off x="2906128" y="5864176"/>
            <a:ext cx="1149075" cy="287047"/>
          </a:xfrm>
          <a:prstGeom prst="roundRect">
            <a:avLst>
              <a:gd name="adj" fmla="val 6525"/>
            </a:avLst>
          </a:prstGeom>
          <a:solidFill>
            <a:schemeClr val="accent1">
              <a:lumMod val="40000"/>
              <a:lumOff val="60000"/>
            </a:schemeClr>
          </a:solidFill>
          <a:ln w="190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69BE28">
                    <a:lumMod val="50000"/>
                  </a:srgbClr>
                </a:solidFill>
                <a:latin typeface="Calibri"/>
                <a:cs typeface="Calibri"/>
              </a:rPr>
              <a:t>reduce</a:t>
            </a:r>
            <a:r>
              <a:rPr lang="en-US" sz="1200" b="1" baseline="-21000" dirty="0" smtClean="0">
                <a:solidFill>
                  <a:srgbClr val="44697D"/>
                </a:solidFill>
                <a:latin typeface="Calibri"/>
                <a:cs typeface="Calibri"/>
              </a:rPr>
              <a:t>1.1</a:t>
            </a:r>
            <a:endParaRPr lang="en-US" sz="1200" b="1" baseline="-21000" dirty="0">
              <a:solidFill>
                <a:srgbClr val="44697D"/>
              </a:solidFill>
              <a:latin typeface="Calibri"/>
              <a:cs typeface="Calibri"/>
            </a:endParaRPr>
          </a:p>
        </p:txBody>
      </p:sp>
      <p:sp>
        <p:nvSpPr>
          <p:cNvPr id="48" name="Rounded Rectangle 47"/>
          <p:cNvSpPr/>
          <p:nvPr/>
        </p:nvSpPr>
        <p:spPr>
          <a:xfrm>
            <a:off x="708540" y="4377050"/>
            <a:ext cx="1149075" cy="287047"/>
          </a:xfrm>
          <a:prstGeom prst="roundRect">
            <a:avLst>
              <a:gd name="adj" fmla="val 6525"/>
            </a:avLst>
          </a:prstGeom>
          <a:solidFill>
            <a:schemeClr val="accent1"/>
          </a:solid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355F14"/>
                </a:solidFill>
                <a:latin typeface="Calibri"/>
                <a:cs typeface="Calibri"/>
              </a:rPr>
              <a:t>Batch</a:t>
            </a:r>
            <a:endParaRPr lang="en-US" sz="1100" b="1" baseline="-21000" dirty="0">
              <a:solidFill>
                <a:srgbClr val="355F14"/>
              </a:solidFill>
              <a:latin typeface="Calibri"/>
              <a:cs typeface="Calibri"/>
            </a:endParaRPr>
          </a:p>
        </p:txBody>
      </p:sp>
      <p:sp>
        <p:nvSpPr>
          <p:cNvPr id="49" name="Rounded Rectangle 48"/>
          <p:cNvSpPr/>
          <p:nvPr/>
        </p:nvSpPr>
        <p:spPr>
          <a:xfrm>
            <a:off x="7283321" y="3098093"/>
            <a:ext cx="1149075" cy="287047"/>
          </a:xfrm>
          <a:prstGeom prst="roundRect">
            <a:avLst>
              <a:gd name="adj" fmla="val 6525"/>
            </a:avLst>
          </a:prstGeom>
          <a:solidFill>
            <a:schemeClr val="accent5">
              <a:lumMod val="40000"/>
              <a:lumOff val="60000"/>
            </a:schemeClr>
          </a:solid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050" b="1" dirty="0" smtClean="0">
                <a:solidFill>
                  <a:srgbClr val="E17000"/>
                </a:solidFill>
                <a:latin typeface="Calibri"/>
                <a:cs typeface="Calibri"/>
              </a:rPr>
              <a:t>vertex</a:t>
            </a:r>
            <a:r>
              <a:rPr lang="en-US" sz="1100" b="1" baseline="-21000" dirty="0" smtClean="0">
                <a:solidFill>
                  <a:srgbClr val="E17000"/>
                </a:solidFill>
                <a:latin typeface="Calibri"/>
                <a:cs typeface="Calibri"/>
              </a:rPr>
              <a:t>1.1.1</a:t>
            </a:r>
            <a:endParaRPr lang="en-US" sz="1100" b="1" baseline="-21000" dirty="0">
              <a:solidFill>
                <a:srgbClr val="E17000"/>
              </a:solidFill>
              <a:latin typeface="Calibri"/>
              <a:cs typeface="Calibri"/>
            </a:endParaRPr>
          </a:p>
        </p:txBody>
      </p:sp>
      <p:sp>
        <p:nvSpPr>
          <p:cNvPr id="50" name="Rounded Rectangle 49"/>
          <p:cNvSpPr/>
          <p:nvPr/>
        </p:nvSpPr>
        <p:spPr>
          <a:xfrm>
            <a:off x="7283321" y="4377050"/>
            <a:ext cx="1149075" cy="287047"/>
          </a:xfrm>
          <a:prstGeom prst="roundRect">
            <a:avLst>
              <a:gd name="adj" fmla="val 6525"/>
            </a:avLst>
          </a:prstGeom>
          <a:solidFill>
            <a:schemeClr val="accent5">
              <a:lumMod val="40000"/>
              <a:lumOff val="60000"/>
            </a:schemeClr>
          </a:solid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050" b="1" dirty="0" smtClean="0">
                <a:solidFill>
                  <a:srgbClr val="E17000"/>
                </a:solidFill>
                <a:latin typeface="Calibri"/>
                <a:cs typeface="Calibri"/>
              </a:rPr>
              <a:t>vertex</a:t>
            </a:r>
            <a:r>
              <a:rPr lang="en-US" sz="1100" b="1" baseline="-21000" dirty="0" smtClean="0">
                <a:solidFill>
                  <a:srgbClr val="E17000"/>
                </a:solidFill>
                <a:latin typeface="Calibri"/>
                <a:cs typeface="Calibri"/>
              </a:rPr>
              <a:t>1.1.2</a:t>
            </a:r>
            <a:endParaRPr lang="en-US" sz="1100" b="1" baseline="-21000" dirty="0">
              <a:solidFill>
                <a:srgbClr val="E17000"/>
              </a:solidFill>
              <a:latin typeface="Calibri"/>
              <a:cs typeface="Calibri"/>
            </a:endParaRPr>
          </a:p>
        </p:txBody>
      </p:sp>
      <p:sp>
        <p:nvSpPr>
          <p:cNvPr id="51" name="Rounded Rectangle 50"/>
          <p:cNvSpPr/>
          <p:nvPr/>
        </p:nvSpPr>
        <p:spPr>
          <a:xfrm>
            <a:off x="7283321" y="5664410"/>
            <a:ext cx="1149075" cy="287047"/>
          </a:xfrm>
          <a:prstGeom prst="roundRect">
            <a:avLst>
              <a:gd name="adj" fmla="val 6525"/>
            </a:avLst>
          </a:prstGeom>
          <a:solidFill>
            <a:schemeClr val="accent5">
              <a:lumMod val="40000"/>
              <a:lumOff val="60000"/>
            </a:schemeClr>
          </a:solid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050" b="1" dirty="0" smtClean="0">
                <a:solidFill>
                  <a:srgbClr val="E17000"/>
                </a:solidFill>
                <a:latin typeface="Calibri"/>
                <a:cs typeface="Calibri"/>
              </a:rPr>
              <a:t>vertex</a:t>
            </a:r>
            <a:r>
              <a:rPr lang="en-US" sz="1100" b="1" baseline="-21000" dirty="0" smtClean="0">
                <a:solidFill>
                  <a:srgbClr val="E17000"/>
                </a:solidFill>
                <a:latin typeface="Calibri"/>
                <a:cs typeface="Calibri"/>
              </a:rPr>
              <a:t>1.2.1</a:t>
            </a:r>
            <a:endParaRPr lang="en-US" sz="1100" b="1" baseline="-21000" dirty="0">
              <a:solidFill>
                <a:srgbClr val="E17000"/>
              </a:solidFill>
              <a:latin typeface="Calibri"/>
              <a:cs typeface="Calibri"/>
            </a:endParaRPr>
          </a:p>
        </p:txBody>
      </p:sp>
      <p:sp>
        <p:nvSpPr>
          <p:cNvPr id="52" name="Rounded Rectangle 51"/>
          <p:cNvSpPr/>
          <p:nvPr/>
        </p:nvSpPr>
        <p:spPr>
          <a:xfrm>
            <a:off x="5094373" y="4377050"/>
            <a:ext cx="1149075" cy="287047"/>
          </a:xfrm>
          <a:prstGeom prst="roundRect">
            <a:avLst>
              <a:gd name="adj" fmla="val 6525"/>
            </a:avLst>
          </a:prstGeom>
          <a:solidFill>
            <a:schemeClr val="accent5"/>
          </a:solidFill>
          <a:ln w="19050" cmpd="sng">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E17000">
                    <a:lumMod val="20000"/>
                    <a:lumOff val="80000"/>
                  </a:srgbClr>
                </a:solidFill>
                <a:latin typeface="Calibri"/>
                <a:cs typeface="Calibri"/>
              </a:rPr>
              <a:t>Interactive SQL</a:t>
            </a:r>
            <a:endParaRPr lang="en-US" sz="1200" b="1" baseline="-21000" dirty="0">
              <a:solidFill>
                <a:srgbClr val="E17000">
                  <a:lumMod val="20000"/>
                  <a:lumOff val="80000"/>
                </a:srgbClr>
              </a:solidFill>
              <a:latin typeface="Calibri"/>
              <a:cs typeface="Calibri"/>
            </a:endParaRPr>
          </a:p>
        </p:txBody>
      </p:sp>
      <p:cxnSp>
        <p:nvCxnSpPr>
          <p:cNvPr id="53" name="Straight Arrow Connector 52"/>
          <p:cNvCxnSpPr>
            <a:endCxn id="50" idx="1"/>
          </p:cNvCxnSpPr>
          <p:nvPr/>
        </p:nvCxnSpPr>
        <p:spPr>
          <a:xfrm>
            <a:off x="6259557" y="4511768"/>
            <a:ext cx="1023764" cy="8806"/>
          </a:xfrm>
          <a:prstGeom prst="straightConnector1">
            <a:avLst/>
          </a:prstGeom>
          <a:ln w="19050" cmpd="sng">
            <a:solidFill>
              <a:schemeClr val="accent5"/>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114"/>
          <p:cNvCxnSpPr>
            <a:endCxn id="51" idx="1"/>
          </p:cNvCxnSpPr>
          <p:nvPr/>
        </p:nvCxnSpPr>
        <p:spPr>
          <a:xfrm rot="16200000" flipH="1">
            <a:off x="6250276" y="4774889"/>
            <a:ext cx="1296166" cy="769924"/>
          </a:xfrm>
          <a:prstGeom prst="bentConnector2">
            <a:avLst/>
          </a:prstGeom>
          <a:ln w="19050" cmpd="sng">
            <a:solidFill>
              <a:schemeClr val="accent5"/>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114"/>
          <p:cNvCxnSpPr>
            <a:endCxn id="49" idx="1"/>
          </p:cNvCxnSpPr>
          <p:nvPr/>
        </p:nvCxnSpPr>
        <p:spPr>
          <a:xfrm rot="5400000" flipH="1" flipV="1">
            <a:off x="6258880" y="3496135"/>
            <a:ext cx="1278958" cy="769923"/>
          </a:xfrm>
          <a:prstGeom prst="bentConnector2">
            <a:avLst/>
          </a:prstGeom>
          <a:ln w="19050" cmpd="sng">
            <a:solidFill>
              <a:schemeClr val="accent5"/>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114"/>
          <p:cNvCxnSpPr>
            <a:stCxn id="52" idx="1"/>
            <a:endCxn id="20" idx="3"/>
          </p:cNvCxnSpPr>
          <p:nvPr/>
        </p:nvCxnSpPr>
        <p:spPr>
          <a:xfrm rot="10800000">
            <a:off x="4055203" y="3429890"/>
            <a:ext cx="1039170" cy="1090685"/>
          </a:xfrm>
          <a:prstGeom prst="bentConnector3">
            <a:avLst>
              <a:gd name="adj1" fmla="val 79931"/>
            </a:avLst>
          </a:prstGeom>
          <a:ln w="19050" cmpd="sng">
            <a:solidFill>
              <a:schemeClr val="accent5"/>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114"/>
          <p:cNvCxnSpPr>
            <a:stCxn id="48" idx="3"/>
            <a:endCxn id="19" idx="1"/>
          </p:cNvCxnSpPr>
          <p:nvPr/>
        </p:nvCxnSpPr>
        <p:spPr>
          <a:xfrm flipV="1">
            <a:off x="1857615" y="3046254"/>
            <a:ext cx="1048513" cy="1474320"/>
          </a:xfrm>
          <a:prstGeom prst="bentConnector3">
            <a:avLst>
              <a:gd name="adj1" fmla="val 49816"/>
            </a:avLst>
          </a:prstGeom>
          <a:ln w="19050" cmpd="sng">
            <a:solidFill>
              <a:schemeClr val="accent1">
                <a:lumMod val="50000"/>
              </a:schemeClr>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114"/>
          <p:cNvCxnSpPr>
            <a:stCxn id="48" idx="3"/>
            <a:endCxn id="47" idx="1"/>
          </p:cNvCxnSpPr>
          <p:nvPr/>
        </p:nvCxnSpPr>
        <p:spPr>
          <a:xfrm>
            <a:off x="1857615" y="4520574"/>
            <a:ext cx="1048513" cy="1487126"/>
          </a:xfrm>
          <a:prstGeom prst="bentConnector3">
            <a:avLst>
              <a:gd name="adj1" fmla="val 48639"/>
            </a:avLst>
          </a:prstGeom>
          <a:ln w="19050" cmpd="sng">
            <a:solidFill>
              <a:srgbClr val="355F14"/>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0147300" y="3382336"/>
            <a:ext cx="914400" cy="914400"/>
          </a:xfrm>
          <a:prstGeom prst="rect">
            <a:avLst/>
          </a:prstGeom>
        </p:spPr>
        <p:txBody>
          <a:bodyPr vert="horz" wrap="none" lIns="91440" tIns="45720" rIns="91440" bIns="45720" rtlCol="0">
            <a:normAutofit/>
          </a:bodyPr>
          <a:lstStyle/>
          <a:p>
            <a:pPr defTabSz="457200">
              <a:spcBef>
                <a:spcPct val="20000"/>
              </a:spcBef>
              <a:buFont typeface="Arial"/>
              <a:buNone/>
            </a:pPr>
            <a:endParaRPr lang="en-US" dirty="0" smtClean="0">
              <a:solidFill>
                <a:srgbClr val="C3C3C3"/>
              </a:solidFill>
            </a:endParaRPr>
          </a:p>
        </p:txBody>
      </p:sp>
      <p:grpSp>
        <p:nvGrpSpPr>
          <p:cNvPr id="60" name="Group 59"/>
          <p:cNvGrpSpPr/>
          <p:nvPr/>
        </p:nvGrpSpPr>
        <p:grpSpPr>
          <a:xfrm>
            <a:off x="3632349" y="1202366"/>
            <a:ext cx="2011327" cy="1104323"/>
            <a:chOff x="3632349" y="1172830"/>
            <a:chExt cx="2011327" cy="1104323"/>
          </a:xfrm>
        </p:grpSpPr>
        <p:grpSp>
          <p:nvGrpSpPr>
            <p:cNvPr id="61" name="Group 60"/>
            <p:cNvGrpSpPr/>
            <p:nvPr/>
          </p:nvGrpSpPr>
          <p:grpSpPr>
            <a:xfrm>
              <a:off x="3632349" y="1172830"/>
              <a:ext cx="2011327" cy="1104323"/>
              <a:chOff x="205061" y="2563804"/>
              <a:chExt cx="2011327" cy="1104323"/>
            </a:xfrm>
          </p:grpSpPr>
          <p:sp>
            <p:nvSpPr>
              <p:cNvPr id="64" name="Rounded Rectangle 63"/>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defTabSz="457200"/>
                <a:r>
                  <a:rPr lang="en-US" sz="1100" b="1" dirty="0" smtClean="0">
                    <a:solidFill>
                      <a:srgbClr val="000000"/>
                    </a:solidFill>
                    <a:latin typeface="Calibri"/>
                    <a:cs typeface="Calibri"/>
                  </a:rPr>
                  <a:t>ResourceManager</a:t>
                </a:r>
                <a:endParaRPr lang="en-US" sz="1100" b="1" dirty="0">
                  <a:solidFill>
                    <a:srgbClr val="000000"/>
                  </a:solidFill>
                  <a:latin typeface="Calibri"/>
                  <a:cs typeface="Calibri"/>
                </a:endParaRPr>
              </a:p>
            </p:txBody>
          </p:sp>
          <p:sp>
            <p:nvSpPr>
              <p:cNvPr id="65" name="Rounded Rectangle 64"/>
              <p:cNvSpPr/>
              <p:nvPr/>
            </p:nvSpPr>
            <p:spPr>
              <a:xfrm>
                <a:off x="205062" y="2772387"/>
                <a:ext cx="2011326" cy="895740"/>
              </a:xfrm>
              <a:prstGeom prst="roundRect">
                <a:avLst>
                  <a:gd name="adj" fmla="val 6525"/>
                </a:avLst>
              </a:prstGeom>
              <a:solidFill>
                <a:schemeClr val="accent1">
                  <a:lumMod val="20000"/>
                  <a:lumOff val="80000"/>
                </a:schemeClr>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defTabSz="457200"/>
                <a:endParaRPr lang="en-US" sz="1200" dirty="0">
                  <a:solidFill>
                    <a:srgbClr val="1E1E1E"/>
                  </a:solidFill>
                  <a:latin typeface="Calibri"/>
                  <a:cs typeface="Calibri"/>
                </a:endParaRPr>
              </a:p>
            </p:txBody>
          </p:sp>
        </p:grpSp>
        <p:sp>
          <p:nvSpPr>
            <p:cNvPr id="62" name="Rounded Rectangle 61"/>
            <p:cNvSpPr/>
            <p:nvPr/>
          </p:nvSpPr>
          <p:spPr>
            <a:xfrm>
              <a:off x="3835286" y="1903682"/>
              <a:ext cx="1605455" cy="287047"/>
            </a:xfrm>
            <a:prstGeom prst="roundRect">
              <a:avLst>
                <a:gd name="adj" fmla="val 6525"/>
              </a:avLst>
            </a:prstGeom>
            <a:solidFill>
              <a:schemeClr val="accent1">
                <a:lumMod val="60000"/>
                <a:lumOff val="40000"/>
              </a:schemeClr>
            </a:solidFill>
            <a:ln w="19050" cmpd="sng">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1E1E1E"/>
                  </a:solidFill>
                  <a:latin typeface="Calibri"/>
                  <a:cs typeface="Calibri"/>
                </a:rPr>
                <a:t>Scheduler</a:t>
              </a:r>
              <a:endParaRPr lang="en-US" sz="1100" b="1" baseline="-21000" dirty="0">
                <a:solidFill>
                  <a:srgbClr val="1E1E1E"/>
                </a:solidFill>
                <a:latin typeface="Calibri"/>
                <a:cs typeface="Calibri"/>
              </a:endParaRPr>
            </a:p>
          </p:txBody>
        </p:sp>
        <p:pic>
          <p:nvPicPr>
            <p:cNvPr id="63" name="Picture 62"/>
            <p:cNvPicPr>
              <a:picLocks noChangeAspect="1"/>
            </p:cNvPicPr>
            <p:nvPr/>
          </p:nvPicPr>
          <p:blipFill>
            <a:blip r:embed="rId3"/>
            <a:stretch>
              <a:fillRect/>
            </a:stretch>
          </p:blipFill>
          <p:spPr>
            <a:xfrm>
              <a:off x="4458416" y="1461409"/>
              <a:ext cx="367873" cy="367873"/>
            </a:xfrm>
            <a:prstGeom prst="rect">
              <a:avLst/>
            </a:prstGeom>
          </p:spPr>
        </p:pic>
      </p:grpSp>
      <p:pic>
        <p:nvPicPr>
          <p:cNvPr id="66" name="Picture 65"/>
          <p:cNvPicPr>
            <a:picLocks noChangeAspect="1"/>
          </p:cNvPicPr>
          <p:nvPr/>
        </p:nvPicPr>
        <p:blipFill>
          <a:blip r:embed="rId4"/>
          <a:stretch>
            <a:fillRect/>
          </a:stretch>
        </p:blipFill>
        <p:spPr>
          <a:xfrm>
            <a:off x="274182" y="3398347"/>
            <a:ext cx="277258" cy="277258"/>
          </a:xfrm>
          <a:prstGeom prst="rect">
            <a:avLst/>
          </a:prstGeom>
        </p:spPr>
      </p:pic>
      <p:pic>
        <p:nvPicPr>
          <p:cNvPr id="67" name="Picture 66"/>
          <p:cNvPicPr>
            <a:picLocks noChangeAspect="1"/>
          </p:cNvPicPr>
          <p:nvPr/>
        </p:nvPicPr>
        <p:blipFill>
          <a:blip r:embed="rId4"/>
          <a:stretch>
            <a:fillRect/>
          </a:stretch>
        </p:blipFill>
        <p:spPr>
          <a:xfrm>
            <a:off x="274181" y="4678696"/>
            <a:ext cx="277258" cy="277258"/>
          </a:xfrm>
          <a:prstGeom prst="rect">
            <a:avLst/>
          </a:prstGeom>
        </p:spPr>
      </p:pic>
      <p:pic>
        <p:nvPicPr>
          <p:cNvPr id="68" name="Picture 67"/>
          <p:cNvPicPr>
            <a:picLocks noChangeAspect="1"/>
          </p:cNvPicPr>
          <p:nvPr/>
        </p:nvPicPr>
        <p:blipFill>
          <a:blip r:embed="rId4"/>
          <a:stretch>
            <a:fillRect/>
          </a:stretch>
        </p:blipFill>
        <p:spPr>
          <a:xfrm>
            <a:off x="274182" y="5955171"/>
            <a:ext cx="277258" cy="277258"/>
          </a:xfrm>
          <a:prstGeom prst="rect">
            <a:avLst/>
          </a:prstGeom>
        </p:spPr>
      </p:pic>
      <p:pic>
        <p:nvPicPr>
          <p:cNvPr id="69" name="Picture 68"/>
          <p:cNvPicPr>
            <a:picLocks noChangeAspect="1"/>
          </p:cNvPicPr>
          <p:nvPr/>
        </p:nvPicPr>
        <p:blipFill>
          <a:blip r:embed="rId4"/>
          <a:stretch>
            <a:fillRect/>
          </a:stretch>
        </p:blipFill>
        <p:spPr>
          <a:xfrm>
            <a:off x="2456097" y="3405806"/>
            <a:ext cx="277258" cy="277258"/>
          </a:xfrm>
          <a:prstGeom prst="rect">
            <a:avLst/>
          </a:prstGeom>
        </p:spPr>
      </p:pic>
      <p:pic>
        <p:nvPicPr>
          <p:cNvPr id="70" name="Picture 69"/>
          <p:cNvPicPr>
            <a:picLocks noChangeAspect="1"/>
          </p:cNvPicPr>
          <p:nvPr/>
        </p:nvPicPr>
        <p:blipFill>
          <a:blip r:embed="rId4"/>
          <a:stretch>
            <a:fillRect/>
          </a:stretch>
        </p:blipFill>
        <p:spPr>
          <a:xfrm>
            <a:off x="2456098" y="4678696"/>
            <a:ext cx="277258" cy="277258"/>
          </a:xfrm>
          <a:prstGeom prst="rect">
            <a:avLst/>
          </a:prstGeom>
        </p:spPr>
      </p:pic>
      <p:pic>
        <p:nvPicPr>
          <p:cNvPr id="71" name="Picture 70"/>
          <p:cNvPicPr>
            <a:picLocks noChangeAspect="1"/>
          </p:cNvPicPr>
          <p:nvPr/>
        </p:nvPicPr>
        <p:blipFill>
          <a:blip r:embed="rId4"/>
          <a:stretch>
            <a:fillRect/>
          </a:stretch>
        </p:blipFill>
        <p:spPr>
          <a:xfrm>
            <a:off x="2456098" y="5951457"/>
            <a:ext cx="277258" cy="277258"/>
          </a:xfrm>
          <a:prstGeom prst="rect">
            <a:avLst/>
          </a:prstGeom>
        </p:spPr>
      </p:pic>
      <p:pic>
        <p:nvPicPr>
          <p:cNvPr id="72" name="Picture 71"/>
          <p:cNvPicPr>
            <a:picLocks noChangeAspect="1"/>
          </p:cNvPicPr>
          <p:nvPr/>
        </p:nvPicPr>
        <p:blipFill>
          <a:blip r:embed="rId4"/>
          <a:stretch>
            <a:fillRect/>
          </a:stretch>
        </p:blipFill>
        <p:spPr>
          <a:xfrm>
            <a:off x="4638014" y="3405806"/>
            <a:ext cx="277258" cy="277258"/>
          </a:xfrm>
          <a:prstGeom prst="rect">
            <a:avLst/>
          </a:prstGeom>
        </p:spPr>
      </p:pic>
      <p:pic>
        <p:nvPicPr>
          <p:cNvPr id="73" name="Picture 72"/>
          <p:cNvPicPr>
            <a:picLocks noChangeAspect="1"/>
          </p:cNvPicPr>
          <p:nvPr/>
        </p:nvPicPr>
        <p:blipFill>
          <a:blip r:embed="rId4"/>
          <a:stretch>
            <a:fillRect/>
          </a:stretch>
        </p:blipFill>
        <p:spPr>
          <a:xfrm>
            <a:off x="4634718" y="4678696"/>
            <a:ext cx="277258" cy="277258"/>
          </a:xfrm>
          <a:prstGeom prst="rect">
            <a:avLst/>
          </a:prstGeom>
        </p:spPr>
      </p:pic>
      <p:pic>
        <p:nvPicPr>
          <p:cNvPr id="74" name="Picture 73"/>
          <p:cNvPicPr>
            <a:picLocks noChangeAspect="1"/>
          </p:cNvPicPr>
          <p:nvPr/>
        </p:nvPicPr>
        <p:blipFill>
          <a:blip r:embed="rId4"/>
          <a:stretch>
            <a:fillRect/>
          </a:stretch>
        </p:blipFill>
        <p:spPr>
          <a:xfrm>
            <a:off x="4623416" y="5966056"/>
            <a:ext cx="277258" cy="277258"/>
          </a:xfrm>
          <a:prstGeom prst="rect">
            <a:avLst/>
          </a:prstGeom>
        </p:spPr>
      </p:pic>
      <p:pic>
        <p:nvPicPr>
          <p:cNvPr id="75" name="Picture 74"/>
          <p:cNvPicPr>
            <a:picLocks noChangeAspect="1"/>
          </p:cNvPicPr>
          <p:nvPr/>
        </p:nvPicPr>
        <p:blipFill>
          <a:blip r:embed="rId4"/>
          <a:stretch>
            <a:fillRect/>
          </a:stretch>
        </p:blipFill>
        <p:spPr>
          <a:xfrm>
            <a:off x="6819931" y="3405806"/>
            <a:ext cx="277258" cy="277258"/>
          </a:xfrm>
          <a:prstGeom prst="rect">
            <a:avLst/>
          </a:prstGeom>
        </p:spPr>
      </p:pic>
      <p:pic>
        <p:nvPicPr>
          <p:cNvPr id="76" name="Picture 75"/>
          <p:cNvPicPr>
            <a:picLocks noChangeAspect="1"/>
          </p:cNvPicPr>
          <p:nvPr/>
        </p:nvPicPr>
        <p:blipFill>
          <a:blip r:embed="rId4"/>
          <a:stretch>
            <a:fillRect/>
          </a:stretch>
        </p:blipFill>
        <p:spPr>
          <a:xfrm>
            <a:off x="6819931" y="4678696"/>
            <a:ext cx="277258" cy="277258"/>
          </a:xfrm>
          <a:prstGeom prst="rect">
            <a:avLst/>
          </a:prstGeom>
        </p:spPr>
      </p:pic>
      <p:pic>
        <p:nvPicPr>
          <p:cNvPr id="77" name="Picture 76"/>
          <p:cNvPicPr>
            <a:picLocks noChangeAspect="1"/>
          </p:cNvPicPr>
          <p:nvPr/>
        </p:nvPicPr>
        <p:blipFill>
          <a:blip r:embed="rId4"/>
          <a:stretch>
            <a:fillRect/>
          </a:stretch>
        </p:blipFill>
        <p:spPr>
          <a:xfrm>
            <a:off x="6819930" y="5951457"/>
            <a:ext cx="277258" cy="277258"/>
          </a:xfrm>
          <a:prstGeom prst="rect">
            <a:avLst/>
          </a:prstGeom>
        </p:spPr>
      </p:pic>
      <p:pic>
        <p:nvPicPr>
          <p:cNvPr id="78" name="Picture 77"/>
          <p:cNvPicPr>
            <a:picLocks noChangeAspect="1"/>
          </p:cNvPicPr>
          <p:nvPr/>
        </p:nvPicPr>
        <p:blipFill>
          <a:blip r:embed="rId5"/>
          <a:stretch>
            <a:fillRect/>
          </a:stretch>
        </p:blipFill>
        <p:spPr>
          <a:xfrm>
            <a:off x="4139052" y="4663809"/>
            <a:ext cx="313774" cy="313774"/>
          </a:xfrm>
          <a:prstGeom prst="rect">
            <a:avLst/>
          </a:prstGeom>
        </p:spPr>
      </p:pic>
      <p:pic>
        <p:nvPicPr>
          <p:cNvPr id="79" name="Picture 78"/>
          <p:cNvPicPr>
            <a:picLocks noChangeAspect="1"/>
          </p:cNvPicPr>
          <p:nvPr/>
        </p:nvPicPr>
        <p:blipFill>
          <a:blip r:embed="rId5"/>
          <a:stretch>
            <a:fillRect/>
          </a:stretch>
        </p:blipFill>
        <p:spPr>
          <a:xfrm>
            <a:off x="4144642" y="5908796"/>
            <a:ext cx="313774" cy="313774"/>
          </a:xfrm>
          <a:prstGeom prst="rect">
            <a:avLst/>
          </a:prstGeom>
        </p:spPr>
      </p:pic>
      <p:pic>
        <p:nvPicPr>
          <p:cNvPr id="80" name="Picture 79"/>
          <p:cNvPicPr>
            <a:picLocks noChangeAspect="1"/>
          </p:cNvPicPr>
          <p:nvPr/>
        </p:nvPicPr>
        <p:blipFill>
          <a:blip r:embed="rId5"/>
          <a:stretch>
            <a:fillRect/>
          </a:stretch>
        </p:blipFill>
        <p:spPr>
          <a:xfrm>
            <a:off x="4124804" y="3383889"/>
            <a:ext cx="313774" cy="313774"/>
          </a:xfrm>
          <a:prstGeom prst="rect">
            <a:avLst/>
          </a:prstGeom>
        </p:spPr>
      </p:pic>
      <p:pic>
        <p:nvPicPr>
          <p:cNvPr id="81" name="Picture 80"/>
          <p:cNvPicPr>
            <a:picLocks noChangeAspect="1"/>
          </p:cNvPicPr>
          <p:nvPr/>
        </p:nvPicPr>
        <p:blipFill>
          <a:blip r:embed="rId5"/>
          <a:stretch>
            <a:fillRect/>
          </a:stretch>
        </p:blipFill>
        <p:spPr>
          <a:xfrm>
            <a:off x="1947918" y="4670266"/>
            <a:ext cx="313774" cy="313774"/>
          </a:xfrm>
          <a:prstGeom prst="rect">
            <a:avLst/>
          </a:prstGeom>
        </p:spPr>
      </p:pic>
      <p:pic>
        <p:nvPicPr>
          <p:cNvPr id="82" name="Picture 81"/>
          <p:cNvPicPr>
            <a:picLocks noChangeAspect="1"/>
          </p:cNvPicPr>
          <p:nvPr/>
        </p:nvPicPr>
        <p:blipFill>
          <a:blip r:embed="rId5"/>
          <a:stretch>
            <a:fillRect/>
          </a:stretch>
        </p:blipFill>
        <p:spPr>
          <a:xfrm>
            <a:off x="1948267" y="3385678"/>
            <a:ext cx="313774" cy="313774"/>
          </a:xfrm>
          <a:prstGeom prst="rect">
            <a:avLst/>
          </a:prstGeom>
        </p:spPr>
      </p:pic>
      <p:pic>
        <p:nvPicPr>
          <p:cNvPr id="83" name="Picture 82"/>
          <p:cNvPicPr>
            <a:picLocks noChangeAspect="1"/>
          </p:cNvPicPr>
          <p:nvPr/>
        </p:nvPicPr>
        <p:blipFill>
          <a:blip r:embed="rId5"/>
          <a:stretch>
            <a:fillRect/>
          </a:stretch>
        </p:blipFill>
        <p:spPr>
          <a:xfrm>
            <a:off x="1971734" y="5895693"/>
            <a:ext cx="313774" cy="313774"/>
          </a:xfrm>
          <a:prstGeom prst="rect">
            <a:avLst/>
          </a:prstGeom>
        </p:spPr>
      </p:pic>
      <p:pic>
        <p:nvPicPr>
          <p:cNvPr id="84" name="Picture 83"/>
          <p:cNvPicPr>
            <a:picLocks noChangeAspect="1"/>
          </p:cNvPicPr>
          <p:nvPr/>
        </p:nvPicPr>
        <p:blipFill>
          <a:blip r:embed="rId5"/>
          <a:stretch>
            <a:fillRect/>
          </a:stretch>
        </p:blipFill>
        <p:spPr>
          <a:xfrm>
            <a:off x="6312573" y="3384036"/>
            <a:ext cx="313774" cy="313774"/>
          </a:xfrm>
          <a:prstGeom prst="rect">
            <a:avLst/>
          </a:prstGeom>
        </p:spPr>
      </p:pic>
      <p:pic>
        <p:nvPicPr>
          <p:cNvPr id="85" name="Picture 84"/>
          <p:cNvPicPr>
            <a:picLocks noChangeAspect="1"/>
          </p:cNvPicPr>
          <p:nvPr/>
        </p:nvPicPr>
        <p:blipFill>
          <a:blip r:embed="rId5"/>
          <a:stretch>
            <a:fillRect/>
          </a:stretch>
        </p:blipFill>
        <p:spPr>
          <a:xfrm>
            <a:off x="6312573" y="4685214"/>
            <a:ext cx="313774" cy="313774"/>
          </a:xfrm>
          <a:prstGeom prst="rect">
            <a:avLst/>
          </a:prstGeom>
        </p:spPr>
      </p:pic>
      <p:pic>
        <p:nvPicPr>
          <p:cNvPr id="86" name="Picture 85"/>
          <p:cNvPicPr>
            <a:picLocks noChangeAspect="1"/>
          </p:cNvPicPr>
          <p:nvPr/>
        </p:nvPicPr>
        <p:blipFill>
          <a:blip r:embed="rId5"/>
          <a:stretch>
            <a:fillRect/>
          </a:stretch>
        </p:blipFill>
        <p:spPr>
          <a:xfrm>
            <a:off x="6306721" y="5943204"/>
            <a:ext cx="313774" cy="313774"/>
          </a:xfrm>
          <a:prstGeom prst="rect">
            <a:avLst/>
          </a:prstGeom>
        </p:spPr>
      </p:pic>
      <p:pic>
        <p:nvPicPr>
          <p:cNvPr id="87" name="Picture 86"/>
          <p:cNvPicPr>
            <a:picLocks noChangeAspect="1"/>
          </p:cNvPicPr>
          <p:nvPr/>
        </p:nvPicPr>
        <p:blipFill>
          <a:blip r:embed="rId5"/>
          <a:stretch>
            <a:fillRect/>
          </a:stretch>
        </p:blipFill>
        <p:spPr>
          <a:xfrm>
            <a:off x="8517485" y="3400242"/>
            <a:ext cx="313774" cy="313774"/>
          </a:xfrm>
          <a:prstGeom prst="rect">
            <a:avLst/>
          </a:prstGeom>
        </p:spPr>
      </p:pic>
      <p:pic>
        <p:nvPicPr>
          <p:cNvPr id="88" name="Picture 87"/>
          <p:cNvPicPr>
            <a:picLocks noChangeAspect="1"/>
          </p:cNvPicPr>
          <p:nvPr/>
        </p:nvPicPr>
        <p:blipFill>
          <a:blip r:embed="rId5"/>
          <a:stretch>
            <a:fillRect/>
          </a:stretch>
        </p:blipFill>
        <p:spPr>
          <a:xfrm>
            <a:off x="8517485" y="4682903"/>
            <a:ext cx="313774" cy="313774"/>
          </a:xfrm>
          <a:prstGeom prst="rect">
            <a:avLst/>
          </a:prstGeom>
        </p:spPr>
      </p:pic>
      <p:pic>
        <p:nvPicPr>
          <p:cNvPr id="89" name="Picture 88"/>
          <p:cNvPicPr>
            <a:picLocks noChangeAspect="1"/>
          </p:cNvPicPr>
          <p:nvPr/>
        </p:nvPicPr>
        <p:blipFill>
          <a:blip r:embed="rId5"/>
          <a:stretch>
            <a:fillRect/>
          </a:stretch>
        </p:blipFill>
        <p:spPr>
          <a:xfrm>
            <a:off x="8517485" y="5947779"/>
            <a:ext cx="313774" cy="313774"/>
          </a:xfrm>
          <a:prstGeom prst="rect">
            <a:avLst/>
          </a:prstGeom>
        </p:spPr>
      </p:pic>
      <p:sp>
        <p:nvSpPr>
          <p:cNvPr id="90" name="Rounded Rectangle 89"/>
          <p:cNvSpPr/>
          <p:nvPr/>
        </p:nvSpPr>
        <p:spPr>
          <a:xfrm>
            <a:off x="5069138" y="5679009"/>
            <a:ext cx="1149075" cy="287047"/>
          </a:xfrm>
          <a:prstGeom prst="roundRect">
            <a:avLst>
              <a:gd name="adj" fmla="val 6525"/>
            </a:avLst>
          </a:prstGeom>
          <a:solidFill>
            <a:srgbClr val="3366FF"/>
          </a:solidFill>
          <a:ln w="19050" cmpd="sng">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prstClr val="black"/>
                </a:solidFill>
                <a:latin typeface="Calibri"/>
                <a:cs typeface="Calibri"/>
              </a:rPr>
              <a:t>Real-Time</a:t>
            </a:r>
            <a:endParaRPr lang="en-US" sz="1100" b="1" baseline="-21000" dirty="0">
              <a:solidFill>
                <a:prstClr val="black"/>
              </a:solidFill>
              <a:latin typeface="Calibri"/>
              <a:cs typeface="Calibri"/>
            </a:endParaRPr>
          </a:p>
        </p:txBody>
      </p:sp>
      <p:sp>
        <p:nvSpPr>
          <p:cNvPr id="91" name="Rounded Rectangle 90"/>
          <p:cNvSpPr/>
          <p:nvPr/>
        </p:nvSpPr>
        <p:spPr>
          <a:xfrm>
            <a:off x="5110482" y="3076422"/>
            <a:ext cx="1149075" cy="287047"/>
          </a:xfrm>
          <a:prstGeom prst="roundRect">
            <a:avLst>
              <a:gd name="adj" fmla="val 6525"/>
            </a:avLst>
          </a:prstGeom>
          <a:solidFill>
            <a:srgbClr val="3366FF">
              <a:alpha val="46000"/>
            </a:srgbClr>
          </a:solidFill>
          <a:ln w="19050" cmpd="sng">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000000"/>
                </a:solidFill>
                <a:latin typeface="Calibri"/>
                <a:cs typeface="Calibri"/>
              </a:rPr>
              <a:t>nimbus</a:t>
            </a:r>
            <a:r>
              <a:rPr lang="en-US" sz="1200" b="1" baseline="-21000" dirty="0" smtClean="0">
                <a:solidFill>
                  <a:srgbClr val="000000"/>
                </a:solidFill>
                <a:latin typeface="Calibri"/>
                <a:cs typeface="Calibri"/>
              </a:rPr>
              <a:t>0</a:t>
            </a:r>
            <a:endParaRPr lang="en-US" sz="1200" b="1" baseline="-21000" dirty="0">
              <a:solidFill>
                <a:srgbClr val="000000"/>
              </a:solidFill>
              <a:latin typeface="Calibri"/>
              <a:cs typeface="Calibri"/>
            </a:endParaRPr>
          </a:p>
        </p:txBody>
      </p:sp>
      <p:sp>
        <p:nvSpPr>
          <p:cNvPr id="92" name="Rounded Rectangle 91"/>
          <p:cNvSpPr/>
          <p:nvPr/>
        </p:nvSpPr>
        <p:spPr>
          <a:xfrm>
            <a:off x="2893680" y="5495397"/>
            <a:ext cx="1149075" cy="287047"/>
          </a:xfrm>
          <a:prstGeom prst="roundRect">
            <a:avLst>
              <a:gd name="adj" fmla="val 6525"/>
            </a:avLst>
          </a:prstGeom>
          <a:solidFill>
            <a:srgbClr val="3366FF">
              <a:alpha val="46000"/>
            </a:srgbClr>
          </a:solidFill>
          <a:ln w="19050" cmpd="sng">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000000"/>
                </a:solidFill>
                <a:latin typeface="Calibri"/>
                <a:cs typeface="Calibri"/>
              </a:rPr>
              <a:t>nimbus</a:t>
            </a:r>
            <a:r>
              <a:rPr lang="en-US" sz="1200" b="1" baseline="-21000" dirty="0" smtClean="0">
                <a:solidFill>
                  <a:srgbClr val="000000"/>
                </a:solidFill>
                <a:latin typeface="Calibri"/>
                <a:cs typeface="Calibri"/>
              </a:rPr>
              <a:t>1</a:t>
            </a:r>
            <a:endParaRPr lang="en-US" sz="1200" b="1" baseline="-21000" dirty="0">
              <a:solidFill>
                <a:srgbClr val="000000"/>
              </a:solidFill>
              <a:latin typeface="Calibri"/>
              <a:cs typeface="Calibri"/>
            </a:endParaRPr>
          </a:p>
        </p:txBody>
      </p:sp>
      <p:sp>
        <p:nvSpPr>
          <p:cNvPr id="93" name="Rounded Rectangle 92"/>
          <p:cNvSpPr/>
          <p:nvPr/>
        </p:nvSpPr>
        <p:spPr>
          <a:xfrm>
            <a:off x="2906128" y="4573194"/>
            <a:ext cx="1149075" cy="287047"/>
          </a:xfrm>
          <a:prstGeom prst="roundRect">
            <a:avLst>
              <a:gd name="adj" fmla="val 6525"/>
            </a:avLst>
          </a:prstGeom>
          <a:solidFill>
            <a:srgbClr val="3366FF">
              <a:alpha val="46000"/>
            </a:srgbClr>
          </a:solidFill>
          <a:ln w="19050" cmpd="sng">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sz="1100" b="1" dirty="0" smtClean="0">
                <a:solidFill>
                  <a:srgbClr val="000000"/>
                </a:solidFill>
                <a:latin typeface="Calibri"/>
                <a:cs typeface="Calibri"/>
              </a:rPr>
              <a:t>nimbus</a:t>
            </a:r>
            <a:r>
              <a:rPr lang="en-US" sz="1200" b="1" baseline="-21000" dirty="0" smtClean="0">
                <a:solidFill>
                  <a:srgbClr val="000000"/>
                </a:solidFill>
                <a:latin typeface="Calibri"/>
                <a:cs typeface="Calibri"/>
              </a:rPr>
              <a:t>2</a:t>
            </a:r>
            <a:endParaRPr lang="en-US" sz="1200" b="1" baseline="-21000" dirty="0">
              <a:solidFill>
                <a:srgbClr val="000000"/>
              </a:solidFill>
              <a:latin typeface="Calibri"/>
              <a:cs typeface="Calibri"/>
            </a:endParaRPr>
          </a:p>
        </p:txBody>
      </p:sp>
      <p:cxnSp>
        <p:nvCxnSpPr>
          <p:cNvPr id="94" name="Straight Arrow Connector 114"/>
          <p:cNvCxnSpPr/>
          <p:nvPr/>
        </p:nvCxnSpPr>
        <p:spPr>
          <a:xfrm flipV="1">
            <a:off x="1857614" y="4296736"/>
            <a:ext cx="1036068" cy="223841"/>
          </a:xfrm>
          <a:prstGeom prst="bentConnector3">
            <a:avLst>
              <a:gd name="adj1" fmla="val 50000"/>
            </a:avLst>
          </a:prstGeom>
          <a:ln w="19050" cmpd="sng">
            <a:solidFill>
              <a:schemeClr val="accent1">
                <a:lumMod val="50000"/>
              </a:schemeClr>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114"/>
          <p:cNvCxnSpPr>
            <a:stCxn id="90" idx="1"/>
            <a:endCxn id="47" idx="3"/>
          </p:cNvCxnSpPr>
          <p:nvPr/>
        </p:nvCxnSpPr>
        <p:spPr>
          <a:xfrm rot="10800000" flipV="1">
            <a:off x="4055204" y="5822532"/>
            <a:ext cx="1013935" cy="185167"/>
          </a:xfrm>
          <a:prstGeom prst="bentConnector3">
            <a:avLst>
              <a:gd name="adj1" fmla="val 50000"/>
            </a:avLst>
          </a:prstGeom>
          <a:ln w="19050" cmpd="sng">
            <a:solidFill>
              <a:srgbClr val="3366FF"/>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114"/>
          <p:cNvCxnSpPr>
            <a:stCxn id="90" idx="1"/>
            <a:endCxn id="93" idx="3"/>
          </p:cNvCxnSpPr>
          <p:nvPr/>
        </p:nvCxnSpPr>
        <p:spPr>
          <a:xfrm rot="10800000">
            <a:off x="4055204" y="4716719"/>
            <a:ext cx="1013935" cy="1105815"/>
          </a:xfrm>
          <a:prstGeom prst="bentConnector3">
            <a:avLst>
              <a:gd name="adj1" fmla="val 50000"/>
            </a:avLst>
          </a:prstGeom>
          <a:ln w="19050" cmpd="sng">
            <a:solidFill>
              <a:srgbClr val="3366FF"/>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36"/>
          <p:cNvCxnSpPr>
            <a:stCxn id="90" idx="1"/>
            <a:endCxn id="91" idx="1"/>
          </p:cNvCxnSpPr>
          <p:nvPr/>
        </p:nvCxnSpPr>
        <p:spPr>
          <a:xfrm rot="10800000" flipH="1">
            <a:off x="5069138" y="3219947"/>
            <a:ext cx="41344" cy="2602587"/>
          </a:xfrm>
          <a:prstGeom prst="bentConnector3">
            <a:avLst>
              <a:gd name="adj1" fmla="val -1243266"/>
            </a:avLst>
          </a:prstGeom>
          <a:ln w="12700" cmpd="sng">
            <a:solidFill>
              <a:srgbClr val="3366FF"/>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9607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 is Built-in</a:t>
            </a:r>
            <a:endParaRPr lang="en-US" dirty="0"/>
          </a:p>
        </p:txBody>
      </p:sp>
      <p:sp>
        <p:nvSpPr>
          <p:cNvPr id="3" name="Text Placeholder 2"/>
          <p:cNvSpPr>
            <a:spLocks noGrp="1"/>
          </p:cNvSpPr>
          <p:nvPr>
            <p:ph type="body" sz="quarter" idx="11"/>
          </p:nvPr>
        </p:nvSpPr>
        <p:spPr/>
        <p:txBody>
          <a:bodyPr/>
          <a:lstStyle/>
          <a:p>
            <a:r>
              <a:rPr lang="en-US" dirty="0" smtClean="0"/>
              <a:t>Queues</a:t>
            </a:r>
          </a:p>
          <a:p>
            <a:r>
              <a:rPr lang="en-US" dirty="0" smtClean="0"/>
              <a:t>Economics as </a:t>
            </a:r>
            <a:r>
              <a:rPr lang="en-US" i="1" dirty="0" smtClean="0"/>
              <a:t>queue-capacity</a:t>
            </a:r>
          </a:p>
          <a:p>
            <a:pPr lvl="1"/>
            <a:r>
              <a:rPr lang="en-US" dirty="0" smtClean="0"/>
              <a:t>Hierarchical Queues</a:t>
            </a:r>
          </a:p>
          <a:p>
            <a:r>
              <a:rPr lang="en-US" dirty="0" smtClean="0"/>
              <a:t>SLAs</a:t>
            </a:r>
          </a:p>
          <a:p>
            <a:pPr lvl="1"/>
            <a:r>
              <a:rPr lang="en-US" dirty="0" smtClean="0"/>
              <a:t> Cooperative Preemption</a:t>
            </a:r>
          </a:p>
          <a:p>
            <a:r>
              <a:rPr lang="en-US" dirty="0" smtClean="0"/>
              <a:t>Resource Isolation</a:t>
            </a:r>
          </a:p>
          <a:p>
            <a:pPr lvl="1"/>
            <a:r>
              <a:rPr lang="en-US" dirty="0" smtClean="0"/>
              <a:t>Linux: </a:t>
            </a:r>
            <a:r>
              <a:rPr lang="en-US" dirty="0" err="1" smtClean="0"/>
              <a:t>cgroups</a:t>
            </a:r>
            <a:endParaRPr lang="en-US" dirty="0" smtClean="0"/>
          </a:p>
          <a:p>
            <a:pPr lvl="1"/>
            <a:r>
              <a:rPr lang="en-US" dirty="0" smtClean="0"/>
              <a:t>Roadmap: Virtualization (</a:t>
            </a:r>
            <a:r>
              <a:rPr lang="en-US" dirty="0" err="1" smtClean="0"/>
              <a:t>Xen</a:t>
            </a:r>
            <a:r>
              <a:rPr lang="en-US" dirty="0" smtClean="0"/>
              <a:t>, KVM)</a:t>
            </a:r>
          </a:p>
          <a:p>
            <a:r>
              <a:rPr lang="en-US" dirty="0" smtClean="0"/>
              <a:t>Administration</a:t>
            </a:r>
          </a:p>
          <a:p>
            <a:pPr lvl="1"/>
            <a:r>
              <a:rPr lang="en-US" dirty="0" smtClean="0"/>
              <a:t>Queue ACLs</a:t>
            </a:r>
          </a:p>
          <a:p>
            <a:pPr lvl="1">
              <a:spcAft>
                <a:spcPts val="600"/>
              </a:spcAft>
            </a:pPr>
            <a:r>
              <a:rPr lang="en-US" dirty="0" smtClean="0"/>
              <a:t>Run-time re-configuration for queues</a:t>
            </a:r>
            <a:endParaRPr lang="en-US" dirty="0"/>
          </a:p>
          <a:p>
            <a:pPr marL="0" indent="0">
              <a:spcBef>
                <a:spcPts val="500"/>
              </a:spcBef>
              <a:buNone/>
            </a:pPr>
            <a:r>
              <a:rPr lang="en-US" sz="2000" dirty="0" smtClean="0"/>
              <a:t>Default Capacity Scheduler supports</a:t>
            </a:r>
          </a:p>
          <a:p>
            <a:pPr marL="0" indent="0">
              <a:spcBef>
                <a:spcPts val="500"/>
              </a:spcBef>
              <a:buNone/>
            </a:pPr>
            <a:r>
              <a:rPr lang="en-US" sz="2000" dirty="0" smtClean="0"/>
              <a:t>all features</a:t>
            </a:r>
            <a:endParaRPr lang="en-US" sz="2000" dirty="0"/>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15</a:t>
            </a:fld>
            <a:endParaRPr lang="en-US" dirty="0"/>
          </a:p>
        </p:txBody>
      </p:sp>
      <p:sp>
        <p:nvSpPr>
          <p:cNvPr id="7" name="Oval 6"/>
          <p:cNvSpPr/>
          <p:nvPr/>
        </p:nvSpPr>
        <p:spPr>
          <a:xfrm>
            <a:off x="5813661" y="3338927"/>
            <a:ext cx="2763069" cy="2780886"/>
          </a:xfrm>
          <a:prstGeom prst="ellipse">
            <a:avLst/>
          </a:prstGeom>
          <a:solidFill>
            <a:srgbClr val="FFFFFF"/>
          </a:solidFill>
          <a:ln>
            <a:solidFill>
              <a:schemeClr val="bg1">
                <a:lumMod val="10000"/>
                <a:lumOff val="9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4737890" y="2311567"/>
            <a:ext cx="1723409" cy="1044623"/>
            <a:chOff x="3632349" y="1172830"/>
            <a:chExt cx="2011327" cy="1104323"/>
          </a:xfrm>
        </p:grpSpPr>
        <p:grpSp>
          <p:nvGrpSpPr>
            <p:cNvPr id="33" name="Group 32"/>
            <p:cNvGrpSpPr/>
            <p:nvPr/>
          </p:nvGrpSpPr>
          <p:grpSpPr>
            <a:xfrm>
              <a:off x="3632349" y="1172830"/>
              <a:ext cx="2011327" cy="1104323"/>
              <a:chOff x="205061" y="2563804"/>
              <a:chExt cx="2011327" cy="1104323"/>
            </a:xfrm>
          </p:grpSpPr>
          <p:sp>
            <p:nvSpPr>
              <p:cNvPr id="36" name="Rounded Rectangle 35"/>
              <p:cNvSpPr/>
              <p:nvPr/>
            </p:nvSpPr>
            <p:spPr>
              <a:xfrm>
                <a:off x="205061" y="2563804"/>
                <a:ext cx="2011327" cy="1104323"/>
              </a:xfrm>
              <a:prstGeom prst="roundRect">
                <a:avLst>
                  <a:gd name="adj" fmla="val 6525"/>
                </a:avLst>
              </a:prstGeom>
              <a:solidFill>
                <a:schemeClr val="accent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marL="58738"/>
                <a:r>
                  <a:rPr lang="en-US" sz="1100" b="1" dirty="0" smtClean="0">
                    <a:solidFill>
                      <a:srgbClr val="000000"/>
                    </a:solidFill>
                    <a:latin typeface="Calibri"/>
                    <a:cs typeface="Calibri"/>
                  </a:rPr>
                  <a:t>ResourceManager</a:t>
                </a:r>
                <a:endParaRPr lang="en-US" sz="1100" b="1" dirty="0">
                  <a:solidFill>
                    <a:srgbClr val="000000"/>
                  </a:solidFill>
                  <a:latin typeface="Calibri"/>
                  <a:cs typeface="Calibri"/>
                </a:endParaRPr>
              </a:p>
            </p:txBody>
          </p:sp>
          <p:sp>
            <p:nvSpPr>
              <p:cNvPr id="37" name="Rounded Rectangle 36"/>
              <p:cNvSpPr/>
              <p:nvPr/>
            </p:nvSpPr>
            <p:spPr>
              <a:xfrm>
                <a:off x="205062" y="2772387"/>
                <a:ext cx="2011326" cy="895740"/>
              </a:xfrm>
              <a:prstGeom prst="roundRect">
                <a:avLst>
                  <a:gd name="adj" fmla="val 6525"/>
                </a:avLst>
              </a:prstGeom>
              <a:solidFill>
                <a:schemeClr val="accent1">
                  <a:lumMod val="20000"/>
                  <a:lumOff val="80000"/>
                </a:schemeClr>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a:endParaRPr lang="en-US" sz="1200" dirty="0">
                  <a:solidFill>
                    <a:srgbClr val="1E1E1E"/>
                  </a:solidFill>
                  <a:latin typeface="Calibri"/>
                  <a:cs typeface="Calibri"/>
                </a:endParaRPr>
              </a:p>
            </p:txBody>
          </p:sp>
        </p:grpSp>
        <p:sp>
          <p:nvSpPr>
            <p:cNvPr id="34" name="Rounded Rectangle 33"/>
            <p:cNvSpPr/>
            <p:nvPr/>
          </p:nvSpPr>
          <p:spPr>
            <a:xfrm>
              <a:off x="3835286" y="1903682"/>
              <a:ext cx="1605455" cy="287047"/>
            </a:xfrm>
            <a:prstGeom prst="roundRect">
              <a:avLst>
                <a:gd name="adj" fmla="val 6525"/>
              </a:avLst>
            </a:prstGeom>
            <a:solidFill>
              <a:schemeClr val="accent1">
                <a:lumMod val="60000"/>
                <a:lumOff val="40000"/>
              </a:schemeClr>
            </a:solidFill>
            <a:ln w="19050" cmpd="sng">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a:r>
                <a:rPr lang="en-US" sz="1100" b="1" dirty="0" smtClean="0">
                  <a:solidFill>
                    <a:schemeClr val="bg1"/>
                  </a:solidFill>
                  <a:latin typeface="Calibri"/>
                  <a:cs typeface="Calibri"/>
                </a:rPr>
                <a:t>Scheduler</a:t>
              </a:r>
              <a:endParaRPr lang="en-US" sz="1100" b="1" baseline="-21000" dirty="0">
                <a:solidFill>
                  <a:schemeClr val="bg1"/>
                </a:solidFill>
                <a:latin typeface="Calibri"/>
                <a:cs typeface="Calibri"/>
              </a:endParaRPr>
            </a:p>
          </p:txBody>
        </p:sp>
        <p:pic>
          <p:nvPicPr>
            <p:cNvPr id="35" name="Picture 34"/>
            <p:cNvPicPr>
              <a:picLocks noChangeAspect="1"/>
            </p:cNvPicPr>
            <p:nvPr/>
          </p:nvPicPr>
          <p:blipFill>
            <a:blip r:embed="rId3"/>
            <a:stretch>
              <a:fillRect/>
            </a:stretch>
          </p:blipFill>
          <p:spPr>
            <a:xfrm>
              <a:off x="4458416" y="1461409"/>
              <a:ext cx="367873" cy="367873"/>
            </a:xfrm>
            <a:prstGeom prst="rect">
              <a:avLst/>
            </a:prstGeom>
          </p:spPr>
        </p:pic>
      </p:grpSp>
      <p:cxnSp>
        <p:nvCxnSpPr>
          <p:cNvPr id="10" name="Straight Connector 9"/>
          <p:cNvCxnSpPr>
            <a:stCxn id="34" idx="3"/>
            <a:endCxn id="7" idx="0"/>
          </p:cNvCxnSpPr>
          <p:nvPr/>
        </p:nvCxnSpPr>
        <p:spPr>
          <a:xfrm>
            <a:off x="6287414" y="3138674"/>
            <a:ext cx="907782" cy="200253"/>
          </a:xfrm>
          <a:prstGeom prst="line">
            <a:avLst/>
          </a:prstGeom>
          <a:ln w="3175" cmpd="sng">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34" idx="2"/>
            <a:endCxn id="7" idx="2"/>
          </p:cNvCxnSpPr>
          <p:nvPr/>
        </p:nvCxnSpPr>
        <p:spPr>
          <a:xfrm>
            <a:off x="5599596" y="3274438"/>
            <a:ext cx="214065" cy="1454932"/>
          </a:xfrm>
          <a:prstGeom prst="line">
            <a:avLst/>
          </a:prstGeom>
          <a:ln w="3175" cmpd="sng">
            <a:solidFill>
              <a:schemeClr val="bg1"/>
            </a:solidFill>
            <a:prstDash val="dot"/>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6012598" y="3519186"/>
            <a:ext cx="2433345" cy="2202669"/>
            <a:chOff x="5490657" y="2145330"/>
            <a:chExt cx="2433345" cy="2202669"/>
          </a:xfrm>
        </p:grpSpPr>
        <p:sp>
          <p:nvSpPr>
            <p:cNvPr id="41" name="Cube 40"/>
            <p:cNvSpPr/>
            <p:nvPr/>
          </p:nvSpPr>
          <p:spPr>
            <a:xfrm flipH="1">
              <a:off x="6204626" y="2145330"/>
              <a:ext cx="274320" cy="274320"/>
            </a:xfrm>
            <a:prstGeom prst="cube">
              <a:avLst/>
            </a:prstGeom>
            <a:solidFill>
              <a:srgbClr val="FF0000"/>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smtClean="0">
                  <a:solidFill>
                    <a:srgbClr val="FFFFFF"/>
                  </a:solidFill>
                </a:rPr>
                <a:t>root</a:t>
              </a:r>
              <a:endParaRPr lang="en-US" sz="800" dirty="0">
                <a:solidFill>
                  <a:srgbClr val="FFFFFF"/>
                </a:solidFill>
              </a:endParaRPr>
            </a:p>
          </p:txBody>
        </p:sp>
        <p:sp>
          <p:nvSpPr>
            <p:cNvPr id="42" name="Cube 41"/>
            <p:cNvSpPr/>
            <p:nvPr/>
          </p:nvSpPr>
          <p:spPr>
            <a:xfrm flipH="1">
              <a:off x="6276950" y="2808835"/>
              <a:ext cx="274320" cy="274320"/>
            </a:xfrm>
            <a:prstGeom prst="cube">
              <a:avLst/>
            </a:prstGeom>
            <a:solidFill>
              <a:srgbClr val="3366FF"/>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err="1" smtClean="0">
                  <a:solidFill>
                    <a:schemeClr val="bg2"/>
                  </a:solidFill>
                </a:rPr>
                <a:t>Adhoc</a:t>
              </a:r>
              <a:endParaRPr lang="en-US" sz="800" dirty="0" smtClean="0">
                <a:solidFill>
                  <a:schemeClr val="bg2"/>
                </a:solidFill>
              </a:endParaRPr>
            </a:p>
            <a:p>
              <a:pPr algn="ctr"/>
              <a:r>
                <a:rPr lang="en-US" sz="800" dirty="0" smtClean="0">
                  <a:solidFill>
                    <a:srgbClr val="000000"/>
                  </a:solidFill>
                </a:rPr>
                <a:t>10%</a:t>
              </a:r>
              <a:endParaRPr lang="en-US" sz="800" dirty="0">
                <a:solidFill>
                  <a:srgbClr val="000000"/>
                </a:solidFill>
              </a:endParaRPr>
            </a:p>
          </p:txBody>
        </p:sp>
        <p:sp>
          <p:nvSpPr>
            <p:cNvPr id="43" name="Cube 42"/>
            <p:cNvSpPr/>
            <p:nvPr/>
          </p:nvSpPr>
          <p:spPr>
            <a:xfrm flipH="1">
              <a:off x="6913588" y="2808835"/>
              <a:ext cx="274320" cy="274320"/>
            </a:xfrm>
            <a:prstGeom prst="cube">
              <a:avLst/>
            </a:prstGeom>
            <a:solidFill>
              <a:schemeClr val="accent1">
                <a:lumMod val="75000"/>
              </a:schemeClr>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smtClean="0">
                  <a:solidFill>
                    <a:srgbClr val="FFFFFF"/>
                  </a:solidFill>
                </a:rPr>
                <a:t>DW</a:t>
              </a:r>
            </a:p>
            <a:p>
              <a:pPr algn="ctr"/>
              <a:r>
                <a:rPr lang="en-US" sz="800" dirty="0" smtClean="0">
                  <a:solidFill>
                    <a:srgbClr val="000000"/>
                  </a:solidFill>
                </a:rPr>
                <a:t>70%</a:t>
              </a:r>
              <a:endParaRPr lang="en-US" sz="800" dirty="0">
                <a:solidFill>
                  <a:srgbClr val="000000"/>
                </a:solidFill>
              </a:endParaRPr>
            </a:p>
          </p:txBody>
        </p:sp>
        <p:sp>
          <p:nvSpPr>
            <p:cNvPr id="44" name="Cube 43"/>
            <p:cNvSpPr/>
            <p:nvPr/>
          </p:nvSpPr>
          <p:spPr>
            <a:xfrm flipH="1">
              <a:off x="5643487" y="2808835"/>
              <a:ext cx="274320" cy="274320"/>
            </a:xfrm>
            <a:prstGeom prst="cube">
              <a:avLst/>
            </a:prstGeom>
            <a:solidFill>
              <a:srgbClr val="E17000"/>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err="1" smtClean="0">
                  <a:solidFill>
                    <a:srgbClr val="FFFFFF"/>
                  </a:solidFill>
                </a:rPr>
                <a:t>Mrkting</a:t>
              </a:r>
              <a:endParaRPr lang="en-US" sz="800" dirty="0" smtClean="0">
                <a:solidFill>
                  <a:srgbClr val="FFFFFF"/>
                </a:solidFill>
              </a:endParaRPr>
            </a:p>
            <a:p>
              <a:pPr algn="ctr"/>
              <a:r>
                <a:rPr lang="en-US" sz="800" dirty="0" smtClean="0">
                  <a:solidFill>
                    <a:srgbClr val="000000"/>
                  </a:solidFill>
                </a:rPr>
                <a:t>20%</a:t>
              </a:r>
              <a:endParaRPr lang="en-US" sz="800" dirty="0">
                <a:solidFill>
                  <a:srgbClr val="000000"/>
                </a:solidFill>
              </a:endParaRPr>
            </a:p>
          </p:txBody>
        </p:sp>
        <p:sp>
          <p:nvSpPr>
            <p:cNvPr id="45" name="Cube 44"/>
            <p:cNvSpPr/>
            <p:nvPr/>
          </p:nvSpPr>
          <p:spPr>
            <a:xfrm flipH="1">
              <a:off x="6565541" y="3458212"/>
              <a:ext cx="274320" cy="274320"/>
            </a:xfrm>
            <a:prstGeom prst="cube">
              <a:avLst/>
            </a:prstGeom>
            <a:solidFill>
              <a:schemeClr val="accent1">
                <a:lumMod val="75000"/>
              </a:schemeClr>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err="1" smtClean="0">
                  <a:solidFill>
                    <a:srgbClr val="FFFFFF"/>
                  </a:solidFill>
                </a:rPr>
                <a:t>Dev</a:t>
              </a:r>
              <a:endParaRPr lang="en-US" sz="800" dirty="0" smtClean="0">
                <a:solidFill>
                  <a:srgbClr val="FFFFFF"/>
                </a:solidFill>
              </a:endParaRPr>
            </a:p>
            <a:p>
              <a:pPr algn="ctr"/>
              <a:r>
                <a:rPr lang="en-US" sz="800" dirty="0" smtClean="0">
                  <a:solidFill>
                    <a:srgbClr val="000000"/>
                  </a:solidFill>
                </a:rPr>
                <a:t>10%</a:t>
              </a:r>
              <a:endParaRPr lang="en-US" sz="800" dirty="0">
                <a:solidFill>
                  <a:srgbClr val="000000"/>
                </a:solidFill>
              </a:endParaRPr>
            </a:p>
          </p:txBody>
        </p:sp>
        <p:sp>
          <p:nvSpPr>
            <p:cNvPr id="46" name="Cube 45"/>
            <p:cNvSpPr/>
            <p:nvPr/>
          </p:nvSpPr>
          <p:spPr>
            <a:xfrm flipH="1">
              <a:off x="6979393" y="3458212"/>
              <a:ext cx="274320" cy="274320"/>
            </a:xfrm>
            <a:prstGeom prst="cube">
              <a:avLst/>
            </a:prstGeom>
            <a:solidFill>
              <a:schemeClr val="accent1">
                <a:lumMod val="75000"/>
              </a:schemeClr>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smtClean="0">
                  <a:solidFill>
                    <a:srgbClr val="FFFFFF"/>
                  </a:solidFill>
                </a:rPr>
                <a:t>Reserved</a:t>
              </a:r>
            </a:p>
            <a:p>
              <a:pPr algn="ctr"/>
              <a:r>
                <a:rPr lang="en-US" sz="800" dirty="0" smtClean="0">
                  <a:solidFill>
                    <a:srgbClr val="000000"/>
                  </a:solidFill>
                </a:rPr>
                <a:t>20%</a:t>
              </a:r>
              <a:endParaRPr lang="en-US" sz="800" dirty="0">
                <a:solidFill>
                  <a:srgbClr val="000000"/>
                </a:solidFill>
              </a:endParaRPr>
            </a:p>
          </p:txBody>
        </p:sp>
        <p:sp>
          <p:nvSpPr>
            <p:cNvPr id="47" name="Cube 46"/>
            <p:cNvSpPr/>
            <p:nvPr/>
          </p:nvSpPr>
          <p:spPr>
            <a:xfrm flipH="1">
              <a:off x="7370788" y="3476536"/>
              <a:ext cx="274320" cy="274320"/>
            </a:xfrm>
            <a:prstGeom prst="cube">
              <a:avLst/>
            </a:prstGeom>
            <a:solidFill>
              <a:schemeClr val="accent1">
                <a:lumMod val="75000"/>
              </a:schemeClr>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smtClean="0">
                  <a:solidFill>
                    <a:srgbClr val="FFFFFF"/>
                  </a:solidFill>
                </a:rPr>
                <a:t>Prod</a:t>
              </a:r>
            </a:p>
            <a:p>
              <a:pPr algn="ctr"/>
              <a:r>
                <a:rPr lang="en-US" sz="800" dirty="0" smtClean="0">
                  <a:solidFill>
                    <a:srgbClr val="000000"/>
                  </a:solidFill>
                </a:rPr>
                <a:t>70%</a:t>
              </a:r>
              <a:endParaRPr lang="en-US" sz="800" dirty="0">
                <a:solidFill>
                  <a:srgbClr val="000000"/>
                </a:solidFill>
              </a:endParaRPr>
            </a:p>
          </p:txBody>
        </p:sp>
        <p:sp>
          <p:nvSpPr>
            <p:cNvPr id="48" name="Cube 47"/>
            <p:cNvSpPr/>
            <p:nvPr/>
          </p:nvSpPr>
          <p:spPr>
            <a:xfrm flipH="1">
              <a:off x="5936227" y="3478942"/>
              <a:ext cx="274320" cy="274320"/>
            </a:xfrm>
            <a:prstGeom prst="cube">
              <a:avLst/>
            </a:prstGeom>
            <a:solidFill>
              <a:srgbClr val="E17000"/>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smtClean="0">
                  <a:solidFill>
                    <a:srgbClr val="FFFFFF"/>
                  </a:solidFill>
                </a:rPr>
                <a:t>Prod</a:t>
              </a:r>
            </a:p>
            <a:p>
              <a:pPr algn="ctr"/>
              <a:r>
                <a:rPr lang="en-US" sz="800" dirty="0" smtClean="0">
                  <a:solidFill>
                    <a:srgbClr val="000000"/>
                  </a:solidFill>
                </a:rPr>
                <a:t>80%</a:t>
              </a:r>
              <a:endParaRPr lang="en-US" sz="800" dirty="0">
                <a:solidFill>
                  <a:srgbClr val="000000"/>
                </a:solidFill>
              </a:endParaRPr>
            </a:p>
          </p:txBody>
        </p:sp>
        <p:sp>
          <p:nvSpPr>
            <p:cNvPr id="49" name="Cube 48"/>
            <p:cNvSpPr/>
            <p:nvPr/>
          </p:nvSpPr>
          <p:spPr>
            <a:xfrm flipH="1">
              <a:off x="5490657" y="3470601"/>
              <a:ext cx="274320" cy="274320"/>
            </a:xfrm>
            <a:prstGeom prst="cube">
              <a:avLst/>
            </a:prstGeom>
            <a:solidFill>
              <a:srgbClr val="E17000"/>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err="1" smtClean="0">
                  <a:solidFill>
                    <a:srgbClr val="FFFFFF"/>
                  </a:solidFill>
                </a:rPr>
                <a:t>Dev</a:t>
              </a:r>
              <a:endParaRPr lang="en-US" sz="800" dirty="0" smtClean="0">
                <a:solidFill>
                  <a:srgbClr val="FFFFFF"/>
                </a:solidFill>
              </a:endParaRPr>
            </a:p>
            <a:p>
              <a:pPr algn="ctr"/>
              <a:r>
                <a:rPr lang="en-US" sz="800" dirty="0" smtClean="0">
                  <a:solidFill>
                    <a:srgbClr val="000000"/>
                  </a:solidFill>
                </a:rPr>
                <a:t>20%</a:t>
              </a:r>
              <a:endParaRPr lang="en-US" sz="800" dirty="0">
                <a:solidFill>
                  <a:srgbClr val="000000"/>
                </a:solidFill>
              </a:endParaRPr>
            </a:p>
          </p:txBody>
        </p:sp>
        <p:sp>
          <p:nvSpPr>
            <p:cNvPr id="50" name="Cube 49"/>
            <p:cNvSpPr/>
            <p:nvPr/>
          </p:nvSpPr>
          <p:spPr>
            <a:xfrm flipH="1">
              <a:off x="7248333" y="4073679"/>
              <a:ext cx="274320" cy="274320"/>
            </a:xfrm>
            <a:prstGeom prst="cube">
              <a:avLst/>
            </a:prstGeom>
            <a:solidFill>
              <a:schemeClr val="accent1">
                <a:lumMod val="75000"/>
              </a:schemeClr>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smtClean="0">
                  <a:solidFill>
                    <a:srgbClr val="FFFFFF"/>
                  </a:solidFill>
                </a:rPr>
                <a:t>P0</a:t>
              </a:r>
            </a:p>
            <a:p>
              <a:pPr algn="ctr"/>
              <a:r>
                <a:rPr lang="en-US" sz="800" dirty="0" smtClean="0">
                  <a:solidFill>
                    <a:srgbClr val="000000"/>
                  </a:solidFill>
                </a:rPr>
                <a:t>70%</a:t>
              </a:r>
              <a:endParaRPr lang="en-US" sz="800" dirty="0">
                <a:solidFill>
                  <a:srgbClr val="000000"/>
                </a:solidFill>
              </a:endParaRPr>
            </a:p>
          </p:txBody>
        </p:sp>
        <p:sp>
          <p:nvSpPr>
            <p:cNvPr id="51" name="Cube 50"/>
            <p:cNvSpPr/>
            <p:nvPr/>
          </p:nvSpPr>
          <p:spPr>
            <a:xfrm flipH="1">
              <a:off x="7649682" y="4073146"/>
              <a:ext cx="274320" cy="274320"/>
            </a:xfrm>
            <a:prstGeom prst="cube">
              <a:avLst/>
            </a:prstGeom>
            <a:solidFill>
              <a:schemeClr val="accent1">
                <a:lumMod val="75000"/>
              </a:schemeClr>
            </a:solidFill>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800" dirty="0" smtClean="0">
                  <a:solidFill>
                    <a:srgbClr val="FFFFFF"/>
                  </a:solidFill>
                </a:rPr>
                <a:t>P1</a:t>
              </a:r>
            </a:p>
            <a:p>
              <a:pPr algn="ctr"/>
              <a:r>
                <a:rPr lang="en-US" sz="800" dirty="0" smtClean="0">
                  <a:solidFill>
                    <a:srgbClr val="000000"/>
                  </a:solidFill>
                </a:rPr>
                <a:t>30%</a:t>
              </a:r>
              <a:endParaRPr lang="en-US" sz="800" dirty="0">
                <a:solidFill>
                  <a:srgbClr val="000000"/>
                </a:solidFill>
              </a:endParaRPr>
            </a:p>
          </p:txBody>
        </p:sp>
        <p:cxnSp>
          <p:nvCxnSpPr>
            <p:cNvPr id="52" name="Straight Arrow Connector 114"/>
            <p:cNvCxnSpPr>
              <a:stCxn id="41" idx="3"/>
              <a:endCxn id="43" idx="0"/>
            </p:cNvCxnSpPr>
            <p:nvPr/>
          </p:nvCxnSpPr>
          <p:spPr>
            <a:xfrm rot="16200000" flipH="1">
              <a:off x="6501675" y="2294051"/>
              <a:ext cx="389185" cy="640382"/>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114"/>
            <p:cNvCxnSpPr>
              <a:stCxn id="41" idx="3"/>
              <a:endCxn id="44" idx="0"/>
            </p:cNvCxnSpPr>
            <p:nvPr/>
          </p:nvCxnSpPr>
          <p:spPr>
            <a:xfrm rot="5400000">
              <a:off x="5866625" y="2299383"/>
              <a:ext cx="389185" cy="629719"/>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14"/>
            <p:cNvCxnSpPr>
              <a:stCxn id="44" idx="3"/>
              <a:endCxn id="48" idx="0"/>
            </p:cNvCxnSpPr>
            <p:nvPr/>
          </p:nvCxnSpPr>
          <p:spPr>
            <a:xfrm rot="16200000" flipH="1">
              <a:off x="5729124" y="3168968"/>
              <a:ext cx="395787" cy="224160"/>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114"/>
            <p:cNvCxnSpPr>
              <a:stCxn id="44" idx="3"/>
              <a:endCxn id="49" idx="0"/>
            </p:cNvCxnSpPr>
            <p:nvPr/>
          </p:nvCxnSpPr>
          <p:spPr>
            <a:xfrm rot="5400000">
              <a:off x="5510509" y="3166173"/>
              <a:ext cx="387446" cy="221410"/>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114"/>
            <p:cNvCxnSpPr>
              <a:stCxn id="43" idx="3"/>
              <a:endCxn id="47" idx="0"/>
            </p:cNvCxnSpPr>
            <p:nvPr/>
          </p:nvCxnSpPr>
          <p:spPr>
            <a:xfrm rot="16200000" flipH="1">
              <a:off x="7082658" y="3085535"/>
              <a:ext cx="393381" cy="388620"/>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14"/>
            <p:cNvCxnSpPr>
              <a:stCxn id="43" idx="3"/>
              <a:endCxn id="45" idx="0"/>
            </p:cNvCxnSpPr>
            <p:nvPr/>
          </p:nvCxnSpPr>
          <p:spPr>
            <a:xfrm rot="5400000">
              <a:off x="6689197" y="3062370"/>
              <a:ext cx="375057" cy="416627"/>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114"/>
            <p:cNvCxnSpPr>
              <a:stCxn id="43" idx="3"/>
              <a:endCxn id="46" idx="0"/>
            </p:cNvCxnSpPr>
            <p:nvPr/>
          </p:nvCxnSpPr>
          <p:spPr>
            <a:xfrm rot="5400000">
              <a:off x="6896123" y="3269296"/>
              <a:ext cx="375057" cy="2775"/>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114"/>
            <p:cNvCxnSpPr>
              <a:stCxn id="47" idx="3"/>
              <a:endCxn id="51" idx="0"/>
            </p:cNvCxnSpPr>
            <p:nvPr/>
          </p:nvCxnSpPr>
          <p:spPr>
            <a:xfrm rot="16200000" flipH="1">
              <a:off x="7486250" y="3806844"/>
              <a:ext cx="322290" cy="210314"/>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114"/>
            <p:cNvCxnSpPr>
              <a:stCxn id="47" idx="3"/>
              <a:endCxn id="50" idx="0"/>
            </p:cNvCxnSpPr>
            <p:nvPr/>
          </p:nvCxnSpPr>
          <p:spPr>
            <a:xfrm rot="5400000">
              <a:off x="7285310" y="3816750"/>
              <a:ext cx="322823" cy="191035"/>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114"/>
            <p:cNvCxnSpPr>
              <a:stCxn id="41" idx="3"/>
              <a:endCxn id="42" idx="0"/>
            </p:cNvCxnSpPr>
            <p:nvPr/>
          </p:nvCxnSpPr>
          <p:spPr>
            <a:xfrm rot="16200000" flipH="1">
              <a:off x="6183356" y="2612370"/>
              <a:ext cx="389185" cy="3744"/>
            </a:xfrm>
            <a:prstGeom prst="bentConnector3">
              <a:avLst>
                <a:gd name="adj1" fmla="val 50000"/>
              </a:avLst>
            </a:prstGeom>
            <a:ln w="3175" cmpd="sng">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6860135" y="6098015"/>
            <a:ext cx="1826665" cy="367873"/>
          </a:xfrm>
          <a:prstGeom prst="rect">
            <a:avLst/>
          </a:prstGeom>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1200" b="0" i="0" u="none" strike="noStrike" kern="1200" cap="none" spc="0" normalizeH="0" baseline="0" noProof="0" dirty="0" smtClean="0">
                <a:ln>
                  <a:noFill/>
                </a:ln>
                <a:solidFill>
                  <a:schemeClr val="bg1">
                    <a:lumMod val="75000"/>
                    <a:lumOff val="25000"/>
                  </a:schemeClr>
                </a:solidFill>
                <a:effectLst/>
                <a:uLnTx/>
                <a:uFillTx/>
                <a:latin typeface="+mn-lt"/>
                <a:ea typeface="+mn-ea"/>
                <a:cs typeface="+mn-cs"/>
              </a:rPr>
              <a:t>Capacity Scheduler</a:t>
            </a:r>
          </a:p>
        </p:txBody>
      </p:sp>
      <p:cxnSp>
        <p:nvCxnSpPr>
          <p:cNvPr id="73" name="Straight Arrow Connector 72"/>
          <p:cNvCxnSpPr>
            <a:stCxn id="72" idx="1"/>
            <a:endCxn id="41" idx="2"/>
          </p:cNvCxnSpPr>
          <p:nvPr/>
        </p:nvCxnSpPr>
        <p:spPr>
          <a:xfrm flipH="1" flipV="1">
            <a:off x="7000887" y="3690636"/>
            <a:ext cx="1100358" cy="39882"/>
          </a:xfrm>
          <a:prstGeom prst="straightConnector1">
            <a:avLst/>
          </a:prstGeom>
          <a:ln w="3175" cmpd="sng">
            <a:solidFill>
              <a:schemeClr val="bg1">
                <a:lumMod val="75000"/>
                <a:lumOff val="25000"/>
              </a:schemeClr>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7693373" y="3911200"/>
            <a:ext cx="525359" cy="442941"/>
          </a:xfrm>
          <a:prstGeom prst="straightConnector1">
            <a:avLst/>
          </a:prstGeom>
          <a:ln w="3175" cmpd="sng">
            <a:solidFill>
              <a:schemeClr val="bg1">
                <a:lumMod val="75000"/>
                <a:lumOff val="25000"/>
              </a:schemeClr>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2" idx="1"/>
            <a:endCxn id="47" idx="1"/>
          </p:cNvCxnSpPr>
          <p:nvPr/>
        </p:nvCxnSpPr>
        <p:spPr>
          <a:xfrm flipH="1">
            <a:off x="8064179" y="3730518"/>
            <a:ext cx="37066" cy="1188454"/>
          </a:xfrm>
          <a:prstGeom prst="straightConnector1">
            <a:avLst/>
          </a:prstGeom>
          <a:ln w="3175" cmpd="sng">
            <a:solidFill>
              <a:schemeClr val="bg1">
                <a:lumMod val="75000"/>
                <a:lumOff val="25000"/>
              </a:schemeClr>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8101245" y="3554658"/>
            <a:ext cx="903183" cy="351720"/>
          </a:xfrm>
          <a:prstGeom prst="rect">
            <a:avLst/>
          </a:prstGeom>
          <a:solidFill>
            <a:schemeClr val="bg2"/>
          </a:solidFill>
          <a:ln>
            <a:solidFill>
              <a:schemeClr val="bg1">
                <a:lumMod val="75000"/>
                <a:lumOff val="25000"/>
              </a:schemeClr>
            </a:solidFill>
          </a:ln>
        </p:spPr>
        <p:txBody>
          <a:bodyPr vert="horz" wrap="square" lIns="91440" tIns="45720" rIns="91440" bIns="45720" rtlCol="0" anchor="ctr">
            <a:normAutofit fontScale="92500" lnSpcReduction="20000"/>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1000" b="0" i="0" u="none" strike="noStrike" kern="1200" cap="none" spc="0" normalizeH="0" baseline="0" noProof="0" dirty="0" smtClean="0">
                <a:ln>
                  <a:noFill/>
                </a:ln>
                <a:solidFill>
                  <a:schemeClr val="bg1">
                    <a:lumMod val="50000"/>
                    <a:lumOff val="50000"/>
                  </a:schemeClr>
                </a:solidFill>
                <a:effectLst/>
                <a:uLnTx/>
                <a:uFillTx/>
                <a:latin typeface="+mn-lt"/>
                <a:ea typeface="+mn-ea"/>
                <a:cs typeface="+mn-cs"/>
              </a:rPr>
              <a:t>Hierarchical</a:t>
            </a:r>
            <a:r>
              <a:rPr kumimoji="0" lang="en-US" sz="1000" b="0" i="0" u="none" strike="noStrike" kern="1200" cap="none" spc="0" normalizeH="0" noProof="0" dirty="0" smtClean="0">
                <a:ln>
                  <a:noFill/>
                </a:ln>
                <a:solidFill>
                  <a:schemeClr val="bg1">
                    <a:lumMod val="50000"/>
                    <a:lumOff val="50000"/>
                  </a:schemeClr>
                </a:solidFill>
                <a:effectLst/>
                <a:uLnTx/>
                <a:uFillTx/>
                <a:latin typeface="+mn-lt"/>
                <a:ea typeface="+mn-ea"/>
                <a:cs typeface="+mn-cs"/>
              </a:rPr>
              <a:t> </a:t>
            </a:r>
          </a:p>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1000" b="0" i="0" u="none" strike="noStrike" kern="1200" cap="none" spc="0" normalizeH="0" noProof="0" dirty="0" smtClean="0">
                <a:ln>
                  <a:noFill/>
                </a:ln>
                <a:solidFill>
                  <a:schemeClr val="bg1">
                    <a:lumMod val="50000"/>
                    <a:lumOff val="50000"/>
                  </a:schemeClr>
                </a:solidFill>
                <a:effectLst/>
                <a:uLnTx/>
                <a:uFillTx/>
                <a:latin typeface="+mn-lt"/>
                <a:ea typeface="+mn-ea"/>
                <a:cs typeface="+mn-cs"/>
              </a:rPr>
              <a:t>Queues</a:t>
            </a:r>
            <a:endParaRPr kumimoji="0" lang="en-US" sz="1000" b="0" i="0" u="none" strike="noStrike" kern="1200" cap="none" spc="0" normalizeH="0" baseline="0" noProof="0" dirty="0" smtClean="0">
              <a:ln>
                <a:noFill/>
              </a:ln>
              <a:solidFill>
                <a:schemeClr val="bg1">
                  <a:lumMod val="50000"/>
                  <a:lumOff val="50000"/>
                </a:schemeClr>
              </a:solidFill>
              <a:effectLst/>
              <a:uLnTx/>
              <a:uFillTx/>
              <a:latin typeface="+mn-lt"/>
              <a:ea typeface="+mn-ea"/>
              <a:cs typeface="+mn-cs"/>
            </a:endParaRPr>
          </a:p>
        </p:txBody>
      </p:sp>
    </p:spTree>
    <p:extLst>
      <p:ext uri="{BB962C8B-B14F-4D97-AF65-F5344CB8AC3E}">
        <p14:creationId xmlns:p14="http://schemas.microsoft.com/office/powerpoint/2010/main" val="33985494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YARN Eco-system</a:t>
            </a:r>
            <a:endParaRPr lang="en-US" dirty="0"/>
          </a:p>
        </p:txBody>
      </p:sp>
      <p:sp>
        <p:nvSpPr>
          <p:cNvPr id="2" name="Slide Number Placeholder 1"/>
          <p:cNvSpPr>
            <a:spLocks noGrp="1"/>
          </p:cNvSpPr>
          <p:nvPr>
            <p:ph type="sldNum" sz="quarter" idx="12"/>
          </p:nvPr>
        </p:nvSpPr>
        <p:spPr/>
        <p:txBody>
          <a:bodyPr/>
          <a:lstStyle/>
          <a:p>
            <a:pPr>
              <a:defRPr/>
            </a:pPr>
            <a:r>
              <a:rPr lang="en-US" smtClean="0"/>
              <a:t>Page </a:t>
            </a:r>
            <a:fld id="{BE3614C6-9B97-DA43-9EC2-F206459474B6}" type="slidenum">
              <a:rPr lang="en-US" smtClean="0"/>
              <a:pPr>
                <a:defRPr/>
              </a:pPr>
              <a:t>16</a:t>
            </a:fld>
            <a:endParaRPr lang="en-US" dirty="0"/>
          </a:p>
        </p:txBody>
      </p:sp>
      <p:sp>
        <p:nvSpPr>
          <p:cNvPr id="8" name="Text Placeholder 7"/>
          <p:cNvSpPr>
            <a:spLocks noGrp="1"/>
          </p:cNvSpPr>
          <p:nvPr>
            <p:ph type="body" sz="quarter" idx="11"/>
          </p:nvPr>
        </p:nvSpPr>
        <p:spPr>
          <a:xfrm>
            <a:off x="280007" y="1165226"/>
            <a:ext cx="4474727" cy="4954588"/>
          </a:xfrm>
        </p:spPr>
        <p:txBody>
          <a:bodyPr/>
          <a:lstStyle/>
          <a:p>
            <a:pPr marL="0" indent="0">
              <a:buNone/>
            </a:pPr>
            <a:r>
              <a:rPr lang="en-US" sz="2200" i="1" dirty="0" smtClean="0">
                <a:solidFill>
                  <a:schemeClr val="accent5"/>
                </a:solidFill>
              </a:rPr>
              <a:t>Applications Powered </a:t>
            </a:r>
            <a:r>
              <a:rPr lang="en-US" sz="2200" i="1" dirty="0">
                <a:solidFill>
                  <a:schemeClr val="accent5"/>
                </a:solidFill>
              </a:rPr>
              <a:t>by </a:t>
            </a:r>
            <a:r>
              <a:rPr lang="en-US" sz="2200" i="1" dirty="0" smtClean="0">
                <a:solidFill>
                  <a:schemeClr val="accent5"/>
                </a:solidFill>
              </a:rPr>
              <a:t>YARN</a:t>
            </a:r>
            <a:endParaRPr lang="en-US" sz="2200" dirty="0" smtClean="0"/>
          </a:p>
          <a:p>
            <a:pPr marL="0" indent="0">
              <a:buNone/>
            </a:pPr>
            <a:endParaRPr lang="en-US" sz="800" dirty="0" smtClean="0"/>
          </a:p>
          <a:p>
            <a:pPr marL="0" indent="0">
              <a:buNone/>
            </a:pPr>
            <a:r>
              <a:rPr lang="en-US" sz="1600" dirty="0" smtClean="0">
                <a:solidFill>
                  <a:schemeClr val="bg1">
                    <a:lumMod val="50000"/>
                    <a:lumOff val="50000"/>
                  </a:schemeClr>
                </a:solidFill>
              </a:rPr>
              <a:t>Apache </a:t>
            </a:r>
            <a:r>
              <a:rPr lang="en-US" sz="1600" dirty="0" err="1">
                <a:solidFill>
                  <a:schemeClr val="bg1">
                    <a:lumMod val="50000"/>
                    <a:lumOff val="50000"/>
                  </a:schemeClr>
                </a:solidFill>
              </a:rPr>
              <a:t>Giraph</a:t>
            </a:r>
            <a:r>
              <a:rPr lang="en-US" sz="1600" dirty="0">
                <a:solidFill>
                  <a:schemeClr val="bg1">
                    <a:lumMod val="50000"/>
                    <a:lumOff val="50000"/>
                  </a:schemeClr>
                </a:solidFill>
              </a:rPr>
              <a:t> – Graph Processing</a:t>
            </a:r>
          </a:p>
          <a:p>
            <a:pPr marL="0" indent="0">
              <a:buNone/>
            </a:pPr>
            <a:r>
              <a:rPr lang="en-US" sz="1600" dirty="0">
                <a:solidFill>
                  <a:schemeClr val="bg1">
                    <a:lumMod val="50000"/>
                    <a:lumOff val="50000"/>
                  </a:schemeClr>
                </a:solidFill>
              </a:rPr>
              <a:t>Apache Hama - BSP</a:t>
            </a:r>
          </a:p>
          <a:p>
            <a:pPr marL="0" indent="0">
              <a:buNone/>
            </a:pPr>
            <a:r>
              <a:rPr lang="en-US" sz="1600" dirty="0">
                <a:solidFill>
                  <a:schemeClr val="bg1">
                    <a:lumMod val="50000"/>
                    <a:lumOff val="50000"/>
                  </a:schemeClr>
                </a:solidFill>
              </a:rPr>
              <a:t>Apache Hadoop MapReduce – Batch</a:t>
            </a:r>
          </a:p>
          <a:p>
            <a:pPr marL="0" indent="0">
              <a:buNone/>
            </a:pPr>
            <a:r>
              <a:rPr lang="en-US" sz="1600" dirty="0">
                <a:solidFill>
                  <a:schemeClr val="bg1">
                    <a:lumMod val="50000"/>
                    <a:lumOff val="50000"/>
                  </a:schemeClr>
                </a:solidFill>
              </a:rPr>
              <a:t>Apache Tez – Batch/Interactive </a:t>
            </a:r>
          </a:p>
          <a:p>
            <a:pPr marL="0" indent="0">
              <a:buNone/>
            </a:pPr>
            <a:r>
              <a:rPr lang="en-US" sz="1600" dirty="0">
                <a:solidFill>
                  <a:schemeClr val="bg1">
                    <a:lumMod val="50000"/>
                    <a:lumOff val="50000"/>
                  </a:schemeClr>
                </a:solidFill>
              </a:rPr>
              <a:t>Apache S4 – Stream Processing</a:t>
            </a:r>
          </a:p>
          <a:p>
            <a:pPr marL="0" indent="0">
              <a:buNone/>
            </a:pPr>
            <a:r>
              <a:rPr lang="en-US" sz="1600" dirty="0">
                <a:solidFill>
                  <a:schemeClr val="bg1">
                    <a:lumMod val="50000"/>
                    <a:lumOff val="50000"/>
                  </a:schemeClr>
                </a:solidFill>
              </a:rPr>
              <a:t>Apache Samza – Stream Processing</a:t>
            </a:r>
          </a:p>
          <a:p>
            <a:pPr marL="0" indent="0">
              <a:buNone/>
            </a:pPr>
            <a:r>
              <a:rPr lang="en-US" sz="1600" dirty="0">
                <a:solidFill>
                  <a:schemeClr val="bg1">
                    <a:lumMod val="50000"/>
                    <a:lumOff val="50000"/>
                  </a:schemeClr>
                </a:solidFill>
              </a:rPr>
              <a:t>Apache Storm – Stream Processing</a:t>
            </a:r>
          </a:p>
          <a:p>
            <a:pPr marL="0" indent="0">
              <a:buNone/>
            </a:pPr>
            <a:r>
              <a:rPr lang="en-US" sz="1600" dirty="0">
                <a:solidFill>
                  <a:schemeClr val="bg1">
                    <a:lumMod val="50000"/>
                    <a:lumOff val="50000"/>
                  </a:schemeClr>
                </a:solidFill>
              </a:rPr>
              <a:t>Apache Spark – </a:t>
            </a:r>
            <a:r>
              <a:rPr lang="en-US" sz="1600" dirty="0" smtClean="0">
                <a:solidFill>
                  <a:schemeClr val="bg1">
                    <a:lumMod val="50000"/>
                    <a:lumOff val="50000"/>
                  </a:schemeClr>
                </a:solidFill>
              </a:rPr>
              <a:t>Iterative </a:t>
            </a:r>
            <a:r>
              <a:rPr lang="en-US" sz="1600" dirty="0">
                <a:solidFill>
                  <a:schemeClr val="bg1">
                    <a:lumMod val="50000"/>
                    <a:lumOff val="50000"/>
                  </a:schemeClr>
                </a:solidFill>
              </a:rPr>
              <a:t>applications</a:t>
            </a:r>
          </a:p>
          <a:p>
            <a:pPr marL="0" indent="0">
              <a:buNone/>
            </a:pPr>
            <a:r>
              <a:rPr lang="en-US" sz="1600" dirty="0">
                <a:solidFill>
                  <a:schemeClr val="bg1">
                    <a:lumMod val="50000"/>
                    <a:lumOff val="50000"/>
                  </a:schemeClr>
                </a:solidFill>
              </a:rPr>
              <a:t>Elastic </a:t>
            </a:r>
            <a:r>
              <a:rPr lang="en-US" sz="1600" dirty="0" smtClean="0">
                <a:solidFill>
                  <a:schemeClr val="bg1">
                    <a:lumMod val="50000"/>
                    <a:lumOff val="50000"/>
                  </a:schemeClr>
                </a:solidFill>
              </a:rPr>
              <a:t>Search – Scalable Search</a:t>
            </a:r>
            <a:endParaRPr lang="en-US" sz="1600" dirty="0">
              <a:solidFill>
                <a:schemeClr val="bg1">
                  <a:lumMod val="50000"/>
                  <a:lumOff val="50000"/>
                </a:schemeClr>
              </a:solidFill>
            </a:endParaRPr>
          </a:p>
          <a:p>
            <a:pPr marL="0" indent="0">
              <a:buNone/>
            </a:pPr>
            <a:r>
              <a:rPr lang="en-US" sz="1600" dirty="0" err="1">
                <a:solidFill>
                  <a:schemeClr val="bg1">
                    <a:lumMod val="50000"/>
                    <a:lumOff val="50000"/>
                  </a:schemeClr>
                </a:solidFill>
              </a:rPr>
              <a:t>Cloudera</a:t>
            </a:r>
            <a:r>
              <a:rPr lang="en-US" sz="1600" dirty="0">
                <a:solidFill>
                  <a:schemeClr val="bg1">
                    <a:lumMod val="50000"/>
                    <a:lumOff val="50000"/>
                  </a:schemeClr>
                </a:solidFill>
              </a:rPr>
              <a:t> </a:t>
            </a:r>
            <a:r>
              <a:rPr lang="en-US" sz="1600" dirty="0" smtClean="0">
                <a:solidFill>
                  <a:schemeClr val="bg1">
                    <a:lumMod val="50000"/>
                    <a:lumOff val="50000"/>
                  </a:schemeClr>
                </a:solidFill>
              </a:rPr>
              <a:t>Llama – Impala on YARN</a:t>
            </a:r>
            <a:endParaRPr lang="en-US" sz="1600" dirty="0">
              <a:solidFill>
                <a:schemeClr val="bg1">
                  <a:lumMod val="50000"/>
                  <a:lumOff val="50000"/>
                </a:schemeClr>
              </a:solidFill>
            </a:endParaRPr>
          </a:p>
          <a:p>
            <a:pPr marL="0" indent="0">
              <a:buNone/>
            </a:pPr>
            <a:r>
              <a:rPr lang="en-US" sz="1600" dirty="0" err="1" smtClean="0">
                <a:solidFill>
                  <a:schemeClr val="bg1">
                    <a:lumMod val="50000"/>
                    <a:lumOff val="50000"/>
                  </a:schemeClr>
                </a:solidFill>
              </a:rPr>
              <a:t>DataTorrent</a:t>
            </a:r>
            <a:r>
              <a:rPr lang="en-US" sz="1600" dirty="0" smtClean="0">
                <a:solidFill>
                  <a:schemeClr val="bg1">
                    <a:lumMod val="50000"/>
                    <a:lumOff val="50000"/>
                  </a:schemeClr>
                </a:solidFill>
              </a:rPr>
              <a:t> – Data Analysis</a:t>
            </a:r>
            <a:endParaRPr lang="en-US" sz="1600" dirty="0">
              <a:solidFill>
                <a:schemeClr val="bg1">
                  <a:lumMod val="50000"/>
                  <a:lumOff val="50000"/>
                </a:schemeClr>
              </a:solidFill>
            </a:endParaRPr>
          </a:p>
          <a:p>
            <a:pPr marL="0" indent="0">
              <a:buNone/>
            </a:pPr>
            <a:r>
              <a:rPr lang="en-US" sz="1600" dirty="0">
                <a:solidFill>
                  <a:schemeClr val="bg1">
                    <a:lumMod val="50000"/>
                    <a:lumOff val="50000"/>
                  </a:schemeClr>
                </a:solidFill>
              </a:rPr>
              <a:t>HOYA – </a:t>
            </a:r>
            <a:r>
              <a:rPr lang="en-US" sz="1600" dirty="0" err="1">
                <a:solidFill>
                  <a:schemeClr val="bg1">
                    <a:lumMod val="50000"/>
                    <a:lumOff val="50000"/>
                  </a:schemeClr>
                </a:solidFill>
              </a:rPr>
              <a:t>HBase</a:t>
            </a:r>
            <a:r>
              <a:rPr lang="en-US" sz="1600" dirty="0">
                <a:solidFill>
                  <a:schemeClr val="bg1">
                    <a:lumMod val="50000"/>
                    <a:lumOff val="50000"/>
                  </a:schemeClr>
                </a:solidFill>
              </a:rPr>
              <a:t> on </a:t>
            </a:r>
            <a:r>
              <a:rPr lang="en-US" sz="1600" dirty="0" smtClean="0">
                <a:solidFill>
                  <a:schemeClr val="bg1">
                    <a:lumMod val="50000"/>
                    <a:lumOff val="50000"/>
                  </a:schemeClr>
                </a:solidFill>
              </a:rPr>
              <a:t>YARN</a:t>
            </a:r>
            <a:endParaRPr lang="en-US" sz="1600" dirty="0">
              <a:solidFill>
                <a:schemeClr val="bg1">
                  <a:lumMod val="50000"/>
                  <a:lumOff val="50000"/>
                </a:schemeClr>
              </a:solidFill>
            </a:endParaRPr>
          </a:p>
        </p:txBody>
      </p:sp>
      <p:sp>
        <p:nvSpPr>
          <p:cNvPr id="6" name="Text Placeholder 7"/>
          <p:cNvSpPr>
            <a:spLocks noGrp="1"/>
          </p:cNvSpPr>
          <p:nvPr>
            <p:ph type="body" sz="quarter" idx="11"/>
          </p:nvPr>
        </p:nvSpPr>
        <p:spPr>
          <a:xfrm>
            <a:off x="4754734" y="4338254"/>
            <a:ext cx="4385577" cy="1560036"/>
          </a:xfrm>
        </p:spPr>
        <p:txBody>
          <a:bodyPr/>
          <a:lstStyle/>
          <a:p>
            <a:pPr marL="0" indent="0">
              <a:buNone/>
            </a:pPr>
            <a:r>
              <a:rPr lang="en-US" sz="2100" i="1" dirty="0" smtClean="0">
                <a:solidFill>
                  <a:schemeClr val="accent5"/>
                </a:solidFill>
              </a:rPr>
              <a:t>Frameworks Powered By YARN</a:t>
            </a:r>
            <a:endParaRPr lang="en-US" sz="1600" dirty="0" smtClean="0"/>
          </a:p>
          <a:p>
            <a:pPr marL="0" indent="0">
              <a:buNone/>
            </a:pPr>
            <a:endParaRPr lang="en-US" sz="800" dirty="0" smtClean="0"/>
          </a:p>
          <a:p>
            <a:pPr marL="0" indent="0">
              <a:buNone/>
            </a:pPr>
            <a:r>
              <a:rPr lang="en-US" sz="1600" dirty="0" smtClean="0">
                <a:solidFill>
                  <a:schemeClr val="bg1">
                    <a:lumMod val="50000"/>
                    <a:lumOff val="50000"/>
                  </a:schemeClr>
                </a:solidFill>
              </a:rPr>
              <a:t>Apache Twill</a:t>
            </a:r>
            <a:endParaRPr lang="en-US" sz="1600" dirty="0">
              <a:solidFill>
                <a:schemeClr val="bg1">
                  <a:lumMod val="50000"/>
                  <a:lumOff val="50000"/>
                </a:schemeClr>
              </a:solidFill>
            </a:endParaRPr>
          </a:p>
          <a:p>
            <a:pPr marL="0" indent="0">
              <a:buNone/>
            </a:pPr>
            <a:r>
              <a:rPr lang="en-US" sz="1600" dirty="0" smtClean="0">
                <a:solidFill>
                  <a:schemeClr val="bg1">
                    <a:lumMod val="50000"/>
                    <a:lumOff val="50000"/>
                  </a:schemeClr>
                </a:solidFill>
              </a:rPr>
              <a:t>REEF by Microsoft</a:t>
            </a:r>
          </a:p>
          <a:p>
            <a:pPr marL="0" indent="0">
              <a:buNone/>
            </a:pPr>
            <a:r>
              <a:rPr lang="en-US" sz="1600" dirty="0" smtClean="0">
                <a:solidFill>
                  <a:schemeClr val="bg1">
                    <a:lumMod val="50000"/>
                    <a:lumOff val="50000"/>
                  </a:schemeClr>
                </a:solidFill>
              </a:rPr>
              <a:t>Spring support for Hadoop 2</a:t>
            </a:r>
            <a:endParaRPr lang="en-US" sz="1600" dirty="0">
              <a:solidFill>
                <a:schemeClr val="bg1">
                  <a:lumMod val="50000"/>
                  <a:lumOff val="50000"/>
                </a:schemeClr>
              </a:solidFill>
            </a:endParaRPr>
          </a:p>
        </p:txBody>
      </p:sp>
      <p:sp>
        <p:nvSpPr>
          <p:cNvPr id="9" name="Text Placeholder 7"/>
          <p:cNvSpPr>
            <a:spLocks noGrp="1"/>
          </p:cNvSpPr>
          <p:nvPr>
            <p:ph type="body" sz="quarter" idx="11"/>
          </p:nvPr>
        </p:nvSpPr>
        <p:spPr>
          <a:xfrm>
            <a:off x="4990990" y="2349749"/>
            <a:ext cx="3547612" cy="1061718"/>
          </a:xfrm>
          <a:ln>
            <a:noFill/>
          </a:ln>
        </p:spPr>
        <p:style>
          <a:lnRef idx="1">
            <a:schemeClr val="accent1"/>
          </a:lnRef>
          <a:fillRef idx="3">
            <a:schemeClr val="accent1"/>
          </a:fillRef>
          <a:effectRef idx="2">
            <a:schemeClr val="accent1"/>
          </a:effectRef>
          <a:fontRef idx="minor">
            <a:schemeClr val="lt1"/>
          </a:fontRef>
        </p:style>
        <p:txBody>
          <a:bodyPr anchor="ctr"/>
          <a:lstStyle/>
          <a:p>
            <a:pPr marL="0" indent="0" algn="ctr">
              <a:buNone/>
            </a:pPr>
            <a:r>
              <a:rPr lang="en-US" sz="2200" dirty="0">
                <a:solidFill>
                  <a:schemeClr val="accent3"/>
                </a:solidFill>
              </a:rPr>
              <a:t>There's an app for that...</a:t>
            </a:r>
          </a:p>
          <a:p>
            <a:pPr marL="0" indent="0" algn="ctr">
              <a:buNone/>
            </a:pPr>
            <a:r>
              <a:rPr lang="en-US" sz="2200" dirty="0">
                <a:solidFill>
                  <a:schemeClr val="accent3"/>
                </a:solidFill>
              </a:rPr>
              <a:t>YARN App Marketplace!</a:t>
            </a:r>
          </a:p>
        </p:txBody>
      </p:sp>
      <p:pic>
        <p:nvPicPr>
          <p:cNvPr id="10" name="Picture 9"/>
          <p:cNvPicPr>
            <a:picLocks/>
          </p:cNvPicPr>
          <p:nvPr/>
        </p:nvPicPr>
        <p:blipFill>
          <a:blip r:embed="rId3" cstate="screen">
            <a:extLst>
              <a:ext uri="{28A0092B-C50C-407E-A947-70E740481C1C}">
                <a14:useLocalDpi xmlns:a14="http://schemas.microsoft.com/office/drawing/2010/main"/>
              </a:ext>
            </a:extLst>
          </a:blip>
          <a:stretch>
            <a:fillRect/>
          </a:stretch>
        </p:blipFill>
        <p:spPr>
          <a:xfrm>
            <a:off x="5288827" y="1579867"/>
            <a:ext cx="2699712" cy="710810"/>
          </a:xfrm>
          <a:prstGeom prst="rect">
            <a:avLst/>
          </a:prstGeom>
        </p:spPr>
      </p:pic>
    </p:spTree>
    <p:extLst>
      <p:ext uri="{BB962C8B-B14F-4D97-AF65-F5344CB8AC3E}">
        <p14:creationId xmlns:p14="http://schemas.microsoft.com/office/powerpoint/2010/main" val="4927865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Application Lifecycle</a:t>
            </a:r>
            <a:endParaRPr lang="en-US" dirty="0"/>
          </a:p>
        </p:txBody>
      </p:sp>
      <p:sp>
        <p:nvSpPr>
          <p:cNvPr id="3" name="Slide Number Placeholder 2"/>
          <p:cNvSpPr>
            <a:spLocks noGrp="1"/>
          </p:cNvSpPr>
          <p:nvPr>
            <p:ph type="sldNum" sz="quarter" idx="12"/>
          </p:nvPr>
        </p:nvSpPr>
        <p:spPr/>
        <p:txBody>
          <a:bodyPr/>
          <a:lstStyle/>
          <a:p>
            <a:pPr>
              <a:defRPr/>
            </a:pPr>
            <a:r>
              <a:rPr lang="en-US" smtClean="0"/>
              <a:t>Page </a:t>
            </a:r>
            <a:fld id="{BE3614C6-9B97-DA43-9EC2-F206459474B6}" type="slidenum">
              <a:rPr lang="en-US" smtClean="0"/>
              <a:pPr>
                <a:defRPr/>
              </a:pPr>
              <a:t>17</a:t>
            </a:fld>
            <a:endParaRPr lang="en-US" dirty="0"/>
          </a:p>
        </p:txBody>
      </p:sp>
      <p:sp>
        <p:nvSpPr>
          <p:cNvPr id="7" name="Rounded Rectangle 6"/>
          <p:cNvSpPr/>
          <p:nvPr/>
        </p:nvSpPr>
        <p:spPr>
          <a:xfrm>
            <a:off x="367082" y="2819401"/>
            <a:ext cx="1708150" cy="2106332"/>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sz="1300" dirty="0" smtClean="0"/>
              <a:t>Application Client</a:t>
            </a:r>
            <a:endParaRPr lang="en-US" sz="1300" dirty="0"/>
          </a:p>
        </p:txBody>
      </p:sp>
      <p:sp>
        <p:nvSpPr>
          <p:cNvPr id="8" name="Rounded Rectangle 7"/>
          <p:cNvSpPr/>
          <p:nvPr/>
        </p:nvSpPr>
        <p:spPr>
          <a:xfrm>
            <a:off x="3523032" y="1295400"/>
            <a:ext cx="1555750" cy="167640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2000" dirty="0" smtClean="0"/>
              <a:t>Resource</a:t>
            </a:r>
          </a:p>
          <a:p>
            <a:pPr algn="ctr"/>
            <a:r>
              <a:rPr lang="en-US" sz="2000" dirty="0" smtClean="0"/>
              <a:t>Manager</a:t>
            </a:r>
            <a:endParaRPr lang="en-US" sz="2000" dirty="0"/>
          </a:p>
        </p:txBody>
      </p:sp>
      <p:sp>
        <p:nvSpPr>
          <p:cNvPr id="9" name="Rounded Rectangle 8"/>
          <p:cNvSpPr/>
          <p:nvPr/>
        </p:nvSpPr>
        <p:spPr>
          <a:xfrm>
            <a:off x="3370631" y="3949648"/>
            <a:ext cx="2057400" cy="2374952"/>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sz="1400" dirty="0" smtClean="0"/>
              <a:t>Application Master</a:t>
            </a:r>
          </a:p>
          <a:p>
            <a:endParaRPr lang="en-US" sz="1400" dirty="0"/>
          </a:p>
        </p:txBody>
      </p:sp>
      <p:sp>
        <p:nvSpPr>
          <p:cNvPr id="10" name="Rounded Rectangle 9"/>
          <p:cNvSpPr/>
          <p:nvPr/>
        </p:nvSpPr>
        <p:spPr>
          <a:xfrm>
            <a:off x="6705600" y="2667000"/>
            <a:ext cx="1828800" cy="167640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dirty="0" err="1" smtClean="0"/>
              <a:t>NodeManager</a:t>
            </a:r>
            <a:endParaRPr lang="en-US" dirty="0"/>
          </a:p>
        </p:txBody>
      </p:sp>
      <p:sp>
        <p:nvSpPr>
          <p:cNvPr id="11" name="Rectangle 10"/>
          <p:cNvSpPr/>
          <p:nvPr/>
        </p:nvSpPr>
        <p:spPr>
          <a:xfrm>
            <a:off x="491650" y="3470095"/>
            <a:ext cx="1418565" cy="533400"/>
          </a:xfrm>
          <a:prstGeom prst="rect">
            <a:avLst/>
          </a:prstGeom>
          <a:solidFill>
            <a:schemeClr val="accent3">
              <a:alpha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YarnClient</a:t>
            </a:r>
            <a:endParaRPr lang="en-US" dirty="0"/>
          </a:p>
        </p:txBody>
      </p:sp>
      <p:sp>
        <p:nvSpPr>
          <p:cNvPr id="12" name="Rectangle 11"/>
          <p:cNvSpPr/>
          <p:nvPr/>
        </p:nvSpPr>
        <p:spPr>
          <a:xfrm>
            <a:off x="504267" y="4153268"/>
            <a:ext cx="1418565" cy="533400"/>
          </a:xfrm>
          <a:prstGeom prst="rect">
            <a:avLst/>
          </a:prstGeom>
          <a:solidFill>
            <a:schemeClr val="accent3">
              <a:alpha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App</a:t>
            </a:r>
          </a:p>
          <a:p>
            <a:pPr algn="ctr"/>
            <a:r>
              <a:rPr lang="en-US" sz="1400" dirty="0" smtClean="0"/>
              <a:t>Specific API</a:t>
            </a:r>
            <a:endParaRPr lang="en-US" sz="1400" dirty="0"/>
          </a:p>
        </p:txBody>
      </p:sp>
      <p:cxnSp>
        <p:nvCxnSpPr>
          <p:cNvPr id="14" name="Elbow Connector 13"/>
          <p:cNvCxnSpPr>
            <a:stCxn id="11" idx="3"/>
            <a:endCxn id="8" idx="1"/>
          </p:cNvCxnSpPr>
          <p:nvPr/>
        </p:nvCxnSpPr>
        <p:spPr>
          <a:xfrm flipV="1">
            <a:off x="1910215" y="2133601"/>
            <a:ext cx="1612819" cy="1603195"/>
          </a:xfrm>
          <a:prstGeom prst="bentConnector3">
            <a:avLst/>
          </a:prstGeom>
          <a:ln>
            <a:solidFill>
              <a:schemeClr val="bg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65632" y="1752600"/>
            <a:ext cx="1905001"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Application Client</a:t>
            </a:r>
          </a:p>
          <a:p>
            <a:pPr marL="0" marR="0" indent="0" algn="l" defTabSz="457200" rtl="0" eaLnBrk="1" fontAlgn="auto" latinLnBrk="0" hangingPunct="1">
              <a:lnSpc>
                <a:spcPct val="100000"/>
              </a:lnSpc>
              <a:spcBef>
                <a:spcPct val="20000"/>
              </a:spcBef>
              <a:spcAft>
                <a:spcPts val="0"/>
              </a:spcAft>
              <a:buClrTx/>
              <a:buSzTx/>
              <a:buFont typeface="Arial"/>
              <a:buNone/>
              <a:tabLst/>
            </a:pPr>
            <a:r>
              <a:rPr lang="en-US" dirty="0" smtClean="0">
                <a:solidFill>
                  <a:schemeClr val="bg1"/>
                </a:solidFill>
                <a:latin typeface="+mn-lt"/>
                <a:ea typeface="+mn-ea"/>
                <a:cs typeface="+mn-cs"/>
              </a:rPr>
              <a:t>Protocol</a:t>
            </a:r>
            <a:endParaRPr kumimoji="0" lang="en-US" sz="1800" b="0" i="0" u="none" strike="noStrike" kern="1200" cap="none" spc="0" normalizeH="0" baseline="0" noProof="0" dirty="0" smtClean="0">
              <a:ln>
                <a:noFill/>
              </a:ln>
              <a:solidFill>
                <a:schemeClr val="bg1"/>
              </a:solidFill>
              <a:effectLst/>
              <a:uLnTx/>
              <a:uFillTx/>
              <a:latin typeface="+mn-lt"/>
              <a:ea typeface="+mn-ea"/>
              <a:cs typeface="+mn-cs"/>
            </a:endParaRPr>
          </a:p>
        </p:txBody>
      </p:sp>
      <p:cxnSp>
        <p:nvCxnSpPr>
          <p:cNvPr id="17" name="Elbow Connector 16"/>
          <p:cNvCxnSpPr>
            <a:stCxn id="12" idx="3"/>
            <a:endCxn id="9" idx="1"/>
          </p:cNvCxnSpPr>
          <p:nvPr/>
        </p:nvCxnSpPr>
        <p:spPr>
          <a:xfrm>
            <a:off x="1922832" y="4419969"/>
            <a:ext cx="1447801" cy="717156"/>
          </a:xfrm>
          <a:prstGeom prst="bentConnector3">
            <a:avLst/>
          </a:prstGeom>
          <a:ln>
            <a:solidFill>
              <a:schemeClr val="bg1"/>
            </a:solidFill>
            <a:prstDash val="dashDot"/>
            <a:headEnd type="arrow"/>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547697" y="4659032"/>
            <a:ext cx="1723939" cy="533400"/>
          </a:xfrm>
          <a:prstGeom prst="rect">
            <a:avLst/>
          </a:prstGeom>
          <a:solidFill>
            <a:schemeClr val="accent3">
              <a:alpha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AMRMClient</a:t>
            </a:r>
            <a:endParaRPr lang="en-US" dirty="0"/>
          </a:p>
        </p:txBody>
      </p:sp>
      <p:sp>
        <p:nvSpPr>
          <p:cNvPr id="24" name="Rectangle 23"/>
          <p:cNvSpPr/>
          <p:nvPr/>
        </p:nvSpPr>
        <p:spPr>
          <a:xfrm>
            <a:off x="3547697" y="5444633"/>
            <a:ext cx="1723939" cy="533400"/>
          </a:xfrm>
          <a:prstGeom prst="rect">
            <a:avLst/>
          </a:prstGeom>
          <a:solidFill>
            <a:schemeClr val="accent3">
              <a:alpha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NMClient</a:t>
            </a:r>
            <a:endParaRPr lang="en-US" dirty="0"/>
          </a:p>
        </p:txBody>
      </p:sp>
      <p:cxnSp>
        <p:nvCxnSpPr>
          <p:cNvPr id="29" name="Elbow Connector 28"/>
          <p:cNvCxnSpPr>
            <a:stCxn id="23" idx="3"/>
            <a:endCxn id="8" idx="3"/>
          </p:cNvCxnSpPr>
          <p:nvPr/>
        </p:nvCxnSpPr>
        <p:spPr>
          <a:xfrm flipH="1" flipV="1">
            <a:off x="5078782" y="2133601"/>
            <a:ext cx="192852" cy="2792132"/>
          </a:xfrm>
          <a:prstGeom prst="bentConnector3">
            <a:avLst>
              <a:gd name="adj1" fmla="val -221425"/>
            </a:avLst>
          </a:prstGeom>
          <a:ln>
            <a:solidFill>
              <a:schemeClr val="bg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523032" y="3035248"/>
            <a:ext cx="1905001" cy="914400"/>
          </a:xfrm>
          <a:prstGeom prst="rect">
            <a:avLst/>
          </a:prstGeom>
        </p:spPr>
        <p:txBody>
          <a:bodyPr vert="horz" wrap="none" lIns="91440" tIns="45720" rIns="91440" bIns="45720" rtlCol="0">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Application Master</a:t>
            </a:r>
          </a:p>
          <a:p>
            <a:pPr marL="0" marR="0" indent="0" algn="ctr" defTabSz="457200" rtl="0" eaLnBrk="1" fontAlgn="auto" latinLnBrk="0" hangingPunct="1">
              <a:lnSpc>
                <a:spcPct val="100000"/>
              </a:lnSpc>
              <a:spcBef>
                <a:spcPct val="20000"/>
              </a:spcBef>
              <a:spcAft>
                <a:spcPts val="0"/>
              </a:spcAft>
              <a:buClrTx/>
              <a:buSzTx/>
              <a:buFont typeface="Arial"/>
              <a:buNone/>
              <a:tabLst/>
            </a:pPr>
            <a:r>
              <a:rPr lang="en-US" dirty="0" smtClean="0">
                <a:solidFill>
                  <a:schemeClr val="bg1"/>
                </a:solidFill>
                <a:latin typeface="+mn-lt"/>
                <a:ea typeface="+mn-ea"/>
                <a:cs typeface="+mn-cs"/>
              </a:rPr>
              <a:t>Protocol</a:t>
            </a:r>
            <a:endParaRPr kumimoji="0" lang="en-US" sz="1800" b="0" i="0" u="none" strike="noStrike" kern="1200" cap="none" spc="0" normalizeH="0" baseline="0" noProof="0" dirty="0" smtClean="0">
              <a:ln>
                <a:noFill/>
              </a:ln>
              <a:solidFill>
                <a:schemeClr val="bg1"/>
              </a:solidFill>
              <a:effectLst/>
              <a:uLnTx/>
              <a:uFillTx/>
              <a:latin typeface="+mn-lt"/>
              <a:ea typeface="+mn-ea"/>
              <a:cs typeface="+mn-cs"/>
            </a:endParaRPr>
          </a:p>
        </p:txBody>
      </p:sp>
      <p:cxnSp>
        <p:nvCxnSpPr>
          <p:cNvPr id="36" name="Elbow Connector 35"/>
          <p:cNvCxnSpPr>
            <a:stCxn id="24" idx="3"/>
            <a:endCxn id="10" idx="2"/>
          </p:cNvCxnSpPr>
          <p:nvPr/>
        </p:nvCxnSpPr>
        <p:spPr>
          <a:xfrm flipV="1">
            <a:off x="5271634" y="4343400"/>
            <a:ext cx="2348366" cy="1367933"/>
          </a:xfrm>
          <a:prstGeom prst="bentConnector2">
            <a:avLst/>
          </a:prstGeom>
          <a:ln>
            <a:solidFill>
              <a:schemeClr val="bg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446093" y="4743881"/>
            <a:ext cx="1905001" cy="914400"/>
          </a:xfrm>
          <a:prstGeom prst="rect">
            <a:avLst/>
          </a:prstGeom>
        </p:spPr>
        <p:txBody>
          <a:bodyPr vert="horz" wrap="none" lIns="91440" tIns="45720" rIns="91440" bIns="45720" rtlCol="0">
            <a:normAutofit fontScale="92500" lnSpcReduction="10000"/>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Container</a:t>
            </a:r>
          </a:p>
          <a:p>
            <a:pPr marL="0" marR="0" indent="0" algn="ctr" defTabSz="457200" rtl="0" eaLnBrk="1" fontAlgn="auto" latinLnBrk="0" hangingPunct="1">
              <a:lnSpc>
                <a:spcPct val="100000"/>
              </a:lnSpc>
              <a:spcBef>
                <a:spcPct val="20000"/>
              </a:spcBef>
              <a:spcAft>
                <a:spcPts val="0"/>
              </a:spcAft>
              <a:buClrTx/>
              <a:buSzTx/>
              <a:buFont typeface="Arial"/>
              <a:buNone/>
              <a:tabLst/>
            </a:pPr>
            <a:r>
              <a:rPr lang="en-US" dirty="0" smtClean="0">
                <a:solidFill>
                  <a:schemeClr val="bg1"/>
                </a:solidFill>
                <a:latin typeface="+mn-lt"/>
                <a:ea typeface="+mn-ea"/>
                <a:cs typeface="+mn-cs"/>
              </a:rPr>
              <a:t>Management</a:t>
            </a:r>
            <a:endParaRPr kumimoji="0" lang="en-US" sz="1800" b="0" i="0" u="none" strike="noStrike" kern="1200" cap="none" spc="0" normalizeH="0" baseline="0" noProof="0" dirty="0" smtClean="0">
              <a:ln>
                <a:noFill/>
              </a:ln>
              <a:solidFill>
                <a:schemeClr val="bg1"/>
              </a:solidFill>
              <a:effectLst/>
              <a:uLnTx/>
              <a:uFillTx/>
              <a:latin typeface="+mn-lt"/>
              <a:ea typeface="+mn-ea"/>
              <a:cs typeface="+mn-cs"/>
            </a:endParaRPr>
          </a:p>
          <a:p>
            <a:pPr marL="0" marR="0" indent="0" algn="ctr" defTabSz="457200" rtl="0" eaLnBrk="1" fontAlgn="auto" latinLnBrk="0" hangingPunct="1">
              <a:lnSpc>
                <a:spcPct val="100000"/>
              </a:lnSpc>
              <a:spcBef>
                <a:spcPct val="20000"/>
              </a:spcBef>
              <a:spcAft>
                <a:spcPts val="0"/>
              </a:spcAft>
              <a:buClrTx/>
              <a:buSzTx/>
              <a:buFont typeface="Arial"/>
              <a:buNone/>
              <a:tabLst/>
            </a:pPr>
            <a:r>
              <a:rPr lang="en-US" dirty="0" smtClean="0">
                <a:solidFill>
                  <a:schemeClr val="bg1"/>
                </a:solidFill>
                <a:latin typeface="+mn-lt"/>
                <a:ea typeface="+mn-ea"/>
                <a:cs typeface="+mn-cs"/>
              </a:rPr>
              <a:t>Protocol</a:t>
            </a:r>
            <a:endParaRPr kumimoji="0" lang="en-US" sz="18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54" name="Oval 53"/>
          <p:cNvSpPr/>
          <p:nvPr/>
        </p:nvSpPr>
        <p:spPr>
          <a:xfrm>
            <a:off x="6934200" y="3352800"/>
            <a:ext cx="1371600" cy="685800"/>
          </a:xfrm>
          <a:prstGeom prst="ellipse">
            <a:avLst/>
          </a:prstGeom>
          <a:solidFill>
            <a:schemeClr val="accent3">
              <a:lumMod val="60000"/>
              <a:lumOff val="40000"/>
              <a:alpha val="75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App</a:t>
            </a:r>
          </a:p>
          <a:p>
            <a:pPr algn="ctr"/>
            <a:r>
              <a:rPr lang="en-US" sz="1400" dirty="0" smtClean="0"/>
              <a:t>Container</a:t>
            </a:r>
            <a:endParaRPr lang="en-US" sz="1400" dirty="0"/>
          </a:p>
        </p:txBody>
      </p:sp>
      <p:cxnSp>
        <p:nvCxnSpPr>
          <p:cNvPr id="56" name="Elbow Connector 55"/>
          <p:cNvCxnSpPr>
            <a:stCxn id="9" idx="3"/>
            <a:endCxn id="54" idx="2"/>
          </p:cNvCxnSpPr>
          <p:nvPr/>
        </p:nvCxnSpPr>
        <p:spPr>
          <a:xfrm flipV="1">
            <a:off x="5428033" y="3695700"/>
            <a:ext cx="1506169" cy="1441424"/>
          </a:xfrm>
          <a:prstGeom prst="bentConnector3">
            <a:avLst>
              <a:gd name="adj1" fmla="val 50000"/>
            </a:avLst>
          </a:prstGeom>
          <a:ln>
            <a:solidFill>
              <a:schemeClr val="bg1"/>
            </a:solidFill>
            <a:prstDash val="dashDot"/>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83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BYOA – Bring Your Own App</a:t>
            </a:r>
            <a:endParaRPr lang="en-US" dirty="0"/>
          </a:p>
        </p:txBody>
      </p:sp>
      <p:sp>
        <p:nvSpPr>
          <p:cNvPr id="8" name="Text Placeholder 7"/>
          <p:cNvSpPr>
            <a:spLocks noGrp="1"/>
          </p:cNvSpPr>
          <p:nvPr>
            <p:ph type="body" sz="quarter" idx="11"/>
          </p:nvPr>
        </p:nvSpPr>
        <p:spPr/>
        <p:txBody>
          <a:bodyPr/>
          <a:lstStyle/>
          <a:p>
            <a:pPr marL="0" indent="0">
              <a:buNone/>
            </a:pPr>
            <a:r>
              <a:rPr lang="en-US" sz="2200" dirty="0">
                <a:solidFill>
                  <a:schemeClr val="accent5"/>
                </a:solidFill>
              </a:rPr>
              <a:t>Application Client Protocol: Client to RM interaction</a:t>
            </a:r>
          </a:p>
          <a:p>
            <a:pPr lvl="1"/>
            <a:r>
              <a:rPr lang="en-US" sz="1800" dirty="0"/>
              <a:t>Library: </a:t>
            </a:r>
            <a:r>
              <a:rPr lang="en-US" sz="1800" dirty="0" err="1"/>
              <a:t>YarnClient</a:t>
            </a:r>
            <a:endParaRPr lang="en-US" sz="1800" dirty="0"/>
          </a:p>
          <a:p>
            <a:pPr lvl="1"/>
            <a:r>
              <a:rPr lang="en-US" sz="1800" dirty="0"/>
              <a:t>Application Lifecycle control</a:t>
            </a:r>
          </a:p>
          <a:p>
            <a:pPr lvl="1"/>
            <a:r>
              <a:rPr lang="en-US" sz="1800" dirty="0"/>
              <a:t>Access Cluster </a:t>
            </a:r>
            <a:r>
              <a:rPr lang="en-US" sz="1800" dirty="0" smtClean="0"/>
              <a:t>Information</a:t>
            </a:r>
          </a:p>
          <a:p>
            <a:pPr lvl="1"/>
            <a:endParaRPr lang="en-US" sz="900" dirty="0">
              <a:solidFill>
                <a:srgbClr val="E17000"/>
              </a:solidFill>
            </a:endParaRPr>
          </a:p>
          <a:p>
            <a:pPr marL="0" indent="0">
              <a:buNone/>
            </a:pPr>
            <a:r>
              <a:rPr lang="en-US" sz="2200" dirty="0">
                <a:solidFill>
                  <a:srgbClr val="E17000"/>
                </a:solidFill>
              </a:rPr>
              <a:t>Application Master Protocol: AM – RM interaction</a:t>
            </a:r>
          </a:p>
          <a:p>
            <a:pPr lvl="1"/>
            <a:r>
              <a:rPr lang="en-US" sz="1800" dirty="0"/>
              <a:t>Library: </a:t>
            </a:r>
            <a:r>
              <a:rPr lang="en-US" sz="1800" dirty="0" err="1"/>
              <a:t>AMRMClient</a:t>
            </a:r>
            <a:r>
              <a:rPr lang="en-US" sz="1800" dirty="0"/>
              <a:t> / </a:t>
            </a:r>
            <a:r>
              <a:rPr lang="en-US" sz="1800" dirty="0" err="1"/>
              <a:t>AMRMClientAsync</a:t>
            </a:r>
            <a:endParaRPr lang="en-US" sz="1800" dirty="0"/>
          </a:p>
          <a:p>
            <a:pPr lvl="1"/>
            <a:r>
              <a:rPr lang="en-US" sz="1800" dirty="0"/>
              <a:t>Resource negotiation</a:t>
            </a:r>
          </a:p>
          <a:p>
            <a:pPr lvl="1"/>
            <a:r>
              <a:rPr lang="en-US" sz="1800" dirty="0"/>
              <a:t>Heartbeat to the </a:t>
            </a:r>
            <a:r>
              <a:rPr lang="en-US" sz="1800" dirty="0" smtClean="0"/>
              <a:t>RM</a:t>
            </a:r>
          </a:p>
          <a:p>
            <a:pPr lvl="1"/>
            <a:endParaRPr lang="en-US" sz="900" dirty="0"/>
          </a:p>
          <a:p>
            <a:pPr marL="0" indent="0">
              <a:buNone/>
            </a:pPr>
            <a:r>
              <a:rPr lang="en-US" sz="2200" dirty="0">
                <a:solidFill>
                  <a:srgbClr val="E17000"/>
                </a:solidFill>
              </a:rPr>
              <a:t>Container Management Protocol: AM to NM interaction</a:t>
            </a:r>
          </a:p>
          <a:p>
            <a:pPr lvl="1"/>
            <a:r>
              <a:rPr lang="en-US" sz="1800" dirty="0"/>
              <a:t>Library: </a:t>
            </a:r>
            <a:r>
              <a:rPr lang="en-US" sz="1800" dirty="0" err="1"/>
              <a:t>NMClient</a:t>
            </a:r>
            <a:r>
              <a:rPr lang="en-US" sz="1800" dirty="0"/>
              <a:t>/</a:t>
            </a:r>
            <a:r>
              <a:rPr lang="en-US" sz="1800" dirty="0" err="1"/>
              <a:t>NMClientAsync</a:t>
            </a:r>
            <a:endParaRPr lang="en-US" sz="1800" dirty="0"/>
          </a:p>
          <a:p>
            <a:pPr lvl="1"/>
            <a:r>
              <a:rPr lang="en-US" sz="1800" dirty="0"/>
              <a:t>Launching allocated containers</a:t>
            </a:r>
          </a:p>
          <a:p>
            <a:pPr lvl="1"/>
            <a:r>
              <a:rPr lang="en-US" sz="1800" dirty="0"/>
              <a:t>Stop Running </a:t>
            </a:r>
            <a:r>
              <a:rPr lang="en-US" sz="1800" dirty="0" smtClean="0"/>
              <a:t>containers</a:t>
            </a:r>
          </a:p>
          <a:p>
            <a:pPr lvl="1"/>
            <a:endParaRPr lang="en-US" sz="900" dirty="0"/>
          </a:p>
          <a:p>
            <a:pPr marL="0" indent="0">
              <a:buNone/>
            </a:pPr>
            <a:r>
              <a:rPr lang="en-US" dirty="0">
                <a:solidFill>
                  <a:srgbClr val="E17000"/>
                </a:solidFill>
                <a:cs typeface="Arial"/>
              </a:rPr>
              <a:t>Use external frameworks like </a:t>
            </a:r>
            <a:r>
              <a:rPr lang="en-US" dirty="0" smtClean="0">
                <a:solidFill>
                  <a:srgbClr val="E17000"/>
                </a:solidFill>
              </a:rPr>
              <a:t>Twill</a:t>
            </a:r>
            <a:r>
              <a:rPr lang="en-US" dirty="0" smtClean="0">
                <a:solidFill>
                  <a:srgbClr val="E17000"/>
                </a:solidFill>
                <a:cs typeface="Arial"/>
              </a:rPr>
              <a:t>/REEF/Spring</a:t>
            </a:r>
            <a:endParaRPr lang="en-US" dirty="0">
              <a:solidFill>
                <a:srgbClr val="E17000"/>
              </a:solidFill>
              <a:cs typeface="Arial"/>
            </a:endParaRPr>
          </a:p>
        </p:txBody>
      </p:sp>
      <p:sp>
        <p:nvSpPr>
          <p:cNvPr id="3" name="Slide Number Placeholder 2"/>
          <p:cNvSpPr>
            <a:spLocks noGrp="1"/>
          </p:cNvSpPr>
          <p:nvPr>
            <p:ph type="sldNum" sz="quarter" idx="12"/>
          </p:nvPr>
        </p:nvSpPr>
        <p:spPr/>
        <p:txBody>
          <a:bodyPr/>
          <a:lstStyle/>
          <a:p>
            <a:pPr>
              <a:defRPr/>
            </a:pPr>
            <a:r>
              <a:rPr lang="en-US" smtClean="0"/>
              <a:t>Page </a:t>
            </a:r>
            <a:fld id="{BE3614C6-9B97-DA43-9EC2-F206459474B6}" type="slidenum">
              <a:rPr lang="en-US" smtClean="0"/>
              <a:pPr>
                <a:defRPr/>
              </a:pPr>
              <a:t>18</a:t>
            </a:fld>
            <a:endParaRPr lang="en-US" dirty="0"/>
          </a:p>
        </p:txBody>
      </p:sp>
    </p:spTree>
    <p:extLst>
      <p:ext uri="{BB962C8B-B14F-4D97-AF65-F5344CB8AC3E}">
        <p14:creationId xmlns:p14="http://schemas.microsoft.com/office/powerpoint/2010/main" val="30815047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YARN Future </a:t>
            </a:r>
            <a:r>
              <a:rPr lang="en-US" dirty="0" smtClean="0"/>
              <a:t>Work</a:t>
            </a:r>
            <a:endParaRPr lang="en-US" dirty="0"/>
          </a:p>
        </p:txBody>
      </p:sp>
      <p:sp>
        <p:nvSpPr>
          <p:cNvPr id="2" name="Slide Number Placeholder 1"/>
          <p:cNvSpPr>
            <a:spLocks noGrp="1"/>
          </p:cNvSpPr>
          <p:nvPr>
            <p:ph type="sldNum" sz="quarter" idx="12"/>
          </p:nvPr>
        </p:nvSpPr>
        <p:spPr/>
        <p:txBody>
          <a:bodyPr/>
          <a:lstStyle/>
          <a:p>
            <a:pPr>
              <a:defRPr/>
            </a:pPr>
            <a:r>
              <a:rPr lang="en-US" smtClean="0"/>
              <a:t>Page </a:t>
            </a:r>
            <a:fld id="{BE3614C6-9B97-DA43-9EC2-F206459474B6}" type="slidenum">
              <a:rPr lang="en-US" smtClean="0"/>
              <a:pPr>
                <a:defRPr/>
              </a:pPr>
              <a:t>19</a:t>
            </a:fld>
            <a:endParaRPr lang="en-US" dirty="0"/>
          </a:p>
        </p:txBody>
      </p:sp>
      <p:sp>
        <p:nvSpPr>
          <p:cNvPr id="8" name="Text Placeholder 7"/>
          <p:cNvSpPr>
            <a:spLocks noGrp="1"/>
          </p:cNvSpPr>
          <p:nvPr>
            <p:ph type="body" sz="quarter" idx="11"/>
          </p:nvPr>
        </p:nvSpPr>
        <p:spPr>
          <a:xfrm>
            <a:off x="457200" y="1165226"/>
            <a:ext cx="8229600" cy="4954588"/>
          </a:xfrm>
        </p:spPr>
        <p:txBody>
          <a:bodyPr/>
          <a:lstStyle/>
          <a:p>
            <a:r>
              <a:rPr lang="en-US" sz="2200" dirty="0"/>
              <a:t>ResourceManager High </a:t>
            </a:r>
            <a:r>
              <a:rPr lang="en-US" sz="2200" dirty="0" smtClean="0"/>
              <a:t>Availability</a:t>
            </a:r>
          </a:p>
          <a:p>
            <a:pPr lvl="1"/>
            <a:r>
              <a:rPr lang="en-US" sz="1800" dirty="0" smtClean="0"/>
              <a:t>Automatic failover</a:t>
            </a:r>
          </a:p>
          <a:p>
            <a:pPr lvl="1"/>
            <a:r>
              <a:rPr lang="en-US" sz="1800" dirty="0" smtClean="0"/>
              <a:t>Work preserving failover</a:t>
            </a:r>
            <a:endParaRPr lang="en-US" sz="2000" dirty="0" smtClean="0"/>
          </a:p>
          <a:p>
            <a:r>
              <a:rPr lang="en-US" sz="2200" dirty="0" smtClean="0"/>
              <a:t>Scheduler </a:t>
            </a:r>
            <a:r>
              <a:rPr lang="en-US" sz="2200" dirty="0"/>
              <a:t>Enhancements</a:t>
            </a:r>
          </a:p>
          <a:p>
            <a:pPr lvl="1"/>
            <a:r>
              <a:rPr lang="en-US" sz="1800" dirty="0"/>
              <a:t>SLA Driven Scheduling, Low latency allocations</a:t>
            </a:r>
          </a:p>
          <a:p>
            <a:pPr lvl="1"/>
            <a:r>
              <a:rPr lang="en-US" sz="1800" dirty="0" smtClean="0"/>
              <a:t>Multiple resource types </a:t>
            </a:r>
            <a:r>
              <a:rPr lang="en-US" sz="1800" dirty="0"/>
              <a:t>– </a:t>
            </a:r>
            <a:r>
              <a:rPr lang="en-US" sz="1800" dirty="0" smtClean="0"/>
              <a:t>disk/network/GPUs/affinity</a:t>
            </a:r>
            <a:endParaRPr lang="en-US" sz="2000" dirty="0" smtClean="0"/>
          </a:p>
          <a:p>
            <a:r>
              <a:rPr lang="en-US" sz="2200" dirty="0" smtClean="0"/>
              <a:t>Rolling upgrades</a:t>
            </a:r>
          </a:p>
          <a:p>
            <a:r>
              <a:rPr lang="en-US" sz="2200" dirty="0" smtClean="0"/>
              <a:t>Generic History Service</a:t>
            </a:r>
          </a:p>
          <a:p>
            <a:r>
              <a:rPr lang="en-US" sz="2200" dirty="0" smtClean="0"/>
              <a:t>Long </a:t>
            </a:r>
            <a:r>
              <a:rPr lang="en-US" sz="2200" dirty="0"/>
              <a:t>running services</a:t>
            </a:r>
          </a:p>
          <a:p>
            <a:pPr lvl="1"/>
            <a:r>
              <a:rPr lang="en-US" sz="1800" dirty="0"/>
              <a:t>Better support to running services like </a:t>
            </a:r>
            <a:r>
              <a:rPr lang="en-US" sz="1800" dirty="0" err="1"/>
              <a:t>HBase</a:t>
            </a:r>
            <a:endParaRPr lang="en-US" sz="1800" dirty="0"/>
          </a:p>
          <a:p>
            <a:pPr lvl="1"/>
            <a:r>
              <a:rPr lang="en-US" sz="1800" dirty="0" smtClean="0"/>
              <a:t>Service Discovery</a:t>
            </a:r>
            <a:endParaRPr lang="en-US" sz="2000" dirty="0" smtClean="0"/>
          </a:p>
          <a:p>
            <a:r>
              <a:rPr lang="en-US" sz="2200" dirty="0" smtClean="0"/>
              <a:t>More </a:t>
            </a:r>
            <a:r>
              <a:rPr lang="en-US" sz="2200" dirty="0"/>
              <a:t>utilities/libraries for Application Developers</a:t>
            </a:r>
          </a:p>
          <a:p>
            <a:pPr lvl="1"/>
            <a:r>
              <a:rPr lang="en-US" sz="1800" dirty="0" smtClean="0"/>
              <a:t>Failover/</a:t>
            </a:r>
            <a:r>
              <a:rPr lang="en-US" sz="1800" dirty="0" err="1" smtClean="0"/>
              <a:t>Checkpointing</a:t>
            </a:r>
            <a:endParaRPr lang="en-US" sz="2200" dirty="0"/>
          </a:p>
        </p:txBody>
      </p:sp>
    </p:spTree>
    <p:extLst>
      <p:ext uri="{BB962C8B-B14F-4D97-AF65-F5344CB8AC3E}">
        <p14:creationId xmlns:p14="http://schemas.microsoft.com/office/powerpoint/2010/main" val="12228660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 &amp; YARN</a:t>
            </a:r>
            <a:endParaRPr lang="en-US" dirty="0"/>
          </a:p>
        </p:txBody>
      </p:sp>
      <p:sp>
        <p:nvSpPr>
          <p:cNvPr id="3" name="Text Placeholder 2"/>
          <p:cNvSpPr>
            <a:spLocks noGrp="1"/>
          </p:cNvSpPr>
          <p:nvPr>
            <p:ph type="body" sz="quarter" idx="11"/>
          </p:nvPr>
        </p:nvSpPr>
        <p:spPr/>
        <p:txBody>
          <a:bodyPr/>
          <a:lstStyle/>
          <a:p>
            <a:r>
              <a:rPr lang="en-US" dirty="0" smtClean="0"/>
              <a:t>Apache Hadoop</a:t>
            </a:r>
          </a:p>
          <a:p>
            <a:pPr lvl="1"/>
            <a:r>
              <a:rPr lang="en-US" dirty="0" smtClean="0"/>
              <a:t>De facto Big Data open source platform</a:t>
            </a:r>
          </a:p>
          <a:p>
            <a:pPr lvl="1"/>
            <a:r>
              <a:rPr lang="en-US" dirty="0" smtClean="0"/>
              <a:t>Running for about 5 years in production at hundreds of companies like Yahoo, </a:t>
            </a:r>
            <a:r>
              <a:rPr lang="en-US" dirty="0" err="1" smtClean="0"/>
              <a:t>Ebay</a:t>
            </a:r>
            <a:r>
              <a:rPr lang="en-US" dirty="0" smtClean="0"/>
              <a:t> and Facebook</a:t>
            </a:r>
          </a:p>
          <a:p>
            <a:pPr marL="398463" lvl="1" indent="0">
              <a:buNone/>
            </a:pPr>
            <a:endParaRPr lang="en-US" dirty="0" smtClean="0"/>
          </a:p>
          <a:p>
            <a:r>
              <a:rPr lang="en-US" dirty="0" smtClean="0"/>
              <a:t>Hadoop </a:t>
            </a:r>
            <a:r>
              <a:rPr lang="en-US" dirty="0"/>
              <a:t>2</a:t>
            </a:r>
            <a:endParaRPr lang="en-US" dirty="0" smtClean="0"/>
          </a:p>
          <a:p>
            <a:pPr lvl="1"/>
            <a:r>
              <a:rPr lang="en-US" dirty="0" smtClean="0"/>
              <a:t>Significant improvements in HDFS distributed storage layer. High Availability, NFS, Snapshots</a:t>
            </a:r>
          </a:p>
          <a:p>
            <a:pPr lvl="1"/>
            <a:r>
              <a:rPr lang="en-US" dirty="0" smtClean="0"/>
              <a:t>YARN – next generation compute framework for Hadoop</a:t>
            </a:r>
            <a:r>
              <a:rPr lang="en-US" dirty="0"/>
              <a:t> </a:t>
            </a:r>
            <a:r>
              <a:rPr lang="en-US" dirty="0" smtClean="0"/>
              <a:t>designed from the ground up based on experience gained from Hadoop 1</a:t>
            </a:r>
          </a:p>
          <a:p>
            <a:pPr lvl="1"/>
            <a:r>
              <a:rPr lang="en-US" dirty="0" smtClean="0"/>
              <a:t>YARN running in production at Yahoo for about a year</a:t>
            </a:r>
          </a:p>
          <a:p>
            <a:pPr lvl="1"/>
            <a:r>
              <a:rPr lang="en-US" dirty="0" smtClean="0"/>
              <a:t>YARN awarded Best Paper at SOCC 2013</a:t>
            </a:r>
            <a:endParaRPr lang="en-US" dirty="0"/>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2</a:t>
            </a:fld>
            <a:endParaRPr lang="en-US" dirty="0"/>
          </a:p>
        </p:txBody>
      </p:sp>
    </p:spTree>
    <p:extLst>
      <p:ext uri="{BB962C8B-B14F-4D97-AF65-F5344CB8AC3E}">
        <p14:creationId xmlns:p14="http://schemas.microsoft.com/office/powerpoint/2010/main" val="4129693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t>
            </a:r>
            <a:r>
              <a:rPr lang="en-US" dirty="0" err="1" smtClean="0"/>
              <a:t>Aways</a:t>
            </a:r>
            <a:endParaRPr lang="en-US" dirty="0"/>
          </a:p>
        </p:txBody>
      </p:sp>
      <p:sp>
        <p:nvSpPr>
          <p:cNvPr id="3" name="Text Placeholder 2"/>
          <p:cNvSpPr>
            <a:spLocks noGrp="1"/>
          </p:cNvSpPr>
          <p:nvPr>
            <p:ph type="body" sz="quarter" idx="11"/>
          </p:nvPr>
        </p:nvSpPr>
        <p:spPr/>
        <p:txBody>
          <a:bodyPr/>
          <a:lstStyle/>
          <a:p>
            <a:pPr>
              <a:lnSpc>
                <a:spcPct val="130000"/>
              </a:lnSpc>
            </a:pPr>
            <a:r>
              <a:rPr lang="en-US" sz="2000" dirty="0" smtClean="0"/>
              <a:t>YARN is a platform to build/run Multiple Distributed Applications in Hadoop</a:t>
            </a:r>
            <a:endParaRPr lang="en-US" sz="1000" dirty="0"/>
          </a:p>
          <a:p>
            <a:pPr>
              <a:lnSpc>
                <a:spcPct val="130000"/>
              </a:lnSpc>
            </a:pPr>
            <a:r>
              <a:rPr lang="en-US" sz="2000" dirty="0"/>
              <a:t>YARN is completely Backwards Compatible for existing MapReduce </a:t>
            </a:r>
            <a:r>
              <a:rPr lang="en-US" sz="2000" dirty="0" smtClean="0"/>
              <a:t>apps</a:t>
            </a:r>
            <a:endParaRPr lang="en-US" sz="1000" dirty="0" smtClean="0"/>
          </a:p>
          <a:p>
            <a:pPr>
              <a:lnSpc>
                <a:spcPct val="130000"/>
              </a:lnSpc>
            </a:pPr>
            <a:r>
              <a:rPr lang="en-US" sz="2000" dirty="0" smtClean="0"/>
              <a:t>YARN enables Fine Grained Resource Management via Generic Resource Containers.</a:t>
            </a:r>
          </a:p>
          <a:p>
            <a:pPr>
              <a:lnSpc>
                <a:spcPct val="150000"/>
              </a:lnSpc>
            </a:pPr>
            <a:r>
              <a:rPr lang="en-US" sz="2000" dirty="0" smtClean="0"/>
              <a:t>YARN has built-in support for multi-tenancy to share cluster resources and increase cost efficiency</a:t>
            </a:r>
            <a:endParaRPr lang="en-US" sz="1000" dirty="0" smtClean="0"/>
          </a:p>
          <a:p>
            <a:pPr>
              <a:lnSpc>
                <a:spcPct val="130000"/>
              </a:lnSpc>
            </a:pPr>
            <a:r>
              <a:rPr lang="en-US" sz="2000" dirty="0" smtClean="0"/>
              <a:t>YARN provides a cluster operating system like abstraction for a modern data architecture</a:t>
            </a:r>
            <a:endParaRPr lang="en-US" sz="2000" dirty="0"/>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20</a:t>
            </a:fld>
            <a:endParaRPr lang="en-US" dirty="0"/>
          </a:p>
        </p:txBody>
      </p:sp>
    </p:spTree>
    <p:extLst>
      <p:ext uri="{BB962C8B-B14F-4D97-AF65-F5344CB8AC3E}">
        <p14:creationId xmlns:p14="http://schemas.microsoft.com/office/powerpoint/2010/main" val="23417737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571446"/>
            <a:ext cx="7994649" cy="2599856"/>
          </a:xfrm>
          <a:prstGeom prst="roundRect">
            <a:avLst>
              <a:gd name="adj" fmla="val 2621"/>
            </a:avLst>
          </a:prstGeom>
          <a:solidFill>
            <a:schemeClr val="bg1">
              <a:lumMod val="10000"/>
              <a:lumOff val="9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tIns="0" rtlCol="0" anchor="t"/>
          <a:lstStyle/>
          <a:p>
            <a:pPr marL="58738" algn="ctr"/>
            <a:r>
              <a:rPr lang="en-US" sz="2400" b="1" dirty="0" smtClean="0">
                <a:solidFill>
                  <a:srgbClr val="008000"/>
                </a:solidFill>
                <a:latin typeface="Calibri"/>
                <a:cs typeface="Calibri"/>
              </a:rPr>
              <a:t>Data Processing Engines Run </a:t>
            </a:r>
            <a:r>
              <a:rPr lang="en-US" sz="2400" b="1" dirty="0">
                <a:solidFill>
                  <a:srgbClr val="008000"/>
                </a:solidFill>
                <a:latin typeface="Calibri"/>
                <a:cs typeface="Calibri"/>
              </a:rPr>
              <a:t>Natively </a:t>
            </a:r>
            <a:r>
              <a:rPr lang="en-US" sz="2400" b="1" dirty="0">
                <a:solidFill>
                  <a:schemeClr val="tx1"/>
                </a:solidFill>
                <a:latin typeface="Calibri"/>
                <a:cs typeface="Calibri"/>
              </a:rPr>
              <a:t>IN</a:t>
            </a:r>
            <a:r>
              <a:rPr lang="en-US" sz="2400" b="1" dirty="0">
                <a:solidFill>
                  <a:srgbClr val="008000"/>
                </a:solidFill>
                <a:latin typeface="Calibri"/>
                <a:cs typeface="Calibri"/>
              </a:rPr>
              <a:t> Hadoop</a:t>
            </a:r>
          </a:p>
        </p:txBody>
      </p:sp>
      <p:sp>
        <p:nvSpPr>
          <p:cNvPr id="8" name="Rounded Rectangle 7"/>
          <p:cNvSpPr>
            <a:spLocks/>
          </p:cNvSpPr>
          <p:nvPr/>
        </p:nvSpPr>
        <p:spPr>
          <a:xfrm>
            <a:off x="1089014" y="4107043"/>
            <a:ext cx="878190" cy="564863"/>
          </a:xfrm>
          <a:prstGeom prst="roundRect">
            <a:avLst>
              <a:gd name="adj" fmla="val 5758"/>
            </a:avLst>
          </a:prstGeom>
          <a:solidFill>
            <a:schemeClr val="accent1">
              <a:lumMod val="20000"/>
              <a:lumOff val="80000"/>
            </a:schemeClr>
          </a:solidFill>
          <a:ln w="63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pPr>
            <a:r>
              <a:rPr lang="en-US" sz="1200" b="1" dirty="0" smtClean="0">
                <a:solidFill>
                  <a:srgbClr val="1E1E1E"/>
                </a:solidFill>
                <a:latin typeface="Calibri"/>
                <a:cs typeface="Calibri"/>
              </a:rPr>
              <a:t>BATCH</a:t>
            </a:r>
          </a:p>
          <a:p>
            <a:pPr algn="ctr" fontAlgn="base">
              <a:spcBef>
                <a:spcPct val="0"/>
              </a:spcBef>
            </a:pPr>
            <a:r>
              <a:rPr lang="en-US" sz="1200" i="1" dirty="0" smtClean="0">
                <a:solidFill>
                  <a:srgbClr val="1E1E1E"/>
                </a:solidFill>
                <a:latin typeface="Calibri"/>
                <a:cs typeface="Calibri"/>
              </a:rPr>
              <a:t>MapReduce</a:t>
            </a:r>
            <a:endParaRPr lang="en-US" sz="1200" i="1" dirty="0">
              <a:solidFill>
                <a:srgbClr val="1E1E1E"/>
              </a:solidFill>
              <a:latin typeface="Calibri"/>
              <a:cs typeface="Calibri"/>
            </a:endParaRPr>
          </a:p>
        </p:txBody>
      </p:sp>
      <p:sp>
        <p:nvSpPr>
          <p:cNvPr id="9" name="Rounded Rectangle 8"/>
          <p:cNvSpPr>
            <a:spLocks/>
          </p:cNvSpPr>
          <p:nvPr/>
        </p:nvSpPr>
        <p:spPr>
          <a:xfrm>
            <a:off x="2046588" y="4107053"/>
            <a:ext cx="882283" cy="564865"/>
          </a:xfrm>
          <a:prstGeom prst="roundRect">
            <a:avLst>
              <a:gd name="adj" fmla="val 5758"/>
            </a:avLst>
          </a:prstGeom>
          <a:solidFill>
            <a:schemeClr val="accent1">
              <a:lumMod val="20000"/>
              <a:lumOff val="80000"/>
            </a:schemeClr>
          </a:solidFill>
          <a:ln w="63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spcAft>
                <a:spcPct val="0"/>
              </a:spcAft>
            </a:pPr>
            <a:r>
              <a:rPr lang="en-US" sz="1200" b="1" dirty="0" smtClean="0">
                <a:solidFill>
                  <a:srgbClr val="1E1E1E"/>
                </a:solidFill>
                <a:latin typeface="Calibri"/>
                <a:cs typeface="Calibri"/>
              </a:rPr>
              <a:t>INTERACTIVE</a:t>
            </a:r>
          </a:p>
          <a:p>
            <a:pPr algn="ctr" fontAlgn="base">
              <a:spcBef>
                <a:spcPct val="0"/>
              </a:spcBef>
              <a:spcAft>
                <a:spcPct val="0"/>
              </a:spcAft>
            </a:pPr>
            <a:r>
              <a:rPr lang="en-US" sz="1200" i="1" dirty="0" err="1" smtClean="0">
                <a:solidFill>
                  <a:srgbClr val="1E1E1E"/>
                </a:solidFill>
                <a:latin typeface="Calibri"/>
                <a:cs typeface="Calibri"/>
              </a:rPr>
              <a:t>Tez</a:t>
            </a:r>
            <a:endParaRPr lang="en-US" sz="1200" i="1" dirty="0">
              <a:solidFill>
                <a:srgbClr val="1E1E1E"/>
              </a:solidFill>
              <a:latin typeface="Calibri"/>
              <a:cs typeface="Calibri"/>
            </a:endParaRPr>
          </a:p>
        </p:txBody>
      </p:sp>
      <p:sp>
        <p:nvSpPr>
          <p:cNvPr id="10" name="Rounded Rectangle 9"/>
          <p:cNvSpPr>
            <a:spLocks/>
          </p:cNvSpPr>
          <p:nvPr/>
        </p:nvSpPr>
        <p:spPr>
          <a:xfrm>
            <a:off x="3958788" y="4107053"/>
            <a:ext cx="871164" cy="564865"/>
          </a:xfrm>
          <a:prstGeom prst="roundRect">
            <a:avLst>
              <a:gd name="adj" fmla="val 5758"/>
            </a:avLst>
          </a:prstGeom>
          <a:solidFill>
            <a:schemeClr val="accent3">
              <a:lumMod val="40000"/>
              <a:lumOff val="60000"/>
            </a:schemeClr>
          </a:solidFill>
          <a:ln w="6350"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spcAft>
                <a:spcPct val="0"/>
              </a:spcAft>
            </a:pPr>
            <a:r>
              <a:rPr lang="en-US" sz="1200" b="1" dirty="0" smtClean="0">
                <a:solidFill>
                  <a:srgbClr val="1E1E1E"/>
                </a:solidFill>
                <a:latin typeface="Calibri"/>
                <a:cs typeface="Calibri"/>
              </a:rPr>
              <a:t>STREAMING</a:t>
            </a:r>
          </a:p>
          <a:p>
            <a:pPr algn="ctr" fontAlgn="base">
              <a:spcBef>
                <a:spcPct val="0"/>
              </a:spcBef>
              <a:spcAft>
                <a:spcPct val="0"/>
              </a:spcAft>
            </a:pPr>
            <a:r>
              <a:rPr lang="en-US" sz="1200" i="1" dirty="0" smtClean="0">
                <a:solidFill>
                  <a:srgbClr val="1E1E1E"/>
                </a:solidFill>
                <a:latin typeface="Calibri"/>
                <a:cs typeface="Calibri"/>
              </a:rPr>
              <a:t>Storm, S4, …</a:t>
            </a:r>
          </a:p>
        </p:txBody>
      </p:sp>
      <p:sp>
        <p:nvSpPr>
          <p:cNvPr id="11" name="Rounded Rectangle 10"/>
          <p:cNvSpPr>
            <a:spLocks/>
          </p:cNvSpPr>
          <p:nvPr/>
        </p:nvSpPr>
        <p:spPr>
          <a:xfrm>
            <a:off x="4909331" y="4107053"/>
            <a:ext cx="871164" cy="564865"/>
          </a:xfrm>
          <a:prstGeom prst="roundRect">
            <a:avLst>
              <a:gd name="adj" fmla="val 5758"/>
            </a:avLst>
          </a:prstGeom>
          <a:solidFill>
            <a:schemeClr val="accent3">
              <a:lumMod val="40000"/>
              <a:lumOff val="60000"/>
            </a:schemeClr>
          </a:solidFill>
          <a:ln w="6350"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spcAft>
                <a:spcPct val="0"/>
              </a:spcAft>
            </a:pPr>
            <a:r>
              <a:rPr lang="en-US" sz="1200" b="1" dirty="0" smtClean="0">
                <a:solidFill>
                  <a:srgbClr val="1E1E1E"/>
                </a:solidFill>
                <a:latin typeface="Calibri"/>
                <a:cs typeface="Calibri"/>
              </a:rPr>
              <a:t>GRAPH</a:t>
            </a:r>
          </a:p>
          <a:p>
            <a:pPr algn="ctr" fontAlgn="base">
              <a:spcBef>
                <a:spcPct val="0"/>
              </a:spcBef>
              <a:spcAft>
                <a:spcPct val="0"/>
              </a:spcAft>
            </a:pPr>
            <a:r>
              <a:rPr lang="en-US" sz="1200" i="1" dirty="0" err="1" smtClean="0">
                <a:solidFill>
                  <a:srgbClr val="1E1E1E"/>
                </a:solidFill>
                <a:latin typeface="Calibri"/>
                <a:cs typeface="Calibri"/>
              </a:rPr>
              <a:t>Giraph</a:t>
            </a:r>
            <a:endParaRPr lang="en-US" sz="1200" i="1" dirty="0" smtClean="0">
              <a:solidFill>
                <a:srgbClr val="1E1E1E"/>
              </a:solidFill>
              <a:latin typeface="Calibri"/>
              <a:cs typeface="Calibri"/>
            </a:endParaRPr>
          </a:p>
        </p:txBody>
      </p:sp>
      <p:sp>
        <p:nvSpPr>
          <p:cNvPr id="12" name="Rounded Rectangle 11"/>
          <p:cNvSpPr>
            <a:spLocks/>
          </p:cNvSpPr>
          <p:nvPr/>
        </p:nvSpPr>
        <p:spPr>
          <a:xfrm>
            <a:off x="5859874" y="4107053"/>
            <a:ext cx="871164" cy="564865"/>
          </a:xfrm>
          <a:prstGeom prst="roundRect">
            <a:avLst>
              <a:gd name="adj" fmla="val 5758"/>
            </a:avLst>
          </a:prstGeom>
          <a:solidFill>
            <a:schemeClr val="accent3">
              <a:lumMod val="40000"/>
              <a:lumOff val="60000"/>
            </a:schemeClr>
          </a:solidFill>
          <a:ln w="6350"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spcAft>
                <a:spcPct val="0"/>
              </a:spcAft>
            </a:pPr>
            <a:r>
              <a:rPr lang="en-US" sz="1200" b="1" dirty="0" smtClean="0">
                <a:solidFill>
                  <a:srgbClr val="1E1E1E"/>
                </a:solidFill>
                <a:latin typeface="Calibri"/>
                <a:cs typeface="Calibri"/>
              </a:rPr>
              <a:t>MICROSOFT</a:t>
            </a:r>
          </a:p>
          <a:p>
            <a:pPr algn="ctr" fontAlgn="base">
              <a:spcBef>
                <a:spcPct val="0"/>
              </a:spcBef>
              <a:spcAft>
                <a:spcPct val="0"/>
              </a:spcAft>
            </a:pPr>
            <a:r>
              <a:rPr lang="en-US" sz="1200" i="1" dirty="0" smtClean="0">
                <a:solidFill>
                  <a:srgbClr val="1E1E1E"/>
                </a:solidFill>
                <a:latin typeface="Calibri"/>
                <a:cs typeface="Calibri"/>
              </a:rPr>
              <a:t>REEF</a:t>
            </a:r>
          </a:p>
        </p:txBody>
      </p:sp>
      <p:sp>
        <p:nvSpPr>
          <p:cNvPr id="13" name="Rounded Rectangle 12"/>
          <p:cNvSpPr>
            <a:spLocks/>
          </p:cNvSpPr>
          <p:nvPr/>
        </p:nvSpPr>
        <p:spPr>
          <a:xfrm>
            <a:off x="6785017" y="4107053"/>
            <a:ext cx="739031" cy="564865"/>
          </a:xfrm>
          <a:prstGeom prst="roundRect">
            <a:avLst>
              <a:gd name="adj" fmla="val 5758"/>
            </a:avLst>
          </a:prstGeom>
          <a:solidFill>
            <a:schemeClr val="accent3">
              <a:lumMod val="40000"/>
              <a:lumOff val="60000"/>
            </a:schemeClr>
          </a:solidFill>
          <a:ln w="6350"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spcAft>
                <a:spcPct val="0"/>
              </a:spcAft>
            </a:pPr>
            <a:r>
              <a:rPr lang="en-US" sz="1200" b="1" dirty="0" smtClean="0">
                <a:solidFill>
                  <a:srgbClr val="1E1E1E"/>
                </a:solidFill>
                <a:latin typeface="Calibri"/>
                <a:cs typeface="Calibri"/>
              </a:rPr>
              <a:t>SAS</a:t>
            </a:r>
          </a:p>
          <a:p>
            <a:pPr algn="ctr" fontAlgn="base">
              <a:spcBef>
                <a:spcPct val="0"/>
              </a:spcBef>
              <a:spcAft>
                <a:spcPct val="0"/>
              </a:spcAft>
            </a:pPr>
            <a:r>
              <a:rPr lang="en-US" sz="1200" i="1" dirty="0" smtClean="0">
                <a:solidFill>
                  <a:srgbClr val="1E1E1E"/>
                </a:solidFill>
                <a:latin typeface="Calibri"/>
                <a:cs typeface="Calibri"/>
              </a:rPr>
              <a:t>LASR, HPA</a:t>
            </a:r>
          </a:p>
        </p:txBody>
      </p:sp>
      <p:sp>
        <p:nvSpPr>
          <p:cNvPr id="14" name="Rounded Rectangle 13"/>
          <p:cNvSpPr>
            <a:spLocks/>
          </p:cNvSpPr>
          <p:nvPr/>
        </p:nvSpPr>
        <p:spPr>
          <a:xfrm>
            <a:off x="3008245" y="4107053"/>
            <a:ext cx="871164" cy="564865"/>
          </a:xfrm>
          <a:prstGeom prst="roundRect">
            <a:avLst>
              <a:gd name="adj" fmla="val 5758"/>
            </a:avLst>
          </a:prstGeom>
          <a:solidFill>
            <a:schemeClr val="accent1">
              <a:lumMod val="20000"/>
              <a:lumOff val="80000"/>
            </a:schemeClr>
          </a:solidFill>
          <a:ln w="63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spcAft>
                <a:spcPct val="0"/>
              </a:spcAft>
            </a:pPr>
            <a:r>
              <a:rPr lang="en-US" sz="1200" b="1" dirty="0" smtClean="0">
                <a:solidFill>
                  <a:srgbClr val="1E1E1E"/>
                </a:solidFill>
                <a:latin typeface="Calibri"/>
                <a:cs typeface="Calibri"/>
              </a:rPr>
              <a:t>ONLINE</a:t>
            </a:r>
          </a:p>
          <a:p>
            <a:pPr algn="ctr" fontAlgn="base">
              <a:spcBef>
                <a:spcPct val="0"/>
              </a:spcBef>
              <a:spcAft>
                <a:spcPct val="0"/>
              </a:spcAft>
            </a:pPr>
            <a:r>
              <a:rPr lang="en-US" sz="1200" i="1" dirty="0" err="1" smtClean="0">
                <a:solidFill>
                  <a:srgbClr val="1E1E1E"/>
                </a:solidFill>
                <a:latin typeface="Calibri"/>
                <a:cs typeface="Calibri"/>
              </a:rPr>
              <a:t>HBase</a:t>
            </a:r>
            <a:endParaRPr lang="en-US" sz="1200" i="1" dirty="0" smtClean="0">
              <a:solidFill>
                <a:srgbClr val="1E1E1E"/>
              </a:solidFill>
              <a:latin typeface="Calibri"/>
              <a:cs typeface="Calibri"/>
            </a:endParaRPr>
          </a:p>
        </p:txBody>
      </p:sp>
      <p:sp>
        <p:nvSpPr>
          <p:cNvPr id="15" name="Rounded Rectangle 14"/>
          <p:cNvSpPr>
            <a:spLocks/>
          </p:cNvSpPr>
          <p:nvPr/>
        </p:nvSpPr>
        <p:spPr>
          <a:xfrm>
            <a:off x="7570459" y="4107047"/>
            <a:ext cx="739031" cy="564863"/>
          </a:xfrm>
          <a:prstGeom prst="roundRect">
            <a:avLst>
              <a:gd name="adj" fmla="val 5758"/>
            </a:avLst>
          </a:prstGeom>
          <a:solidFill>
            <a:schemeClr val="accent3">
              <a:lumMod val="40000"/>
              <a:lumOff val="60000"/>
            </a:schemeClr>
          </a:solidFill>
          <a:ln w="6350" cmpd="sng">
            <a:solidFill>
              <a:schemeClr val="bg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fontAlgn="base">
              <a:spcBef>
                <a:spcPct val="0"/>
              </a:spcBef>
              <a:spcAft>
                <a:spcPct val="0"/>
              </a:spcAft>
            </a:pPr>
            <a:endParaRPr lang="en-US" sz="1200" b="1" dirty="0" smtClean="0">
              <a:solidFill>
                <a:srgbClr val="1E1E1E"/>
              </a:solidFill>
              <a:latin typeface="Calibri"/>
              <a:cs typeface="Calibri"/>
            </a:endParaRPr>
          </a:p>
          <a:p>
            <a:pPr algn="ctr" fontAlgn="base">
              <a:spcBef>
                <a:spcPct val="0"/>
              </a:spcBef>
              <a:spcAft>
                <a:spcPct val="0"/>
              </a:spcAft>
            </a:pPr>
            <a:r>
              <a:rPr lang="en-US" sz="1200" b="1" dirty="0" smtClean="0">
                <a:solidFill>
                  <a:srgbClr val="1E1E1E"/>
                </a:solidFill>
                <a:latin typeface="Calibri"/>
                <a:cs typeface="Calibri"/>
              </a:rPr>
              <a:t>OTHERS</a:t>
            </a:r>
          </a:p>
          <a:p>
            <a:pPr algn="ctr" fontAlgn="base">
              <a:spcBef>
                <a:spcPct val="0"/>
              </a:spcBef>
              <a:spcAft>
                <a:spcPct val="0"/>
              </a:spcAft>
            </a:pPr>
            <a:endParaRPr lang="en-US" sz="1200" i="1" dirty="0" smtClean="0">
              <a:solidFill>
                <a:srgbClr val="1E1E1E"/>
              </a:solidFill>
              <a:latin typeface="Calibri"/>
              <a:cs typeface="Calibri"/>
            </a:endParaRPr>
          </a:p>
        </p:txBody>
      </p:sp>
      <p:sp>
        <p:nvSpPr>
          <p:cNvPr id="2" name="Title 1"/>
          <p:cNvSpPr>
            <a:spLocks noGrp="1"/>
          </p:cNvSpPr>
          <p:nvPr>
            <p:ph type="title"/>
          </p:nvPr>
        </p:nvSpPr>
        <p:spPr/>
        <p:txBody>
          <a:bodyPr>
            <a:normAutofit/>
          </a:bodyPr>
          <a:lstStyle/>
          <a:p>
            <a:r>
              <a:rPr lang="en-US" dirty="0" smtClean="0"/>
              <a:t>Apache </a:t>
            </a:r>
            <a:r>
              <a:rPr lang="en-US" dirty="0"/>
              <a:t>YARN</a:t>
            </a:r>
          </a:p>
        </p:txBody>
      </p:sp>
      <p:sp>
        <p:nvSpPr>
          <p:cNvPr id="5" name="Rounded Rectangle 4"/>
          <p:cNvSpPr>
            <a:spLocks/>
          </p:cNvSpPr>
          <p:nvPr/>
        </p:nvSpPr>
        <p:spPr>
          <a:xfrm>
            <a:off x="1089033" y="5424538"/>
            <a:ext cx="7220458" cy="596227"/>
          </a:xfrm>
          <a:prstGeom prst="roundRect">
            <a:avLst>
              <a:gd name="adj" fmla="val 5758"/>
            </a:avLst>
          </a:prstGeom>
          <a:solidFill>
            <a:schemeClr val="accent1"/>
          </a:solidFill>
          <a:ln w="63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1143000" fontAlgn="base">
              <a:spcBef>
                <a:spcPct val="0"/>
              </a:spcBef>
              <a:spcAft>
                <a:spcPct val="0"/>
              </a:spcAft>
            </a:pPr>
            <a:r>
              <a:rPr lang="en-US" sz="2000" b="1" dirty="0" smtClean="0">
                <a:solidFill>
                  <a:srgbClr val="1E1E1E"/>
                </a:solidFill>
                <a:latin typeface="Calibri"/>
                <a:cs typeface="Calibri"/>
              </a:rPr>
              <a:t>HDFS2: Redundant</a:t>
            </a:r>
            <a:r>
              <a:rPr lang="en-US" sz="2000" b="1" dirty="0">
                <a:solidFill>
                  <a:srgbClr val="1E1E1E"/>
                </a:solidFill>
                <a:latin typeface="Calibri"/>
                <a:cs typeface="Calibri"/>
              </a:rPr>
              <a:t>, Reliable </a:t>
            </a:r>
            <a:r>
              <a:rPr lang="en-US" sz="2000" b="1" dirty="0" smtClean="0">
                <a:solidFill>
                  <a:srgbClr val="1E1E1E"/>
                </a:solidFill>
                <a:latin typeface="Calibri"/>
                <a:cs typeface="Calibri"/>
              </a:rPr>
              <a:t>Storage</a:t>
            </a:r>
            <a:endParaRPr lang="en-US" sz="2000" b="1" dirty="0">
              <a:solidFill>
                <a:srgbClr val="1E1E1E"/>
              </a:solidFill>
              <a:latin typeface="Calibri"/>
              <a:cs typeface="Calibri"/>
            </a:endParaRPr>
          </a:p>
        </p:txBody>
      </p:sp>
      <p:sp>
        <p:nvSpPr>
          <p:cNvPr id="6" name="Rounded Rectangle 5"/>
          <p:cNvSpPr>
            <a:spLocks/>
          </p:cNvSpPr>
          <p:nvPr/>
        </p:nvSpPr>
        <p:spPr>
          <a:xfrm>
            <a:off x="1089033" y="4712714"/>
            <a:ext cx="7220458" cy="771092"/>
          </a:xfrm>
          <a:prstGeom prst="roundRect">
            <a:avLst>
              <a:gd name="adj" fmla="val 5758"/>
            </a:avLst>
          </a:prstGeom>
          <a:solidFill>
            <a:schemeClr val="accent1">
              <a:lumMod val="60000"/>
              <a:lumOff val="40000"/>
            </a:schemeClr>
          </a:solidFill>
          <a:ln w="63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1143000" fontAlgn="base">
              <a:spcBef>
                <a:spcPct val="0"/>
              </a:spcBef>
              <a:spcAft>
                <a:spcPct val="0"/>
              </a:spcAft>
            </a:pPr>
            <a:r>
              <a:rPr lang="en-US" sz="2400" b="1" dirty="0" smtClean="0">
                <a:solidFill>
                  <a:srgbClr val="1E1E1E"/>
                </a:solidFill>
                <a:latin typeface="Calibri"/>
                <a:cs typeface="Calibri"/>
              </a:rPr>
              <a:t>YARN: Cluster </a:t>
            </a:r>
            <a:r>
              <a:rPr lang="en-US" sz="2400" b="1" dirty="0">
                <a:solidFill>
                  <a:srgbClr val="1E1E1E"/>
                </a:solidFill>
                <a:latin typeface="Calibri"/>
                <a:cs typeface="Calibri"/>
              </a:rPr>
              <a:t>Resource </a:t>
            </a:r>
            <a:r>
              <a:rPr lang="en-US" sz="2400" b="1" dirty="0" smtClean="0">
                <a:solidFill>
                  <a:srgbClr val="1E1E1E"/>
                </a:solidFill>
                <a:latin typeface="Calibri"/>
                <a:cs typeface="Calibri"/>
              </a:rPr>
              <a:t>Management  </a:t>
            </a:r>
            <a:endParaRPr lang="en-US" sz="2400" b="1" dirty="0">
              <a:solidFill>
                <a:srgbClr val="1E1E1E"/>
              </a:solidFill>
              <a:latin typeface="Calibri"/>
              <a:cs typeface="Calibri"/>
            </a:endParaRPr>
          </a:p>
        </p:txBody>
      </p:sp>
      <p:grpSp>
        <p:nvGrpSpPr>
          <p:cNvPr id="50" name="Group 49"/>
          <p:cNvGrpSpPr/>
          <p:nvPr/>
        </p:nvGrpSpPr>
        <p:grpSpPr>
          <a:xfrm>
            <a:off x="3324740" y="4651976"/>
            <a:ext cx="216608" cy="174004"/>
            <a:chOff x="1359665" y="4573983"/>
            <a:chExt cx="256410" cy="227668"/>
          </a:xfrm>
          <a:solidFill>
            <a:schemeClr val="accent1">
              <a:lumMod val="20000"/>
              <a:lumOff val="80000"/>
            </a:schemeClr>
          </a:solidFill>
        </p:grpSpPr>
        <p:sp>
          <p:nvSpPr>
            <p:cNvPr id="51" name="Trapezoid 50"/>
            <p:cNvSpPr/>
            <p:nvPr/>
          </p:nvSpPr>
          <p:spPr>
            <a:xfrm flipV="1">
              <a:off x="1359665" y="4608670"/>
              <a:ext cx="256410" cy="192981"/>
            </a:xfrm>
            <a:prstGeom prst="trapezoid">
              <a:avLst/>
            </a:prstGeom>
            <a:grpFill/>
            <a:ln w="1270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base">
                <a:spcBef>
                  <a:spcPct val="0"/>
                </a:spcBef>
                <a:spcAft>
                  <a:spcPct val="0"/>
                </a:spcAft>
              </a:pPr>
              <a:endParaRPr lang="en-US" sz="1100" b="1" dirty="0">
                <a:solidFill>
                  <a:srgbClr val="1E1E1E">
                    <a:lumMod val="75000"/>
                    <a:lumOff val="25000"/>
                  </a:srgbClr>
                </a:solidFill>
                <a:latin typeface="Calibri"/>
                <a:cs typeface="Calibri"/>
              </a:endParaRPr>
            </a:p>
          </p:txBody>
        </p:sp>
        <p:sp>
          <p:nvSpPr>
            <p:cNvPr id="52" name="Trapezoid 51"/>
            <p:cNvSpPr/>
            <p:nvPr/>
          </p:nvSpPr>
          <p:spPr>
            <a:xfrm flipV="1">
              <a:off x="1359665" y="4573983"/>
              <a:ext cx="256410" cy="192981"/>
            </a:xfrm>
            <a:prstGeom prst="trapezoid">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base">
                <a:spcBef>
                  <a:spcPct val="0"/>
                </a:spcBef>
                <a:spcAft>
                  <a:spcPct val="0"/>
                </a:spcAft>
              </a:pPr>
              <a:endParaRPr lang="en-US" sz="1100" b="1" dirty="0">
                <a:solidFill>
                  <a:srgbClr val="1E1E1E">
                    <a:lumMod val="75000"/>
                    <a:lumOff val="25000"/>
                  </a:srgbClr>
                </a:solidFill>
                <a:latin typeface="Calibri"/>
                <a:cs typeface="Calibri"/>
              </a:endParaRPr>
            </a:p>
          </p:txBody>
        </p:sp>
      </p:grpSp>
      <p:grpSp>
        <p:nvGrpSpPr>
          <p:cNvPr id="53" name="Group 52"/>
          <p:cNvGrpSpPr/>
          <p:nvPr/>
        </p:nvGrpSpPr>
        <p:grpSpPr>
          <a:xfrm>
            <a:off x="2379425" y="4651976"/>
            <a:ext cx="216608" cy="174004"/>
            <a:chOff x="1359665" y="4573983"/>
            <a:chExt cx="256410" cy="227668"/>
          </a:xfrm>
          <a:solidFill>
            <a:schemeClr val="accent1">
              <a:lumMod val="20000"/>
              <a:lumOff val="80000"/>
            </a:schemeClr>
          </a:solidFill>
        </p:grpSpPr>
        <p:sp>
          <p:nvSpPr>
            <p:cNvPr id="54" name="Trapezoid 53"/>
            <p:cNvSpPr/>
            <p:nvPr/>
          </p:nvSpPr>
          <p:spPr>
            <a:xfrm flipV="1">
              <a:off x="1359665" y="4608670"/>
              <a:ext cx="256410" cy="192981"/>
            </a:xfrm>
            <a:prstGeom prst="trapezoid">
              <a:avLst/>
            </a:prstGeom>
            <a:grpFill/>
            <a:ln w="1270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base">
                <a:spcBef>
                  <a:spcPct val="0"/>
                </a:spcBef>
                <a:spcAft>
                  <a:spcPct val="0"/>
                </a:spcAft>
              </a:pPr>
              <a:endParaRPr lang="en-US" sz="1100" b="1" dirty="0">
                <a:solidFill>
                  <a:srgbClr val="1E1E1E">
                    <a:lumMod val="75000"/>
                    <a:lumOff val="25000"/>
                  </a:srgbClr>
                </a:solidFill>
                <a:latin typeface="Calibri"/>
                <a:cs typeface="Calibri"/>
              </a:endParaRPr>
            </a:p>
          </p:txBody>
        </p:sp>
        <p:sp>
          <p:nvSpPr>
            <p:cNvPr id="55" name="Trapezoid 54"/>
            <p:cNvSpPr/>
            <p:nvPr/>
          </p:nvSpPr>
          <p:spPr>
            <a:xfrm flipV="1">
              <a:off x="1359665" y="4573983"/>
              <a:ext cx="256410" cy="192981"/>
            </a:xfrm>
            <a:prstGeom prst="trapezoid">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base">
                <a:spcBef>
                  <a:spcPct val="0"/>
                </a:spcBef>
                <a:spcAft>
                  <a:spcPct val="0"/>
                </a:spcAft>
              </a:pPr>
              <a:endParaRPr lang="en-US" sz="1100" b="1" dirty="0">
                <a:solidFill>
                  <a:srgbClr val="1E1E1E">
                    <a:lumMod val="75000"/>
                    <a:lumOff val="25000"/>
                  </a:srgbClr>
                </a:solidFill>
                <a:latin typeface="Calibri"/>
                <a:cs typeface="Calibri"/>
              </a:endParaRPr>
            </a:p>
          </p:txBody>
        </p:sp>
      </p:grpSp>
      <p:grpSp>
        <p:nvGrpSpPr>
          <p:cNvPr id="59" name="Group 58"/>
          <p:cNvGrpSpPr/>
          <p:nvPr/>
        </p:nvGrpSpPr>
        <p:grpSpPr>
          <a:xfrm>
            <a:off x="1419740" y="4651976"/>
            <a:ext cx="216608" cy="174004"/>
            <a:chOff x="1359665" y="4573983"/>
            <a:chExt cx="256410" cy="227668"/>
          </a:xfrm>
          <a:solidFill>
            <a:schemeClr val="accent1">
              <a:lumMod val="20000"/>
              <a:lumOff val="80000"/>
            </a:schemeClr>
          </a:solidFill>
        </p:grpSpPr>
        <p:sp>
          <p:nvSpPr>
            <p:cNvPr id="60" name="Trapezoid 59"/>
            <p:cNvSpPr/>
            <p:nvPr/>
          </p:nvSpPr>
          <p:spPr>
            <a:xfrm flipV="1">
              <a:off x="1359665" y="4608670"/>
              <a:ext cx="256410" cy="192981"/>
            </a:xfrm>
            <a:prstGeom prst="trapezoid">
              <a:avLst/>
            </a:prstGeom>
            <a:grpFill/>
            <a:ln w="1270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base">
                <a:spcBef>
                  <a:spcPct val="0"/>
                </a:spcBef>
                <a:spcAft>
                  <a:spcPct val="0"/>
                </a:spcAft>
              </a:pPr>
              <a:endParaRPr lang="en-US" sz="1100" b="1" dirty="0">
                <a:solidFill>
                  <a:srgbClr val="1E1E1E">
                    <a:lumMod val="75000"/>
                    <a:lumOff val="25000"/>
                  </a:srgbClr>
                </a:solidFill>
                <a:latin typeface="Calibri"/>
                <a:cs typeface="Calibri"/>
              </a:endParaRPr>
            </a:p>
          </p:txBody>
        </p:sp>
        <p:sp>
          <p:nvSpPr>
            <p:cNvPr id="61" name="Trapezoid 60"/>
            <p:cNvSpPr/>
            <p:nvPr/>
          </p:nvSpPr>
          <p:spPr>
            <a:xfrm flipV="1">
              <a:off x="1359665" y="4573983"/>
              <a:ext cx="256410" cy="192981"/>
            </a:xfrm>
            <a:prstGeom prst="trapezoid">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base">
                <a:spcBef>
                  <a:spcPct val="0"/>
                </a:spcBef>
                <a:spcAft>
                  <a:spcPct val="0"/>
                </a:spcAft>
              </a:pPr>
              <a:endParaRPr lang="en-US" sz="1100" b="1" dirty="0">
                <a:solidFill>
                  <a:srgbClr val="1E1E1E">
                    <a:lumMod val="75000"/>
                    <a:lumOff val="25000"/>
                  </a:srgbClr>
                </a:solidFill>
                <a:latin typeface="Calibri"/>
                <a:cs typeface="Calibri"/>
              </a:endParaRPr>
            </a:p>
          </p:txBody>
        </p:sp>
      </p:grpSp>
      <p:sp>
        <p:nvSpPr>
          <p:cNvPr id="56" name="Slide Number Placeholder 2"/>
          <p:cNvSpPr>
            <a:spLocks noGrp="1"/>
          </p:cNvSpPr>
          <p:nvPr>
            <p:ph type="sldNum" sz="quarter" idx="12"/>
          </p:nvPr>
        </p:nvSpPr>
        <p:spPr>
          <a:xfrm>
            <a:off x="6553200" y="6465888"/>
            <a:ext cx="2133600" cy="365125"/>
          </a:xfrm>
        </p:spPr>
        <p:txBody>
          <a:bodyPr/>
          <a:lstStyle/>
          <a:p>
            <a:pPr>
              <a:defRPr/>
            </a:pPr>
            <a:r>
              <a:rPr lang="en-US" smtClean="0"/>
              <a:t>Page </a:t>
            </a:r>
            <a:fld id="{BE3614C6-9B97-DA43-9EC2-F206459474B6}" type="slidenum">
              <a:rPr lang="en-US" smtClean="0"/>
              <a:pPr>
                <a:defRPr/>
              </a:pPr>
              <a:t>21</a:t>
            </a:fld>
            <a:endParaRPr lang="en-US" dirty="0"/>
          </a:p>
        </p:txBody>
      </p:sp>
      <p:grpSp>
        <p:nvGrpSpPr>
          <p:cNvPr id="7" name="Group 6"/>
          <p:cNvGrpSpPr/>
          <p:nvPr/>
        </p:nvGrpSpPr>
        <p:grpSpPr>
          <a:xfrm>
            <a:off x="7825164" y="4665022"/>
            <a:ext cx="216608" cy="163428"/>
            <a:chOff x="8254635" y="2970496"/>
            <a:chExt cx="216608" cy="163428"/>
          </a:xfrm>
        </p:grpSpPr>
        <p:sp>
          <p:nvSpPr>
            <p:cNvPr id="58" name="Trapezoid 57"/>
            <p:cNvSpPr/>
            <p:nvPr/>
          </p:nvSpPr>
          <p:spPr>
            <a:xfrm flipV="1">
              <a:off x="8254635" y="2986430"/>
              <a:ext cx="216608" cy="147494"/>
            </a:xfrm>
            <a:prstGeom prst="trapezoid">
              <a:avLst/>
            </a:prstGeom>
            <a:solidFill>
              <a:schemeClr val="accent3">
                <a:lumMod val="40000"/>
                <a:lumOff val="60000"/>
              </a:schemeClr>
            </a:solidFill>
            <a:ln w="6350" cmpd="sng">
              <a:solidFill>
                <a:srgbClr val="8E8E8E"/>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64" name="Trapezoid 63"/>
            <p:cNvSpPr/>
            <p:nvPr/>
          </p:nvSpPr>
          <p:spPr>
            <a:xfrm flipV="1">
              <a:off x="8257810" y="2970496"/>
              <a:ext cx="213433" cy="155634"/>
            </a:xfrm>
            <a:prstGeom prst="trapezoid">
              <a:avLst/>
            </a:prstGeom>
            <a:solidFill>
              <a:schemeClr val="accent3">
                <a:lumMod val="40000"/>
                <a:lumOff val="6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66" name="Group 65"/>
          <p:cNvGrpSpPr/>
          <p:nvPr/>
        </p:nvGrpSpPr>
        <p:grpSpPr>
          <a:xfrm>
            <a:off x="7013037" y="4662552"/>
            <a:ext cx="216608" cy="163428"/>
            <a:chOff x="8254635" y="2970496"/>
            <a:chExt cx="216608" cy="163428"/>
          </a:xfrm>
        </p:grpSpPr>
        <p:sp>
          <p:nvSpPr>
            <p:cNvPr id="67" name="Trapezoid 66"/>
            <p:cNvSpPr/>
            <p:nvPr/>
          </p:nvSpPr>
          <p:spPr>
            <a:xfrm flipV="1">
              <a:off x="8254635" y="2986430"/>
              <a:ext cx="216608" cy="147494"/>
            </a:xfrm>
            <a:prstGeom prst="trapezoid">
              <a:avLst/>
            </a:prstGeom>
            <a:solidFill>
              <a:schemeClr val="accent3">
                <a:lumMod val="40000"/>
                <a:lumOff val="60000"/>
              </a:schemeClr>
            </a:solidFill>
            <a:ln w="6350" cmpd="sng">
              <a:solidFill>
                <a:srgbClr val="8E8E8E"/>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68" name="Trapezoid 67"/>
            <p:cNvSpPr/>
            <p:nvPr/>
          </p:nvSpPr>
          <p:spPr>
            <a:xfrm flipV="1">
              <a:off x="8257810" y="2970496"/>
              <a:ext cx="213433" cy="155634"/>
            </a:xfrm>
            <a:prstGeom prst="trapezoid">
              <a:avLst/>
            </a:prstGeom>
            <a:solidFill>
              <a:schemeClr val="accent3">
                <a:lumMod val="40000"/>
                <a:lumOff val="6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69" name="Group 68"/>
          <p:cNvGrpSpPr/>
          <p:nvPr/>
        </p:nvGrpSpPr>
        <p:grpSpPr>
          <a:xfrm>
            <a:off x="6187330" y="4649088"/>
            <a:ext cx="216608" cy="163428"/>
            <a:chOff x="8254635" y="2970496"/>
            <a:chExt cx="216608" cy="163428"/>
          </a:xfrm>
        </p:grpSpPr>
        <p:sp>
          <p:nvSpPr>
            <p:cNvPr id="70" name="Trapezoid 69"/>
            <p:cNvSpPr/>
            <p:nvPr/>
          </p:nvSpPr>
          <p:spPr>
            <a:xfrm flipV="1">
              <a:off x="8254635" y="2986430"/>
              <a:ext cx="216608" cy="147494"/>
            </a:xfrm>
            <a:prstGeom prst="trapezoid">
              <a:avLst/>
            </a:prstGeom>
            <a:solidFill>
              <a:schemeClr val="accent3">
                <a:lumMod val="40000"/>
                <a:lumOff val="60000"/>
              </a:schemeClr>
            </a:solidFill>
            <a:ln w="6350" cmpd="sng">
              <a:solidFill>
                <a:srgbClr val="8E8E8E"/>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71" name="Trapezoid 70"/>
            <p:cNvSpPr/>
            <p:nvPr/>
          </p:nvSpPr>
          <p:spPr>
            <a:xfrm flipV="1">
              <a:off x="8257810" y="2970496"/>
              <a:ext cx="213433" cy="155634"/>
            </a:xfrm>
            <a:prstGeom prst="trapezoid">
              <a:avLst/>
            </a:prstGeom>
            <a:solidFill>
              <a:schemeClr val="accent3">
                <a:lumMod val="40000"/>
                <a:lumOff val="6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72" name="Group 71"/>
          <p:cNvGrpSpPr/>
          <p:nvPr/>
        </p:nvGrpSpPr>
        <p:grpSpPr>
          <a:xfrm>
            <a:off x="5246036" y="4656882"/>
            <a:ext cx="216608" cy="163428"/>
            <a:chOff x="8254635" y="2970496"/>
            <a:chExt cx="216608" cy="163428"/>
          </a:xfrm>
        </p:grpSpPr>
        <p:sp>
          <p:nvSpPr>
            <p:cNvPr id="73" name="Trapezoid 72"/>
            <p:cNvSpPr/>
            <p:nvPr/>
          </p:nvSpPr>
          <p:spPr>
            <a:xfrm flipV="1">
              <a:off x="8254635" y="2986430"/>
              <a:ext cx="216608" cy="147494"/>
            </a:xfrm>
            <a:prstGeom prst="trapezoid">
              <a:avLst/>
            </a:prstGeom>
            <a:solidFill>
              <a:schemeClr val="accent3">
                <a:lumMod val="40000"/>
                <a:lumOff val="60000"/>
              </a:schemeClr>
            </a:solidFill>
            <a:ln w="6350" cmpd="sng">
              <a:solidFill>
                <a:srgbClr val="8E8E8E"/>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74" name="Trapezoid 73"/>
            <p:cNvSpPr/>
            <p:nvPr/>
          </p:nvSpPr>
          <p:spPr>
            <a:xfrm flipV="1">
              <a:off x="8257810" y="2970496"/>
              <a:ext cx="213433" cy="155634"/>
            </a:xfrm>
            <a:prstGeom prst="trapezoid">
              <a:avLst/>
            </a:prstGeom>
            <a:solidFill>
              <a:schemeClr val="accent3">
                <a:lumMod val="40000"/>
                <a:lumOff val="6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75" name="Group 74"/>
          <p:cNvGrpSpPr/>
          <p:nvPr/>
        </p:nvGrpSpPr>
        <p:grpSpPr>
          <a:xfrm>
            <a:off x="4289801" y="4667910"/>
            <a:ext cx="216608" cy="163428"/>
            <a:chOff x="8254635" y="2970496"/>
            <a:chExt cx="216608" cy="163428"/>
          </a:xfrm>
        </p:grpSpPr>
        <p:sp>
          <p:nvSpPr>
            <p:cNvPr id="76" name="Trapezoid 75"/>
            <p:cNvSpPr/>
            <p:nvPr/>
          </p:nvSpPr>
          <p:spPr>
            <a:xfrm flipV="1">
              <a:off x="8254635" y="2986430"/>
              <a:ext cx="216608" cy="147494"/>
            </a:xfrm>
            <a:prstGeom prst="trapezoid">
              <a:avLst/>
            </a:prstGeom>
            <a:solidFill>
              <a:schemeClr val="accent3">
                <a:lumMod val="40000"/>
                <a:lumOff val="60000"/>
              </a:schemeClr>
            </a:solidFill>
            <a:ln w="6350" cmpd="sng">
              <a:solidFill>
                <a:srgbClr val="8E8E8E"/>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77" name="Trapezoid 76"/>
            <p:cNvSpPr/>
            <p:nvPr/>
          </p:nvSpPr>
          <p:spPr>
            <a:xfrm flipV="1">
              <a:off x="8257810" y="2970496"/>
              <a:ext cx="213433" cy="155634"/>
            </a:xfrm>
            <a:prstGeom prst="trapezoid">
              <a:avLst/>
            </a:prstGeom>
            <a:solidFill>
              <a:schemeClr val="accent3">
                <a:lumMod val="40000"/>
                <a:lumOff val="6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sp>
        <p:nvSpPr>
          <p:cNvPr id="42" name="Rectangle 41"/>
          <p:cNvSpPr/>
          <p:nvPr/>
        </p:nvSpPr>
        <p:spPr>
          <a:xfrm>
            <a:off x="457201" y="1906338"/>
            <a:ext cx="2762249" cy="1231106"/>
          </a:xfrm>
          <a:prstGeom prst="rect">
            <a:avLst/>
          </a:prstGeom>
        </p:spPr>
        <p:txBody>
          <a:bodyPr wrap="square">
            <a:spAutoFit/>
          </a:bodyPr>
          <a:lstStyle/>
          <a:p>
            <a:pPr lvl="0">
              <a:spcBef>
                <a:spcPts val="432"/>
              </a:spcBef>
              <a:tabLst>
                <a:tab pos="569913" algn="l"/>
              </a:tabLst>
            </a:pPr>
            <a:r>
              <a:rPr lang="en-US" b="1" dirty="0" smtClean="0">
                <a:solidFill>
                  <a:srgbClr val="20BD0E"/>
                </a:solidFill>
              </a:rPr>
              <a:t>Flexible</a:t>
            </a:r>
            <a:r>
              <a:rPr lang="en-US" dirty="0" smtClean="0">
                <a:solidFill>
                  <a:srgbClr val="20BD0E"/>
                </a:solidFill>
              </a:rPr>
              <a:t/>
            </a:r>
            <a:br>
              <a:rPr lang="en-US" dirty="0" smtClean="0">
                <a:solidFill>
                  <a:srgbClr val="20BD0E"/>
                </a:solidFill>
              </a:rPr>
            </a:br>
            <a:r>
              <a:rPr lang="en-US" sz="1400" dirty="0"/>
              <a:t>Enables other purpose-built data processing models beyond MapReduce (batch), such as </a:t>
            </a:r>
            <a:r>
              <a:rPr lang="en-US" sz="1400" dirty="0" smtClean="0"/>
              <a:t>interactive </a:t>
            </a:r>
            <a:r>
              <a:rPr lang="en-US" sz="1400" dirty="0"/>
              <a:t>and </a:t>
            </a:r>
            <a:r>
              <a:rPr lang="en-US" sz="1400" dirty="0" smtClean="0"/>
              <a:t>streaming</a:t>
            </a:r>
            <a:endParaRPr lang="en-US" sz="1400" dirty="0"/>
          </a:p>
        </p:txBody>
      </p:sp>
      <p:cxnSp>
        <p:nvCxnSpPr>
          <p:cNvPr id="43" name="Straight Connector 42"/>
          <p:cNvCxnSpPr/>
          <p:nvPr/>
        </p:nvCxnSpPr>
        <p:spPr>
          <a:xfrm>
            <a:off x="3213548" y="1906338"/>
            <a:ext cx="5902" cy="1257240"/>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3207646" y="1928113"/>
            <a:ext cx="2820895" cy="1231106"/>
          </a:xfrm>
          <a:prstGeom prst="rect">
            <a:avLst/>
          </a:prstGeom>
        </p:spPr>
        <p:txBody>
          <a:bodyPr wrap="square">
            <a:spAutoFit/>
          </a:bodyPr>
          <a:lstStyle/>
          <a:p>
            <a:pPr>
              <a:spcBef>
                <a:spcPts val="432"/>
              </a:spcBef>
              <a:tabLst>
                <a:tab pos="569913" algn="l"/>
              </a:tabLst>
            </a:pPr>
            <a:r>
              <a:rPr lang="en-US" b="1" dirty="0" smtClean="0">
                <a:solidFill>
                  <a:srgbClr val="20BD0E"/>
                </a:solidFill>
              </a:rPr>
              <a:t>Efficient</a:t>
            </a:r>
            <a:r>
              <a:rPr lang="en-US" dirty="0" smtClean="0">
                <a:solidFill>
                  <a:srgbClr val="20BD0E"/>
                </a:solidFill>
              </a:rPr>
              <a:t/>
            </a:r>
            <a:br>
              <a:rPr lang="en-US" dirty="0" smtClean="0">
                <a:solidFill>
                  <a:srgbClr val="20BD0E"/>
                </a:solidFill>
              </a:rPr>
            </a:br>
            <a:r>
              <a:rPr lang="en-US" sz="1400" dirty="0" smtClean="0"/>
              <a:t>Increase processing </a:t>
            </a:r>
            <a:r>
              <a:rPr lang="en-US" sz="1400" b="1" dirty="0"/>
              <a:t>IN</a:t>
            </a:r>
            <a:r>
              <a:rPr lang="en-US" sz="1400" dirty="0"/>
              <a:t> Hadoop on the same hardware while providing predictable performance </a:t>
            </a:r>
            <a:r>
              <a:rPr lang="en-US" sz="1400" dirty="0" smtClean="0"/>
              <a:t>&amp; quality of service</a:t>
            </a:r>
            <a:endParaRPr lang="en-US" sz="1400" dirty="0"/>
          </a:p>
        </p:txBody>
      </p:sp>
      <p:sp>
        <p:nvSpPr>
          <p:cNvPr id="47" name="Rectangle 46"/>
          <p:cNvSpPr/>
          <p:nvPr/>
        </p:nvSpPr>
        <p:spPr>
          <a:xfrm>
            <a:off x="6016736" y="1932472"/>
            <a:ext cx="2435114" cy="1231106"/>
          </a:xfrm>
          <a:prstGeom prst="rect">
            <a:avLst/>
          </a:prstGeom>
        </p:spPr>
        <p:txBody>
          <a:bodyPr wrap="square">
            <a:spAutoFit/>
          </a:bodyPr>
          <a:lstStyle/>
          <a:p>
            <a:r>
              <a:rPr lang="en-US" b="1" dirty="0" smtClean="0">
                <a:solidFill>
                  <a:srgbClr val="20BD0E"/>
                </a:solidFill>
              </a:rPr>
              <a:t>Shared</a:t>
            </a:r>
            <a:r>
              <a:rPr lang="en-US" dirty="0" smtClean="0">
                <a:solidFill>
                  <a:srgbClr val="20BD0E"/>
                </a:solidFill>
              </a:rPr>
              <a:t/>
            </a:r>
            <a:br>
              <a:rPr lang="en-US" dirty="0" smtClean="0">
                <a:solidFill>
                  <a:srgbClr val="20BD0E"/>
                </a:solidFill>
              </a:rPr>
            </a:br>
            <a:r>
              <a:rPr lang="en-US" sz="1400" dirty="0"/>
              <a:t>Provides a stable, </a:t>
            </a:r>
            <a:r>
              <a:rPr lang="en-US" sz="1400" dirty="0" smtClean="0"/>
              <a:t>reliable, secure </a:t>
            </a:r>
            <a:r>
              <a:rPr lang="en-US" sz="1400" dirty="0"/>
              <a:t>foundation </a:t>
            </a:r>
            <a:r>
              <a:rPr lang="en-US" sz="1400" dirty="0" smtClean="0"/>
              <a:t>and shared operational services across multiple workloads</a:t>
            </a:r>
            <a:endParaRPr lang="en-US" sz="1400" dirty="0"/>
          </a:p>
        </p:txBody>
      </p:sp>
      <p:cxnSp>
        <p:nvCxnSpPr>
          <p:cNvPr id="48" name="Straight Connector 47"/>
          <p:cNvCxnSpPr/>
          <p:nvPr/>
        </p:nvCxnSpPr>
        <p:spPr>
          <a:xfrm>
            <a:off x="6022639" y="1906338"/>
            <a:ext cx="5902" cy="1257240"/>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10862" y="1228787"/>
            <a:ext cx="7994649" cy="523220"/>
          </a:xfrm>
          <a:prstGeom prst="rect">
            <a:avLst/>
          </a:prstGeom>
        </p:spPr>
        <p:txBody>
          <a:bodyPr wrap="square">
            <a:spAutoFit/>
          </a:bodyPr>
          <a:lstStyle/>
          <a:p>
            <a:pPr algn="ctr">
              <a:defRPr/>
            </a:pPr>
            <a:r>
              <a:rPr lang="en-US" sz="2800" b="1" dirty="0" smtClean="0">
                <a:solidFill>
                  <a:srgbClr val="E17000"/>
                </a:solidFill>
              </a:rPr>
              <a:t>The </a:t>
            </a:r>
            <a:r>
              <a:rPr lang="en-US" sz="2800" b="1" dirty="0">
                <a:solidFill>
                  <a:srgbClr val="E17000"/>
                </a:solidFill>
              </a:rPr>
              <a:t>D</a:t>
            </a:r>
            <a:r>
              <a:rPr lang="en-US" sz="2800" b="1" dirty="0" smtClean="0">
                <a:solidFill>
                  <a:srgbClr val="E17000"/>
                </a:solidFill>
              </a:rPr>
              <a:t>ata </a:t>
            </a:r>
            <a:r>
              <a:rPr lang="en-US" sz="2800" b="1" dirty="0">
                <a:solidFill>
                  <a:srgbClr val="E17000"/>
                </a:solidFill>
              </a:rPr>
              <a:t>O</a:t>
            </a:r>
            <a:r>
              <a:rPr lang="en-US" sz="2800" b="1" dirty="0" smtClean="0">
                <a:solidFill>
                  <a:srgbClr val="E17000"/>
                </a:solidFill>
              </a:rPr>
              <a:t>perating </a:t>
            </a:r>
            <a:r>
              <a:rPr lang="en-US" sz="2800" b="1" dirty="0">
                <a:solidFill>
                  <a:srgbClr val="E17000"/>
                </a:solidFill>
              </a:rPr>
              <a:t>S</a:t>
            </a:r>
            <a:r>
              <a:rPr lang="en-US" sz="2800" b="1" dirty="0" smtClean="0">
                <a:solidFill>
                  <a:srgbClr val="E17000"/>
                </a:solidFill>
              </a:rPr>
              <a:t>ystem </a:t>
            </a:r>
            <a:r>
              <a:rPr lang="en-US" sz="2800" b="1" dirty="0">
                <a:solidFill>
                  <a:srgbClr val="E17000"/>
                </a:solidFill>
              </a:rPr>
              <a:t>for Hadoop </a:t>
            </a:r>
            <a:r>
              <a:rPr lang="en-US" sz="2800" b="1" dirty="0" smtClean="0">
                <a:solidFill>
                  <a:srgbClr val="E17000"/>
                </a:solidFill>
              </a:rPr>
              <a:t>2.0</a:t>
            </a:r>
            <a:endParaRPr lang="en-US" sz="2800" b="1" dirty="0">
              <a:solidFill>
                <a:srgbClr val="E17000"/>
              </a:solidFill>
            </a:endParaRPr>
          </a:p>
        </p:txBody>
      </p:sp>
      <p:pic>
        <p:nvPicPr>
          <p:cNvPr id="57" name="Picture 56"/>
          <p:cNvPicPr>
            <a:picLocks/>
          </p:cNvPicPr>
          <p:nvPr/>
        </p:nvPicPr>
        <p:blipFill>
          <a:blip r:embed="rId3" cstate="screen">
            <a:extLst>
              <a:ext uri="{28A0092B-C50C-407E-A947-70E740481C1C}">
                <a14:useLocalDpi xmlns:a14="http://schemas.microsoft.com/office/drawing/2010/main"/>
              </a:ext>
            </a:extLst>
          </a:blip>
          <a:stretch>
            <a:fillRect/>
          </a:stretch>
        </p:blipFill>
        <p:spPr>
          <a:xfrm rot="16200000">
            <a:off x="164940" y="5242385"/>
            <a:ext cx="1265610" cy="291150"/>
          </a:xfrm>
          <a:prstGeom prst="rect">
            <a:avLst/>
          </a:prstGeom>
        </p:spPr>
      </p:pic>
    </p:spTree>
    <p:extLst>
      <p:ext uri="{BB962C8B-B14F-4D97-AF65-F5344CB8AC3E}">
        <p14:creationId xmlns:p14="http://schemas.microsoft.com/office/powerpoint/2010/main" val="1459331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61" y="0"/>
            <a:ext cx="8715239" cy="1016000"/>
          </a:xfrm>
        </p:spPr>
        <p:txBody>
          <a:bodyPr>
            <a:normAutofit/>
          </a:bodyPr>
          <a:lstStyle/>
          <a:p>
            <a:r>
              <a:rPr lang="en-US" dirty="0"/>
              <a:t>Thank </a:t>
            </a:r>
            <a:r>
              <a:rPr lang="en-US" dirty="0" smtClean="0"/>
              <a:t>you!</a:t>
            </a:r>
            <a:endParaRPr lang="en-US" dirty="0"/>
          </a:p>
        </p:txBody>
      </p:sp>
      <p:sp>
        <p:nvSpPr>
          <p:cNvPr id="4" name="Slide Number Placeholder 3"/>
          <p:cNvSpPr>
            <a:spLocks noGrp="1"/>
          </p:cNvSpPr>
          <p:nvPr>
            <p:ph type="sldNum" sz="quarter" idx="12"/>
          </p:nvPr>
        </p:nvSpPr>
        <p:spPr/>
        <p:txBody>
          <a:bodyPr/>
          <a:lstStyle/>
          <a:p>
            <a:pPr>
              <a:defRPr/>
            </a:pPr>
            <a:r>
              <a:rPr lang="en-US" smtClean="0"/>
              <a:t>Page </a:t>
            </a:r>
            <a:fld id="{BE3614C6-9B97-DA43-9EC2-F206459474B6}" type="slidenum">
              <a:rPr lang="en-US" smtClean="0"/>
              <a:pPr>
                <a:defRPr/>
              </a:pPr>
              <a:t>22</a:t>
            </a:fld>
            <a:endParaRPr lang="en-US" dirty="0"/>
          </a:p>
        </p:txBody>
      </p:sp>
      <p:sp>
        <p:nvSpPr>
          <p:cNvPr id="10" name="Rectangle 9"/>
          <p:cNvSpPr/>
          <p:nvPr/>
        </p:nvSpPr>
        <p:spPr>
          <a:xfrm>
            <a:off x="631334" y="3105835"/>
            <a:ext cx="6226666" cy="369332"/>
          </a:xfrm>
          <a:prstGeom prst="rect">
            <a:avLst/>
          </a:prstGeom>
        </p:spPr>
        <p:txBody>
          <a:bodyPr wrap="square">
            <a:spAutoFit/>
          </a:bodyPr>
          <a:lstStyle/>
          <a:p>
            <a:r>
              <a:rPr lang="en-US" dirty="0"/>
              <a:t>http://</a:t>
            </a:r>
            <a:r>
              <a:rPr lang="en-US" dirty="0" err="1"/>
              <a:t>hortonworks.com</a:t>
            </a:r>
            <a:r>
              <a:rPr lang="en-US" dirty="0"/>
              <a:t>/products/</a:t>
            </a:r>
            <a:r>
              <a:rPr lang="en-US" dirty="0" err="1"/>
              <a:t>hortonworks</a:t>
            </a:r>
            <a:r>
              <a:rPr lang="en-US" dirty="0"/>
              <a:t>-sandbox/</a:t>
            </a:r>
          </a:p>
        </p:txBody>
      </p:sp>
      <p:pic>
        <p:nvPicPr>
          <p:cNvPr id="11" name="Picture 10" descr="sandbox-banner.png">
            <a:hlinkClick r:id="rId3" tooltip="Download your Sandbox now!"/>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 y="1093814"/>
            <a:ext cx="8890000" cy="2921000"/>
          </a:xfrm>
          <a:prstGeom prst="rect">
            <a:avLst/>
          </a:prstGeom>
        </p:spPr>
      </p:pic>
      <p:sp>
        <p:nvSpPr>
          <p:cNvPr id="13" name="TextBox 12"/>
          <p:cNvSpPr txBox="1"/>
          <p:nvPr/>
        </p:nvSpPr>
        <p:spPr>
          <a:xfrm>
            <a:off x="457199" y="4031578"/>
            <a:ext cx="8229601" cy="2194561"/>
          </a:xfrm>
          <a:prstGeom prst="rect">
            <a:avLst/>
          </a:prstGeom>
        </p:spPr>
        <p:txBody>
          <a:bodyPr vert="horz" wrap="none" lIns="91440" tIns="45720" rIns="91440" bIns="45720" rtlCol="0">
            <a:normAutofit/>
          </a:bodyPr>
          <a:lstStyle/>
          <a:p>
            <a:pPr fontAlgn="auto">
              <a:spcBef>
                <a:spcPct val="20000"/>
              </a:spcBef>
              <a:spcAft>
                <a:spcPts val="0"/>
              </a:spcAft>
            </a:pPr>
            <a:r>
              <a:rPr lang="en-US" sz="2100" b="1" dirty="0" smtClean="0">
                <a:solidFill>
                  <a:srgbClr val="E17000"/>
                </a:solidFill>
              </a:rPr>
              <a:t>Download Sandbox: Experience Apache Hadoop</a:t>
            </a:r>
          </a:p>
          <a:p>
            <a:pPr fontAlgn="auto">
              <a:spcBef>
                <a:spcPct val="20000"/>
              </a:spcBef>
              <a:spcAft>
                <a:spcPts val="0"/>
              </a:spcAft>
            </a:pPr>
            <a:r>
              <a:rPr lang="en-US" sz="2100" b="1" dirty="0" smtClean="0">
                <a:solidFill>
                  <a:srgbClr val="E17000"/>
                </a:solidFill>
              </a:rPr>
              <a:t>Both 2.0 and 1.x Versions Available!</a:t>
            </a:r>
          </a:p>
          <a:p>
            <a:pPr fontAlgn="auto">
              <a:spcBef>
                <a:spcPct val="20000"/>
              </a:spcBef>
              <a:spcAft>
                <a:spcPts val="0"/>
              </a:spcAft>
            </a:pPr>
            <a:r>
              <a:rPr lang="en-US" sz="2100" b="1" dirty="0" smtClean="0">
                <a:solidFill>
                  <a:schemeClr val="accent1"/>
                </a:solidFill>
              </a:rPr>
              <a:t>http</a:t>
            </a:r>
            <a:r>
              <a:rPr lang="en-US" sz="2100" b="1" dirty="0">
                <a:solidFill>
                  <a:schemeClr val="accent1"/>
                </a:solidFill>
              </a:rPr>
              <a:t>://</a:t>
            </a:r>
            <a:r>
              <a:rPr lang="en-US" sz="2100" b="1" dirty="0" err="1">
                <a:solidFill>
                  <a:schemeClr val="accent1"/>
                </a:solidFill>
              </a:rPr>
              <a:t>hortonworks.com</a:t>
            </a:r>
            <a:r>
              <a:rPr lang="en-US" sz="2100" b="1" dirty="0">
                <a:solidFill>
                  <a:schemeClr val="accent1"/>
                </a:solidFill>
              </a:rPr>
              <a:t>/products/</a:t>
            </a:r>
            <a:r>
              <a:rPr lang="en-US" sz="2100" b="1" dirty="0" err="1">
                <a:solidFill>
                  <a:schemeClr val="accent1"/>
                </a:solidFill>
              </a:rPr>
              <a:t>hortonworks</a:t>
            </a:r>
            <a:r>
              <a:rPr lang="en-US" sz="2100" b="1" dirty="0">
                <a:solidFill>
                  <a:schemeClr val="accent1"/>
                </a:solidFill>
              </a:rPr>
              <a:t>-sandbox/</a:t>
            </a:r>
            <a:endParaRPr lang="en-US" sz="2100" b="1" dirty="0" smtClean="0">
              <a:solidFill>
                <a:schemeClr val="accent1"/>
              </a:solidFill>
            </a:endParaRPr>
          </a:p>
          <a:p>
            <a:pPr marL="285750" indent="-285750" fontAlgn="auto">
              <a:spcBef>
                <a:spcPct val="20000"/>
              </a:spcBef>
              <a:spcAft>
                <a:spcPts val="0"/>
              </a:spcAft>
              <a:buFont typeface="Arial"/>
              <a:buChar char="•"/>
            </a:pPr>
            <a:endParaRPr lang="en-US" sz="1600" dirty="0" smtClean="0"/>
          </a:p>
          <a:p>
            <a:pPr fontAlgn="auto">
              <a:spcBef>
                <a:spcPct val="20000"/>
              </a:spcBef>
              <a:spcAft>
                <a:spcPts val="0"/>
              </a:spcAft>
            </a:pPr>
            <a:r>
              <a:rPr lang="en-US" sz="3200" b="1" dirty="0" smtClean="0">
                <a:solidFill>
                  <a:schemeClr val="accent5"/>
                </a:solidFill>
              </a:rPr>
              <a:t>Questions?</a:t>
            </a:r>
            <a:endParaRPr kumimoji="0" lang="en-US" sz="3200" b="1"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14" name="TextBox 13"/>
          <p:cNvSpPr txBox="1"/>
          <p:nvPr/>
        </p:nvSpPr>
        <p:spPr>
          <a:xfrm>
            <a:off x="718821" y="4229524"/>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1800" b="0" i="0" u="none" strike="noStrike" kern="1200" cap="none" spc="0" normalizeH="0" baseline="0" noProof="0" dirty="0" smtClean="0">
              <a:ln>
                <a:noFill/>
              </a:ln>
              <a:solidFill>
                <a:srgbClr val="C3C3C3"/>
              </a:solidFill>
              <a:effectLst/>
              <a:uLnTx/>
              <a:uFillTx/>
              <a:latin typeface="+mn-lt"/>
              <a:ea typeface="+mn-ea"/>
              <a:cs typeface="+mn-cs"/>
            </a:endParaRPr>
          </a:p>
        </p:txBody>
      </p:sp>
    </p:spTree>
    <p:extLst>
      <p:ext uri="{BB962C8B-B14F-4D97-AF65-F5344CB8AC3E}">
        <p14:creationId xmlns:p14="http://schemas.microsoft.com/office/powerpoint/2010/main" val="1661891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1</a:t>
            </a:r>
            <a:r>
              <a:rPr lang="en-US" baseline="30000" dirty="0" smtClean="0"/>
              <a:t>st</a:t>
            </a:r>
            <a:r>
              <a:rPr lang="en-US" dirty="0" smtClean="0"/>
              <a:t> Generation Hadoop: Batch Focus</a:t>
            </a:r>
            <a:endParaRPr lang="en-US" dirty="0"/>
          </a:p>
        </p:txBody>
      </p:sp>
      <p:sp>
        <p:nvSpPr>
          <p:cNvPr id="24" name="TextBox 23"/>
          <p:cNvSpPr txBox="1"/>
          <p:nvPr/>
        </p:nvSpPr>
        <p:spPr>
          <a:xfrm>
            <a:off x="446568" y="1251453"/>
            <a:ext cx="4430862" cy="870599"/>
          </a:xfrm>
          <a:prstGeom prst="rect">
            <a:avLst/>
          </a:prstGeom>
        </p:spPr>
        <p:txBody>
          <a:bodyPr vert="horz" wrap="square" lIns="91440" tIns="45720" rIns="91440" bIns="45720" rtlCol="0">
            <a:noAutofit/>
          </a:bodyPr>
          <a:lstStyle>
            <a:defPPr>
              <a:defRPr lang="en-US"/>
            </a:defPPr>
            <a:lvl1pPr marL="285750" marR="0" indent="-285750" fontAlgn="auto">
              <a:lnSpc>
                <a:spcPct val="100000"/>
              </a:lnSpc>
              <a:spcBef>
                <a:spcPct val="20000"/>
              </a:spcBef>
              <a:spcAft>
                <a:spcPts val="0"/>
              </a:spcAft>
              <a:buClrTx/>
              <a:buSzTx/>
              <a:buFont typeface="Arial"/>
              <a:buChar char="•"/>
              <a:tabLst/>
              <a:defRPr kumimoji="0" b="0" i="0" u="none" strike="noStrike" cap="none" spc="0" normalizeH="0" baseline="0">
                <a:ln>
                  <a:noFill/>
                </a:ln>
                <a:solidFill>
                  <a:srgbClr val="1E1E1E"/>
                </a:solidFill>
                <a:effectLst/>
                <a:uLnTx/>
                <a:uFillTx/>
              </a:defRPr>
            </a:lvl1pPr>
          </a:lstStyle>
          <a:p>
            <a:pPr marL="0" indent="0" algn="ctr" defTabSz="457200">
              <a:buFont typeface="Arial"/>
              <a:buNone/>
            </a:pPr>
            <a:r>
              <a:rPr lang="en-US" sz="3300" b="1" dirty="0">
                <a:solidFill>
                  <a:srgbClr val="33CC33"/>
                </a:solidFill>
              </a:rPr>
              <a:t>HADOOP 1.0</a:t>
            </a:r>
            <a:r>
              <a:rPr lang="en-US" sz="3300" dirty="0">
                <a:solidFill>
                  <a:srgbClr val="33CC33"/>
                </a:solidFill>
              </a:rPr>
              <a:t/>
            </a:r>
            <a:br>
              <a:rPr lang="en-US" sz="3300" dirty="0">
                <a:solidFill>
                  <a:srgbClr val="33CC33"/>
                </a:solidFill>
              </a:rPr>
            </a:br>
            <a:r>
              <a:rPr lang="en-US" sz="2200" b="1" dirty="0"/>
              <a:t>Built for Web-Scale Batch Apps</a:t>
            </a:r>
          </a:p>
          <a:p>
            <a:pPr marL="0" indent="0" algn="ctr" defTabSz="457200">
              <a:buFont typeface="Arial"/>
              <a:buNone/>
            </a:pPr>
            <a:endParaRPr lang="en-US" dirty="0"/>
          </a:p>
        </p:txBody>
      </p:sp>
      <p:grpSp>
        <p:nvGrpSpPr>
          <p:cNvPr id="4" name="Group 3"/>
          <p:cNvGrpSpPr/>
          <p:nvPr/>
        </p:nvGrpSpPr>
        <p:grpSpPr>
          <a:xfrm>
            <a:off x="1831983" y="2598747"/>
            <a:ext cx="1577387" cy="3482914"/>
            <a:chOff x="2245874" y="2643255"/>
            <a:chExt cx="1577387" cy="3482914"/>
          </a:xfrm>
        </p:grpSpPr>
        <p:sp>
          <p:nvSpPr>
            <p:cNvPr id="38" name="Down Arrow 37"/>
            <p:cNvSpPr/>
            <p:nvPr/>
          </p:nvSpPr>
          <p:spPr>
            <a:xfrm flipV="1">
              <a:off x="2712435" y="2643255"/>
              <a:ext cx="693011" cy="3065845"/>
            </a:xfrm>
            <a:prstGeom prst="downArrow">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1E1E1E"/>
                </a:solidFill>
              </a:endParaRPr>
            </a:p>
          </p:txBody>
        </p:sp>
        <p:sp>
          <p:nvSpPr>
            <p:cNvPr id="39" name="Rounded Rectangle 38"/>
            <p:cNvSpPr/>
            <p:nvPr/>
          </p:nvSpPr>
          <p:spPr>
            <a:xfrm>
              <a:off x="2401076" y="4399412"/>
              <a:ext cx="1316137" cy="935867"/>
            </a:xfrm>
            <a:prstGeom prst="roundRect">
              <a:avLst>
                <a:gd name="adj" fmla="val 6525"/>
              </a:avLst>
            </a:prstGeom>
            <a:solidFill>
              <a:schemeClr val="accent1"/>
            </a:solidFill>
            <a:ln w="28575" cmpd="sng">
              <a:solidFill>
                <a:srgbClr val="69BE28"/>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b="1" dirty="0">
                  <a:solidFill>
                    <a:srgbClr val="000000"/>
                  </a:solidFill>
                  <a:latin typeface="Calibri"/>
                  <a:cs typeface="Calibri"/>
                </a:rPr>
                <a:t>Single App</a:t>
              </a:r>
            </a:p>
          </p:txBody>
        </p:sp>
        <p:sp>
          <p:nvSpPr>
            <p:cNvPr id="40" name="Oval 39"/>
            <p:cNvSpPr/>
            <p:nvPr/>
          </p:nvSpPr>
          <p:spPr bwMode="auto">
            <a:xfrm>
              <a:off x="2307551" y="4799190"/>
              <a:ext cx="1515710" cy="400412"/>
            </a:xfrm>
            <a:prstGeom prst="ellipse">
              <a:avLst/>
            </a:prstGeom>
            <a:solidFill>
              <a:schemeClr val="accent1">
                <a:lumMod val="20000"/>
                <a:lumOff val="80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vert="horz" lIns="0" rIns="0" rtlCol="0" anchor="ctr"/>
            <a:lstStyle/>
            <a:p>
              <a:pPr algn="ctr" defTabSz="457200"/>
              <a:r>
                <a:rPr lang="en-US" sz="1200" b="1" dirty="0" smtClean="0">
                  <a:solidFill>
                    <a:srgbClr val="323232"/>
                  </a:solidFill>
                </a:rPr>
                <a:t>BATCH</a:t>
              </a:r>
              <a:endParaRPr lang="en-US" sz="1100" dirty="0">
                <a:solidFill>
                  <a:srgbClr val="323232"/>
                </a:solidFill>
              </a:endParaRPr>
            </a:p>
          </p:txBody>
        </p:sp>
        <p:sp>
          <p:nvSpPr>
            <p:cNvPr id="41" name="Rounded Rectangle 40"/>
            <p:cNvSpPr/>
            <p:nvPr/>
          </p:nvSpPr>
          <p:spPr>
            <a:xfrm>
              <a:off x="2401076" y="5597578"/>
              <a:ext cx="1316137" cy="528591"/>
            </a:xfrm>
            <a:prstGeom prst="roundRect">
              <a:avLst>
                <a:gd name="adj" fmla="val 2011"/>
              </a:avLst>
            </a:prstGeom>
            <a:solidFill>
              <a:schemeClr val="bg1">
                <a:lumMod val="10000"/>
                <a:lumOff val="90000"/>
              </a:schemeClr>
            </a:solidFill>
            <a:ln w="19050" cmpd="sng">
              <a:solidFill>
                <a:schemeClr val="accent3">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b="1" dirty="0" smtClean="0">
                  <a:solidFill>
                    <a:prstClr val="black"/>
                  </a:solidFill>
                </a:rPr>
                <a:t>HDFS</a:t>
              </a:r>
            </a:p>
          </p:txBody>
        </p:sp>
        <p:sp>
          <p:nvSpPr>
            <p:cNvPr id="42" name="Rounded Rectangle 41"/>
            <p:cNvSpPr/>
            <p:nvPr/>
          </p:nvSpPr>
          <p:spPr>
            <a:xfrm>
              <a:off x="2401076" y="3249173"/>
              <a:ext cx="1316137" cy="935867"/>
            </a:xfrm>
            <a:prstGeom prst="roundRect">
              <a:avLst>
                <a:gd name="adj" fmla="val 6525"/>
              </a:avLst>
            </a:prstGeom>
            <a:solidFill>
              <a:schemeClr val="accent1"/>
            </a:solidFill>
            <a:ln w="28575" cmpd="sng">
              <a:solidFill>
                <a:srgbClr val="69BE28"/>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b="1" dirty="0">
                  <a:solidFill>
                    <a:srgbClr val="000000"/>
                  </a:solidFill>
                  <a:latin typeface="Calibri"/>
                  <a:cs typeface="Calibri"/>
                </a:rPr>
                <a:t>Single App</a:t>
              </a:r>
            </a:p>
          </p:txBody>
        </p:sp>
        <p:sp>
          <p:nvSpPr>
            <p:cNvPr id="43" name="Oval 42"/>
            <p:cNvSpPr/>
            <p:nvPr/>
          </p:nvSpPr>
          <p:spPr bwMode="auto">
            <a:xfrm>
              <a:off x="2307551" y="3648951"/>
              <a:ext cx="1515710" cy="400412"/>
            </a:xfrm>
            <a:prstGeom prst="ellipse">
              <a:avLst/>
            </a:prstGeom>
            <a:solidFill>
              <a:schemeClr val="accent1">
                <a:lumMod val="20000"/>
                <a:lumOff val="80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vert="horz" lIns="0" rIns="0" rtlCol="0" anchor="ctr"/>
            <a:lstStyle/>
            <a:p>
              <a:pPr algn="ctr" defTabSz="457200"/>
              <a:r>
                <a:rPr lang="en-US" sz="1200" b="1" dirty="0" smtClean="0">
                  <a:solidFill>
                    <a:srgbClr val="323232"/>
                  </a:solidFill>
                </a:rPr>
                <a:t>INTERACTIVE</a:t>
              </a:r>
              <a:endParaRPr lang="en-US" sz="1100" dirty="0">
                <a:solidFill>
                  <a:srgbClr val="323232"/>
                </a:solidFill>
              </a:endParaRPr>
            </a:p>
          </p:txBody>
        </p:sp>
        <p:pic>
          <p:nvPicPr>
            <p:cNvPr id="22" name="Picture 21" descr="hadoop-elephant.jpg"/>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245874" y="3561397"/>
              <a:ext cx="440222" cy="329499"/>
            </a:xfrm>
            <a:prstGeom prst="rect">
              <a:avLst/>
            </a:prstGeom>
          </p:spPr>
        </p:pic>
        <p:pic>
          <p:nvPicPr>
            <p:cNvPr id="47" name="Picture 46" descr="hadoop-elephant.jpg"/>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245874" y="4708500"/>
              <a:ext cx="440222" cy="329499"/>
            </a:xfrm>
            <a:prstGeom prst="rect">
              <a:avLst/>
            </a:prstGeom>
          </p:spPr>
        </p:pic>
      </p:grpSp>
      <p:grpSp>
        <p:nvGrpSpPr>
          <p:cNvPr id="5" name="Group 4"/>
          <p:cNvGrpSpPr/>
          <p:nvPr/>
        </p:nvGrpSpPr>
        <p:grpSpPr>
          <a:xfrm>
            <a:off x="145057" y="2598746"/>
            <a:ext cx="1604295" cy="3482914"/>
            <a:chOff x="602803" y="2643254"/>
            <a:chExt cx="1604295" cy="3482914"/>
          </a:xfrm>
        </p:grpSpPr>
        <p:sp>
          <p:nvSpPr>
            <p:cNvPr id="33" name="Down Arrow 32"/>
            <p:cNvSpPr/>
            <p:nvPr/>
          </p:nvSpPr>
          <p:spPr>
            <a:xfrm flipV="1">
              <a:off x="1096272" y="2643254"/>
              <a:ext cx="693011" cy="3065845"/>
            </a:xfrm>
            <a:prstGeom prst="downArrow">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1E1E1E"/>
                </a:solidFill>
              </a:endParaRPr>
            </a:p>
          </p:txBody>
        </p:sp>
        <p:sp>
          <p:nvSpPr>
            <p:cNvPr id="34" name="Rounded Rectangle 33"/>
            <p:cNvSpPr/>
            <p:nvPr/>
          </p:nvSpPr>
          <p:spPr>
            <a:xfrm>
              <a:off x="784913" y="4399411"/>
              <a:ext cx="1316137" cy="935867"/>
            </a:xfrm>
            <a:prstGeom prst="roundRect">
              <a:avLst>
                <a:gd name="adj" fmla="val 6525"/>
              </a:avLst>
            </a:prstGeom>
            <a:solidFill>
              <a:schemeClr val="accent1"/>
            </a:solidFill>
            <a:ln w="28575" cmpd="sng">
              <a:solidFill>
                <a:srgbClr val="69BE28"/>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b="1" dirty="0">
                  <a:solidFill>
                    <a:srgbClr val="000000"/>
                  </a:solidFill>
                  <a:latin typeface="Calibri"/>
                  <a:cs typeface="Calibri"/>
                </a:rPr>
                <a:t>Single App</a:t>
              </a:r>
            </a:p>
          </p:txBody>
        </p:sp>
        <p:sp>
          <p:nvSpPr>
            <p:cNvPr id="35" name="Oval 34"/>
            <p:cNvSpPr/>
            <p:nvPr/>
          </p:nvSpPr>
          <p:spPr bwMode="auto">
            <a:xfrm>
              <a:off x="691388" y="4799189"/>
              <a:ext cx="1515710" cy="400412"/>
            </a:xfrm>
            <a:prstGeom prst="ellipse">
              <a:avLst/>
            </a:prstGeom>
            <a:solidFill>
              <a:schemeClr val="accent1">
                <a:lumMod val="20000"/>
                <a:lumOff val="80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vert="horz" lIns="0" rIns="0" rtlCol="0" anchor="ctr"/>
            <a:lstStyle/>
            <a:p>
              <a:pPr algn="ctr" defTabSz="457200"/>
              <a:r>
                <a:rPr lang="en-US" sz="1200" b="1" dirty="0" smtClean="0">
                  <a:solidFill>
                    <a:srgbClr val="323232"/>
                  </a:solidFill>
                </a:rPr>
                <a:t>BATCH</a:t>
              </a:r>
              <a:endParaRPr lang="en-US" sz="1100" dirty="0">
                <a:solidFill>
                  <a:srgbClr val="323232"/>
                </a:solidFill>
              </a:endParaRPr>
            </a:p>
          </p:txBody>
        </p:sp>
        <p:sp>
          <p:nvSpPr>
            <p:cNvPr id="30" name="Rounded Rectangle 29"/>
            <p:cNvSpPr/>
            <p:nvPr/>
          </p:nvSpPr>
          <p:spPr>
            <a:xfrm>
              <a:off x="784913" y="5597577"/>
              <a:ext cx="1316137" cy="528591"/>
            </a:xfrm>
            <a:prstGeom prst="roundRect">
              <a:avLst>
                <a:gd name="adj" fmla="val 2011"/>
              </a:avLst>
            </a:prstGeom>
            <a:solidFill>
              <a:schemeClr val="bg1">
                <a:lumMod val="10000"/>
                <a:lumOff val="90000"/>
              </a:schemeClr>
            </a:solidFill>
            <a:ln w="19050" cmpd="sng">
              <a:solidFill>
                <a:schemeClr val="accent3">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b="1" dirty="0" smtClean="0">
                  <a:solidFill>
                    <a:prstClr val="black"/>
                  </a:solidFill>
                </a:rPr>
                <a:t>HDFS</a:t>
              </a:r>
            </a:p>
          </p:txBody>
        </p:sp>
        <p:pic>
          <p:nvPicPr>
            <p:cNvPr id="48" name="Picture 47" descr="hadoop-elephant.jpg"/>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02803" y="4684536"/>
              <a:ext cx="440222" cy="329499"/>
            </a:xfrm>
            <a:prstGeom prst="rect">
              <a:avLst/>
            </a:prstGeom>
          </p:spPr>
        </p:pic>
      </p:grpSp>
      <p:sp>
        <p:nvSpPr>
          <p:cNvPr id="2" name="TextBox 1"/>
          <p:cNvSpPr txBox="1"/>
          <p:nvPr/>
        </p:nvSpPr>
        <p:spPr>
          <a:xfrm>
            <a:off x="5276113" y="2446948"/>
            <a:ext cx="4074612" cy="4208399"/>
          </a:xfrm>
          <a:prstGeom prst="rect">
            <a:avLst/>
          </a:prstGeom>
        </p:spPr>
        <p:txBody>
          <a:bodyPr vert="horz" wrap="square" lIns="91440" tIns="45720" rIns="91440" bIns="45720" rtlCol="0">
            <a:noAutofit/>
          </a:bodyPr>
          <a:lstStyle/>
          <a:p>
            <a:pPr defTabSz="457200">
              <a:spcBef>
                <a:spcPct val="20000"/>
              </a:spcBef>
            </a:pPr>
            <a:r>
              <a:rPr lang="en-US" sz="2200" b="1" dirty="0" smtClean="0">
                <a:solidFill>
                  <a:schemeClr val="accent5"/>
                </a:solidFill>
              </a:rPr>
              <a:t>All other usage patterns MUST leverage same infrastructure</a:t>
            </a:r>
          </a:p>
          <a:p>
            <a:pPr marL="285750" indent="-285750" defTabSz="457200">
              <a:spcBef>
                <a:spcPct val="20000"/>
              </a:spcBef>
              <a:buFont typeface="Arial"/>
              <a:buChar char="•"/>
            </a:pPr>
            <a:endParaRPr lang="en-US" dirty="0" smtClean="0">
              <a:solidFill>
                <a:srgbClr val="1E1E1E"/>
              </a:solidFill>
            </a:endParaRPr>
          </a:p>
          <a:p>
            <a:pPr marL="285750" indent="-285750" defTabSz="457200">
              <a:spcBef>
                <a:spcPct val="20000"/>
              </a:spcBef>
              <a:buFont typeface="Arial"/>
              <a:buChar char="•"/>
            </a:pPr>
            <a:endParaRPr lang="en-US" sz="2200" dirty="0" smtClean="0">
              <a:solidFill>
                <a:srgbClr val="1E1E1E"/>
              </a:solidFill>
            </a:endParaRPr>
          </a:p>
          <a:p>
            <a:pPr defTabSz="457200">
              <a:spcBef>
                <a:spcPct val="20000"/>
              </a:spcBef>
            </a:pPr>
            <a:r>
              <a:rPr lang="en-US" sz="2200" b="1" dirty="0" smtClean="0">
                <a:solidFill>
                  <a:srgbClr val="E17000"/>
                </a:solidFill>
              </a:rPr>
              <a:t>Forces Creation of Silos to Manage Mixed </a:t>
            </a:r>
            <a:r>
              <a:rPr lang="en-US" sz="2200" b="1" dirty="0">
                <a:solidFill>
                  <a:srgbClr val="E17000"/>
                </a:solidFill>
              </a:rPr>
              <a:t>W</a:t>
            </a:r>
            <a:r>
              <a:rPr lang="en-US" sz="2200" b="1" dirty="0" smtClean="0">
                <a:solidFill>
                  <a:srgbClr val="E17000"/>
                </a:solidFill>
              </a:rPr>
              <a:t>orkloads</a:t>
            </a:r>
          </a:p>
        </p:txBody>
      </p:sp>
      <p:grpSp>
        <p:nvGrpSpPr>
          <p:cNvPr id="3" name="Group 2"/>
          <p:cNvGrpSpPr/>
          <p:nvPr/>
        </p:nvGrpSpPr>
        <p:grpSpPr>
          <a:xfrm>
            <a:off x="3492001" y="2592301"/>
            <a:ext cx="1577387" cy="3482914"/>
            <a:chOff x="3949747" y="2636809"/>
            <a:chExt cx="1577387" cy="3482914"/>
          </a:xfrm>
        </p:grpSpPr>
        <p:sp>
          <p:nvSpPr>
            <p:cNvPr id="32" name="Down Arrow 31"/>
            <p:cNvSpPr/>
            <p:nvPr/>
          </p:nvSpPr>
          <p:spPr>
            <a:xfrm flipV="1">
              <a:off x="4416308" y="2636809"/>
              <a:ext cx="693011" cy="3065845"/>
            </a:xfrm>
            <a:prstGeom prst="downArrow">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1E1E1E"/>
                </a:solidFill>
              </a:endParaRPr>
            </a:p>
          </p:txBody>
        </p:sp>
        <p:sp>
          <p:nvSpPr>
            <p:cNvPr id="36" name="Rounded Rectangle 35"/>
            <p:cNvSpPr/>
            <p:nvPr/>
          </p:nvSpPr>
          <p:spPr>
            <a:xfrm>
              <a:off x="4104949" y="4392966"/>
              <a:ext cx="1316137" cy="935867"/>
            </a:xfrm>
            <a:prstGeom prst="roundRect">
              <a:avLst>
                <a:gd name="adj" fmla="val 6525"/>
              </a:avLst>
            </a:prstGeom>
            <a:solidFill>
              <a:schemeClr val="accent1"/>
            </a:solidFill>
            <a:ln w="28575" cmpd="sng">
              <a:solidFill>
                <a:srgbClr val="69BE28"/>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b="1" dirty="0">
                  <a:solidFill>
                    <a:srgbClr val="000000"/>
                  </a:solidFill>
                  <a:latin typeface="Calibri"/>
                  <a:cs typeface="Calibri"/>
                </a:rPr>
                <a:t>Single App</a:t>
              </a:r>
            </a:p>
          </p:txBody>
        </p:sp>
        <p:sp>
          <p:nvSpPr>
            <p:cNvPr id="37" name="Oval 36"/>
            <p:cNvSpPr/>
            <p:nvPr/>
          </p:nvSpPr>
          <p:spPr bwMode="auto">
            <a:xfrm>
              <a:off x="4011424" y="4792744"/>
              <a:ext cx="1515710" cy="400412"/>
            </a:xfrm>
            <a:prstGeom prst="ellipse">
              <a:avLst/>
            </a:prstGeom>
            <a:solidFill>
              <a:schemeClr val="accent1">
                <a:lumMod val="20000"/>
                <a:lumOff val="80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vert="horz" lIns="0" rIns="0" rtlCol="0" anchor="ctr"/>
            <a:lstStyle/>
            <a:p>
              <a:pPr algn="ctr" defTabSz="457200"/>
              <a:r>
                <a:rPr lang="en-US" sz="1200" b="1" dirty="0" smtClean="0">
                  <a:solidFill>
                    <a:srgbClr val="323232"/>
                  </a:solidFill>
                </a:rPr>
                <a:t>BATCH</a:t>
              </a:r>
              <a:endParaRPr lang="en-US" sz="1100" dirty="0">
                <a:solidFill>
                  <a:srgbClr val="323232"/>
                </a:solidFill>
              </a:endParaRPr>
            </a:p>
          </p:txBody>
        </p:sp>
        <p:sp>
          <p:nvSpPr>
            <p:cNvPr id="45" name="Rounded Rectangle 44"/>
            <p:cNvSpPr/>
            <p:nvPr/>
          </p:nvSpPr>
          <p:spPr>
            <a:xfrm>
              <a:off x="4104949" y="5591132"/>
              <a:ext cx="1316137" cy="528591"/>
            </a:xfrm>
            <a:prstGeom prst="roundRect">
              <a:avLst>
                <a:gd name="adj" fmla="val 2011"/>
              </a:avLst>
            </a:prstGeom>
            <a:solidFill>
              <a:schemeClr val="bg1">
                <a:lumMod val="10000"/>
                <a:lumOff val="90000"/>
              </a:schemeClr>
            </a:solidFill>
            <a:ln w="19050" cmpd="sng">
              <a:solidFill>
                <a:schemeClr val="accent3">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b="1" dirty="0" smtClean="0">
                  <a:solidFill>
                    <a:prstClr val="black"/>
                  </a:solidFill>
                </a:rPr>
                <a:t>HDFS</a:t>
              </a:r>
            </a:p>
          </p:txBody>
        </p:sp>
        <p:sp>
          <p:nvSpPr>
            <p:cNvPr id="46" name="Rounded Rectangle 45"/>
            <p:cNvSpPr/>
            <p:nvPr/>
          </p:nvSpPr>
          <p:spPr>
            <a:xfrm>
              <a:off x="4104949" y="3242727"/>
              <a:ext cx="1316137" cy="935867"/>
            </a:xfrm>
            <a:prstGeom prst="roundRect">
              <a:avLst>
                <a:gd name="adj" fmla="val 6525"/>
              </a:avLst>
            </a:prstGeom>
            <a:solidFill>
              <a:schemeClr val="accent1"/>
            </a:solidFill>
            <a:ln w="28575" cmpd="sng">
              <a:solidFill>
                <a:srgbClr val="69BE28"/>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58738" algn="ctr" defTabSz="457200"/>
              <a:r>
                <a:rPr lang="en-US" b="1" dirty="0">
                  <a:solidFill>
                    <a:srgbClr val="000000"/>
                  </a:solidFill>
                  <a:latin typeface="Calibri"/>
                  <a:cs typeface="Calibri"/>
                </a:rPr>
                <a:t>Single App</a:t>
              </a:r>
            </a:p>
          </p:txBody>
        </p:sp>
        <p:sp>
          <p:nvSpPr>
            <p:cNvPr id="50" name="Oval 49"/>
            <p:cNvSpPr/>
            <p:nvPr/>
          </p:nvSpPr>
          <p:spPr bwMode="auto">
            <a:xfrm>
              <a:off x="4011424" y="3642505"/>
              <a:ext cx="1515710" cy="400412"/>
            </a:xfrm>
            <a:prstGeom prst="ellipse">
              <a:avLst/>
            </a:prstGeom>
            <a:solidFill>
              <a:schemeClr val="accent1">
                <a:lumMod val="20000"/>
                <a:lumOff val="80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vert="horz" lIns="0" rIns="0" rtlCol="0" anchor="ctr"/>
            <a:lstStyle/>
            <a:p>
              <a:pPr algn="ctr" defTabSz="457200"/>
              <a:r>
                <a:rPr lang="en-US" sz="1200" b="1" dirty="0" smtClean="0">
                  <a:solidFill>
                    <a:srgbClr val="323232"/>
                  </a:solidFill>
                </a:rPr>
                <a:t>ONLINE</a:t>
              </a:r>
              <a:endParaRPr lang="en-US" sz="1100" dirty="0">
                <a:solidFill>
                  <a:srgbClr val="323232"/>
                </a:solidFill>
              </a:endParaRPr>
            </a:p>
          </p:txBody>
        </p:sp>
        <p:pic>
          <p:nvPicPr>
            <p:cNvPr id="53" name="Picture 52" descr="hadoop-elephant.jpg"/>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949747" y="3554951"/>
              <a:ext cx="440222" cy="329499"/>
            </a:xfrm>
            <a:prstGeom prst="rect">
              <a:avLst/>
            </a:prstGeom>
          </p:spPr>
        </p:pic>
        <p:pic>
          <p:nvPicPr>
            <p:cNvPr id="59" name="Picture 58" descr="hadoop-elephant.jpg"/>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949747" y="4702054"/>
              <a:ext cx="440222" cy="329499"/>
            </a:xfrm>
            <a:prstGeom prst="rect">
              <a:avLst/>
            </a:prstGeom>
          </p:spPr>
        </p:pic>
      </p:grpSp>
      <p:sp>
        <p:nvSpPr>
          <p:cNvPr id="7" name="Slide Number Placeholder 6"/>
          <p:cNvSpPr>
            <a:spLocks noGrp="1"/>
          </p:cNvSpPr>
          <p:nvPr>
            <p:ph type="sldNum" sz="quarter" idx="12"/>
          </p:nvPr>
        </p:nvSpPr>
        <p:spPr/>
        <p:txBody>
          <a:bodyPr/>
          <a:lstStyle/>
          <a:p>
            <a:pPr>
              <a:defRPr/>
            </a:pPr>
            <a:r>
              <a:rPr lang="en-US" smtClean="0"/>
              <a:t>Page </a:t>
            </a:r>
            <a:fld id="{BE3614C6-9B97-DA43-9EC2-F206459474B6}" type="slidenum">
              <a:rPr lang="en-US" smtClean="0"/>
              <a:pPr>
                <a:defRPr/>
              </a:pPr>
              <a:t>3</a:t>
            </a:fld>
            <a:endParaRPr lang="en-US" dirty="0"/>
          </a:p>
        </p:txBody>
      </p:sp>
    </p:spTree>
    <p:extLst>
      <p:ext uri="{BB962C8B-B14F-4D97-AF65-F5344CB8AC3E}">
        <p14:creationId xmlns:p14="http://schemas.microsoft.com/office/powerpoint/2010/main" val="40476411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1 Architecture</a:t>
            </a:r>
            <a:endParaRPr lang="en-US" dirty="0"/>
          </a:p>
        </p:txBody>
      </p:sp>
      <p:sp>
        <p:nvSpPr>
          <p:cNvPr id="3" name="Content Placeholder 2"/>
          <p:cNvSpPr>
            <a:spLocks noGrp="1"/>
          </p:cNvSpPr>
          <p:nvPr>
            <p:ph type="body" sz="quarter" idx="11"/>
          </p:nvPr>
        </p:nvSpPr>
        <p:spPr/>
        <p:txBody>
          <a:bodyPr/>
          <a:lstStyle/>
          <a:p>
            <a:pPr marL="0" lvl="0" indent="0">
              <a:buClr>
                <a:srgbClr val="69BE28"/>
              </a:buClr>
              <a:buNone/>
            </a:pPr>
            <a:r>
              <a:rPr lang="en-US" sz="2600" dirty="0" smtClean="0">
                <a:solidFill>
                  <a:srgbClr val="E17000"/>
                </a:solidFill>
              </a:rPr>
              <a:t>JobTracker</a:t>
            </a:r>
          </a:p>
          <a:p>
            <a:pPr marL="398463" lvl="1" indent="0">
              <a:lnSpc>
                <a:spcPct val="150000"/>
              </a:lnSpc>
              <a:buClr>
                <a:srgbClr val="69BE28"/>
              </a:buClr>
              <a:buNone/>
            </a:pPr>
            <a:r>
              <a:rPr lang="en-US" sz="2200" dirty="0" smtClean="0"/>
              <a:t>Manage Cluster Resources &amp; Job Scheduling</a:t>
            </a:r>
          </a:p>
          <a:p>
            <a:pPr marL="398463" lvl="1" indent="0">
              <a:lnSpc>
                <a:spcPct val="150000"/>
              </a:lnSpc>
              <a:buClr>
                <a:srgbClr val="69BE28"/>
              </a:buClr>
              <a:buNone/>
            </a:pPr>
            <a:endParaRPr lang="en-US" sz="1000" dirty="0" smtClean="0"/>
          </a:p>
          <a:p>
            <a:pPr marL="0" indent="0">
              <a:buClr>
                <a:srgbClr val="69BE28"/>
              </a:buClr>
              <a:buNone/>
            </a:pPr>
            <a:r>
              <a:rPr lang="en-US" sz="2600" dirty="0" err="1" smtClean="0">
                <a:solidFill>
                  <a:srgbClr val="E17000"/>
                </a:solidFill>
              </a:rPr>
              <a:t>TaskTracker</a:t>
            </a:r>
            <a:endParaRPr lang="en-US" sz="2600" dirty="0" smtClean="0">
              <a:solidFill>
                <a:srgbClr val="E17000"/>
              </a:solidFill>
            </a:endParaRPr>
          </a:p>
          <a:p>
            <a:pPr marL="398463" lvl="1" indent="0">
              <a:lnSpc>
                <a:spcPct val="150000"/>
              </a:lnSpc>
              <a:buClr>
                <a:srgbClr val="69BE28"/>
              </a:buClr>
              <a:buNone/>
            </a:pPr>
            <a:r>
              <a:rPr lang="en-US" sz="2200" dirty="0" smtClean="0"/>
              <a:t>Per-node agent</a:t>
            </a:r>
          </a:p>
          <a:p>
            <a:pPr marL="398463" lvl="1" indent="0">
              <a:lnSpc>
                <a:spcPct val="150000"/>
              </a:lnSpc>
              <a:buClr>
                <a:srgbClr val="69BE28"/>
              </a:buClr>
              <a:buNone/>
            </a:pPr>
            <a:r>
              <a:rPr lang="en-US" sz="2200" dirty="0" smtClean="0"/>
              <a:t>Manage Tasks</a:t>
            </a:r>
          </a:p>
          <a:p>
            <a:pPr lvl="1">
              <a:lnSpc>
                <a:spcPct val="150000"/>
              </a:lnSpc>
              <a:buClr>
                <a:srgbClr val="69BE28"/>
              </a:buClr>
            </a:pPr>
            <a:endParaRPr lang="en-US" dirty="0"/>
          </a:p>
        </p:txBody>
      </p:sp>
      <p:pic>
        <p:nvPicPr>
          <p:cNvPr id="4" name="Picture 6" descr="MapReduceProcesses.pdf"/>
          <p:cNvPicPr>
            <a:picLocks noChangeAspect="1"/>
          </p:cNvPicPr>
          <p:nvPr/>
        </p:nvPicPr>
        <p:blipFill>
          <a:blip r:embed="rId3"/>
          <a:srcRect/>
          <a:stretch>
            <a:fillRect/>
          </a:stretch>
        </p:blipFill>
        <p:spPr bwMode="auto">
          <a:xfrm>
            <a:off x="3731890" y="2374844"/>
            <a:ext cx="4605338" cy="3744971"/>
          </a:xfrm>
          <a:prstGeom prst="rect">
            <a:avLst/>
          </a:prstGeom>
          <a:noFill/>
          <a:ln w="9525">
            <a:noFill/>
            <a:miter lim="800000"/>
            <a:headEnd/>
            <a:tailEnd/>
          </a:ln>
        </p:spPr>
      </p:pic>
      <p:sp>
        <p:nvSpPr>
          <p:cNvPr id="5" name="Slide Number Placeholder 3"/>
          <p:cNvSpPr>
            <a:spLocks noGrp="1"/>
          </p:cNvSpPr>
          <p:nvPr>
            <p:ph type="sldNum" sz="quarter" idx="12"/>
          </p:nvPr>
        </p:nvSpPr>
        <p:spPr>
          <a:xfrm>
            <a:off x="6553200" y="6465888"/>
            <a:ext cx="2133600" cy="365125"/>
          </a:xfrm>
        </p:spPr>
        <p:txBody>
          <a:bodyPr/>
          <a:lstStyle/>
          <a:p>
            <a:pPr>
              <a:defRPr/>
            </a:pPr>
            <a:r>
              <a:rPr lang="en-US">
                <a:solidFill>
                  <a:prstClr val="black"/>
                </a:solidFill>
                <a:latin typeface="Arial"/>
              </a:rPr>
              <a:t>Page </a:t>
            </a:r>
            <a:fld id="{BE3614C6-9B97-DA43-9EC2-F206459474B6}" type="slidenum">
              <a:rPr lang="en-US">
                <a:solidFill>
                  <a:prstClr val="black"/>
                </a:solidFill>
                <a:latin typeface="Arial"/>
              </a:rPr>
              <a:pPr>
                <a:defRPr/>
              </a:pPr>
              <a:t>4</a:t>
            </a:fld>
            <a:endParaRPr lang="en-US">
              <a:solidFill>
                <a:prstClr val="black"/>
              </a:solidFill>
              <a:latin typeface="Arial"/>
            </a:endParaRPr>
          </a:p>
        </p:txBody>
      </p:sp>
    </p:spTree>
    <p:extLst>
      <p:ext uri="{BB962C8B-B14F-4D97-AF65-F5344CB8AC3E}">
        <p14:creationId xmlns:p14="http://schemas.microsoft.com/office/powerpoint/2010/main" val="10360275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1 </a:t>
            </a:r>
            <a:r>
              <a:rPr lang="en-US" dirty="0" smtClean="0"/>
              <a:t>Limitations</a:t>
            </a:r>
            <a:endParaRPr lang="en-US" dirty="0"/>
          </a:p>
        </p:txBody>
      </p:sp>
      <p:sp>
        <p:nvSpPr>
          <p:cNvPr id="3" name="Content Placeholder 2"/>
          <p:cNvSpPr>
            <a:spLocks noGrp="1"/>
          </p:cNvSpPr>
          <p:nvPr>
            <p:ph type="body" sz="quarter" idx="11"/>
          </p:nvPr>
        </p:nvSpPr>
        <p:spPr>
          <a:xfrm>
            <a:off x="457200" y="1068121"/>
            <a:ext cx="8229600" cy="5337054"/>
          </a:xfrm>
        </p:spPr>
        <p:txBody>
          <a:bodyPr/>
          <a:lstStyle/>
          <a:p>
            <a:pPr marL="0" indent="0">
              <a:lnSpc>
                <a:spcPct val="130000"/>
              </a:lnSpc>
              <a:buNone/>
            </a:pPr>
            <a:r>
              <a:rPr lang="en-US" dirty="0">
                <a:solidFill>
                  <a:srgbClr val="E17000"/>
                </a:solidFill>
              </a:rPr>
              <a:t>Lacks Support for Alternate Paradigms and Services</a:t>
            </a:r>
          </a:p>
          <a:p>
            <a:pPr marL="398463" lvl="1" indent="0">
              <a:lnSpc>
                <a:spcPct val="130000"/>
              </a:lnSpc>
              <a:buClr>
                <a:srgbClr val="69BE28"/>
              </a:buClr>
              <a:buNone/>
            </a:pPr>
            <a:r>
              <a:rPr lang="en-US" sz="2200" dirty="0" smtClean="0"/>
              <a:t>Force </a:t>
            </a:r>
            <a:r>
              <a:rPr lang="en-US" sz="2200" dirty="0"/>
              <a:t>e</a:t>
            </a:r>
            <a:r>
              <a:rPr lang="en-US" sz="2200" dirty="0" smtClean="0"/>
              <a:t>verything needs to look like Map Reduce</a:t>
            </a:r>
          </a:p>
          <a:p>
            <a:pPr marL="398463" lvl="1" indent="0">
              <a:lnSpc>
                <a:spcPct val="130000"/>
              </a:lnSpc>
              <a:buClr>
                <a:srgbClr val="69BE28"/>
              </a:buClr>
              <a:buNone/>
            </a:pPr>
            <a:r>
              <a:rPr lang="en-US" sz="2200" dirty="0" smtClean="0"/>
              <a:t>Iterative </a:t>
            </a:r>
            <a:r>
              <a:rPr lang="en-US" sz="2200" dirty="0"/>
              <a:t>applications in MapReduce are 10x slower</a:t>
            </a:r>
          </a:p>
          <a:p>
            <a:pPr marL="0" indent="0">
              <a:lnSpc>
                <a:spcPct val="130000"/>
              </a:lnSpc>
              <a:buClr>
                <a:srgbClr val="69BE28"/>
              </a:buClr>
              <a:buNone/>
            </a:pPr>
            <a:r>
              <a:rPr lang="en-US" sz="2400" dirty="0" smtClean="0">
                <a:solidFill>
                  <a:srgbClr val="E17000"/>
                </a:solidFill>
              </a:rPr>
              <a:t>Scalability</a:t>
            </a:r>
            <a:endParaRPr lang="en-US" sz="2400" dirty="0">
              <a:solidFill>
                <a:srgbClr val="E17000"/>
              </a:solidFill>
            </a:endParaRPr>
          </a:p>
          <a:p>
            <a:pPr marL="398463" lvl="1" indent="0">
              <a:lnSpc>
                <a:spcPct val="130000"/>
              </a:lnSpc>
              <a:buClr>
                <a:srgbClr val="69BE28"/>
              </a:buClr>
              <a:buNone/>
            </a:pPr>
            <a:r>
              <a:rPr lang="en-US" sz="2200" dirty="0" smtClean="0"/>
              <a:t>Max Cluster </a:t>
            </a:r>
            <a:r>
              <a:rPr lang="en-US" sz="2200" dirty="0"/>
              <a:t>size </a:t>
            </a:r>
            <a:r>
              <a:rPr lang="en-US" sz="2200" dirty="0" smtClean="0"/>
              <a:t>~5,000 </a:t>
            </a:r>
            <a:r>
              <a:rPr lang="en-US" sz="2200" dirty="0"/>
              <a:t>nodes</a:t>
            </a:r>
          </a:p>
          <a:p>
            <a:pPr marL="398463" lvl="1" indent="0">
              <a:lnSpc>
                <a:spcPct val="130000"/>
              </a:lnSpc>
              <a:buClr>
                <a:srgbClr val="69BE28"/>
              </a:buClr>
              <a:buNone/>
            </a:pPr>
            <a:r>
              <a:rPr lang="en-US" sz="2200" dirty="0" smtClean="0"/>
              <a:t>Max concurrent </a:t>
            </a:r>
            <a:r>
              <a:rPr lang="en-US" sz="2200" dirty="0"/>
              <a:t>tasks </a:t>
            </a:r>
            <a:r>
              <a:rPr lang="en-US" sz="2200" dirty="0" smtClean="0"/>
              <a:t>~40,000</a:t>
            </a:r>
            <a:endParaRPr lang="en-US" sz="2200" dirty="0"/>
          </a:p>
          <a:p>
            <a:pPr marL="0" indent="0">
              <a:lnSpc>
                <a:spcPct val="130000"/>
              </a:lnSpc>
              <a:buNone/>
            </a:pPr>
            <a:r>
              <a:rPr lang="en-US" dirty="0" smtClean="0">
                <a:solidFill>
                  <a:srgbClr val="E17000"/>
                </a:solidFill>
              </a:rPr>
              <a:t>Availability</a:t>
            </a:r>
            <a:endParaRPr lang="en-US" dirty="0">
              <a:solidFill>
                <a:srgbClr val="E17000"/>
              </a:solidFill>
            </a:endParaRPr>
          </a:p>
          <a:p>
            <a:pPr marL="398463" lvl="1" indent="0">
              <a:lnSpc>
                <a:spcPct val="130000"/>
              </a:lnSpc>
              <a:buClr>
                <a:srgbClr val="69BE28"/>
              </a:buClr>
              <a:buNone/>
            </a:pPr>
            <a:r>
              <a:rPr lang="en-US" sz="2200" dirty="0" smtClean="0"/>
              <a:t>Failure Kills Queued &amp; Running </a:t>
            </a:r>
            <a:r>
              <a:rPr lang="en-US" sz="2200" dirty="0"/>
              <a:t>J</a:t>
            </a:r>
            <a:r>
              <a:rPr lang="en-US" sz="2200" dirty="0" smtClean="0"/>
              <a:t>obs</a:t>
            </a:r>
          </a:p>
          <a:p>
            <a:pPr marL="0" indent="0">
              <a:lnSpc>
                <a:spcPct val="130000"/>
              </a:lnSpc>
              <a:buNone/>
            </a:pPr>
            <a:r>
              <a:rPr lang="en-US" dirty="0" smtClean="0">
                <a:solidFill>
                  <a:srgbClr val="E17000"/>
                </a:solidFill>
              </a:rPr>
              <a:t>Hard </a:t>
            </a:r>
            <a:r>
              <a:rPr lang="en-US" dirty="0">
                <a:solidFill>
                  <a:srgbClr val="E17000"/>
                </a:solidFill>
              </a:rPr>
              <a:t>partition of resources into map and reduce slots</a:t>
            </a:r>
          </a:p>
          <a:p>
            <a:pPr marL="398463" lvl="1" indent="0">
              <a:lnSpc>
                <a:spcPct val="130000"/>
              </a:lnSpc>
              <a:buClr>
                <a:srgbClr val="69BE28"/>
              </a:buClr>
              <a:buNone/>
            </a:pPr>
            <a:r>
              <a:rPr lang="en-US" sz="2200" dirty="0" smtClean="0"/>
              <a:t>Non-optimal Resource Utilization</a:t>
            </a:r>
          </a:p>
        </p:txBody>
      </p:sp>
      <p:sp>
        <p:nvSpPr>
          <p:cNvPr id="4" name="TextBox 3"/>
          <p:cNvSpPr txBox="1"/>
          <p:nvPr/>
        </p:nvSpPr>
        <p:spPr>
          <a:xfrm>
            <a:off x="3595077" y="775026"/>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18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6" name="Slide Number Placeholder 3"/>
          <p:cNvSpPr>
            <a:spLocks noGrp="1"/>
          </p:cNvSpPr>
          <p:nvPr>
            <p:ph type="sldNum" sz="quarter" idx="12"/>
          </p:nvPr>
        </p:nvSpPr>
        <p:spPr>
          <a:xfrm>
            <a:off x="6553200" y="6465888"/>
            <a:ext cx="2133600" cy="365125"/>
          </a:xfrm>
        </p:spPr>
        <p:txBody>
          <a:bodyPr/>
          <a:lstStyle/>
          <a:p>
            <a:pPr>
              <a:defRPr/>
            </a:pPr>
            <a:r>
              <a:rPr lang="en-US">
                <a:solidFill>
                  <a:prstClr val="black"/>
                </a:solidFill>
                <a:latin typeface="Arial"/>
              </a:rPr>
              <a:t>Page </a:t>
            </a:r>
            <a:fld id="{BE3614C6-9B97-DA43-9EC2-F206459474B6}" type="slidenum">
              <a:rPr lang="en-US">
                <a:solidFill>
                  <a:prstClr val="black"/>
                </a:solidFill>
                <a:latin typeface="Arial"/>
              </a:rPr>
              <a:pPr>
                <a:defRPr/>
              </a:pPr>
              <a:t>5</a:t>
            </a:fld>
            <a:endParaRPr lang="en-US">
              <a:solidFill>
                <a:prstClr val="black"/>
              </a:solidFill>
              <a:latin typeface="Arial"/>
            </a:endParaRPr>
          </a:p>
        </p:txBody>
      </p:sp>
    </p:spTree>
    <p:extLst>
      <p:ext uri="{BB962C8B-B14F-4D97-AF65-F5344CB8AC3E}">
        <p14:creationId xmlns:p14="http://schemas.microsoft.com/office/powerpoint/2010/main" val="3991043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3967203" y="2618975"/>
            <a:ext cx="4585846" cy="3305588"/>
          </a:xfrm>
          <a:prstGeom prst="roundRect">
            <a:avLst>
              <a:gd name="adj" fmla="val 2942"/>
            </a:avLst>
          </a:prstGeom>
          <a:solidFill>
            <a:schemeClr val="bg1">
              <a:lumMod val="10000"/>
              <a:lumOff val="90000"/>
            </a:schemeClr>
          </a:solidFill>
          <a:ln w="9525" cmpd="sng">
            <a:solidFill>
              <a:schemeClr val="bg1">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58738" algn="ctr"/>
            <a:endParaRPr lang="en-US" sz="2000" b="1" dirty="0">
              <a:solidFill>
                <a:srgbClr val="000000"/>
              </a:solidFill>
              <a:latin typeface="Calibri"/>
              <a:cs typeface="Calibri"/>
            </a:endParaRPr>
          </a:p>
        </p:txBody>
      </p:sp>
      <p:sp>
        <p:nvSpPr>
          <p:cNvPr id="63" name="Rounded Rectangle 62"/>
          <p:cNvSpPr/>
          <p:nvPr/>
        </p:nvSpPr>
        <p:spPr>
          <a:xfrm>
            <a:off x="650874" y="2618975"/>
            <a:ext cx="2708275" cy="3305588"/>
          </a:xfrm>
          <a:prstGeom prst="roundRect">
            <a:avLst>
              <a:gd name="adj" fmla="val 2942"/>
            </a:avLst>
          </a:prstGeom>
          <a:solidFill>
            <a:schemeClr val="bg1">
              <a:lumMod val="10000"/>
              <a:lumOff val="90000"/>
            </a:schemeClr>
          </a:solidFill>
          <a:ln w="9525" cmpd="sng">
            <a:solidFill>
              <a:schemeClr val="bg1">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58738" algn="ctr"/>
            <a:endParaRPr lang="en-US" sz="2000" b="1" dirty="0">
              <a:solidFill>
                <a:srgbClr val="000000"/>
              </a:solidFill>
              <a:latin typeface="Calibri"/>
              <a:cs typeface="Calibri"/>
            </a:endParaRPr>
          </a:p>
        </p:txBody>
      </p:sp>
      <p:sp>
        <p:nvSpPr>
          <p:cNvPr id="6" name="Title 5"/>
          <p:cNvSpPr>
            <a:spLocks noGrp="1"/>
          </p:cNvSpPr>
          <p:nvPr>
            <p:ph type="title"/>
          </p:nvPr>
        </p:nvSpPr>
        <p:spPr/>
        <p:txBody>
          <a:bodyPr>
            <a:normAutofit fontScale="90000"/>
          </a:bodyPr>
          <a:lstStyle/>
          <a:p>
            <a:r>
              <a:rPr lang="en-US" dirty="0" smtClean="0"/>
              <a:t>Our Vision: Hadoop as Next-Gen Platform</a:t>
            </a:r>
            <a:endParaRPr lang="en-US" dirty="0"/>
          </a:p>
        </p:txBody>
      </p:sp>
      <p:sp>
        <p:nvSpPr>
          <p:cNvPr id="24" name="TextBox 23"/>
          <p:cNvSpPr txBox="1"/>
          <p:nvPr/>
        </p:nvSpPr>
        <p:spPr>
          <a:xfrm>
            <a:off x="784913" y="2618975"/>
            <a:ext cx="2425261" cy="554266"/>
          </a:xfrm>
          <a:prstGeom prst="rect">
            <a:avLst/>
          </a:prstGeom>
        </p:spPr>
        <p:txBody>
          <a:bodyPr vert="horz" wrap="square" lIns="91440" tIns="45720" rIns="91440" bIns="45720" rtlCol="0">
            <a:noAutofit/>
          </a:bodyPr>
          <a:lstStyle>
            <a:defPPr>
              <a:defRPr lang="en-US"/>
            </a:defPPr>
            <a:lvl1pPr marL="285750" marR="0" indent="-285750" fontAlgn="auto">
              <a:lnSpc>
                <a:spcPct val="100000"/>
              </a:lnSpc>
              <a:spcBef>
                <a:spcPct val="20000"/>
              </a:spcBef>
              <a:spcAft>
                <a:spcPts val="0"/>
              </a:spcAft>
              <a:buClrTx/>
              <a:buSzTx/>
              <a:buFont typeface="Arial"/>
              <a:buChar char="•"/>
              <a:tabLst/>
              <a:defRPr kumimoji="0" b="0" i="0" u="none" strike="noStrike" cap="none" spc="0" normalizeH="0" baseline="0">
                <a:ln>
                  <a:noFill/>
                </a:ln>
                <a:solidFill>
                  <a:srgbClr val="1E1E1E"/>
                </a:solidFill>
                <a:effectLst/>
                <a:uLnTx/>
                <a:uFillTx/>
              </a:defRPr>
            </a:lvl1pPr>
          </a:lstStyle>
          <a:p>
            <a:pPr marL="0" indent="0" algn="ctr">
              <a:buNone/>
            </a:pPr>
            <a:r>
              <a:rPr lang="en-US" sz="2800" b="1" dirty="0">
                <a:solidFill>
                  <a:srgbClr val="008000"/>
                </a:solidFill>
              </a:rPr>
              <a:t>HADOOP </a:t>
            </a:r>
            <a:r>
              <a:rPr lang="en-US" sz="2800" b="1" dirty="0" smtClean="0">
                <a:solidFill>
                  <a:srgbClr val="008000"/>
                </a:solidFill>
              </a:rPr>
              <a:t>1.0</a:t>
            </a:r>
            <a:endParaRPr lang="en-US" dirty="0">
              <a:solidFill>
                <a:srgbClr val="008000"/>
              </a:solidFill>
            </a:endParaRPr>
          </a:p>
        </p:txBody>
      </p:sp>
      <p:sp>
        <p:nvSpPr>
          <p:cNvPr id="29" name="Rounded Rectangle 28"/>
          <p:cNvSpPr/>
          <p:nvPr/>
        </p:nvSpPr>
        <p:spPr>
          <a:xfrm>
            <a:off x="784913" y="4837234"/>
            <a:ext cx="2425262" cy="935867"/>
          </a:xfrm>
          <a:prstGeom prst="roundRect">
            <a:avLst>
              <a:gd name="adj" fmla="val 6525"/>
            </a:avLst>
          </a:prstGeom>
          <a:solidFill>
            <a:schemeClr val="accent1"/>
          </a:solidFill>
          <a:ln w="9525" cmpd="sng">
            <a:solidFill>
              <a:schemeClr val="bg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b"/>
          <a:lstStyle/>
          <a:p>
            <a:pPr marL="58738" algn="ctr"/>
            <a:r>
              <a:rPr lang="en-US" sz="2400" b="1" dirty="0">
                <a:solidFill>
                  <a:schemeClr val="bg1"/>
                </a:solidFill>
                <a:latin typeface="Calibri"/>
                <a:cs typeface="Calibri"/>
              </a:rPr>
              <a:t>HDFS</a:t>
            </a:r>
            <a:endParaRPr lang="en-US" sz="2000" b="1" dirty="0">
              <a:solidFill>
                <a:schemeClr val="bg1"/>
              </a:solidFill>
              <a:latin typeface="Calibri"/>
              <a:cs typeface="Calibri"/>
            </a:endParaRPr>
          </a:p>
          <a:p>
            <a:pPr marL="58738" algn="ctr"/>
            <a:r>
              <a:rPr lang="en-US" sz="1200" dirty="0">
                <a:solidFill>
                  <a:schemeClr val="bg1"/>
                </a:solidFill>
                <a:latin typeface="Calibri"/>
                <a:cs typeface="Calibri"/>
              </a:rPr>
              <a:t>(redundant, reliable storage)</a:t>
            </a:r>
          </a:p>
        </p:txBody>
      </p:sp>
      <p:sp>
        <p:nvSpPr>
          <p:cNvPr id="34" name="Rounded Rectangle 33"/>
          <p:cNvSpPr/>
          <p:nvPr/>
        </p:nvSpPr>
        <p:spPr>
          <a:xfrm>
            <a:off x="784913" y="3993037"/>
            <a:ext cx="2425262" cy="935867"/>
          </a:xfrm>
          <a:prstGeom prst="roundRect">
            <a:avLst>
              <a:gd name="adj" fmla="val 6525"/>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a:r>
              <a:rPr lang="en-US" sz="2000" b="1" dirty="0" smtClean="0">
                <a:solidFill>
                  <a:srgbClr val="1E1E1E"/>
                </a:solidFill>
                <a:latin typeface="Calibri"/>
                <a:cs typeface="Calibri"/>
              </a:rPr>
              <a:t>MapReduce</a:t>
            </a:r>
          </a:p>
          <a:p>
            <a:pPr algn="ctr"/>
            <a:r>
              <a:rPr lang="en-US" sz="1200" dirty="0" smtClean="0">
                <a:solidFill>
                  <a:srgbClr val="1E1E1E"/>
                </a:solidFill>
                <a:latin typeface="Calibri"/>
                <a:cs typeface="Calibri"/>
              </a:rPr>
              <a:t>(cluster resource management</a:t>
            </a:r>
          </a:p>
          <a:p>
            <a:pPr algn="ctr"/>
            <a:r>
              <a:rPr lang="en-US" sz="1200" dirty="0" smtClean="0">
                <a:solidFill>
                  <a:srgbClr val="1E1E1E"/>
                </a:solidFill>
                <a:latin typeface="Calibri"/>
                <a:cs typeface="Calibri"/>
              </a:rPr>
              <a:t> &amp; data processing)</a:t>
            </a:r>
            <a:endParaRPr lang="en-US" sz="1200" dirty="0">
              <a:solidFill>
                <a:srgbClr val="1E1E1E"/>
              </a:solidFill>
              <a:latin typeface="Calibri"/>
              <a:cs typeface="Calibri"/>
            </a:endParaRPr>
          </a:p>
        </p:txBody>
      </p:sp>
      <p:sp>
        <p:nvSpPr>
          <p:cNvPr id="55" name="Rounded Rectangle 54"/>
          <p:cNvSpPr/>
          <p:nvPr/>
        </p:nvSpPr>
        <p:spPr>
          <a:xfrm>
            <a:off x="4124796" y="4837234"/>
            <a:ext cx="4253301" cy="935867"/>
          </a:xfrm>
          <a:prstGeom prst="roundRect">
            <a:avLst>
              <a:gd name="adj" fmla="val 6525"/>
            </a:avLst>
          </a:prstGeom>
          <a:solidFill>
            <a:schemeClr val="accent1"/>
          </a:solidFill>
          <a:ln w="9525" cmpd="sng">
            <a:solidFill>
              <a:schemeClr val="bg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b"/>
          <a:lstStyle/>
          <a:p>
            <a:pPr marL="58738" algn="ctr"/>
            <a:r>
              <a:rPr lang="en-US" sz="2400" b="1" dirty="0" smtClean="0">
                <a:solidFill>
                  <a:srgbClr val="1E1E1E"/>
                </a:solidFill>
                <a:latin typeface="Calibri"/>
                <a:cs typeface="Calibri"/>
              </a:rPr>
              <a:t>HDFS2</a:t>
            </a:r>
            <a:endParaRPr lang="en-US" sz="2000" b="1" dirty="0" smtClean="0">
              <a:solidFill>
                <a:srgbClr val="1E1E1E"/>
              </a:solidFill>
              <a:latin typeface="Calibri"/>
              <a:cs typeface="Calibri"/>
            </a:endParaRPr>
          </a:p>
          <a:p>
            <a:pPr marL="58738" algn="ctr"/>
            <a:r>
              <a:rPr lang="en-US" sz="1200" dirty="0" smtClean="0">
                <a:solidFill>
                  <a:srgbClr val="1E1E1E"/>
                </a:solidFill>
                <a:latin typeface="Calibri"/>
                <a:cs typeface="Calibri"/>
              </a:rPr>
              <a:t>(redundant, highly-available &amp; reliable storage)</a:t>
            </a:r>
            <a:endParaRPr lang="en-US" sz="1200" dirty="0">
              <a:solidFill>
                <a:srgbClr val="1E1E1E"/>
              </a:solidFill>
              <a:latin typeface="Calibri"/>
              <a:cs typeface="Calibri"/>
            </a:endParaRPr>
          </a:p>
        </p:txBody>
      </p:sp>
      <p:sp>
        <p:nvSpPr>
          <p:cNvPr id="57" name="Rounded Rectangle 56"/>
          <p:cNvSpPr/>
          <p:nvPr/>
        </p:nvSpPr>
        <p:spPr>
          <a:xfrm>
            <a:off x="4124795" y="4125109"/>
            <a:ext cx="4253301" cy="803795"/>
          </a:xfrm>
          <a:prstGeom prst="roundRect">
            <a:avLst>
              <a:gd name="adj" fmla="val 6525"/>
            </a:avLst>
          </a:prstGeom>
          <a:solidFill>
            <a:schemeClr val="accent1">
              <a:lumMod val="60000"/>
              <a:lumOff val="4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p>
            <a:pPr algn="ctr"/>
            <a:r>
              <a:rPr lang="en-US" sz="2400" b="1" dirty="0" smtClean="0">
                <a:solidFill>
                  <a:srgbClr val="1E1E1E"/>
                </a:solidFill>
                <a:latin typeface="Calibri"/>
                <a:cs typeface="Calibri"/>
              </a:rPr>
              <a:t>YARN</a:t>
            </a:r>
            <a:endParaRPr lang="en-US" b="1" dirty="0" smtClean="0">
              <a:solidFill>
                <a:srgbClr val="1E1E1E"/>
              </a:solidFill>
              <a:latin typeface="Calibri"/>
              <a:cs typeface="Calibri"/>
            </a:endParaRPr>
          </a:p>
          <a:p>
            <a:pPr algn="ctr"/>
            <a:r>
              <a:rPr lang="en-US" sz="1200" dirty="0" smtClean="0">
                <a:solidFill>
                  <a:srgbClr val="1E1E1E"/>
                </a:solidFill>
                <a:latin typeface="Calibri"/>
                <a:cs typeface="Calibri"/>
              </a:rPr>
              <a:t>(cluster resource management)</a:t>
            </a:r>
            <a:endParaRPr lang="en-US" sz="1200" dirty="0">
              <a:solidFill>
                <a:srgbClr val="1E1E1E"/>
              </a:solidFill>
              <a:latin typeface="Calibri"/>
              <a:cs typeface="Calibri"/>
            </a:endParaRPr>
          </a:p>
        </p:txBody>
      </p:sp>
      <p:sp>
        <p:nvSpPr>
          <p:cNvPr id="56" name="Rounded Rectangle 55"/>
          <p:cNvSpPr/>
          <p:nvPr/>
        </p:nvSpPr>
        <p:spPr>
          <a:xfrm>
            <a:off x="4124796" y="3424536"/>
            <a:ext cx="2108238" cy="792537"/>
          </a:xfrm>
          <a:prstGeom prst="roundRect">
            <a:avLst>
              <a:gd name="adj" fmla="val 6525"/>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2000" b="1" dirty="0" smtClean="0">
                <a:solidFill>
                  <a:srgbClr val="1E1E1E"/>
                </a:solidFill>
                <a:latin typeface="Calibri"/>
                <a:cs typeface="Calibri"/>
              </a:rPr>
              <a:t>MapReduce</a:t>
            </a:r>
          </a:p>
          <a:p>
            <a:pPr algn="ctr"/>
            <a:r>
              <a:rPr lang="en-US" sz="1200" dirty="0" smtClean="0">
                <a:solidFill>
                  <a:srgbClr val="1E1E1E"/>
                </a:solidFill>
                <a:latin typeface="Calibri"/>
                <a:cs typeface="Calibri"/>
              </a:rPr>
              <a:t>(data processing)</a:t>
            </a:r>
            <a:endParaRPr lang="en-US" sz="1200" dirty="0">
              <a:solidFill>
                <a:srgbClr val="1E1E1E"/>
              </a:solidFill>
              <a:latin typeface="Calibri"/>
              <a:cs typeface="Calibri"/>
            </a:endParaRPr>
          </a:p>
        </p:txBody>
      </p:sp>
      <p:sp>
        <p:nvSpPr>
          <p:cNvPr id="58" name="Rounded Rectangle 57"/>
          <p:cNvSpPr/>
          <p:nvPr/>
        </p:nvSpPr>
        <p:spPr>
          <a:xfrm>
            <a:off x="6294609" y="3424536"/>
            <a:ext cx="2083490" cy="792537"/>
          </a:xfrm>
          <a:prstGeom prst="roundRect">
            <a:avLst>
              <a:gd name="adj" fmla="val 6525"/>
            </a:avLst>
          </a:prstGeom>
          <a:solidFill>
            <a:schemeClr val="accent1">
              <a:lumMod val="20000"/>
              <a:lumOff val="80000"/>
            </a:schemeClr>
          </a:solidFill>
          <a:ln w="12700" cmpd="sng">
            <a:solidFill>
              <a:srgbClr val="8E8E8E"/>
            </a:solidFill>
            <a:prstDash val="dash"/>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2000" b="1" dirty="0" smtClean="0">
                <a:solidFill>
                  <a:srgbClr val="1E1E1E"/>
                </a:solidFill>
                <a:latin typeface="Calibri"/>
                <a:cs typeface="Calibri"/>
              </a:rPr>
              <a:t>Others</a:t>
            </a:r>
            <a:endParaRPr lang="en-US" b="1" dirty="0" smtClean="0">
              <a:solidFill>
                <a:srgbClr val="1E1E1E"/>
              </a:solidFill>
              <a:latin typeface="Calibri"/>
              <a:cs typeface="Calibri"/>
            </a:endParaRPr>
          </a:p>
        </p:txBody>
      </p:sp>
      <p:grpSp>
        <p:nvGrpSpPr>
          <p:cNvPr id="51" name="Group 50"/>
          <p:cNvGrpSpPr/>
          <p:nvPr/>
        </p:nvGrpSpPr>
        <p:grpSpPr>
          <a:xfrm>
            <a:off x="5040918" y="4198126"/>
            <a:ext cx="216608" cy="164480"/>
            <a:chOff x="1359665" y="4586445"/>
            <a:chExt cx="256410" cy="215206"/>
          </a:xfrm>
        </p:grpSpPr>
        <p:sp>
          <p:nvSpPr>
            <p:cNvPr id="52" name="Trapezoid 51"/>
            <p:cNvSpPr/>
            <p:nvPr/>
          </p:nvSpPr>
          <p:spPr>
            <a:xfrm flipV="1">
              <a:off x="1359665" y="4608670"/>
              <a:ext cx="256410" cy="192981"/>
            </a:xfrm>
            <a:prstGeom prst="trapezoid">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54" name="Trapezoid 53"/>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60" name="Group 59"/>
          <p:cNvGrpSpPr/>
          <p:nvPr/>
        </p:nvGrpSpPr>
        <p:grpSpPr>
          <a:xfrm>
            <a:off x="7215845" y="4197804"/>
            <a:ext cx="216608" cy="164480"/>
            <a:chOff x="1359665" y="4586445"/>
            <a:chExt cx="256410" cy="215206"/>
          </a:xfrm>
        </p:grpSpPr>
        <p:sp>
          <p:nvSpPr>
            <p:cNvPr id="61" name="Trapezoid 60"/>
            <p:cNvSpPr/>
            <p:nvPr/>
          </p:nvSpPr>
          <p:spPr>
            <a:xfrm flipV="1">
              <a:off x="1359665" y="4608670"/>
              <a:ext cx="256410" cy="192981"/>
            </a:xfrm>
            <a:prstGeom prst="trapezoid">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62" name="Trapezoid 61"/>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sp>
        <p:nvSpPr>
          <p:cNvPr id="65" name="TextBox 64"/>
          <p:cNvSpPr txBox="1"/>
          <p:nvPr/>
        </p:nvSpPr>
        <p:spPr>
          <a:xfrm>
            <a:off x="5040918" y="2618975"/>
            <a:ext cx="2425261" cy="541566"/>
          </a:xfrm>
          <a:prstGeom prst="rect">
            <a:avLst/>
          </a:prstGeom>
        </p:spPr>
        <p:txBody>
          <a:bodyPr vert="horz" wrap="square" lIns="91440" tIns="45720" rIns="91440" bIns="45720" rtlCol="0">
            <a:noAutofit/>
          </a:bodyPr>
          <a:lstStyle>
            <a:defPPr>
              <a:defRPr lang="en-US"/>
            </a:defPPr>
            <a:lvl1pPr marL="285750" marR="0" indent="-285750" fontAlgn="auto">
              <a:lnSpc>
                <a:spcPct val="100000"/>
              </a:lnSpc>
              <a:spcBef>
                <a:spcPct val="20000"/>
              </a:spcBef>
              <a:spcAft>
                <a:spcPts val="0"/>
              </a:spcAft>
              <a:buClrTx/>
              <a:buSzTx/>
              <a:buFont typeface="Arial"/>
              <a:buChar char="•"/>
              <a:tabLst/>
              <a:defRPr kumimoji="0" b="0" i="0" u="none" strike="noStrike" cap="none" spc="0" normalizeH="0" baseline="0">
                <a:ln>
                  <a:noFill/>
                </a:ln>
                <a:solidFill>
                  <a:srgbClr val="1E1E1E"/>
                </a:solidFill>
                <a:effectLst/>
                <a:uLnTx/>
                <a:uFillTx/>
              </a:defRPr>
            </a:lvl1pPr>
          </a:lstStyle>
          <a:p>
            <a:pPr marL="0" indent="0" algn="ctr">
              <a:buNone/>
            </a:pPr>
            <a:r>
              <a:rPr lang="en-US" sz="2800" b="1" dirty="0">
                <a:solidFill>
                  <a:srgbClr val="008000"/>
                </a:solidFill>
              </a:rPr>
              <a:t>HADOOP </a:t>
            </a:r>
            <a:r>
              <a:rPr lang="en-US" sz="2800" b="1" dirty="0" smtClean="0">
                <a:solidFill>
                  <a:srgbClr val="008000"/>
                </a:solidFill>
              </a:rPr>
              <a:t>2.0</a:t>
            </a:r>
            <a:endParaRPr lang="en-US" dirty="0">
              <a:solidFill>
                <a:srgbClr val="008000"/>
              </a:solidFill>
            </a:endParaRPr>
          </a:p>
        </p:txBody>
      </p:sp>
      <p:sp>
        <p:nvSpPr>
          <p:cNvPr id="2" name="Right Arrow 1"/>
          <p:cNvSpPr/>
          <p:nvPr/>
        </p:nvSpPr>
        <p:spPr>
          <a:xfrm>
            <a:off x="3262716" y="3792776"/>
            <a:ext cx="704487" cy="824749"/>
          </a:xfrm>
          <a:prstGeom prst="rightArrow">
            <a:avLst/>
          </a:prstGeom>
          <a:solidFill>
            <a:schemeClr val="bg1">
              <a:lumMod val="10000"/>
              <a:lumOff val="90000"/>
            </a:schemeClr>
          </a:solidFill>
          <a:ln w="9525" cmpd="sng">
            <a:solidFill>
              <a:schemeClr val="bg1">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58738" algn="ctr"/>
            <a:endParaRPr lang="en-US" sz="2000" b="1">
              <a:solidFill>
                <a:srgbClr val="000000"/>
              </a:solidFill>
              <a:latin typeface="Calibri"/>
              <a:cs typeface="Calibri"/>
            </a:endParaRPr>
          </a:p>
        </p:txBody>
      </p:sp>
      <p:sp>
        <p:nvSpPr>
          <p:cNvPr id="3" name="TextBox 2"/>
          <p:cNvSpPr txBox="1"/>
          <p:nvPr/>
        </p:nvSpPr>
        <p:spPr>
          <a:xfrm>
            <a:off x="544286" y="1745237"/>
            <a:ext cx="2814863" cy="858762"/>
          </a:xfrm>
          <a:prstGeom prst="rect">
            <a:avLst/>
          </a:prstGeom>
        </p:spPr>
        <p:txBody>
          <a:bodyPr vert="horz" wrap="square" lIns="91440" tIns="45720" rIns="91440" bIns="45720" rtlCol="0">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2000" b="1" i="1" u="none" strike="noStrike" kern="1200" cap="none" spc="0" normalizeH="0" baseline="0" noProof="0" dirty="0" smtClean="0">
                <a:ln>
                  <a:noFill/>
                </a:ln>
                <a:solidFill>
                  <a:srgbClr val="000000"/>
                </a:solidFill>
                <a:effectLst/>
                <a:uLnTx/>
                <a:uFillTx/>
                <a:latin typeface="+mn-lt"/>
                <a:ea typeface="+mn-ea"/>
                <a:cs typeface="+mn-cs"/>
              </a:rPr>
              <a:t>Single Use System</a:t>
            </a:r>
          </a:p>
          <a:p>
            <a:pPr marL="0" marR="0" indent="0" algn="ctr" defTabSz="457200" rtl="0" eaLnBrk="1" fontAlgn="auto" latinLnBrk="0" hangingPunct="1">
              <a:lnSpc>
                <a:spcPct val="100000"/>
              </a:lnSpc>
              <a:spcBef>
                <a:spcPct val="20000"/>
              </a:spcBef>
              <a:spcAft>
                <a:spcPts val="0"/>
              </a:spcAft>
              <a:buClrTx/>
              <a:buSzTx/>
              <a:buFont typeface="Arial"/>
              <a:buNone/>
              <a:tabLst/>
            </a:pPr>
            <a:r>
              <a:rPr lang="en-US" i="1" dirty="0" smtClean="0">
                <a:solidFill>
                  <a:srgbClr val="000000"/>
                </a:solidFill>
                <a:latin typeface="+mn-lt"/>
                <a:ea typeface="+mn-ea"/>
                <a:cs typeface="+mn-cs"/>
              </a:rPr>
              <a:t>Batch Apps</a:t>
            </a:r>
            <a:endParaRPr kumimoji="0" lang="en-US" sz="1800" b="0" i="1" u="none" strike="noStrike" kern="1200" cap="none" spc="0" normalizeH="0" baseline="0" noProof="0" dirty="0" smtClean="0">
              <a:ln>
                <a:noFill/>
              </a:ln>
              <a:solidFill>
                <a:srgbClr val="000000"/>
              </a:solidFill>
              <a:effectLst/>
              <a:uLnTx/>
              <a:uFillTx/>
              <a:latin typeface="+mn-lt"/>
              <a:ea typeface="+mn-ea"/>
              <a:cs typeface="+mn-cs"/>
            </a:endParaRPr>
          </a:p>
        </p:txBody>
      </p:sp>
      <p:sp>
        <p:nvSpPr>
          <p:cNvPr id="21" name="TextBox 20"/>
          <p:cNvSpPr txBox="1"/>
          <p:nvPr/>
        </p:nvSpPr>
        <p:spPr>
          <a:xfrm>
            <a:off x="3964205" y="1745237"/>
            <a:ext cx="4588844" cy="858762"/>
          </a:xfrm>
          <a:prstGeom prst="rect">
            <a:avLst/>
          </a:prstGeom>
        </p:spPr>
        <p:txBody>
          <a:bodyPr vert="horz" wrap="square" lIns="91440" tIns="45720" rIns="91440" bIns="45720" rtlCol="0">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2000" b="1" i="1" u="none" strike="noStrike" kern="1200" cap="none" spc="0" normalizeH="0" baseline="0" noProof="0" dirty="0" smtClean="0">
                <a:ln>
                  <a:noFill/>
                </a:ln>
                <a:solidFill>
                  <a:srgbClr val="000000"/>
                </a:solidFill>
                <a:effectLst/>
                <a:uLnTx/>
                <a:uFillTx/>
                <a:latin typeface="+mn-lt"/>
                <a:ea typeface="+mn-ea"/>
                <a:cs typeface="+mn-cs"/>
              </a:rPr>
              <a:t>Multi Purpose Platform</a:t>
            </a:r>
          </a:p>
          <a:p>
            <a:pPr marL="0" marR="0" indent="0" algn="ctr" defTabSz="457200" rtl="0" eaLnBrk="1" fontAlgn="auto" latinLnBrk="0" hangingPunct="1">
              <a:lnSpc>
                <a:spcPct val="100000"/>
              </a:lnSpc>
              <a:spcBef>
                <a:spcPct val="20000"/>
              </a:spcBef>
              <a:spcAft>
                <a:spcPts val="0"/>
              </a:spcAft>
              <a:buClrTx/>
              <a:buSzTx/>
              <a:buFont typeface="Arial"/>
              <a:buNone/>
              <a:tabLst/>
            </a:pPr>
            <a:r>
              <a:rPr lang="en-US" i="1" dirty="0" smtClean="0">
                <a:solidFill>
                  <a:srgbClr val="000000"/>
                </a:solidFill>
                <a:latin typeface="+mn-lt"/>
                <a:ea typeface="+mn-ea"/>
                <a:cs typeface="+mn-cs"/>
              </a:rPr>
              <a:t>Batch, Interactive, Online, Streaming, …</a:t>
            </a:r>
            <a:endParaRPr kumimoji="0" lang="en-US" sz="1800" b="0" i="1" u="none" strike="noStrike" kern="1200" cap="none" spc="0" normalizeH="0" baseline="0" noProof="0" dirty="0" smtClean="0">
              <a:ln>
                <a:noFill/>
              </a:ln>
              <a:solidFill>
                <a:srgbClr val="000000"/>
              </a:solidFill>
              <a:effectLst/>
              <a:uLnTx/>
              <a:uFillTx/>
              <a:latin typeface="+mn-lt"/>
              <a:ea typeface="+mn-ea"/>
              <a:cs typeface="+mn-cs"/>
            </a:endParaRPr>
          </a:p>
        </p:txBody>
      </p:sp>
      <p:sp>
        <p:nvSpPr>
          <p:cNvPr id="22" name="Slide Number Placeholder 2"/>
          <p:cNvSpPr>
            <a:spLocks noGrp="1"/>
          </p:cNvSpPr>
          <p:nvPr>
            <p:ph type="sldNum" sz="quarter" idx="12"/>
          </p:nvPr>
        </p:nvSpPr>
        <p:spPr>
          <a:xfrm>
            <a:off x="6553200" y="6465888"/>
            <a:ext cx="2133600" cy="365125"/>
          </a:xfrm>
        </p:spPr>
        <p:txBody>
          <a:bodyPr/>
          <a:lstStyle/>
          <a:p>
            <a:pPr>
              <a:defRPr/>
            </a:pPr>
            <a:r>
              <a:rPr lang="en-US" smtClean="0"/>
              <a:t>Page </a:t>
            </a:r>
            <a:fld id="{BE3614C6-9B97-DA43-9EC2-F206459474B6}" type="slidenum">
              <a:rPr lang="en-US" smtClean="0"/>
              <a:pPr>
                <a:defRPr/>
              </a:pPr>
              <a:t>6</a:t>
            </a:fld>
            <a:endParaRPr lang="en-US" dirty="0"/>
          </a:p>
        </p:txBody>
      </p:sp>
    </p:spTree>
    <p:extLst>
      <p:ext uri="{BB962C8B-B14F-4D97-AF65-F5344CB8AC3E}">
        <p14:creationId xmlns:p14="http://schemas.microsoft.com/office/powerpoint/2010/main" val="97061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5077" y="775026"/>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18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6" name="Slide Number Placeholder 3"/>
          <p:cNvSpPr>
            <a:spLocks noGrp="1"/>
          </p:cNvSpPr>
          <p:nvPr>
            <p:ph type="sldNum" sz="quarter" idx="12"/>
          </p:nvPr>
        </p:nvSpPr>
        <p:spPr>
          <a:xfrm>
            <a:off x="6553200" y="6465888"/>
            <a:ext cx="2133600" cy="365125"/>
          </a:xfrm>
        </p:spPr>
        <p:txBody>
          <a:bodyPr/>
          <a:lstStyle/>
          <a:p>
            <a:pPr>
              <a:defRPr/>
            </a:pPr>
            <a:r>
              <a:rPr lang="en-US">
                <a:solidFill>
                  <a:prstClr val="black"/>
                </a:solidFill>
                <a:latin typeface="Arial"/>
              </a:rPr>
              <a:t>Page </a:t>
            </a:r>
            <a:fld id="{BE3614C6-9B97-DA43-9EC2-F206459474B6}" type="slidenum">
              <a:rPr lang="en-US">
                <a:solidFill>
                  <a:prstClr val="black"/>
                </a:solidFill>
                <a:latin typeface="Arial"/>
              </a:rPr>
              <a:pPr>
                <a:defRPr/>
              </a:pPr>
              <a:t>7</a:t>
            </a:fld>
            <a:endParaRPr lang="en-US">
              <a:solidFill>
                <a:prstClr val="black"/>
              </a:solidFill>
              <a:latin typeface="Arial"/>
            </a:endParaRPr>
          </a:p>
        </p:txBody>
      </p:sp>
      <p:sp>
        <p:nvSpPr>
          <p:cNvPr id="7" name="Title 6"/>
          <p:cNvSpPr>
            <a:spLocks noGrp="1"/>
          </p:cNvSpPr>
          <p:nvPr>
            <p:ph type="title"/>
          </p:nvPr>
        </p:nvSpPr>
        <p:spPr/>
        <p:txBody>
          <a:bodyPr/>
          <a:lstStyle/>
          <a:p>
            <a:r>
              <a:rPr lang="en-US" dirty="0"/>
              <a:t>Hadoop 2 - YARN Architecture</a:t>
            </a:r>
          </a:p>
        </p:txBody>
      </p:sp>
      <p:sp>
        <p:nvSpPr>
          <p:cNvPr id="8" name="Content Placeholder 2"/>
          <p:cNvSpPr txBox="1">
            <a:spLocks/>
          </p:cNvSpPr>
          <p:nvPr/>
        </p:nvSpPr>
        <p:spPr>
          <a:xfrm>
            <a:off x="14039" y="1136002"/>
            <a:ext cx="5074079" cy="4655198"/>
          </a:xfrm>
          <a:prstGeom prst="rect">
            <a:avLst/>
          </a:prstGeom>
        </p:spPr>
        <p:txBody>
          <a:bodyPr vert="horz" lIns="91440" tIns="45720" rIns="91440" bIns="45720" rtlCol="0">
            <a:normAutofit fontScale="92500" lnSpcReduction="20000"/>
          </a:bodyPr>
          <a:lstStyle>
            <a:lvl1pPr marL="168275" indent="-168275" algn="l" defTabSz="914400" rtl="0" eaLnBrk="1" latinLnBrk="0" hangingPunct="1">
              <a:spcBef>
                <a:spcPct val="20000"/>
              </a:spcBef>
              <a:buClr>
                <a:srgbClr val="69BE28"/>
              </a:buClr>
              <a:buFont typeface="Arial" panose="020B0604020202020204" pitchFamily="34" charset="0"/>
              <a:buChar char="•"/>
              <a:defRPr sz="2400" b="1" i="0" kern="1200">
                <a:solidFill>
                  <a:schemeClr val="tx1"/>
                </a:solidFill>
                <a:latin typeface="Arial"/>
                <a:ea typeface="+mn-ea"/>
                <a:cs typeface="Arial"/>
              </a:defRPr>
            </a:lvl1pPr>
            <a:lvl2pPr marL="566738" indent="-168275" algn="l" defTabSz="914400" rtl="0" eaLnBrk="1" latinLnBrk="0" hangingPunct="1">
              <a:spcBef>
                <a:spcPct val="20000"/>
              </a:spcBef>
              <a:buFont typeface="Lucida Grande"/>
              <a:buChar char="–"/>
              <a:defRPr sz="2000" kern="1200">
                <a:solidFill>
                  <a:schemeClr val="tx1"/>
                </a:solidFill>
                <a:latin typeface="+mn-lt"/>
                <a:ea typeface="+mn-ea"/>
                <a:cs typeface="+mn-cs"/>
              </a:defRPr>
            </a:lvl2pPr>
            <a:lvl3pPr marL="1081088" indent="-166688" algn="l" defTabSz="914400" rtl="0" eaLnBrk="1" latinLnBrk="0" hangingPunct="1">
              <a:spcBef>
                <a:spcPct val="20000"/>
              </a:spcBef>
              <a:spcAft>
                <a:spcPts val="0"/>
              </a:spcAft>
              <a:buFont typeface="Lucida Grande"/>
              <a:buChar char="–"/>
              <a:defRPr sz="1800" kern="1200">
                <a:solidFill>
                  <a:schemeClr val="tx1"/>
                </a:solidFill>
                <a:latin typeface="+mn-lt"/>
                <a:ea typeface="+mn-ea"/>
                <a:cs typeface="+mn-cs"/>
              </a:defRPr>
            </a:lvl3pPr>
            <a:lvl4pPr marL="1543050" indent="-171450" algn="l" defTabSz="914400" rtl="0" eaLnBrk="1" latinLnBrk="0" hangingPunct="1">
              <a:spcBef>
                <a:spcPct val="20000"/>
              </a:spcBef>
              <a:spcAft>
                <a:spcPts val="0"/>
              </a:spcAft>
              <a:buFont typeface="Arial" panose="020B0604020202020204" pitchFamily="34" charset="0"/>
              <a:buChar char="–"/>
              <a:defRPr sz="1600" kern="1200">
                <a:solidFill>
                  <a:schemeClr val="tx1"/>
                </a:solidFill>
                <a:latin typeface="+mn-lt"/>
                <a:ea typeface="+mn-ea"/>
                <a:cs typeface="+mn-cs"/>
              </a:defRPr>
            </a:lvl4pPr>
            <a:lvl5pPr marL="2005013" indent="-176213" algn="l" defTabSz="914400" rtl="0" eaLnBrk="1" latinLnBrk="0" hangingPunct="1">
              <a:spcBef>
                <a:spcPct val="20000"/>
              </a:spcBef>
              <a:spcAft>
                <a:spcPts val="0"/>
              </a:spcAft>
              <a:buFont typeface="Lucida Grande"/>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solidFill>
                  <a:srgbClr val="E17000"/>
                </a:solidFill>
              </a:rPr>
              <a:t>ResourceManager (RM)</a:t>
            </a:r>
          </a:p>
          <a:p>
            <a:pPr marL="398463" lvl="1" indent="0">
              <a:lnSpc>
                <a:spcPct val="150000"/>
              </a:lnSpc>
              <a:buClr>
                <a:srgbClr val="69BE28"/>
              </a:buClr>
              <a:buNone/>
            </a:pPr>
            <a:r>
              <a:rPr lang="en-US" sz="2200" dirty="0" smtClean="0"/>
              <a:t>Central agent - Manages </a:t>
            </a:r>
            <a:r>
              <a:rPr lang="en-US" sz="2200" dirty="0"/>
              <a:t>and allocates cluster </a:t>
            </a:r>
            <a:r>
              <a:rPr lang="en-US" sz="2200" dirty="0" smtClean="0"/>
              <a:t>resources</a:t>
            </a:r>
            <a:endParaRPr lang="en-US" sz="1300" dirty="0"/>
          </a:p>
          <a:p>
            <a:pPr marL="0" indent="0">
              <a:buNone/>
            </a:pPr>
            <a:r>
              <a:rPr lang="en-US" sz="2600" dirty="0">
                <a:solidFill>
                  <a:srgbClr val="E17000"/>
                </a:solidFill>
              </a:rPr>
              <a:t>NodeManager (NM</a:t>
            </a:r>
            <a:r>
              <a:rPr lang="en-US" sz="2600" dirty="0" smtClean="0">
                <a:solidFill>
                  <a:srgbClr val="E17000"/>
                </a:solidFill>
              </a:rPr>
              <a:t>)</a:t>
            </a:r>
            <a:endParaRPr lang="en-US" sz="2600" dirty="0">
              <a:solidFill>
                <a:srgbClr val="E17000"/>
              </a:solidFill>
            </a:endParaRPr>
          </a:p>
          <a:p>
            <a:pPr marL="398463" lvl="1" indent="0">
              <a:lnSpc>
                <a:spcPct val="150000"/>
              </a:lnSpc>
              <a:buClr>
                <a:srgbClr val="69BE28"/>
              </a:buClr>
              <a:buNone/>
            </a:pPr>
            <a:r>
              <a:rPr lang="en-US" sz="2200" dirty="0" smtClean="0">
                <a:cs typeface="Arial"/>
              </a:rPr>
              <a:t>Per-Node agent - Manages and enforces node resource allocations</a:t>
            </a:r>
          </a:p>
          <a:p>
            <a:pPr marL="0" indent="0">
              <a:buNone/>
            </a:pPr>
            <a:r>
              <a:rPr lang="en-US" sz="2600" dirty="0" err="1" smtClean="0">
                <a:solidFill>
                  <a:srgbClr val="E17000"/>
                </a:solidFill>
              </a:rPr>
              <a:t>ApplicationMaster</a:t>
            </a:r>
            <a:r>
              <a:rPr lang="en-US" sz="2600" dirty="0" smtClean="0">
                <a:solidFill>
                  <a:srgbClr val="E17000"/>
                </a:solidFill>
              </a:rPr>
              <a:t> (AM</a:t>
            </a:r>
            <a:r>
              <a:rPr lang="en-US" sz="2600" dirty="0">
                <a:solidFill>
                  <a:srgbClr val="E17000"/>
                </a:solidFill>
              </a:rPr>
              <a:t>)</a:t>
            </a:r>
          </a:p>
          <a:p>
            <a:pPr marL="398463" lvl="1" indent="0">
              <a:lnSpc>
                <a:spcPct val="150000"/>
              </a:lnSpc>
              <a:buClr>
                <a:srgbClr val="69BE28"/>
              </a:buClr>
              <a:buNone/>
            </a:pPr>
            <a:r>
              <a:rPr lang="en-US" sz="2200" dirty="0" smtClean="0">
                <a:cs typeface="Arial"/>
              </a:rPr>
              <a:t>Per-Application – </a:t>
            </a:r>
          </a:p>
          <a:p>
            <a:pPr marL="398463" lvl="1" indent="0">
              <a:lnSpc>
                <a:spcPct val="150000"/>
              </a:lnSpc>
              <a:buClr>
                <a:srgbClr val="69BE28"/>
              </a:buClr>
              <a:buNone/>
            </a:pPr>
            <a:r>
              <a:rPr lang="en-US" sz="2200" dirty="0" smtClean="0">
                <a:cs typeface="Arial"/>
              </a:rPr>
              <a:t>Manages application</a:t>
            </a:r>
          </a:p>
          <a:p>
            <a:pPr marL="398463" lvl="1" indent="0">
              <a:lnSpc>
                <a:spcPct val="150000"/>
              </a:lnSpc>
              <a:buClr>
                <a:srgbClr val="69BE28"/>
              </a:buClr>
              <a:buNone/>
            </a:pPr>
            <a:r>
              <a:rPr lang="en-US" sz="2200" dirty="0">
                <a:cs typeface="Arial"/>
              </a:rPr>
              <a:t>l</a:t>
            </a:r>
            <a:r>
              <a:rPr lang="en-US" sz="2200" dirty="0" smtClean="0">
                <a:cs typeface="Arial"/>
              </a:rPr>
              <a:t>ifecycle and task </a:t>
            </a:r>
          </a:p>
          <a:p>
            <a:pPr marL="398463" lvl="1" indent="0">
              <a:lnSpc>
                <a:spcPct val="150000"/>
              </a:lnSpc>
              <a:buClr>
                <a:srgbClr val="69BE28"/>
              </a:buClr>
              <a:buNone/>
            </a:pPr>
            <a:r>
              <a:rPr lang="en-US" sz="2200" dirty="0" smtClean="0">
                <a:cs typeface="Arial"/>
              </a:rPr>
              <a:t>scheduling</a:t>
            </a:r>
            <a:endParaRPr lang="en-US" sz="2200" dirty="0">
              <a:cs typeface="Arial"/>
            </a:endParaRPr>
          </a:p>
          <a:p>
            <a:pPr marL="398463" lvl="1" indent="0">
              <a:lnSpc>
                <a:spcPct val="150000"/>
              </a:lnSpc>
              <a:buClr>
                <a:srgbClr val="69BE28"/>
              </a:buClr>
              <a:buNone/>
            </a:pPr>
            <a:endParaRPr lang="en-US" sz="2200" dirty="0" smtClean="0">
              <a:cs typeface="Arial"/>
            </a:endParaRPr>
          </a:p>
        </p:txBody>
      </p:sp>
      <p:pic>
        <p:nvPicPr>
          <p:cNvPr id="9" name="Content Placeholder 3" descr="YarnProcesses1.pdf"/>
          <p:cNvPicPr>
            <a:picLocks noChangeAspect="1"/>
          </p:cNvPicPr>
          <p:nvPr/>
        </p:nvPicPr>
        <p:blipFill>
          <a:blip r:embed="rId3"/>
          <a:srcRect l="-13841" r="-13841"/>
          <a:stretch>
            <a:fillRect/>
          </a:stretch>
        </p:blipFill>
        <p:spPr>
          <a:xfrm>
            <a:off x="2248973" y="1810206"/>
            <a:ext cx="7772400" cy="4800600"/>
          </a:xfrm>
          <a:prstGeom prst="rect">
            <a:avLst/>
          </a:prstGeom>
        </p:spPr>
      </p:pic>
    </p:spTree>
    <p:extLst>
      <p:ext uri="{BB962C8B-B14F-4D97-AF65-F5344CB8AC3E}">
        <p14:creationId xmlns:p14="http://schemas.microsoft.com/office/powerpoint/2010/main" val="28490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Taking Hadoop Beyond Batch</a:t>
            </a:r>
          </a:p>
        </p:txBody>
      </p:sp>
      <p:sp>
        <p:nvSpPr>
          <p:cNvPr id="3" name="Slide Number Placeholder 2"/>
          <p:cNvSpPr>
            <a:spLocks noGrp="1"/>
          </p:cNvSpPr>
          <p:nvPr>
            <p:ph type="sldNum" sz="quarter" idx="12"/>
          </p:nvPr>
        </p:nvSpPr>
        <p:spPr/>
        <p:txBody>
          <a:bodyPr/>
          <a:lstStyle/>
          <a:p>
            <a:pPr>
              <a:defRPr/>
            </a:pPr>
            <a:r>
              <a:rPr lang="en-US" smtClean="0">
                <a:solidFill>
                  <a:prstClr val="black"/>
                </a:solidFill>
                <a:latin typeface="Arial"/>
              </a:rPr>
              <a:t>Page </a:t>
            </a:r>
            <a:fld id="{BE3614C6-9B97-DA43-9EC2-F206459474B6}" type="slidenum">
              <a:rPr lang="en-US" smtClean="0">
                <a:solidFill>
                  <a:prstClr val="black"/>
                </a:solidFill>
                <a:latin typeface="Arial"/>
              </a:rPr>
              <a:pPr>
                <a:defRPr/>
              </a:pPr>
              <a:t>8</a:t>
            </a:fld>
            <a:endParaRPr lang="en-US">
              <a:solidFill>
                <a:prstClr val="black"/>
              </a:solidFill>
              <a:latin typeface="Arial"/>
            </a:endParaRPr>
          </a:p>
        </p:txBody>
      </p:sp>
      <p:sp>
        <p:nvSpPr>
          <p:cNvPr id="4" name="Rounded Rectangle 3"/>
          <p:cNvSpPr/>
          <p:nvPr/>
        </p:nvSpPr>
        <p:spPr>
          <a:xfrm>
            <a:off x="457200" y="3354470"/>
            <a:ext cx="8229600" cy="2796195"/>
          </a:xfrm>
          <a:prstGeom prst="roundRect">
            <a:avLst>
              <a:gd name="adj" fmla="val 2621"/>
            </a:avLst>
          </a:prstGeom>
          <a:solidFill>
            <a:schemeClr val="accent1"/>
          </a:solidFill>
          <a:ln w="28575" cmpd="sng">
            <a:solidFill>
              <a:srgbClr val="69BE28"/>
            </a:solidFill>
          </a:ln>
          <a:effectLst/>
        </p:spPr>
        <p:style>
          <a:lnRef idx="1">
            <a:schemeClr val="accent1"/>
          </a:lnRef>
          <a:fillRef idx="3">
            <a:schemeClr val="accent1"/>
          </a:fillRef>
          <a:effectRef idx="2">
            <a:schemeClr val="accent1"/>
          </a:effectRef>
          <a:fontRef idx="minor">
            <a:schemeClr val="lt1"/>
          </a:fontRef>
        </p:style>
        <p:txBody>
          <a:bodyPr tIns="45720" rtlCol="0" anchor="t"/>
          <a:lstStyle/>
          <a:p>
            <a:pPr marL="58738" algn="ctr"/>
            <a:r>
              <a:rPr lang="en-US" sz="2400" b="1" dirty="0" smtClean="0">
                <a:solidFill>
                  <a:srgbClr val="000000"/>
                </a:solidFill>
                <a:latin typeface="Calibri"/>
                <a:cs typeface="Calibri"/>
              </a:rPr>
              <a:t>Applications Run Natively </a:t>
            </a:r>
            <a:r>
              <a:rPr lang="en-US" sz="2400" b="1" i="1" dirty="0" smtClean="0">
                <a:solidFill>
                  <a:schemeClr val="accent1">
                    <a:lumMod val="20000"/>
                    <a:lumOff val="80000"/>
                  </a:schemeClr>
                </a:solidFill>
                <a:latin typeface="Calibri"/>
                <a:cs typeface="Calibri"/>
              </a:rPr>
              <a:t>in </a:t>
            </a:r>
            <a:r>
              <a:rPr lang="en-US" sz="2400" b="1" dirty="0" smtClean="0">
                <a:solidFill>
                  <a:srgbClr val="000000"/>
                </a:solidFill>
                <a:latin typeface="Calibri"/>
                <a:cs typeface="Calibri"/>
              </a:rPr>
              <a:t>Hadoop</a:t>
            </a:r>
            <a:endParaRPr lang="en-US" sz="2400" b="1" dirty="0">
              <a:solidFill>
                <a:srgbClr val="000000"/>
              </a:solidFill>
              <a:latin typeface="Calibri"/>
              <a:cs typeface="Calibri"/>
            </a:endParaRPr>
          </a:p>
        </p:txBody>
      </p:sp>
      <p:sp>
        <p:nvSpPr>
          <p:cNvPr id="5" name="Rounded Rectangle 4"/>
          <p:cNvSpPr>
            <a:spLocks/>
          </p:cNvSpPr>
          <p:nvPr/>
        </p:nvSpPr>
        <p:spPr>
          <a:xfrm>
            <a:off x="1040874" y="5441461"/>
            <a:ext cx="7543109" cy="596227"/>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b="1" dirty="0" smtClean="0">
                <a:solidFill>
                  <a:schemeClr val="bg1">
                    <a:lumMod val="75000"/>
                    <a:lumOff val="25000"/>
                  </a:schemeClr>
                </a:solidFill>
                <a:latin typeface="Calibri"/>
                <a:cs typeface="Calibri"/>
              </a:rPr>
              <a:t>HDFS2 </a:t>
            </a:r>
            <a:r>
              <a:rPr lang="en-US" sz="1600" dirty="0" smtClean="0">
                <a:solidFill>
                  <a:schemeClr val="bg1">
                    <a:lumMod val="75000"/>
                    <a:lumOff val="25000"/>
                  </a:schemeClr>
                </a:solidFill>
                <a:latin typeface="Calibri"/>
                <a:cs typeface="Calibri"/>
              </a:rPr>
              <a:t>(Redundant, Reliable Storage)</a:t>
            </a:r>
            <a:endParaRPr lang="en-US" sz="1600" dirty="0">
              <a:solidFill>
                <a:schemeClr val="bg1">
                  <a:lumMod val="75000"/>
                  <a:lumOff val="25000"/>
                </a:schemeClr>
              </a:solidFill>
              <a:latin typeface="Calibri"/>
              <a:cs typeface="Calibri"/>
            </a:endParaRPr>
          </a:p>
        </p:txBody>
      </p:sp>
      <p:sp>
        <p:nvSpPr>
          <p:cNvPr id="6" name="Rounded Rectangle 5"/>
          <p:cNvSpPr>
            <a:spLocks/>
          </p:cNvSpPr>
          <p:nvPr/>
        </p:nvSpPr>
        <p:spPr>
          <a:xfrm>
            <a:off x="1040874" y="4580012"/>
            <a:ext cx="7543109" cy="771092"/>
          </a:xfrm>
          <a:prstGeom prst="roundRect">
            <a:avLst>
              <a:gd name="adj" fmla="val 5758"/>
            </a:avLst>
          </a:prstGeom>
          <a:solidFill>
            <a:schemeClr val="accent1">
              <a:lumMod val="20000"/>
              <a:lumOff val="80000"/>
            </a:schemeClr>
          </a:solidFill>
          <a:ln w="1905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4763" algn="ctr"/>
            <a:r>
              <a:rPr lang="en-US" sz="2800" b="1" dirty="0" smtClean="0">
                <a:solidFill>
                  <a:schemeClr val="bg1"/>
                </a:solidFill>
                <a:latin typeface="Calibri"/>
                <a:cs typeface="Calibri"/>
              </a:rPr>
              <a:t>YARN </a:t>
            </a:r>
            <a:r>
              <a:rPr lang="en-US" sz="2000" dirty="0" smtClean="0">
                <a:solidFill>
                  <a:schemeClr val="bg1"/>
                </a:solidFill>
                <a:latin typeface="Calibri"/>
                <a:cs typeface="Calibri"/>
              </a:rPr>
              <a:t>(Cluster Resource Management)  </a:t>
            </a:r>
            <a:endParaRPr lang="en-US" sz="2800" dirty="0">
              <a:solidFill>
                <a:schemeClr val="bg1"/>
              </a:solidFill>
              <a:latin typeface="Calibri"/>
              <a:cs typeface="Calibri"/>
            </a:endParaRPr>
          </a:p>
        </p:txBody>
      </p:sp>
      <p:pic>
        <p:nvPicPr>
          <p:cNvPr id="7" name="Picture 6"/>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6200000">
            <a:off x="-146165" y="4777045"/>
            <a:ext cx="1765340" cy="417502"/>
          </a:xfrm>
          <a:prstGeom prst="rect">
            <a:avLst/>
          </a:prstGeom>
        </p:spPr>
      </p:pic>
      <p:sp>
        <p:nvSpPr>
          <p:cNvPr id="8" name="Rounded Rectangle 7"/>
          <p:cNvSpPr>
            <a:spLocks/>
          </p:cNvSpPr>
          <p:nvPr/>
        </p:nvSpPr>
        <p:spPr>
          <a:xfrm>
            <a:off x="1040874" y="3916780"/>
            <a:ext cx="878190" cy="607485"/>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spcAft>
                <a:spcPts val="0"/>
              </a:spcAft>
            </a:pPr>
            <a:r>
              <a:rPr lang="en-US" sz="1200" b="1" dirty="0" smtClean="0">
                <a:solidFill>
                  <a:schemeClr val="bg1">
                    <a:lumMod val="75000"/>
                    <a:lumOff val="25000"/>
                  </a:schemeClr>
                </a:solidFill>
                <a:latin typeface="Calibri"/>
                <a:cs typeface="Calibri"/>
              </a:rPr>
              <a:t>BATCH</a:t>
            </a:r>
          </a:p>
          <a:p>
            <a:pPr algn="ctr">
              <a:spcAft>
                <a:spcPts val="0"/>
              </a:spcAft>
            </a:pPr>
            <a:r>
              <a:rPr lang="en-US" sz="1200" b="1" dirty="0" smtClean="0">
                <a:solidFill>
                  <a:schemeClr val="bg1">
                    <a:lumMod val="75000"/>
                    <a:lumOff val="25000"/>
                  </a:schemeClr>
                </a:solidFill>
                <a:latin typeface="Calibri"/>
                <a:cs typeface="Calibri"/>
              </a:rPr>
              <a:t>(MapReduce)</a:t>
            </a:r>
            <a:endParaRPr lang="en-US" sz="1200" b="1" dirty="0">
              <a:solidFill>
                <a:schemeClr val="bg1">
                  <a:lumMod val="75000"/>
                  <a:lumOff val="25000"/>
                </a:schemeClr>
              </a:solidFill>
              <a:latin typeface="Calibri"/>
              <a:cs typeface="Calibri"/>
            </a:endParaRPr>
          </a:p>
        </p:txBody>
      </p:sp>
      <p:sp>
        <p:nvSpPr>
          <p:cNvPr id="9" name="Rounded Rectangle 8"/>
          <p:cNvSpPr>
            <a:spLocks/>
          </p:cNvSpPr>
          <p:nvPr/>
        </p:nvSpPr>
        <p:spPr>
          <a:xfrm>
            <a:off x="1998443" y="3916781"/>
            <a:ext cx="882283"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schemeClr val="bg1">
                    <a:lumMod val="75000"/>
                    <a:lumOff val="25000"/>
                  </a:schemeClr>
                </a:solidFill>
                <a:latin typeface="Calibri"/>
                <a:cs typeface="Calibri"/>
              </a:rPr>
              <a:t>INTERACTIVE</a:t>
            </a:r>
          </a:p>
          <a:p>
            <a:pPr algn="ctr"/>
            <a:r>
              <a:rPr lang="en-US" sz="1200" b="1" dirty="0" smtClean="0">
                <a:solidFill>
                  <a:schemeClr val="bg1">
                    <a:lumMod val="75000"/>
                    <a:lumOff val="25000"/>
                  </a:schemeClr>
                </a:solidFill>
                <a:latin typeface="Calibri"/>
                <a:cs typeface="Calibri"/>
              </a:rPr>
              <a:t>(Tez)</a:t>
            </a:r>
            <a:endParaRPr lang="en-US" sz="1200" b="1" dirty="0">
              <a:solidFill>
                <a:schemeClr val="bg1">
                  <a:lumMod val="75000"/>
                  <a:lumOff val="25000"/>
                </a:schemeClr>
              </a:solidFill>
              <a:latin typeface="Calibri"/>
              <a:cs typeface="Calibri"/>
            </a:endParaRPr>
          </a:p>
        </p:txBody>
      </p:sp>
      <p:sp>
        <p:nvSpPr>
          <p:cNvPr id="10" name="Rounded Rectangle 9"/>
          <p:cNvSpPr>
            <a:spLocks/>
          </p:cNvSpPr>
          <p:nvPr/>
        </p:nvSpPr>
        <p:spPr>
          <a:xfrm>
            <a:off x="3910648" y="3916781"/>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schemeClr val="bg1">
                    <a:lumMod val="75000"/>
                    <a:lumOff val="25000"/>
                  </a:schemeClr>
                </a:solidFill>
                <a:latin typeface="Calibri"/>
                <a:cs typeface="Calibri"/>
              </a:rPr>
              <a:t>STREAMING</a:t>
            </a:r>
          </a:p>
          <a:p>
            <a:pPr algn="ctr"/>
            <a:r>
              <a:rPr lang="en-US" sz="1200" b="1" dirty="0" smtClean="0">
                <a:solidFill>
                  <a:schemeClr val="bg1">
                    <a:lumMod val="75000"/>
                    <a:lumOff val="25000"/>
                  </a:schemeClr>
                </a:solidFill>
                <a:latin typeface="Calibri"/>
                <a:cs typeface="Calibri"/>
              </a:rPr>
              <a:t>(Storm, S4,…)</a:t>
            </a:r>
          </a:p>
        </p:txBody>
      </p:sp>
      <p:sp>
        <p:nvSpPr>
          <p:cNvPr id="11" name="Rounded Rectangle 10"/>
          <p:cNvSpPr>
            <a:spLocks/>
          </p:cNvSpPr>
          <p:nvPr/>
        </p:nvSpPr>
        <p:spPr>
          <a:xfrm>
            <a:off x="4861191" y="3916781"/>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schemeClr val="bg1">
                    <a:lumMod val="75000"/>
                    <a:lumOff val="25000"/>
                  </a:schemeClr>
                </a:solidFill>
                <a:latin typeface="Calibri"/>
                <a:cs typeface="Calibri"/>
              </a:rPr>
              <a:t>GRAPH</a:t>
            </a:r>
          </a:p>
          <a:p>
            <a:pPr algn="ctr"/>
            <a:r>
              <a:rPr lang="en-US" sz="1200" b="1" dirty="0" smtClean="0">
                <a:solidFill>
                  <a:schemeClr val="bg1">
                    <a:lumMod val="75000"/>
                    <a:lumOff val="25000"/>
                  </a:schemeClr>
                </a:solidFill>
                <a:latin typeface="Calibri"/>
                <a:cs typeface="Calibri"/>
              </a:rPr>
              <a:t>(Giraph)</a:t>
            </a:r>
          </a:p>
        </p:txBody>
      </p:sp>
      <p:sp>
        <p:nvSpPr>
          <p:cNvPr id="12" name="Rounded Rectangle 11"/>
          <p:cNvSpPr>
            <a:spLocks/>
          </p:cNvSpPr>
          <p:nvPr/>
        </p:nvSpPr>
        <p:spPr>
          <a:xfrm>
            <a:off x="5811734" y="3916781"/>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schemeClr val="bg1">
                    <a:lumMod val="75000"/>
                    <a:lumOff val="25000"/>
                  </a:schemeClr>
                </a:solidFill>
                <a:latin typeface="Calibri"/>
                <a:cs typeface="Calibri"/>
              </a:rPr>
              <a:t>IN-MEMORY</a:t>
            </a:r>
          </a:p>
          <a:p>
            <a:pPr algn="ctr"/>
            <a:r>
              <a:rPr lang="en-US" sz="1200" b="1" dirty="0" smtClean="0">
                <a:solidFill>
                  <a:schemeClr val="bg1">
                    <a:lumMod val="75000"/>
                    <a:lumOff val="25000"/>
                  </a:schemeClr>
                </a:solidFill>
                <a:latin typeface="Calibri"/>
                <a:cs typeface="Calibri"/>
              </a:rPr>
              <a:t>(Spark)</a:t>
            </a:r>
          </a:p>
        </p:txBody>
      </p:sp>
      <p:sp>
        <p:nvSpPr>
          <p:cNvPr id="13" name="Rounded Rectangle 12"/>
          <p:cNvSpPr>
            <a:spLocks/>
          </p:cNvSpPr>
          <p:nvPr/>
        </p:nvSpPr>
        <p:spPr>
          <a:xfrm>
            <a:off x="6762277" y="3916781"/>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schemeClr val="bg1">
                    <a:lumMod val="75000"/>
                    <a:lumOff val="25000"/>
                  </a:schemeClr>
                </a:solidFill>
                <a:latin typeface="Calibri"/>
                <a:cs typeface="Calibri"/>
              </a:rPr>
              <a:t>HPC MPI</a:t>
            </a:r>
          </a:p>
          <a:p>
            <a:pPr algn="ctr"/>
            <a:r>
              <a:rPr lang="en-US" sz="1200" b="1" dirty="0" smtClean="0">
                <a:solidFill>
                  <a:schemeClr val="bg1">
                    <a:lumMod val="75000"/>
                    <a:lumOff val="25000"/>
                  </a:schemeClr>
                </a:solidFill>
                <a:latin typeface="Calibri"/>
                <a:cs typeface="Calibri"/>
              </a:rPr>
              <a:t>(OpenMPI)</a:t>
            </a:r>
          </a:p>
        </p:txBody>
      </p:sp>
      <p:sp>
        <p:nvSpPr>
          <p:cNvPr id="14" name="Rounded Rectangle 13"/>
          <p:cNvSpPr>
            <a:spLocks/>
          </p:cNvSpPr>
          <p:nvPr/>
        </p:nvSpPr>
        <p:spPr>
          <a:xfrm>
            <a:off x="2960105" y="3916781"/>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schemeClr val="bg1">
                    <a:lumMod val="75000"/>
                    <a:lumOff val="25000"/>
                  </a:schemeClr>
                </a:solidFill>
                <a:latin typeface="Calibri"/>
                <a:cs typeface="Calibri"/>
              </a:rPr>
              <a:t>ONLINE</a:t>
            </a:r>
          </a:p>
          <a:p>
            <a:pPr algn="ctr"/>
            <a:r>
              <a:rPr lang="en-US" sz="1200" b="1" dirty="0" smtClean="0">
                <a:solidFill>
                  <a:schemeClr val="bg1">
                    <a:lumMod val="75000"/>
                    <a:lumOff val="25000"/>
                  </a:schemeClr>
                </a:solidFill>
                <a:latin typeface="Calibri"/>
                <a:cs typeface="Calibri"/>
              </a:rPr>
              <a:t>(HBase)</a:t>
            </a:r>
          </a:p>
        </p:txBody>
      </p:sp>
      <p:sp>
        <p:nvSpPr>
          <p:cNvPr id="15" name="Rounded Rectangle 14"/>
          <p:cNvSpPr>
            <a:spLocks/>
          </p:cNvSpPr>
          <p:nvPr/>
        </p:nvSpPr>
        <p:spPr>
          <a:xfrm>
            <a:off x="7712819" y="3916781"/>
            <a:ext cx="871164" cy="607485"/>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schemeClr val="bg1">
                    <a:lumMod val="75000"/>
                    <a:lumOff val="25000"/>
                  </a:schemeClr>
                </a:solidFill>
                <a:latin typeface="Calibri"/>
                <a:cs typeface="Calibri"/>
              </a:rPr>
              <a:t>OTHER</a:t>
            </a:r>
          </a:p>
          <a:p>
            <a:pPr algn="ctr"/>
            <a:r>
              <a:rPr lang="en-US" sz="1200" b="1" dirty="0" smtClean="0">
                <a:solidFill>
                  <a:schemeClr val="bg1">
                    <a:lumMod val="75000"/>
                    <a:lumOff val="25000"/>
                  </a:schemeClr>
                </a:solidFill>
                <a:latin typeface="Calibri"/>
                <a:cs typeface="Calibri"/>
              </a:rPr>
              <a:t>(Search)</a:t>
            </a:r>
          </a:p>
          <a:p>
            <a:pPr algn="ctr"/>
            <a:r>
              <a:rPr lang="en-US" sz="1200" b="1" dirty="0" smtClean="0">
                <a:solidFill>
                  <a:schemeClr val="bg1">
                    <a:lumMod val="75000"/>
                    <a:lumOff val="25000"/>
                  </a:schemeClr>
                </a:solidFill>
                <a:latin typeface="Calibri"/>
                <a:cs typeface="Calibri"/>
              </a:rPr>
              <a:t>(Weave…)</a:t>
            </a:r>
          </a:p>
        </p:txBody>
      </p:sp>
      <p:grpSp>
        <p:nvGrpSpPr>
          <p:cNvPr id="16" name="Group 15"/>
          <p:cNvGrpSpPr/>
          <p:nvPr/>
        </p:nvGrpSpPr>
        <p:grpSpPr>
          <a:xfrm>
            <a:off x="1375041" y="4503174"/>
            <a:ext cx="216608" cy="164480"/>
            <a:chOff x="1359665" y="4586445"/>
            <a:chExt cx="256410" cy="215206"/>
          </a:xfrm>
        </p:grpSpPr>
        <p:sp>
          <p:nvSpPr>
            <p:cNvPr id="17" name="Trapezoid 16"/>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18" name="Trapezoid 17"/>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19" name="Group 18"/>
          <p:cNvGrpSpPr/>
          <p:nvPr/>
        </p:nvGrpSpPr>
        <p:grpSpPr>
          <a:xfrm>
            <a:off x="2326896" y="4507369"/>
            <a:ext cx="216608" cy="172836"/>
            <a:chOff x="1359665" y="4575512"/>
            <a:chExt cx="256410" cy="226139"/>
          </a:xfrm>
        </p:grpSpPr>
        <p:sp>
          <p:nvSpPr>
            <p:cNvPr id="20" name="Trapezoid 19"/>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21" name="Trapezoid 20"/>
            <p:cNvSpPr/>
            <p:nvPr/>
          </p:nvSpPr>
          <p:spPr>
            <a:xfrm flipV="1">
              <a:off x="1359665" y="4575512"/>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22" name="Group 21"/>
          <p:cNvGrpSpPr/>
          <p:nvPr/>
        </p:nvGrpSpPr>
        <p:grpSpPr>
          <a:xfrm>
            <a:off x="3278751" y="4509524"/>
            <a:ext cx="216608" cy="164480"/>
            <a:chOff x="1359665" y="4586445"/>
            <a:chExt cx="256410" cy="215206"/>
          </a:xfrm>
        </p:grpSpPr>
        <p:sp>
          <p:nvSpPr>
            <p:cNvPr id="23" name="Trapezoid 22"/>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24" name="Trapezoid 23"/>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25" name="Group 24"/>
          <p:cNvGrpSpPr/>
          <p:nvPr/>
        </p:nvGrpSpPr>
        <p:grpSpPr>
          <a:xfrm>
            <a:off x="4230606" y="4503174"/>
            <a:ext cx="216608" cy="164480"/>
            <a:chOff x="1359665" y="4586445"/>
            <a:chExt cx="256410" cy="215206"/>
          </a:xfrm>
        </p:grpSpPr>
        <p:sp>
          <p:nvSpPr>
            <p:cNvPr id="26" name="Trapezoid 25"/>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27" name="Trapezoid 26"/>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28" name="Group 27"/>
          <p:cNvGrpSpPr/>
          <p:nvPr/>
        </p:nvGrpSpPr>
        <p:grpSpPr>
          <a:xfrm>
            <a:off x="8038027" y="4506167"/>
            <a:ext cx="216608" cy="164480"/>
            <a:chOff x="1359665" y="4586445"/>
            <a:chExt cx="256410" cy="215206"/>
          </a:xfrm>
        </p:grpSpPr>
        <p:sp>
          <p:nvSpPr>
            <p:cNvPr id="29" name="Trapezoid 28"/>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30" name="Trapezoid 29"/>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31" name="Group 30"/>
          <p:cNvGrpSpPr/>
          <p:nvPr/>
        </p:nvGrpSpPr>
        <p:grpSpPr>
          <a:xfrm>
            <a:off x="7086171" y="4502888"/>
            <a:ext cx="216608" cy="164480"/>
            <a:chOff x="1359665" y="4586445"/>
            <a:chExt cx="256410" cy="215206"/>
          </a:xfrm>
        </p:grpSpPr>
        <p:sp>
          <p:nvSpPr>
            <p:cNvPr id="32" name="Trapezoid 31"/>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33" name="Trapezoid 32"/>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34" name="Group 33"/>
          <p:cNvGrpSpPr/>
          <p:nvPr/>
        </p:nvGrpSpPr>
        <p:grpSpPr>
          <a:xfrm>
            <a:off x="6134316" y="4504346"/>
            <a:ext cx="216608" cy="164480"/>
            <a:chOff x="1359665" y="4586445"/>
            <a:chExt cx="256410" cy="215206"/>
          </a:xfrm>
        </p:grpSpPr>
        <p:sp>
          <p:nvSpPr>
            <p:cNvPr id="35" name="Trapezoid 34"/>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36" name="Trapezoid 35"/>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grpSp>
        <p:nvGrpSpPr>
          <p:cNvPr id="37" name="Group 36"/>
          <p:cNvGrpSpPr/>
          <p:nvPr/>
        </p:nvGrpSpPr>
        <p:grpSpPr>
          <a:xfrm>
            <a:off x="5182461" y="4509524"/>
            <a:ext cx="216608" cy="164480"/>
            <a:chOff x="1359665" y="4586445"/>
            <a:chExt cx="256410" cy="215206"/>
          </a:xfrm>
        </p:grpSpPr>
        <p:sp>
          <p:nvSpPr>
            <p:cNvPr id="38" name="Trapezoid 37"/>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sp>
          <p:nvSpPr>
            <p:cNvPr id="39" name="Trapezoid 38"/>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a:solidFill>
                  <a:schemeClr val="bg1">
                    <a:lumMod val="75000"/>
                    <a:lumOff val="25000"/>
                  </a:schemeClr>
                </a:solidFill>
                <a:latin typeface="Calibri"/>
                <a:cs typeface="Calibri"/>
              </a:endParaRPr>
            </a:p>
          </p:txBody>
        </p:sp>
      </p:grpSp>
      <p:sp>
        <p:nvSpPr>
          <p:cNvPr id="42" name="Text Placeholder 40"/>
          <p:cNvSpPr>
            <a:spLocks noGrp="1"/>
          </p:cNvSpPr>
          <p:nvPr>
            <p:ph type="body" sz="quarter" idx="11"/>
          </p:nvPr>
        </p:nvSpPr>
        <p:spPr>
          <a:xfrm>
            <a:off x="457200" y="1159577"/>
            <a:ext cx="8229600" cy="1974347"/>
          </a:xfrm>
        </p:spPr>
        <p:txBody>
          <a:bodyPr/>
          <a:lstStyle/>
          <a:p>
            <a:pPr marL="0" indent="0" algn="ctr">
              <a:lnSpc>
                <a:spcPct val="100000"/>
              </a:lnSpc>
              <a:spcBef>
                <a:spcPts val="0"/>
              </a:spcBef>
              <a:spcAft>
                <a:spcPts val="0"/>
              </a:spcAft>
              <a:buNone/>
            </a:pPr>
            <a:r>
              <a:rPr lang="en-US" dirty="0"/>
              <a:t>Store ALL DATA in one place…</a:t>
            </a:r>
          </a:p>
          <a:p>
            <a:pPr marL="0" indent="0" algn="ctr">
              <a:lnSpc>
                <a:spcPct val="100000"/>
              </a:lnSpc>
              <a:spcBef>
                <a:spcPts val="0"/>
              </a:spcBef>
              <a:spcAft>
                <a:spcPts val="0"/>
              </a:spcAft>
              <a:buNone/>
            </a:pPr>
            <a:endParaRPr lang="en-US" dirty="0"/>
          </a:p>
          <a:p>
            <a:pPr marL="0" indent="0" algn="ctr">
              <a:lnSpc>
                <a:spcPct val="100000"/>
              </a:lnSpc>
              <a:spcBef>
                <a:spcPts val="0"/>
              </a:spcBef>
              <a:spcAft>
                <a:spcPts val="0"/>
              </a:spcAft>
              <a:buNone/>
            </a:pPr>
            <a:r>
              <a:rPr lang="en-US" dirty="0" smtClean="0"/>
              <a:t>Interact </a:t>
            </a:r>
            <a:r>
              <a:rPr lang="en-US" dirty="0"/>
              <a:t>with that data in MULTIPLE </a:t>
            </a:r>
            <a:r>
              <a:rPr lang="en-US" dirty="0" smtClean="0"/>
              <a:t>WAYS</a:t>
            </a:r>
            <a:endParaRPr lang="en-US" dirty="0"/>
          </a:p>
          <a:p>
            <a:pPr marL="0" indent="0" algn="ctr">
              <a:lnSpc>
                <a:spcPct val="100000"/>
              </a:lnSpc>
              <a:spcBef>
                <a:spcPts val="0"/>
              </a:spcBef>
              <a:spcAft>
                <a:spcPts val="0"/>
              </a:spcAft>
              <a:buNone/>
            </a:pPr>
            <a:endParaRPr lang="en-US" sz="2400" dirty="0" smtClean="0"/>
          </a:p>
          <a:p>
            <a:pPr marL="0" indent="0" algn="ctr">
              <a:lnSpc>
                <a:spcPct val="100000"/>
              </a:lnSpc>
              <a:spcBef>
                <a:spcPts val="0"/>
              </a:spcBef>
              <a:spcAft>
                <a:spcPts val="0"/>
              </a:spcAft>
              <a:buNone/>
            </a:pPr>
            <a:r>
              <a:rPr lang="en-US" sz="2400" dirty="0" smtClean="0"/>
              <a:t>with Predictable Performance and Quality of Service</a:t>
            </a:r>
            <a:endParaRPr lang="en-US" sz="2400" dirty="0"/>
          </a:p>
        </p:txBody>
      </p:sp>
    </p:spTree>
    <p:extLst>
      <p:ext uri="{BB962C8B-B14F-4D97-AF65-F5344CB8AC3E}">
        <p14:creationId xmlns:p14="http://schemas.microsoft.com/office/powerpoint/2010/main" val="3107633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64778" y="-362466"/>
            <a:ext cx="3722193" cy="7725192"/>
          </a:xfrm>
          <a:prstGeom prst="rect">
            <a:avLst/>
          </a:prstGeom>
        </p:spPr>
        <p:txBody>
          <a:bodyPr wrap="none">
            <a:spAutoFit/>
          </a:bodyPr>
          <a:lstStyle/>
          <a:p>
            <a:pPr defTabSz="457200"/>
            <a:r>
              <a:rPr lang="en-US" sz="49600" b="1" dirty="0" smtClean="0">
                <a:solidFill>
                  <a:srgbClr val="33CC33"/>
                </a:solidFill>
              </a:rPr>
              <a:t>5</a:t>
            </a:r>
            <a:endParaRPr lang="en-US" sz="49600" b="1" dirty="0">
              <a:solidFill>
                <a:srgbClr val="33CC33"/>
              </a:solidFill>
            </a:endParaRPr>
          </a:p>
        </p:txBody>
      </p:sp>
      <p:sp>
        <p:nvSpPr>
          <p:cNvPr id="2" name="Title 1"/>
          <p:cNvSpPr>
            <a:spLocks noGrp="1"/>
          </p:cNvSpPr>
          <p:nvPr>
            <p:ph type="title"/>
          </p:nvPr>
        </p:nvSpPr>
        <p:spPr/>
        <p:txBody>
          <a:bodyPr/>
          <a:lstStyle/>
          <a:p>
            <a:r>
              <a:rPr lang="en-US" dirty="0" smtClean="0"/>
              <a:t>5 Key Benefits of YARN</a:t>
            </a:r>
            <a:endParaRPr lang="en-US" dirty="0"/>
          </a:p>
        </p:txBody>
      </p:sp>
      <p:sp>
        <p:nvSpPr>
          <p:cNvPr id="3" name="Text Placeholder 2"/>
          <p:cNvSpPr>
            <a:spLocks noGrp="1"/>
          </p:cNvSpPr>
          <p:nvPr>
            <p:ph type="body" sz="quarter" idx="11"/>
          </p:nvPr>
        </p:nvSpPr>
        <p:spPr/>
        <p:txBody>
          <a:bodyPr/>
          <a:lstStyle/>
          <a:p>
            <a:pPr marL="914400" indent="-914400">
              <a:spcBef>
                <a:spcPts val="2664"/>
              </a:spcBef>
              <a:buFont typeface="+mj-lt"/>
              <a:buAutoNum type="arabicPeriod"/>
            </a:pPr>
            <a:r>
              <a:rPr lang="en-US" sz="3600" dirty="0">
                <a:latin typeface="Calibri"/>
              </a:rPr>
              <a:t>New Applications &amp; Services</a:t>
            </a:r>
          </a:p>
          <a:p>
            <a:pPr marL="914400" indent="-914400">
              <a:spcBef>
                <a:spcPts val="2664"/>
              </a:spcBef>
              <a:buFont typeface="+mj-lt"/>
              <a:buAutoNum type="arabicPeriod"/>
            </a:pPr>
            <a:r>
              <a:rPr lang="en-US" sz="3600" dirty="0">
                <a:latin typeface="Calibri"/>
              </a:rPr>
              <a:t>Improved cluster utilization</a:t>
            </a:r>
          </a:p>
          <a:p>
            <a:pPr marL="914400" indent="-914400">
              <a:spcBef>
                <a:spcPts val="2664"/>
              </a:spcBef>
              <a:buFont typeface="+mj-lt"/>
              <a:buAutoNum type="arabicPeriod"/>
            </a:pPr>
            <a:r>
              <a:rPr lang="en-US" sz="3600" dirty="0">
                <a:latin typeface="Calibri"/>
              </a:rPr>
              <a:t>Scale</a:t>
            </a:r>
          </a:p>
          <a:p>
            <a:pPr marL="914400" indent="-914400">
              <a:spcBef>
                <a:spcPts val="2664"/>
              </a:spcBef>
              <a:buFont typeface="+mj-lt"/>
              <a:buAutoNum type="arabicPeriod"/>
            </a:pPr>
            <a:r>
              <a:rPr lang="en-US" sz="3600" dirty="0">
                <a:latin typeface="Calibri"/>
              </a:rPr>
              <a:t>Experimental Agility</a:t>
            </a:r>
          </a:p>
          <a:p>
            <a:pPr marL="914400" indent="-914400">
              <a:spcBef>
                <a:spcPts val="2664"/>
              </a:spcBef>
              <a:buFont typeface="+mj-lt"/>
              <a:buAutoNum type="arabicPeriod"/>
            </a:pPr>
            <a:r>
              <a:rPr lang="en-US" sz="3600" dirty="0" smtClean="0">
                <a:latin typeface="Calibri"/>
              </a:rPr>
              <a:t>Shared Services</a:t>
            </a:r>
            <a:endParaRPr lang="en-US" sz="3600" dirty="0">
              <a:latin typeface="Calibri"/>
            </a:endParaRPr>
          </a:p>
        </p:txBody>
      </p:sp>
      <p:sp>
        <p:nvSpPr>
          <p:cNvPr id="4" name="Slide Number Placeholder 3"/>
          <p:cNvSpPr>
            <a:spLocks noGrp="1"/>
          </p:cNvSpPr>
          <p:nvPr>
            <p:ph type="sldNum" sz="quarter" idx="12"/>
          </p:nvPr>
        </p:nvSpPr>
        <p:spPr/>
        <p:txBody>
          <a:bodyPr/>
          <a:lstStyle/>
          <a:p>
            <a:pPr>
              <a:defRPr/>
            </a:pPr>
            <a:r>
              <a:rPr lang="en-US">
                <a:solidFill>
                  <a:prstClr val="black"/>
                </a:solidFill>
              </a:rPr>
              <a:t>Page </a:t>
            </a:r>
            <a:fld id="{BE3614C6-9B97-DA43-9EC2-F206459474B6}" type="slidenum">
              <a:rPr lang="en-US">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286171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Hortonworks_PPT_5temp">
  <a:themeElements>
    <a:clrScheme name="Hortonworks">
      <a:dk1>
        <a:sysClr val="windowText" lastClr="000000"/>
      </a:dk1>
      <a:lt1>
        <a:srgbClr val="1E1E1E"/>
      </a:lt1>
      <a:dk2>
        <a:srgbClr val="FFFFFF"/>
      </a:dk2>
      <a:lt2>
        <a:srgbClr val="FFFFFF"/>
      </a:lt2>
      <a:accent1>
        <a:srgbClr val="69BE28"/>
      </a:accent1>
      <a:accent2>
        <a:srgbClr val="1E1E1E"/>
      </a:accent2>
      <a:accent3>
        <a:srgbClr val="44697D"/>
      </a:accent3>
      <a:accent4>
        <a:srgbClr val="818A8F"/>
      </a:accent4>
      <a:accent5>
        <a:srgbClr val="E17000"/>
      </a:accent5>
      <a:accent6>
        <a:srgbClr val="7F7F7F"/>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1800" b="0" i="0" u="none" strike="noStrike" kern="1200" cap="none" spc="0" normalizeH="0" baseline="0" noProof="0" dirty="0" smtClean="0">
            <a:ln>
              <a:noFill/>
            </a:ln>
            <a:solidFill>
              <a:srgbClr val="C3C3C3"/>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61593</TotalTime>
  <Words>2339</Words>
  <Application>Microsoft Office PowerPoint</Application>
  <PresentationFormat>On-screen Show (4:3)</PresentationFormat>
  <Paragraphs>459</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Lucida Grande</vt:lpstr>
      <vt:lpstr>ヒラギノ角ゴ Pro W3</vt:lpstr>
      <vt:lpstr>Hortonworks_PPT_5temp</vt:lpstr>
      <vt:lpstr>YARN  Apache Hadoop Next Generation Compute Platform </vt:lpstr>
      <vt:lpstr>Apache Hadoop &amp; YARN</vt:lpstr>
      <vt:lpstr>1st Generation Hadoop: Batch Focus</vt:lpstr>
      <vt:lpstr>Hadoop 1 Architecture</vt:lpstr>
      <vt:lpstr>Hadoop 1 Limitations</vt:lpstr>
      <vt:lpstr>Our Vision: Hadoop as Next-Gen Platform</vt:lpstr>
      <vt:lpstr>Hadoop 2 - YARN Architecture</vt:lpstr>
      <vt:lpstr>YARN: Taking Hadoop Beyond Batch</vt:lpstr>
      <vt:lpstr>5 Key Benefits of YARN</vt:lpstr>
      <vt:lpstr>Key Improvements in YARN</vt:lpstr>
      <vt:lpstr>Key Improvements in YARN</vt:lpstr>
      <vt:lpstr>Key Improvements in YARN</vt:lpstr>
      <vt:lpstr>YARN: Efficiency with Shared Services</vt:lpstr>
      <vt:lpstr>YARN as Cluster Operating System</vt:lpstr>
      <vt:lpstr>Multi-Tenancy is Built-in</vt:lpstr>
      <vt:lpstr>YARN Eco-system</vt:lpstr>
      <vt:lpstr>YARN Application Lifecycle</vt:lpstr>
      <vt:lpstr>BYOA – Bring Your Own App</vt:lpstr>
      <vt:lpstr>YARN Future Work</vt:lpstr>
      <vt:lpstr>Key Take-Aways</vt:lpstr>
      <vt:lpstr>Apache YARN</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Hortonworks</dc:title>
  <dc:creator>edelin</dc:creator>
  <cp:lastModifiedBy>Bikas Saha</cp:lastModifiedBy>
  <cp:revision>1632</cp:revision>
  <cp:lastPrinted>2013-08-21T21:39:12Z</cp:lastPrinted>
  <dcterms:created xsi:type="dcterms:W3CDTF">2011-12-12T20:01:28Z</dcterms:created>
  <dcterms:modified xsi:type="dcterms:W3CDTF">2013-12-04T04:21:23Z</dcterms:modified>
</cp:coreProperties>
</file>