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DF842D-3AE4-49FB-841E-A8B5026185AC}">
  <a:tblStyle styleId="{A8DF842D-3AE4-49FB-841E-A8B5026185A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CCS2017</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这时KATCH会对程序进行分析，结合s所跑过的所有分支条件条件构建一个路径约束 ，识别出s中应该修改的字节能否定条件φ(bi)。这个新的约束路径是传给求解器（满足膜理论）然后计算出s中这个特殊字节需要修改的值。</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尽管这种DSE定向符号执行效果很好，但是代价很高，由于需要这种大量的程序分析，所以KATCH需要很长的时间才能产生一个输入。KATCH检查heartbleed时间超过一天。还有一些其他问题，比如在运行过程中探索新路径时，距离是要重新计算的。而且搜索也不是完整的，解释器也许不支持所有字节码。而且约束求解器也不是支持所有语言特征，比如浮点运算。</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再看看，AFLGo每秒可以产生上千input，程序分析是在编译/插装时候进行的，不影响运行时效率，而且它使用基于模拟退火的全局搜索达到一个全局最优，这里血药注意KATCH是greedy search是局部最优，可能会在某一个位置卡住，不能到达目标位置。此外，AFLGo还支持并行搜索，同时搜索所有目标。这里说明一下AFLGo实验本身是具有随机性的，所以需要考虑一些统计因素，因而他们做了30此实验，之后求了个平均值，可以看到AFLGo平均19分钟跑出结果，KATCH需要一天多时间。</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Shape 19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AFLgo是在AFL基础上进行改进的，AFL是一个coverage-based的灰盒fuzzer，这是coverage-based greybox fuzzer工作流程图，将输入集合排成队列，例如AFL按照input加载的顺序排成一个循环队列，在第2步choosenext实现了按顺序选取input喂给程序。AFLGo在第3行做了修改，使用模拟退火方式为种子分配能量值p，然后把s mutate  p次，产生p个新输入s‘，如果s’产生crash，然后就会被加入Sx这个集合，如果覆盖新路，s’就会被加入一开始的队列S。</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Shape 20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至于为什么要做p次，文章中只是简单说明了一下，在另一篇文章工作中他们搞了一个AFLfast，如上图，他们发现coveraged-based fuzzer总是更多的执行高频率路径，30%的路径只被单个输入执行过，而10%的路径被1k~10k的输入执行过。在AFLfast工作中他们将coveraged-based greybox fuzzing模型化成一个马尔科夫链，状态转换的概率pij由上面这个等式给出，执行路径i的种子s mutate产生一个能执行路径j的种子s‘的概率。他们发现通过稳定分布的密度可以描述经过多次迭代后高频率路径被执行的概率。Böhme等人开发了一个技术通过调整fuzz次数，可以使fuzzer引向低频率路径，这个次数称为能量，但是马尔科夫链中的能量只局限于其中一个状态，但是温度在模拟退火中具有全局性。</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 下面介绍AFLGo技术细节，从距离测量方式开始说起，尽管他们定义的是一种过程间的距离测量方式，实质上结合了过程间的函数调用图与过程内的控制流图，有过程内分析也有过程间分析。距离测量方式在插桩时建立，提供运行时的计算。</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为了计算跨函数的基本块距离，他们在函数调用图（CG）中为每个函数节点赋值，为每个过程内的控制流程（CF）的每个基本块节点分赋值。那么函数层距离决定了函数调用图(CG)一个函数到目标函数的距离。定义这个距离是两个函数最短路径的边个数，距离df(n,Tf)是函数n到所有可到达的目标函数的距离的一个调和平均数。</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Shape 23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那么他们为什么用调和平均数，因为调和平均数可以区分不同点到目标的距离。上图白色的部分里面的数字是节点距离，灰色的是目标节点。左边三个节点到两个目标距离的算数平均数都是2，右边的则不一样。</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Shape 24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基本块距离不仅考虑函数层距离，还考虑同一控制流程图中基本块间的距离，db(m1,m2)定义同一函数i中控制流程图Gi两个基本块之间最短路径的边数，N(m)是被基本块调用且可达目标函数的函数集合，T是相应的N(m)非空的基本块集合，c=10是一个常量，放大函数层距离的作用。那么如果m属于T，直接取函数层最小距离，如果m不属于T，也就是m不调用函数，或者调用的函数不可达，那么就得算他到集合T中基本快的距离及相应函数层距离之和，最后求调和平均数。</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Shape 26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最后定义种子距离d(s,Tb)，ξ是种子s的执行路径，这个路径也可以看成一个被s执行过的基本块集合，分母表示基本块数量，分子表示，每个基本块到目标的距离的累加，</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Shape 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灰盒fuzz现在被认为是漏洞挖掘非常先进的一个手段，典型的工具如AFL，插装代码量非常小，具有对input跑过的分支进行记录的功能。比如用hash去表示分支，用bitmap去记录跑过的次数，把种子mutate，产生新的种子，如果执行了新的分支，这个input就加入测试队列，AFL发现很多高影响漏洞，并且还有很多安全研究人员在AFL基础上不断扩展。包括我们小组现在在做得enforce-afl。然而，目前现存的grebox fuzzer都不能有效定向，即不能控制产生的输入去执行指定的目标区域。</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Shape 2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最后有定义了标准化种子距离，注意这里d~的取值范围应该是0-1闭区间。基本块距离是在插桩时运算的，标准化种子d~距离实在fuzz运行时，通过参考之前基本块距离运算的。</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Shape 27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为什么选取这个模拟退火，这里就涉及了马尔科夫蒙特卡洛方法以及一些统计学原理，这里我就不具体说明，但是这么做的目的就是为那些离目标近的种子分配更多能量，距离远的种子分配少的能量，随着时间推进，这种能量分配的差距就会原来越大.SA算法能够在可接受的时间预算中在非常大而离散的搜索空间中渐进收敛得到全局最优解（在这里，这个解集就是能跑最多目标的种子集合）SA在随机游走的过程中它总是接受better solutions当然有时也接受worse solution，温度是SA算法的一个参数，用来控制接收不好solutions，并且他也随降温公式降低。初始化温度为1,SA算法可能接受不好solution的概率很高，但是当温度为0是，他就只接受better solution，降温公式控制收敛速度，这里采用的是一个指数降温公式(7)</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Shape 28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在时间tx，退火过程由“exploration”进入“exploitation”阶段，对于时间tx，那么Texp在时间t的值应该是（11）</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Shape 29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最后有这个能量公式，可以看出前面d~的大小决定这个函数是关于t的增函数还是减函数</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Shape 30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这两幅图tx=40，左图是种子距离与能量的函数图，线性的，右图是时间与能量的函数图，在t=0的时刻，所有种子能量一样，但是随着时间推进，近距离种子能量越来越多，远距离种子能量越来越少，但是值都保持在0到1的闭区间，我感觉右图画错了，</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Shape 3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AFL也有一个能量公式，它基于执行时间和input 大小，所以将他们的退火能量公式与AFL现存的结合起来，结果如下</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Shape 32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距离为一的种子在t=0时能量为1，这个与一开始AFL分配的是一样的，但是10分钟后，能量降到15%，通过上面的公式，我们能看到，那些远离目标的种子分配的能量与來越少，t趋于无穷时，大概是afl分配的32分之一，</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Shape 33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当距离非常近的种子，能量越来越多，是afl的32倍。</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Shape 3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上面是他们设计AFLGo时的一个改进历程，起初他们构建进程间控制流程图(iCGF)，就把一个函数调用的所有函数的第一个基本块都连接起来。然后再计算过程间控制流程图(iCGF)中每个节点到目标距离。由于节点数目特别多，因而计算量大耗费时间多。现在他们控制流程图的节点距离只计算过程内的</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Shape 35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基本块层的距离计算复杂度如果按照Djikstra’s shortest-path algorithm算法，应该为为V方，V是节点个数，那么对于过程间的距离计算，复杂度就应该是O(n2*m2)，n个intra-procedural CFG，每个CFGm个节点。现在AFLGo基本块层距离只计算过程内的CFG节点，时间复杂度降为o(n2+m2).不仅节省了大量的存储，而且把时间也从几小时缩短到几分钟。</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Shape 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这篇文章作者认为现在大部分定向fuzzers基于符号执行，传统符号执行在不执行程序的前提下，通过模拟执行来进行程序分析得到相应的路径约束，</a:t>
            </a:r>
            <a:r>
              <a:rPr b="0" i="0" lang="zh-CN" sz="1150" u="none" cap="none" strike="noStrike">
                <a:solidFill>
                  <a:srgbClr val="222222"/>
                </a:solidFill>
                <a:highlight>
                  <a:srgbClr val="FFFFFF"/>
                </a:highlight>
                <a:latin typeface="Arial"/>
                <a:ea typeface="Arial"/>
                <a:cs typeface="Arial"/>
                <a:sym typeface="Arial"/>
              </a:rPr>
              <a:t>然后通过约束求解器来得到可以触发目标代码的具体值。假设有一个路径π能到达目标位置，</a:t>
            </a:r>
            <a:r>
              <a:rPr b="0" i="0" lang="zh-CN" sz="1100" u="none" cap="none" strike="noStrike">
                <a:solidFill>
                  <a:schemeClr val="dk1"/>
                </a:solidFill>
                <a:latin typeface="Arial"/>
                <a:ea typeface="Arial"/>
                <a:cs typeface="Arial"/>
                <a:sym typeface="Arial"/>
              </a:rPr>
              <a:t>φ(π)是一个一阶逻辑公式，并且所有能执行目标T的输入都满足φ(π)，那么根据布尔表达式满足理论SMT求解器就可以得到这样的一个具体t。</a:t>
            </a:r>
            <a:r>
              <a:rPr b="0" i="0" lang="zh-CN" sz="1150" u="none" cap="none" strike="noStrike">
                <a:solidFill>
                  <a:srgbClr val="222222"/>
                </a:solidFill>
                <a:highlight>
                  <a:srgbClr val="FFFFFF"/>
                </a:highlight>
                <a:latin typeface="Arial"/>
                <a:ea typeface="Arial"/>
                <a:cs typeface="Arial"/>
                <a:sym typeface="Arial"/>
              </a:rPr>
              <a:t>（其实符号执行这块我也没具体去研究过）</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Shape 36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这是整个实现流程框架，AFLGo主要模块由灰色的标注，Graph extractor主要是生成CG与CFG，CG与CFG在LLVM架构中是可读的，所以编译时CC设为afl-clang-fast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Shape 37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距离计算器DC是通过python脚本实现的，结合了之前的CG与CFG，利用networkx工具包解析图表，并且根据Djikstra’s计算最短距离</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Shape 38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插桩的代码会记录跑过的分支，这些信息记录在64kb的共享存储区(bitmap)中，在一个64-bit结构中，他们扩展用了共享存储区的16字节，其中8字节进行距离的累加，8字节记录运行过得基本块数量。</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Shape 39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作者用AFL 2.40版本进行改进的，AFLGo根据我们的基于退火的能量公式进行测试。16字节的共享内存会通知fuzzer当前种子的距离，种子距离就是用基本块距离之和除以执行过的基本块数量。</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Shape 40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下面部分来介绍一下实际的测试，作者也选择了一些其他的开源项目来测试。像有的开源项目已经被测试很久，也没再发现什么新的漏洞，但是现在这些项目又出现了新版本，新版本又出现了一些新特征，那么现在就需要对这些新特征部分进行测试。目前最先进的补丁测试工具是KATCH.我们就用它作为对比工具，和KATCH作者测试同样的程序，试验条件都一样。这些使他们测试的应用。</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Shape 41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这个表展示的是实验结果，显示的是被改变过的BB，但是没有被测试过的，然后KATCH与AFLGo在规定的时间cover的BB,AFLGo比KATCH多了13%，AFLGo 223，而KATCH是198.还有很多目标没被测试到是因为他们不可达，比如和操作系统有关等。再比如很多更改的基本块只能通过寄存器间接调用或跳转访问，但是如果这个边在分析的函数调用图或者控制流程图里，那么就不存在这样的情况。</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Shape 41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当然他们也有各自的技术优势，符号执行可以进入难以访问的位置，而greybox fuzzer可以快速探索到目标的许多路径，而不会卡在某个位置，他们相互补充，比单独的效果好。</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Shape 42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AFLGo除了发现之前KATCH发现7个bugs中的4个，还额外发现了13个bugs，存在于现在的大部分版本里，bug类型就是缓冲区溢出，空指针之类的，其中有7个已经报CVE了。其中12个bug的发现借助于AFLGo的定向性，7个bug就在目标位置，5个是在目标位置附近发现的。</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Shape 43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AFLGo在实验中表现得比KATCH出色，我们将其归结为定向灰盒fuzz的效率，AFLGo在运行时不需要程序分析，因此产生的input比KATCH多几个数量级。另一个高效的根源在于AFLGO使用运行时检测器ASAN，而KATCH需要基于约束的错误检查机制。</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Shape 43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在实际应用的研究中，他们将AFLGo与Google‘s OSS-Fuzz整合起来了,OSS-Fuzz是一款持续测试平台，专门测试一些我们常用的一些关键的库以及其他开源项目，测试出bug后会自动报给项目维护部门，直到被打补丁为止。截止今年5月17日，OSS-Fuzz已经整合了47个开源项目。OSS-Fuzz发现了1000bug，其中264个是高危漏洞。但是它整合的AFL与LibFuzzer都不是定向的，不能直接对最新的更改部分进行测试。因而我们将AFLGo整合到OSS-Fuzz这个自动测试平台，并且从7个关键开源库中发现了26个不同的漏洞。其中一些漏洞可以被利用实施拒绝服务攻击，远程恶意代码攻击。接下来我们将重点从libxml2与libming两个库的测试说起。</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Shape 7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定向符号执行将target code可达到问题归结为反复求解约束满足问题。其实大部分路径是不直接到达，所以只好去找一个目标作为中介。上图就是有heartbleed漏洞的代码片段。文章距离用KATCH去测试，首先存π0这样的路径到达第1465行，但是目标是第1480行。所以KATCH就要把φ(π0)∧(hbtype ==TLS1_HB_REQUEST)传给约束求解器生成这样的一个input能执行target location第1480行.</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Shape 44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LibXML2是一个用C写得用来解析XML的库，是php的核心组件，测试了50个最新版本，AFLGo发现了四个不同的缓冲区溢出，这些crash在最新版本的PHP中的DOM验证器是可以重现的。其中两个是无效的写入，大小可达4kb，可能会被用于任意代码执行。报了4个CVE.其中前两组是由于之前不完整修复，AFLgo对之前版本报出已经修复的bug部分进行测试，AFLgo产生了一些其他的crashing输入导致bug重现</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Shape 4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这两个CVE的在最上行xmlValidateOneElement中有，而灰色的部分之前被解决了开发者在valic.c文件中的xmlAddID函数中加入了边界检查,来修补空指针废弃的问题，这个函数被xmlParseOneAttribute and xmlValidateOneNamespace调用，但是要执行这两个函数，解析器首先要执行xmlValidateOneElement，当这个函数执行print不同指针content时发生了溢出。</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Shape 4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Libming是一个用来读及生成swf文件的库，他们测试了最新的50个版本，AFLGo发现了不完整修复，之前已经报过CVE-2016-9831，而且也发出打补丁公告，但是AFLGFo生成了另一个crash输入产生了同样的stacktrace,他们做了详细的分析然后报了一个CVE-2017-7578</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Shape 47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对于一些知名的商业软件都有自动bug report机制，比如一个videolan client(VLC)CRASH了，由于libpng的一个缓冲区溢出导致，那么用户可以一键将这个bug报给开发者，这样做不仅确保软件的服务质量，也能保证个人隐私，免受更过用户被攻击，但是VLC不会把产生crash的文件也传回来，因为要考虑个人隐私，嫌烦，软件只是传一个stacktrace与一些环境变量。需要开发团队自己重现crash。在上面这些项目的测试中，他们用AFLGo与AFL对比做实验，找了一些之前报告的漏洞，他们看看AFLGo与AFL重现这些漏洞所用的平均时间。</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Shape 47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这是对比的结果，TTE就是产生第一个导致error的输入的时间，Factor是AFL的TTE除以AFLGo的TTE，这个值大于1说明AFLgo的效果更好一些 。</a:t>
            </a:r>
            <a:endParaRPr/>
          </a:p>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A12代表AFLGo的TTE比AFL的TTE小的概率，统计效果明显的加粗表示。在重现libPNG的CVE，AFLgO是AFL的3-11倍快，在binutils中，AFLGo通常比AFL快1.5-2倍。</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Shape 4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那么DGF要比最先进的符号执行好吗？那么这个实验用BugRedux最先进的crash重现工具（基于KLEE）与AFL对比，实验环境都是一样的，在对比中，为了使BugRedux也能产生非常好的效果，我们将stack trace中的method-call作为目标。最后可以看到AFLGo效果好，其中有一个AFLGo没成功是因为他没办法吧两个文件同时作为输入。有4个10分钟内重现，其余两个4小时，远低于我们要求的24小时时间预算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Shape 49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这篇paper作者在插装时进行了程序分析，这样保持了灰盒的运行时效率，同时在测试时采用了模拟退火方法为seed进行能量分配，测试结果最先进的定向符号执行工具效果好。DFG也可以用在很多应用，比如补丁测试，或者测试有存在问题的升级代码，再比如说面向系统核心函数等等。说一下个人的几点思考，就算是定向的，但本质还是随机的，灰盒fuzz本质上是一种随机方法，input进行随机mutate，随机的路径等等。再比如说mutate大部分会产生一些非法输入，在有checksum的应用中遇到input格式检查时就无法通过，他这时的directness效果好坏没有具体说明。还有很多项目他们没有做过测试，这个效果好坏就不好说了。</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尽管这样效果非常的好，但是牺牲了效率，花费了太多的时间进行程序分析，约束求解。AFLGo不到20分钟就可以发现heartbleed，而KATCH 24小时内都发现不了</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ok，那么回归主题，这篇文章他们在AFL上究竟做了什么？DGF，在灰盒fuzzer中加入了定向性，在插桩的时候进行程序分析，维持了的灰盒fuzz的运行时高效性；同时利用了模拟退火作为一个全局的元启发策略，为离目标位置更近的种子分配更多的能量，同时如果种子离目标距离比较远，而且这种分配差异会随时间变大。和所有灰盒fuzz一样，程序分析是在编译时进行的。</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24292E"/>
              </a:buClr>
              <a:buSzPts val="1200"/>
              <a:buFont typeface="Arial"/>
              <a:buNone/>
            </a:pPr>
            <a:r>
              <a:rPr b="0" i="0" lang="zh-CN" sz="1200" u="none" cap="none" strike="noStrike">
                <a:solidFill>
                  <a:srgbClr val="24292E"/>
                </a:solidFill>
                <a:highlight>
                  <a:srgbClr val="FFFFFF"/>
                </a:highlight>
                <a:latin typeface="Arial"/>
                <a:ea typeface="Arial"/>
                <a:cs typeface="Arial"/>
                <a:sym typeface="Arial"/>
              </a:rPr>
              <a:t>简单说一下heartbleed这个漏洞，首先我们知道心跳包用来检测对端是否还存活，防止大量已死的对端还在占用链接。</a:t>
            </a:r>
            <a:r>
              <a:rPr b="0" i="0" lang="zh-CN" sz="1200" u="none" cap="none" strike="noStrike">
                <a:solidFill>
                  <a:srgbClr val="24292E"/>
                </a:solidFill>
                <a:latin typeface="Arial"/>
                <a:ea typeface="Arial"/>
                <a:cs typeface="Arial"/>
                <a:sym typeface="Arial"/>
              </a:rPr>
              <a:t>这个漏洞是由于2011新年前夕commit 4817504d引进了一个新的特征，也就是心跳包所导致的。</a:t>
            </a:r>
            <a:r>
              <a:rPr b="0" i="0" lang="zh-CN" sz="1200" u="none" cap="none" strike="noStrike">
                <a:solidFill>
                  <a:srgbClr val="24292E"/>
                </a:solidFill>
                <a:highlight>
                  <a:srgbClr val="FFFFFF"/>
                </a:highlight>
                <a:latin typeface="Arial"/>
                <a:ea typeface="Arial"/>
                <a:cs typeface="Arial"/>
                <a:sym typeface="Arial"/>
              </a:rPr>
              <a:t> Hbyte是心跳包的类型，如果消息类型满足1465行，那么执行性1480行，</a:t>
            </a:r>
            <a:r>
              <a:rPr b="0" i="0" lang="zh-CN" sz="1200" u="none" cap="none" strike="noStrike">
                <a:solidFill>
                  <a:srgbClr val="24292E"/>
                </a:solidFill>
                <a:latin typeface="Arial"/>
                <a:ea typeface="Arial"/>
                <a:cs typeface="Arial"/>
                <a:sym typeface="Arial"/>
              </a:rPr>
              <a:t>将payload长度的数据拷贝到bp中。这个payload是长度可以是虚假的，比如我实际心跳包数据只有一个字节，我写一个65535的数字到payload中，OpenSSL这里是完全不检查实际长度的。那么将近64kb的内存会被泄漏出来，而且这64kb是pl的，在SSLv3记录的附近，可以使一些cookie, 甚至usrname, password数据。</a:t>
            </a:r>
            <a:endParaRPr b="0" i="0" sz="1200" u="none" cap="none" strike="noStrike">
              <a:solidFill>
                <a:srgbClr val="24292E"/>
              </a:solidFill>
              <a:latin typeface="Arial"/>
              <a:ea typeface="Arial"/>
              <a:cs typeface="Arial"/>
              <a:sym typeface="Arial"/>
            </a:endParaRPr>
          </a:p>
          <a:p>
            <a:pPr indent="0" lvl="0" marL="0" marR="0" rtl="0" algn="l">
              <a:spcBef>
                <a:spcPts val="0"/>
              </a:spcBef>
              <a:spcAft>
                <a:spcPts val="0"/>
              </a:spcAft>
              <a:buClr>
                <a:schemeClr val="dk1"/>
              </a:buClr>
              <a:buSzPts val="1200"/>
              <a:buFont typeface="Arial"/>
              <a:buNone/>
            </a:pPr>
            <a:r>
              <a:t/>
            </a:r>
            <a:endParaRPr b="0" i="0" sz="1200" u="none" cap="none" strike="noStrike">
              <a:solidFill>
                <a:srgbClr val="24292E"/>
              </a:solidFill>
              <a:highlight>
                <a:srgbClr val="FFFFFF"/>
              </a:highlight>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24292E"/>
              </a:buClr>
              <a:buSzPts val="1200"/>
              <a:buFont typeface="Arial"/>
              <a:buNone/>
            </a:pPr>
            <a:r>
              <a:rPr b="0" i="0" lang="zh-CN" sz="1200" u="none" cap="none" strike="noStrike">
                <a:solidFill>
                  <a:srgbClr val="24292E"/>
                </a:solidFill>
                <a:latin typeface="Arial"/>
                <a:ea typeface="Arial"/>
                <a:cs typeface="Arial"/>
                <a:sym typeface="Arial"/>
              </a:rPr>
              <a:t>我们知道定向的fuzzer可以将最新版本新增或变化的部分作为测试目标，如果新添加的这部分有漏洞，那么定向fuzzer是可以检测出来的，像OpenSSL这样包含数百万行代码，用非定向的fuzzer去测，那肯定会浪费大量时间，相比定向的效率更高，因为它可以只测那些最新500多行代码部分.</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KATCH把openssl要编译成LLVM字节码。在测试过程中，KATCH对11个改变的基本块作为目标进行测试，这11个目标在之前的回归测试中没被测试过。对于每个目标，KATCH执行贪婪式搜索。KATCH会在之前回归测试中找到一个比较接近目标的种子，例如上图种子执行到φ(bi)，对应源码1465行，但是消息类型不正确，只能执行bi+1，却不能执行1480行，却离t已经很近了，所以需要把判断条件否定。</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5200"/>
              <a:buFont typeface="Arial"/>
              <a:buNone/>
              <a:defRPr sz="5200">
                <a:solidFill>
                  <a:schemeClr val="dk1"/>
                </a:solidFill>
              </a:defRPr>
            </a:lvl2pPr>
            <a:lvl3pPr indent="0" lvl="2" algn="ctr">
              <a:spcBef>
                <a:spcPts val="0"/>
              </a:spcBef>
              <a:spcAft>
                <a:spcPts val="0"/>
              </a:spcAft>
              <a:buClr>
                <a:schemeClr val="dk1"/>
              </a:buClr>
              <a:buSzPts val="5200"/>
              <a:buFont typeface="Arial"/>
              <a:buNone/>
              <a:defRPr sz="5200">
                <a:solidFill>
                  <a:schemeClr val="dk1"/>
                </a:solidFill>
              </a:defRPr>
            </a:lvl3pPr>
            <a:lvl4pPr indent="0" lvl="3" algn="ctr">
              <a:spcBef>
                <a:spcPts val="0"/>
              </a:spcBef>
              <a:spcAft>
                <a:spcPts val="0"/>
              </a:spcAft>
              <a:buClr>
                <a:schemeClr val="dk1"/>
              </a:buClr>
              <a:buSzPts val="5200"/>
              <a:buFont typeface="Arial"/>
              <a:buNone/>
              <a:defRPr sz="5200">
                <a:solidFill>
                  <a:schemeClr val="dk1"/>
                </a:solidFill>
              </a:defRPr>
            </a:lvl4pPr>
            <a:lvl5pPr indent="0" lvl="4" algn="ctr">
              <a:spcBef>
                <a:spcPts val="0"/>
              </a:spcBef>
              <a:spcAft>
                <a:spcPts val="0"/>
              </a:spcAft>
              <a:buClr>
                <a:schemeClr val="dk1"/>
              </a:buClr>
              <a:buSzPts val="5200"/>
              <a:buFont typeface="Arial"/>
              <a:buNone/>
              <a:defRPr sz="5200">
                <a:solidFill>
                  <a:schemeClr val="dk1"/>
                </a:solidFill>
              </a:defRPr>
            </a:lvl5pPr>
            <a:lvl6pPr indent="0" lvl="5" algn="ctr">
              <a:spcBef>
                <a:spcPts val="0"/>
              </a:spcBef>
              <a:spcAft>
                <a:spcPts val="0"/>
              </a:spcAft>
              <a:buClr>
                <a:schemeClr val="dk1"/>
              </a:buClr>
              <a:buSzPts val="5200"/>
              <a:buFont typeface="Arial"/>
              <a:buNone/>
              <a:defRPr sz="5200">
                <a:solidFill>
                  <a:schemeClr val="dk1"/>
                </a:solidFill>
              </a:defRPr>
            </a:lvl6pPr>
            <a:lvl7pPr indent="0" lvl="6" algn="ctr">
              <a:spcBef>
                <a:spcPts val="0"/>
              </a:spcBef>
              <a:spcAft>
                <a:spcPts val="0"/>
              </a:spcAft>
              <a:buClr>
                <a:schemeClr val="dk1"/>
              </a:buClr>
              <a:buSzPts val="5200"/>
              <a:buFont typeface="Arial"/>
              <a:buNone/>
              <a:defRPr sz="5200">
                <a:solidFill>
                  <a:schemeClr val="dk1"/>
                </a:solidFill>
              </a:defRPr>
            </a:lvl7pPr>
            <a:lvl8pPr indent="0" lvl="7" algn="ctr">
              <a:spcBef>
                <a:spcPts val="0"/>
              </a:spcBef>
              <a:spcAft>
                <a:spcPts val="0"/>
              </a:spcAft>
              <a:buClr>
                <a:schemeClr val="dk1"/>
              </a:buClr>
              <a:buSzPts val="5200"/>
              <a:buFont typeface="Arial"/>
              <a:buNone/>
              <a:defRPr sz="5200">
                <a:solidFill>
                  <a:schemeClr val="dk1"/>
                </a:solidFill>
              </a:defRPr>
            </a:lvl8pPr>
            <a:lvl9pPr indent="0" lvl="8" algn="ctr">
              <a:spcBef>
                <a:spcPts val="0"/>
              </a:spcBef>
              <a:spcAft>
                <a:spcPts val="0"/>
              </a:spcAft>
              <a:buClr>
                <a:schemeClr val="dk1"/>
              </a:buClr>
              <a:buSzPts val="5200"/>
              <a:buFont typeface="Arial"/>
              <a:buNone/>
              <a:defRPr sz="5200">
                <a:solidFill>
                  <a:schemeClr val="dk1"/>
                </a:solidFil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2000"/>
              <a:buFont typeface="Arial"/>
              <a:buNone/>
              <a:defRPr sz="12000">
                <a:solidFill>
                  <a:schemeClr val="dk1"/>
                </a:solidFill>
              </a:defRPr>
            </a:lvl2pPr>
            <a:lvl3pPr indent="0" lvl="2" algn="ctr">
              <a:spcBef>
                <a:spcPts val="0"/>
              </a:spcBef>
              <a:spcAft>
                <a:spcPts val="0"/>
              </a:spcAft>
              <a:buClr>
                <a:schemeClr val="dk1"/>
              </a:buClr>
              <a:buSzPts val="12000"/>
              <a:buFont typeface="Arial"/>
              <a:buNone/>
              <a:defRPr sz="12000">
                <a:solidFill>
                  <a:schemeClr val="dk1"/>
                </a:solidFill>
              </a:defRPr>
            </a:lvl3pPr>
            <a:lvl4pPr indent="0" lvl="3" algn="ctr">
              <a:spcBef>
                <a:spcPts val="0"/>
              </a:spcBef>
              <a:spcAft>
                <a:spcPts val="0"/>
              </a:spcAft>
              <a:buClr>
                <a:schemeClr val="dk1"/>
              </a:buClr>
              <a:buSzPts val="12000"/>
              <a:buFont typeface="Arial"/>
              <a:buNone/>
              <a:defRPr sz="12000">
                <a:solidFill>
                  <a:schemeClr val="dk1"/>
                </a:solidFill>
              </a:defRPr>
            </a:lvl4pPr>
            <a:lvl5pPr indent="0" lvl="4" algn="ctr">
              <a:spcBef>
                <a:spcPts val="0"/>
              </a:spcBef>
              <a:spcAft>
                <a:spcPts val="0"/>
              </a:spcAft>
              <a:buClr>
                <a:schemeClr val="dk1"/>
              </a:buClr>
              <a:buSzPts val="12000"/>
              <a:buFont typeface="Arial"/>
              <a:buNone/>
              <a:defRPr sz="12000">
                <a:solidFill>
                  <a:schemeClr val="dk1"/>
                </a:solidFill>
              </a:defRPr>
            </a:lvl5pPr>
            <a:lvl6pPr indent="0" lvl="5" algn="ctr">
              <a:spcBef>
                <a:spcPts val="0"/>
              </a:spcBef>
              <a:spcAft>
                <a:spcPts val="0"/>
              </a:spcAft>
              <a:buClr>
                <a:schemeClr val="dk1"/>
              </a:buClr>
              <a:buSzPts val="12000"/>
              <a:buFont typeface="Arial"/>
              <a:buNone/>
              <a:defRPr sz="12000">
                <a:solidFill>
                  <a:schemeClr val="dk1"/>
                </a:solidFill>
              </a:defRPr>
            </a:lvl6pPr>
            <a:lvl7pPr indent="0" lvl="6" algn="ctr">
              <a:spcBef>
                <a:spcPts val="0"/>
              </a:spcBef>
              <a:spcAft>
                <a:spcPts val="0"/>
              </a:spcAft>
              <a:buClr>
                <a:schemeClr val="dk1"/>
              </a:buClr>
              <a:buSzPts val="12000"/>
              <a:buFont typeface="Arial"/>
              <a:buNone/>
              <a:defRPr sz="12000">
                <a:solidFill>
                  <a:schemeClr val="dk1"/>
                </a:solidFill>
              </a:defRPr>
            </a:lvl7pPr>
            <a:lvl8pPr indent="0" lvl="7" algn="ctr">
              <a:spcBef>
                <a:spcPts val="0"/>
              </a:spcBef>
              <a:spcAft>
                <a:spcPts val="0"/>
              </a:spcAft>
              <a:buClr>
                <a:schemeClr val="dk1"/>
              </a:buClr>
              <a:buSzPts val="12000"/>
              <a:buFont typeface="Arial"/>
              <a:buNone/>
              <a:defRPr sz="12000">
                <a:solidFill>
                  <a:schemeClr val="dk1"/>
                </a:solidFill>
              </a:defRPr>
            </a:lvl8pPr>
            <a:lvl9pPr indent="0" lvl="8" algn="ctr">
              <a:spcBef>
                <a:spcPts val="0"/>
              </a:spcBef>
              <a:spcAft>
                <a:spcPts val="0"/>
              </a:spcAft>
              <a:buClr>
                <a:schemeClr val="dk1"/>
              </a:buClr>
              <a:buSzPts val="12000"/>
              <a:buFont typeface="Arial"/>
              <a:buNone/>
              <a:defRPr sz="12000">
                <a:solidFill>
                  <a:schemeClr val="dk1"/>
                </a:solidFill>
              </a:defRPr>
            </a:lvl9pPr>
          </a:lstStyle>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2800"/>
              <a:buFont typeface="Arial"/>
              <a:buNone/>
              <a:defRPr sz="2800">
                <a:solidFill>
                  <a:schemeClr val="dk1"/>
                </a:solidFill>
              </a:defRPr>
            </a:lvl2pPr>
            <a:lvl3pPr indent="0" lvl="2">
              <a:spcBef>
                <a:spcPts val="0"/>
              </a:spcBef>
              <a:spcAft>
                <a:spcPts val="0"/>
              </a:spcAft>
              <a:buClr>
                <a:schemeClr val="dk1"/>
              </a:buClr>
              <a:buSzPts val="2800"/>
              <a:buFont typeface="Arial"/>
              <a:buNone/>
              <a:defRPr sz="2800">
                <a:solidFill>
                  <a:schemeClr val="dk1"/>
                </a:solidFill>
              </a:defRPr>
            </a:lvl3pPr>
            <a:lvl4pPr indent="0" lvl="3">
              <a:spcBef>
                <a:spcPts val="0"/>
              </a:spcBef>
              <a:spcAft>
                <a:spcPts val="0"/>
              </a:spcAft>
              <a:buClr>
                <a:schemeClr val="dk1"/>
              </a:buClr>
              <a:buSzPts val="2800"/>
              <a:buFont typeface="Arial"/>
              <a:buNone/>
              <a:defRPr sz="2800">
                <a:solidFill>
                  <a:schemeClr val="dk1"/>
                </a:solidFill>
              </a:defRPr>
            </a:lvl4pPr>
            <a:lvl5pPr indent="0" lvl="4">
              <a:spcBef>
                <a:spcPts val="0"/>
              </a:spcBef>
              <a:spcAft>
                <a:spcPts val="0"/>
              </a:spcAft>
              <a:buClr>
                <a:schemeClr val="dk1"/>
              </a:buClr>
              <a:buSzPts val="2800"/>
              <a:buFont typeface="Arial"/>
              <a:buNone/>
              <a:defRPr sz="2800">
                <a:solidFill>
                  <a:schemeClr val="dk1"/>
                </a:solidFill>
              </a:defRPr>
            </a:lvl5pPr>
            <a:lvl6pPr indent="0" lvl="5">
              <a:spcBef>
                <a:spcPts val="0"/>
              </a:spcBef>
              <a:spcAft>
                <a:spcPts val="0"/>
              </a:spcAft>
              <a:buClr>
                <a:schemeClr val="dk1"/>
              </a:buClr>
              <a:buSzPts val="2800"/>
              <a:buFont typeface="Arial"/>
              <a:buNone/>
              <a:defRPr sz="2800">
                <a:solidFill>
                  <a:schemeClr val="dk1"/>
                </a:solidFill>
              </a:defRPr>
            </a:lvl6pPr>
            <a:lvl7pPr indent="0" lvl="6">
              <a:spcBef>
                <a:spcPts val="0"/>
              </a:spcBef>
              <a:spcAft>
                <a:spcPts val="0"/>
              </a:spcAft>
              <a:buClr>
                <a:schemeClr val="dk1"/>
              </a:buClr>
              <a:buSzPts val="2800"/>
              <a:buFont typeface="Arial"/>
              <a:buNone/>
              <a:defRPr sz="2800">
                <a:solidFill>
                  <a:schemeClr val="dk1"/>
                </a:solidFill>
              </a:defRPr>
            </a:lvl7pPr>
            <a:lvl8pPr indent="0" lvl="7">
              <a:spcBef>
                <a:spcPts val="0"/>
              </a:spcBef>
              <a:spcAft>
                <a:spcPts val="0"/>
              </a:spcAft>
              <a:buClr>
                <a:schemeClr val="dk1"/>
              </a:buClr>
              <a:buSzPts val="2800"/>
              <a:buFont typeface="Arial"/>
              <a:buNone/>
              <a:defRPr sz="2800">
                <a:solidFill>
                  <a:schemeClr val="dk1"/>
                </a:solidFill>
              </a:defRPr>
            </a:lvl8pPr>
            <a:lvl9pPr indent="0" lvl="8">
              <a:spcBef>
                <a:spcPts val="0"/>
              </a:spcBef>
              <a:spcAft>
                <a:spcPts val="0"/>
              </a:spcAft>
              <a:buClr>
                <a:schemeClr val="dk1"/>
              </a:buClr>
              <a:buSzPts val="2800"/>
              <a:buFont typeface="Arial"/>
              <a:buNone/>
              <a:defRPr sz="2800">
                <a:solidFill>
                  <a:schemeClr val="dk1"/>
                </a:solidFil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3600"/>
              <a:buFont typeface="Arial"/>
              <a:buNone/>
              <a:defRPr sz="3600">
                <a:solidFill>
                  <a:schemeClr val="dk1"/>
                </a:solidFill>
              </a:defRPr>
            </a:lvl2pPr>
            <a:lvl3pPr indent="0" lvl="2" algn="ctr">
              <a:spcBef>
                <a:spcPts val="0"/>
              </a:spcBef>
              <a:spcAft>
                <a:spcPts val="0"/>
              </a:spcAft>
              <a:buClr>
                <a:schemeClr val="dk1"/>
              </a:buClr>
              <a:buSzPts val="3600"/>
              <a:buFont typeface="Arial"/>
              <a:buNone/>
              <a:defRPr sz="3600">
                <a:solidFill>
                  <a:schemeClr val="dk1"/>
                </a:solidFill>
              </a:defRPr>
            </a:lvl3pPr>
            <a:lvl4pPr indent="0" lvl="3" algn="ctr">
              <a:spcBef>
                <a:spcPts val="0"/>
              </a:spcBef>
              <a:spcAft>
                <a:spcPts val="0"/>
              </a:spcAft>
              <a:buClr>
                <a:schemeClr val="dk1"/>
              </a:buClr>
              <a:buSzPts val="3600"/>
              <a:buFont typeface="Arial"/>
              <a:buNone/>
              <a:defRPr sz="3600">
                <a:solidFill>
                  <a:schemeClr val="dk1"/>
                </a:solidFill>
              </a:defRPr>
            </a:lvl4pPr>
            <a:lvl5pPr indent="0" lvl="4" algn="ctr">
              <a:spcBef>
                <a:spcPts val="0"/>
              </a:spcBef>
              <a:spcAft>
                <a:spcPts val="0"/>
              </a:spcAft>
              <a:buClr>
                <a:schemeClr val="dk1"/>
              </a:buClr>
              <a:buSzPts val="3600"/>
              <a:buFont typeface="Arial"/>
              <a:buNone/>
              <a:defRPr sz="3600">
                <a:solidFill>
                  <a:schemeClr val="dk1"/>
                </a:solidFill>
              </a:defRPr>
            </a:lvl5pPr>
            <a:lvl6pPr indent="0" lvl="5" algn="ctr">
              <a:spcBef>
                <a:spcPts val="0"/>
              </a:spcBef>
              <a:spcAft>
                <a:spcPts val="0"/>
              </a:spcAft>
              <a:buClr>
                <a:schemeClr val="dk1"/>
              </a:buClr>
              <a:buSzPts val="3600"/>
              <a:buFont typeface="Arial"/>
              <a:buNone/>
              <a:defRPr sz="3600">
                <a:solidFill>
                  <a:schemeClr val="dk1"/>
                </a:solidFill>
              </a:defRPr>
            </a:lvl6pPr>
            <a:lvl7pPr indent="0" lvl="6" algn="ctr">
              <a:spcBef>
                <a:spcPts val="0"/>
              </a:spcBef>
              <a:spcAft>
                <a:spcPts val="0"/>
              </a:spcAft>
              <a:buClr>
                <a:schemeClr val="dk1"/>
              </a:buClr>
              <a:buSzPts val="3600"/>
              <a:buFont typeface="Arial"/>
              <a:buNone/>
              <a:defRPr sz="3600">
                <a:solidFill>
                  <a:schemeClr val="dk1"/>
                </a:solidFill>
              </a:defRPr>
            </a:lvl7pPr>
            <a:lvl8pPr indent="0" lvl="7" algn="ctr">
              <a:spcBef>
                <a:spcPts val="0"/>
              </a:spcBef>
              <a:spcAft>
                <a:spcPts val="0"/>
              </a:spcAft>
              <a:buClr>
                <a:schemeClr val="dk1"/>
              </a:buClr>
              <a:buSzPts val="3600"/>
              <a:buFont typeface="Arial"/>
              <a:buNone/>
              <a:defRPr sz="3600">
                <a:solidFill>
                  <a:schemeClr val="dk1"/>
                </a:solidFill>
              </a:defRPr>
            </a:lvl8pPr>
            <a:lvl9pPr indent="0" lvl="8" algn="ctr">
              <a:spcBef>
                <a:spcPts val="0"/>
              </a:spcBef>
              <a:spcAft>
                <a:spcPts val="0"/>
              </a:spcAft>
              <a:buClr>
                <a:schemeClr val="dk1"/>
              </a:buClr>
              <a:buSzPts val="3600"/>
              <a:buFont typeface="Arial"/>
              <a:buNone/>
              <a:defRPr sz="3600">
                <a:solidFill>
                  <a:schemeClr val="dk1"/>
                </a:solidFil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2800"/>
              <a:buFont typeface="Arial"/>
              <a:buNone/>
              <a:defRPr sz="2800">
                <a:solidFill>
                  <a:schemeClr val="dk1"/>
                </a:solidFill>
              </a:defRPr>
            </a:lvl2pPr>
            <a:lvl3pPr indent="0" lvl="2">
              <a:spcBef>
                <a:spcPts val="0"/>
              </a:spcBef>
              <a:spcAft>
                <a:spcPts val="0"/>
              </a:spcAft>
              <a:buClr>
                <a:schemeClr val="dk1"/>
              </a:buClr>
              <a:buSzPts val="2800"/>
              <a:buFont typeface="Arial"/>
              <a:buNone/>
              <a:defRPr sz="2800">
                <a:solidFill>
                  <a:schemeClr val="dk1"/>
                </a:solidFill>
              </a:defRPr>
            </a:lvl3pPr>
            <a:lvl4pPr indent="0" lvl="3">
              <a:spcBef>
                <a:spcPts val="0"/>
              </a:spcBef>
              <a:spcAft>
                <a:spcPts val="0"/>
              </a:spcAft>
              <a:buClr>
                <a:schemeClr val="dk1"/>
              </a:buClr>
              <a:buSzPts val="2800"/>
              <a:buFont typeface="Arial"/>
              <a:buNone/>
              <a:defRPr sz="2800">
                <a:solidFill>
                  <a:schemeClr val="dk1"/>
                </a:solidFill>
              </a:defRPr>
            </a:lvl4pPr>
            <a:lvl5pPr indent="0" lvl="4">
              <a:spcBef>
                <a:spcPts val="0"/>
              </a:spcBef>
              <a:spcAft>
                <a:spcPts val="0"/>
              </a:spcAft>
              <a:buClr>
                <a:schemeClr val="dk1"/>
              </a:buClr>
              <a:buSzPts val="2800"/>
              <a:buFont typeface="Arial"/>
              <a:buNone/>
              <a:defRPr sz="2800">
                <a:solidFill>
                  <a:schemeClr val="dk1"/>
                </a:solidFill>
              </a:defRPr>
            </a:lvl5pPr>
            <a:lvl6pPr indent="0" lvl="5">
              <a:spcBef>
                <a:spcPts val="0"/>
              </a:spcBef>
              <a:spcAft>
                <a:spcPts val="0"/>
              </a:spcAft>
              <a:buClr>
                <a:schemeClr val="dk1"/>
              </a:buClr>
              <a:buSzPts val="2800"/>
              <a:buFont typeface="Arial"/>
              <a:buNone/>
              <a:defRPr sz="2800">
                <a:solidFill>
                  <a:schemeClr val="dk1"/>
                </a:solidFill>
              </a:defRPr>
            </a:lvl6pPr>
            <a:lvl7pPr indent="0" lvl="6">
              <a:spcBef>
                <a:spcPts val="0"/>
              </a:spcBef>
              <a:spcAft>
                <a:spcPts val="0"/>
              </a:spcAft>
              <a:buClr>
                <a:schemeClr val="dk1"/>
              </a:buClr>
              <a:buSzPts val="2800"/>
              <a:buFont typeface="Arial"/>
              <a:buNone/>
              <a:defRPr sz="2800">
                <a:solidFill>
                  <a:schemeClr val="dk1"/>
                </a:solidFill>
              </a:defRPr>
            </a:lvl7pPr>
            <a:lvl8pPr indent="0" lvl="7">
              <a:spcBef>
                <a:spcPts val="0"/>
              </a:spcBef>
              <a:spcAft>
                <a:spcPts val="0"/>
              </a:spcAft>
              <a:buClr>
                <a:schemeClr val="dk1"/>
              </a:buClr>
              <a:buSzPts val="2800"/>
              <a:buFont typeface="Arial"/>
              <a:buNone/>
              <a:defRPr sz="2800">
                <a:solidFill>
                  <a:schemeClr val="dk1"/>
                </a:solidFill>
              </a:defRPr>
            </a:lvl8pPr>
            <a:lvl9pPr indent="0" lvl="8">
              <a:spcBef>
                <a:spcPts val="0"/>
              </a:spcBef>
              <a:spcAft>
                <a:spcPts val="0"/>
              </a:spcAft>
              <a:buClr>
                <a:schemeClr val="dk1"/>
              </a:buClr>
              <a:buSzPts val="2800"/>
              <a:buFont typeface="Arial"/>
              <a:buNone/>
              <a:defRPr sz="2800">
                <a:solidFill>
                  <a:schemeClr val="dk1"/>
                </a:solidFill>
              </a:defRPr>
            </a:lvl9pPr>
          </a:lstStyle>
          <a:p/>
        </p:txBody>
      </p:sp>
      <p:sp>
        <p:nvSpPr>
          <p:cNvPr id="22" name="Shape 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2800"/>
              <a:buFont typeface="Arial"/>
              <a:buNone/>
              <a:defRPr sz="2800">
                <a:solidFill>
                  <a:schemeClr val="dk1"/>
                </a:solidFill>
              </a:defRPr>
            </a:lvl2pPr>
            <a:lvl3pPr indent="0" lvl="2">
              <a:spcBef>
                <a:spcPts val="0"/>
              </a:spcBef>
              <a:spcAft>
                <a:spcPts val="0"/>
              </a:spcAft>
              <a:buClr>
                <a:schemeClr val="dk1"/>
              </a:buClr>
              <a:buSzPts val="2800"/>
              <a:buFont typeface="Arial"/>
              <a:buNone/>
              <a:defRPr sz="2800">
                <a:solidFill>
                  <a:schemeClr val="dk1"/>
                </a:solidFill>
              </a:defRPr>
            </a:lvl3pPr>
            <a:lvl4pPr indent="0" lvl="3">
              <a:spcBef>
                <a:spcPts val="0"/>
              </a:spcBef>
              <a:spcAft>
                <a:spcPts val="0"/>
              </a:spcAft>
              <a:buClr>
                <a:schemeClr val="dk1"/>
              </a:buClr>
              <a:buSzPts val="2800"/>
              <a:buFont typeface="Arial"/>
              <a:buNone/>
              <a:defRPr sz="2800">
                <a:solidFill>
                  <a:schemeClr val="dk1"/>
                </a:solidFill>
              </a:defRPr>
            </a:lvl4pPr>
            <a:lvl5pPr indent="0" lvl="4">
              <a:spcBef>
                <a:spcPts val="0"/>
              </a:spcBef>
              <a:spcAft>
                <a:spcPts val="0"/>
              </a:spcAft>
              <a:buClr>
                <a:schemeClr val="dk1"/>
              </a:buClr>
              <a:buSzPts val="2800"/>
              <a:buFont typeface="Arial"/>
              <a:buNone/>
              <a:defRPr sz="2800">
                <a:solidFill>
                  <a:schemeClr val="dk1"/>
                </a:solidFill>
              </a:defRPr>
            </a:lvl5pPr>
            <a:lvl6pPr indent="0" lvl="5">
              <a:spcBef>
                <a:spcPts val="0"/>
              </a:spcBef>
              <a:spcAft>
                <a:spcPts val="0"/>
              </a:spcAft>
              <a:buClr>
                <a:schemeClr val="dk1"/>
              </a:buClr>
              <a:buSzPts val="2800"/>
              <a:buFont typeface="Arial"/>
              <a:buNone/>
              <a:defRPr sz="2800">
                <a:solidFill>
                  <a:schemeClr val="dk1"/>
                </a:solidFill>
              </a:defRPr>
            </a:lvl6pPr>
            <a:lvl7pPr indent="0" lvl="6">
              <a:spcBef>
                <a:spcPts val="0"/>
              </a:spcBef>
              <a:spcAft>
                <a:spcPts val="0"/>
              </a:spcAft>
              <a:buClr>
                <a:schemeClr val="dk1"/>
              </a:buClr>
              <a:buSzPts val="2800"/>
              <a:buFont typeface="Arial"/>
              <a:buNone/>
              <a:defRPr sz="2800">
                <a:solidFill>
                  <a:schemeClr val="dk1"/>
                </a:solidFill>
              </a:defRPr>
            </a:lvl7pPr>
            <a:lvl8pPr indent="0" lvl="7">
              <a:spcBef>
                <a:spcPts val="0"/>
              </a:spcBef>
              <a:spcAft>
                <a:spcPts val="0"/>
              </a:spcAft>
              <a:buClr>
                <a:schemeClr val="dk1"/>
              </a:buClr>
              <a:buSzPts val="2800"/>
              <a:buFont typeface="Arial"/>
              <a:buNone/>
              <a:defRPr sz="2800">
                <a:solidFill>
                  <a:schemeClr val="dk1"/>
                </a:solidFill>
              </a:defRPr>
            </a:lvl8pPr>
            <a:lvl9pPr indent="0" lvl="8">
              <a:spcBef>
                <a:spcPts val="0"/>
              </a:spcBef>
              <a:spcAft>
                <a:spcPts val="0"/>
              </a:spcAft>
              <a:buClr>
                <a:schemeClr val="dk1"/>
              </a:buClr>
              <a:buSzPts val="2800"/>
              <a:buFont typeface="Arial"/>
              <a:buNone/>
              <a:defRPr sz="2800">
                <a:solidFill>
                  <a:schemeClr val="dk1"/>
                </a:solidFil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2400"/>
              <a:buFont typeface="Arial"/>
              <a:buNone/>
              <a:defRPr sz="2400">
                <a:solidFill>
                  <a:schemeClr val="dk1"/>
                </a:solidFill>
              </a:defRPr>
            </a:lvl2pPr>
            <a:lvl3pPr indent="0" lvl="2">
              <a:spcBef>
                <a:spcPts val="0"/>
              </a:spcBef>
              <a:spcAft>
                <a:spcPts val="0"/>
              </a:spcAft>
              <a:buClr>
                <a:schemeClr val="dk1"/>
              </a:buClr>
              <a:buSzPts val="2400"/>
              <a:buFont typeface="Arial"/>
              <a:buNone/>
              <a:defRPr sz="2400">
                <a:solidFill>
                  <a:schemeClr val="dk1"/>
                </a:solidFill>
              </a:defRPr>
            </a:lvl3pPr>
            <a:lvl4pPr indent="0" lvl="3">
              <a:spcBef>
                <a:spcPts val="0"/>
              </a:spcBef>
              <a:spcAft>
                <a:spcPts val="0"/>
              </a:spcAft>
              <a:buClr>
                <a:schemeClr val="dk1"/>
              </a:buClr>
              <a:buSzPts val="2400"/>
              <a:buFont typeface="Arial"/>
              <a:buNone/>
              <a:defRPr sz="2400">
                <a:solidFill>
                  <a:schemeClr val="dk1"/>
                </a:solidFill>
              </a:defRPr>
            </a:lvl4pPr>
            <a:lvl5pPr indent="0" lvl="4">
              <a:spcBef>
                <a:spcPts val="0"/>
              </a:spcBef>
              <a:spcAft>
                <a:spcPts val="0"/>
              </a:spcAft>
              <a:buClr>
                <a:schemeClr val="dk1"/>
              </a:buClr>
              <a:buSzPts val="2400"/>
              <a:buFont typeface="Arial"/>
              <a:buNone/>
              <a:defRPr sz="2400">
                <a:solidFill>
                  <a:schemeClr val="dk1"/>
                </a:solidFill>
              </a:defRPr>
            </a:lvl5pPr>
            <a:lvl6pPr indent="0" lvl="5">
              <a:spcBef>
                <a:spcPts val="0"/>
              </a:spcBef>
              <a:spcAft>
                <a:spcPts val="0"/>
              </a:spcAft>
              <a:buClr>
                <a:schemeClr val="dk1"/>
              </a:buClr>
              <a:buSzPts val="2400"/>
              <a:buFont typeface="Arial"/>
              <a:buNone/>
              <a:defRPr sz="2400">
                <a:solidFill>
                  <a:schemeClr val="dk1"/>
                </a:solidFill>
              </a:defRPr>
            </a:lvl6pPr>
            <a:lvl7pPr indent="0" lvl="6">
              <a:spcBef>
                <a:spcPts val="0"/>
              </a:spcBef>
              <a:spcAft>
                <a:spcPts val="0"/>
              </a:spcAft>
              <a:buClr>
                <a:schemeClr val="dk1"/>
              </a:buClr>
              <a:buSzPts val="2400"/>
              <a:buFont typeface="Arial"/>
              <a:buNone/>
              <a:defRPr sz="2400">
                <a:solidFill>
                  <a:schemeClr val="dk1"/>
                </a:solidFill>
              </a:defRPr>
            </a:lvl7pPr>
            <a:lvl8pPr indent="0" lvl="7">
              <a:spcBef>
                <a:spcPts val="0"/>
              </a:spcBef>
              <a:spcAft>
                <a:spcPts val="0"/>
              </a:spcAft>
              <a:buClr>
                <a:schemeClr val="dk1"/>
              </a:buClr>
              <a:buSzPts val="2400"/>
              <a:buFont typeface="Arial"/>
              <a:buNone/>
              <a:defRPr sz="2400">
                <a:solidFill>
                  <a:schemeClr val="dk1"/>
                </a:solidFill>
              </a:defRPr>
            </a:lvl8pPr>
            <a:lvl9pPr indent="0" lvl="8">
              <a:spcBef>
                <a:spcPts val="0"/>
              </a:spcBef>
              <a:spcAft>
                <a:spcPts val="0"/>
              </a:spcAft>
              <a:buClr>
                <a:schemeClr val="dk1"/>
              </a:buClr>
              <a:buSzPts val="2400"/>
              <a:buFont typeface="Arial"/>
              <a:buNone/>
              <a:defRPr sz="2400">
                <a:solidFill>
                  <a:schemeClr val="dk1"/>
                </a:solidFil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4800"/>
              <a:buFont typeface="Arial"/>
              <a:buNone/>
              <a:defRPr sz="4800">
                <a:solidFill>
                  <a:schemeClr val="dk1"/>
                </a:solidFill>
              </a:defRPr>
            </a:lvl2pPr>
            <a:lvl3pPr indent="0" lvl="2">
              <a:spcBef>
                <a:spcPts val="0"/>
              </a:spcBef>
              <a:spcAft>
                <a:spcPts val="0"/>
              </a:spcAft>
              <a:buClr>
                <a:schemeClr val="dk1"/>
              </a:buClr>
              <a:buSzPts val="4800"/>
              <a:buFont typeface="Arial"/>
              <a:buNone/>
              <a:defRPr sz="4800">
                <a:solidFill>
                  <a:schemeClr val="dk1"/>
                </a:solidFill>
              </a:defRPr>
            </a:lvl3pPr>
            <a:lvl4pPr indent="0" lvl="3">
              <a:spcBef>
                <a:spcPts val="0"/>
              </a:spcBef>
              <a:spcAft>
                <a:spcPts val="0"/>
              </a:spcAft>
              <a:buClr>
                <a:schemeClr val="dk1"/>
              </a:buClr>
              <a:buSzPts val="4800"/>
              <a:buFont typeface="Arial"/>
              <a:buNone/>
              <a:defRPr sz="4800">
                <a:solidFill>
                  <a:schemeClr val="dk1"/>
                </a:solidFill>
              </a:defRPr>
            </a:lvl4pPr>
            <a:lvl5pPr indent="0" lvl="4">
              <a:spcBef>
                <a:spcPts val="0"/>
              </a:spcBef>
              <a:spcAft>
                <a:spcPts val="0"/>
              </a:spcAft>
              <a:buClr>
                <a:schemeClr val="dk1"/>
              </a:buClr>
              <a:buSzPts val="4800"/>
              <a:buFont typeface="Arial"/>
              <a:buNone/>
              <a:defRPr sz="4800">
                <a:solidFill>
                  <a:schemeClr val="dk1"/>
                </a:solidFill>
              </a:defRPr>
            </a:lvl5pPr>
            <a:lvl6pPr indent="0" lvl="5">
              <a:spcBef>
                <a:spcPts val="0"/>
              </a:spcBef>
              <a:spcAft>
                <a:spcPts val="0"/>
              </a:spcAft>
              <a:buClr>
                <a:schemeClr val="dk1"/>
              </a:buClr>
              <a:buSzPts val="4800"/>
              <a:buFont typeface="Arial"/>
              <a:buNone/>
              <a:defRPr sz="4800">
                <a:solidFill>
                  <a:schemeClr val="dk1"/>
                </a:solidFill>
              </a:defRPr>
            </a:lvl6pPr>
            <a:lvl7pPr indent="0" lvl="6">
              <a:spcBef>
                <a:spcPts val="0"/>
              </a:spcBef>
              <a:spcAft>
                <a:spcPts val="0"/>
              </a:spcAft>
              <a:buClr>
                <a:schemeClr val="dk1"/>
              </a:buClr>
              <a:buSzPts val="4800"/>
              <a:buFont typeface="Arial"/>
              <a:buNone/>
              <a:defRPr sz="4800">
                <a:solidFill>
                  <a:schemeClr val="dk1"/>
                </a:solidFill>
              </a:defRPr>
            </a:lvl7pPr>
            <a:lvl8pPr indent="0" lvl="7">
              <a:spcBef>
                <a:spcPts val="0"/>
              </a:spcBef>
              <a:spcAft>
                <a:spcPts val="0"/>
              </a:spcAft>
              <a:buClr>
                <a:schemeClr val="dk1"/>
              </a:buClr>
              <a:buSzPts val="4800"/>
              <a:buFont typeface="Arial"/>
              <a:buNone/>
              <a:defRPr sz="4800">
                <a:solidFill>
                  <a:schemeClr val="dk1"/>
                </a:solidFill>
              </a:defRPr>
            </a:lvl8pPr>
            <a:lvl9pPr indent="0" lvl="8">
              <a:spcBef>
                <a:spcPts val="0"/>
              </a:spcBef>
              <a:spcAft>
                <a:spcPts val="0"/>
              </a:spcAft>
              <a:buClr>
                <a:schemeClr val="dk1"/>
              </a:buClr>
              <a:buSzPts val="4800"/>
              <a:buFont typeface="Arial"/>
              <a:buNone/>
              <a:defRPr sz="4800">
                <a:solidFill>
                  <a:schemeClr val="dk1"/>
                </a:solidFil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4200"/>
              <a:buFont typeface="Arial"/>
              <a:buNone/>
              <a:defRPr sz="4200">
                <a:solidFill>
                  <a:schemeClr val="dk1"/>
                </a:solidFill>
              </a:defRPr>
            </a:lvl2pPr>
            <a:lvl3pPr indent="0" lvl="2" algn="ctr">
              <a:spcBef>
                <a:spcPts val="0"/>
              </a:spcBef>
              <a:spcAft>
                <a:spcPts val="0"/>
              </a:spcAft>
              <a:buClr>
                <a:schemeClr val="dk1"/>
              </a:buClr>
              <a:buSzPts val="4200"/>
              <a:buFont typeface="Arial"/>
              <a:buNone/>
              <a:defRPr sz="4200">
                <a:solidFill>
                  <a:schemeClr val="dk1"/>
                </a:solidFill>
              </a:defRPr>
            </a:lvl3pPr>
            <a:lvl4pPr indent="0" lvl="3" algn="ctr">
              <a:spcBef>
                <a:spcPts val="0"/>
              </a:spcBef>
              <a:spcAft>
                <a:spcPts val="0"/>
              </a:spcAft>
              <a:buClr>
                <a:schemeClr val="dk1"/>
              </a:buClr>
              <a:buSzPts val="4200"/>
              <a:buFont typeface="Arial"/>
              <a:buNone/>
              <a:defRPr sz="4200">
                <a:solidFill>
                  <a:schemeClr val="dk1"/>
                </a:solidFill>
              </a:defRPr>
            </a:lvl4pPr>
            <a:lvl5pPr indent="0" lvl="4" algn="ctr">
              <a:spcBef>
                <a:spcPts val="0"/>
              </a:spcBef>
              <a:spcAft>
                <a:spcPts val="0"/>
              </a:spcAft>
              <a:buClr>
                <a:schemeClr val="dk1"/>
              </a:buClr>
              <a:buSzPts val="4200"/>
              <a:buFont typeface="Arial"/>
              <a:buNone/>
              <a:defRPr sz="4200">
                <a:solidFill>
                  <a:schemeClr val="dk1"/>
                </a:solidFill>
              </a:defRPr>
            </a:lvl5pPr>
            <a:lvl6pPr indent="0" lvl="5" algn="ctr">
              <a:spcBef>
                <a:spcPts val="0"/>
              </a:spcBef>
              <a:spcAft>
                <a:spcPts val="0"/>
              </a:spcAft>
              <a:buClr>
                <a:schemeClr val="dk1"/>
              </a:buClr>
              <a:buSzPts val="4200"/>
              <a:buFont typeface="Arial"/>
              <a:buNone/>
              <a:defRPr sz="4200">
                <a:solidFill>
                  <a:schemeClr val="dk1"/>
                </a:solidFill>
              </a:defRPr>
            </a:lvl6pPr>
            <a:lvl7pPr indent="0" lvl="6" algn="ctr">
              <a:spcBef>
                <a:spcPts val="0"/>
              </a:spcBef>
              <a:spcAft>
                <a:spcPts val="0"/>
              </a:spcAft>
              <a:buClr>
                <a:schemeClr val="dk1"/>
              </a:buClr>
              <a:buSzPts val="4200"/>
              <a:buFont typeface="Arial"/>
              <a:buNone/>
              <a:defRPr sz="4200">
                <a:solidFill>
                  <a:schemeClr val="dk1"/>
                </a:solidFill>
              </a:defRPr>
            </a:lvl7pPr>
            <a:lvl8pPr indent="0" lvl="7" algn="ctr">
              <a:spcBef>
                <a:spcPts val="0"/>
              </a:spcBef>
              <a:spcAft>
                <a:spcPts val="0"/>
              </a:spcAft>
              <a:buClr>
                <a:schemeClr val="dk1"/>
              </a:buClr>
              <a:buSzPts val="4200"/>
              <a:buFont typeface="Arial"/>
              <a:buNone/>
              <a:defRPr sz="4200">
                <a:solidFill>
                  <a:schemeClr val="dk1"/>
                </a:solidFill>
              </a:defRPr>
            </a:lvl8pPr>
            <a:lvl9pPr indent="0" lvl="8" algn="ctr">
              <a:spcBef>
                <a:spcPts val="0"/>
              </a:spcBef>
              <a:spcAft>
                <a:spcPts val="0"/>
              </a:spcAft>
              <a:buClr>
                <a:schemeClr val="dk1"/>
              </a:buClr>
              <a:buSzPts val="4200"/>
              <a:buFont typeface="Arial"/>
              <a:buNone/>
              <a:defRPr sz="4200">
                <a:solidFill>
                  <a:schemeClr val="dk1"/>
                </a:solidFil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2800"/>
              <a:buFont typeface="Arial"/>
              <a:buNone/>
              <a:defRPr sz="2800">
                <a:solidFill>
                  <a:schemeClr val="dk1"/>
                </a:solidFill>
              </a:defRPr>
            </a:lvl2pPr>
            <a:lvl3pPr indent="0" lvl="2">
              <a:spcBef>
                <a:spcPts val="0"/>
              </a:spcBef>
              <a:spcAft>
                <a:spcPts val="0"/>
              </a:spcAft>
              <a:buClr>
                <a:schemeClr val="dk1"/>
              </a:buClr>
              <a:buSzPts val="2800"/>
              <a:buFont typeface="Arial"/>
              <a:buNone/>
              <a:defRPr sz="2800">
                <a:solidFill>
                  <a:schemeClr val="dk1"/>
                </a:solidFill>
              </a:defRPr>
            </a:lvl3pPr>
            <a:lvl4pPr indent="0" lvl="3">
              <a:spcBef>
                <a:spcPts val="0"/>
              </a:spcBef>
              <a:spcAft>
                <a:spcPts val="0"/>
              </a:spcAft>
              <a:buClr>
                <a:schemeClr val="dk1"/>
              </a:buClr>
              <a:buSzPts val="2800"/>
              <a:buFont typeface="Arial"/>
              <a:buNone/>
              <a:defRPr sz="2800">
                <a:solidFill>
                  <a:schemeClr val="dk1"/>
                </a:solidFill>
              </a:defRPr>
            </a:lvl4pPr>
            <a:lvl5pPr indent="0" lvl="4">
              <a:spcBef>
                <a:spcPts val="0"/>
              </a:spcBef>
              <a:spcAft>
                <a:spcPts val="0"/>
              </a:spcAft>
              <a:buClr>
                <a:schemeClr val="dk1"/>
              </a:buClr>
              <a:buSzPts val="2800"/>
              <a:buFont typeface="Arial"/>
              <a:buNone/>
              <a:defRPr sz="2800">
                <a:solidFill>
                  <a:schemeClr val="dk1"/>
                </a:solidFill>
              </a:defRPr>
            </a:lvl5pPr>
            <a:lvl6pPr indent="0" lvl="5">
              <a:spcBef>
                <a:spcPts val="0"/>
              </a:spcBef>
              <a:spcAft>
                <a:spcPts val="0"/>
              </a:spcAft>
              <a:buClr>
                <a:schemeClr val="dk1"/>
              </a:buClr>
              <a:buSzPts val="2800"/>
              <a:buFont typeface="Arial"/>
              <a:buNone/>
              <a:defRPr sz="2800">
                <a:solidFill>
                  <a:schemeClr val="dk1"/>
                </a:solidFill>
              </a:defRPr>
            </a:lvl6pPr>
            <a:lvl7pPr indent="0" lvl="6">
              <a:spcBef>
                <a:spcPts val="0"/>
              </a:spcBef>
              <a:spcAft>
                <a:spcPts val="0"/>
              </a:spcAft>
              <a:buClr>
                <a:schemeClr val="dk1"/>
              </a:buClr>
              <a:buSzPts val="2800"/>
              <a:buFont typeface="Arial"/>
              <a:buNone/>
              <a:defRPr sz="2800">
                <a:solidFill>
                  <a:schemeClr val="dk1"/>
                </a:solidFill>
              </a:defRPr>
            </a:lvl7pPr>
            <a:lvl8pPr indent="0" lvl="7">
              <a:spcBef>
                <a:spcPts val="0"/>
              </a:spcBef>
              <a:spcAft>
                <a:spcPts val="0"/>
              </a:spcAft>
              <a:buClr>
                <a:schemeClr val="dk1"/>
              </a:buClr>
              <a:buSzPts val="2800"/>
              <a:buFont typeface="Arial"/>
              <a:buNone/>
              <a:defRPr sz="2800">
                <a:solidFill>
                  <a:schemeClr val="dk1"/>
                </a:solidFill>
              </a:defRPr>
            </a:lvl8pPr>
            <a:lvl9pPr indent="0" lvl="8">
              <a:spcBef>
                <a:spcPts val="0"/>
              </a:spcBef>
              <a:spcAft>
                <a:spcPts val="0"/>
              </a:spcAft>
              <a:buClr>
                <a:schemeClr val="dk1"/>
              </a:buClr>
              <a:buSzPts val="2800"/>
              <a:buFont typeface="Arial"/>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9.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hyperlink" Target="http://llvm.org/pubs/2008-12-OSDI-KLE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95308" y="503300"/>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Arial"/>
              <a:buNone/>
            </a:pPr>
            <a:r>
              <a:rPr b="0" i="0" lang="zh-CN" sz="4800" u="none" cap="none" strike="noStrike">
                <a:solidFill>
                  <a:schemeClr val="dk1"/>
                </a:solidFill>
                <a:latin typeface="Arial"/>
                <a:ea typeface="Arial"/>
                <a:cs typeface="Arial"/>
                <a:sym typeface="Arial"/>
              </a:rPr>
              <a:t>Directed Greybox Fuzzing</a:t>
            </a:r>
            <a:endParaRPr/>
          </a:p>
          <a:p>
            <a:pPr indent="0" lvl="0" marL="0" marR="0" rtl="0" algn="ctr">
              <a:lnSpc>
                <a:spcPct val="100000"/>
              </a:lnSpc>
              <a:spcBef>
                <a:spcPts val="0"/>
              </a:spcBef>
              <a:spcAft>
                <a:spcPts val="0"/>
              </a:spcAft>
              <a:buClr>
                <a:schemeClr val="dk1"/>
              </a:buClr>
              <a:buSzPts val="6000"/>
              <a:buFont typeface="Arial"/>
              <a:buNone/>
            </a:pPr>
            <a:r>
              <a:rPr b="0" i="0" lang="zh-CN" sz="6000" u="none" cap="none" strike="noStrike">
                <a:solidFill>
                  <a:schemeClr val="dk1"/>
                </a:solidFill>
                <a:latin typeface="Arial"/>
                <a:ea typeface="Arial"/>
                <a:cs typeface="Arial"/>
                <a:sym typeface="Arial"/>
              </a:rPr>
              <a:t>AFLGo</a:t>
            </a:r>
            <a:endParaRPr/>
          </a:p>
        </p:txBody>
      </p:sp>
      <p:pic>
        <p:nvPicPr>
          <p:cNvPr id="55" name="Shape 55"/>
          <p:cNvPicPr preferRelativeResize="0"/>
          <p:nvPr/>
        </p:nvPicPr>
        <p:blipFill rotWithShape="1">
          <a:blip r:embed="rId3">
            <a:alphaModFix/>
          </a:blip>
          <a:srcRect b="0" l="0" r="0" t="0"/>
          <a:stretch/>
        </p:blipFill>
        <p:spPr>
          <a:xfrm>
            <a:off x="1463350" y="2827301"/>
            <a:ext cx="6384501" cy="1434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MOTIVATING EXAMPLE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170" name="Shape 170"/>
          <p:cNvPicPr preferRelativeResize="0"/>
          <p:nvPr/>
        </p:nvPicPr>
        <p:blipFill rotWithShape="1">
          <a:blip r:embed="rId3">
            <a:alphaModFix/>
          </a:blip>
          <a:srcRect b="0" l="11879" r="12694" t="0"/>
          <a:stretch/>
        </p:blipFill>
        <p:spPr>
          <a:xfrm>
            <a:off x="4882400" y="1403549"/>
            <a:ext cx="3944400" cy="2914275"/>
          </a:xfrm>
          <a:prstGeom prst="rect">
            <a:avLst/>
          </a:prstGeom>
          <a:noFill/>
          <a:ln>
            <a:noFill/>
          </a:ln>
        </p:spPr>
      </p:pic>
      <p:sp>
        <p:nvSpPr>
          <p:cNvPr id="171" name="Shape 171"/>
          <p:cNvSpPr txBox="1"/>
          <p:nvPr/>
        </p:nvSpPr>
        <p:spPr>
          <a:xfrm>
            <a:off x="430800" y="1422950"/>
            <a:ext cx="7331400" cy="29142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to identify the executed branch bi that is closest to the target t</a:t>
            </a:r>
            <a:endParaRPr/>
          </a:p>
          <a:p>
            <a:pPr indent="-228600" lvl="0" marL="457200" marR="0" rtl="0" algn="l">
              <a:lnSpc>
                <a:spcPct val="115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to construct a path constraint </a:t>
            </a:r>
            <a:r>
              <a:rPr b="0" i="0" lang="zh-CN" sz="1400" u="none" cap="none" strike="noStrike">
                <a:solidFill>
                  <a:srgbClr val="FF0000"/>
                </a:solidFill>
                <a:latin typeface="Arial"/>
                <a:ea typeface="Arial"/>
                <a:cs typeface="Arial"/>
                <a:sym typeface="Arial"/>
              </a:rPr>
              <a:t>Π(s ) = φ(b0)∧φ(b1)∧..∧φ(bi )∧..</a:t>
            </a:r>
            <a:endParaRPr/>
          </a:p>
          <a:p>
            <a:pPr indent="-228600" lvl="0" marL="457200" marR="0" rtl="0" algn="l">
              <a:lnSpc>
                <a:spcPct val="115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to identify the specific input bytes in s it needs to modify to negate bi .</a:t>
            </a:r>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PASS</a:t>
            </a:r>
            <a:endParaRPr/>
          </a:p>
          <a:p>
            <a:pPr indent="0" lvl="0" marL="0" marR="0" rtl="0" algn="l">
              <a:lnSpc>
                <a:spcPct val="115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     Π′ = φ(b0) ∧ φ(b1) ∧ .. ∧ ⅂φ(bi )</a:t>
            </a:r>
            <a:endParaRPr/>
          </a:p>
          <a:p>
            <a:pPr indent="0" lvl="0" marL="0" marR="0" rtl="0" algn="l">
              <a:lnSpc>
                <a:spcPct val="115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to</a:t>
            </a:r>
            <a:endParaRPr/>
          </a:p>
          <a:p>
            <a:pPr indent="0" lvl="0" marL="0" marR="0" rtl="0" algn="l">
              <a:lnSpc>
                <a:spcPct val="115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    Z3 SMT solver</a:t>
            </a:r>
            <a:endParaRPr/>
          </a:p>
        </p:txBody>
      </p:sp>
      <p:sp>
        <p:nvSpPr>
          <p:cNvPr id="172" name="Shape 172"/>
          <p:cNvSpPr/>
          <p:nvPr/>
        </p:nvSpPr>
        <p:spPr>
          <a:xfrm>
            <a:off x="3440050" y="2732150"/>
            <a:ext cx="774300" cy="442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cxnSp>
        <p:nvCxnSpPr>
          <p:cNvPr id="173" name="Shape 173"/>
          <p:cNvCxnSpPr>
            <a:stCxn id="172" idx="3"/>
          </p:cNvCxnSpPr>
          <p:nvPr/>
        </p:nvCxnSpPr>
        <p:spPr>
          <a:xfrm>
            <a:off x="4214350" y="2953400"/>
            <a:ext cx="2046300" cy="254400"/>
          </a:xfrm>
          <a:prstGeom prst="straightConnector1">
            <a:avLst/>
          </a:prstGeom>
          <a:noFill/>
          <a:ln cap="flat" cmpd="sng" w="9525">
            <a:solidFill>
              <a:srgbClr val="FF0000"/>
            </a:solidFill>
            <a:prstDash val="solid"/>
            <a:round/>
            <a:headEnd len="sm" w="sm" type="none"/>
            <a:tailEnd len="sm" w="sm" type="none"/>
          </a:ln>
        </p:spPr>
      </p:cxnSp>
      <p:cxnSp>
        <p:nvCxnSpPr>
          <p:cNvPr id="174" name="Shape 174"/>
          <p:cNvCxnSpPr/>
          <p:nvPr/>
        </p:nvCxnSpPr>
        <p:spPr>
          <a:xfrm>
            <a:off x="6658900" y="3484300"/>
            <a:ext cx="265500" cy="409200"/>
          </a:xfrm>
          <a:prstGeom prst="straightConnector1">
            <a:avLst/>
          </a:prstGeom>
          <a:noFill/>
          <a:ln cap="flat" cmpd="sng" w="9525">
            <a:solidFill>
              <a:srgbClr val="FF0000"/>
            </a:solidFill>
            <a:prstDash val="solid"/>
            <a:round/>
            <a:headEnd len="sm" w="sm"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Challenges</a:t>
            </a:r>
            <a:endParaRPr/>
          </a:p>
        </p:txBody>
      </p:sp>
      <p:sp>
        <p:nvSpPr>
          <p:cNvPr id="180" name="Shape 180"/>
          <p:cNvSpPr txBox="1"/>
          <p:nvPr>
            <p:ph idx="1" type="body"/>
          </p:nvPr>
        </p:nvSpPr>
        <p:spPr>
          <a:xfrm>
            <a:off x="311700" y="1152475"/>
            <a:ext cx="8520600" cy="69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Due to the heavy-weight program analysis,KATCH takes a long time to generate an input.</a:t>
            </a:r>
            <a:endParaRPr/>
          </a:p>
        </p:txBody>
      </p:sp>
      <p:sp>
        <p:nvSpPr>
          <p:cNvPr id="181" name="Shape 181"/>
          <p:cNvSpPr txBox="1"/>
          <p:nvPr/>
        </p:nvSpPr>
        <p:spPr>
          <a:xfrm>
            <a:off x="698850" y="2055075"/>
            <a:ext cx="8186700" cy="1752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Distance is re-computed at runtime for every new path that is explored;</a:t>
            </a:r>
            <a:endParaRPr/>
          </a:p>
          <a:p>
            <a:pPr indent="-228600" lvl="0" marL="457200" marR="0" rtl="0" algn="l">
              <a:lnSpc>
                <a:spcPct val="115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The search might be incomplete since the interpreter might not support every bytecode;</a:t>
            </a:r>
            <a:endParaRPr/>
          </a:p>
          <a:p>
            <a:pPr indent="-228600" lvl="0" marL="457200" marR="0" rtl="0" algn="l">
              <a:lnSpc>
                <a:spcPct val="115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The constraint solver might not support every language feature,such as floating point arithmetic.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Opportunities</a:t>
            </a:r>
            <a:endParaRPr/>
          </a:p>
        </p:txBody>
      </p:sp>
      <p:sp>
        <p:nvSpPr>
          <p:cNvPr id="187" name="Shape 187"/>
          <p:cNvSpPr txBox="1"/>
          <p:nvPr>
            <p:ph idx="1" type="body"/>
          </p:nvPr>
        </p:nvSpPr>
        <p:spPr>
          <a:xfrm>
            <a:off x="311700" y="1152475"/>
            <a:ext cx="8520600" cy="143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1800" u="none" cap="none" strike="noStrike">
                <a:solidFill>
                  <a:schemeClr val="dk1"/>
                </a:solidFill>
                <a:latin typeface="Arial"/>
                <a:ea typeface="Arial"/>
                <a:cs typeface="Arial"/>
                <a:sym typeface="Arial"/>
              </a:rPr>
              <a:t>AFLGo generates and executes several thousand inputs per second.</a:t>
            </a:r>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88" name="Shape 188"/>
          <p:cNvPicPr preferRelativeResize="0"/>
          <p:nvPr/>
        </p:nvPicPr>
        <p:blipFill rotWithShape="1">
          <a:blip r:embed="rId3">
            <a:alphaModFix/>
          </a:blip>
          <a:srcRect b="0" l="0" r="0" t="0"/>
          <a:stretch/>
        </p:blipFill>
        <p:spPr>
          <a:xfrm>
            <a:off x="1536675" y="1847313"/>
            <a:ext cx="5600700" cy="1057275"/>
          </a:xfrm>
          <a:prstGeom prst="rect">
            <a:avLst/>
          </a:prstGeom>
          <a:noFill/>
          <a:ln>
            <a:noFill/>
          </a:ln>
        </p:spPr>
      </p:pic>
      <p:sp>
        <p:nvSpPr>
          <p:cNvPr id="189" name="Shape 189"/>
          <p:cNvSpPr txBox="1"/>
          <p:nvPr/>
        </p:nvSpPr>
        <p:spPr>
          <a:xfrm>
            <a:off x="443850" y="3159200"/>
            <a:ext cx="8838000" cy="8553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No program analysis at runtime and only light-weight program analysis at compile/instrumentation time;</a:t>
            </a:r>
            <a:endParaRPr/>
          </a:p>
          <a:p>
            <a:pPr indent="-2286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A global search based on </a:t>
            </a:r>
            <a:r>
              <a:rPr b="1" i="0" lang="zh-CN" sz="1400" u="none" cap="none" strike="noStrike">
                <a:solidFill>
                  <a:srgbClr val="FF0000"/>
                </a:solidFill>
                <a:latin typeface="Arial"/>
                <a:ea typeface="Arial"/>
                <a:cs typeface="Arial"/>
                <a:sym typeface="Arial"/>
              </a:rPr>
              <a:t>Simulated Annealing</a:t>
            </a:r>
            <a:r>
              <a:rPr b="0" i="0" lang="zh-CN" sz="1400" u="none" cap="none" strike="noStrike">
                <a:solidFill>
                  <a:srgbClr val="000000"/>
                </a:solidFill>
                <a:latin typeface="Arial"/>
                <a:ea typeface="Arial"/>
                <a:cs typeface="Arial"/>
                <a:sym typeface="Arial"/>
              </a:rPr>
              <a:t> allows AFLGo to approach a </a:t>
            </a:r>
            <a:r>
              <a:rPr b="0" i="0" lang="zh-CN" sz="1400" u="none" cap="none" strike="noStrike">
                <a:solidFill>
                  <a:srgbClr val="FF0000"/>
                </a:solidFill>
                <a:latin typeface="Arial"/>
                <a:ea typeface="Arial"/>
                <a:cs typeface="Arial"/>
                <a:sym typeface="Arial"/>
              </a:rPr>
              <a:t>global</a:t>
            </a:r>
            <a:r>
              <a:rPr b="0" i="0" lang="zh-CN" sz="1400" u="none" cap="none" strike="noStrike">
                <a:solidFill>
                  <a:srgbClr val="000000"/>
                </a:solidFill>
                <a:latin typeface="Arial"/>
                <a:ea typeface="Arial"/>
                <a:cs typeface="Arial"/>
                <a:sym typeface="Arial"/>
              </a:rPr>
              <a:t> optimum;</a:t>
            </a:r>
            <a:endParaRPr/>
          </a:p>
          <a:p>
            <a:pPr indent="-2286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AFLGo implements a parallel search.</a:t>
            </a:r>
            <a:endParaRPr/>
          </a:p>
        </p:txBody>
      </p:sp>
      <p:sp>
        <p:nvSpPr>
          <p:cNvPr id="190" name="Shape 190"/>
          <p:cNvSpPr/>
          <p:nvPr/>
        </p:nvSpPr>
        <p:spPr>
          <a:xfrm>
            <a:off x="6172200" y="4181175"/>
            <a:ext cx="2400300" cy="69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KATCH</a:t>
            </a:r>
            <a:endParaRPr/>
          </a:p>
          <a:p>
            <a:pPr indent="0" lvl="0" marL="0" marR="0" rtl="0" algn="ctr">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 greedy search</a:t>
            </a:r>
            <a:endParaRPr/>
          </a:p>
        </p:txBody>
      </p:sp>
      <p:sp>
        <p:nvSpPr>
          <p:cNvPr id="191" name="Shape 191"/>
          <p:cNvSpPr/>
          <p:nvPr/>
        </p:nvSpPr>
        <p:spPr>
          <a:xfrm>
            <a:off x="7311525" y="3672350"/>
            <a:ext cx="177000" cy="409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Shape 196"/>
          <p:cNvPicPr preferRelativeResize="0"/>
          <p:nvPr/>
        </p:nvPicPr>
        <p:blipFill rotWithShape="1">
          <a:blip r:embed="rId3">
            <a:alphaModFix/>
          </a:blip>
          <a:srcRect b="0" l="0" r="0" t="0"/>
          <a:stretch/>
        </p:blipFill>
        <p:spPr>
          <a:xfrm>
            <a:off x="1633463" y="1017850"/>
            <a:ext cx="5962024" cy="4125650"/>
          </a:xfrm>
          <a:prstGeom prst="rect">
            <a:avLst/>
          </a:prstGeom>
          <a:noFill/>
          <a:ln>
            <a:noFill/>
          </a:ln>
        </p:spPr>
      </p:pic>
      <p:sp>
        <p:nvSpPr>
          <p:cNvPr id="197" name="Shape 197"/>
          <p:cNvSpPr txBox="1"/>
          <p:nvPr/>
        </p:nvSpPr>
        <p:spPr>
          <a:xfrm>
            <a:off x="296875" y="442450"/>
            <a:ext cx="8635200" cy="57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000000"/>
                </a:solidFill>
                <a:latin typeface="Arial"/>
                <a:ea typeface="Arial"/>
                <a:cs typeface="Arial"/>
                <a:sym typeface="Arial"/>
              </a:rPr>
              <a:t>How a coverage-based greybox fuzzer(CGF)works?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nvSpPr>
        <p:spPr>
          <a:xfrm>
            <a:off x="186250" y="453525"/>
            <a:ext cx="8635200" cy="57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000000"/>
                </a:solidFill>
                <a:latin typeface="Arial"/>
                <a:ea typeface="Arial"/>
                <a:cs typeface="Arial"/>
                <a:sym typeface="Arial"/>
              </a:rPr>
              <a:t>Why the fuzzer generates </a:t>
            </a:r>
            <a:r>
              <a:rPr b="0" i="0" lang="zh-CN" sz="2400" u="none" cap="none" strike="noStrike">
                <a:solidFill>
                  <a:srgbClr val="FF0000"/>
                </a:solidFill>
                <a:latin typeface="Arial"/>
                <a:ea typeface="Arial"/>
                <a:cs typeface="Arial"/>
                <a:sym typeface="Arial"/>
              </a:rPr>
              <a:t>p</a:t>
            </a:r>
            <a:r>
              <a:rPr b="0" i="0" lang="zh-CN" sz="2400" u="none" cap="none" strike="noStrike">
                <a:solidFill>
                  <a:srgbClr val="000000"/>
                </a:solidFill>
                <a:latin typeface="Arial"/>
                <a:ea typeface="Arial"/>
                <a:cs typeface="Arial"/>
                <a:sym typeface="Arial"/>
              </a:rPr>
              <a:t> new inputs?</a:t>
            </a:r>
            <a:endParaRPr/>
          </a:p>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000000"/>
                </a:solidFill>
                <a:latin typeface="Arial"/>
                <a:ea typeface="Arial"/>
                <a:cs typeface="Arial"/>
                <a:sym typeface="Arial"/>
              </a:rPr>
              <a:t> </a:t>
            </a:r>
            <a:endParaRPr/>
          </a:p>
        </p:txBody>
      </p:sp>
      <p:sp>
        <p:nvSpPr>
          <p:cNvPr id="203" name="Shape 203"/>
          <p:cNvSpPr txBox="1"/>
          <p:nvPr/>
        </p:nvSpPr>
        <p:spPr>
          <a:xfrm>
            <a:off x="601050" y="1139325"/>
            <a:ext cx="7941900" cy="57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Marcel Böhme, Van-Thuan Pham, and Abhik Roychoudhury. 2016. </a:t>
            </a:r>
            <a:r>
              <a:rPr b="0" i="0" lang="zh-CN" sz="1100" u="none" cap="none" strike="noStrike">
                <a:solidFill>
                  <a:srgbClr val="FF0000"/>
                </a:solidFill>
                <a:latin typeface="Arial"/>
                <a:ea typeface="Arial"/>
                <a:cs typeface="Arial"/>
                <a:sym typeface="Arial"/>
              </a:rPr>
              <a:t>Coveragebased Greybox Fuzzing As Markov Chain</a:t>
            </a:r>
            <a:r>
              <a:rPr b="0" i="0" lang="zh-CN" sz="1100" u="none" cap="none" strike="noStrike">
                <a:solidFill>
                  <a:schemeClr val="dk1"/>
                </a:solidFill>
                <a:latin typeface="Arial"/>
                <a:ea typeface="Arial"/>
                <a:cs typeface="Arial"/>
                <a:sym typeface="Arial"/>
              </a:rPr>
              <a:t>. In Proceedings of the 2016 ACM SIGSAC Conference on Computer and Communications Security (CCS ’16). 1032–1043.</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Shape 204"/>
          <p:cNvSpPr txBox="1"/>
          <p:nvPr/>
        </p:nvSpPr>
        <p:spPr>
          <a:xfrm>
            <a:off x="752175" y="1825125"/>
            <a:ext cx="1858200" cy="43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Transition probability </a:t>
            </a:r>
            <a:endParaRPr/>
          </a:p>
        </p:txBody>
      </p:sp>
      <p:pic>
        <p:nvPicPr>
          <p:cNvPr id="205" name="Shape 205"/>
          <p:cNvPicPr preferRelativeResize="0"/>
          <p:nvPr/>
        </p:nvPicPr>
        <p:blipFill rotWithShape="1">
          <a:blip r:embed="rId3">
            <a:alphaModFix/>
          </a:blip>
          <a:srcRect b="0" l="0" r="0" t="0"/>
          <a:stretch/>
        </p:blipFill>
        <p:spPr>
          <a:xfrm>
            <a:off x="2610375" y="1926525"/>
            <a:ext cx="304800" cy="228600"/>
          </a:xfrm>
          <a:prstGeom prst="rect">
            <a:avLst/>
          </a:prstGeom>
          <a:noFill/>
          <a:ln>
            <a:noFill/>
          </a:ln>
        </p:spPr>
      </p:pic>
      <p:sp>
        <p:nvSpPr>
          <p:cNvPr id="206" name="Shape 206"/>
          <p:cNvSpPr txBox="1"/>
          <p:nvPr/>
        </p:nvSpPr>
        <p:spPr>
          <a:xfrm>
            <a:off x="2922650" y="1847248"/>
            <a:ext cx="6371400"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a:t>
            </a:r>
            <a:r>
              <a:rPr b="0" i="1" lang="zh-CN" sz="1400" u="none" cap="none" strike="noStrike">
                <a:solidFill>
                  <a:srgbClr val="000000"/>
                </a:solidFill>
                <a:latin typeface="Arial"/>
                <a:ea typeface="Arial"/>
                <a:cs typeface="Arial"/>
                <a:sym typeface="Arial"/>
              </a:rPr>
              <a:t>p</a:t>
            </a:r>
            <a:r>
              <a:rPr b="0" i="0" lang="zh-CN" sz="1400" u="none" cap="none" strike="noStrike">
                <a:solidFill>
                  <a:srgbClr val="000000"/>
                </a:solidFill>
                <a:latin typeface="Arial"/>
                <a:ea typeface="Arial"/>
                <a:cs typeface="Arial"/>
                <a:sym typeface="Arial"/>
              </a:rPr>
              <a:t>{s’ [generated by s (who exercises Path i)] exercises Path j}</a:t>
            </a:r>
            <a:endParaRPr/>
          </a:p>
        </p:txBody>
      </p:sp>
      <p:pic>
        <p:nvPicPr>
          <p:cNvPr id="207" name="Shape 207"/>
          <p:cNvPicPr preferRelativeResize="0"/>
          <p:nvPr/>
        </p:nvPicPr>
        <p:blipFill rotWithShape="1">
          <a:blip r:embed="rId4">
            <a:alphaModFix/>
          </a:blip>
          <a:srcRect b="0" l="0" r="0" t="0"/>
          <a:stretch/>
        </p:blipFill>
        <p:spPr>
          <a:xfrm>
            <a:off x="1988575" y="2433323"/>
            <a:ext cx="4632989" cy="2248053"/>
          </a:xfrm>
          <a:prstGeom prst="rect">
            <a:avLst/>
          </a:prstGeom>
          <a:noFill/>
          <a:ln>
            <a:noFill/>
          </a:ln>
        </p:spPr>
      </p:pic>
      <p:cxnSp>
        <p:nvCxnSpPr>
          <p:cNvPr id="208" name="Shape 208"/>
          <p:cNvCxnSpPr/>
          <p:nvPr/>
        </p:nvCxnSpPr>
        <p:spPr>
          <a:xfrm>
            <a:off x="2975475" y="2599400"/>
            <a:ext cx="0" cy="2057400"/>
          </a:xfrm>
          <a:prstGeom prst="straightConnector1">
            <a:avLst/>
          </a:prstGeom>
          <a:noFill/>
          <a:ln cap="flat" cmpd="sng" w="9525">
            <a:solidFill>
              <a:srgbClr val="FF0000"/>
            </a:solidFill>
            <a:prstDash val="solid"/>
            <a:round/>
            <a:headEnd len="sm" w="sm" type="none"/>
            <a:tailEnd len="sm" w="sm" type="none"/>
          </a:ln>
        </p:spPr>
      </p:cxnSp>
      <p:cxnSp>
        <p:nvCxnSpPr>
          <p:cNvPr id="209" name="Shape 209"/>
          <p:cNvCxnSpPr/>
          <p:nvPr/>
        </p:nvCxnSpPr>
        <p:spPr>
          <a:xfrm>
            <a:off x="5096800" y="2599400"/>
            <a:ext cx="0" cy="2057400"/>
          </a:xfrm>
          <a:prstGeom prst="straightConnector1">
            <a:avLst/>
          </a:prstGeom>
          <a:noFill/>
          <a:ln cap="flat" cmpd="sng" w="9525">
            <a:solidFill>
              <a:srgbClr val="FF0000"/>
            </a:solidFill>
            <a:prstDash val="solid"/>
            <a:round/>
            <a:headEnd len="sm" w="sm" type="none"/>
            <a:tailEnd len="sm" w="sm" type="none"/>
          </a:ln>
        </p:spPr>
      </p:cxnSp>
      <p:cxnSp>
        <p:nvCxnSpPr>
          <p:cNvPr id="210" name="Shape 210"/>
          <p:cNvCxnSpPr/>
          <p:nvPr/>
        </p:nvCxnSpPr>
        <p:spPr>
          <a:xfrm>
            <a:off x="2506613" y="2599400"/>
            <a:ext cx="0" cy="2057400"/>
          </a:xfrm>
          <a:prstGeom prst="straightConnector1">
            <a:avLst/>
          </a:prstGeom>
          <a:noFill/>
          <a:ln cap="flat" cmpd="sng" w="9525">
            <a:solidFill>
              <a:srgbClr val="FF0000"/>
            </a:solidFill>
            <a:prstDash val="solid"/>
            <a:round/>
            <a:headEnd len="sm" w="sm" type="none"/>
            <a:tailEnd len="sm" w="sm" type="none"/>
          </a:ln>
        </p:spPr>
      </p:cxnSp>
      <p:cxnSp>
        <p:nvCxnSpPr>
          <p:cNvPr id="211" name="Shape 211"/>
          <p:cNvCxnSpPr/>
          <p:nvPr/>
        </p:nvCxnSpPr>
        <p:spPr>
          <a:xfrm>
            <a:off x="6515100" y="2599400"/>
            <a:ext cx="0" cy="2057400"/>
          </a:xfrm>
          <a:prstGeom prst="straightConnector1">
            <a:avLst/>
          </a:prstGeom>
          <a:noFill/>
          <a:ln cap="flat" cmpd="sng" w="9525">
            <a:solidFill>
              <a:srgbClr val="FF0000"/>
            </a:solidFill>
            <a:prstDash val="solid"/>
            <a:round/>
            <a:headEnd len="sm" w="sm" type="none"/>
            <a:tailEnd len="sm" w="sm" type="none"/>
          </a:ln>
        </p:spPr>
      </p:cxnSp>
      <p:sp>
        <p:nvSpPr>
          <p:cNvPr id="212" name="Shape 212"/>
          <p:cNvSpPr txBox="1"/>
          <p:nvPr/>
        </p:nvSpPr>
        <p:spPr>
          <a:xfrm>
            <a:off x="2497399" y="4323900"/>
            <a:ext cx="688200"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10%</a:t>
            </a:r>
            <a:endParaRPr/>
          </a:p>
        </p:txBody>
      </p:sp>
      <p:sp>
        <p:nvSpPr>
          <p:cNvPr id="213" name="Shape 213"/>
          <p:cNvSpPr txBox="1"/>
          <p:nvPr/>
        </p:nvSpPr>
        <p:spPr>
          <a:xfrm>
            <a:off x="5370874" y="4331252"/>
            <a:ext cx="688200"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30%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2400" u="none" cap="none" strike="noStrike">
                <a:solidFill>
                  <a:schemeClr val="dk1"/>
                </a:solidFill>
                <a:latin typeface="Arial"/>
                <a:ea typeface="Arial"/>
                <a:cs typeface="Arial"/>
                <a:sym typeface="Arial"/>
              </a:rPr>
              <a:t>Measure of distance</a:t>
            </a: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219" name="Shape 219"/>
          <p:cNvSpPr txBox="1"/>
          <p:nvPr>
            <p:ph idx="1" type="body"/>
          </p:nvPr>
        </p:nvSpPr>
        <p:spPr>
          <a:xfrm>
            <a:off x="311700" y="1152475"/>
            <a:ext cx="8520600" cy="79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rgbClr val="000000"/>
                </a:solidFill>
                <a:latin typeface="Arial"/>
                <a:ea typeface="Arial"/>
                <a:cs typeface="Arial"/>
                <a:sym typeface="Arial"/>
              </a:rPr>
              <a:t>      An </a:t>
            </a:r>
            <a:r>
              <a:rPr b="0" i="0" lang="zh-CN" sz="1800" u="none" cap="none" strike="noStrike">
                <a:solidFill>
                  <a:srgbClr val="FF0000"/>
                </a:solidFill>
                <a:latin typeface="Arial"/>
                <a:ea typeface="Arial"/>
                <a:cs typeface="Arial"/>
                <a:sym typeface="Arial"/>
              </a:rPr>
              <a:t>inter-procedural</a:t>
            </a:r>
            <a:r>
              <a:rPr b="0" i="0" lang="zh-CN" sz="1800" u="none" cap="none" strike="noStrike">
                <a:solidFill>
                  <a:srgbClr val="000000"/>
                </a:solidFill>
                <a:latin typeface="Arial"/>
                <a:ea typeface="Arial"/>
                <a:cs typeface="Arial"/>
                <a:sym typeface="Arial"/>
              </a:rPr>
              <a:t> measure of distance is established at instrumentation-time and can be efficiently computed at runtime.</a:t>
            </a:r>
            <a:endParaRPr/>
          </a:p>
          <a:p>
            <a:pPr indent="0" lvl="0" marL="0" marR="0" rtl="0" algn="ctr">
              <a:lnSpc>
                <a:spcPct val="115000"/>
              </a:lnSpc>
              <a:spcBef>
                <a:spcPts val="1600"/>
              </a:spcBef>
              <a:spcAft>
                <a:spcPts val="0"/>
              </a:spcAft>
              <a:buClr>
                <a:schemeClr val="dk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Shape 220"/>
          <p:cNvSpPr txBox="1"/>
          <p:nvPr/>
        </p:nvSpPr>
        <p:spPr>
          <a:xfrm>
            <a:off x="540150" y="1946875"/>
            <a:ext cx="8063700" cy="2875800"/>
          </a:xfrm>
          <a:prstGeom prst="rect">
            <a:avLst/>
          </a:prstGeom>
          <a:solidFill>
            <a:srgbClr val="EFEFEF"/>
          </a:solid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Shape 221"/>
          <p:cNvSpPr txBox="1"/>
          <p:nvPr/>
        </p:nvSpPr>
        <p:spPr>
          <a:xfrm>
            <a:off x="1386300" y="2035275"/>
            <a:ext cx="6371400" cy="74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000000"/>
                </a:solidFill>
                <a:latin typeface="Arial"/>
                <a:ea typeface="Arial"/>
                <a:cs typeface="Arial"/>
                <a:sym typeface="Arial"/>
              </a:rPr>
              <a:t>Inter-procedural</a:t>
            </a:r>
            <a:endParaRPr/>
          </a:p>
        </p:txBody>
      </p:sp>
      <p:sp>
        <p:nvSpPr>
          <p:cNvPr id="222" name="Shape 222"/>
          <p:cNvSpPr/>
          <p:nvPr/>
        </p:nvSpPr>
        <p:spPr>
          <a:xfrm>
            <a:off x="1393725" y="2654700"/>
            <a:ext cx="6548400" cy="79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CN" sz="2400" u="none" cap="none" strike="noStrike">
                <a:solidFill>
                  <a:srgbClr val="000000"/>
                </a:solidFill>
                <a:latin typeface="Arial"/>
                <a:ea typeface="Arial"/>
                <a:cs typeface="Arial"/>
                <a:sym typeface="Arial"/>
              </a:rPr>
              <a:t>Inter-procedural     Call graph (CG)</a:t>
            </a:r>
            <a:endParaRPr/>
          </a:p>
        </p:txBody>
      </p:sp>
      <p:sp>
        <p:nvSpPr>
          <p:cNvPr id="223" name="Shape 223"/>
          <p:cNvSpPr/>
          <p:nvPr/>
        </p:nvSpPr>
        <p:spPr>
          <a:xfrm>
            <a:off x="1393725" y="3625625"/>
            <a:ext cx="6548400" cy="79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CN" sz="2400" u="none" cap="none" strike="noStrike">
                <a:solidFill>
                  <a:srgbClr val="000000"/>
                </a:solidFill>
                <a:latin typeface="Arial"/>
                <a:ea typeface="Arial"/>
                <a:cs typeface="Arial"/>
                <a:sym typeface="Arial"/>
              </a:rPr>
              <a:t>Intra-procedural     control-flow graphs  (CFGs)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Shape 228"/>
          <p:cNvPicPr preferRelativeResize="0"/>
          <p:nvPr/>
        </p:nvPicPr>
        <p:blipFill rotWithShape="1">
          <a:blip r:embed="rId3">
            <a:alphaModFix/>
          </a:blip>
          <a:srcRect b="0" l="0" r="0" t="0"/>
          <a:stretch/>
        </p:blipFill>
        <p:spPr>
          <a:xfrm>
            <a:off x="709731" y="2821518"/>
            <a:ext cx="923925" cy="294879"/>
          </a:xfrm>
          <a:prstGeom prst="rect">
            <a:avLst/>
          </a:prstGeom>
          <a:noFill/>
          <a:ln>
            <a:noFill/>
          </a:ln>
        </p:spPr>
      </p:pic>
      <p:sp>
        <p:nvSpPr>
          <p:cNvPr id="229" name="Shape 2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2000" u="none" cap="none" strike="noStrike">
                <a:solidFill>
                  <a:schemeClr val="dk1"/>
                </a:solidFill>
                <a:latin typeface="Arial"/>
                <a:ea typeface="Arial"/>
                <a:cs typeface="Arial"/>
                <a:sym typeface="Arial"/>
              </a:rPr>
              <a:t>Measure of Distance between a Seed Input and Multiple Target Locations</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230" name="Shape 230"/>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Arial"/>
              <a:buChar char="●"/>
            </a:pPr>
            <a:r>
              <a:rPr b="0" i="0" lang="zh-CN" sz="2400" u="none" cap="none" strike="noStrike">
                <a:solidFill>
                  <a:schemeClr val="dk1"/>
                </a:solidFill>
                <a:latin typeface="Arial"/>
                <a:ea typeface="Arial"/>
                <a:cs typeface="Arial"/>
                <a:sym typeface="Arial"/>
              </a:rPr>
              <a:t>Function-level target distance </a:t>
            </a:r>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231" name="Shape 231"/>
          <p:cNvPicPr preferRelativeResize="0"/>
          <p:nvPr/>
        </p:nvPicPr>
        <p:blipFill rotWithShape="1">
          <a:blip r:embed="rId4">
            <a:alphaModFix/>
          </a:blip>
          <a:srcRect b="0" l="0" r="0" t="0"/>
          <a:stretch/>
        </p:blipFill>
        <p:spPr>
          <a:xfrm>
            <a:off x="1056288" y="1870650"/>
            <a:ext cx="5915025" cy="857250"/>
          </a:xfrm>
          <a:prstGeom prst="rect">
            <a:avLst/>
          </a:prstGeom>
          <a:noFill/>
          <a:ln>
            <a:noFill/>
          </a:ln>
        </p:spPr>
      </p:pic>
      <p:sp>
        <p:nvSpPr>
          <p:cNvPr id="232" name="Shape 232"/>
          <p:cNvSpPr txBox="1"/>
          <p:nvPr/>
        </p:nvSpPr>
        <p:spPr>
          <a:xfrm>
            <a:off x="1501850" y="2727900"/>
            <a:ext cx="63516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as the number of edges along the shortest path between functions n and n’；</a:t>
            </a:r>
            <a:endParaRPr/>
          </a:p>
        </p:txBody>
      </p:sp>
      <p:pic>
        <p:nvPicPr>
          <p:cNvPr id="233" name="Shape 233"/>
          <p:cNvPicPr preferRelativeResize="0"/>
          <p:nvPr/>
        </p:nvPicPr>
        <p:blipFill rotWithShape="1">
          <a:blip r:embed="rId5">
            <a:alphaModFix/>
          </a:blip>
          <a:srcRect b="0" l="0" r="0" t="0"/>
          <a:stretch/>
        </p:blipFill>
        <p:spPr>
          <a:xfrm>
            <a:off x="683150" y="3130275"/>
            <a:ext cx="923925" cy="323850"/>
          </a:xfrm>
          <a:prstGeom prst="rect">
            <a:avLst/>
          </a:prstGeom>
          <a:noFill/>
          <a:ln>
            <a:noFill/>
          </a:ln>
        </p:spPr>
      </p:pic>
      <p:sp>
        <p:nvSpPr>
          <p:cNvPr id="234" name="Shape 234"/>
          <p:cNvSpPr txBox="1"/>
          <p:nvPr/>
        </p:nvSpPr>
        <p:spPr>
          <a:xfrm>
            <a:off x="1530875" y="3036750"/>
            <a:ext cx="61668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as </a:t>
            </a:r>
            <a:r>
              <a:rPr b="0" i="0" lang="zh-CN" sz="1400" u="none" cap="none" strike="noStrike">
                <a:solidFill>
                  <a:srgbClr val="FF0000"/>
                </a:solidFill>
                <a:latin typeface="Arial"/>
                <a:ea typeface="Arial"/>
                <a:cs typeface="Arial"/>
                <a:sym typeface="Arial"/>
              </a:rPr>
              <a:t>the harmonic mean</a:t>
            </a:r>
            <a:r>
              <a:rPr b="0" i="0" lang="zh-CN" sz="1400" u="none" cap="none" strike="noStrike">
                <a:solidFill>
                  <a:srgbClr val="000000"/>
                </a:solidFill>
                <a:latin typeface="Arial"/>
                <a:ea typeface="Arial"/>
                <a:cs typeface="Arial"/>
                <a:sym typeface="Arial"/>
              </a:rPr>
              <a:t> of the function distance between n and any reachable target function； </a:t>
            </a:r>
            <a:endParaRPr/>
          </a:p>
        </p:txBody>
      </p:sp>
      <p:pic>
        <p:nvPicPr>
          <p:cNvPr id="235" name="Shape 235"/>
          <p:cNvPicPr preferRelativeResize="0"/>
          <p:nvPr/>
        </p:nvPicPr>
        <p:blipFill rotWithShape="1">
          <a:blip r:embed="rId6">
            <a:alphaModFix/>
          </a:blip>
          <a:srcRect b="0" l="0" r="0" t="0"/>
          <a:stretch/>
        </p:blipFill>
        <p:spPr>
          <a:xfrm>
            <a:off x="762266" y="3580825"/>
            <a:ext cx="752475" cy="295275"/>
          </a:xfrm>
          <a:prstGeom prst="rect">
            <a:avLst/>
          </a:prstGeom>
          <a:noFill/>
          <a:ln>
            <a:noFill/>
          </a:ln>
        </p:spPr>
      </p:pic>
      <p:sp>
        <p:nvSpPr>
          <p:cNvPr id="236" name="Shape 236"/>
          <p:cNvSpPr txBox="1"/>
          <p:nvPr/>
        </p:nvSpPr>
        <p:spPr>
          <a:xfrm>
            <a:off x="1517584" y="3525819"/>
            <a:ext cx="61668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the set of all target functions that are reachable from  n in CG.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1096275"/>
            <a:ext cx="8520600" cy="572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Arial"/>
              <a:buChar char="●"/>
            </a:pPr>
            <a:r>
              <a:rPr b="0" i="0" lang="zh-CN" sz="2800" u="none" cap="none" strike="noStrike">
                <a:solidFill>
                  <a:schemeClr val="dk1"/>
                </a:solidFill>
                <a:latin typeface="Arial"/>
                <a:ea typeface="Arial"/>
                <a:cs typeface="Arial"/>
                <a:sym typeface="Arial"/>
              </a:rPr>
              <a:t>Why they use harmonic mean?</a:t>
            </a:r>
            <a:endParaRPr/>
          </a:p>
        </p:txBody>
      </p:sp>
      <p:pic>
        <p:nvPicPr>
          <p:cNvPr id="242" name="Shape 242"/>
          <p:cNvPicPr preferRelativeResize="0"/>
          <p:nvPr/>
        </p:nvPicPr>
        <p:blipFill rotWithShape="1">
          <a:blip r:embed="rId3">
            <a:alphaModFix/>
          </a:blip>
          <a:srcRect b="0" l="0" r="0" t="0"/>
          <a:stretch/>
        </p:blipFill>
        <p:spPr>
          <a:xfrm>
            <a:off x="2024113" y="1615475"/>
            <a:ext cx="5095775" cy="3036275"/>
          </a:xfrm>
          <a:prstGeom prst="rect">
            <a:avLst/>
          </a:prstGeom>
          <a:noFill/>
          <a:ln>
            <a:noFill/>
          </a:ln>
        </p:spPr>
      </p:pic>
      <p:sp>
        <p:nvSpPr>
          <p:cNvPr id="243" name="Shape 2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 Measure of Distance between a Seed Input and Multiple Target Locations</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 Measure of Distance between a Seed Input and Multiple Target Locations</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249" name="Shape 249"/>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Arial"/>
              <a:buChar char="●"/>
            </a:pPr>
            <a:r>
              <a:rPr b="0" i="0" lang="zh-CN" sz="2400" u="none" cap="none" strike="noStrike">
                <a:solidFill>
                  <a:schemeClr val="dk1"/>
                </a:solidFill>
                <a:latin typeface="Arial"/>
                <a:ea typeface="Arial"/>
                <a:cs typeface="Arial"/>
                <a:sym typeface="Arial"/>
              </a:rPr>
              <a:t>Basic-block-level target distance</a:t>
            </a:r>
            <a:endParaRPr/>
          </a:p>
          <a:p>
            <a:pPr indent="0" lvl="0" marL="0" marR="0" rtl="0" algn="l">
              <a:lnSpc>
                <a:spcPct val="115000"/>
              </a:lnSpc>
              <a:spcBef>
                <a:spcPts val="0"/>
              </a:spcBef>
              <a:spcAft>
                <a:spcPts val="0"/>
              </a:spcAft>
              <a:buClr>
                <a:schemeClr val="dk2"/>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50" name="Shape 250"/>
          <p:cNvSpPr txBox="1"/>
          <p:nvPr/>
        </p:nvSpPr>
        <p:spPr>
          <a:xfrm>
            <a:off x="1517020" y="3538625"/>
            <a:ext cx="71505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as the number of edges along the shortest path between BB between m1and m2 in the control-flow graph Gi of function i；</a:t>
            </a:r>
            <a:endParaRPr/>
          </a:p>
        </p:txBody>
      </p:sp>
      <p:pic>
        <p:nvPicPr>
          <p:cNvPr id="251" name="Shape 251"/>
          <p:cNvPicPr preferRelativeResize="0"/>
          <p:nvPr/>
        </p:nvPicPr>
        <p:blipFill rotWithShape="1">
          <a:blip r:embed="rId3">
            <a:alphaModFix/>
          </a:blip>
          <a:srcRect b="0" l="0" r="0" t="0"/>
          <a:stretch/>
        </p:blipFill>
        <p:spPr>
          <a:xfrm>
            <a:off x="520725" y="3606463"/>
            <a:ext cx="1057275" cy="266700"/>
          </a:xfrm>
          <a:prstGeom prst="rect">
            <a:avLst/>
          </a:prstGeom>
          <a:noFill/>
          <a:ln>
            <a:noFill/>
          </a:ln>
        </p:spPr>
      </p:pic>
      <p:pic>
        <p:nvPicPr>
          <p:cNvPr id="252" name="Shape 252"/>
          <p:cNvPicPr preferRelativeResize="0"/>
          <p:nvPr/>
        </p:nvPicPr>
        <p:blipFill rotWithShape="1">
          <a:blip r:embed="rId4">
            <a:alphaModFix/>
          </a:blip>
          <a:srcRect b="0" l="0" r="0" t="0"/>
          <a:stretch/>
        </p:blipFill>
        <p:spPr>
          <a:xfrm>
            <a:off x="955800" y="1695600"/>
            <a:ext cx="6730937" cy="1752300"/>
          </a:xfrm>
          <a:prstGeom prst="rect">
            <a:avLst/>
          </a:prstGeom>
          <a:noFill/>
          <a:ln>
            <a:noFill/>
          </a:ln>
        </p:spPr>
      </p:pic>
      <p:pic>
        <p:nvPicPr>
          <p:cNvPr id="253" name="Shape 253"/>
          <p:cNvPicPr preferRelativeResize="0"/>
          <p:nvPr/>
        </p:nvPicPr>
        <p:blipFill rotWithShape="1">
          <a:blip r:embed="rId5">
            <a:alphaModFix/>
          </a:blip>
          <a:srcRect b="0" l="0" r="0" t="0"/>
          <a:stretch/>
        </p:blipFill>
        <p:spPr>
          <a:xfrm>
            <a:off x="576031" y="4136836"/>
            <a:ext cx="527725" cy="266700"/>
          </a:xfrm>
          <a:prstGeom prst="rect">
            <a:avLst/>
          </a:prstGeom>
          <a:noFill/>
          <a:ln>
            <a:noFill/>
          </a:ln>
        </p:spPr>
      </p:pic>
      <p:sp>
        <p:nvSpPr>
          <p:cNvPr id="254" name="Shape 254"/>
          <p:cNvSpPr txBox="1"/>
          <p:nvPr/>
        </p:nvSpPr>
        <p:spPr>
          <a:xfrm>
            <a:off x="1092700" y="4053875"/>
            <a:ext cx="74910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be the set of functions called by basick blocks                                           ；</a:t>
            </a:r>
            <a:endParaRPr/>
          </a:p>
        </p:txBody>
      </p:sp>
      <p:sp>
        <p:nvSpPr>
          <p:cNvPr id="255" name="Shape 255"/>
          <p:cNvSpPr txBox="1"/>
          <p:nvPr/>
        </p:nvSpPr>
        <p:spPr>
          <a:xfrm>
            <a:off x="520725" y="4392475"/>
            <a:ext cx="73365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zh-CN" sz="1400" u="none" cap="none" strike="noStrike">
                <a:solidFill>
                  <a:srgbClr val="000000"/>
                </a:solidFill>
                <a:latin typeface="Arial"/>
                <a:ea typeface="Arial"/>
                <a:cs typeface="Arial"/>
                <a:sym typeface="Arial"/>
              </a:rPr>
              <a:t>T</a:t>
            </a:r>
            <a:r>
              <a:rPr b="0" i="0" lang="zh-CN" sz="1400" u="none" cap="none" strike="noStrike">
                <a:solidFill>
                  <a:srgbClr val="000000"/>
                </a:solidFill>
                <a:latin typeface="Arial"/>
                <a:ea typeface="Arial"/>
                <a:cs typeface="Arial"/>
                <a:sym typeface="Arial"/>
              </a:rPr>
              <a:t> be the set of basic block m in Gi.</a:t>
            </a:r>
            <a:endParaRPr/>
          </a:p>
        </p:txBody>
      </p:sp>
      <p:pic>
        <p:nvPicPr>
          <p:cNvPr id="256" name="Shape 256"/>
          <p:cNvPicPr preferRelativeResize="0"/>
          <p:nvPr/>
        </p:nvPicPr>
        <p:blipFill rotWithShape="1">
          <a:blip r:embed="rId6">
            <a:alphaModFix/>
          </a:blip>
          <a:srcRect b="0" l="0" r="0" t="0"/>
          <a:stretch/>
        </p:blipFill>
        <p:spPr>
          <a:xfrm>
            <a:off x="4841166" y="4147886"/>
            <a:ext cx="2058593" cy="266700"/>
          </a:xfrm>
          <a:prstGeom prst="rect">
            <a:avLst/>
          </a:prstGeom>
          <a:noFill/>
          <a:ln>
            <a:noFill/>
          </a:ln>
        </p:spPr>
      </p:pic>
      <p:pic>
        <p:nvPicPr>
          <p:cNvPr id="257" name="Shape 257"/>
          <p:cNvPicPr preferRelativeResize="0"/>
          <p:nvPr/>
        </p:nvPicPr>
        <p:blipFill rotWithShape="1">
          <a:blip r:embed="rId7">
            <a:alphaModFix/>
          </a:blip>
          <a:srcRect b="0" l="0" r="0" t="0"/>
          <a:stretch/>
        </p:blipFill>
        <p:spPr>
          <a:xfrm>
            <a:off x="3316130" y="4478581"/>
            <a:ext cx="1561900" cy="22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192100" y="936800"/>
            <a:ext cx="8520600" cy="572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Arial"/>
              <a:buChar char="●"/>
            </a:pPr>
            <a:r>
              <a:rPr b="0" i="0" lang="zh-CN" sz="2800" u="none" cap="none" strike="noStrike">
                <a:solidFill>
                  <a:schemeClr val="dk1"/>
                </a:solidFill>
                <a:latin typeface="Arial"/>
                <a:ea typeface="Arial"/>
                <a:cs typeface="Arial"/>
                <a:sym typeface="Arial"/>
              </a:rPr>
              <a:t> The seed distance</a:t>
            </a:r>
            <a:endParaRPr/>
          </a:p>
        </p:txBody>
      </p:sp>
      <p:pic>
        <p:nvPicPr>
          <p:cNvPr id="263" name="Shape 263"/>
          <p:cNvPicPr preferRelativeResize="0"/>
          <p:nvPr/>
        </p:nvPicPr>
        <p:blipFill rotWithShape="1">
          <a:blip r:embed="rId3">
            <a:alphaModFix/>
          </a:blip>
          <a:srcRect b="0" l="0" r="0" t="0"/>
          <a:stretch/>
        </p:blipFill>
        <p:spPr>
          <a:xfrm>
            <a:off x="2111175" y="2005000"/>
            <a:ext cx="4800600" cy="1133475"/>
          </a:xfrm>
          <a:prstGeom prst="rect">
            <a:avLst/>
          </a:prstGeom>
          <a:noFill/>
          <a:ln>
            <a:noFill/>
          </a:ln>
        </p:spPr>
      </p:pic>
      <p:grpSp>
        <p:nvGrpSpPr>
          <p:cNvPr id="264" name="Shape 264"/>
          <p:cNvGrpSpPr/>
          <p:nvPr/>
        </p:nvGrpSpPr>
        <p:grpSpPr>
          <a:xfrm>
            <a:off x="2530575" y="3750700"/>
            <a:ext cx="8031825" cy="855900"/>
            <a:chOff x="1547050" y="2607713"/>
            <a:chExt cx="8031825" cy="855900"/>
          </a:xfrm>
        </p:grpSpPr>
        <p:sp>
          <p:nvSpPr>
            <p:cNvPr id="265" name="Shape 265"/>
            <p:cNvSpPr txBox="1"/>
            <p:nvPr/>
          </p:nvSpPr>
          <p:spPr>
            <a:xfrm>
              <a:off x="2242375" y="2607713"/>
              <a:ext cx="73365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be the execution trace of a seed s</a:t>
              </a:r>
              <a:endParaRPr/>
            </a:p>
          </p:txBody>
        </p:sp>
        <p:pic>
          <p:nvPicPr>
            <p:cNvPr id="266" name="Shape 266"/>
            <p:cNvPicPr preferRelativeResize="0"/>
            <p:nvPr/>
          </p:nvPicPr>
          <p:blipFill rotWithShape="1">
            <a:blip r:embed="rId4">
              <a:alphaModFix/>
            </a:blip>
            <a:srcRect b="0" l="0" r="0" t="0"/>
            <a:stretch/>
          </p:blipFill>
          <p:spPr>
            <a:xfrm>
              <a:off x="1547050" y="2607713"/>
              <a:ext cx="599025" cy="462100"/>
            </a:xfrm>
            <a:prstGeom prst="rect">
              <a:avLst/>
            </a:prstGeom>
            <a:noFill/>
            <a:ln>
              <a:noFill/>
            </a:ln>
          </p:spPr>
        </p:pic>
      </p:grpSp>
      <p:sp>
        <p:nvSpPr>
          <p:cNvPr id="267" name="Shape 2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 Measure of Distance between a Seed Input and Multiple Target Locations</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Greybox fuzzers</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61" name="Shape 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like</a:t>
            </a:r>
            <a:r>
              <a:rPr b="1" i="0" lang="zh-CN" sz="1800" u="none" cap="none" strike="noStrike">
                <a:solidFill>
                  <a:schemeClr val="dk2"/>
                </a:solidFill>
                <a:latin typeface="Arial"/>
                <a:ea typeface="Arial"/>
                <a:cs typeface="Arial"/>
                <a:sym typeface="Arial"/>
              </a:rPr>
              <a:t> AFL </a:t>
            </a:r>
            <a:r>
              <a:rPr b="0" i="0" lang="zh-CN" sz="1800" u="none" cap="none" strike="noStrike">
                <a:solidFill>
                  <a:schemeClr val="dk2"/>
                </a:solidFill>
                <a:latin typeface="Arial"/>
                <a:ea typeface="Arial"/>
                <a:cs typeface="Arial"/>
                <a:sym typeface="Arial"/>
              </a:rPr>
              <a:t>: cover more program paths</a:t>
            </a:r>
            <a:endParaRPr/>
          </a:p>
          <a:p>
            <a:pPr indent="-342900" lvl="0" marL="457200" marR="0" rtl="0" algn="l">
              <a:lnSpc>
                <a:spcPct val="115000"/>
              </a:lnSpc>
              <a:spcBef>
                <a:spcPts val="160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use lightweight instrumentation to determine;</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a unique identifier for the exercised path;</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mutate a provided seed input;</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discover hundreds of high-impact vulnerabilities;</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so many security researchers involved in extending it.</a:t>
            </a:r>
            <a:endParaRPr/>
          </a:p>
          <a:p>
            <a:pPr indent="0" lvl="0" marL="0" marR="0" rtl="0" algn="l">
              <a:lnSpc>
                <a:spcPct val="115000"/>
              </a:lnSpc>
              <a:spcBef>
                <a:spcPts val="1600"/>
              </a:spcBef>
              <a:spcAft>
                <a:spcPts val="0"/>
              </a:spcAft>
              <a:buClr>
                <a:schemeClr val="dk2"/>
              </a:buClr>
              <a:buSzPts val="1800"/>
              <a:buFont typeface="Comic Sans MS"/>
              <a:buNone/>
            </a:pPr>
            <a:r>
              <a:rPr b="0" i="0" lang="zh-CN" sz="1800" u="none" cap="none" strike="noStrike">
                <a:solidFill>
                  <a:schemeClr val="dk2"/>
                </a:solidFill>
                <a:latin typeface="Comic Sans MS"/>
                <a:ea typeface="Comic Sans MS"/>
                <a:cs typeface="Comic Sans MS"/>
                <a:sym typeface="Comic Sans MS"/>
              </a:rPr>
              <a:t>However，existing greybox fuzzers </a:t>
            </a:r>
            <a:r>
              <a:rPr b="0" i="0" lang="zh-CN" sz="1800" u="sng" cap="none" strike="noStrike">
                <a:solidFill>
                  <a:schemeClr val="dk2"/>
                </a:solidFill>
                <a:latin typeface="Comic Sans MS"/>
                <a:ea typeface="Comic Sans MS"/>
                <a:cs typeface="Comic Sans MS"/>
                <a:sym typeface="Comic Sans MS"/>
              </a:rPr>
              <a:t>cannot be effectively directed</a:t>
            </a:r>
            <a:r>
              <a:rPr b="0" i="0" lang="zh-CN" sz="1800" u="none" cap="none" strike="noStrike">
                <a:solidFill>
                  <a:schemeClr val="dk2"/>
                </a:solidFill>
                <a:latin typeface="Comic Sans MS"/>
                <a:ea typeface="Comic Sans MS"/>
                <a:cs typeface="Comic Sans MS"/>
                <a:sym typeface="Comic Sans MS"/>
              </a:rPr>
              <a:t>.</a:t>
            </a:r>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192100" y="936800"/>
            <a:ext cx="8520600" cy="572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Arial"/>
              <a:buChar char="●"/>
            </a:pPr>
            <a:r>
              <a:rPr b="0" i="0" lang="zh-CN" sz="2800" u="none" cap="none" strike="noStrike">
                <a:solidFill>
                  <a:schemeClr val="dk1"/>
                </a:solidFill>
                <a:latin typeface="Arial"/>
                <a:ea typeface="Arial"/>
                <a:cs typeface="Arial"/>
                <a:sym typeface="Arial"/>
              </a:rPr>
              <a:t> The normalized seed distance</a:t>
            </a:r>
            <a:endParaRPr/>
          </a:p>
        </p:txBody>
      </p:sp>
      <p:pic>
        <p:nvPicPr>
          <p:cNvPr id="273" name="Shape 273"/>
          <p:cNvPicPr preferRelativeResize="0"/>
          <p:nvPr/>
        </p:nvPicPr>
        <p:blipFill rotWithShape="1">
          <a:blip r:embed="rId3">
            <a:alphaModFix/>
          </a:blip>
          <a:srcRect b="0" l="0" r="0" t="0"/>
          <a:stretch/>
        </p:blipFill>
        <p:spPr>
          <a:xfrm>
            <a:off x="2476500" y="1833925"/>
            <a:ext cx="4191000" cy="952500"/>
          </a:xfrm>
          <a:prstGeom prst="rect">
            <a:avLst/>
          </a:prstGeom>
          <a:noFill/>
          <a:ln>
            <a:noFill/>
          </a:ln>
        </p:spPr>
      </p:pic>
      <p:pic>
        <p:nvPicPr>
          <p:cNvPr id="274" name="Shape 274"/>
          <p:cNvPicPr preferRelativeResize="0"/>
          <p:nvPr/>
        </p:nvPicPr>
        <p:blipFill rotWithShape="1">
          <a:blip r:embed="rId4">
            <a:alphaModFix/>
          </a:blip>
          <a:srcRect b="0" l="0" r="0" t="0"/>
          <a:stretch/>
        </p:blipFill>
        <p:spPr>
          <a:xfrm>
            <a:off x="2918825" y="3271875"/>
            <a:ext cx="3306361" cy="1247400"/>
          </a:xfrm>
          <a:prstGeom prst="rect">
            <a:avLst/>
          </a:prstGeom>
          <a:noFill/>
          <a:ln>
            <a:noFill/>
          </a:ln>
        </p:spPr>
      </p:pic>
      <p:sp>
        <p:nvSpPr>
          <p:cNvPr id="275" name="Shape 2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 Measure of Distance between a Seed Input and Multiple Target Locations</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Annealing-based Power Schedules</a:t>
            </a:r>
            <a:endParaRPr/>
          </a:p>
        </p:txBody>
      </p:sp>
      <p:sp>
        <p:nvSpPr>
          <p:cNvPr id="281" name="Shape 281"/>
          <p:cNvSpPr txBox="1"/>
          <p:nvPr/>
        </p:nvSpPr>
        <p:spPr>
          <a:xfrm>
            <a:off x="414225" y="894275"/>
            <a:ext cx="5622000" cy="9570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Simulated Annealing(SA)</a:t>
            </a:r>
            <a:endParaRPr/>
          </a:p>
        </p:txBody>
      </p:sp>
      <p:pic>
        <p:nvPicPr>
          <p:cNvPr id="282" name="Shape 282"/>
          <p:cNvPicPr preferRelativeResize="0"/>
          <p:nvPr/>
        </p:nvPicPr>
        <p:blipFill rotWithShape="1">
          <a:blip r:embed="rId3">
            <a:alphaModFix/>
          </a:blip>
          <a:srcRect b="0" l="-4589" r="4588" t="0"/>
          <a:stretch/>
        </p:blipFill>
        <p:spPr>
          <a:xfrm>
            <a:off x="1657248" y="3551123"/>
            <a:ext cx="5549400" cy="671100"/>
          </a:xfrm>
          <a:prstGeom prst="rect">
            <a:avLst/>
          </a:prstGeom>
          <a:noFill/>
          <a:ln>
            <a:noFill/>
          </a:ln>
        </p:spPr>
      </p:pic>
      <p:sp>
        <p:nvSpPr>
          <p:cNvPr id="283" name="Shape 283"/>
          <p:cNvSpPr txBox="1"/>
          <p:nvPr/>
        </p:nvSpPr>
        <p:spPr>
          <a:xfrm>
            <a:off x="730025" y="1677850"/>
            <a:ext cx="8318100" cy="1058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b="0" i="0" lang="zh-CN" sz="1800" u="none" cap="none" strike="noStrike">
                <a:solidFill>
                  <a:srgbClr val="000000"/>
                </a:solidFill>
                <a:latin typeface="Arial"/>
                <a:ea typeface="Arial"/>
                <a:cs typeface="Arial"/>
                <a:sym typeface="Arial"/>
              </a:rPr>
              <a:t>     </a:t>
            </a:r>
            <a:r>
              <a:rPr b="0" i="0" lang="zh-CN" sz="1800" u="none" cap="none" strike="noStrike">
                <a:solidFill>
                  <a:srgbClr val="434343"/>
                </a:solidFill>
                <a:latin typeface="Arial"/>
                <a:ea typeface="Arial"/>
                <a:cs typeface="Arial"/>
                <a:sym typeface="Arial"/>
              </a:rPr>
              <a:t>SA is a </a:t>
            </a:r>
            <a:r>
              <a:rPr b="0" i="0" lang="zh-CN" sz="1800" u="sng" cap="none" strike="noStrike">
                <a:solidFill>
                  <a:srgbClr val="434343"/>
                </a:solidFill>
                <a:latin typeface="Arial"/>
                <a:ea typeface="Arial"/>
                <a:cs typeface="Arial"/>
                <a:sym typeface="Arial"/>
              </a:rPr>
              <a:t>Markov Chain Monte Carlo method (MCMC) </a:t>
            </a:r>
            <a:r>
              <a:rPr b="0" i="0" lang="zh-CN" sz="1800" u="none" cap="none" strike="noStrike">
                <a:solidFill>
                  <a:srgbClr val="434343"/>
                </a:solidFill>
                <a:latin typeface="Arial"/>
                <a:ea typeface="Arial"/>
                <a:cs typeface="Arial"/>
                <a:sym typeface="Arial"/>
              </a:rPr>
              <a:t>for approximating the global optimum in a very large, often discrete search space within an acceptable time budget</a:t>
            </a:r>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Shape 284"/>
          <p:cNvSpPr txBox="1"/>
          <p:nvPr/>
        </p:nvSpPr>
        <p:spPr>
          <a:xfrm>
            <a:off x="486675" y="3019725"/>
            <a:ext cx="6371400"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zh-CN" sz="1400" u="none" cap="none" strike="noStrike">
                <a:solidFill>
                  <a:srgbClr val="000000"/>
                </a:solidFill>
                <a:latin typeface="Arial"/>
                <a:ea typeface="Arial"/>
                <a:cs typeface="Arial"/>
                <a:sym typeface="Arial"/>
              </a:rPr>
              <a:t>The exponential cooling schedule:</a:t>
            </a:r>
            <a:endParaRPr/>
          </a:p>
        </p:txBody>
      </p:sp>
      <p:pic>
        <p:nvPicPr>
          <p:cNvPr id="285" name="Shape 285"/>
          <p:cNvPicPr preferRelativeResize="0"/>
          <p:nvPr/>
        </p:nvPicPr>
        <p:blipFill rotWithShape="1">
          <a:blip r:embed="rId4">
            <a:alphaModFix/>
          </a:blip>
          <a:srcRect b="0" l="0" r="0" t="0"/>
          <a:stretch/>
        </p:blipFill>
        <p:spPr>
          <a:xfrm>
            <a:off x="6683475" y="3988725"/>
            <a:ext cx="533400" cy="233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nvSpPr>
        <p:spPr>
          <a:xfrm>
            <a:off x="425300" y="904625"/>
            <a:ext cx="5622000" cy="9570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Annealing-based power schedule</a:t>
            </a:r>
            <a:endParaRPr/>
          </a:p>
        </p:txBody>
      </p:sp>
      <p:pic>
        <p:nvPicPr>
          <p:cNvPr id="291" name="Shape 291"/>
          <p:cNvPicPr preferRelativeResize="0"/>
          <p:nvPr/>
        </p:nvPicPr>
        <p:blipFill rotWithShape="1">
          <a:blip r:embed="rId3">
            <a:alphaModFix/>
          </a:blip>
          <a:srcRect b="0" l="0" r="0" t="0"/>
          <a:stretch/>
        </p:blipFill>
        <p:spPr>
          <a:xfrm>
            <a:off x="1023400" y="2505600"/>
            <a:ext cx="7178250" cy="2165025"/>
          </a:xfrm>
          <a:prstGeom prst="rect">
            <a:avLst/>
          </a:prstGeom>
          <a:noFill/>
          <a:ln>
            <a:noFill/>
          </a:ln>
        </p:spPr>
      </p:pic>
      <p:sp>
        <p:nvSpPr>
          <p:cNvPr id="292" name="Shape 2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Annealing-based Power Schedules</a:t>
            </a:r>
            <a:endParaRPr/>
          </a:p>
        </p:txBody>
      </p:sp>
      <p:sp>
        <p:nvSpPr>
          <p:cNvPr id="293" name="Shape 293"/>
          <p:cNvSpPr txBox="1"/>
          <p:nvPr/>
        </p:nvSpPr>
        <p:spPr>
          <a:xfrm>
            <a:off x="718975" y="1679000"/>
            <a:ext cx="7787100"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     </a:t>
            </a:r>
            <a:r>
              <a:rPr b="0" i="0" lang="zh-CN" sz="1800" u="none" cap="none" strike="noStrike">
                <a:solidFill>
                  <a:srgbClr val="434343"/>
                </a:solidFill>
                <a:latin typeface="Arial"/>
                <a:ea typeface="Arial"/>
                <a:cs typeface="Arial"/>
                <a:sym typeface="Arial"/>
              </a:rPr>
              <a:t>At time tx,the annealing process should enter “exploitation” after sufficient time of “exploration”.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Shape 298"/>
          <p:cNvPicPr preferRelativeResize="0"/>
          <p:nvPr/>
        </p:nvPicPr>
        <p:blipFill rotWithShape="1">
          <a:blip r:embed="rId3">
            <a:alphaModFix/>
          </a:blip>
          <a:srcRect b="0" l="0" r="0" t="0"/>
          <a:stretch/>
        </p:blipFill>
        <p:spPr>
          <a:xfrm>
            <a:off x="2350200" y="2362200"/>
            <a:ext cx="4648200" cy="419100"/>
          </a:xfrm>
          <a:prstGeom prst="rect">
            <a:avLst/>
          </a:prstGeom>
          <a:noFill/>
          <a:ln>
            <a:noFill/>
          </a:ln>
        </p:spPr>
      </p:pic>
      <p:sp>
        <p:nvSpPr>
          <p:cNvPr id="299" name="Shape 299"/>
          <p:cNvSpPr txBox="1"/>
          <p:nvPr/>
        </p:nvSpPr>
        <p:spPr>
          <a:xfrm>
            <a:off x="497750" y="1765550"/>
            <a:ext cx="8450700" cy="8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    Given the seed s and the target locations Tb,the APS assigns energy p as:</a:t>
            </a:r>
            <a:endParaRPr/>
          </a:p>
        </p:txBody>
      </p:sp>
      <p:sp>
        <p:nvSpPr>
          <p:cNvPr id="300" name="Shape 3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Annealing-based Power Schedules</a:t>
            </a:r>
            <a:endParaRPr/>
          </a:p>
        </p:txBody>
      </p:sp>
      <p:sp>
        <p:nvSpPr>
          <p:cNvPr id="301" name="Shape 3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Annealing-based Power Schedules</a:t>
            </a:r>
            <a:endParaRPr/>
          </a:p>
        </p:txBody>
      </p:sp>
      <p:sp>
        <p:nvSpPr>
          <p:cNvPr id="302" name="Shape 3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Annealing-based Power Schedules</a:t>
            </a:r>
            <a:endParaRPr/>
          </a:p>
        </p:txBody>
      </p:sp>
      <p:sp>
        <p:nvSpPr>
          <p:cNvPr id="303" name="Shape 303"/>
          <p:cNvSpPr txBox="1"/>
          <p:nvPr/>
        </p:nvSpPr>
        <p:spPr>
          <a:xfrm>
            <a:off x="425300" y="904625"/>
            <a:ext cx="5622000" cy="9570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Annealing-based power schedule</a:t>
            </a:r>
            <a:endParaRPr/>
          </a:p>
        </p:txBody>
      </p:sp>
      <p:pic>
        <p:nvPicPr>
          <p:cNvPr id="304" name="Shape 304"/>
          <p:cNvPicPr preferRelativeResize="0"/>
          <p:nvPr/>
        </p:nvPicPr>
        <p:blipFill rotWithShape="1">
          <a:blip r:embed="rId4">
            <a:alphaModFix/>
          </a:blip>
          <a:srcRect b="0" l="0" r="0" t="0"/>
          <a:stretch/>
        </p:blipFill>
        <p:spPr>
          <a:xfrm>
            <a:off x="1862525" y="3108225"/>
            <a:ext cx="5721150" cy="1725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Shape 309"/>
          <p:cNvPicPr preferRelativeResize="0"/>
          <p:nvPr/>
        </p:nvPicPr>
        <p:blipFill rotWithShape="1">
          <a:blip r:embed="rId3">
            <a:alphaModFix/>
          </a:blip>
          <a:srcRect b="0" l="0" r="0" t="0"/>
          <a:stretch/>
        </p:blipFill>
        <p:spPr>
          <a:xfrm>
            <a:off x="2273150" y="1720625"/>
            <a:ext cx="4648200" cy="419100"/>
          </a:xfrm>
          <a:prstGeom prst="rect">
            <a:avLst/>
          </a:prstGeom>
          <a:noFill/>
          <a:ln>
            <a:noFill/>
          </a:ln>
        </p:spPr>
      </p:pic>
      <p:pic>
        <p:nvPicPr>
          <p:cNvPr id="310" name="Shape 310"/>
          <p:cNvPicPr preferRelativeResize="0"/>
          <p:nvPr/>
        </p:nvPicPr>
        <p:blipFill rotWithShape="1">
          <a:blip r:embed="rId4">
            <a:alphaModFix/>
          </a:blip>
          <a:srcRect b="0" l="0" r="0" t="0"/>
          <a:stretch/>
        </p:blipFill>
        <p:spPr>
          <a:xfrm>
            <a:off x="2687901" y="2252500"/>
            <a:ext cx="6092550" cy="2674775"/>
          </a:xfrm>
          <a:prstGeom prst="rect">
            <a:avLst/>
          </a:prstGeom>
          <a:noFill/>
          <a:ln>
            <a:noFill/>
          </a:ln>
        </p:spPr>
      </p:pic>
      <p:sp>
        <p:nvSpPr>
          <p:cNvPr id="311" name="Shape 3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Annealing-based Power Schedules</a:t>
            </a:r>
            <a:endParaRPr/>
          </a:p>
        </p:txBody>
      </p:sp>
      <p:pic>
        <p:nvPicPr>
          <p:cNvPr id="312" name="Shape 312"/>
          <p:cNvPicPr preferRelativeResize="0"/>
          <p:nvPr/>
        </p:nvPicPr>
        <p:blipFill rotWithShape="1">
          <a:blip r:embed="rId5">
            <a:alphaModFix/>
          </a:blip>
          <a:srcRect b="0" l="0" r="0" t="0"/>
          <a:stretch/>
        </p:blipFill>
        <p:spPr>
          <a:xfrm>
            <a:off x="480600" y="2460600"/>
            <a:ext cx="1847850" cy="1066800"/>
          </a:xfrm>
          <a:prstGeom prst="rect">
            <a:avLst/>
          </a:prstGeom>
          <a:noFill/>
          <a:ln>
            <a:noFill/>
          </a:ln>
        </p:spPr>
      </p:pic>
      <p:sp>
        <p:nvSpPr>
          <p:cNvPr id="313" name="Shape 313"/>
          <p:cNvSpPr txBox="1"/>
          <p:nvPr/>
        </p:nvSpPr>
        <p:spPr>
          <a:xfrm>
            <a:off x="425300" y="904625"/>
            <a:ext cx="5622000" cy="9570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Annealing-based power schedule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nvSpPr>
        <p:spPr>
          <a:xfrm>
            <a:off x="469550" y="899700"/>
            <a:ext cx="5622000" cy="9570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Practical Intergration</a:t>
            </a:r>
            <a:endParaRPr/>
          </a:p>
        </p:txBody>
      </p:sp>
      <p:pic>
        <p:nvPicPr>
          <p:cNvPr id="319" name="Shape 319"/>
          <p:cNvPicPr preferRelativeResize="0"/>
          <p:nvPr/>
        </p:nvPicPr>
        <p:blipFill rotWithShape="1">
          <a:blip r:embed="rId3">
            <a:alphaModFix/>
          </a:blip>
          <a:srcRect b="0" l="0" r="0" t="0"/>
          <a:stretch/>
        </p:blipFill>
        <p:spPr>
          <a:xfrm>
            <a:off x="2662475" y="1751250"/>
            <a:ext cx="3238500" cy="476250"/>
          </a:xfrm>
          <a:prstGeom prst="rect">
            <a:avLst/>
          </a:prstGeom>
          <a:noFill/>
          <a:ln>
            <a:noFill/>
          </a:ln>
        </p:spPr>
      </p:pic>
      <p:sp>
        <p:nvSpPr>
          <p:cNvPr id="320" name="Shape 320"/>
          <p:cNvSpPr txBox="1"/>
          <p:nvPr/>
        </p:nvSpPr>
        <p:spPr>
          <a:xfrm>
            <a:off x="1246525" y="2684500"/>
            <a:ext cx="7331100" cy="8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The annealing-based power factor                                  controls the increase or reduction of energy assigned by AFL’s power schedule.</a:t>
            </a:r>
            <a:endParaRPr/>
          </a:p>
        </p:txBody>
      </p:sp>
      <p:pic>
        <p:nvPicPr>
          <p:cNvPr id="321" name="Shape 321"/>
          <p:cNvPicPr preferRelativeResize="0"/>
          <p:nvPr/>
        </p:nvPicPr>
        <p:blipFill rotWithShape="1">
          <a:blip r:embed="rId4">
            <a:alphaModFix/>
          </a:blip>
          <a:srcRect b="0" l="0" r="0" t="0"/>
          <a:stretch/>
        </p:blipFill>
        <p:spPr>
          <a:xfrm>
            <a:off x="4899400" y="2706400"/>
            <a:ext cx="1952625" cy="342900"/>
          </a:xfrm>
          <a:prstGeom prst="rect">
            <a:avLst/>
          </a:prstGeom>
          <a:noFill/>
          <a:ln>
            <a:noFill/>
          </a:ln>
        </p:spPr>
      </p:pic>
      <p:sp>
        <p:nvSpPr>
          <p:cNvPr id="322" name="Shape 3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Annealing-based Power Schedules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Shape 327"/>
          <p:cNvPicPr preferRelativeResize="0"/>
          <p:nvPr/>
        </p:nvPicPr>
        <p:blipFill rotWithShape="1">
          <a:blip r:embed="rId3">
            <a:alphaModFix/>
          </a:blip>
          <a:srcRect b="15674" l="0" r="47657" t="0"/>
          <a:stretch/>
        </p:blipFill>
        <p:spPr>
          <a:xfrm>
            <a:off x="4074950" y="2093825"/>
            <a:ext cx="4055100" cy="2972250"/>
          </a:xfrm>
          <a:prstGeom prst="rect">
            <a:avLst/>
          </a:prstGeom>
          <a:noFill/>
          <a:ln>
            <a:noFill/>
          </a:ln>
        </p:spPr>
      </p:pic>
      <p:pic>
        <p:nvPicPr>
          <p:cNvPr id="328" name="Shape 328"/>
          <p:cNvPicPr preferRelativeResize="0"/>
          <p:nvPr/>
        </p:nvPicPr>
        <p:blipFill rotWithShape="1">
          <a:blip r:embed="rId4">
            <a:alphaModFix/>
          </a:blip>
          <a:srcRect b="0" l="0" r="0" t="0"/>
          <a:stretch/>
        </p:blipFill>
        <p:spPr>
          <a:xfrm>
            <a:off x="1807950" y="1617725"/>
            <a:ext cx="4210050" cy="647700"/>
          </a:xfrm>
          <a:prstGeom prst="rect">
            <a:avLst/>
          </a:prstGeom>
          <a:noFill/>
          <a:ln>
            <a:noFill/>
          </a:ln>
        </p:spPr>
      </p:pic>
      <p:sp>
        <p:nvSpPr>
          <p:cNvPr id="329" name="Shape 3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Annealing-based Power Schedules</a:t>
            </a:r>
            <a:endParaRPr/>
          </a:p>
        </p:txBody>
      </p:sp>
      <p:sp>
        <p:nvSpPr>
          <p:cNvPr id="330" name="Shape 330"/>
          <p:cNvSpPr txBox="1"/>
          <p:nvPr/>
        </p:nvSpPr>
        <p:spPr>
          <a:xfrm>
            <a:off x="469550" y="899700"/>
            <a:ext cx="5622000" cy="9570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Practical Intergration</a:t>
            </a:r>
            <a:endParaRPr/>
          </a:p>
        </p:txBody>
      </p:sp>
      <p:pic>
        <p:nvPicPr>
          <p:cNvPr id="331" name="Shape 331"/>
          <p:cNvPicPr preferRelativeResize="0"/>
          <p:nvPr/>
        </p:nvPicPr>
        <p:blipFill rotWithShape="1">
          <a:blip r:embed="rId3">
            <a:alphaModFix/>
          </a:blip>
          <a:srcRect b="-3912" l="-649" r="48305" t="83095"/>
          <a:stretch/>
        </p:blipFill>
        <p:spPr>
          <a:xfrm>
            <a:off x="234225" y="2922650"/>
            <a:ext cx="3579450" cy="647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pic>
        <p:nvPicPr>
          <p:cNvPr id="336" name="Shape 336"/>
          <p:cNvPicPr preferRelativeResize="0"/>
          <p:nvPr/>
        </p:nvPicPr>
        <p:blipFill rotWithShape="1">
          <a:blip r:embed="rId3">
            <a:alphaModFix/>
          </a:blip>
          <a:srcRect b="16791" l="52994" r="0" t="0"/>
          <a:stretch/>
        </p:blipFill>
        <p:spPr>
          <a:xfrm>
            <a:off x="3600725" y="2176750"/>
            <a:ext cx="3683924" cy="2966750"/>
          </a:xfrm>
          <a:prstGeom prst="rect">
            <a:avLst/>
          </a:prstGeom>
          <a:noFill/>
          <a:ln>
            <a:noFill/>
          </a:ln>
        </p:spPr>
      </p:pic>
      <p:pic>
        <p:nvPicPr>
          <p:cNvPr id="337" name="Shape 337"/>
          <p:cNvPicPr preferRelativeResize="0"/>
          <p:nvPr/>
        </p:nvPicPr>
        <p:blipFill rotWithShape="1">
          <a:blip r:embed="rId4">
            <a:alphaModFix/>
          </a:blip>
          <a:srcRect b="0" l="0" r="0" t="0"/>
          <a:stretch/>
        </p:blipFill>
        <p:spPr>
          <a:xfrm>
            <a:off x="2404625" y="1710013"/>
            <a:ext cx="4495800" cy="466725"/>
          </a:xfrm>
          <a:prstGeom prst="rect">
            <a:avLst/>
          </a:prstGeom>
          <a:noFill/>
          <a:ln>
            <a:noFill/>
          </a:ln>
        </p:spPr>
      </p:pic>
      <p:sp>
        <p:nvSpPr>
          <p:cNvPr id="338" name="Shape 3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Annealing-based Power Schedules</a:t>
            </a:r>
            <a:endParaRPr/>
          </a:p>
        </p:txBody>
      </p:sp>
      <p:pic>
        <p:nvPicPr>
          <p:cNvPr id="339" name="Shape 339"/>
          <p:cNvPicPr preferRelativeResize="0"/>
          <p:nvPr/>
        </p:nvPicPr>
        <p:blipFill rotWithShape="1">
          <a:blip r:embed="rId3">
            <a:alphaModFix/>
          </a:blip>
          <a:srcRect b="0" l="52994" r="0" t="83207"/>
          <a:stretch/>
        </p:blipFill>
        <p:spPr>
          <a:xfrm>
            <a:off x="469550" y="2822775"/>
            <a:ext cx="2871675" cy="466725"/>
          </a:xfrm>
          <a:prstGeom prst="rect">
            <a:avLst/>
          </a:prstGeom>
          <a:noFill/>
          <a:ln>
            <a:noFill/>
          </a:ln>
        </p:spPr>
      </p:pic>
      <p:sp>
        <p:nvSpPr>
          <p:cNvPr id="340" name="Shape 340"/>
          <p:cNvSpPr txBox="1"/>
          <p:nvPr/>
        </p:nvSpPr>
        <p:spPr>
          <a:xfrm>
            <a:off x="469550" y="899700"/>
            <a:ext cx="5622000" cy="9570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Practical Intergration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p:nvPr/>
        </p:nvSpPr>
        <p:spPr>
          <a:xfrm>
            <a:off x="961050" y="2897575"/>
            <a:ext cx="7211100" cy="1442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Shape 346"/>
          <p:cNvSpPr/>
          <p:nvPr/>
        </p:nvSpPr>
        <p:spPr>
          <a:xfrm>
            <a:off x="961000" y="1365650"/>
            <a:ext cx="7211100" cy="14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Shape 3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Scalability of Directed Greybox Fuzzing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348" name="Shape 348"/>
          <p:cNvSpPr txBox="1"/>
          <p:nvPr/>
        </p:nvSpPr>
        <p:spPr>
          <a:xfrm>
            <a:off x="986525" y="1639384"/>
            <a:ext cx="6177300" cy="85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AFLGo connects all the call-sites of one </a:t>
            </a:r>
            <a:endParaRPr/>
          </a:p>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function with the first basic block of the called functions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Shape 349"/>
          <p:cNvSpPr txBox="1"/>
          <p:nvPr/>
        </p:nvSpPr>
        <p:spPr>
          <a:xfrm>
            <a:off x="7163825" y="1626458"/>
            <a:ext cx="1148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several</a:t>
            </a:r>
            <a:endParaRPr/>
          </a:p>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hours</a:t>
            </a:r>
            <a:endParaRPr/>
          </a:p>
        </p:txBody>
      </p:sp>
      <p:sp>
        <p:nvSpPr>
          <p:cNvPr id="350" name="Shape 350"/>
          <p:cNvSpPr txBox="1"/>
          <p:nvPr/>
        </p:nvSpPr>
        <p:spPr>
          <a:xfrm>
            <a:off x="986525" y="2128100"/>
            <a:ext cx="6177300" cy="59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AFLGo computes the target distance within the iCFG for every basic block as the average length of the shortest path to any target.</a:t>
            </a:r>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Shape 351"/>
          <p:cNvSpPr txBox="1"/>
          <p:nvPr/>
        </p:nvSpPr>
        <p:spPr>
          <a:xfrm>
            <a:off x="7163825" y="2141308"/>
            <a:ext cx="1148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several</a:t>
            </a:r>
            <a:endParaRPr/>
          </a:p>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hours</a:t>
            </a:r>
            <a:endParaRPr/>
          </a:p>
        </p:txBody>
      </p:sp>
      <p:sp>
        <p:nvSpPr>
          <p:cNvPr id="352" name="Shape 352"/>
          <p:cNvSpPr txBox="1"/>
          <p:nvPr/>
        </p:nvSpPr>
        <p:spPr>
          <a:xfrm>
            <a:off x="1113400" y="3233475"/>
            <a:ext cx="6828600" cy="855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     AFLGo compute function-level target distance in the call graph and compute the basic-block level target distance to the call sites within the same intra-procedural control-flow graph.</a:t>
            </a:r>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Shape 353"/>
          <p:cNvSpPr txBox="1"/>
          <p:nvPr/>
        </p:nvSpPr>
        <p:spPr>
          <a:xfrm>
            <a:off x="932250" y="2807875"/>
            <a:ext cx="7331100" cy="48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000000"/>
                </a:solidFill>
                <a:latin typeface="Arial"/>
                <a:ea typeface="Arial"/>
                <a:cs typeface="Arial"/>
                <a:sym typeface="Arial"/>
              </a:rPr>
              <a:t>Today</a:t>
            </a:r>
            <a:endParaRPr/>
          </a:p>
        </p:txBody>
      </p:sp>
      <p:sp>
        <p:nvSpPr>
          <p:cNvPr id="354" name="Shape 354"/>
          <p:cNvSpPr txBox="1"/>
          <p:nvPr/>
        </p:nvSpPr>
        <p:spPr>
          <a:xfrm>
            <a:off x="3016050" y="1330808"/>
            <a:ext cx="3163500" cy="42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In a very early instantiation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Scalability of Directed Greybox Fuzzing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360" name="Shape 360"/>
          <p:cNvSpPr txBox="1"/>
          <p:nvPr/>
        </p:nvSpPr>
        <p:spPr>
          <a:xfrm>
            <a:off x="553050" y="1318225"/>
            <a:ext cx="8037900" cy="88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1800" u="none" cap="none" strike="noStrike">
                <a:solidFill>
                  <a:srgbClr val="434343"/>
                </a:solidFill>
                <a:latin typeface="Arial"/>
                <a:ea typeface="Arial"/>
                <a:cs typeface="Arial"/>
                <a:sym typeface="Arial"/>
              </a:rPr>
              <a:t>      BB-level target distance relies on </a:t>
            </a:r>
            <a:r>
              <a:rPr b="0" i="0" lang="zh-CN" sz="1800" u="none" cap="none" strike="noStrike">
                <a:solidFill>
                  <a:srgbClr val="FF0000"/>
                </a:solidFill>
                <a:latin typeface="Arial"/>
                <a:ea typeface="Arial"/>
                <a:cs typeface="Arial"/>
                <a:sym typeface="Arial"/>
              </a:rPr>
              <a:t>Djikstra’s shortest-path algorithm </a:t>
            </a:r>
            <a:r>
              <a:rPr b="0" i="0" lang="zh-CN" sz="1800" u="none" cap="none" strike="noStrike">
                <a:solidFill>
                  <a:srgbClr val="434343"/>
                </a:solidFill>
                <a:latin typeface="Arial"/>
                <a:ea typeface="Arial"/>
                <a:cs typeface="Arial"/>
                <a:sym typeface="Arial"/>
              </a:rPr>
              <a:t>which has a worst-case complexity of      where  V is the number of nodes.</a:t>
            </a:r>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pic>
        <p:nvPicPr>
          <p:cNvPr id="361" name="Shape 361"/>
          <p:cNvPicPr preferRelativeResize="0"/>
          <p:nvPr/>
        </p:nvPicPr>
        <p:blipFill rotWithShape="1">
          <a:blip r:embed="rId3">
            <a:alphaModFix/>
          </a:blip>
          <a:srcRect b="0" l="0" r="0" t="0"/>
          <a:stretch/>
        </p:blipFill>
        <p:spPr>
          <a:xfrm>
            <a:off x="3426456" y="1679448"/>
            <a:ext cx="709822" cy="345050"/>
          </a:xfrm>
          <a:prstGeom prst="rect">
            <a:avLst/>
          </a:prstGeom>
          <a:noFill/>
          <a:ln>
            <a:noFill/>
          </a:ln>
        </p:spPr>
      </p:pic>
      <p:sp>
        <p:nvSpPr>
          <p:cNvPr id="362" name="Shape 362"/>
          <p:cNvSpPr txBox="1"/>
          <p:nvPr/>
        </p:nvSpPr>
        <p:spPr>
          <a:xfrm>
            <a:off x="891875" y="2168475"/>
            <a:ext cx="7160100" cy="235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1800" u="none" cap="none" strike="noStrike">
                <a:solidFill>
                  <a:srgbClr val="434343"/>
                </a:solidFill>
                <a:latin typeface="Arial"/>
                <a:ea typeface="Arial"/>
                <a:cs typeface="Arial"/>
                <a:sym typeface="Arial"/>
              </a:rPr>
              <a:t>The complexity of a shortest-distance computation in the iCFG is</a:t>
            </a:r>
            <a:endParaRPr/>
          </a:p>
          <a:p>
            <a:pPr indent="0" lvl="0" marL="0" marR="0" rtl="0" algn="l">
              <a:lnSpc>
                <a:spcPct val="100000"/>
              </a:lnSpc>
              <a:spcBef>
                <a:spcPts val="0"/>
              </a:spcBef>
              <a:spcAft>
                <a:spcPts val="0"/>
              </a:spcAft>
              <a:buClr>
                <a:srgbClr val="434343"/>
              </a:buClr>
              <a:buSzPts val="1800"/>
              <a:buFont typeface="Arial"/>
              <a:buNone/>
            </a:pPr>
            <a:r>
              <a:rPr b="0" i="0" lang="zh-CN" sz="1800" u="none" cap="none" strike="noStrike">
                <a:solidFill>
                  <a:srgbClr val="434343"/>
                </a:solidFill>
                <a:latin typeface="Arial"/>
                <a:ea typeface="Arial"/>
                <a:cs typeface="Arial"/>
                <a:sym typeface="Arial"/>
              </a:rPr>
              <a:t>   </a:t>
            </a:r>
            <a:endParaRPr/>
          </a:p>
        </p:txBody>
      </p:sp>
      <p:pic>
        <p:nvPicPr>
          <p:cNvPr id="363" name="Shape 363"/>
          <p:cNvPicPr preferRelativeResize="0"/>
          <p:nvPr/>
        </p:nvPicPr>
        <p:blipFill rotWithShape="1">
          <a:blip r:embed="rId4">
            <a:alphaModFix/>
          </a:blip>
          <a:srcRect b="0" l="0" r="0" t="0"/>
          <a:stretch/>
        </p:blipFill>
        <p:spPr>
          <a:xfrm>
            <a:off x="7570657" y="2256381"/>
            <a:ext cx="949450" cy="277275"/>
          </a:xfrm>
          <a:prstGeom prst="rect">
            <a:avLst/>
          </a:prstGeom>
          <a:noFill/>
          <a:ln>
            <a:noFill/>
          </a:ln>
        </p:spPr>
      </p:pic>
      <p:sp>
        <p:nvSpPr>
          <p:cNvPr id="364" name="Shape 364"/>
          <p:cNvSpPr txBox="1"/>
          <p:nvPr/>
        </p:nvSpPr>
        <p:spPr>
          <a:xfrm>
            <a:off x="609175" y="3879025"/>
            <a:ext cx="8321400" cy="85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2200" u="none" cap="none" strike="noStrike">
                <a:solidFill>
                  <a:srgbClr val="434343"/>
                </a:solidFill>
                <a:latin typeface="Arial"/>
                <a:ea typeface="Arial"/>
                <a:cs typeface="Arial"/>
                <a:sym typeface="Arial"/>
              </a:rPr>
              <a:t>The complexity of our shortest distance computation ∼  </a:t>
            </a:r>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434343"/>
              </a:solidFill>
              <a:latin typeface="Arial"/>
              <a:ea typeface="Arial"/>
              <a:cs typeface="Arial"/>
              <a:sym typeface="Arial"/>
            </a:endParaRPr>
          </a:p>
        </p:txBody>
      </p:sp>
      <p:pic>
        <p:nvPicPr>
          <p:cNvPr id="365" name="Shape 365"/>
          <p:cNvPicPr preferRelativeResize="0"/>
          <p:nvPr/>
        </p:nvPicPr>
        <p:blipFill rotWithShape="1">
          <a:blip r:embed="rId5">
            <a:alphaModFix/>
          </a:blip>
          <a:srcRect b="0" l="0" r="0" t="0"/>
          <a:stretch/>
        </p:blipFill>
        <p:spPr>
          <a:xfrm>
            <a:off x="7509875" y="4019439"/>
            <a:ext cx="1159505" cy="277275"/>
          </a:xfrm>
          <a:prstGeom prst="rect">
            <a:avLst/>
          </a:prstGeom>
          <a:noFill/>
          <a:ln>
            <a:noFill/>
          </a:ln>
        </p:spPr>
      </p:pic>
      <p:sp>
        <p:nvSpPr>
          <p:cNvPr id="366" name="Shape 366"/>
          <p:cNvSpPr/>
          <p:nvPr/>
        </p:nvSpPr>
        <p:spPr>
          <a:xfrm>
            <a:off x="4097250" y="2686225"/>
            <a:ext cx="949500" cy="1117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Directed fuzzers</a:t>
            </a:r>
            <a:endParaRPr/>
          </a:p>
        </p:txBody>
      </p:sp>
      <p:sp>
        <p:nvSpPr>
          <p:cNvPr id="67" name="Shape 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55880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Most existing directed fuzzers are based on </a:t>
            </a:r>
            <a:r>
              <a:rPr b="0" i="0" lang="zh-CN" sz="1800" u="sng" cap="none" strike="noStrike">
                <a:solidFill>
                  <a:schemeClr val="dk2"/>
                </a:solidFill>
                <a:latin typeface="Arial"/>
                <a:ea typeface="Arial"/>
                <a:cs typeface="Arial"/>
                <a:sym typeface="Arial"/>
              </a:rPr>
              <a:t>symbolic execution</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systematic path exploration</a:t>
            </a:r>
            <a:endParaRPr/>
          </a:p>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e.g.</a:t>
            </a:r>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a:t>
            </a:r>
            <a:endParaRPr/>
          </a:p>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path π</a:t>
            </a:r>
            <a:endParaRPr/>
          </a:p>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S                                                                    target T</a:t>
            </a:r>
            <a:endParaRPr/>
          </a:p>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∀t∈S satisfies φ(π) </a:t>
            </a:r>
            <a:endParaRPr/>
          </a:p>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SMT solver⇒t∈S</a:t>
            </a:r>
            <a:endParaRPr/>
          </a:p>
        </p:txBody>
      </p:sp>
      <p:cxnSp>
        <p:nvCxnSpPr>
          <p:cNvPr id="68" name="Shape 68"/>
          <p:cNvCxnSpPr/>
          <p:nvPr/>
        </p:nvCxnSpPr>
        <p:spPr>
          <a:xfrm>
            <a:off x="2364725" y="3257250"/>
            <a:ext cx="3975000" cy="9300"/>
          </a:xfrm>
          <a:prstGeom prst="straightConnector1">
            <a:avLst/>
          </a:prstGeom>
          <a:noFill/>
          <a:ln cap="flat" cmpd="sng" w="9525">
            <a:solidFill>
              <a:schemeClr val="dk2"/>
            </a:solidFill>
            <a:prstDash val="solid"/>
            <a:round/>
            <a:headEnd len="sm" w="sm" type="none"/>
            <a:tailEnd len="lg" w="lg"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Implementation</a:t>
            </a:r>
            <a:endParaRPr/>
          </a:p>
        </p:txBody>
      </p:sp>
      <p:pic>
        <p:nvPicPr>
          <p:cNvPr id="372" name="Shape 372"/>
          <p:cNvPicPr preferRelativeResize="0"/>
          <p:nvPr/>
        </p:nvPicPr>
        <p:blipFill rotWithShape="1">
          <a:blip r:embed="rId3">
            <a:alphaModFix/>
          </a:blip>
          <a:srcRect b="0" l="0" r="0" t="0"/>
          <a:stretch/>
        </p:blipFill>
        <p:spPr>
          <a:xfrm>
            <a:off x="152400" y="1144575"/>
            <a:ext cx="8839201" cy="2621797"/>
          </a:xfrm>
          <a:prstGeom prst="rect">
            <a:avLst/>
          </a:prstGeom>
          <a:noFill/>
          <a:ln>
            <a:noFill/>
          </a:ln>
        </p:spPr>
      </p:pic>
      <p:sp>
        <p:nvSpPr>
          <p:cNvPr id="373" name="Shape 373"/>
          <p:cNvSpPr/>
          <p:nvPr/>
        </p:nvSpPr>
        <p:spPr>
          <a:xfrm>
            <a:off x="1429450" y="2016550"/>
            <a:ext cx="1340100" cy="79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4" name="Shape 374"/>
          <p:cNvCxnSpPr>
            <a:stCxn id="373" idx="2"/>
          </p:cNvCxnSpPr>
          <p:nvPr/>
        </p:nvCxnSpPr>
        <p:spPr>
          <a:xfrm>
            <a:off x="2099500" y="2807950"/>
            <a:ext cx="2182200" cy="1289100"/>
          </a:xfrm>
          <a:prstGeom prst="straightConnector1">
            <a:avLst/>
          </a:prstGeom>
          <a:noFill/>
          <a:ln cap="flat" cmpd="sng" w="9525">
            <a:solidFill>
              <a:schemeClr val="dk2"/>
            </a:solidFill>
            <a:prstDash val="solid"/>
            <a:round/>
            <a:headEnd len="sm" w="sm" type="none"/>
            <a:tailEnd len="sm" w="sm" type="none"/>
          </a:ln>
        </p:spPr>
      </p:cxnSp>
      <p:sp>
        <p:nvSpPr>
          <p:cNvPr id="375" name="Shape 375"/>
          <p:cNvSpPr/>
          <p:nvPr/>
        </p:nvSpPr>
        <p:spPr>
          <a:xfrm>
            <a:off x="1174200" y="4096925"/>
            <a:ext cx="6214800" cy="791400"/>
          </a:xfrm>
          <a:prstGeom prst="rect">
            <a:avLst/>
          </a:prstGeom>
          <a:solidFill>
            <a:srgbClr val="EFEFEF"/>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rgbClr val="434343"/>
                </a:solidFill>
                <a:latin typeface="Arial"/>
                <a:ea typeface="Arial"/>
                <a:cs typeface="Arial"/>
                <a:sym typeface="Arial"/>
              </a:rPr>
              <a:t>     CG and CFGs are readily vailable in the </a:t>
            </a:r>
            <a:r>
              <a:rPr b="0" i="0" lang="zh-CN" sz="1400" u="none" cap="none" strike="noStrike">
                <a:solidFill>
                  <a:srgbClr val="FF0000"/>
                </a:solidFill>
                <a:latin typeface="Arial"/>
                <a:ea typeface="Arial"/>
                <a:cs typeface="Arial"/>
                <a:sym typeface="Arial"/>
              </a:rPr>
              <a:t>LLVM</a:t>
            </a:r>
            <a:r>
              <a:rPr b="0" i="0" lang="zh-CN" sz="1400" u="none" cap="none" strike="noStrike">
                <a:solidFill>
                  <a:srgbClr val="434343"/>
                </a:solidFill>
                <a:latin typeface="Arial"/>
                <a:ea typeface="Arial"/>
                <a:cs typeface="Arial"/>
                <a:sym typeface="Arial"/>
              </a:rPr>
              <a:t> compiler infrastructure.</a:t>
            </a:r>
            <a:endParaRPr/>
          </a:p>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rgbClr val="434343"/>
                </a:solidFill>
                <a:latin typeface="Arial"/>
                <a:ea typeface="Arial"/>
                <a:cs typeface="Arial"/>
                <a:sym typeface="Arial"/>
              </a:rPr>
              <a:t>CC=afl-clang-fast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Implementation</a:t>
            </a:r>
            <a:endParaRPr/>
          </a:p>
        </p:txBody>
      </p:sp>
      <p:pic>
        <p:nvPicPr>
          <p:cNvPr id="381" name="Shape 381"/>
          <p:cNvPicPr preferRelativeResize="0"/>
          <p:nvPr/>
        </p:nvPicPr>
        <p:blipFill rotWithShape="1">
          <a:blip r:embed="rId3">
            <a:alphaModFix/>
          </a:blip>
          <a:srcRect b="0" l="0" r="0" t="0"/>
          <a:stretch/>
        </p:blipFill>
        <p:spPr>
          <a:xfrm>
            <a:off x="152400" y="1144575"/>
            <a:ext cx="8839201" cy="2621797"/>
          </a:xfrm>
          <a:prstGeom prst="rect">
            <a:avLst/>
          </a:prstGeom>
          <a:noFill/>
          <a:ln>
            <a:noFill/>
          </a:ln>
        </p:spPr>
      </p:pic>
      <p:sp>
        <p:nvSpPr>
          <p:cNvPr id="382" name="Shape 382"/>
          <p:cNvSpPr/>
          <p:nvPr/>
        </p:nvSpPr>
        <p:spPr>
          <a:xfrm>
            <a:off x="4135200" y="2016550"/>
            <a:ext cx="1340100" cy="79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3" name="Shape 383"/>
          <p:cNvCxnSpPr>
            <a:stCxn id="382" idx="2"/>
          </p:cNvCxnSpPr>
          <p:nvPr/>
        </p:nvCxnSpPr>
        <p:spPr>
          <a:xfrm flipH="1">
            <a:off x="4569150" y="2807950"/>
            <a:ext cx="236100" cy="1212300"/>
          </a:xfrm>
          <a:prstGeom prst="straightConnector1">
            <a:avLst/>
          </a:prstGeom>
          <a:noFill/>
          <a:ln cap="flat" cmpd="sng" w="9525">
            <a:solidFill>
              <a:schemeClr val="dk2"/>
            </a:solidFill>
            <a:prstDash val="solid"/>
            <a:round/>
            <a:headEnd len="sm" w="sm" type="none"/>
            <a:tailEnd len="sm" w="sm" type="none"/>
          </a:ln>
        </p:spPr>
      </p:cxnSp>
      <p:sp>
        <p:nvSpPr>
          <p:cNvPr id="384" name="Shape 384"/>
          <p:cNvSpPr/>
          <p:nvPr/>
        </p:nvSpPr>
        <p:spPr>
          <a:xfrm>
            <a:off x="1174200" y="4020350"/>
            <a:ext cx="6789900" cy="995400"/>
          </a:xfrm>
          <a:prstGeom prst="rect">
            <a:avLst/>
          </a:prstGeom>
          <a:solidFill>
            <a:srgbClr val="EFEFEF"/>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rgbClr val="000000"/>
                </a:solidFill>
                <a:latin typeface="Arial"/>
                <a:ea typeface="Arial"/>
                <a:cs typeface="Arial"/>
                <a:sym typeface="Arial"/>
              </a:rPr>
              <a:t>      </a:t>
            </a:r>
            <a:r>
              <a:rPr b="0" i="0" lang="zh-CN" sz="1400" u="none" cap="none" strike="noStrike">
                <a:solidFill>
                  <a:srgbClr val="434343"/>
                </a:solidFill>
                <a:latin typeface="Arial"/>
                <a:ea typeface="Arial"/>
                <a:cs typeface="Arial"/>
                <a:sym typeface="Arial"/>
              </a:rPr>
              <a:t>The DC is implemented as a Python script that uses the </a:t>
            </a:r>
            <a:r>
              <a:rPr b="0" i="0" lang="zh-CN" sz="1400" u="none" cap="none" strike="noStrike">
                <a:solidFill>
                  <a:srgbClr val="FF0000"/>
                </a:solidFill>
                <a:latin typeface="Arial"/>
                <a:ea typeface="Arial"/>
                <a:cs typeface="Arial"/>
                <a:sym typeface="Arial"/>
              </a:rPr>
              <a:t>networkx</a:t>
            </a:r>
            <a:r>
              <a:rPr b="0" i="0" lang="zh-CN" sz="1400" u="none" cap="none" strike="noStrike">
                <a:solidFill>
                  <a:srgbClr val="434343"/>
                </a:solidFill>
                <a:latin typeface="Arial"/>
                <a:ea typeface="Arial"/>
                <a:cs typeface="Arial"/>
                <a:sym typeface="Arial"/>
              </a:rPr>
              <a:t> package for parsing the graphs and for shortest distance computation according to </a:t>
            </a:r>
            <a:r>
              <a:rPr b="0" i="0" lang="zh-CN" sz="1400" u="none" cap="none" strike="noStrike">
                <a:solidFill>
                  <a:srgbClr val="FF0000"/>
                </a:solidFill>
                <a:latin typeface="Arial"/>
                <a:ea typeface="Arial"/>
                <a:cs typeface="Arial"/>
                <a:sym typeface="Arial"/>
              </a:rPr>
              <a:t>Djikstra’s algorithm</a:t>
            </a:r>
            <a:r>
              <a:rPr b="0" i="0" lang="zh-CN" sz="1400" u="none" cap="none" strike="noStrike">
                <a:solidFill>
                  <a:srgbClr val="434343"/>
                </a:solidFill>
                <a:latin typeface="Arial"/>
                <a:ea typeface="Arial"/>
                <a:cs typeface="Arial"/>
                <a:sym typeface="Arial"/>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Implementation</a:t>
            </a:r>
            <a:endParaRPr/>
          </a:p>
        </p:txBody>
      </p:sp>
      <p:pic>
        <p:nvPicPr>
          <p:cNvPr id="390" name="Shape 390"/>
          <p:cNvPicPr preferRelativeResize="0"/>
          <p:nvPr/>
        </p:nvPicPr>
        <p:blipFill rotWithShape="1">
          <a:blip r:embed="rId3">
            <a:alphaModFix/>
          </a:blip>
          <a:srcRect b="0" l="0" r="0" t="0"/>
          <a:stretch/>
        </p:blipFill>
        <p:spPr>
          <a:xfrm>
            <a:off x="152400" y="1144575"/>
            <a:ext cx="8839201" cy="2621797"/>
          </a:xfrm>
          <a:prstGeom prst="rect">
            <a:avLst/>
          </a:prstGeom>
          <a:noFill/>
          <a:ln>
            <a:noFill/>
          </a:ln>
        </p:spPr>
      </p:pic>
      <p:sp>
        <p:nvSpPr>
          <p:cNvPr id="391" name="Shape 391"/>
          <p:cNvSpPr/>
          <p:nvPr/>
        </p:nvSpPr>
        <p:spPr>
          <a:xfrm>
            <a:off x="4109675" y="2974975"/>
            <a:ext cx="1340100" cy="79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2" name="Shape 392"/>
          <p:cNvCxnSpPr>
            <a:stCxn id="391" idx="2"/>
          </p:cNvCxnSpPr>
          <p:nvPr/>
        </p:nvCxnSpPr>
        <p:spPr>
          <a:xfrm flipH="1">
            <a:off x="4569125" y="3766375"/>
            <a:ext cx="210600" cy="254100"/>
          </a:xfrm>
          <a:prstGeom prst="straightConnector1">
            <a:avLst/>
          </a:prstGeom>
          <a:noFill/>
          <a:ln cap="flat" cmpd="sng" w="9525">
            <a:solidFill>
              <a:schemeClr val="dk2"/>
            </a:solidFill>
            <a:prstDash val="solid"/>
            <a:round/>
            <a:headEnd len="sm" w="sm" type="none"/>
            <a:tailEnd len="sm" w="sm" type="none"/>
          </a:ln>
        </p:spPr>
      </p:cxnSp>
      <p:sp>
        <p:nvSpPr>
          <p:cNvPr id="393" name="Shape 393"/>
          <p:cNvSpPr/>
          <p:nvPr/>
        </p:nvSpPr>
        <p:spPr>
          <a:xfrm>
            <a:off x="1174200" y="4020350"/>
            <a:ext cx="6789900" cy="995400"/>
          </a:xfrm>
          <a:prstGeom prst="rect">
            <a:avLst/>
          </a:prstGeom>
          <a:solidFill>
            <a:srgbClr val="EFEFEF"/>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rgbClr val="434343"/>
                </a:solidFill>
                <a:latin typeface="Arial"/>
                <a:ea typeface="Arial"/>
                <a:cs typeface="Arial"/>
                <a:sym typeface="Arial"/>
              </a:rPr>
              <a:t>i)Load the target distance of the current BB+the current accumulated distance;</a:t>
            </a:r>
            <a:endParaRPr/>
          </a:p>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rgbClr val="434343"/>
                </a:solidFill>
                <a:latin typeface="Arial"/>
                <a:ea typeface="Arial"/>
                <a:cs typeface="Arial"/>
                <a:sym typeface="Arial"/>
              </a:rPr>
              <a:t>ii)Load and increment the number of exercised BBs;</a:t>
            </a:r>
            <a:endParaRPr/>
          </a:p>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rgbClr val="434343"/>
                </a:solidFill>
                <a:latin typeface="Arial"/>
                <a:ea typeface="Arial"/>
                <a:cs typeface="Arial"/>
                <a:sym typeface="Arial"/>
              </a:rPr>
              <a:t>iii)Lstore both values to shared memory.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Implementation</a:t>
            </a:r>
            <a:endParaRPr/>
          </a:p>
        </p:txBody>
      </p:sp>
      <p:pic>
        <p:nvPicPr>
          <p:cNvPr id="399" name="Shape 399"/>
          <p:cNvPicPr preferRelativeResize="0"/>
          <p:nvPr/>
        </p:nvPicPr>
        <p:blipFill rotWithShape="1">
          <a:blip r:embed="rId3">
            <a:alphaModFix/>
          </a:blip>
          <a:srcRect b="0" l="0" r="0" t="0"/>
          <a:stretch/>
        </p:blipFill>
        <p:spPr>
          <a:xfrm>
            <a:off x="152400" y="1144575"/>
            <a:ext cx="8839201" cy="2621797"/>
          </a:xfrm>
          <a:prstGeom prst="rect">
            <a:avLst/>
          </a:prstGeom>
          <a:noFill/>
          <a:ln>
            <a:noFill/>
          </a:ln>
        </p:spPr>
      </p:pic>
      <p:sp>
        <p:nvSpPr>
          <p:cNvPr id="400" name="Shape 400"/>
          <p:cNvSpPr/>
          <p:nvPr/>
        </p:nvSpPr>
        <p:spPr>
          <a:xfrm>
            <a:off x="6828200" y="2910375"/>
            <a:ext cx="1340100" cy="79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Shape 401"/>
          <p:cNvCxnSpPr>
            <a:stCxn id="400" idx="2"/>
          </p:cNvCxnSpPr>
          <p:nvPr/>
        </p:nvCxnSpPr>
        <p:spPr>
          <a:xfrm flipH="1">
            <a:off x="4569050" y="3701775"/>
            <a:ext cx="2929200" cy="191400"/>
          </a:xfrm>
          <a:prstGeom prst="straightConnector1">
            <a:avLst/>
          </a:prstGeom>
          <a:noFill/>
          <a:ln cap="flat" cmpd="sng" w="9525">
            <a:solidFill>
              <a:schemeClr val="dk2"/>
            </a:solidFill>
            <a:prstDash val="solid"/>
            <a:round/>
            <a:headEnd len="sm" w="sm" type="none"/>
            <a:tailEnd len="sm" w="sm" type="none"/>
          </a:ln>
        </p:spPr>
      </p:cxnSp>
      <p:sp>
        <p:nvSpPr>
          <p:cNvPr id="402" name="Shape 402"/>
          <p:cNvSpPr/>
          <p:nvPr/>
        </p:nvSpPr>
        <p:spPr>
          <a:xfrm>
            <a:off x="1174200" y="3893225"/>
            <a:ext cx="6789900" cy="11226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The additional 16 bytes in the shared memory inform the fuzzer about the current seed distance. The current seed distance is computed by dividing the accumulated BB-distance by the number of exercised BBs.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1: PATCH TESTING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08" name="Shape 408"/>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2400"/>
              <a:buFont typeface="Arial"/>
              <a:buNone/>
            </a:pPr>
            <a:r>
              <a:rPr b="0" i="0" lang="zh-CN" sz="2400" u="none" cap="none" strike="noStrike">
                <a:solidFill>
                  <a:srgbClr val="FF0000"/>
                </a:solidFill>
                <a:latin typeface="Arial"/>
                <a:ea typeface="Arial"/>
                <a:cs typeface="Arial"/>
                <a:sym typeface="Arial"/>
              </a:rPr>
              <a:t>AFLGo </a:t>
            </a:r>
            <a:r>
              <a:rPr b="0" i="0" lang="zh-CN" sz="2400" u="none" cap="none" strike="noStrike">
                <a:solidFill>
                  <a:srgbClr val="000000"/>
                </a:solidFill>
                <a:latin typeface="Arial"/>
                <a:ea typeface="Arial"/>
                <a:cs typeface="Arial"/>
                <a:sym typeface="Arial"/>
              </a:rPr>
              <a:t>vs</a:t>
            </a:r>
            <a:r>
              <a:rPr b="0" i="0" lang="zh-CN" sz="2400" u="none" cap="none" strike="noStrike">
                <a:solidFill>
                  <a:srgbClr val="FF0000"/>
                </a:solidFill>
                <a:latin typeface="Arial"/>
                <a:ea typeface="Arial"/>
                <a:cs typeface="Arial"/>
                <a:sym typeface="Arial"/>
              </a:rPr>
              <a:t> KATCH</a:t>
            </a:r>
            <a:endParaRPr/>
          </a:p>
        </p:txBody>
      </p:sp>
      <p:pic>
        <p:nvPicPr>
          <p:cNvPr id="409" name="Shape 409"/>
          <p:cNvPicPr preferRelativeResize="0"/>
          <p:nvPr/>
        </p:nvPicPr>
        <p:blipFill rotWithShape="1">
          <a:blip r:embed="rId3">
            <a:alphaModFix/>
          </a:blip>
          <a:srcRect b="0" l="0" r="0" t="0"/>
          <a:stretch/>
        </p:blipFill>
        <p:spPr>
          <a:xfrm>
            <a:off x="1845763" y="1859925"/>
            <a:ext cx="5452465" cy="3113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1: PATCH TESTING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415" name="Shape 415"/>
          <p:cNvPicPr preferRelativeResize="0"/>
          <p:nvPr/>
        </p:nvPicPr>
        <p:blipFill rotWithShape="1">
          <a:blip r:embed="rId3">
            <a:alphaModFix/>
          </a:blip>
          <a:srcRect b="0" l="0" r="0" t="0"/>
          <a:stretch/>
        </p:blipFill>
        <p:spPr>
          <a:xfrm>
            <a:off x="1097750" y="1471150"/>
            <a:ext cx="6948500" cy="3017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1: PATCH TESTING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21" name="Shape 421"/>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2400"/>
              <a:buFont typeface="Arial"/>
              <a:buNone/>
            </a:pPr>
            <a:r>
              <a:rPr b="0" i="0" lang="zh-CN" sz="2400" u="none" cap="none" strike="noStrike">
                <a:solidFill>
                  <a:srgbClr val="000000"/>
                </a:solidFill>
                <a:latin typeface="Arial"/>
                <a:ea typeface="Arial"/>
                <a:cs typeface="Arial"/>
                <a:sym typeface="Arial"/>
              </a:rPr>
              <a:t>Patch Coverage</a:t>
            </a:r>
            <a:endParaRPr/>
          </a:p>
        </p:txBody>
      </p:sp>
      <p:pic>
        <p:nvPicPr>
          <p:cNvPr id="422" name="Shape 422"/>
          <p:cNvPicPr preferRelativeResize="0"/>
          <p:nvPr/>
        </p:nvPicPr>
        <p:blipFill rotWithShape="1">
          <a:blip r:embed="rId3">
            <a:alphaModFix/>
          </a:blip>
          <a:srcRect b="0" l="0" r="0" t="0"/>
          <a:stretch/>
        </p:blipFill>
        <p:spPr>
          <a:xfrm>
            <a:off x="2347625" y="1725175"/>
            <a:ext cx="5052135" cy="3113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1: PATCH TESTING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28" name="Shape 428"/>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2400"/>
              <a:buFont typeface="Arial"/>
              <a:buNone/>
            </a:pPr>
            <a:r>
              <a:rPr b="0" i="0" lang="zh-CN" sz="2400" u="none" cap="none" strike="noStrike">
                <a:solidFill>
                  <a:srgbClr val="000000"/>
                </a:solidFill>
                <a:latin typeface="Arial"/>
                <a:ea typeface="Arial"/>
                <a:cs typeface="Arial"/>
                <a:sym typeface="Arial"/>
              </a:rPr>
              <a:t>Vulnerability Detection</a:t>
            </a:r>
            <a:endParaRPr/>
          </a:p>
        </p:txBody>
      </p:sp>
      <p:pic>
        <p:nvPicPr>
          <p:cNvPr id="429" name="Shape 429"/>
          <p:cNvPicPr preferRelativeResize="0"/>
          <p:nvPr/>
        </p:nvPicPr>
        <p:blipFill rotWithShape="1">
          <a:blip r:embed="rId3">
            <a:alphaModFix/>
          </a:blip>
          <a:srcRect b="0" l="0" r="0" t="0"/>
          <a:stretch/>
        </p:blipFill>
        <p:spPr>
          <a:xfrm>
            <a:off x="1253675" y="1859926"/>
            <a:ext cx="5972132" cy="2578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1: PATCH TESTING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35" name="Shape 435"/>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2400"/>
              <a:buFont typeface="Arial"/>
              <a:buNone/>
            </a:pPr>
            <a:r>
              <a:rPr b="0" i="0" lang="zh-CN" sz="2400" u="none" cap="none" strike="noStrike">
                <a:solidFill>
                  <a:srgbClr val="000000"/>
                </a:solidFill>
                <a:latin typeface="Arial"/>
                <a:ea typeface="Arial"/>
                <a:cs typeface="Arial"/>
                <a:sym typeface="Arial"/>
              </a:rPr>
              <a:t>Vulnerability Detection</a:t>
            </a:r>
            <a:endParaRPr/>
          </a:p>
        </p:txBody>
      </p:sp>
      <p:pic>
        <p:nvPicPr>
          <p:cNvPr id="436" name="Shape 436"/>
          <p:cNvPicPr preferRelativeResize="0"/>
          <p:nvPr/>
        </p:nvPicPr>
        <p:blipFill rotWithShape="1">
          <a:blip r:embed="rId3">
            <a:alphaModFix/>
          </a:blip>
          <a:srcRect b="0" l="0" r="0" t="0"/>
          <a:stretch/>
        </p:blipFill>
        <p:spPr>
          <a:xfrm>
            <a:off x="996129" y="1725179"/>
            <a:ext cx="7151750" cy="2961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2: CONTINUOUS FUZZING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42" name="Shape 442"/>
          <p:cNvSpPr txBox="1"/>
          <p:nvPr>
            <p:ph idx="1" type="body"/>
          </p:nvPr>
        </p:nvSpPr>
        <p:spPr>
          <a:xfrm>
            <a:off x="311700" y="1152475"/>
            <a:ext cx="8520600" cy="86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1800" u="none" cap="none" strike="noStrike">
                <a:solidFill>
                  <a:schemeClr val="dk2"/>
                </a:solidFill>
                <a:latin typeface="Arial"/>
                <a:ea typeface="Arial"/>
                <a:cs typeface="Arial"/>
                <a:sym typeface="Arial"/>
              </a:rPr>
              <a:t>    </a:t>
            </a:r>
            <a:r>
              <a:rPr b="0" i="0" lang="zh-CN" sz="1800" u="none" cap="none" strike="noStrike">
                <a:solidFill>
                  <a:srgbClr val="434343"/>
                </a:solidFill>
                <a:latin typeface="Arial"/>
                <a:ea typeface="Arial"/>
                <a:cs typeface="Arial"/>
                <a:sym typeface="Arial"/>
              </a:rPr>
              <a:t>We integrated AFLGo into Google’s fully automated fuzzing platform OSS-Fuzz and discovered 26 distinct bugs in seven securitycritical open-source projects.</a:t>
            </a:r>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443" name="Shape 443"/>
          <p:cNvPicPr preferRelativeResize="0"/>
          <p:nvPr/>
        </p:nvPicPr>
        <p:blipFill rotWithShape="1">
          <a:blip r:embed="rId3">
            <a:alphaModFix/>
          </a:blip>
          <a:srcRect b="0" l="0" r="0" t="0"/>
          <a:stretch/>
        </p:blipFill>
        <p:spPr>
          <a:xfrm>
            <a:off x="1492525" y="2151225"/>
            <a:ext cx="5495925" cy="263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Directed symbolic execution</a:t>
            </a: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chemeClr val="dk1"/>
              </a:solidFill>
              <a:latin typeface="Arial"/>
              <a:ea typeface="Arial"/>
              <a:cs typeface="Arial"/>
              <a:sym typeface="Arial"/>
            </a:endParaRPr>
          </a:p>
        </p:txBody>
      </p:sp>
      <p:sp>
        <p:nvSpPr>
          <p:cNvPr id="74" name="Shape 74"/>
          <p:cNvSpPr/>
          <p:nvPr/>
        </p:nvSpPr>
        <p:spPr>
          <a:xfrm>
            <a:off x="3519550" y="1765725"/>
            <a:ext cx="1444500" cy="11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txBox="1"/>
          <p:nvPr/>
        </p:nvSpPr>
        <p:spPr>
          <a:xfrm>
            <a:off x="5235525" y="2660325"/>
            <a:ext cx="52998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txBox="1"/>
          <p:nvPr/>
        </p:nvSpPr>
        <p:spPr>
          <a:xfrm>
            <a:off x="5051525" y="1295625"/>
            <a:ext cx="2925900" cy="105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1800" u="none" cap="none" strike="noStrike">
                <a:solidFill>
                  <a:schemeClr val="dk2"/>
                </a:solidFill>
                <a:latin typeface="Arial"/>
                <a:ea typeface="Arial"/>
                <a:cs typeface="Arial"/>
                <a:sym typeface="Arial"/>
              </a:rPr>
              <a:t>iteratively find feasible paths to intermediate targets</a:t>
            </a:r>
            <a:endParaRPr/>
          </a:p>
        </p:txBody>
      </p:sp>
      <p:sp>
        <p:nvSpPr>
          <p:cNvPr id="77" name="Shape 77"/>
          <p:cNvSpPr txBox="1"/>
          <p:nvPr/>
        </p:nvSpPr>
        <p:spPr>
          <a:xfrm>
            <a:off x="892575" y="1516425"/>
            <a:ext cx="2539500" cy="61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zh-CN" sz="1800" u="none" cap="none" strike="noStrike">
                <a:solidFill>
                  <a:schemeClr val="dk2"/>
                </a:solidFill>
                <a:latin typeface="Arial"/>
                <a:ea typeface="Arial"/>
                <a:cs typeface="Arial"/>
                <a:sym typeface="Arial"/>
              </a:rPr>
              <a:t>most paths infeasible  </a:t>
            </a:r>
            <a:endParaRPr/>
          </a:p>
        </p:txBody>
      </p:sp>
      <p:sp>
        <p:nvSpPr>
          <p:cNvPr id="78" name="Shape 78"/>
          <p:cNvSpPr txBox="1"/>
          <p:nvPr/>
        </p:nvSpPr>
        <p:spPr>
          <a:xfrm>
            <a:off x="460075" y="2807550"/>
            <a:ext cx="6624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e.g.  </a:t>
            </a:r>
            <a:endParaRPr/>
          </a:p>
        </p:txBody>
      </p:sp>
      <p:pic>
        <p:nvPicPr>
          <p:cNvPr id="79" name="Shape 79"/>
          <p:cNvPicPr preferRelativeResize="0"/>
          <p:nvPr/>
        </p:nvPicPr>
        <p:blipFill rotWithShape="1">
          <a:blip r:embed="rId3">
            <a:alphaModFix/>
          </a:blip>
          <a:srcRect b="0" l="0" r="0" t="0"/>
          <a:stretch/>
        </p:blipFill>
        <p:spPr>
          <a:xfrm>
            <a:off x="1817725" y="2807550"/>
            <a:ext cx="4459772" cy="1864875"/>
          </a:xfrm>
          <a:prstGeom prst="rect">
            <a:avLst/>
          </a:prstGeom>
          <a:noFill/>
          <a:ln>
            <a:noFill/>
          </a:ln>
        </p:spPr>
      </p:pic>
      <p:sp>
        <p:nvSpPr>
          <p:cNvPr id="80" name="Shape 80"/>
          <p:cNvSpPr txBox="1"/>
          <p:nvPr/>
        </p:nvSpPr>
        <p:spPr>
          <a:xfrm>
            <a:off x="1959875" y="4417750"/>
            <a:ext cx="2539500" cy="119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txBox="1"/>
          <p:nvPr/>
        </p:nvSpPr>
        <p:spPr>
          <a:xfrm>
            <a:off x="4591425" y="4279750"/>
            <a:ext cx="14445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0000"/>
              </a:buClr>
              <a:buSzPts val="1400"/>
              <a:buFont typeface="Arial"/>
              <a:buNone/>
            </a:pPr>
            <a:r>
              <a:rPr b="0" i="0" lang="zh-CN" sz="1400" u="none" cap="none" strike="noStrike">
                <a:solidFill>
                  <a:srgbClr val="FF0000"/>
                </a:solidFill>
                <a:latin typeface="Arial"/>
                <a:ea typeface="Arial"/>
                <a:cs typeface="Arial"/>
                <a:sym typeface="Arial"/>
              </a:rPr>
              <a:t>target</a:t>
            </a:r>
            <a:endParaRPr/>
          </a:p>
        </p:txBody>
      </p:sp>
      <p:sp>
        <p:nvSpPr>
          <p:cNvPr id="82" name="Shape 82"/>
          <p:cNvSpPr txBox="1"/>
          <p:nvPr/>
        </p:nvSpPr>
        <p:spPr>
          <a:xfrm>
            <a:off x="2139875" y="3788050"/>
            <a:ext cx="2539500" cy="119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Shape 83"/>
          <p:cNvCxnSpPr>
            <a:endCxn id="82" idx="1"/>
          </p:cNvCxnSpPr>
          <p:nvPr/>
        </p:nvCxnSpPr>
        <p:spPr>
          <a:xfrm flipH="1" rot="-5400000">
            <a:off x="1538825" y="3246850"/>
            <a:ext cx="847200" cy="354900"/>
          </a:xfrm>
          <a:prstGeom prst="curvedConnector2">
            <a:avLst/>
          </a:prstGeom>
          <a:noFill/>
          <a:ln cap="flat" cmpd="sng" w="9525">
            <a:solidFill>
              <a:schemeClr val="dk2"/>
            </a:solidFill>
            <a:prstDash val="solid"/>
            <a:round/>
            <a:headEnd len="sm" w="sm" type="none"/>
            <a:tailEnd len="sm" w="sm" type="none"/>
          </a:ln>
        </p:spPr>
      </p:cxnSp>
      <p:cxnSp>
        <p:nvCxnSpPr>
          <p:cNvPr id="84" name="Shape 84"/>
          <p:cNvCxnSpPr>
            <a:stCxn id="82" idx="1"/>
            <a:endCxn id="82" idx="1"/>
          </p:cNvCxnSpPr>
          <p:nvPr/>
        </p:nvCxnSpPr>
        <p:spPr>
          <a:xfrm>
            <a:off x="2139875" y="3847900"/>
            <a:ext cx="0" cy="0"/>
          </a:xfrm>
          <a:prstGeom prst="straightConnector1">
            <a:avLst/>
          </a:prstGeom>
          <a:noFill/>
          <a:ln cap="flat" cmpd="sng" w="9525">
            <a:solidFill>
              <a:schemeClr val="dk2"/>
            </a:solidFill>
            <a:prstDash val="solid"/>
            <a:round/>
            <a:headEnd len="sm" w="sm" type="none"/>
            <a:tailEnd len="lg" w="lg" type="triangle"/>
          </a:ln>
        </p:spPr>
      </p:cxnSp>
      <p:sp>
        <p:nvSpPr>
          <p:cNvPr id="85" name="Shape 85"/>
          <p:cNvSpPr txBox="1"/>
          <p:nvPr/>
        </p:nvSpPr>
        <p:spPr>
          <a:xfrm>
            <a:off x="1246100" y="2938225"/>
            <a:ext cx="6216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φ(π0)</a:t>
            </a:r>
            <a:endParaRPr/>
          </a:p>
        </p:txBody>
      </p:sp>
      <p:cxnSp>
        <p:nvCxnSpPr>
          <p:cNvPr id="86" name="Shape 86"/>
          <p:cNvCxnSpPr/>
          <p:nvPr/>
        </p:nvCxnSpPr>
        <p:spPr>
          <a:xfrm flipH="1">
            <a:off x="5841875" y="4343600"/>
            <a:ext cx="185400" cy="256200"/>
          </a:xfrm>
          <a:prstGeom prst="straightConnector1">
            <a:avLst/>
          </a:prstGeom>
          <a:noFill/>
          <a:ln cap="flat" cmpd="sng" w="9525">
            <a:solidFill>
              <a:schemeClr val="dk2"/>
            </a:solidFill>
            <a:prstDash val="solid"/>
            <a:round/>
            <a:headEnd len="sm" w="sm" type="none"/>
            <a:tailEnd len="lg" w="lg" type="triangle"/>
          </a:ln>
        </p:spPr>
      </p:cxnSp>
      <p:sp>
        <p:nvSpPr>
          <p:cNvPr id="87" name="Shape 87"/>
          <p:cNvSpPr txBox="1"/>
          <p:nvPr/>
        </p:nvSpPr>
        <p:spPr>
          <a:xfrm>
            <a:off x="4679375" y="3597050"/>
            <a:ext cx="19638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0000"/>
              </a:buClr>
              <a:buSzPts val="1400"/>
              <a:buFont typeface="Arial"/>
              <a:buNone/>
            </a:pPr>
            <a:r>
              <a:rPr b="0" i="0" lang="zh-CN" sz="1400" u="none" cap="none" strike="noStrike">
                <a:solidFill>
                  <a:srgbClr val="FF0000"/>
                </a:solidFill>
                <a:latin typeface="Arial"/>
                <a:ea typeface="Arial"/>
                <a:cs typeface="Arial"/>
                <a:sym typeface="Arial"/>
              </a:rPr>
              <a:t>intermediate target</a:t>
            </a:r>
            <a:endParaRPr/>
          </a:p>
        </p:txBody>
      </p:sp>
      <p:sp>
        <p:nvSpPr>
          <p:cNvPr id="88" name="Shape 88"/>
          <p:cNvSpPr txBox="1"/>
          <p:nvPr/>
        </p:nvSpPr>
        <p:spPr>
          <a:xfrm>
            <a:off x="6398450" y="3115150"/>
            <a:ext cx="52998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φ(π0)∧(hbtype ==TLS1_HB_REQUEST)</a:t>
            </a:r>
            <a:endParaRPr/>
          </a:p>
        </p:txBody>
      </p:sp>
      <p:sp>
        <p:nvSpPr>
          <p:cNvPr id="89" name="Shape 89"/>
          <p:cNvSpPr/>
          <p:nvPr/>
        </p:nvSpPr>
        <p:spPr>
          <a:xfrm>
            <a:off x="5927050" y="3110850"/>
            <a:ext cx="471400" cy="1369616"/>
          </a:xfrm>
          <a:custGeom>
            <a:pathLst>
              <a:path extrusionOk="0" h="120000" w="120000">
                <a:moveTo>
                  <a:pt x="79838" y="0"/>
                </a:moveTo>
                <a:cubicBezTo>
                  <a:pt x="85978" y="9564"/>
                  <a:pt x="129977" y="37386"/>
                  <a:pt x="116679" y="57389"/>
                </a:cubicBezTo>
                <a:cubicBezTo>
                  <a:pt x="103364" y="77386"/>
                  <a:pt x="19438" y="109561"/>
                  <a:pt x="0" y="12000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txBox="1"/>
          <p:nvPr/>
        </p:nvSpPr>
        <p:spPr>
          <a:xfrm>
            <a:off x="792850" y="2431400"/>
            <a:ext cx="4459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KTACH uses the symbolic execution engine KLEE.</a:t>
            </a:r>
            <a:endParaRPr/>
          </a:p>
        </p:txBody>
      </p:sp>
      <p:sp>
        <p:nvSpPr>
          <p:cNvPr id="91" name="Shape 91"/>
          <p:cNvSpPr txBox="1"/>
          <p:nvPr/>
        </p:nvSpPr>
        <p:spPr>
          <a:xfrm>
            <a:off x="792850" y="4728050"/>
            <a:ext cx="7530600" cy="6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45454"/>
              </a:buClr>
              <a:buSzPts val="1100"/>
              <a:buFont typeface="Arial"/>
              <a:buNone/>
            </a:pPr>
            <a:r>
              <a:rPr b="0" i="0" lang="zh-CN" sz="1100" u="none" cap="none" strike="noStrike">
                <a:solidFill>
                  <a:srgbClr val="545454"/>
                </a:solidFill>
                <a:latin typeface="Arial"/>
                <a:ea typeface="Arial"/>
                <a:cs typeface="Arial"/>
                <a:sym typeface="Arial"/>
              </a:rPr>
              <a:t>KLEE: Unassisted and Automatic Generation of High-Coverage Tests for Complex Systems Programs，</a:t>
            </a:r>
            <a:r>
              <a:rPr b="0" i="0" lang="zh-CN" sz="1200" u="none" cap="none" strike="noStrike">
                <a:solidFill>
                  <a:srgbClr val="404040"/>
                </a:solidFill>
                <a:highlight>
                  <a:srgbClr val="F0F0F0"/>
                </a:highlight>
                <a:latin typeface="Arial"/>
                <a:ea typeface="Arial"/>
                <a:cs typeface="Arial"/>
                <a:sym typeface="Arial"/>
              </a:rPr>
              <a:t> </a:t>
            </a:r>
            <a:r>
              <a:rPr b="0" i="0" lang="zh-CN" sz="1200" u="sng" cap="none" strike="noStrike">
                <a:solidFill>
                  <a:schemeClr val="hlink"/>
                </a:solidFill>
                <a:highlight>
                  <a:srgbClr val="F0F0F0"/>
                </a:highlight>
                <a:latin typeface="Arial"/>
                <a:ea typeface="Arial"/>
                <a:cs typeface="Arial"/>
                <a:sym typeface="Arial"/>
                <a:hlinkClick r:id="rId4"/>
              </a:rPr>
              <a:t>OSDI 2008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2: CONTINUOUS FUZZING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49" name="Shape 449"/>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LibXML2</a:t>
            </a:r>
            <a:endParaRPr/>
          </a:p>
          <a:p>
            <a:pPr indent="0" lvl="0" marL="0" marR="0" rtl="0" algn="l">
              <a:lnSpc>
                <a:spcPct val="115000"/>
              </a:lnSpc>
              <a:spcBef>
                <a:spcPts val="1600"/>
              </a:spcBef>
              <a:spcAft>
                <a:spcPts val="0"/>
              </a:spcAft>
              <a:buClr>
                <a:schemeClr val="dk2"/>
              </a:buClr>
              <a:buSzPts val="2400"/>
              <a:buFont typeface="Arial"/>
              <a:buNone/>
            </a:pPr>
            <a:r>
              <a:rPr b="0" i="0" lang="zh-CN" sz="2400" u="none" cap="none" strike="noStrike">
                <a:solidFill>
                  <a:srgbClr val="000000"/>
                </a:solidFill>
                <a:latin typeface="Arial"/>
                <a:ea typeface="Arial"/>
                <a:cs typeface="Arial"/>
                <a:sym typeface="Arial"/>
              </a:rPr>
              <a:t>CVE-2017-{9049,9050}:Incomplete fixes</a:t>
            </a:r>
            <a:endParaRPr/>
          </a:p>
          <a:p>
            <a:pPr indent="0" lvl="0" marL="0" marR="0" rtl="0" algn="l">
              <a:lnSpc>
                <a:spcPct val="115000"/>
              </a:lnSpc>
              <a:spcBef>
                <a:spcPts val="1600"/>
              </a:spcBef>
              <a:spcAft>
                <a:spcPts val="0"/>
              </a:spcAft>
              <a:buClr>
                <a:schemeClr val="dk2"/>
              </a:buClr>
              <a:buSzPts val="1400"/>
              <a:buFont typeface="Arial"/>
              <a:buNone/>
            </a:pPr>
            <a:r>
              <a:rPr b="0" i="0" lang="zh-CN" sz="1400" u="none" cap="none" strike="noStrike">
                <a:solidFill>
                  <a:schemeClr val="dk1"/>
                </a:solidFill>
                <a:latin typeface="Arial"/>
                <a:ea typeface="Arial"/>
                <a:cs typeface="Arial"/>
                <a:sym typeface="Arial"/>
              </a:rPr>
              <a:t>   </a:t>
            </a:r>
            <a:r>
              <a:rPr b="0" i="0" lang="zh-CN" sz="1800" u="none" cap="none" strike="noStrike">
                <a:solidFill>
                  <a:srgbClr val="434343"/>
                </a:solidFill>
                <a:latin typeface="Arial"/>
                <a:ea typeface="Arial"/>
                <a:cs typeface="Arial"/>
                <a:sym typeface="Arial"/>
              </a:rPr>
              <a:t>By directing the greybox fuzzer towards the changed statements in the previous fixes of these bugs, AFLGo effectively generated other crashing inputs that would expose these bugs that were supposed to be fixed.</a:t>
            </a:r>
            <a:endParaRPr/>
          </a:p>
          <a:p>
            <a:pPr indent="0" lvl="0" marL="0" marR="0" rtl="0" algn="l">
              <a:lnSpc>
                <a:spcPct val="115000"/>
              </a:lnSpc>
              <a:spcBef>
                <a:spcPts val="0"/>
              </a:spcBef>
              <a:spcAft>
                <a:spcPts val="0"/>
              </a:spcAft>
              <a:buClr>
                <a:schemeClr val="dk2"/>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2: CONTINUOUS FUZZING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55" name="Shape 455"/>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LibXML2</a:t>
            </a:r>
            <a:endParaRPr/>
          </a:p>
          <a:p>
            <a:pPr indent="0" lvl="0" marL="0" marR="0" rtl="0" algn="l">
              <a:lnSpc>
                <a:spcPct val="115000"/>
              </a:lnSpc>
              <a:spcBef>
                <a:spcPts val="1600"/>
              </a:spcBef>
              <a:spcAft>
                <a:spcPts val="0"/>
              </a:spcAft>
              <a:buClr>
                <a:schemeClr val="dk2"/>
              </a:buClr>
              <a:buSzPts val="2400"/>
              <a:buFont typeface="Arial"/>
              <a:buNone/>
            </a:pPr>
            <a:r>
              <a:rPr b="0" i="0" lang="zh-CN" sz="2400" u="none" cap="none" strike="noStrike">
                <a:solidFill>
                  <a:schemeClr val="dk1"/>
                </a:solidFill>
                <a:latin typeface="Arial"/>
                <a:ea typeface="Arial"/>
                <a:cs typeface="Arial"/>
                <a:sym typeface="Arial"/>
              </a:rPr>
              <a:t>CVE-2017-{9047，9048}</a:t>
            </a:r>
            <a:endParaRPr/>
          </a:p>
          <a:p>
            <a:pPr indent="0" lvl="0" marL="0" marR="0" rtl="0" algn="l">
              <a:lnSpc>
                <a:spcPct val="115000"/>
              </a:lnSpc>
              <a:spcBef>
                <a:spcPts val="1600"/>
              </a:spcBef>
              <a:spcAft>
                <a:spcPts val="0"/>
              </a:spcAft>
              <a:buClr>
                <a:schemeClr val="dk2"/>
              </a:buClr>
              <a:buSzPts val="2400"/>
              <a:buFont typeface="Arial"/>
              <a:buNone/>
            </a:pPr>
            <a:r>
              <a:rPr b="0" i="0" lang="zh-CN" sz="2400" u="none" cap="none" strike="noStrike">
                <a:solidFill>
                  <a:schemeClr val="dk1"/>
                </a:solidFill>
                <a:latin typeface="Arial"/>
                <a:ea typeface="Arial"/>
                <a:cs typeface="Arial"/>
                <a:sym typeface="Arial"/>
              </a:rPr>
              <a:t>xmlADDID in valid.c</a:t>
            </a:r>
            <a:endParaRPr/>
          </a:p>
          <a:p>
            <a:pPr indent="0" lvl="0" marL="0" marR="0" rtl="0" algn="l">
              <a:lnSpc>
                <a:spcPct val="115000"/>
              </a:lnSpc>
              <a:spcBef>
                <a:spcPts val="1600"/>
              </a:spcBef>
              <a:spcAft>
                <a:spcPts val="0"/>
              </a:spcAft>
              <a:buClr>
                <a:schemeClr val="dk2"/>
              </a:buClr>
              <a:buSzPts val="1400"/>
              <a:buFont typeface="Arial"/>
              <a:buNone/>
            </a:pPr>
            <a:r>
              <a:rPr b="0" i="0" lang="zh-CN" sz="1400" u="none" cap="none" strike="noStrike">
                <a:solidFill>
                  <a:schemeClr val="dk1"/>
                </a:solidFill>
                <a:latin typeface="Arial"/>
                <a:ea typeface="Arial"/>
                <a:cs typeface="Arial"/>
                <a:sym typeface="Arial"/>
              </a:rPr>
              <a:t>   </a:t>
            </a:r>
            <a:endParaRPr/>
          </a:p>
          <a:p>
            <a:pPr indent="0" lvl="0" marL="0" marR="0" rtl="0" algn="l">
              <a:lnSpc>
                <a:spcPct val="115000"/>
              </a:lnSpc>
              <a:spcBef>
                <a:spcPts val="0"/>
              </a:spcBef>
              <a:spcAft>
                <a:spcPts val="0"/>
              </a:spcAft>
              <a:buClr>
                <a:schemeClr val="dk2"/>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456" name="Shape 456"/>
          <p:cNvPicPr preferRelativeResize="0"/>
          <p:nvPr/>
        </p:nvPicPr>
        <p:blipFill rotWithShape="1">
          <a:blip r:embed="rId3">
            <a:alphaModFix/>
          </a:blip>
          <a:srcRect b="0" l="0" r="0" t="0"/>
          <a:stretch/>
        </p:blipFill>
        <p:spPr>
          <a:xfrm>
            <a:off x="4033124" y="946575"/>
            <a:ext cx="4934250" cy="4047675"/>
          </a:xfrm>
          <a:prstGeom prst="rect">
            <a:avLst/>
          </a:prstGeom>
          <a:noFill/>
          <a:ln>
            <a:noFill/>
          </a:ln>
        </p:spPr>
      </p:pic>
      <p:sp>
        <p:nvSpPr>
          <p:cNvPr id="457" name="Shape 457"/>
          <p:cNvSpPr/>
          <p:nvPr/>
        </p:nvSpPr>
        <p:spPr>
          <a:xfrm>
            <a:off x="3994825" y="970000"/>
            <a:ext cx="4250100" cy="182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8" name="Shape 458"/>
          <p:cNvCxnSpPr>
            <a:endCxn id="457" idx="1"/>
          </p:cNvCxnSpPr>
          <p:nvPr/>
        </p:nvCxnSpPr>
        <p:spPr>
          <a:xfrm flipH="1" rot="10800000">
            <a:off x="2246425" y="1061200"/>
            <a:ext cx="1748400" cy="827700"/>
          </a:xfrm>
          <a:prstGeom prst="straightConnector1">
            <a:avLst/>
          </a:prstGeom>
          <a:noFill/>
          <a:ln cap="flat" cmpd="sng" w="9525">
            <a:solidFill>
              <a:schemeClr val="dk2"/>
            </a:solidFill>
            <a:prstDash val="solid"/>
            <a:round/>
            <a:headEnd len="sm" w="sm" type="none"/>
            <a:tailEnd len="sm" w="sm" type="none"/>
          </a:ln>
        </p:spPr>
      </p:cxnSp>
      <p:sp>
        <p:nvSpPr>
          <p:cNvPr id="459" name="Shape 459"/>
          <p:cNvSpPr txBox="1"/>
          <p:nvPr/>
        </p:nvSpPr>
        <p:spPr>
          <a:xfrm>
            <a:off x="612625" y="3982075"/>
            <a:ext cx="2144100" cy="4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commit ef709ce2</a:t>
            </a:r>
            <a:endParaRPr/>
          </a:p>
        </p:txBody>
      </p:sp>
      <p:cxnSp>
        <p:nvCxnSpPr>
          <p:cNvPr id="460" name="Shape 460"/>
          <p:cNvCxnSpPr>
            <a:stCxn id="459" idx="3"/>
          </p:cNvCxnSpPr>
          <p:nvPr/>
        </p:nvCxnSpPr>
        <p:spPr>
          <a:xfrm flipH="1" rot="10800000">
            <a:off x="2756725" y="3637525"/>
            <a:ext cx="1531800" cy="593400"/>
          </a:xfrm>
          <a:prstGeom prst="straightConnector1">
            <a:avLst/>
          </a:prstGeom>
          <a:noFill/>
          <a:ln cap="flat" cmpd="sng" w="9525">
            <a:solidFill>
              <a:schemeClr val="dk2"/>
            </a:solidFill>
            <a:prstDash val="solid"/>
            <a:round/>
            <a:headEnd len="sm" w="sm" type="none"/>
            <a:tailEnd len="sm" w="sm" type="none"/>
          </a:ln>
        </p:spPr>
      </p:cxnSp>
      <p:cxnSp>
        <p:nvCxnSpPr>
          <p:cNvPr id="461" name="Shape 461"/>
          <p:cNvCxnSpPr>
            <a:stCxn id="459" idx="3"/>
          </p:cNvCxnSpPr>
          <p:nvPr/>
        </p:nvCxnSpPr>
        <p:spPr>
          <a:xfrm flipH="1" rot="10800000">
            <a:off x="2756725" y="4211725"/>
            <a:ext cx="1608300" cy="19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2: CONTINUOUS FUZZING</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67" name="Shape 467"/>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CN" sz="2400" u="none" cap="none" strike="noStrike">
                <a:solidFill>
                  <a:srgbClr val="000000"/>
                </a:solidFill>
                <a:latin typeface="Arial"/>
                <a:ea typeface="Arial"/>
                <a:cs typeface="Arial"/>
                <a:sym typeface="Arial"/>
              </a:rPr>
              <a:t>LibMing</a:t>
            </a:r>
            <a:endParaRPr/>
          </a:p>
          <a:p>
            <a:pPr indent="0" lvl="0" marL="0" marR="0" rtl="0" algn="l">
              <a:lnSpc>
                <a:spcPct val="115000"/>
              </a:lnSpc>
              <a:spcBef>
                <a:spcPts val="1600"/>
              </a:spcBef>
              <a:spcAft>
                <a:spcPts val="0"/>
              </a:spcAft>
              <a:buClr>
                <a:schemeClr val="dk2"/>
              </a:buClr>
              <a:buSzPts val="2400"/>
              <a:buFont typeface="Arial"/>
              <a:buNone/>
            </a:pPr>
            <a:r>
              <a:rPr b="0" i="0" lang="zh-CN" sz="2400" u="none" cap="none" strike="noStrike">
                <a:solidFill>
                  <a:srgbClr val="000000"/>
                </a:solidFill>
                <a:latin typeface="Arial"/>
                <a:ea typeface="Arial"/>
                <a:cs typeface="Arial"/>
                <a:sym typeface="Arial"/>
              </a:rPr>
              <a:t>CVE-2016-9831</a:t>
            </a:r>
            <a:endParaRPr/>
          </a:p>
          <a:p>
            <a:pPr indent="0" lvl="0" marL="0" marR="0" rtl="0" algn="l">
              <a:lnSpc>
                <a:spcPct val="115000"/>
              </a:lnSpc>
              <a:spcBef>
                <a:spcPts val="1600"/>
              </a:spcBef>
              <a:spcAft>
                <a:spcPts val="0"/>
              </a:spcAft>
              <a:buClr>
                <a:schemeClr val="dk2"/>
              </a:buClr>
              <a:buSzPts val="2400"/>
              <a:buFont typeface="Arial"/>
              <a:buNone/>
            </a:pPr>
            <a:r>
              <a:rPr b="0" i="0" lang="zh-CN" sz="2400" u="none" cap="none" strike="noStrike">
                <a:solidFill>
                  <a:srgbClr val="000000"/>
                </a:solidFill>
                <a:latin typeface="Arial"/>
                <a:ea typeface="Arial"/>
                <a:cs typeface="Arial"/>
                <a:sym typeface="Arial"/>
              </a:rPr>
              <a:t>CVE-2017-7578</a:t>
            </a:r>
            <a:endParaRPr/>
          </a:p>
          <a:p>
            <a:pPr indent="0" lvl="0" marL="0" marR="0" rtl="0" algn="l">
              <a:lnSpc>
                <a:spcPct val="115000"/>
              </a:lnSpc>
              <a:spcBef>
                <a:spcPts val="1600"/>
              </a:spcBef>
              <a:spcAft>
                <a:spcPts val="0"/>
              </a:spcAft>
              <a:buClr>
                <a:schemeClr val="dk2"/>
              </a:buClr>
              <a:buSzPts val="1400"/>
              <a:buFont typeface="Arial"/>
              <a:buNone/>
            </a:pPr>
            <a:r>
              <a:rPr b="0" i="0" lang="zh-CN" sz="1400" u="none" cap="none" strike="noStrike">
                <a:solidFill>
                  <a:schemeClr val="dk1"/>
                </a:solidFill>
                <a:latin typeface="Arial"/>
                <a:ea typeface="Arial"/>
                <a:cs typeface="Arial"/>
                <a:sym typeface="Arial"/>
              </a:rPr>
              <a:t>  </a:t>
            </a:r>
            <a:endParaRPr/>
          </a:p>
          <a:p>
            <a:pPr indent="0" lvl="0" marL="0" marR="0" rtl="0" algn="l">
              <a:lnSpc>
                <a:spcPct val="115000"/>
              </a:lnSpc>
              <a:spcBef>
                <a:spcPts val="0"/>
              </a:spcBef>
              <a:spcAft>
                <a:spcPts val="0"/>
              </a:spcAft>
              <a:buClr>
                <a:schemeClr val="dk2"/>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468" name="Shape 468"/>
          <p:cNvPicPr preferRelativeResize="0"/>
          <p:nvPr/>
        </p:nvPicPr>
        <p:blipFill rotWithShape="1">
          <a:blip r:embed="rId3">
            <a:alphaModFix/>
          </a:blip>
          <a:srcRect b="0" l="0" r="0" t="0"/>
          <a:stretch/>
        </p:blipFill>
        <p:spPr>
          <a:xfrm>
            <a:off x="3375450" y="1595375"/>
            <a:ext cx="5086501" cy="3218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3: CRASH REPRODUCTION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474" name="Shape 474"/>
          <p:cNvPicPr preferRelativeResize="0"/>
          <p:nvPr/>
        </p:nvPicPr>
        <p:blipFill rotWithShape="1">
          <a:blip r:embed="rId3">
            <a:alphaModFix/>
          </a:blip>
          <a:srcRect b="0" l="0" r="0" t="0"/>
          <a:stretch/>
        </p:blipFill>
        <p:spPr>
          <a:xfrm>
            <a:off x="1744750" y="1700000"/>
            <a:ext cx="4743450" cy="3238500"/>
          </a:xfrm>
          <a:prstGeom prst="rect">
            <a:avLst/>
          </a:prstGeom>
          <a:noFill/>
          <a:ln>
            <a:noFill/>
          </a:ln>
        </p:spPr>
      </p:pic>
      <p:sp>
        <p:nvSpPr>
          <p:cNvPr id="475" name="Shape 475"/>
          <p:cNvSpPr txBox="1"/>
          <p:nvPr/>
        </p:nvSpPr>
        <p:spPr>
          <a:xfrm>
            <a:off x="3061750" y="1194150"/>
            <a:ext cx="7331100" cy="8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AFLGo vs AFL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3: CRASH REPRODUCTION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481" name="Shape 481"/>
          <p:cNvPicPr preferRelativeResize="0"/>
          <p:nvPr/>
        </p:nvPicPr>
        <p:blipFill rotWithShape="1">
          <a:blip r:embed="rId3">
            <a:alphaModFix/>
          </a:blip>
          <a:srcRect b="0" l="0" r="0" t="0"/>
          <a:stretch/>
        </p:blipFill>
        <p:spPr>
          <a:xfrm>
            <a:off x="2531400" y="1017726"/>
            <a:ext cx="3696517" cy="39066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APPLICATION 3: CRASH REPRODUCTION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87" name="Shape 487"/>
          <p:cNvSpPr txBox="1"/>
          <p:nvPr/>
        </p:nvSpPr>
        <p:spPr>
          <a:xfrm>
            <a:off x="919325" y="1864150"/>
            <a:ext cx="7331100" cy="45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000000"/>
                </a:solidFill>
                <a:latin typeface="Arial"/>
                <a:ea typeface="Arial"/>
                <a:cs typeface="Arial"/>
                <a:sym typeface="Arial"/>
              </a:rPr>
              <a:t>AFLGo vs BugRedux</a:t>
            </a:r>
            <a:endParaRPr/>
          </a:p>
        </p:txBody>
      </p:sp>
      <p:sp>
        <p:nvSpPr>
          <p:cNvPr id="488" name="Shape 488"/>
          <p:cNvSpPr txBox="1"/>
          <p:nvPr/>
        </p:nvSpPr>
        <p:spPr>
          <a:xfrm>
            <a:off x="374375" y="1364875"/>
            <a:ext cx="7900200" cy="459600"/>
          </a:xfrm>
          <a:prstGeom prst="rect">
            <a:avLst/>
          </a:prstGeom>
          <a:noFill/>
          <a:ln>
            <a:noFill/>
          </a:ln>
        </p:spPr>
        <p:txBody>
          <a:bodyPr anchorCtr="0" anchor="t" bIns="91425" lIns="91425" spcFirstLastPara="1" rIns="91425" wrap="square" tIns="91425">
            <a:noAutofit/>
          </a:bodyPr>
          <a:lstStyle/>
          <a:p>
            <a:pPr indent="488950" lvl="0" marL="0" marR="0" rtl="0" algn="l">
              <a:lnSpc>
                <a:spcPct val="115000"/>
              </a:lnSpc>
              <a:spcBef>
                <a:spcPts val="0"/>
              </a:spcBef>
              <a:spcAft>
                <a:spcPts val="0"/>
              </a:spcAft>
              <a:buClr>
                <a:schemeClr val="dk1"/>
              </a:buClr>
              <a:buSzPts val="1100"/>
              <a:buFont typeface="Arial"/>
              <a:buNone/>
            </a:pPr>
            <a:r>
              <a:rPr b="0" i="0" lang="zh-CN" sz="1800" u="none" cap="none" strike="noStrike">
                <a:solidFill>
                  <a:schemeClr val="dk1"/>
                </a:solidFill>
                <a:latin typeface="Arial"/>
                <a:ea typeface="Arial"/>
                <a:cs typeface="Arial"/>
                <a:sym typeface="Arial"/>
              </a:rPr>
              <a:t>Does DGF Outperform the Symbolic Execution-based State of the Art?</a:t>
            </a: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89" name="Shape 489"/>
          <p:cNvPicPr preferRelativeResize="0"/>
          <p:nvPr/>
        </p:nvPicPr>
        <p:blipFill rotWithShape="1">
          <a:blip r:embed="rId3">
            <a:alphaModFix/>
          </a:blip>
          <a:srcRect b="0" l="0" r="0" t="0"/>
          <a:stretch/>
        </p:blipFill>
        <p:spPr>
          <a:xfrm>
            <a:off x="1371600" y="2433475"/>
            <a:ext cx="6251500" cy="2465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CONCLUSION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495" name="Shape 4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Directed greybox fuzzing can be used in myriad ways：</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towards problematic changes or patches；</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towards critical system calls or dangerous locations；</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towards functions in the stacktrace of a reported vulnerability that we wish to reproduce.</a:t>
            </a:r>
            <a:endParaRPr/>
          </a:p>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Intergrate AFLGo into OSS-Fuzz</a:t>
            </a:r>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a:t>
            </a:r>
            <a:endParaRPr/>
          </a:p>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a:t>
            </a:r>
            <a:endParaRPr/>
          </a:p>
        </p:txBody>
      </p:sp>
      <p:pic>
        <p:nvPicPr>
          <p:cNvPr id="496" name="Shape 496"/>
          <p:cNvPicPr preferRelativeResize="0"/>
          <p:nvPr/>
        </p:nvPicPr>
        <p:blipFill rotWithShape="1">
          <a:blip r:embed="rId3">
            <a:alphaModFix/>
          </a:blip>
          <a:srcRect b="0" l="0" r="0" t="0"/>
          <a:stretch/>
        </p:blipFill>
        <p:spPr>
          <a:xfrm>
            <a:off x="1640800" y="3412675"/>
            <a:ext cx="5448300" cy="70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Directed symbolic execution</a:t>
            </a:r>
            <a:endParaRPr/>
          </a:p>
        </p:txBody>
      </p:sp>
      <p:sp>
        <p:nvSpPr>
          <p:cNvPr id="97" name="Shape 97"/>
          <p:cNvSpPr txBox="1"/>
          <p:nvPr>
            <p:ph idx="1" type="body"/>
          </p:nvPr>
        </p:nvSpPr>
        <p:spPr>
          <a:xfrm>
            <a:off x="1392950" y="3749175"/>
            <a:ext cx="5176500" cy="111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a:t>
            </a:r>
            <a:r>
              <a:rPr b="0" i="0" lang="zh-CN" sz="1800" u="none" cap="none" strike="noStrike">
                <a:solidFill>
                  <a:srgbClr val="FF0000"/>
                </a:solidFill>
                <a:latin typeface="Arial"/>
                <a:ea typeface="Arial"/>
                <a:cs typeface="Arial"/>
                <a:sym typeface="Arial"/>
              </a:rPr>
              <a:t>cost of time</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heavy-weight program analysis</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constraint solving</a:t>
            </a:r>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98" name="Shape 98"/>
          <p:cNvSpPr txBox="1"/>
          <p:nvPr/>
        </p:nvSpPr>
        <p:spPr>
          <a:xfrm>
            <a:off x="5232650" y="1511450"/>
            <a:ext cx="52998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txBox="1"/>
          <p:nvPr/>
        </p:nvSpPr>
        <p:spPr>
          <a:xfrm>
            <a:off x="457200" y="1658675"/>
            <a:ext cx="6624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e.g.  </a:t>
            </a:r>
            <a:endParaRPr/>
          </a:p>
        </p:txBody>
      </p:sp>
      <p:pic>
        <p:nvPicPr>
          <p:cNvPr id="100" name="Shape 100"/>
          <p:cNvPicPr preferRelativeResize="0"/>
          <p:nvPr/>
        </p:nvPicPr>
        <p:blipFill rotWithShape="1">
          <a:blip r:embed="rId3">
            <a:alphaModFix/>
          </a:blip>
          <a:srcRect b="0" l="0" r="0" t="0"/>
          <a:stretch/>
        </p:blipFill>
        <p:spPr>
          <a:xfrm>
            <a:off x="1814850" y="1658675"/>
            <a:ext cx="4459772" cy="1864875"/>
          </a:xfrm>
          <a:prstGeom prst="rect">
            <a:avLst/>
          </a:prstGeom>
          <a:noFill/>
          <a:ln>
            <a:noFill/>
          </a:ln>
        </p:spPr>
      </p:pic>
      <p:sp>
        <p:nvSpPr>
          <p:cNvPr id="101" name="Shape 101"/>
          <p:cNvSpPr txBox="1"/>
          <p:nvPr/>
        </p:nvSpPr>
        <p:spPr>
          <a:xfrm>
            <a:off x="1957000" y="3268875"/>
            <a:ext cx="2539500" cy="119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txBox="1"/>
          <p:nvPr/>
        </p:nvSpPr>
        <p:spPr>
          <a:xfrm>
            <a:off x="4588550" y="3130875"/>
            <a:ext cx="14445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0000"/>
              </a:buClr>
              <a:buSzPts val="1400"/>
              <a:buFont typeface="Arial"/>
              <a:buNone/>
            </a:pPr>
            <a:r>
              <a:rPr b="0" i="0" lang="zh-CN" sz="1400" u="none" cap="none" strike="noStrike">
                <a:solidFill>
                  <a:srgbClr val="FF0000"/>
                </a:solidFill>
                <a:latin typeface="Arial"/>
                <a:ea typeface="Arial"/>
                <a:cs typeface="Arial"/>
                <a:sym typeface="Arial"/>
              </a:rPr>
              <a:t>target</a:t>
            </a:r>
            <a:endParaRPr/>
          </a:p>
        </p:txBody>
      </p:sp>
      <p:sp>
        <p:nvSpPr>
          <p:cNvPr id="103" name="Shape 103"/>
          <p:cNvSpPr txBox="1"/>
          <p:nvPr/>
        </p:nvSpPr>
        <p:spPr>
          <a:xfrm>
            <a:off x="2137000" y="2639175"/>
            <a:ext cx="2539500" cy="119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 name="Shape 104"/>
          <p:cNvCxnSpPr>
            <a:endCxn id="103" idx="1"/>
          </p:cNvCxnSpPr>
          <p:nvPr/>
        </p:nvCxnSpPr>
        <p:spPr>
          <a:xfrm flipH="1" rot="-5400000">
            <a:off x="1535950" y="2097975"/>
            <a:ext cx="847200" cy="354900"/>
          </a:xfrm>
          <a:prstGeom prst="curvedConnector2">
            <a:avLst/>
          </a:prstGeom>
          <a:noFill/>
          <a:ln cap="flat" cmpd="sng" w="9525">
            <a:solidFill>
              <a:schemeClr val="dk2"/>
            </a:solidFill>
            <a:prstDash val="solid"/>
            <a:round/>
            <a:headEnd len="sm" w="sm" type="none"/>
            <a:tailEnd len="sm" w="sm" type="none"/>
          </a:ln>
        </p:spPr>
      </p:cxnSp>
      <p:cxnSp>
        <p:nvCxnSpPr>
          <p:cNvPr id="105" name="Shape 105"/>
          <p:cNvCxnSpPr>
            <a:stCxn id="103" idx="1"/>
            <a:endCxn id="103" idx="1"/>
          </p:cNvCxnSpPr>
          <p:nvPr/>
        </p:nvCxnSpPr>
        <p:spPr>
          <a:xfrm>
            <a:off x="2137000" y="2699025"/>
            <a:ext cx="0" cy="0"/>
          </a:xfrm>
          <a:prstGeom prst="straightConnector1">
            <a:avLst/>
          </a:prstGeom>
          <a:noFill/>
          <a:ln cap="flat" cmpd="sng" w="9525">
            <a:solidFill>
              <a:schemeClr val="dk2"/>
            </a:solidFill>
            <a:prstDash val="solid"/>
            <a:round/>
            <a:headEnd len="sm" w="sm" type="none"/>
            <a:tailEnd len="lg" w="lg" type="triangle"/>
          </a:ln>
        </p:spPr>
      </p:cxnSp>
      <p:sp>
        <p:nvSpPr>
          <p:cNvPr id="106" name="Shape 106"/>
          <p:cNvSpPr txBox="1"/>
          <p:nvPr/>
        </p:nvSpPr>
        <p:spPr>
          <a:xfrm>
            <a:off x="1243225" y="1789350"/>
            <a:ext cx="6216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φ(π0)</a:t>
            </a:r>
            <a:endParaRPr/>
          </a:p>
        </p:txBody>
      </p:sp>
      <p:cxnSp>
        <p:nvCxnSpPr>
          <p:cNvPr id="107" name="Shape 107"/>
          <p:cNvCxnSpPr/>
          <p:nvPr/>
        </p:nvCxnSpPr>
        <p:spPr>
          <a:xfrm flipH="1">
            <a:off x="5839000" y="3194725"/>
            <a:ext cx="185400" cy="256200"/>
          </a:xfrm>
          <a:prstGeom prst="straightConnector1">
            <a:avLst/>
          </a:prstGeom>
          <a:noFill/>
          <a:ln cap="flat" cmpd="sng" w="9525">
            <a:solidFill>
              <a:schemeClr val="dk2"/>
            </a:solidFill>
            <a:prstDash val="solid"/>
            <a:round/>
            <a:headEnd len="sm" w="sm" type="none"/>
            <a:tailEnd len="lg" w="lg" type="triangle"/>
          </a:ln>
        </p:spPr>
      </p:cxnSp>
      <p:sp>
        <p:nvSpPr>
          <p:cNvPr id="108" name="Shape 108"/>
          <p:cNvSpPr txBox="1"/>
          <p:nvPr/>
        </p:nvSpPr>
        <p:spPr>
          <a:xfrm>
            <a:off x="4676500" y="2448175"/>
            <a:ext cx="19638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0000"/>
              </a:buClr>
              <a:buSzPts val="1400"/>
              <a:buFont typeface="Arial"/>
              <a:buNone/>
            </a:pPr>
            <a:r>
              <a:rPr b="0" i="0" lang="zh-CN" sz="1400" u="none" cap="none" strike="noStrike">
                <a:solidFill>
                  <a:srgbClr val="FF0000"/>
                </a:solidFill>
                <a:latin typeface="Arial"/>
                <a:ea typeface="Arial"/>
                <a:cs typeface="Arial"/>
                <a:sym typeface="Arial"/>
              </a:rPr>
              <a:t>intermediate target</a:t>
            </a:r>
            <a:endParaRPr/>
          </a:p>
        </p:txBody>
      </p:sp>
      <p:sp>
        <p:nvSpPr>
          <p:cNvPr id="109" name="Shape 109"/>
          <p:cNvSpPr txBox="1"/>
          <p:nvPr/>
        </p:nvSpPr>
        <p:spPr>
          <a:xfrm>
            <a:off x="6395575" y="1966275"/>
            <a:ext cx="5299800" cy="6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φ(π0)∧(hbtype ==TLS1_HB_REQUEST)</a:t>
            </a:r>
            <a:endParaRPr/>
          </a:p>
        </p:txBody>
      </p:sp>
      <p:sp>
        <p:nvSpPr>
          <p:cNvPr id="110" name="Shape 110"/>
          <p:cNvSpPr/>
          <p:nvPr/>
        </p:nvSpPr>
        <p:spPr>
          <a:xfrm>
            <a:off x="5924175" y="1961975"/>
            <a:ext cx="471400" cy="1369616"/>
          </a:xfrm>
          <a:custGeom>
            <a:pathLst>
              <a:path extrusionOk="0" h="120000" w="120000">
                <a:moveTo>
                  <a:pt x="79838" y="0"/>
                </a:moveTo>
                <a:cubicBezTo>
                  <a:pt x="85978" y="9564"/>
                  <a:pt x="129977" y="37386"/>
                  <a:pt x="116679" y="57389"/>
                </a:cubicBezTo>
                <a:cubicBezTo>
                  <a:pt x="103364" y="77386"/>
                  <a:pt x="19438" y="109561"/>
                  <a:pt x="0" y="12000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txBox="1"/>
          <p:nvPr/>
        </p:nvSpPr>
        <p:spPr>
          <a:xfrm>
            <a:off x="789975" y="1282525"/>
            <a:ext cx="4459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KTACH uses the symbolic execution engine KLEE.</a:t>
            </a:r>
            <a:endParaRPr/>
          </a:p>
        </p:txBody>
      </p:sp>
      <p:graphicFrame>
        <p:nvGraphicFramePr>
          <p:cNvPr id="112" name="Shape 112"/>
          <p:cNvGraphicFramePr/>
          <p:nvPr/>
        </p:nvGraphicFramePr>
        <p:xfrm>
          <a:off x="5786700" y="3875425"/>
          <a:ext cx="3000000" cy="3000000"/>
        </p:xfrm>
        <a:graphic>
          <a:graphicData uri="http://schemas.openxmlformats.org/drawingml/2006/table">
            <a:tbl>
              <a:tblPr>
                <a:noFill/>
                <a:tableStyleId>{A8DF842D-3AE4-49FB-841E-A8B5026185AC}</a:tableStyleId>
              </a:tblPr>
              <a:tblGrid>
                <a:gridCol w="1332775"/>
                <a:gridCol w="1332775"/>
              </a:tblGrid>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zh-CN" sz="1400" u="none" cap="none" strike="noStrike"/>
                        <a:t>AFLGo</a:t>
                      </a:r>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zh-CN" sz="1400" u="none" cap="none" strike="noStrike"/>
                        <a:t>&lt; 20 min</a:t>
                      </a:r>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zh-CN" sz="1400" u="none" cap="none" strike="noStrike"/>
                        <a:t>KATCH</a:t>
                      </a:r>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zh-CN" sz="1400" u="none" cap="none" strike="noStrike"/>
                        <a:t>&gt; 24  hr</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zh-CN" sz="2800" u="none" cap="none" strike="noStrike">
                <a:solidFill>
                  <a:schemeClr val="dk1"/>
                </a:solidFill>
                <a:latin typeface="Arial"/>
                <a:ea typeface="Arial"/>
                <a:cs typeface="Arial"/>
                <a:sym typeface="Arial"/>
              </a:rPr>
              <a:t>In brief, What they do? </a:t>
            </a:r>
            <a:endParaRPr/>
          </a:p>
        </p:txBody>
      </p:sp>
      <p:sp>
        <p:nvSpPr>
          <p:cNvPr id="118" name="Shape 118"/>
          <p:cNvSpPr txBox="1"/>
          <p:nvPr>
            <p:ph idx="1" type="body"/>
          </p:nvPr>
        </p:nvSpPr>
        <p:spPr>
          <a:xfrm>
            <a:off x="311700" y="1152475"/>
            <a:ext cx="8520600" cy="130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a:t>
            </a:r>
            <a:r>
              <a:rPr b="1" i="0" lang="zh-CN" sz="1800" u="none" cap="none" strike="noStrike">
                <a:solidFill>
                  <a:schemeClr val="dk2"/>
                </a:solidFill>
                <a:latin typeface="Arial"/>
                <a:ea typeface="Arial"/>
                <a:cs typeface="Arial"/>
                <a:sym typeface="Arial"/>
              </a:rPr>
              <a:t>Directed Greybox Fuzzing==DGF</a:t>
            </a:r>
            <a:endParaRPr/>
          </a:p>
          <a:p>
            <a:pPr indent="-342900" lvl="0" marL="457200" marR="0" rtl="0" algn="l">
              <a:lnSpc>
                <a:spcPct val="115000"/>
              </a:lnSpc>
              <a:spcBef>
                <a:spcPts val="160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bring directedness to greybox fuzzing；</a:t>
            </a:r>
            <a:endParaRPr/>
          </a:p>
          <a:p>
            <a:pPr indent="-342900" lvl="0" marL="457200" marR="0" rtl="0" algn="l">
              <a:lnSpc>
                <a:spcPct val="115000"/>
              </a:lnSpc>
              <a:spcBef>
                <a:spcPts val="0"/>
              </a:spcBef>
              <a:spcAft>
                <a:spcPts val="0"/>
              </a:spcAft>
              <a:buClr>
                <a:schemeClr val="dk2"/>
              </a:buClr>
              <a:buSzPts val="1800"/>
              <a:buFont typeface="Arial"/>
              <a:buChar char="●"/>
            </a:pPr>
            <a:r>
              <a:rPr b="0" i="0" lang="zh-CN" sz="1800" u="none" cap="none" strike="noStrike">
                <a:solidFill>
                  <a:schemeClr val="dk2"/>
                </a:solidFill>
                <a:latin typeface="Arial"/>
                <a:ea typeface="Arial"/>
                <a:cs typeface="Arial"/>
                <a:sym typeface="Arial"/>
              </a:rPr>
              <a:t>use </a:t>
            </a:r>
            <a:r>
              <a:rPr b="1" i="0" lang="zh-CN" sz="1800" u="none" cap="none" strike="noStrike">
                <a:solidFill>
                  <a:srgbClr val="FF0000"/>
                </a:solidFill>
                <a:latin typeface="Arial"/>
                <a:ea typeface="Arial"/>
                <a:cs typeface="Arial"/>
                <a:sym typeface="Arial"/>
              </a:rPr>
              <a:t>simulated annealing</a:t>
            </a:r>
            <a:r>
              <a:rPr b="0" i="0" lang="zh-CN" sz="1800" u="none" cap="none" strike="noStrike">
                <a:solidFill>
                  <a:schemeClr val="dk2"/>
                </a:solidFill>
                <a:latin typeface="Arial"/>
                <a:ea typeface="Arial"/>
                <a:cs typeface="Arial"/>
                <a:sym typeface="Arial"/>
              </a:rPr>
              <a:t>-based power schedule。</a:t>
            </a:r>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9" name="Shape 119"/>
          <p:cNvSpPr/>
          <p:nvPr/>
        </p:nvSpPr>
        <p:spPr>
          <a:xfrm>
            <a:off x="5812675" y="1518325"/>
            <a:ext cx="11784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txBox="1"/>
          <p:nvPr/>
        </p:nvSpPr>
        <p:spPr>
          <a:xfrm>
            <a:off x="6991075" y="1316725"/>
            <a:ext cx="5752800" cy="67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zh-CN" sz="4800" u="none" cap="none" strike="noStrike">
                <a:solidFill>
                  <a:srgbClr val="000000"/>
                </a:solidFill>
                <a:latin typeface="Arial"/>
                <a:ea typeface="Arial"/>
                <a:cs typeface="Arial"/>
                <a:sym typeface="Arial"/>
              </a:rPr>
              <a:t>AFLGo</a:t>
            </a:r>
            <a:endParaRPr/>
          </a:p>
        </p:txBody>
      </p:sp>
      <p:pic>
        <p:nvPicPr>
          <p:cNvPr id="121" name="Shape 121"/>
          <p:cNvPicPr preferRelativeResize="0"/>
          <p:nvPr/>
        </p:nvPicPr>
        <p:blipFill rotWithShape="1">
          <a:blip r:embed="rId3">
            <a:alphaModFix/>
          </a:blip>
          <a:srcRect b="0" l="0" r="0" t="0"/>
          <a:stretch/>
        </p:blipFill>
        <p:spPr>
          <a:xfrm>
            <a:off x="1980175" y="2591625"/>
            <a:ext cx="5010899" cy="238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MOTIVATING EXAMPLE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27" name="Shape 1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The Heartbleed bug   CVE-2014-0160 </a:t>
            </a:r>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28" name="Shape 128"/>
          <p:cNvPicPr preferRelativeResize="0"/>
          <p:nvPr/>
        </p:nvPicPr>
        <p:blipFill rotWithShape="1">
          <a:blip r:embed="rId3">
            <a:alphaModFix/>
          </a:blip>
          <a:srcRect b="0" l="0" r="0" t="0"/>
          <a:stretch/>
        </p:blipFill>
        <p:spPr>
          <a:xfrm>
            <a:off x="6920576" y="575401"/>
            <a:ext cx="1350325" cy="1702750"/>
          </a:xfrm>
          <a:prstGeom prst="rect">
            <a:avLst/>
          </a:prstGeom>
          <a:noFill/>
          <a:ln>
            <a:noFill/>
          </a:ln>
        </p:spPr>
      </p:pic>
      <p:sp>
        <p:nvSpPr>
          <p:cNvPr id="129" name="Shape 1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The Heartbleed bug   CVE-2014-0160 </a:t>
            </a:r>
            <a:endParaRPr/>
          </a:p>
          <a:p>
            <a:pPr indent="0" lvl="0" marL="0" marR="0" rtl="0" algn="l">
              <a:lnSpc>
                <a:spcPct val="115000"/>
              </a:lnSpc>
              <a:spcBef>
                <a:spcPts val="1600"/>
              </a:spcBef>
              <a:spcAft>
                <a:spcPts val="0"/>
              </a:spcAft>
              <a:buClr>
                <a:schemeClr val="dk1"/>
              </a:buClr>
              <a:buSzPts val="1100"/>
              <a:buFont typeface="Arial"/>
              <a:buNone/>
            </a:pPr>
            <a:r>
              <a:rPr b="0" i="0" lang="zh-CN" sz="1400" u="none" cap="none" strike="noStrike">
                <a:solidFill>
                  <a:srgbClr val="24292E"/>
                </a:solidFill>
                <a:latin typeface="Arial"/>
                <a:ea typeface="Arial"/>
                <a:cs typeface="Arial"/>
                <a:sym typeface="Arial"/>
              </a:rPr>
              <a:t> was introduced on New Year’s Eve 2011 by commit   4817504d which </a:t>
            </a:r>
            <a:endParaRPr/>
          </a:p>
          <a:p>
            <a:pPr indent="0" lvl="0" marL="0" marR="0" rtl="0" algn="l">
              <a:lnSpc>
                <a:spcPct val="115000"/>
              </a:lnSpc>
              <a:spcBef>
                <a:spcPts val="1600"/>
              </a:spcBef>
              <a:spcAft>
                <a:spcPts val="0"/>
              </a:spcAft>
              <a:buClr>
                <a:schemeClr val="dk1"/>
              </a:buClr>
              <a:buSzPts val="1100"/>
              <a:buFont typeface="Arial"/>
              <a:buNone/>
            </a:pPr>
            <a:r>
              <a:rPr b="0" i="0" lang="zh-CN" sz="1400" u="none" cap="none" strike="noStrike">
                <a:solidFill>
                  <a:srgbClr val="24292E"/>
                </a:solidFill>
                <a:latin typeface="Arial"/>
                <a:ea typeface="Arial"/>
                <a:cs typeface="Arial"/>
                <a:sym typeface="Arial"/>
              </a:rPr>
              <a:t>implemented a new feature called Heartbeat.</a:t>
            </a:r>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30" name="Shape 130"/>
          <p:cNvPicPr preferRelativeResize="0"/>
          <p:nvPr/>
        </p:nvPicPr>
        <p:blipFill rotWithShape="1">
          <a:blip r:embed="rId4">
            <a:alphaModFix/>
          </a:blip>
          <a:srcRect b="0" l="0" r="0" t="0"/>
          <a:stretch/>
        </p:blipFill>
        <p:spPr>
          <a:xfrm>
            <a:off x="990675" y="2426075"/>
            <a:ext cx="6250175" cy="261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MOTIVATING EXAMPLE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36" name="Shape 1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The Heartbleed bug   CVE-2014-0160 </a:t>
            </a:r>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37" name="Shape 137"/>
          <p:cNvPicPr preferRelativeResize="0"/>
          <p:nvPr/>
        </p:nvPicPr>
        <p:blipFill rotWithShape="1">
          <a:blip r:embed="rId3">
            <a:alphaModFix/>
          </a:blip>
          <a:srcRect b="0" l="0" r="0" t="0"/>
          <a:stretch/>
        </p:blipFill>
        <p:spPr>
          <a:xfrm>
            <a:off x="6920576" y="575401"/>
            <a:ext cx="1350325" cy="1702750"/>
          </a:xfrm>
          <a:prstGeom prst="rect">
            <a:avLst/>
          </a:prstGeom>
          <a:noFill/>
          <a:ln>
            <a:noFill/>
          </a:ln>
        </p:spPr>
      </p:pic>
      <p:sp>
        <p:nvSpPr>
          <p:cNvPr id="138" name="Shape 1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The Heartbleed bug   CVE-2014-0160 </a:t>
            </a:r>
            <a:endParaRPr/>
          </a:p>
          <a:p>
            <a:pPr indent="0" lvl="0" marL="0" marR="0" rtl="0" algn="l">
              <a:lnSpc>
                <a:spcPct val="115000"/>
              </a:lnSpc>
              <a:spcBef>
                <a:spcPts val="1600"/>
              </a:spcBef>
              <a:spcAft>
                <a:spcPts val="0"/>
              </a:spcAft>
              <a:buClr>
                <a:schemeClr val="dk2"/>
              </a:buClr>
              <a:buSzPts val="1400"/>
              <a:buFont typeface="Arial"/>
              <a:buNone/>
            </a:pPr>
            <a:r>
              <a:rPr b="0" i="0" lang="zh-CN" sz="1400" u="none" cap="none" strike="noStrike">
                <a:solidFill>
                  <a:srgbClr val="24292E"/>
                </a:solidFill>
                <a:latin typeface="Arial"/>
                <a:ea typeface="Arial"/>
                <a:cs typeface="Arial"/>
                <a:sym typeface="Arial"/>
              </a:rPr>
              <a:t>     </a:t>
            </a:r>
            <a:endParaRPr/>
          </a:p>
          <a:p>
            <a:pPr indent="0" lvl="0" marL="0" marR="0" rtl="0" algn="l">
              <a:lnSpc>
                <a:spcPct val="115000"/>
              </a:lnSpc>
              <a:spcBef>
                <a:spcPts val="1600"/>
              </a:spcBef>
              <a:spcAft>
                <a:spcPts val="0"/>
              </a:spcAft>
              <a:buClr>
                <a:schemeClr val="dk2"/>
              </a:buClr>
              <a:buSzPts val="1800"/>
              <a:buFont typeface="Arial"/>
              <a:buNone/>
            </a:pPr>
            <a:r>
              <a:rPr b="0" i="0" lang="zh-CN" sz="1800" u="none" cap="none" strike="noStrike">
                <a:solidFill>
                  <a:schemeClr val="dk2"/>
                </a:solidFill>
                <a:latin typeface="Arial"/>
                <a:ea typeface="Arial"/>
                <a:cs typeface="Arial"/>
                <a:sym typeface="Arial"/>
              </a:rPr>
              <a:t> </a:t>
            </a:r>
            <a:endParaRPr/>
          </a:p>
          <a:p>
            <a:pPr indent="0" lvl="0" marL="0" marR="0" rtl="0" algn="l">
              <a:lnSpc>
                <a:spcPct val="115000"/>
              </a:lnSpc>
              <a:spcBef>
                <a:spcPts val="1600"/>
              </a:spcBef>
              <a:spcAft>
                <a:spcPts val="0"/>
              </a:spcAft>
              <a:buClr>
                <a:srgbClr val="000000"/>
              </a:buClr>
              <a:buSzPts val="1100"/>
              <a:buFont typeface="Arial"/>
              <a:buNone/>
            </a:pPr>
            <a:r>
              <a:t/>
            </a:r>
            <a:endParaRPr b="0" i="0" sz="1800" u="none" cap="none" strike="noStrike">
              <a:solidFill>
                <a:schemeClr val="dk2"/>
              </a:solidFill>
              <a:latin typeface="Arial"/>
              <a:ea typeface="Arial"/>
              <a:cs typeface="Arial"/>
              <a:sym typeface="Arial"/>
            </a:endParaRPr>
          </a:p>
        </p:txBody>
      </p:sp>
      <p:sp>
        <p:nvSpPr>
          <p:cNvPr id="139" name="Shape 139"/>
          <p:cNvSpPr/>
          <p:nvPr/>
        </p:nvSpPr>
        <p:spPr>
          <a:xfrm>
            <a:off x="666075" y="3046625"/>
            <a:ext cx="7604700" cy="8511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zh-CN" sz="3000" u="none" cap="none" strike="noStrike">
                <a:solidFill>
                  <a:srgbClr val="000000"/>
                </a:solidFill>
                <a:latin typeface="Arial"/>
                <a:ea typeface="Arial"/>
                <a:cs typeface="Arial"/>
                <a:sym typeface="Arial"/>
              </a:rPr>
              <a:t>openssl</a:t>
            </a:r>
            <a:endParaRPr/>
          </a:p>
        </p:txBody>
      </p:sp>
      <p:sp>
        <p:nvSpPr>
          <p:cNvPr id="140" name="Shape 140"/>
          <p:cNvSpPr/>
          <p:nvPr/>
        </p:nvSpPr>
        <p:spPr>
          <a:xfrm>
            <a:off x="4588450" y="3250175"/>
            <a:ext cx="999000" cy="4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NEW Feather</a:t>
            </a:r>
            <a:endParaRPr/>
          </a:p>
        </p:txBody>
      </p:sp>
      <p:cxnSp>
        <p:nvCxnSpPr>
          <p:cNvPr id="141" name="Shape 141"/>
          <p:cNvCxnSpPr/>
          <p:nvPr/>
        </p:nvCxnSpPr>
        <p:spPr>
          <a:xfrm flipH="1" rot="10800000">
            <a:off x="715400" y="4440525"/>
            <a:ext cx="7536300" cy="36900"/>
          </a:xfrm>
          <a:prstGeom prst="straightConnector1">
            <a:avLst/>
          </a:prstGeom>
          <a:noFill/>
          <a:ln cap="flat" cmpd="sng" w="28575">
            <a:solidFill>
              <a:schemeClr val="dk2"/>
            </a:solidFill>
            <a:prstDash val="solid"/>
            <a:round/>
            <a:headEnd len="sm" w="sm" type="none"/>
            <a:tailEnd len="lg" w="lg" type="triangle"/>
          </a:ln>
        </p:spPr>
      </p:cxnSp>
      <p:sp>
        <p:nvSpPr>
          <p:cNvPr id="142" name="Shape 142"/>
          <p:cNvSpPr txBox="1"/>
          <p:nvPr/>
        </p:nvSpPr>
        <p:spPr>
          <a:xfrm>
            <a:off x="3527675" y="4568875"/>
            <a:ext cx="1714500" cy="82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time and resources</a:t>
            </a:r>
            <a:endParaRPr/>
          </a:p>
        </p:txBody>
      </p:sp>
      <p:cxnSp>
        <p:nvCxnSpPr>
          <p:cNvPr id="143" name="Shape 143"/>
          <p:cNvCxnSpPr/>
          <p:nvPr/>
        </p:nvCxnSpPr>
        <p:spPr>
          <a:xfrm>
            <a:off x="666175" y="2750600"/>
            <a:ext cx="0" cy="357600"/>
          </a:xfrm>
          <a:prstGeom prst="straightConnector1">
            <a:avLst/>
          </a:prstGeom>
          <a:noFill/>
          <a:ln cap="flat" cmpd="sng" w="9525">
            <a:solidFill>
              <a:schemeClr val="dk2"/>
            </a:solidFill>
            <a:prstDash val="solid"/>
            <a:round/>
            <a:headEnd len="sm" w="sm" type="none"/>
            <a:tailEnd len="sm" w="sm" type="none"/>
          </a:ln>
        </p:spPr>
      </p:cxnSp>
      <p:cxnSp>
        <p:nvCxnSpPr>
          <p:cNvPr id="144" name="Shape 144"/>
          <p:cNvCxnSpPr/>
          <p:nvPr/>
        </p:nvCxnSpPr>
        <p:spPr>
          <a:xfrm rot="10800000">
            <a:off x="8270775" y="2701225"/>
            <a:ext cx="0" cy="352800"/>
          </a:xfrm>
          <a:prstGeom prst="straightConnector1">
            <a:avLst/>
          </a:prstGeom>
          <a:noFill/>
          <a:ln cap="flat" cmpd="sng" w="9525">
            <a:solidFill>
              <a:schemeClr val="dk2"/>
            </a:solidFill>
            <a:prstDash val="solid"/>
            <a:round/>
            <a:headEnd len="sm" w="sm" type="none"/>
            <a:tailEnd len="sm" w="sm" type="none"/>
          </a:ln>
        </p:spPr>
      </p:cxnSp>
      <p:cxnSp>
        <p:nvCxnSpPr>
          <p:cNvPr id="145" name="Shape 145"/>
          <p:cNvCxnSpPr/>
          <p:nvPr/>
        </p:nvCxnSpPr>
        <p:spPr>
          <a:xfrm rot="10800000">
            <a:off x="703025" y="2812275"/>
            <a:ext cx="2664300" cy="0"/>
          </a:xfrm>
          <a:prstGeom prst="straightConnector1">
            <a:avLst/>
          </a:prstGeom>
          <a:noFill/>
          <a:ln cap="flat" cmpd="sng" w="9525">
            <a:solidFill>
              <a:schemeClr val="dk2"/>
            </a:solidFill>
            <a:prstDash val="solid"/>
            <a:round/>
            <a:headEnd len="sm" w="sm" type="none"/>
            <a:tailEnd len="lg" w="lg" type="triangle"/>
          </a:ln>
        </p:spPr>
      </p:cxnSp>
      <p:cxnSp>
        <p:nvCxnSpPr>
          <p:cNvPr id="146" name="Shape 146"/>
          <p:cNvCxnSpPr/>
          <p:nvPr/>
        </p:nvCxnSpPr>
        <p:spPr>
          <a:xfrm>
            <a:off x="5587550" y="2802121"/>
            <a:ext cx="2664300" cy="0"/>
          </a:xfrm>
          <a:prstGeom prst="straightConnector1">
            <a:avLst/>
          </a:prstGeom>
          <a:noFill/>
          <a:ln cap="flat" cmpd="sng" w="9525">
            <a:solidFill>
              <a:schemeClr val="dk2"/>
            </a:solidFill>
            <a:prstDash val="solid"/>
            <a:round/>
            <a:headEnd len="sm" w="sm" type="none"/>
            <a:tailEnd len="lg" w="lg" type="triangle"/>
          </a:ln>
        </p:spPr>
      </p:cxnSp>
      <p:sp>
        <p:nvSpPr>
          <p:cNvPr id="147" name="Shape 147"/>
          <p:cNvSpPr txBox="1"/>
          <p:nvPr/>
        </p:nvSpPr>
        <p:spPr>
          <a:xfrm>
            <a:off x="3663200" y="2590250"/>
            <a:ext cx="1764000" cy="82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un</a:t>
            </a:r>
            <a:r>
              <a:rPr b="0" i="0" lang="zh-CN" sz="1400" u="none" cap="none" strike="noStrike">
                <a:solidFill>
                  <a:schemeClr val="dk1"/>
                </a:solidFill>
                <a:latin typeface="Arial"/>
                <a:ea typeface="Arial"/>
                <a:cs typeface="Arial"/>
                <a:sym typeface="Arial"/>
              </a:rPr>
              <a:t>directed fuzzing</a:t>
            </a:r>
            <a:endParaRPr/>
          </a:p>
        </p:txBody>
      </p:sp>
      <p:cxnSp>
        <p:nvCxnSpPr>
          <p:cNvPr id="148" name="Shape 148"/>
          <p:cNvCxnSpPr/>
          <p:nvPr/>
        </p:nvCxnSpPr>
        <p:spPr>
          <a:xfrm>
            <a:off x="4572000" y="3910150"/>
            <a:ext cx="0" cy="357600"/>
          </a:xfrm>
          <a:prstGeom prst="straightConnector1">
            <a:avLst/>
          </a:prstGeom>
          <a:noFill/>
          <a:ln cap="flat" cmpd="sng" w="9525">
            <a:solidFill>
              <a:schemeClr val="dk2"/>
            </a:solidFill>
            <a:prstDash val="solid"/>
            <a:round/>
            <a:headEnd len="sm" w="sm" type="none"/>
            <a:tailEnd len="sm" w="sm" type="none"/>
          </a:ln>
        </p:spPr>
      </p:cxnSp>
      <p:cxnSp>
        <p:nvCxnSpPr>
          <p:cNvPr id="149" name="Shape 149"/>
          <p:cNvCxnSpPr/>
          <p:nvPr/>
        </p:nvCxnSpPr>
        <p:spPr>
          <a:xfrm>
            <a:off x="5587550" y="3897725"/>
            <a:ext cx="0" cy="357600"/>
          </a:xfrm>
          <a:prstGeom prst="straightConnector1">
            <a:avLst/>
          </a:prstGeom>
          <a:noFill/>
          <a:ln cap="flat" cmpd="sng" w="9525">
            <a:solidFill>
              <a:schemeClr val="dk2"/>
            </a:solidFill>
            <a:prstDash val="solid"/>
            <a:round/>
            <a:headEnd len="sm" w="sm" type="none"/>
            <a:tailEnd len="sm" w="sm" type="none"/>
          </a:ln>
        </p:spPr>
      </p:cxnSp>
      <p:sp>
        <p:nvSpPr>
          <p:cNvPr id="150" name="Shape 150"/>
          <p:cNvSpPr txBox="1"/>
          <p:nvPr/>
        </p:nvSpPr>
        <p:spPr>
          <a:xfrm>
            <a:off x="4504575" y="3897725"/>
            <a:ext cx="1551600" cy="82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directed fuzzing</a:t>
            </a:r>
            <a:endParaRPr/>
          </a:p>
        </p:txBody>
      </p:sp>
      <p:cxnSp>
        <p:nvCxnSpPr>
          <p:cNvPr id="151" name="Shape 151"/>
          <p:cNvCxnSpPr/>
          <p:nvPr/>
        </p:nvCxnSpPr>
        <p:spPr>
          <a:xfrm flipH="1">
            <a:off x="5451800" y="1973525"/>
            <a:ext cx="1689900" cy="1467900"/>
          </a:xfrm>
          <a:prstGeom prst="straightConnector1">
            <a:avLst/>
          </a:prstGeom>
          <a:noFill/>
          <a:ln cap="flat" cmpd="sng" w="38100">
            <a:solidFill>
              <a:schemeClr val="dk2"/>
            </a:solidFill>
            <a:prstDash val="solid"/>
            <a:round/>
            <a:headEnd len="sm" w="sm"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zh-CN" sz="2800" u="none" cap="none" strike="noStrike">
                <a:solidFill>
                  <a:schemeClr val="dk1"/>
                </a:solidFill>
                <a:latin typeface="Arial"/>
                <a:ea typeface="Arial"/>
                <a:cs typeface="Arial"/>
                <a:sym typeface="Arial"/>
              </a:rPr>
              <a:t>MOTIVATING EXAMPLE</a:t>
            </a:r>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157" name="Shape 157"/>
          <p:cNvPicPr preferRelativeResize="0"/>
          <p:nvPr/>
        </p:nvPicPr>
        <p:blipFill rotWithShape="1">
          <a:blip r:embed="rId3">
            <a:alphaModFix/>
          </a:blip>
          <a:srcRect b="0" l="11879" r="12694" t="0"/>
          <a:stretch/>
        </p:blipFill>
        <p:spPr>
          <a:xfrm>
            <a:off x="4910275" y="1596824"/>
            <a:ext cx="3944400" cy="2914275"/>
          </a:xfrm>
          <a:prstGeom prst="rect">
            <a:avLst/>
          </a:prstGeom>
          <a:noFill/>
          <a:ln>
            <a:noFill/>
          </a:ln>
        </p:spPr>
      </p:pic>
      <p:sp>
        <p:nvSpPr>
          <p:cNvPr id="158" name="Shape 158"/>
          <p:cNvSpPr txBox="1"/>
          <p:nvPr/>
        </p:nvSpPr>
        <p:spPr>
          <a:xfrm>
            <a:off x="0" y="1079275"/>
            <a:ext cx="7331400" cy="8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000000"/>
                </a:solidFill>
                <a:latin typeface="Arial"/>
                <a:ea typeface="Arial"/>
                <a:cs typeface="Arial"/>
                <a:sym typeface="Arial"/>
              </a:rPr>
              <a:t>    </a:t>
            </a:r>
            <a:endParaRPr/>
          </a:p>
        </p:txBody>
      </p:sp>
      <p:pic>
        <p:nvPicPr>
          <p:cNvPr id="159" name="Shape 159"/>
          <p:cNvPicPr preferRelativeResize="0"/>
          <p:nvPr/>
        </p:nvPicPr>
        <p:blipFill rotWithShape="1">
          <a:blip r:embed="rId4">
            <a:alphaModFix/>
          </a:blip>
          <a:srcRect b="0" l="5011" r="5010" t="0"/>
          <a:stretch/>
        </p:blipFill>
        <p:spPr>
          <a:xfrm>
            <a:off x="339575" y="1996125"/>
            <a:ext cx="4570700" cy="2514975"/>
          </a:xfrm>
          <a:prstGeom prst="rect">
            <a:avLst/>
          </a:prstGeom>
          <a:noFill/>
          <a:ln>
            <a:noFill/>
          </a:ln>
        </p:spPr>
      </p:pic>
      <p:sp>
        <p:nvSpPr>
          <p:cNvPr id="160" name="Shape 160"/>
          <p:cNvSpPr txBox="1"/>
          <p:nvPr/>
        </p:nvSpPr>
        <p:spPr>
          <a:xfrm>
            <a:off x="339575" y="1028700"/>
            <a:ext cx="5553000" cy="73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CN" sz="2400" u="none" cap="none" strike="noStrike">
                <a:solidFill>
                  <a:srgbClr val="000000"/>
                </a:solidFill>
                <a:latin typeface="Arial"/>
                <a:ea typeface="Arial"/>
                <a:cs typeface="Arial"/>
                <a:sym typeface="Arial"/>
              </a:rPr>
              <a:t>For each target t,KATCH executes the greedy search!</a:t>
            </a:r>
            <a:endParaRPr/>
          </a:p>
        </p:txBody>
      </p:sp>
      <p:sp>
        <p:nvSpPr>
          <p:cNvPr id="161" name="Shape 161"/>
          <p:cNvSpPr/>
          <p:nvPr/>
        </p:nvSpPr>
        <p:spPr>
          <a:xfrm>
            <a:off x="818975" y="3285850"/>
            <a:ext cx="2277000" cy="22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Shape 162"/>
          <p:cNvCxnSpPr>
            <a:stCxn id="161" idx="3"/>
          </p:cNvCxnSpPr>
          <p:nvPr/>
        </p:nvCxnSpPr>
        <p:spPr>
          <a:xfrm>
            <a:off x="3095975" y="3400750"/>
            <a:ext cx="3086100" cy="24900"/>
          </a:xfrm>
          <a:prstGeom prst="straightConnector1">
            <a:avLst/>
          </a:prstGeom>
          <a:noFill/>
          <a:ln cap="flat" cmpd="sng" w="9525">
            <a:solidFill>
              <a:srgbClr val="FF0000"/>
            </a:solidFill>
            <a:prstDash val="solid"/>
            <a:round/>
            <a:headEnd len="sm" w="sm" type="none"/>
            <a:tailEnd len="sm" w="sm" type="none"/>
          </a:ln>
        </p:spPr>
      </p:cxnSp>
      <p:sp>
        <p:nvSpPr>
          <p:cNvPr id="163" name="Shape 163"/>
          <p:cNvSpPr/>
          <p:nvPr/>
        </p:nvSpPr>
        <p:spPr>
          <a:xfrm>
            <a:off x="2706575" y="2776500"/>
            <a:ext cx="2506800" cy="459600"/>
          </a:xfrm>
          <a:prstGeom prst="wedgeRoundRectCallout">
            <a:avLst>
              <a:gd fmla="val -38445" name="adj1"/>
              <a:gd fmla="val 68728" name="adj2"/>
              <a:gd fmla="val 0" name="adj3"/>
            </a:avLst>
          </a:prstGeom>
          <a:solidFill>
            <a:srgbClr val="CFE2F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zh-CN" sz="1100" u="none" cap="none" strike="noStrike">
                <a:solidFill>
                  <a:schemeClr val="dk1"/>
                </a:solidFill>
                <a:latin typeface="Arial"/>
                <a:ea typeface="Arial"/>
                <a:cs typeface="Arial"/>
                <a:sym typeface="Arial"/>
              </a:rPr>
              <a:t>hbtype!=TLS1_HB_REQUEST</a:t>
            </a:r>
            <a:endParaRPr/>
          </a:p>
        </p:txBody>
      </p:sp>
      <p:cxnSp>
        <p:nvCxnSpPr>
          <p:cNvPr id="164" name="Shape 164"/>
          <p:cNvCxnSpPr/>
          <p:nvPr/>
        </p:nvCxnSpPr>
        <p:spPr>
          <a:xfrm flipH="1">
            <a:off x="6142275" y="3585475"/>
            <a:ext cx="279600" cy="399600"/>
          </a:xfrm>
          <a:prstGeom prst="straightConnector1">
            <a:avLst/>
          </a:prstGeom>
          <a:noFill/>
          <a:ln cap="flat" cmpd="sng" w="9525">
            <a:solidFill>
              <a:srgbClr val="FF0000"/>
            </a:solidFill>
            <a:prstDash val="solid"/>
            <a:round/>
            <a:headEnd len="sm" w="sm"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