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5" r:id="rId15"/>
    <p:sldId id="302" r:id="rId16"/>
    <p:sldId id="303" r:id="rId17"/>
    <p:sldId id="304" r:id="rId19"/>
    <p:sldId id="306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26917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17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830"/>
            <a:ext cx="563245" cy="41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1510" y="2035830"/>
            <a:ext cx="576580" cy="414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379" t="-2438" r="-2359" b="-230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379" t="-2502" r="-2359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2465" t="-2502" r="-2273" b="-22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/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2400" t="-2409" r="-2339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516" t="-2409" r="-2222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485" t="-2409" r="-2253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/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445" t="-2409" r="-2294" b="-232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420" t="-2403" r="-2318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379" t="-2403" r="-2359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/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1755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496" t="-2403" r="-2242" b="-233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80" r="-3363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95" r="-11746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52" r="-3448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8" r="-1200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directory)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(obj,depth+1)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/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/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/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  <a:endParaRPr lang="en-US" sz="20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45" r="-883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9" t="-15" r="56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1" t="-30" r="35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  <a:endParaRPr 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q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(node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Visit(node)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9" t="-57" r="56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  <a:endParaRPr 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1" t="-72" r="-951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  <a:endParaRPr lang="en-GB" sz="2400" dirty="0"/>
          </a:p>
          <a:p>
            <a:r>
              <a:rPr lang="en-GB" sz="2400" dirty="0"/>
              <a:t>[Weiss] Ch.4 (4.1-4.2)</a:t>
            </a:r>
            <a:endParaRPr lang="en-GB" sz="2400" dirty="0"/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  <a:endParaRPr lang="en-US" sz="2400" dirty="0"/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  <a:endParaRPr lang="en-US" sz="2400" dirty="0"/>
          </a:p>
        </p:txBody>
      </p:sp>
      <p:grpSp>
        <p:nvGrpSpPr>
          <p:cNvPr id="38" name="组合 37"/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/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/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/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/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/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/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/>
          <p:cNvCxnSpPr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/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/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/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  <a:endParaRPr lang="en-US" altLang="zh-CN" sz="2400" dirty="0"/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  <a:endParaRPr lang="en-US" sz="2000" dirty="0"/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1">
                <a:blip r:embed="rId1"/>
                <a:stretch>
                  <a:fillRect l="-8" t="-7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/>
            <p:cNvCxnSpPr/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/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/>
            <p:cNvCxnSpPr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/>
            <p:cNvCxnSpPr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/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  <a:endParaRPr lang="en-US" sz="2400" dirty="0"/>
              </a:p>
              <a:p>
                <a:pPr lvl="1"/>
                <a:r>
                  <a:rPr lang="en-US" sz="2000" dirty="0"/>
                  <a:t>Height of a leaf node is zero.</a:t>
                </a:r>
                <a:endParaRPr lang="en-US" sz="2000" dirty="0"/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" t="-163" r="-902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40" t="-108" r="-899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3" t="-108" r="-851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3" t="-166" r="-850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  <a:endParaRPr lang="en-US" dirty="0"/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  <a:endParaRPr 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1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  <a:endParaRPr lang="en-US" sz="2200" dirty="0"/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  <a:endParaRPr lang="en-US" sz="2200" dirty="0"/>
          </a:p>
          <a:p>
            <a:pPr lvl="1"/>
            <a:r>
              <a:rPr lang="en-US" sz="2000" dirty="0"/>
              <a:t>A complete binary tree can be efficiently represented using an array.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  <a:endParaRPr lang="en-US" sz="2200" dirty="0"/>
          </a:p>
          <a:p>
            <a:pPr lvl="1"/>
            <a:r>
              <a:rPr lang="en-US" sz="2000" dirty="0"/>
              <a:t>CLRS call perfect binary trees as complete binary trees.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>
            <a:fillRect/>
          </a:stretch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*left;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*right;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  <a:endParaRPr 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5709</Words>
  <Application>WPS 演示</Application>
  <PresentationFormat>On-screen Show (4:3)</PresentationFormat>
  <Paragraphs>410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Cambria Math</vt:lpstr>
      <vt:lpstr>DejaVu Math TeX Gyre</vt:lpstr>
      <vt:lpstr>Courier New</vt:lpstr>
      <vt:lpstr>Calibri Light</vt:lpstr>
      <vt:lpstr>Calibri</vt:lpstr>
      <vt:lpstr>等线</vt:lpstr>
      <vt:lpstr>Gubbi</vt:lpstr>
      <vt:lpstr>宋体</vt:lpstr>
      <vt:lpstr>文泉驿微米黑</vt:lpstr>
      <vt:lpstr>微软雅黑</vt:lpstr>
      <vt:lpstr>Arial Unicode MS</vt:lpstr>
      <vt:lpstr>等线 Light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orangex4</cp:lastModifiedBy>
  <cp:revision>53</cp:revision>
  <dcterms:created xsi:type="dcterms:W3CDTF">2021-10-26T04:01:26Z</dcterms:created>
  <dcterms:modified xsi:type="dcterms:W3CDTF">2021-10-26T04:01:26Z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