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tiff" ContentType="image/tiff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57" r:id="rId3"/>
    <p:sldId id="301" r:id="rId4"/>
    <p:sldId id="260" r:id="rId5"/>
    <p:sldId id="303" r:id="rId6"/>
    <p:sldId id="261" r:id="rId7"/>
    <p:sldId id="264" r:id="rId8"/>
    <p:sldId id="265" r:id="rId9"/>
    <p:sldId id="268" r:id="rId10"/>
    <p:sldId id="270" r:id="rId11"/>
    <p:sldId id="289" r:id="rId12"/>
    <p:sldId id="271" r:id="rId13"/>
    <p:sldId id="272" r:id="rId14"/>
    <p:sldId id="273" r:id="rId15"/>
    <p:sldId id="302" r:id="rId16"/>
    <p:sldId id="274" r:id="rId17"/>
    <p:sldId id="275" r:id="rId18"/>
    <p:sldId id="276" r:id="rId19"/>
    <p:sldId id="300" r:id="rId20"/>
    <p:sldId id="278" r:id="rId21"/>
    <p:sldId id="281" r:id="rId22"/>
    <p:sldId id="279" r:id="rId23"/>
    <p:sldId id="292" r:id="rId24"/>
    <p:sldId id="297" r:id="rId25"/>
    <p:sldId id="298" r:id="rId26"/>
    <p:sldId id="305" r:id="rId27"/>
    <p:sldId id="304" r:id="rId2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611"/>
    <p:restoredTop sz="86218"/>
  </p:normalViewPr>
  <p:slideViewPr>
    <p:cSldViewPr>
      <p:cViewPr varScale="1">
        <p:scale>
          <a:sx n="112" d="100"/>
          <a:sy n="112" d="100"/>
        </p:scale>
        <p:origin x="154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F46B3A-3D48-9946-8938-2728F385E2D0}" type="doc">
      <dgm:prSet loTypeId="urn:microsoft.com/office/officeart/2005/8/layout/gear1" loCatId="" qsTypeId="urn:microsoft.com/office/officeart/2005/8/quickstyle/simple4" qsCatId="simple" csTypeId="urn:microsoft.com/office/officeart/2005/8/colors/accent1_2" csCatId="accent1" phldr="1"/>
      <dgm:spPr/>
    </dgm:pt>
    <dgm:pt modelId="{527B64B6-9F73-964C-88FF-D348E1621E92}">
      <dgm:prSet phldrT="[文本]"/>
      <dgm:spPr/>
      <dgm:t>
        <a:bodyPr/>
        <a:lstStyle/>
        <a:p>
          <a:r>
            <a:rPr lang="zh-CN" altLang="en-US" dirty="0"/>
            <a:t>程序设计语言</a:t>
          </a:r>
        </a:p>
      </dgm:t>
    </dgm:pt>
    <dgm:pt modelId="{2FEDE886-AD3F-A34E-9036-D780A8119D3C}" type="parTrans" cxnId="{53E80221-2FB7-0C47-BF5E-B5877DAF9C32}">
      <dgm:prSet/>
      <dgm:spPr/>
      <dgm:t>
        <a:bodyPr/>
        <a:lstStyle/>
        <a:p>
          <a:endParaRPr lang="zh-CN" altLang="en-US"/>
        </a:p>
      </dgm:t>
    </dgm:pt>
    <dgm:pt modelId="{00E3D283-B850-A745-B65B-D996A2F198E1}" type="sibTrans" cxnId="{53E80221-2FB7-0C47-BF5E-B5877DAF9C32}">
      <dgm:prSet/>
      <dgm:spPr/>
      <dgm:t>
        <a:bodyPr/>
        <a:lstStyle/>
        <a:p>
          <a:endParaRPr lang="zh-CN" altLang="en-US"/>
        </a:p>
      </dgm:t>
    </dgm:pt>
    <dgm:pt modelId="{8C8C7D55-3A62-D64B-8675-2D3D14B6F886}">
      <dgm:prSet phldrT="[文本]"/>
      <dgm:spPr/>
      <dgm:t>
        <a:bodyPr/>
        <a:lstStyle/>
        <a:p>
          <a:r>
            <a:rPr lang="zh-CN" altLang="en-US" dirty="0"/>
            <a:t>编译器</a:t>
          </a:r>
        </a:p>
      </dgm:t>
    </dgm:pt>
    <dgm:pt modelId="{D37B4446-D0C1-1D42-A5E9-CA22C43097A6}" type="parTrans" cxnId="{2C16D422-F362-AA4A-95C1-4203A5CE308F}">
      <dgm:prSet/>
      <dgm:spPr/>
      <dgm:t>
        <a:bodyPr/>
        <a:lstStyle/>
        <a:p>
          <a:endParaRPr lang="zh-CN" altLang="en-US"/>
        </a:p>
      </dgm:t>
    </dgm:pt>
    <dgm:pt modelId="{900E0830-923C-F749-B8AF-FE99A7EC00A3}" type="sibTrans" cxnId="{2C16D422-F362-AA4A-95C1-4203A5CE308F}">
      <dgm:prSet/>
      <dgm:spPr/>
      <dgm:t>
        <a:bodyPr/>
        <a:lstStyle/>
        <a:p>
          <a:endParaRPr lang="zh-CN" altLang="en-US"/>
        </a:p>
      </dgm:t>
    </dgm:pt>
    <dgm:pt modelId="{63E4185D-482A-004A-93FD-07B182D419CE}" type="pres">
      <dgm:prSet presAssocID="{DCF46B3A-3D48-9946-8938-2728F385E2D0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A95DE316-8FB1-DB4F-B893-6C9D538FBDA8}" type="pres">
      <dgm:prSet presAssocID="{527B64B6-9F73-964C-88FF-D348E1621E92}" presName="gear1" presStyleLbl="node1" presStyleIdx="0" presStyleCnt="2">
        <dgm:presLayoutVars>
          <dgm:chMax val="1"/>
          <dgm:bulletEnabled val="1"/>
        </dgm:presLayoutVars>
      </dgm:prSet>
      <dgm:spPr/>
    </dgm:pt>
    <dgm:pt modelId="{69E577ED-F98E-5E43-B4B7-AAB0BC594E7D}" type="pres">
      <dgm:prSet presAssocID="{527B64B6-9F73-964C-88FF-D348E1621E92}" presName="gear1srcNode" presStyleLbl="node1" presStyleIdx="0" presStyleCnt="2"/>
      <dgm:spPr/>
    </dgm:pt>
    <dgm:pt modelId="{80549E40-058C-0540-9276-5ABF141B039C}" type="pres">
      <dgm:prSet presAssocID="{527B64B6-9F73-964C-88FF-D348E1621E92}" presName="gear1dstNode" presStyleLbl="node1" presStyleIdx="0" presStyleCnt="2"/>
      <dgm:spPr/>
    </dgm:pt>
    <dgm:pt modelId="{E71ECFCB-45EA-C046-B7B2-DC3665C577C0}" type="pres">
      <dgm:prSet presAssocID="{8C8C7D55-3A62-D64B-8675-2D3D14B6F886}" presName="gear2" presStyleLbl="node1" presStyleIdx="1" presStyleCnt="2">
        <dgm:presLayoutVars>
          <dgm:chMax val="1"/>
          <dgm:bulletEnabled val="1"/>
        </dgm:presLayoutVars>
      </dgm:prSet>
      <dgm:spPr/>
    </dgm:pt>
    <dgm:pt modelId="{7DA6D763-0D85-C344-A484-B7090E5DAA49}" type="pres">
      <dgm:prSet presAssocID="{8C8C7D55-3A62-D64B-8675-2D3D14B6F886}" presName="gear2srcNode" presStyleLbl="node1" presStyleIdx="1" presStyleCnt="2"/>
      <dgm:spPr/>
    </dgm:pt>
    <dgm:pt modelId="{C9D68EA1-3FF5-DE41-824F-4CFE4FB73BF6}" type="pres">
      <dgm:prSet presAssocID="{8C8C7D55-3A62-D64B-8675-2D3D14B6F886}" presName="gear2dstNode" presStyleLbl="node1" presStyleIdx="1" presStyleCnt="2"/>
      <dgm:spPr/>
    </dgm:pt>
    <dgm:pt modelId="{CBE91E7E-5010-F54F-B4EC-EDAC431FF29D}" type="pres">
      <dgm:prSet presAssocID="{00E3D283-B850-A745-B65B-D996A2F198E1}" presName="connector1" presStyleLbl="sibTrans2D1" presStyleIdx="0" presStyleCnt="2"/>
      <dgm:spPr/>
    </dgm:pt>
    <dgm:pt modelId="{3DD12434-63DC-CF47-A8DF-2A04F4EF58A8}" type="pres">
      <dgm:prSet presAssocID="{900E0830-923C-F749-B8AF-FE99A7EC00A3}" presName="connector2" presStyleLbl="sibTrans2D1" presStyleIdx="1" presStyleCnt="2"/>
      <dgm:spPr/>
    </dgm:pt>
  </dgm:ptLst>
  <dgm:cxnLst>
    <dgm:cxn modelId="{53E80221-2FB7-0C47-BF5E-B5877DAF9C32}" srcId="{DCF46B3A-3D48-9946-8938-2728F385E2D0}" destId="{527B64B6-9F73-964C-88FF-D348E1621E92}" srcOrd="0" destOrd="0" parTransId="{2FEDE886-AD3F-A34E-9036-D780A8119D3C}" sibTransId="{00E3D283-B850-A745-B65B-D996A2F198E1}"/>
    <dgm:cxn modelId="{2C16D422-F362-AA4A-95C1-4203A5CE308F}" srcId="{DCF46B3A-3D48-9946-8938-2728F385E2D0}" destId="{8C8C7D55-3A62-D64B-8675-2D3D14B6F886}" srcOrd="1" destOrd="0" parTransId="{D37B4446-D0C1-1D42-A5E9-CA22C43097A6}" sibTransId="{900E0830-923C-F749-B8AF-FE99A7EC00A3}"/>
    <dgm:cxn modelId="{B2051B26-C54E-004E-8E50-A73ED6DC7983}" type="presOf" srcId="{527B64B6-9F73-964C-88FF-D348E1621E92}" destId="{69E577ED-F98E-5E43-B4B7-AAB0BC594E7D}" srcOrd="1" destOrd="0" presId="urn:microsoft.com/office/officeart/2005/8/layout/gear1"/>
    <dgm:cxn modelId="{8202CB3F-4614-C64D-9AB1-4D85B47BC856}" type="presOf" srcId="{527B64B6-9F73-964C-88FF-D348E1621E92}" destId="{A95DE316-8FB1-DB4F-B893-6C9D538FBDA8}" srcOrd="0" destOrd="0" presId="urn:microsoft.com/office/officeart/2005/8/layout/gear1"/>
    <dgm:cxn modelId="{C82E1E46-B6C4-AD43-9436-4F743595BA22}" type="presOf" srcId="{527B64B6-9F73-964C-88FF-D348E1621E92}" destId="{80549E40-058C-0540-9276-5ABF141B039C}" srcOrd="2" destOrd="0" presId="urn:microsoft.com/office/officeart/2005/8/layout/gear1"/>
    <dgm:cxn modelId="{538BC34D-4C18-A749-BC02-EF7651FF0B55}" type="presOf" srcId="{DCF46B3A-3D48-9946-8938-2728F385E2D0}" destId="{63E4185D-482A-004A-93FD-07B182D419CE}" srcOrd="0" destOrd="0" presId="urn:microsoft.com/office/officeart/2005/8/layout/gear1"/>
    <dgm:cxn modelId="{4297B564-AE86-AA4D-9E3C-648F517B4DB5}" type="presOf" srcId="{8C8C7D55-3A62-D64B-8675-2D3D14B6F886}" destId="{E71ECFCB-45EA-C046-B7B2-DC3665C577C0}" srcOrd="0" destOrd="0" presId="urn:microsoft.com/office/officeart/2005/8/layout/gear1"/>
    <dgm:cxn modelId="{CBEB3B7C-7170-3E47-A0B8-0F20FED12995}" type="presOf" srcId="{00E3D283-B850-A745-B65B-D996A2F198E1}" destId="{CBE91E7E-5010-F54F-B4EC-EDAC431FF29D}" srcOrd="0" destOrd="0" presId="urn:microsoft.com/office/officeart/2005/8/layout/gear1"/>
    <dgm:cxn modelId="{74645695-EFD1-B04F-BE0D-60F62EECD7CC}" type="presOf" srcId="{900E0830-923C-F749-B8AF-FE99A7EC00A3}" destId="{3DD12434-63DC-CF47-A8DF-2A04F4EF58A8}" srcOrd="0" destOrd="0" presId="urn:microsoft.com/office/officeart/2005/8/layout/gear1"/>
    <dgm:cxn modelId="{5A956CD5-B0DB-6F4B-B7B0-CD0C407E960F}" type="presOf" srcId="{8C8C7D55-3A62-D64B-8675-2D3D14B6F886}" destId="{7DA6D763-0D85-C344-A484-B7090E5DAA49}" srcOrd="1" destOrd="0" presId="urn:microsoft.com/office/officeart/2005/8/layout/gear1"/>
    <dgm:cxn modelId="{F9AC21F6-E23D-BF42-AEA9-A2BF69F753C1}" type="presOf" srcId="{8C8C7D55-3A62-D64B-8675-2D3D14B6F886}" destId="{C9D68EA1-3FF5-DE41-824F-4CFE4FB73BF6}" srcOrd="2" destOrd="0" presId="urn:microsoft.com/office/officeart/2005/8/layout/gear1"/>
    <dgm:cxn modelId="{60AD9232-4C1C-6142-A61E-138747949CE7}" type="presParOf" srcId="{63E4185D-482A-004A-93FD-07B182D419CE}" destId="{A95DE316-8FB1-DB4F-B893-6C9D538FBDA8}" srcOrd="0" destOrd="0" presId="urn:microsoft.com/office/officeart/2005/8/layout/gear1"/>
    <dgm:cxn modelId="{0BD707D3-9A7A-4C43-9D3E-5C9F08D8FA66}" type="presParOf" srcId="{63E4185D-482A-004A-93FD-07B182D419CE}" destId="{69E577ED-F98E-5E43-B4B7-AAB0BC594E7D}" srcOrd="1" destOrd="0" presId="urn:microsoft.com/office/officeart/2005/8/layout/gear1"/>
    <dgm:cxn modelId="{EE72058D-115F-C940-A949-0A0BC89DEB72}" type="presParOf" srcId="{63E4185D-482A-004A-93FD-07B182D419CE}" destId="{80549E40-058C-0540-9276-5ABF141B039C}" srcOrd="2" destOrd="0" presId="urn:microsoft.com/office/officeart/2005/8/layout/gear1"/>
    <dgm:cxn modelId="{6B8E820B-3F12-5B48-9ECE-ECDF85F57EA4}" type="presParOf" srcId="{63E4185D-482A-004A-93FD-07B182D419CE}" destId="{E71ECFCB-45EA-C046-B7B2-DC3665C577C0}" srcOrd="3" destOrd="0" presId="urn:microsoft.com/office/officeart/2005/8/layout/gear1"/>
    <dgm:cxn modelId="{9E35F972-0BCF-6F46-A74F-F1B1FCC5C668}" type="presParOf" srcId="{63E4185D-482A-004A-93FD-07B182D419CE}" destId="{7DA6D763-0D85-C344-A484-B7090E5DAA49}" srcOrd="4" destOrd="0" presId="urn:microsoft.com/office/officeart/2005/8/layout/gear1"/>
    <dgm:cxn modelId="{459C38B0-C029-4F4C-A643-FE47184DFFAA}" type="presParOf" srcId="{63E4185D-482A-004A-93FD-07B182D419CE}" destId="{C9D68EA1-3FF5-DE41-824F-4CFE4FB73BF6}" srcOrd="5" destOrd="0" presId="urn:microsoft.com/office/officeart/2005/8/layout/gear1"/>
    <dgm:cxn modelId="{130B7DF3-E881-A244-B682-55DE734C6818}" type="presParOf" srcId="{63E4185D-482A-004A-93FD-07B182D419CE}" destId="{CBE91E7E-5010-F54F-B4EC-EDAC431FF29D}" srcOrd="6" destOrd="0" presId="urn:microsoft.com/office/officeart/2005/8/layout/gear1"/>
    <dgm:cxn modelId="{2228FEE5-C7B6-F343-BADA-0DC20C1BF22D}" type="presParOf" srcId="{63E4185D-482A-004A-93FD-07B182D419CE}" destId="{3DD12434-63DC-CF47-A8DF-2A04F4EF58A8}" srcOrd="7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5DE316-8FB1-DB4F-B893-6C9D538FBDA8}">
      <dsp:nvSpPr>
        <dsp:cNvPr id="0" name=""/>
        <dsp:cNvSpPr/>
      </dsp:nvSpPr>
      <dsp:spPr>
        <a:xfrm>
          <a:off x="2844800" y="1422399"/>
          <a:ext cx="2235200" cy="2235200"/>
        </a:xfrm>
        <a:prstGeom prst="gear9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hade val="25000"/>
                <a:satMod val="250000"/>
              </a:schemeClr>
            </a:gs>
            <a:gs pos="68000">
              <a:schemeClr val="accent1">
                <a:hueOff val="0"/>
                <a:satOff val="0"/>
                <a:lumOff val="0"/>
                <a:alphaOff val="0"/>
                <a:tint val="86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程序设计语言</a:t>
          </a:r>
        </a:p>
      </dsp:txBody>
      <dsp:txXfrm>
        <a:off x="3294175" y="1945984"/>
        <a:ext cx="1336450" cy="1148939"/>
      </dsp:txXfrm>
    </dsp:sp>
    <dsp:sp modelId="{E71ECFCB-45EA-C046-B7B2-DC3665C577C0}">
      <dsp:nvSpPr>
        <dsp:cNvPr id="0" name=""/>
        <dsp:cNvSpPr/>
      </dsp:nvSpPr>
      <dsp:spPr>
        <a:xfrm>
          <a:off x="1544320" y="894079"/>
          <a:ext cx="1625600" cy="1625600"/>
        </a:xfrm>
        <a:prstGeom prst="gear6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hade val="25000"/>
                <a:satMod val="250000"/>
              </a:schemeClr>
            </a:gs>
            <a:gs pos="68000">
              <a:schemeClr val="accent1">
                <a:hueOff val="0"/>
                <a:satOff val="0"/>
                <a:lumOff val="0"/>
                <a:alphaOff val="0"/>
                <a:tint val="86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编译器</a:t>
          </a:r>
        </a:p>
      </dsp:txBody>
      <dsp:txXfrm>
        <a:off x="1953570" y="1305802"/>
        <a:ext cx="807100" cy="802154"/>
      </dsp:txXfrm>
    </dsp:sp>
    <dsp:sp modelId="{CBE91E7E-5010-F54F-B4EC-EDAC431FF29D}">
      <dsp:nvSpPr>
        <dsp:cNvPr id="0" name=""/>
        <dsp:cNvSpPr/>
      </dsp:nvSpPr>
      <dsp:spPr>
        <a:xfrm>
          <a:off x="2944297" y="1043710"/>
          <a:ext cx="2749296" cy="2749296"/>
        </a:xfrm>
        <a:prstGeom prst="circularArrow">
          <a:avLst>
            <a:gd name="adj1" fmla="val 4878"/>
            <a:gd name="adj2" fmla="val 312630"/>
            <a:gd name="adj3" fmla="val 3133259"/>
            <a:gd name="adj4" fmla="val 15234156"/>
            <a:gd name="adj5" fmla="val 5691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shade val="25000"/>
                <a:satMod val="250000"/>
              </a:schemeClr>
            </a:gs>
            <a:gs pos="68000">
              <a:schemeClr val="accent1">
                <a:tint val="60000"/>
                <a:hueOff val="0"/>
                <a:satOff val="0"/>
                <a:lumOff val="0"/>
                <a:alphaOff val="0"/>
                <a:tint val="86000"/>
                <a:satMod val="115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1">
              <a:tint val="60000"/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DD12434-63DC-CF47-A8DF-2A04F4EF58A8}">
      <dsp:nvSpPr>
        <dsp:cNvPr id="0" name=""/>
        <dsp:cNvSpPr/>
      </dsp:nvSpPr>
      <dsp:spPr>
        <a:xfrm>
          <a:off x="1256429" y="534955"/>
          <a:ext cx="2078736" cy="2078736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shade val="25000"/>
                <a:satMod val="250000"/>
              </a:schemeClr>
            </a:gs>
            <a:gs pos="68000">
              <a:schemeClr val="accent1">
                <a:tint val="60000"/>
                <a:hueOff val="0"/>
                <a:satOff val="0"/>
                <a:lumOff val="0"/>
                <a:alphaOff val="0"/>
                <a:tint val="86000"/>
                <a:satMod val="115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1">
              <a:tint val="60000"/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1T03:50:40.32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21 88 7755,'-14'0'125,"7"0"0,7 0 0,8 0-350,5 0 219,-5-7 1,7 6 32,-1-4 1,-4-2 78,5 2 0,-4 1-30,4 4 1,-1-5 124,1 0 0,-1 0-88,1 5 1,1 0-8,4 0 0,-4 0-73,3 0 1,-1 0 46,2 0 0,-4 0-89,3 0 1,2 0 36,-1 0 0,4 0-24,-5 0 0,7 0-34,-1 0 1,1 0-2,-2 0 1,2-2 13,-7-2 0,5 2-1,-4-3 0,1 3-5,-2 2 0,-2 0 25,2 0 1,-1 0 71,1 0 1,-3 0-79,4 0 0,-2 0 7,1 0 1,-3-4-67,4-1 0,-4 0-239,-1 5 302,-1 0 0,1-7 0,-1-1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64F3E9-AA86-4D25-967F-98E583EECA29}" type="datetimeFigureOut">
              <a:rPr lang="zh-CN" altLang="en-US" smtClean="0"/>
              <a:pPr/>
              <a:t>2021/8/30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BC3604-7DFF-44DC-B837-90A8D5AD480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6139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BC3604-7DFF-44DC-B837-90A8D5AD4800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138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该例子来源于</a:t>
            </a:r>
            <a:r>
              <a:rPr kumimoji="1" lang="en-US" altLang="zh-CN" dirty="0" err="1"/>
              <a:t>compiler@stanford</a:t>
            </a:r>
            <a:r>
              <a:rPr kumimoji="1" lang="zh-CN" altLang="en-US" dirty="0"/>
              <a:t> 讲义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BC3604-7DFF-44DC-B837-90A8D5AD4800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9402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2021/8/30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2021/8/30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2021/8/30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2021/8/30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2021/8/30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2021/8/30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单圆角矩形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2021/8/30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10" name="任意多边形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任意多边形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2021/8/30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任意多边形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任意多边形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0.png"/><Relationship Id="rId4" Type="http://schemas.openxmlformats.org/officeDocument/2006/relationships/customXml" Target="../ink/ink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if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6000" dirty="0"/>
              <a:t>第一章     引    论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33400" y="-38112"/>
            <a:ext cx="7854696" cy="1752600"/>
          </a:xfrm>
        </p:spPr>
        <p:txBody>
          <a:bodyPr/>
          <a:lstStyle/>
          <a:p>
            <a:r>
              <a:rPr lang="zh-CN" altLang="en-US" dirty="0"/>
              <a:t>编译原理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327576" y="4221088"/>
            <a:ext cx="38164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南京大学人工智能学院</a:t>
            </a:r>
            <a:endParaRPr kumimoji="1" lang="en-US" altLang="zh-CN" dirty="0"/>
          </a:p>
          <a:p>
            <a:pPr algn="ctr"/>
            <a:r>
              <a:rPr kumimoji="1" lang="zh-CN" altLang="en-US" dirty="0"/>
              <a:t>戴新宇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217"/>
    </mc:Choice>
    <mc:Fallback xmlns="">
      <p:transition spd="slow" advTm="39217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2549525" cy="1216025"/>
          </a:xfrm>
        </p:spPr>
        <p:txBody>
          <a:bodyPr/>
          <a:lstStyle/>
          <a:p>
            <a:r>
              <a:rPr lang="zh-CN" altLang="en-US" sz="3400"/>
              <a:t>编译器中的若干步骤</a:t>
            </a:r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43400" y="152400"/>
            <a:ext cx="4398963" cy="6288088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</p:pic>
      <p:sp>
        <p:nvSpPr>
          <p:cNvPr id="225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4800" y="1828800"/>
            <a:ext cx="3624263" cy="4267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/>
              <a:t>每个</a:t>
            </a:r>
            <a:r>
              <a:rPr lang="zh-CN" altLang="en-US" i="1" dirty="0">
                <a:solidFill>
                  <a:srgbClr val="FF0000"/>
                </a:solidFill>
              </a:rPr>
              <a:t>步骤</a:t>
            </a:r>
            <a:r>
              <a:rPr lang="zh-CN" altLang="en-US" dirty="0"/>
              <a:t>把源程序的一种表示方式转换成另一种表示方式。</a:t>
            </a:r>
          </a:p>
          <a:p>
            <a:pPr>
              <a:lnSpc>
                <a:spcPct val="90000"/>
              </a:lnSpc>
            </a:pPr>
            <a:r>
              <a:rPr lang="zh-CN" altLang="en-US" dirty="0"/>
              <a:t>实践中，某些中间表示不需要明确的构造出来。</a:t>
            </a:r>
          </a:p>
          <a:p>
            <a:pPr>
              <a:lnSpc>
                <a:spcPct val="90000"/>
              </a:lnSpc>
            </a:pPr>
            <a:r>
              <a:rPr lang="zh-CN" altLang="en-US" dirty="0"/>
              <a:t>符号表存放源程序的相关信息，可由各个步骤使用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914400"/>
            <a:ext cx="8001000" cy="606425"/>
          </a:xfrm>
        </p:spPr>
        <p:txBody>
          <a:bodyPr/>
          <a:lstStyle/>
          <a:p>
            <a:r>
              <a:rPr lang="zh-CN" altLang="en-US" sz="3200"/>
              <a:t>符号表管理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800" dirty="0"/>
              <a:t>记录源程序中使用的变量的名字，收集各种属性</a:t>
            </a:r>
            <a:endParaRPr lang="en-US" altLang="zh-CN" sz="2800" dirty="0"/>
          </a:p>
          <a:p>
            <a:pPr lvl="1"/>
            <a:r>
              <a:rPr lang="zh-CN" altLang="en-US" dirty="0"/>
              <a:t>名字的存储分配</a:t>
            </a:r>
            <a:endParaRPr lang="en-US" altLang="zh-CN" dirty="0"/>
          </a:p>
          <a:p>
            <a:pPr lvl="1"/>
            <a:r>
              <a:rPr lang="zh-CN" altLang="en-US" dirty="0"/>
              <a:t>类型</a:t>
            </a:r>
            <a:endParaRPr lang="en-US" altLang="zh-CN" dirty="0"/>
          </a:p>
          <a:p>
            <a:pPr lvl="1"/>
            <a:r>
              <a:rPr lang="zh-CN" altLang="en-US" dirty="0"/>
              <a:t>作用域</a:t>
            </a:r>
            <a:endParaRPr lang="en-US" altLang="zh-CN" dirty="0"/>
          </a:p>
          <a:p>
            <a:pPr lvl="1"/>
            <a:r>
              <a:rPr lang="zh-CN" altLang="en-US" dirty="0"/>
              <a:t>过程名字的参数数量、参数类型等等</a:t>
            </a:r>
          </a:p>
          <a:p>
            <a:r>
              <a:rPr lang="zh-CN" altLang="en-US" sz="2800" dirty="0"/>
              <a:t>符号表可由编译器的各个步骤使用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22"/>
    </mc:Choice>
    <mc:Fallback xmlns="">
      <p:transition spd="slow" advTm="3022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1"/>
          <p:cNvSpPr>
            <a:spLocks noGrp="1"/>
          </p:cNvSpPr>
          <p:nvPr>
            <p:ph type="title" idx="4294967295"/>
          </p:nvPr>
        </p:nvSpPr>
        <p:spPr>
          <a:xfrm>
            <a:off x="457200" y="845840"/>
            <a:ext cx="10451504" cy="1143000"/>
          </a:xfrm>
        </p:spPr>
        <p:txBody>
          <a:bodyPr anchor="ctr">
            <a:noAutofit/>
          </a:bodyPr>
          <a:lstStyle/>
          <a:p>
            <a:r>
              <a:rPr lang="zh-CN" altLang="en-US" sz="4000" dirty="0"/>
              <a:t>词法分析（</a:t>
            </a:r>
            <a:r>
              <a:rPr lang="en-US" altLang="zh-CN" sz="4000" dirty="0"/>
              <a:t>lexical analysis, scanning</a:t>
            </a:r>
            <a:r>
              <a:rPr lang="zh-CN" altLang="en-US" sz="4000" dirty="0"/>
              <a:t>）</a:t>
            </a:r>
            <a:br>
              <a:rPr lang="zh-CN" altLang="en-US" sz="4000" dirty="0"/>
            </a:b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/>
              <a:t>词法分析</a:t>
            </a:r>
            <a:r>
              <a:rPr lang="en-US" altLang="zh-CN" sz="2800" dirty="0"/>
              <a:t>/</a:t>
            </a:r>
            <a:r>
              <a:rPr lang="zh-CN" altLang="en-US" sz="2800" dirty="0"/>
              <a:t>扫描</a:t>
            </a:r>
            <a:r>
              <a:rPr lang="zh-CN" altLang="en-US" sz="2300" dirty="0"/>
              <a:t>读入源程序的字符流，输出有意义的词素</a:t>
            </a:r>
            <a:r>
              <a:rPr lang="en-US" altLang="zh-CN" sz="2300" dirty="0"/>
              <a:t>(lexeme)</a:t>
            </a:r>
          </a:p>
          <a:p>
            <a:pPr lvl="1">
              <a:lnSpc>
                <a:spcPct val="90000"/>
              </a:lnSpc>
            </a:pPr>
            <a:r>
              <a:rPr lang="zh-CN" altLang="en-US" sz="2300" dirty="0"/>
              <a:t>基于词素，产生词法单元：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300" dirty="0"/>
              <a:t>      </a:t>
            </a:r>
            <a:r>
              <a:rPr lang="en-US" altLang="zh-CN" sz="2300" dirty="0"/>
              <a:t>&lt;token-name, attribute-value&gt;</a:t>
            </a:r>
          </a:p>
          <a:p>
            <a:pPr lvl="1">
              <a:lnSpc>
                <a:spcPct val="90000"/>
              </a:lnSpc>
            </a:pPr>
            <a:r>
              <a:rPr lang="en-US" altLang="zh-CN" sz="2300" dirty="0"/>
              <a:t>token-name</a:t>
            </a:r>
            <a:r>
              <a:rPr lang="zh-CN" altLang="en-US" sz="2300" dirty="0"/>
              <a:t>由语法分析步骤使用</a:t>
            </a:r>
          </a:p>
          <a:p>
            <a:pPr lvl="1">
              <a:lnSpc>
                <a:spcPct val="90000"/>
              </a:lnSpc>
            </a:pPr>
            <a:r>
              <a:rPr lang="en-US" altLang="zh-CN" sz="2300" dirty="0"/>
              <a:t>attribute-value</a:t>
            </a:r>
            <a:r>
              <a:rPr lang="zh-CN" altLang="en-US" sz="2300" dirty="0"/>
              <a:t>指向相应的符号表条目，由语义分析</a:t>
            </a:r>
            <a:r>
              <a:rPr lang="en-US" altLang="zh-CN" sz="2300" dirty="0"/>
              <a:t>/</a:t>
            </a:r>
            <a:r>
              <a:rPr lang="zh-CN" altLang="en-US" sz="2300" dirty="0"/>
              <a:t>代码生成步骤使用</a:t>
            </a:r>
          </a:p>
          <a:p>
            <a:pPr>
              <a:lnSpc>
                <a:spcPct val="90000"/>
              </a:lnSpc>
            </a:pPr>
            <a:r>
              <a:rPr lang="zh-CN" altLang="en-US" sz="2800" dirty="0"/>
              <a:t>例子</a:t>
            </a:r>
          </a:p>
          <a:p>
            <a:pPr lvl="1">
              <a:lnSpc>
                <a:spcPct val="90000"/>
              </a:lnSpc>
            </a:pPr>
            <a:r>
              <a:rPr lang="en-US" altLang="zh-CN" sz="2300" dirty="0"/>
              <a:t>position = initial + rate * 60</a:t>
            </a:r>
          </a:p>
          <a:p>
            <a:pPr lvl="1">
              <a:lnSpc>
                <a:spcPct val="90000"/>
              </a:lnSpc>
            </a:pPr>
            <a:r>
              <a:rPr lang="en-US" altLang="zh-CN" sz="2300" u="sng" dirty="0"/>
              <a:t>&lt;id,1&gt;</a:t>
            </a:r>
            <a:r>
              <a:rPr lang="en-US" altLang="zh-CN" sz="2300" dirty="0"/>
              <a:t>  </a:t>
            </a:r>
            <a:r>
              <a:rPr lang="en-US" altLang="zh-CN" sz="2300" u="sng" dirty="0"/>
              <a:t>&lt;=, &gt;</a:t>
            </a:r>
            <a:r>
              <a:rPr lang="en-US" altLang="zh-CN" sz="2300" dirty="0"/>
              <a:t>  </a:t>
            </a:r>
            <a:r>
              <a:rPr lang="en-US" altLang="zh-CN" sz="2300" u="sng" dirty="0"/>
              <a:t>&lt;id, 2&gt;</a:t>
            </a:r>
            <a:r>
              <a:rPr lang="en-US" altLang="zh-CN" sz="2300" dirty="0"/>
              <a:t>   </a:t>
            </a:r>
            <a:r>
              <a:rPr lang="en-US" altLang="zh-CN" sz="2300" u="sng" dirty="0"/>
              <a:t>&lt;+, &gt;</a:t>
            </a:r>
            <a:r>
              <a:rPr lang="en-US" altLang="zh-CN" sz="2300" dirty="0"/>
              <a:t>   </a:t>
            </a:r>
            <a:r>
              <a:rPr lang="en-US" altLang="zh-CN" sz="2300" u="sng" dirty="0"/>
              <a:t>&lt;id,3&gt;</a:t>
            </a:r>
            <a:r>
              <a:rPr lang="en-US" altLang="zh-CN" sz="2300" dirty="0"/>
              <a:t>  </a:t>
            </a:r>
            <a:r>
              <a:rPr lang="en-US" altLang="zh-CN" sz="2300" u="sng" dirty="0"/>
              <a:t>&lt;*, &gt;</a:t>
            </a:r>
            <a:r>
              <a:rPr lang="en-US" altLang="zh-CN" sz="2300" dirty="0"/>
              <a:t>  </a:t>
            </a:r>
            <a:r>
              <a:rPr lang="en-US" altLang="zh-CN" sz="2300" u="sng" dirty="0"/>
              <a:t>&lt;number, 4&gt;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03"/>
    </mc:Choice>
    <mc:Fallback xmlns="">
      <p:transition spd="slow" advTm="6503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1"/>
          <p:cNvSpPr>
            <a:spLocks noGrp="1"/>
          </p:cNvSpPr>
          <p:nvPr>
            <p:ph type="title" idx="4294967295"/>
          </p:nvPr>
        </p:nvSpPr>
        <p:spPr>
          <a:xfrm>
            <a:off x="457200" y="500042"/>
            <a:ext cx="8229600" cy="1143000"/>
          </a:xfrm>
        </p:spPr>
        <p:txBody>
          <a:bodyPr anchor="ctr">
            <a:normAutofit fontScale="90000"/>
          </a:bodyPr>
          <a:lstStyle/>
          <a:p>
            <a:r>
              <a:rPr lang="zh-CN" altLang="en-US" dirty="0"/>
              <a:t>语法分析（</a:t>
            </a:r>
            <a:r>
              <a:rPr lang="en-US" altLang="zh-CN" dirty="0"/>
              <a:t>syntax analysis/parsing</a:t>
            </a:r>
            <a:r>
              <a:rPr lang="zh-CN" altLang="en-US" dirty="0"/>
              <a:t>）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6083" name="内容占位符 2"/>
          <p:cNvSpPr>
            <a:spLocks noGrp="1"/>
          </p:cNvSpPr>
          <p:nvPr>
            <p:ph idx="4294967295"/>
          </p:nvPr>
        </p:nvSpPr>
        <p:spPr>
          <a:xfrm>
            <a:off x="285750" y="4286250"/>
            <a:ext cx="8286750" cy="2214563"/>
          </a:xfrm>
        </p:spPr>
        <p:txBody>
          <a:bodyPr>
            <a:normAutofit/>
          </a:bodyPr>
          <a:lstStyle/>
          <a:p>
            <a:r>
              <a:rPr lang="zh-CN" altLang="en-US" dirty="0"/>
              <a:t>词法分析后，需要得到词素序列的语法结构</a:t>
            </a:r>
            <a:endParaRPr lang="en-US" altLang="zh-CN" dirty="0"/>
          </a:p>
          <a:p>
            <a:r>
              <a:rPr lang="zh-CN" altLang="en-US" dirty="0"/>
              <a:t>语法分析</a:t>
            </a:r>
            <a:r>
              <a:rPr lang="en-US" altLang="zh-CN" dirty="0"/>
              <a:t>/</a:t>
            </a:r>
            <a:r>
              <a:rPr lang="zh-CN" altLang="en-US" dirty="0"/>
              <a:t>解析</a:t>
            </a:r>
            <a:endParaRPr lang="en-US" altLang="zh-CN" dirty="0"/>
          </a:p>
          <a:p>
            <a:pPr lvl="1"/>
            <a:r>
              <a:rPr lang="zh-CN" altLang="en-US" dirty="0"/>
              <a:t>根据各个词法单元的第一个分量来创建树形中间表示形式。通常是语法树（</a:t>
            </a:r>
            <a:r>
              <a:rPr lang="en-US" altLang="zh-CN" dirty="0"/>
              <a:t>syntax tree</a:t>
            </a:r>
            <a:r>
              <a:rPr lang="zh-CN" altLang="en-US" dirty="0"/>
              <a:t>）</a:t>
            </a:r>
          </a:p>
          <a:p>
            <a:pPr lvl="1"/>
            <a:r>
              <a:rPr lang="zh-CN" altLang="en-US" dirty="0"/>
              <a:t>指出了词法单元流的语法结构。</a:t>
            </a:r>
          </a:p>
        </p:txBody>
      </p:sp>
      <p:pic>
        <p:nvPicPr>
          <p:cNvPr id="4608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14688" y="1500188"/>
            <a:ext cx="4400550" cy="226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1"/>
    </mc:Choice>
    <mc:Fallback xmlns="">
      <p:transition spd="slow" advTm="45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/>
          <p:cNvSpPr>
            <a:spLocks noGrp="1"/>
          </p:cNvSpPr>
          <p:nvPr>
            <p:ph type="title" idx="4294967295"/>
          </p:nvPr>
        </p:nvSpPr>
        <p:spPr>
          <a:xfrm>
            <a:off x="457200" y="142860"/>
            <a:ext cx="8229600" cy="1143000"/>
          </a:xfrm>
        </p:spPr>
        <p:txBody>
          <a:bodyPr anchor="ctr"/>
          <a:lstStyle/>
          <a:p>
            <a:r>
              <a:rPr lang="zh-CN" altLang="en-US" dirty="0"/>
              <a:t>语义分析</a:t>
            </a:r>
            <a:r>
              <a:rPr lang="en-US" altLang="zh-CN" dirty="0"/>
              <a:t>(Semantic Analysis)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457200" y="4643438"/>
            <a:ext cx="8229600" cy="1928812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/>
              <a:t>得到语义</a:t>
            </a:r>
            <a:r>
              <a:rPr lang="en-US" altLang="zh-CN" sz="2400" dirty="0"/>
              <a:t>(meaning)</a:t>
            </a:r>
            <a:r>
              <a:rPr lang="zh-CN" altLang="en-US" sz="2400" dirty="0"/>
              <a:t>，对于编译器来说比较难</a:t>
            </a:r>
            <a:endParaRPr lang="en-US" altLang="zh-CN" sz="2400" dirty="0"/>
          </a:p>
          <a:p>
            <a:pPr>
              <a:lnSpc>
                <a:spcPct val="80000"/>
              </a:lnSpc>
            </a:pPr>
            <a:r>
              <a:rPr lang="zh-CN" altLang="en-US" sz="2400" dirty="0"/>
              <a:t>语义分析</a:t>
            </a:r>
          </a:p>
          <a:p>
            <a:pPr lvl="1">
              <a:lnSpc>
                <a:spcPct val="80000"/>
              </a:lnSpc>
            </a:pPr>
            <a:r>
              <a:rPr lang="zh-CN" altLang="en-US" sz="2200" dirty="0"/>
              <a:t>使用语法树和符号表中的信息，检查源程序是否满足语言定义的语义约束。</a:t>
            </a:r>
          </a:p>
          <a:p>
            <a:pPr lvl="1">
              <a:lnSpc>
                <a:spcPct val="80000"/>
              </a:lnSpc>
            </a:pPr>
            <a:r>
              <a:rPr lang="zh-CN" altLang="en-US" sz="2200" dirty="0"/>
              <a:t>同时收集类型信息，用于代码生成。</a:t>
            </a:r>
          </a:p>
          <a:p>
            <a:pPr lvl="1">
              <a:lnSpc>
                <a:spcPct val="80000"/>
              </a:lnSpc>
            </a:pPr>
            <a:r>
              <a:rPr lang="zh-CN" altLang="en-US" sz="2200" dirty="0"/>
              <a:t>类型检查，类型转换。</a:t>
            </a:r>
          </a:p>
        </p:txBody>
      </p:sp>
      <p:pic>
        <p:nvPicPr>
          <p:cNvPr id="4710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85938" y="1214438"/>
            <a:ext cx="4305300" cy="310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音频 1">
            <a:hlinkClick r:id="" action="ppaction://media"/>
            <a:extLst>
              <a:ext uri="{FF2B5EF4-FFF2-40B4-BE49-F238E27FC236}">
                <a16:creationId xmlns:a16="http://schemas.microsoft.com/office/drawing/2014/main" id="{8BCCE1FA-EA76-C34E-B5F5-73A111DAEBD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115300" y="5829300"/>
            <a:ext cx="812800" cy="812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60"/>
    </mc:Choice>
    <mc:Fallback xmlns="">
      <p:transition spd="slow" advTm="136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/>
          <p:cNvSpPr>
            <a:spLocks noGrp="1"/>
          </p:cNvSpPr>
          <p:nvPr>
            <p:ph type="title" idx="4294967295"/>
          </p:nvPr>
        </p:nvSpPr>
        <p:spPr>
          <a:xfrm>
            <a:off x="457200" y="142860"/>
            <a:ext cx="8229600" cy="1143000"/>
          </a:xfrm>
        </p:spPr>
        <p:txBody>
          <a:bodyPr anchor="ctr">
            <a:normAutofit/>
          </a:bodyPr>
          <a:lstStyle/>
          <a:p>
            <a:r>
              <a:rPr lang="zh-CN" altLang="en-US" dirty="0"/>
              <a:t>语义分析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467544" y="1556792"/>
            <a:ext cx="8229600" cy="1928812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CN" sz="2200" dirty="0"/>
              <a:t>Jack said Jerry left his assignment at home.</a:t>
            </a:r>
          </a:p>
          <a:p>
            <a:pPr>
              <a:lnSpc>
                <a:spcPct val="80000"/>
              </a:lnSpc>
            </a:pPr>
            <a:endParaRPr lang="en-US" altLang="zh-CN" sz="2200" dirty="0"/>
          </a:p>
          <a:p>
            <a:pPr>
              <a:lnSpc>
                <a:spcPct val="80000"/>
              </a:lnSpc>
            </a:pPr>
            <a:r>
              <a:rPr lang="en-US" altLang="zh-CN" sz="2200" dirty="0"/>
              <a:t>Jack said Jack left his assignment at home?</a:t>
            </a:r>
          </a:p>
          <a:p>
            <a:pPr>
              <a:lnSpc>
                <a:spcPct val="80000"/>
              </a:lnSpc>
            </a:pPr>
            <a:endParaRPr lang="en-US" altLang="zh-CN" sz="2200" dirty="0"/>
          </a:p>
          <a:p>
            <a:pPr>
              <a:lnSpc>
                <a:spcPct val="80000"/>
              </a:lnSpc>
            </a:pPr>
            <a:endParaRPr lang="en-US" altLang="zh-CN" sz="2200" dirty="0"/>
          </a:p>
          <a:p>
            <a:pPr>
              <a:lnSpc>
                <a:spcPct val="80000"/>
              </a:lnSpc>
            </a:pPr>
            <a:endParaRPr lang="en-US" altLang="zh-CN" sz="2200" dirty="0"/>
          </a:p>
          <a:p>
            <a:pPr>
              <a:lnSpc>
                <a:spcPct val="80000"/>
              </a:lnSpc>
            </a:pPr>
            <a:endParaRPr lang="zh-CN" altLang="en-US" sz="22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852936"/>
            <a:ext cx="3535536" cy="3613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9272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/>
          <p:cNvSpPr>
            <a:spLocks noGrp="1"/>
          </p:cNvSpPr>
          <p:nvPr>
            <p:ph type="title" idx="4294967295"/>
          </p:nvPr>
        </p:nvSpPr>
        <p:spPr>
          <a:xfrm>
            <a:off x="457200" y="71422"/>
            <a:ext cx="8229600" cy="1143000"/>
          </a:xfrm>
        </p:spPr>
        <p:txBody>
          <a:bodyPr anchor="ctr">
            <a:normAutofit fontScale="90000"/>
          </a:bodyPr>
          <a:lstStyle/>
          <a:p>
            <a:r>
              <a:rPr lang="zh-CN" altLang="en-US" dirty="0"/>
              <a:t>中间代码生成</a:t>
            </a:r>
            <a:r>
              <a:rPr lang="en-US" altLang="zh-CN" dirty="0"/>
              <a:t>(Intermediate-Code Generation)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457200" y="4429125"/>
            <a:ext cx="8229600" cy="20002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sz="2400"/>
              <a:t>根据语义分析的输出，生成类机器语言的中间表示</a:t>
            </a:r>
          </a:p>
          <a:p>
            <a:pPr>
              <a:lnSpc>
                <a:spcPct val="90000"/>
              </a:lnSpc>
            </a:pPr>
            <a:r>
              <a:rPr lang="zh-CN" altLang="en-US" sz="2400"/>
              <a:t>三地址代码：</a:t>
            </a:r>
          </a:p>
          <a:p>
            <a:pPr lvl="1">
              <a:lnSpc>
                <a:spcPct val="90000"/>
              </a:lnSpc>
            </a:pPr>
            <a:r>
              <a:rPr lang="zh-CN" altLang="en-US" sz="2200"/>
              <a:t>每个指令最多包含三个运算分量</a:t>
            </a:r>
          </a:p>
          <a:p>
            <a:pPr lvl="1">
              <a:lnSpc>
                <a:spcPct val="90000"/>
              </a:lnSpc>
            </a:pPr>
            <a:r>
              <a:rPr lang="en-US" altLang="zh-CN" sz="2200"/>
              <a:t>t1 = inttofloat(60)</a:t>
            </a:r>
            <a:r>
              <a:rPr lang="zh-CN" altLang="en-US" sz="2200"/>
              <a:t>； </a:t>
            </a:r>
            <a:r>
              <a:rPr lang="en-US" altLang="zh-CN" sz="2200"/>
              <a:t>t2 = id3 * t1; t3 = id2 + t2;</a:t>
            </a:r>
          </a:p>
        </p:txBody>
      </p:sp>
      <p:pic>
        <p:nvPicPr>
          <p:cNvPr id="4813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84004" y="1245096"/>
            <a:ext cx="39243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/>
          <p:cNvSpPr>
            <a:spLocks noGrp="1"/>
          </p:cNvSpPr>
          <p:nvPr>
            <p:ph type="title" idx="4294967295"/>
          </p:nvPr>
        </p:nvSpPr>
        <p:spPr>
          <a:xfrm>
            <a:off x="457200" y="404664"/>
            <a:ext cx="8229600" cy="1143000"/>
          </a:xfrm>
        </p:spPr>
        <p:txBody>
          <a:bodyPr anchor="ctr"/>
          <a:lstStyle/>
          <a:p>
            <a:r>
              <a:rPr lang="zh-CN" altLang="en-US" dirty="0"/>
              <a:t>代码优化</a:t>
            </a:r>
            <a:r>
              <a:rPr lang="en-US" altLang="zh-CN" dirty="0"/>
              <a:t>(Code Optimization)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533400" y="4648200"/>
            <a:ext cx="8001000" cy="15240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/>
              <a:t>通过对中间代码的分析，改进中间代码，得到更好的目标代码</a:t>
            </a:r>
          </a:p>
          <a:p>
            <a:pPr lvl="1">
              <a:lnSpc>
                <a:spcPct val="80000"/>
              </a:lnSpc>
            </a:pPr>
            <a:r>
              <a:rPr lang="zh-CN" altLang="en-US" sz="2200" dirty="0"/>
              <a:t>运行的更快、占用更少的内存：少占资源</a:t>
            </a:r>
          </a:p>
          <a:p>
            <a:pPr>
              <a:lnSpc>
                <a:spcPct val="80000"/>
              </a:lnSpc>
            </a:pPr>
            <a:r>
              <a:rPr lang="zh-CN" altLang="en-US" sz="2600" dirty="0"/>
              <a:t>优化有具体的设计目标</a:t>
            </a:r>
          </a:p>
        </p:txBody>
      </p:sp>
      <p:pic>
        <p:nvPicPr>
          <p:cNvPr id="4915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0298" y="1714488"/>
            <a:ext cx="3590925" cy="246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标题 1"/>
          <p:cNvSpPr>
            <a:spLocks noGrp="1"/>
          </p:cNvSpPr>
          <p:nvPr>
            <p:ph type="title" idx="4294967295"/>
          </p:nvPr>
        </p:nvSpPr>
        <p:spPr>
          <a:xfrm>
            <a:off x="457200" y="428604"/>
            <a:ext cx="8229600" cy="1143000"/>
          </a:xfrm>
        </p:spPr>
        <p:txBody>
          <a:bodyPr anchor="ctr"/>
          <a:lstStyle/>
          <a:p>
            <a:r>
              <a:rPr lang="zh-CN" altLang="en-US" dirty="0"/>
              <a:t>代码生成</a:t>
            </a:r>
            <a:r>
              <a:rPr lang="en-US" altLang="zh-CN" dirty="0"/>
              <a:t>(Code Generation)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566738" y="4621213"/>
            <a:ext cx="8001000" cy="1398587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zh-CN" altLang="en-US" sz="2200"/>
              <a:t>把中间表示形式映射到目标语言</a:t>
            </a:r>
          </a:p>
          <a:p>
            <a:pPr lvl="1">
              <a:lnSpc>
                <a:spcPct val="80000"/>
              </a:lnSpc>
            </a:pPr>
            <a:r>
              <a:rPr lang="zh-CN" altLang="en-US" sz="2100"/>
              <a:t>寄存器的分配</a:t>
            </a:r>
          </a:p>
          <a:p>
            <a:pPr lvl="1">
              <a:lnSpc>
                <a:spcPct val="80000"/>
              </a:lnSpc>
            </a:pPr>
            <a:r>
              <a:rPr lang="zh-CN" altLang="en-US" sz="2100"/>
              <a:t>指令选择</a:t>
            </a:r>
          </a:p>
          <a:p>
            <a:pPr lvl="1">
              <a:lnSpc>
                <a:spcPct val="80000"/>
              </a:lnSpc>
            </a:pPr>
            <a:r>
              <a:rPr lang="zh-CN" altLang="en-US" sz="2100"/>
              <a:t>内存分配</a:t>
            </a:r>
          </a:p>
        </p:txBody>
      </p:sp>
      <p:pic>
        <p:nvPicPr>
          <p:cNvPr id="5018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71750" y="1357313"/>
            <a:ext cx="3790950" cy="287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900" y="0"/>
            <a:ext cx="48821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152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课程概要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dirty="0"/>
              <a:t>教材：编译原理（龙书第二版）</a:t>
            </a:r>
          </a:p>
          <a:p>
            <a:pPr>
              <a:lnSpc>
                <a:spcPct val="90000"/>
              </a:lnSpc>
            </a:pPr>
            <a:r>
              <a:rPr lang="zh-CN" altLang="en-US" dirty="0"/>
              <a:t>学时：</a:t>
            </a:r>
            <a:r>
              <a:rPr lang="en-US" altLang="zh-CN" dirty="0"/>
              <a:t>32</a:t>
            </a:r>
            <a:r>
              <a:rPr lang="zh-CN" altLang="en-US" dirty="0"/>
              <a:t>学时</a:t>
            </a:r>
            <a:r>
              <a:rPr lang="en-US" altLang="zh-CN" dirty="0"/>
              <a:t>(</a:t>
            </a:r>
            <a:r>
              <a:rPr lang="zh-CN" altLang="en-US" dirty="0"/>
              <a:t>课堂</a:t>
            </a:r>
            <a:r>
              <a:rPr lang="en-US" altLang="zh-CN" dirty="0"/>
              <a:t>)</a:t>
            </a:r>
          </a:p>
          <a:p>
            <a:pPr>
              <a:lnSpc>
                <a:spcPct val="90000"/>
              </a:lnSpc>
            </a:pPr>
            <a:r>
              <a:rPr lang="zh-CN" altLang="en-US" dirty="0"/>
              <a:t>学分：</a:t>
            </a:r>
            <a:r>
              <a:rPr lang="en-US" altLang="zh-CN" dirty="0"/>
              <a:t>2</a:t>
            </a:r>
          </a:p>
          <a:p>
            <a:pPr>
              <a:lnSpc>
                <a:spcPct val="90000"/>
              </a:lnSpc>
            </a:pPr>
            <a:r>
              <a:rPr lang="zh-CN" altLang="en-US" dirty="0"/>
              <a:t>周二</a:t>
            </a:r>
            <a:r>
              <a:rPr lang="en-US" altLang="zh-CN" dirty="0"/>
              <a:t>: 10-12am</a:t>
            </a:r>
            <a:r>
              <a:rPr lang="zh-CN" altLang="en-US" dirty="0"/>
              <a:t>， 仙</a:t>
            </a:r>
            <a:r>
              <a:rPr lang="en-US" altLang="zh-CN" dirty="0"/>
              <a:t>I-103</a:t>
            </a:r>
          </a:p>
          <a:p>
            <a:pPr>
              <a:lnSpc>
                <a:spcPct val="90000"/>
              </a:lnSpc>
            </a:pPr>
            <a:r>
              <a:rPr lang="zh-CN" altLang="en-US" dirty="0"/>
              <a:t>助教</a:t>
            </a:r>
            <a:r>
              <a:rPr lang="en-US" altLang="zh-CN" dirty="0"/>
              <a:t>:</a:t>
            </a:r>
            <a:r>
              <a:rPr lang="zh-CN" altLang="en-US" dirty="0"/>
              <a:t>  徐婷</a:t>
            </a:r>
            <a:endParaRPr lang="en-US" altLang="zh-CN" dirty="0"/>
          </a:p>
          <a:p>
            <a:pPr>
              <a:lnSpc>
                <a:spcPct val="90000"/>
              </a:lnSpc>
            </a:pPr>
            <a:r>
              <a:rPr lang="zh-CN" altLang="en-US" sz="2600" dirty="0"/>
              <a:t>课程考核：</a:t>
            </a:r>
            <a:endParaRPr lang="en-US" altLang="zh-CN" sz="2600" dirty="0"/>
          </a:p>
          <a:p>
            <a:pPr lvl="1">
              <a:lnSpc>
                <a:spcPct val="90000"/>
              </a:lnSpc>
            </a:pPr>
            <a:r>
              <a:rPr lang="zh-CN" altLang="en-US" sz="2400" dirty="0"/>
              <a:t>课堂</a:t>
            </a:r>
            <a:endParaRPr lang="en-US" altLang="zh-CN" sz="2400" dirty="0"/>
          </a:p>
          <a:p>
            <a:pPr lvl="1">
              <a:lnSpc>
                <a:spcPct val="90000"/>
              </a:lnSpc>
            </a:pPr>
            <a:r>
              <a:rPr lang="zh-CN" altLang="en-US" dirty="0"/>
              <a:t>作业</a:t>
            </a: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zh-CN" altLang="en-US" sz="2400" dirty="0"/>
              <a:t>期末考试</a:t>
            </a:r>
            <a:endParaRPr lang="zh-CN" altLang="en-US" dirty="0"/>
          </a:p>
        </p:txBody>
      </p:sp>
      <p:pic>
        <p:nvPicPr>
          <p:cNvPr id="1026" name="Picture 2" descr="计算机科学丛书：编译原理（第2版）: [美]Alfred V.Aho，[美]Monica S.Lam，[美]Ravi Sethi，等赵建华，郑滔，等:  9787111251217: Amazon.com: Books">
            <a:extLst>
              <a:ext uri="{FF2B5EF4-FFF2-40B4-BE49-F238E27FC236}">
                <a16:creationId xmlns:a16="http://schemas.microsoft.com/office/drawing/2014/main" id="{B62FEFFF-A599-C84E-A3C0-57047B61EE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785" y="35446"/>
            <a:ext cx="2344647" cy="3388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为什么编译原理被称为龙书？ - 程序员cxuan - 博客园">
            <a:extLst>
              <a:ext uri="{FF2B5EF4-FFF2-40B4-BE49-F238E27FC236}">
                <a16:creationId xmlns:a16="http://schemas.microsoft.com/office/drawing/2014/main" id="{DCBAAD15-E426-AC41-B1BE-BF74FC4F2A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276" y="3423664"/>
            <a:ext cx="2438400" cy="332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08"/>
    </mc:Choice>
    <mc:Fallback xmlns="">
      <p:transition spd="slow" advTm="6108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编译器的趟（</a:t>
            </a:r>
            <a:r>
              <a:rPr lang="en-US" altLang="zh-CN"/>
              <a:t>Pass</a:t>
            </a:r>
            <a:r>
              <a:rPr lang="zh-CN" altLang="en-US"/>
              <a:t>）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趟：以文件为输入输出单位的编译过程的个数，每趟可由一个或若干个步骤构成</a:t>
            </a:r>
          </a:p>
          <a:p>
            <a:r>
              <a:rPr lang="zh-CN" altLang="en-US" sz="2800">
                <a:latin typeface="Arial"/>
              </a:rPr>
              <a:t>“</a:t>
            </a:r>
            <a:r>
              <a:rPr lang="zh-CN" altLang="en-US" sz="2800"/>
              <a:t>步骤</a:t>
            </a:r>
            <a:r>
              <a:rPr lang="zh-CN" altLang="en-US" sz="2800">
                <a:latin typeface="Arial"/>
              </a:rPr>
              <a:t>”</a:t>
            </a:r>
            <a:r>
              <a:rPr lang="zh-CN" altLang="en-US" sz="2800"/>
              <a:t>是逻辑组织方式</a:t>
            </a:r>
          </a:p>
          <a:p>
            <a:r>
              <a:rPr lang="zh-CN" altLang="en-US" sz="2800">
                <a:latin typeface="Arial"/>
              </a:rPr>
              <a:t>“</a:t>
            </a:r>
            <a:r>
              <a:rPr lang="zh-CN" altLang="en-US" sz="2800"/>
              <a:t>趟</a:t>
            </a:r>
            <a:r>
              <a:rPr lang="zh-CN" altLang="en-US" sz="2800">
                <a:latin typeface="Arial"/>
              </a:rPr>
              <a:t>”</a:t>
            </a:r>
            <a:r>
              <a:rPr lang="zh-CN" altLang="en-US" sz="2800"/>
              <a:t>和具体的实现相关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编译器简介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编译器  </a:t>
            </a:r>
            <a:r>
              <a:rPr lang="en-US" altLang="zh-CN" dirty="0"/>
              <a:t>vs. </a:t>
            </a:r>
            <a:r>
              <a:rPr lang="zh-CN" altLang="en-US" dirty="0"/>
              <a:t>解释器</a:t>
            </a:r>
          </a:p>
          <a:p>
            <a:r>
              <a:rPr lang="zh-CN" altLang="en-US" dirty="0"/>
              <a:t>编译器的结构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编译的构造工具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编译器的构造工具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100" dirty="0"/>
              <a:t>扫描器的生成器</a:t>
            </a:r>
            <a:r>
              <a:rPr lang="en-US" altLang="zh-CN" sz="2100" dirty="0"/>
              <a:t>: </a:t>
            </a:r>
            <a:r>
              <a:rPr lang="en-US" altLang="zh-CN" sz="2100" dirty="0" err="1"/>
              <a:t>lex</a:t>
            </a:r>
            <a:r>
              <a:rPr lang="en-US" altLang="zh-CN" sz="2100" dirty="0"/>
              <a:t>/flex</a:t>
            </a:r>
          </a:p>
          <a:p>
            <a:pPr lvl="1">
              <a:lnSpc>
                <a:spcPct val="90000"/>
              </a:lnSpc>
            </a:pPr>
            <a:r>
              <a:rPr lang="zh-CN" altLang="en-US" sz="2000" dirty="0"/>
              <a:t>根据一个语言的词法单元的正则表达式描述生成词法分析器</a:t>
            </a:r>
          </a:p>
          <a:p>
            <a:pPr>
              <a:lnSpc>
                <a:spcPct val="90000"/>
              </a:lnSpc>
            </a:pPr>
            <a:r>
              <a:rPr lang="zh-CN" altLang="en-US" sz="2100" dirty="0"/>
              <a:t>语法分析器的生成器： </a:t>
            </a:r>
            <a:r>
              <a:rPr lang="en-US" altLang="zh-CN" sz="2100" dirty="0" err="1"/>
              <a:t>yacc</a:t>
            </a:r>
            <a:r>
              <a:rPr lang="en-US" altLang="zh-CN" sz="2100" dirty="0"/>
              <a:t>/bison</a:t>
            </a:r>
          </a:p>
          <a:p>
            <a:pPr lvl="1">
              <a:lnSpc>
                <a:spcPct val="90000"/>
              </a:lnSpc>
            </a:pPr>
            <a:r>
              <a:rPr lang="zh-CN" altLang="en-US" sz="2000" dirty="0"/>
              <a:t>根据一个程序设计语言的语法描述自动生成语法分析器</a:t>
            </a:r>
          </a:p>
          <a:p>
            <a:pPr>
              <a:lnSpc>
                <a:spcPct val="90000"/>
              </a:lnSpc>
            </a:pPr>
            <a:r>
              <a:rPr lang="zh-CN" altLang="en-US" sz="2100" dirty="0"/>
              <a:t>语法制导的翻译引擎</a:t>
            </a:r>
          </a:p>
          <a:p>
            <a:pPr lvl="1">
              <a:lnSpc>
                <a:spcPct val="90000"/>
              </a:lnSpc>
            </a:pPr>
            <a:r>
              <a:rPr lang="zh-CN" altLang="en-US" sz="2000" dirty="0"/>
              <a:t>生成一组用于遍历分析树并生成中间代码的程序</a:t>
            </a:r>
          </a:p>
          <a:p>
            <a:pPr>
              <a:lnSpc>
                <a:spcPct val="90000"/>
              </a:lnSpc>
            </a:pPr>
            <a:r>
              <a:rPr lang="zh-CN" altLang="en-US" sz="2100" dirty="0"/>
              <a:t>代码生成器的生成器</a:t>
            </a:r>
          </a:p>
          <a:p>
            <a:pPr lvl="1">
              <a:lnSpc>
                <a:spcPct val="90000"/>
              </a:lnSpc>
            </a:pPr>
            <a:r>
              <a:rPr lang="zh-CN" altLang="en-US" sz="2000" dirty="0"/>
              <a:t>依据中间语言的每个运算如何翻译成目标机上机器语言的一组规则，生成一个代码生成器</a:t>
            </a:r>
          </a:p>
          <a:p>
            <a:pPr>
              <a:lnSpc>
                <a:spcPct val="90000"/>
              </a:lnSpc>
            </a:pPr>
            <a:r>
              <a:rPr lang="zh-CN" altLang="en-US" sz="2100" dirty="0"/>
              <a:t>数据流分析引擎</a:t>
            </a:r>
          </a:p>
          <a:p>
            <a:pPr lvl="1">
              <a:lnSpc>
                <a:spcPct val="90000"/>
              </a:lnSpc>
            </a:pPr>
            <a:r>
              <a:rPr lang="zh-CN" altLang="en-US" sz="2000" dirty="0"/>
              <a:t>收集数据流信息，用于优化</a:t>
            </a:r>
          </a:p>
          <a:p>
            <a:pPr>
              <a:lnSpc>
                <a:spcPct val="90000"/>
              </a:lnSpc>
            </a:pPr>
            <a:r>
              <a:rPr lang="zh-CN" altLang="en-US" sz="2100" dirty="0"/>
              <a:t>编译器构造工具集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4"/>
          <p:cNvSpPr>
            <a:spLocks noChangeArrowheads="1"/>
          </p:cNvSpPr>
          <p:nvPr/>
        </p:nvSpPr>
        <p:spPr bwMode="auto">
          <a:xfrm>
            <a:off x="2728926" y="3429000"/>
            <a:ext cx="1584325" cy="609600"/>
          </a:xfrm>
          <a:prstGeom prst="flowChartProcess">
            <a:avLst/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latin typeface="Verdana" pitchFamily="34" charset="0"/>
              </a:rPr>
              <a:t>编译器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001726" y="3500438"/>
            <a:ext cx="87947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>
                <a:solidFill>
                  <a:schemeClr val="tx1"/>
                </a:solidFill>
                <a:latin typeface="Verdana" pitchFamily="34" charset="0"/>
              </a:rPr>
              <a:t>源程序</a:t>
            </a:r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2008201" y="3711575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5392751" y="3486150"/>
            <a:ext cx="11080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latin typeface="Verdana" pitchFamily="34" charset="0"/>
              </a:rPr>
              <a:t>目标程序</a:t>
            </a: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4313251" y="3711575"/>
            <a:ext cx="9350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编译器的处理对象</a:t>
            </a:r>
            <a:r>
              <a:rPr lang="en-US" altLang="zh-CN" dirty="0"/>
              <a:t>-</a:t>
            </a:r>
            <a:r>
              <a:rPr lang="zh-CN" altLang="en-US" dirty="0"/>
              <a:t>程序语言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程序设计语言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100" dirty="0"/>
              <a:t>语言的代分类</a:t>
            </a:r>
          </a:p>
          <a:p>
            <a:pPr lvl="1">
              <a:lnSpc>
                <a:spcPct val="80000"/>
              </a:lnSpc>
            </a:pPr>
            <a:r>
              <a:rPr lang="zh-CN" altLang="en-US" sz="2000" dirty="0"/>
              <a:t>第一代语言：机器语言</a:t>
            </a:r>
          </a:p>
          <a:p>
            <a:pPr lvl="1">
              <a:lnSpc>
                <a:spcPct val="80000"/>
              </a:lnSpc>
            </a:pPr>
            <a:r>
              <a:rPr lang="zh-CN" altLang="en-US" sz="2000" dirty="0"/>
              <a:t>第二代语言：汇编语言</a:t>
            </a:r>
          </a:p>
          <a:p>
            <a:pPr lvl="1">
              <a:lnSpc>
                <a:spcPct val="80000"/>
              </a:lnSpc>
            </a:pPr>
            <a:r>
              <a:rPr lang="zh-CN" altLang="en-US" sz="2000" dirty="0"/>
              <a:t>第三代语言：高级程序设计语言</a:t>
            </a:r>
          </a:p>
          <a:p>
            <a:pPr lvl="2">
              <a:lnSpc>
                <a:spcPct val="80000"/>
              </a:lnSpc>
            </a:pPr>
            <a:r>
              <a:rPr lang="en-US" altLang="zh-CN" sz="1800" dirty="0"/>
              <a:t>Fortran, Pascal, Lisp, Modula, C</a:t>
            </a:r>
          </a:p>
          <a:p>
            <a:pPr lvl="1">
              <a:lnSpc>
                <a:spcPct val="80000"/>
              </a:lnSpc>
            </a:pPr>
            <a:r>
              <a:rPr lang="zh-CN" altLang="en-US" sz="2000" dirty="0">
                <a:sym typeface="Wingdings" pitchFamily="2" charset="2"/>
              </a:rPr>
              <a:t>第四代：特定应用语言：</a:t>
            </a:r>
            <a:r>
              <a:rPr lang="en-US" altLang="zh-CN" sz="2000" dirty="0">
                <a:sym typeface="Wingdings" pitchFamily="2" charset="2"/>
              </a:rPr>
              <a:t>,SQL, Postscript</a:t>
            </a:r>
          </a:p>
          <a:p>
            <a:pPr lvl="1">
              <a:lnSpc>
                <a:spcPct val="80000"/>
              </a:lnSpc>
            </a:pPr>
            <a:r>
              <a:rPr lang="zh-CN" altLang="en-US" sz="2000" dirty="0"/>
              <a:t>第五代：基于逻辑和约束的语言，</a:t>
            </a:r>
            <a:r>
              <a:rPr lang="en-US" altLang="zh-CN" sz="2000" dirty="0"/>
              <a:t>Prolog</a:t>
            </a:r>
            <a:r>
              <a:rPr lang="zh-CN" altLang="en-US" sz="2000" dirty="0"/>
              <a:t>、</a:t>
            </a:r>
            <a:r>
              <a:rPr lang="en-US" altLang="zh-CN" sz="2000" dirty="0"/>
              <a:t>OPS5</a:t>
            </a:r>
          </a:p>
          <a:p>
            <a:pPr>
              <a:lnSpc>
                <a:spcPct val="80000"/>
              </a:lnSpc>
            </a:pPr>
            <a:endParaRPr lang="zh-CN" altLang="en-US" sz="2100" dirty="0"/>
          </a:p>
          <a:p>
            <a:pPr>
              <a:lnSpc>
                <a:spcPct val="80000"/>
              </a:lnSpc>
            </a:pPr>
            <a:r>
              <a:rPr lang="zh-CN" altLang="en-US" sz="2100" dirty="0"/>
              <a:t>面向对象语言</a:t>
            </a:r>
          </a:p>
          <a:p>
            <a:pPr lvl="1">
              <a:lnSpc>
                <a:spcPct val="80000"/>
              </a:lnSpc>
            </a:pPr>
            <a:r>
              <a:rPr lang="en-US" altLang="he-IL" sz="2000" dirty="0" err="1"/>
              <a:t>Simula</a:t>
            </a:r>
            <a:r>
              <a:rPr lang="en-US" altLang="he-IL" sz="2000" dirty="0"/>
              <a:t>, Smalltalk, Modula3, C++, </a:t>
            </a:r>
            <a:r>
              <a:rPr lang="en-US" altLang="zh-CN" sz="2000" dirty="0"/>
              <a:t>Object Pascal, </a:t>
            </a:r>
            <a:r>
              <a:rPr lang="en-US" altLang="he-IL" sz="2000" dirty="0"/>
              <a:t>Java, C#</a:t>
            </a:r>
            <a:endParaRPr lang="en-US" altLang="zh-CN" sz="2000" dirty="0"/>
          </a:p>
          <a:p>
            <a:pPr lvl="1">
              <a:lnSpc>
                <a:spcPct val="80000"/>
              </a:lnSpc>
            </a:pPr>
            <a:r>
              <a:rPr lang="zh-CN" altLang="en-US" sz="2000" dirty="0"/>
              <a:t>数据抽象、继承</a:t>
            </a:r>
            <a:endParaRPr lang="en-US" altLang="zh-CN" sz="2000" dirty="0"/>
          </a:p>
          <a:p>
            <a:pPr>
              <a:lnSpc>
                <a:spcPct val="80000"/>
              </a:lnSpc>
            </a:pPr>
            <a:r>
              <a:rPr lang="zh-CN" altLang="en-US" sz="2000" dirty="0"/>
              <a:t>面向过程语言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976" y="-27384"/>
            <a:ext cx="4464496" cy="2850823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程序设计语言和编译器之间的关系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程序设计语言的新发展向编译器设计者提出新要求</a:t>
            </a:r>
            <a:endParaRPr lang="en-US" altLang="zh-CN" dirty="0"/>
          </a:p>
          <a:p>
            <a:pPr lvl="1"/>
            <a:r>
              <a:rPr lang="zh-CN" altLang="en-US" dirty="0"/>
              <a:t>设计相应的算法和表示方法来翻译和支持新的语言特征</a:t>
            </a:r>
            <a:endParaRPr lang="en-US" altLang="zh-CN" dirty="0"/>
          </a:p>
          <a:p>
            <a:r>
              <a:rPr lang="zh-CN" altLang="en-US" dirty="0"/>
              <a:t>通过降低高级语言的执行开销，推动这些高级语言的使用</a:t>
            </a:r>
            <a:endParaRPr lang="en-US" altLang="zh-CN" dirty="0"/>
          </a:p>
          <a:p>
            <a:r>
              <a:rPr lang="zh-CN" altLang="en-US" dirty="0"/>
              <a:t>编译器设计者还需要更好地利用新硬件的能力。</a:t>
            </a:r>
          </a:p>
        </p:txBody>
      </p:sp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494998239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276726-EB39-3741-A975-4DABBFD67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人工智能编译器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3FD083F-79CC-D34A-A80B-C6CA04CB9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847088"/>
            <a:ext cx="6395690" cy="422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4815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3600" dirty="0"/>
              <a:t>第一课总结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254" y="2459732"/>
            <a:ext cx="3810000" cy="21336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7830" y="2387724"/>
            <a:ext cx="3006452" cy="225193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3694" y="3323828"/>
            <a:ext cx="1224136" cy="527557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321686" y="3107804"/>
            <a:ext cx="1082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compiler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393694" y="3035796"/>
            <a:ext cx="1080120" cy="864096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-468560" y="2564904"/>
            <a:ext cx="53285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-468560" y="3131676"/>
            <a:ext cx="53285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2187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9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3600" dirty="0"/>
              <a:t>课程第一印象？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t="8236" b="8236"/>
          <a:stretch>
            <a:fillRect/>
          </a:stretch>
        </p:blipFill>
        <p:spPr>
          <a:xfrm>
            <a:off x="4381128" y="548680"/>
            <a:ext cx="4762872" cy="2540198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3717032"/>
            <a:ext cx="3810000" cy="21336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2120" y="3645024"/>
            <a:ext cx="3006452" cy="225193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7984" y="4581128"/>
            <a:ext cx="1224136" cy="527557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355976" y="4365104"/>
            <a:ext cx="1082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compiler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427984" y="4293096"/>
            <a:ext cx="1080120" cy="864096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-468560" y="2564904"/>
            <a:ext cx="53285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-468560" y="3131676"/>
            <a:ext cx="53285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3088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什么是编译器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600" dirty="0"/>
              <a:t>一个编译器就是一个程序，读入以某一种语言（源语言）编写的程序，并把该程序翻译成为一个等价的、用另一种语言（目标语言）编写的程序。</a:t>
            </a:r>
          </a:p>
          <a:p>
            <a:endParaRPr lang="zh-CN" altLang="en-US" sz="2600" dirty="0"/>
          </a:p>
          <a:p>
            <a:endParaRPr lang="zh-CN" altLang="en-US" sz="2600" dirty="0"/>
          </a:p>
          <a:p>
            <a:r>
              <a:rPr lang="zh-CN" altLang="en-US" sz="2600" dirty="0"/>
              <a:t>如果翻译过程发现源程序有错，则报错</a:t>
            </a:r>
          </a:p>
          <a:p>
            <a:r>
              <a:rPr lang="zh-CN" altLang="en-US" sz="2600" dirty="0"/>
              <a:t>狭义： 程序设计语言 → 机器代码</a:t>
            </a:r>
          </a:p>
          <a:p>
            <a:r>
              <a:rPr lang="zh-CN" altLang="en-US" sz="2600" dirty="0"/>
              <a:t>广义：程序变换 </a:t>
            </a:r>
            <a:r>
              <a:rPr lang="en-US" altLang="zh-CN" sz="2600" dirty="0"/>
              <a:t>C++ → C →</a:t>
            </a:r>
            <a:r>
              <a:rPr lang="zh-CN" altLang="en-US" sz="2600" dirty="0"/>
              <a:t>汇编  </a:t>
            </a:r>
            <a:r>
              <a:rPr lang="en-US" altLang="zh-CN" sz="2600" dirty="0"/>
              <a:t>Python → C</a:t>
            </a:r>
          </a:p>
        </p:txBody>
      </p:sp>
      <p:sp>
        <p:nvSpPr>
          <p:cNvPr id="13316" name="AutoShape 4"/>
          <p:cNvSpPr>
            <a:spLocks noChangeArrowheads="1"/>
          </p:cNvSpPr>
          <p:nvPr/>
        </p:nvSpPr>
        <p:spPr bwMode="auto">
          <a:xfrm>
            <a:off x="2728926" y="3429000"/>
            <a:ext cx="1584325" cy="609600"/>
          </a:xfrm>
          <a:prstGeom prst="flowChartProcess">
            <a:avLst/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latin typeface="Verdana" pitchFamily="34" charset="0"/>
              </a:rPr>
              <a:t>编译器</a:t>
            </a: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1001726" y="3500438"/>
            <a:ext cx="87947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>
                <a:solidFill>
                  <a:schemeClr val="tx1"/>
                </a:solidFill>
                <a:latin typeface="Verdana" pitchFamily="34" charset="0"/>
              </a:rPr>
              <a:t>源程序</a:t>
            </a:r>
          </a:p>
        </p:txBody>
      </p:sp>
      <p:sp>
        <p:nvSpPr>
          <p:cNvPr id="13318" name="Line 6"/>
          <p:cNvSpPr>
            <a:spLocks noChangeShapeType="1"/>
          </p:cNvSpPr>
          <p:nvPr/>
        </p:nvSpPr>
        <p:spPr bwMode="auto">
          <a:xfrm>
            <a:off x="2008201" y="3711575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5392751" y="3486150"/>
            <a:ext cx="11080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latin typeface="Verdana" pitchFamily="34" charset="0"/>
              </a:rPr>
              <a:t>目标程序</a:t>
            </a:r>
          </a:p>
        </p:txBody>
      </p:sp>
      <p:sp>
        <p:nvSpPr>
          <p:cNvPr id="13320" name="Line 8"/>
          <p:cNvSpPr>
            <a:spLocks noChangeShapeType="1"/>
          </p:cNvSpPr>
          <p:nvPr/>
        </p:nvSpPr>
        <p:spPr bwMode="auto">
          <a:xfrm>
            <a:off x="4313251" y="3711575"/>
            <a:ext cx="9350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3378572"/>
            <a:ext cx="1651000" cy="6985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040" y="2407409"/>
            <a:ext cx="2374900" cy="26797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0B8B1B8A-F8E4-804D-8767-58C659517A4B}"/>
                  </a:ext>
                </a:extLst>
              </p14:cNvPr>
              <p14:cNvContentPartPr/>
              <p14:nvPr/>
            </p14:nvContentPartPr>
            <p14:xfrm>
              <a:off x="1328586" y="3715579"/>
              <a:ext cx="317520" cy="3168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0B8B1B8A-F8E4-804D-8767-58C659517A4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13106" y="3700099"/>
                <a:ext cx="348120" cy="622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143000"/>
          </a:xfrm>
        </p:spPr>
        <p:txBody>
          <a:bodyPr>
            <a:normAutofit/>
          </a:bodyPr>
          <a:lstStyle/>
          <a:p>
            <a:r>
              <a:rPr kumimoji="1" lang="zh-CN" altLang="en-US" sz="3600" dirty="0"/>
              <a:t>课程目标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389120"/>
          </a:xfrm>
        </p:spPr>
        <p:txBody>
          <a:bodyPr/>
          <a:lstStyle/>
          <a:p>
            <a:pPr marL="274320" lvl="1" indent="-274320">
              <a:buClr>
                <a:schemeClr val="accent3"/>
              </a:buClr>
              <a:buSzPct val="95000"/>
            </a:pPr>
            <a:r>
              <a:rPr lang="zh-CN" altLang="en-US" dirty="0"/>
              <a:t>目标：掌握</a:t>
            </a:r>
            <a:r>
              <a:rPr lang="zh-CN" altLang="en-US" dirty="0">
                <a:solidFill>
                  <a:srgbClr val="FF0000"/>
                </a:solidFill>
              </a:rPr>
              <a:t>编译</a:t>
            </a:r>
            <a:r>
              <a:rPr lang="zh-CN" altLang="en-US" dirty="0"/>
              <a:t>原理的</a:t>
            </a:r>
            <a:r>
              <a:rPr lang="zh-CN" altLang="en-US" dirty="0">
                <a:solidFill>
                  <a:srgbClr val="FF0000"/>
                </a:solidFill>
              </a:rPr>
              <a:t>基础理论和技术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r>
              <a:rPr kumimoji="1" lang="zh-CN" altLang="en-US" dirty="0"/>
              <a:t>此外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帮助我们更</a:t>
            </a:r>
            <a:r>
              <a:rPr lang="zh-CN" altLang="en-US" dirty="0"/>
              <a:t>好的理解程序设计语言和机器体系结构</a:t>
            </a:r>
            <a:endParaRPr lang="en-US" altLang="zh-CN" dirty="0"/>
          </a:p>
          <a:p>
            <a:pPr marL="548640" lvl="2" indent="-274320">
              <a:buClr>
                <a:schemeClr val="accent3"/>
              </a:buClr>
              <a:buSzPct val="95000"/>
            </a:pPr>
            <a:r>
              <a:rPr lang="zh-CN" altLang="en-US" dirty="0"/>
              <a:t>帮助我们写出更加高效的程序</a:t>
            </a:r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3429000"/>
            <a:ext cx="4808256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028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语言处理器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编译器  </a:t>
            </a:r>
            <a:r>
              <a:rPr lang="en-US" altLang="zh-CN" dirty="0"/>
              <a:t>vs.  </a:t>
            </a:r>
            <a:r>
              <a:rPr lang="zh-CN" altLang="en-US" dirty="0"/>
              <a:t>解释器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8591A8A5-C8E0-764B-94CF-7FE266FE524F}"/>
              </a:ext>
            </a:extLst>
          </p:cNvPr>
          <p:cNvGrpSpPr/>
          <p:nvPr/>
        </p:nvGrpSpPr>
        <p:grpSpPr>
          <a:xfrm>
            <a:off x="1483995" y="764704"/>
            <a:ext cx="7555835" cy="3351044"/>
            <a:chOff x="220416" y="2133600"/>
            <a:chExt cx="8168008" cy="3796294"/>
          </a:xfrm>
        </p:grpSpPr>
        <p:sp>
          <p:nvSpPr>
            <p:cNvPr id="9" name="Text Box 21">
              <a:extLst>
                <a:ext uri="{FF2B5EF4-FFF2-40B4-BE49-F238E27FC236}">
                  <a16:creationId xmlns:a16="http://schemas.microsoft.com/office/drawing/2014/main" id="{2948E569-5FFE-A149-9E16-6ADF6914CC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0138" y="3127375"/>
              <a:ext cx="1441450" cy="61753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rtl="1"/>
              <a:r>
                <a:rPr lang="zh-CN" altLang="en-US" sz="3200" dirty="0">
                  <a:solidFill>
                    <a:schemeClr val="tx1"/>
                  </a:solidFill>
                </a:rPr>
                <a:t>编译器</a:t>
              </a:r>
            </a:p>
          </p:txBody>
        </p:sp>
        <p:sp>
          <p:nvSpPr>
            <p:cNvPr id="10" name="Text Box 23">
              <a:extLst>
                <a:ext uri="{FF2B5EF4-FFF2-40B4-BE49-F238E27FC236}">
                  <a16:creationId xmlns:a16="http://schemas.microsoft.com/office/drawing/2014/main" id="{0B17A769-E8E3-C040-B1E2-15648BEC59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59150" y="2133600"/>
              <a:ext cx="1822450" cy="4953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 sz="2400" dirty="0">
                  <a:solidFill>
                    <a:schemeClr val="tx1"/>
                  </a:solidFill>
                </a:rPr>
                <a:t>     </a:t>
              </a:r>
              <a:r>
                <a:rPr lang="zh-CN" altLang="en-US" sz="2400" dirty="0">
                  <a:solidFill>
                    <a:schemeClr val="tx1"/>
                  </a:solidFill>
                </a:rPr>
                <a:t>源程序    </a:t>
              </a:r>
            </a:p>
          </p:txBody>
        </p:sp>
        <p:sp>
          <p:nvSpPr>
            <p:cNvPr id="16" name="Text Box 29">
              <a:extLst>
                <a:ext uri="{FF2B5EF4-FFF2-40B4-BE49-F238E27FC236}">
                  <a16:creationId xmlns:a16="http://schemas.microsoft.com/office/drawing/2014/main" id="{DDD6A0BF-B37E-514C-96FA-16A8F6D143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38500" y="4294193"/>
              <a:ext cx="2212975" cy="45720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r>
                <a:rPr lang="en-US" altLang="zh-CN" sz="2400" dirty="0">
                  <a:solidFill>
                    <a:schemeClr val="tx1"/>
                  </a:solidFill>
                </a:rPr>
                <a:t>     </a:t>
              </a:r>
              <a:r>
                <a:rPr lang="zh-CN" altLang="en-US" sz="2400" dirty="0">
                  <a:solidFill>
                    <a:schemeClr val="tx1"/>
                  </a:solidFill>
                </a:rPr>
                <a:t>目标程序</a:t>
              </a:r>
            </a:p>
          </p:txBody>
        </p:sp>
        <p:sp>
          <p:nvSpPr>
            <p:cNvPr id="17" name="Line 30">
              <a:extLst>
                <a:ext uri="{FF2B5EF4-FFF2-40B4-BE49-F238E27FC236}">
                  <a16:creationId xmlns:a16="http://schemas.microsoft.com/office/drawing/2014/main" id="{736A6273-9081-3D4B-A71E-A671131701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3238" y="3708400"/>
              <a:ext cx="0" cy="431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Oval 31">
              <a:extLst>
                <a:ext uri="{FF2B5EF4-FFF2-40B4-BE49-F238E27FC236}">
                  <a16:creationId xmlns:a16="http://schemas.microsoft.com/office/drawing/2014/main" id="{47F120BE-E856-7C48-9E68-3BD508262B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5338" y="4143380"/>
              <a:ext cx="2076450" cy="9144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Line 32">
              <a:extLst>
                <a:ext uri="{FF2B5EF4-FFF2-40B4-BE49-F238E27FC236}">
                  <a16:creationId xmlns:a16="http://schemas.microsoft.com/office/drawing/2014/main" id="{54004301-7ED8-ED4A-B86C-4D7F065DC9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1000" y="2667000"/>
              <a:ext cx="0" cy="431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Rectangle 33">
              <a:extLst>
                <a:ext uri="{FF2B5EF4-FFF2-40B4-BE49-F238E27FC236}">
                  <a16:creationId xmlns:a16="http://schemas.microsoft.com/office/drawing/2014/main" id="{5FFC6A26-F28E-4641-A75E-EC8CA6017AAE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220416" y="5167894"/>
              <a:ext cx="8001000" cy="762000"/>
            </a:xfrm>
            <a:prstGeom prst="rect">
              <a:avLst/>
            </a:prstGeom>
          </p:spPr>
          <p:txBody>
            <a:bodyPr vert="horz">
              <a:normAutofit fontScale="77500" lnSpcReduction="20000"/>
            </a:bodyPr>
            <a:lstStyle>
              <a:lvl1pPr marL="274320" indent="-274320" algn="l" rtl="0" eaLnBrk="1" latinLnBrk="0" hangingPunct="1">
                <a:spcBef>
                  <a:spcPct val="20000"/>
                </a:spcBef>
                <a:buClr>
                  <a:schemeClr val="accent3"/>
                </a:buClr>
                <a:buSzPct val="95000"/>
                <a:buFont typeface="Wingdings 2"/>
                <a:buChar char=""/>
                <a:defRPr kumimoji="0"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46888" algn="l" rtl="0" eaLnBrk="1" latinLnBrk="0" hangingPunct="1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/>
                <a:buChar char=""/>
                <a:defRPr kumimoji="0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-246888" algn="l" rtl="0" eaLnBrk="1" latinLnBrk="0" hangingPunct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/>
                <a:buChar char=""/>
                <a:defRPr kumimoji="0"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88720" indent="-210312" algn="l" rtl="0" eaLnBrk="1" latinLnBrk="0" hangingPunct="1">
                <a:spcBef>
                  <a:spcPct val="20000"/>
                </a:spcBef>
                <a:buClr>
                  <a:schemeClr val="accent3"/>
                </a:buClr>
                <a:buSzPct val="65000"/>
                <a:buFont typeface="Wingdings 2"/>
                <a:buChar char=""/>
                <a:defRPr kumimoji="0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63040" indent="-210312" algn="l" rtl="0" eaLnBrk="1" latinLnBrk="0" hangingPunct="1">
                <a:spcBef>
                  <a:spcPct val="20000"/>
                </a:spcBef>
                <a:buClr>
                  <a:schemeClr val="accent4"/>
                </a:buClr>
                <a:buSzPct val="65000"/>
                <a:buFont typeface="Wingdings 2"/>
                <a:buChar char=""/>
                <a:defRPr kumimoji="0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37360" indent="-210312" algn="l" rtl="0" eaLnBrk="1" latinLnBrk="0" hangingPunct="1">
                <a:spcBef>
                  <a:spcPct val="20000"/>
                </a:spcBef>
                <a:buClr>
                  <a:schemeClr val="accent5"/>
                </a:buClr>
                <a:buSzPct val="80000"/>
                <a:buFont typeface="Wingdings 2"/>
                <a:buChar char=""/>
                <a:defRPr kumimoji="0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20240" indent="-182880" algn="l" rtl="0" eaLnBrk="1" latinLnBrk="0" hangingPunct="1">
                <a:spcBef>
                  <a:spcPct val="20000"/>
                </a:spcBef>
                <a:buClr>
                  <a:schemeClr val="accent6"/>
                </a:buClr>
                <a:buSzPct val="80000"/>
                <a:buFont typeface="Wingdings 2"/>
                <a:buChar char=""/>
                <a:defRPr kumimoji="0"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94560" indent="-182880" algn="l" rtl="0" eaLnBrk="1" latinLnBrk="0" hangingPunct="1">
                <a:spcBef>
                  <a:spcPct val="20000"/>
                </a:spcBef>
                <a:buClr>
                  <a:schemeClr val="tx2"/>
                </a:buClr>
                <a:buChar char="•"/>
                <a:defRPr kumimoji="0"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68880" indent="-182880" algn="l" rtl="0" eaLnBrk="1" latinLnBrk="0" hangingPunct="1">
                <a:spcBef>
                  <a:spcPct val="20000"/>
                </a:spcBef>
                <a:buClr>
                  <a:schemeClr val="tx2"/>
                </a:buClr>
                <a:buFontTx/>
                <a:buChar char="•"/>
                <a:defRPr kumimoji="0"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dirty="0"/>
                <a:t>效率高，一次编译，多次运行</a:t>
              </a:r>
              <a:endParaRPr lang="en-US" altLang="zh-CN" dirty="0"/>
            </a:p>
            <a:p>
              <a:r>
                <a:rPr lang="zh-CN" altLang="en-US" dirty="0"/>
                <a:t>通常目标程序是可执行的</a:t>
              </a:r>
            </a:p>
          </p:txBody>
        </p:sp>
        <p:grpSp>
          <p:nvGrpSpPr>
            <p:cNvPr id="21" name="Group 17">
              <a:extLst>
                <a:ext uri="{FF2B5EF4-FFF2-40B4-BE49-F238E27FC236}">
                  <a16:creationId xmlns:a16="http://schemas.microsoft.com/office/drawing/2014/main" id="{E7011966-7E1C-2B4A-9834-E886E6DA79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30911" y="4286256"/>
              <a:ext cx="2957513" cy="495300"/>
              <a:chOff x="3951" y="2817"/>
              <a:chExt cx="1747" cy="312"/>
            </a:xfrm>
          </p:grpSpPr>
          <p:sp>
            <p:nvSpPr>
              <p:cNvPr id="22" name="Text Box 18">
                <a:extLst>
                  <a:ext uri="{FF2B5EF4-FFF2-40B4-BE49-F238E27FC236}">
                    <a16:creationId xmlns:a16="http://schemas.microsoft.com/office/drawing/2014/main" id="{447627BB-DD6D-2342-ADD7-638FF7E284B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71" y="2817"/>
                <a:ext cx="1427" cy="31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r>
                  <a:rPr lang="en-US" altLang="zh-CN" sz="2400" dirty="0">
                    <a:solidFill>
                      <a:schemeClr val="tx1"/>
                    </a:solidFill>
                  </a:rPr>
                  <a:t>      </a:t>
                </a:r>
                <a:r>
                  <a:rPr lang="zh-CN" altLang="en-US" sz="2400" dirty="0">
                    <a:solidFill>
                      <a:schemeClr val="tx1"/>
                    </a:solidFill>
                  </a:rPr>
                  <a:t>程序输出</a:t>
                </a:r>
              </a:p>
            </p:txBody>
          </p:sp>
          <p:sp>
            <p:nvSpPr>
              <p:cNvPr id="23" name="Line 19">
                <a:extLst>
                  <a:ext uri="{FF2B5EF4-FFF2-40B4-BE49-F238E27FC236}">
                    <a16:creationId xmlns:a16="http://schemas.microsoft.com/office/drawing/2014/main" id="{ACDDC321-4038-5E4B-BFE4-B6A0611755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51" y="2977"/>
                <a:ext cx="280" cy="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4" name="Group 25">
              <a:extLst>
                <a:ext uri="{FF2B5EF4-FFF2-40B4-BE49-F238E27FC236}">
                  <a16:creationId xmlns:a16="http://schemas.microsoft.com/office/drawing/2014/main" id="{205A016C-FFAE-5E41-BAE2-F42261EFF3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3075" y="4357694"/>
              <a:ext cx="2927350" cy="495300"/>
              <a:chOff x="757" y="3584"/>
              <a:chExt cx="1844" cy="312"/>
            </a:xfrm>
          </p:grpSpPr>
          <p:sp>
            <p:nvSpPr>
              <p:cNvPr id="25" name="Text Box 26">
                <a:extLst>
                  <a:ext uri="{FF2B5EF4-FFF2-40B4-BE49-F238E27FC236}">
                    <a16:creationId xmlns:a16="http://schemas.microsoft.com/office/drawing/2014/main" id="{25E1EB20-74CA-EC46-8859-6A98CF22B8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7" y="3584"/>
                <a:ext cx="1427" cy="31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r>
                  <a:rPr lang="en-US" altLang="zh-CN" sz="2400" dirty="0">
                    <a:solidFill>
                      <a:schemeClr val="tx1"/>
                    </a:solidFill>
                  </a:rPr>
                  <a:t>    </a:t>
                </a:r>
                <a:r>
                  <a:rPr lang="zh-CN" altLang="en-US" sz="2400" dirty="0">
                    <a:solidFill>
                      <a:schemeClr val="tx1"/>
                    </a:solidFill>
                  </a:rPr>
                  <a:t>程序输入</a:t>
                </a:r>
              </a:p>
            </p:txBody>
          </p:sp>
          <p:sp>
            <p:nvSpPr>
              <p:cNvPr id="26" name="Line 27">
                <a:extLst>
                  <a:ext uri="{FF2B5EF4-FFF2-40B4-BE49-F238E27FC236}">
                    <a16:creationId xmlns:a16="http://schemas.microsoft.com/office/drawing/2014/main" id="{7C968245-16C6-C745-9D18-CECFD71084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82" y="3724"/>
                <a:ext cx="419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7" name="Rectangle 3">
            <a:extLst>
              <a:ext uri="{FF2B5EF4-FFF2-40B4-BE49-F238E27FC236}">
                <a16:creationId xmlns:a16="http://schemas.microsoft.com/office/drawing/2014/main" id="{79884292-07FD-4646-83F5-00C8FE4D0D68}"/>
              </a:ext>
            </a:extLst>
          </p:cNvPr>
          <p:cNvSpPr txBox="1">
            <a:spLocks noChangeArrowheads="1"/>
          </p:cNvSpPr>
          <p:nvPr/>
        </p:nvSpPr>
        <p:spPr>
          <a:xfrm>
            <a:off x="1642986" y="5767163"/>
            <a:ext cx="7011587" cy="637312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/>
              <a:t>直接利用用户提供的输入，执行源程序中指定的操作。</a:t>
            </a:r>
            <a:endParaRPr lang="en-US" altLang="zh-CN" sz="1800" dirty="0"/>
          </a:p>
          <a:p>
            <a:r>
              <a:rPr lang="zh-CN" altLang="en-US" sz="1800" dirty="0"/>
              <a:t>不生成目标程序，而是根据源程序的语义直接运行。</a:t>
            </a:r>
            <a:endParaRPr lang="en-US" altLang="zh-CN" sz="1800" dirty="0"/>
          </a:p>
          <a:p>
            <a:r>
              <a:rPr lang="zh-CN" altLang="en-US" sz="1800" dirty="0"/>
              <a:t>边解释，边执行，错误诊断效果好。</a:t>
            </a: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2BE209FE-A1B3-1948-A24D-293855E943F3}"/>
              </a:ext>
            </a:extLst>
          </p:cNvPr>
          <p:cNvGrpSpPr/>
          <p:nvPr/>
        </p:nvGrpSpPr>
        <p:grpSpPr>
          <a:xfrm>
            <a:off x="1836078" y="4424810"/>
            <a:ext cx="6979590" cy="1061103"/>
            <a:chOff x="757758" y="2710408"/>
            <a:chExt cx="7964488" cy="1585913"/>
          </a:xfrm>
        </p:grpSpPr>
        <p:sp>
          <p:nvSpPr>
            <p:cNvPr id="29" name="Text Box 4">
              <a:extLst>
                <a:ext uri="{FF2B5EF4-FFF2-40B4-BE49-F238E27FC236}">
                  <a16:creationId xmlns:a16="http://schemas.microsoft.com/office/drawing/2014/main" id="{6E9E79DE-C008-964D-8F0C-8AE619812D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3371" y="3678783"/>
              <a:ext cx="1441450" cy="61753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rtl="1"/>
              <a:r>
                <a:rPr lang="zh-CN" altLang="en-US" sz="3200">
                  <a:solidFill>
                    <a:schemeClr val="tx1"/>
                  </a:solidFill>
                </a:rPr>
                <a:t>解释器</a:t>
              </a:r>
            </a:p>
          </p:txBody>
        </p: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C5FF6238-247D-2445-936F-CFD1B88D5296}"/>
                </a:ext>
              </a:extLst>
            </p:cNvPr>
            <p:cNvGrpSpPr/>
            <p:nvPr/>
          </p:nvGrpSpPr>
          <p:grpSpPr>
            <a:xfrm>
              <a:off x="757758" y="2710408"/>
              <a:ext cx="4845050" cy="1562100"/>
              <a:chOff x="757758" y="2710408"/>
              <a:chExt cx="4845050" cy="1562100"/>
            </a:xfrm>
          </p:grpSpPr>
          <p:sp>
            <p:nvSpPr>
              <p:cNvPr id="34" name="Text Box 6">
                <a:extLst>
                  <a:ext uri="{FF2B5EF4-FFF2-40B4-BE49-F238E27FC236}">
                    <a16:creationId xmlns:a16="http://schemas.microsoft.com/office/drawing/2014/main" id="{A2BC22B0-C2F9-7C40-B86B-2BC2C1B4BE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75558" y="2710408"/>
                <a:ext cx="2127250" cy="4953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en-US" altLang="zh-CN" sz="2400">
                    <a:solidFill>
                      <a:schemeClr val="tx1"/>
                    </a:solidFill>
                  </a:rPr>
                  <a:t>      </a:t>
                </a:r>
                <a:r>
                  <a:rPr lang="zh-CN" altLang="en-US" sz="2400">
                    <a:solidFill>
                      <a:schemeClr val="tx1"/>
                    </a:solidFill>
                  </a:rPr>
                  <a:t>源程序       </a:t>
                </a:r>
              </a:p>
            </p:txBody>
          </p:sp>
          <p:sp>
            <p:nvSpPr>
              <p:cNvPr id="35" name="Text Box 7">
                <a:extLst>
                  <a:ext uri="{FF2B5EF4-FFF2-40B4-BE49-F238E27FC236}">
                    <a16:creationId xmlns:a16="http://schemas.microsoft.com/office/drawing/2014/main" id="{833CE17B-DD42-2841-8558-1B3168838B9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7758" y="3777208"/>
                <a:ext cx="2265363" cy="4953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r>
                  <a:rPr lang="en-US" altLang="zh-CN" sz="2400">
                    <a:solidFill>
                      <a:schemeClr val="tx1"/>
                    </a:solidFill>
                  </a:rPr>
                  <a:t>     </a:t>
                </a:r>
                <a:r>
                  <a:rPr lang="zh-CN" altLang="en-US" sz="2400">
                    <a:solidFill>
                      <a:schemeClr val="tx1"/>
                    </a:solidFill>
                  </a:rPr>
                  <a:t>程序输入</a:t>
                </a:r>
              </a:p>
            </p:txBody>
          </p:sp>
          <p:sp>
            <p:nvSpPr>
              <p:cNvPr id="36" name="Line 8">
                <a:extLst>
                  <a:ext uri="{FF2B5EF4-FFF2-40B4-BE49-F238E27FC236}">
                    <a16:creationId xmlns:a16="http://schemas.microsoft.com/office/drawing/2014/main" id="{DBC79CDE-2004-E746-B402-DEEC19912B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578871" y="3259683"/>
                <a:ext cx="25400" cy="4079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" name="Line 9">
                <a:extLst>
                  <a:ext uri="{FF2B5EF4-FFF2-40B4-BE49-F238E27FC236}">
                    <a16:creationId xmlns:a16="http://schemas.microsoft.com/office/drawing/2014/main" id="{98C14DEF-7B9C-9A4F-91A6-9E2C2D9F29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59621" y="4024858"/>
                <a:ext cx="66516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2166C5FD-EA2C-B247-A8FC-4FFCB1A9452D}"/>
                </a:ext>
              </a:extLst>
            </p:cNvPr>
            <p:cNvGrpSpPr/>
            <p:nvPr/>
          </p:nvGrpSpPr>
          <p:grpSpPr>
            <a:xfrm>
              <a:off x="5612333" y="3710533"/>
              <a:ext cx="3109913" cy="495300"/>
              <a:chOff x="5612333" y="3710533"/>
              <a:chExt cx="3109913" cy="495300"/>
            </a:xfrm>
          </p:grpSpPr>
          <p:sp>
            <p:nvSpPr>
              <p:cNvPr id="32" name="Text Box 11">
                <a:extLst>
                  <a:ext uri="{FF2B5EF4-FFF2-40B4-BE49-F238E27FC236}">
                    <a16:creationId xmlns:a16="http://schemas.microsoft.com/office/drawing/2014/main" id="{11F0424E-70EE-DB4B-AF71-B2072F89534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81979" y="3710533"/>
                <a:ext cx="2540267" cy="4953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r>
                  <a:rPr lang="en-US" altLang="zh-CN" sz="2400" dirty="0">
                    <a:solidFill>
                      <a:schemeClr val="tx1"/>
                    </a:solidFill>
                  </a:rPr>
                  <a:t>       </a:t>
                </a:r>
                <a:r>
                  <a:rPr lang="zh-CN" altLang="en-US" sz="2400" dirty="0">
                    <a:solidFill>
                      <a:schemeClr val="tx1"/>
                    </a:solidFill>
                  </a:rPr>
                  <a:t>程序输出</a:t>
                </a:r>
              </a:p>
            </p:txBody>
          </p:sp>
          <p:sp>
            <p:nvSpPr>
              <p:cNvPr id="33" name="Line 12">
                <a:extLst>
                  <a:ext uri="{FF2B5EF4-FFF2-40B4-BE49-F238E27FC236}">
                    <a16:creationId xmlns:a16="http://schemas.microsoft.com/office/drawing/2014/main" id="{88120E54-74A5-9142-B529-94CFD80742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12333" y="3964533"/>
                <a:ext cx="498441" cy="127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编译器 </a:t>
            </a:r>
            <a:r>
              <a:rPr lang="en-US" altLang="zh-CN"/>
              <a:t>vs. </a:t>
            </a:r>
            <a:r>
              <a:rPr lang="zh-CN" altLang="en-US"/>
              <a:t>解释器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752600"/>
            <a:ext cx="7543800" cy="4267200"/>
          </a:xfrm>
        </p:spPr>
        <p:txBody>
          <a:bodyPr/>
          <a:lstStyle/>
          <a:p>
            <a:r>
              <a:rPr lang="en-US" altLang="zh-CN" sz="3400" dirty="0"/>
              <a:t>Java</a:t>
            </a:r>
            <a:r>
              <a:rPr lang="zh-CN" altLang="en-US" sz="3400" dirty="0"/>
              <a:t>结合了两者：</a:t>
            </a:r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2780928"/>
            <a:ext cx="4191000" cy="25273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2" name="文本框 1"/>
          <p:cNvSpPr txBox="1"/>
          <p:nvPr/>
        </p:nvSpPr>
        <p:spPr>
          <a:xfrm>
            <a:off x="6444208" y="1268760"/>
            <a:ext cx="288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Javac</a:t>
            </a:r>
            <a:r>
              <a:rPr lang="en-US" altLang="zh-CN" dirty="0"/>
              <a:t> </a:t>
            </a:r>
            <a:r>
              <a:rPr lang="en-US" altLang="zh-CN" dirty="0" err="1"/>
              <a:t>Hello.java</a:t>
            </a:r>
            <a:endParaRPr lang="en-US" altLang="zh-CN" dirty="0"/>
          </a:p>
          <a:p>
            <a:r>
              <a:rPr lang="en-US" altLang="zh-CN" dirty="0"/>
              <a:t>Java   Hello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93601"/>
            <a:ext cx="8229600" cy="1143000"/>
          </a:xfrm>
        </p:spPr>
        <p:txBody>
          <a:bodyPr/>
          <a:lstStyle/>
          <a:p>
            <a:r>
              <a:rPr lang="zh-CN" altLang="en-US" dirty="0"/>
              <a:t>典型语言（如</a:t>
            </a:r>
            <a:r>
              <a:rPr lang="en-US" altLang="zh-CN" dirty="0"/>
              <a:t>C</a:t>
            </a:r>
            <a:r>
              <a:rPr lang="zh-CN" altLang="en-US" dirty="0"/>
              <a:t>）的编译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628800"/>
            <a:ext cx="8229600" cy="4389120"/>
          </a:xfrm>
        </p:spPr>
        <p:txBody>
          <a:bodyPr/>
          <a:lstStyle/>
          <a:p>
            <a:r>
              <a:rPr lang="zh-CN" altLang="en-US" dirty="0"/>
              <a:t>预处理器</a:t>
            </a:r>
          </a:p>
          <a:p>
            <a:r>
              <a:rPr lang="zh-CN" altLang="en-US" dirty="0">
                <a:solidFill>
                  <a:schemeClr val="accent2"/>
                </a:solidFill>
              </a:rPr>
              <a:t>汇编器</a:t>
            </a:r>
          </a:p>
          <a:p>
            <a:r>
              <a:rPr lang="zh-CN" altLang="en-US" dirty="0"/>
              <a:t>链接器</a:t>
            </a:r>
          </a:p>
          <a:p>
            <a:r>
              <a:rPr lang="zh-CN" altLang="en-US" dirty="0"/>
              <a:t>加载器</a:t>
            </a:r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1988840"/>
            <a:ext cx="3230980" cy="4545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2632FC0-B0BF-B948-9430-7F2F187FD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0713" y="980728"/>
            <a:ext cx="3869545" cy="578943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编译器的结构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752600"/>
            <a:ext cx="8348662" cy="4267200"/>
          </a:xfrm>
        </p:spPr>
        <p:txBody>
          <a:bodyPr/>
          <a:lstStyle/>
          <a:p>
            <a:r>
              <a:rPr lang="zh-CN" altLang="en-US" sz="2600" dirty="0"/>
              <a:t>分析部分（</a:t>
            </a:r>
            <a:r>
              <a:rPr lang="en-US" altLang="zh-CN" sz="2600" dirty="0"/>
              <a:t>Analysis</a:t>
            </a:r>
            <a:r>
              <a:rPr lang="zh-CN" altLang="en-US" sz="2600" dirty="0"/>
              <a:t>）</a:t>
            </a:r>
          </a:p>
          <a:p>
            <a:pPr lvl="1"/>
            <a:r>
              <a:rPr lang="zh-CN" altLang="en-US" sz="2200" dirty="0"/>
              <a:t>源程序 </a:t>
            </a:r>
            <a:r>
              <a:rPr lang="en-US" altLang="zh-CN" sz="2200" dirty="0"/>
              <a:t>-  </a:t>
            </a:r>
            <a:r>
              <a:rPr lang="zh-CN" altLang="en-US" sz="2200" dirty="0"/>
              <a:t>语法结构  </a:t>
            </a:r>
            <a:r>
              <a:rPr lang="en-US" altLang="zh-CN" sz="2200" dirty="0"/>
              <a:t>-  </a:t>
            </a:r>
            <a:r>
              <a:rPr lang="zh-CN" altLang="en-US" sz="2200" dirty="0"/>
              <a:t>中间表示</a:t>
            </a:r>
          </a:p>
          <a:p>
            <a:pPr lvl="1"/>
            <a:r>
              <a:rPr lang="zh-CN" altLang="en-US" sz="2200" dirty="0"/>
              <a:t>搜集源程序中的相关信息，放入符号表</a:t>
            </a:r>
          </a:p>
          <a:p>
            <a:pPr lvl="1"/>
            <a:r>
              <a:rPr lang="zh-CN" altLang="en-US" sz="2200" dirty="0"/>
              <a:t>分析、定位程序中可能存在的错误信息（语法、语义错误）</a:t>
            </a:r>
          </a:p>
          <a:p>
            <a:pPr lvl="1"/>
            <a:r>
              <a:rPr lang="zh-CN" altLang="en-US" sz="2200" dirty="0"/>
              <a:t>又称编译器的前端（</a:t>
            </a:r>
            <a:r>
              <a:rPr lang="en-US" altLang="zh-CN" sz="2200" dirty="0"/>
              <a:t>front end</a:t>
            </a:r>
            <a:r>
              <a:rPr lang="zh-CN" altLang="en-US" sz="2200" dirty="0"/>
              <a:t>），是于机器无关的部分</a:t>
            </a:r>
          </a:p>
          <a:p>
            <a:r>
              <a:rPr lang="zh-CN" altLang="en-US" sz="2600" dirty="0"/>
              <a:t>综合部分（</a:t>
            </a:r>
            <a:r>
              <a:rPr lang="en-US" altLang="zh-CN" sz="2600" dirty="0"/>
              <a:t>Synthesis</a:t>
            </a:r>
            <a:r>
              <a:rPr lang="zh-CN" altLang="en-US" sz="2600" dirty="0"/>
              <a:t>）</a:t>
            </a:r>
          </a:p>
          <a:p>
            <a:pPr lvl="1"/>
            <a:r>
              <a:rPr lang="zh-CN" altLang="en-US" sz="2200" dirty="0"/>
              <a:t>根据符号表和中间表示构造目标程序</a:t>
            </a:r>
          </a:p>
          <a:p>
            <a:pPr lvl="1"/>
            <a:r>
              <a:rPr lang="zh-CN" altLang="en-US" sz="2200" dirty="0"/>
              <a:t>又称编译器的后端（</a:t>
            </a:r>
            <a:r>
              <a:rPr lang="en-US" altLang="zh-CN" sz="2200" dirty="0"/>
              <a:t>back end</a:t>
            </a:r>
            <a:r>
              <a:rPr lang="zh-CN" altLang="en-US" sz="2200" dirty="0"/>
              <a:t>），是于机器相关的部分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1255</TotalTime>
  <Words>1208</Words>
  <Application>Microsoft Macintosh PowerPoint</Application>
  <PresentationFormat>全屏显示(4:3)</PresentationFormat>
  <Paragraphs>166</Paragraphs>
  <Slides>27</Slides>
  <Notes>2</Notes>
  <HiddenSlides>0</HiddenSlides>
  <MMClips>1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4" baseType="lpstr">
      <vt:lpstr>Arial</vt:lpstr>
      <vt:lpstr>Calibri</vt:lpstr>
      <vt:lpstr>Constantia</vt:lpstr>
      <vt:lpstr>Verdana</vt:lpstr>
      <vt:lpstr>Wingdings</vt:lpstr>
      <vt:lpstr>Wingdings 2</vt:lpstr>
      <vt:lpstr>流畅</vt:lpstr>
      <vt:lpstr>第一章     引    论</vt:lpstr>
      <vt:lpstr>课程概要</vt:lpstr>
      <vt:lpstr>课程第一印象？</vt:lpstr>
      <vt:lpstr>什么是编译器</vt:lpstr>
      <vt:lpstr>课程目标</vt:lpstr>
      <vt:lpstr>语言处理器</vt:lpstr>
      <vt:lpstr>编译器 vs. 解释器</vt:lpstr>
      <vt:lpstr>典型语言（如C）的编译</vt:lpstr>
      <vt:lpstr>编译器的结构</vt:lpstr>
      <vt:lpstr>编译器中的若干步骤</vt:lpstr>
      <vt:lpstr>符号表管理</vt:lpstr>
      <vt:lpstr>词法分析（lexical analysis, scanning） </vt:lpstr>
      <vt:lpstr>语法分析（syntax analysis/parsing） </vt:lpstr>
      <vt:lpstr>语义分析(Semantic Analysis)</vt:lpstr>
      <vt:lpstr>语义分析</vt:lpstr>
      <vt:lpstr>中间代码生成(Intermediate-Code Generation)</vt:lpstr>
      <vt:lpstr>代码优化(Code Optimization)</vt:lpstr>
      <vt:lpstr>代码生成(Code Generation)</vt:lpstr>
      <vt:lpstr>PowerPoint 演示文稿</vt:lpstr>
      <vt:lpstr>编译器的趟（Pass）</vt:lpstr>
      <vt:lpstr>编译器简介</vt:lpstr>
      <vt:lpstr>编译器的构造工具</vt:lpstr>
      <vt:lpstr>编译器的处理对象-程序语言</vt:lpstr>
      <vt:lpstr>程序设计语言</vt:lpstr>
      <vt:lpstr>程序设计语言和编译器之间的关系</vt:lpstr>
      <vt:lpstr>人工智能编译器</vt:lpstr>
      <vt:lpstr>第一课总结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    引    论</dc:title>
  <dc:creator>Dai Xinyu</dc:creator>
  <cp:lastModifiedBy>Microsoft Office User</cp:lastModifiedBy>
  <cp:revision>81</cp:revision>
  <dcterms:created xsi:type="dcterms:W3CDTF">2010-02-26T03:48:05Z</dcterms:created>
  <dcterms:modified xsi:type="dcterms:W3CDTF">2021-08-30T06:47:33Z</dcterms:modified>
</cp:coreProperties>
</file>