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313" r:id="rId3"/>
    <p:sldId id="314" r:id="rId4"/>
    <p:sldId id="257" r:id="rId5"/>
    <p:sldId id="258" r:id="rId6"/>
    <p:sldId id="259" r:id="rId7"/>
    <p:sldId id="260" r:id="rId8"/>
    <p:sldId id="261" r:id="rId9"/>
    <p:sldId id="262"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316" r:id="rId29"/>
    <p:sldId id="317" r:id="rId30"/>
    <p:sldId id="282" r:id="rId31"/>
    <p:sldId id="283" r:id="rId32"/>
    <p:sldId id="284" r:id="rId33"/>
    <p:sldId id="285" r:id="rId34"/>
    <p:sldId id="286" r:id="rId35"/>
    <p:sldId id="287" r:id="rId36"/>
    <p:sldId id="288" r:id="rId37"/>
    <p:sldId id="315" r:id="rId38"/>
    <p:sldId id="309" r:id="rId39"/>
    <p:sldId id="310" r:id="rId40"/>
    <p:sldId id="311" r:id="rId41"/>
    <p:sldId id="312"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04" autoAdjust="0"/>
    <p:restoredTop sz="95519" autoAdjust="0"/>
  </p:normalViewPr>
  <p:slideViewPr>
    <p:cSldViewPr>
      <p:cViewPr varScale="1">
        <p:scale>
          <a:sx n="102" d="100"/>
          <a:sy n="102" d="100"/>
        </p:scale>
        <p:origin x="102" y="288"/>
      </p:cViewPr>
      <p:guideLst/>
    </p:cSldViewPr>
  </p:slideViewPr>
  <p:outlineViewPr>
    <p:cViewPr>
      <p:scale>
        <a:sx n="33" d="100"/>
        <a:sy n="33" d="100"/>
      </p:scale>
      <p:origin x="0" y="-4747"/>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AE6705-3460-4B59-A3FD-3C1256985C30}" type="datetimeFigureOut">
              <a:rPr lang="zh-CN" altLang="en-US" smtClean="0"/>
              <a:pPr/>
              <a:t>2022/1/4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542935-94FD-4C9E-9E2F-7EB45C825CC7}" type="slidenum">
              <a:rPr lang="zh-CN" altLang="en-US" smtClean="0"/>
              <a:pPr/>
              <a:t>‹#›</a:t>
            </a:fld>
            <a:endParaRPr lang="zh-CN" altLang="en-US"/>
          </a:p>
        </p:txBody>
      </p:sp>
    </p:spTree>
    <p:extLst>
      <p:ext uri="{BB962C8B-B14F-4D97-AF65-F5344CB8AC3E}">
        <p14:creationId xmlns:p14="http://schemas.microsoft.com/office/powerpoint/2010/main" val="2374446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B542935-94FD-4C9E-9E2F-7EB45C825CC7}" type="slidenum">
              <a:rPr lang="zh-CN" altLang="en-US" smtClean="0"/>
              <a:pPr/>
              <a:t>7</a:t>
            </a:fld>
            <a:endParaRPr lang="zh-CN" altLang="en-US"/>
          </a:p>
        </p:txBody>
      </p:sp>
    </p:spTree>
    <p:extLst>
      <p:ext uri="{BB962C8B-B14F-4D97-AF65-F5344CB8AC3E}">
        <p14:creationId xmlns:p14="http://schemas.microsoft.com/office/powerpoint/2010/main" val="2537431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2022/1/4</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2022/1/4</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66800" y="2057400"/>
            <a:ext cx="7086600" cy="3886200"/>
          </a:xfrm>
        </p:spPr>
        <p:txBody>
          <a:bodyPr/>
          <a:lstStyle/>
          <a:p>
            <a:pPr eaLnBrk="1" hangingPunct="1"/>
            <a:r>
              <a:rPr lang="zh-CN" altLang="en-US" sz="4400" b="1" dirty="0"/>
              <a:t>第五章     语法制导的翻译</a:t>
            </a:r>
            <a:br>
              <a:rPr lang="en-US" altLang="zh-CN" sz="4400" b="1" dirty="0"/>
            </a:br>
            <a:br>
              <a:rPr lang="en-US" altLang="zh-CN" sz="4400" b="1" dirty="0"/>
            </a:br>
            <a:br>
              <a:rPr lang="en-US" altLang="zh-CN" sz="4400" b="1" dirty="0"/>
            </a:br>
            <a:br>
              <a:rPr lang="en-US" altLang="zh-CN" sz="4400" b="1" dirty="0"/>
            </a:br>
            <a:r>
              <a:rPr lang="en-US" altLang="zh-CN" sz="4400" b="1" dirty="0"/>
              <a:t>                       </a:t>
            </a:r>
            <a:r>
              <a:rPr lang="zh-CN" altLang="en-US" sz="2800" b="1" dirty="0"/>
              <a:t>戴新宇</a:t>
            </a:r>
            <a:br>
              <a:rPr lang="en-US" altLang="zh-CN" sz="2800" b="1" dirty="0"/>
            </a:br>
            <a:r>
              <a:rPr lang="en-US" altLang="zh-CN" sz="2800" b="1" dirty="0"/>
              <a:t>                                   </a:t>
            </a:r>
            <a:r>
              <a:rPr lang="zh-CN" altLang="en-US" sz="2800" b="1" dirty="0"/>
              <a:t> </a:t>
            </a:r>
            <a:r>
              <a:rPr lang="en-US" altLang="zh-CN" sz="2800" b="1" dirty="0"/>
              <a:t>2021-11</a:t>
            </a:r>
            <a:endParaRPr lang="zh-CN" altLang="en-US" sz="2800" b="1" dirty="0"/>
          </a:p>
        </p:txBody>
      </p:sp>
      <p:sp>
        <p:nvSpPr>
          <p:cNvPr id="3" name="灯片编号占位符 2"/>
          <p:cNvSpPr>
            <a:spLocks noGrp="1"/>
          </p:cNvSpPr>
          <p:nvPr>
            <p:ph type="sldNum" sz="quarter" idx="12"/>
          </p:nvPr>
        </p:nvSpPr>
        <p:spPr/>
        <p:txBody>
          <a:bodyPr/>
          <a:lstStyle/>
          <a:p>
            <a:pPr>
              <a:defRPr/>
            </a:pPr>
            <a:fld id="{FC559DF2-E518-4407-A760-F19AFB91A06F}"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zh-CN" altLang="en-US"/>
              <a:t>属性求值和注释语法分析树</a:t>
            </a:r>
          </a:p>
        </p:txBody>
      </p:sp>
      <p:sp>
        <p:nvSpPr>
          <p:cNvPr id="3" name="内容占位符 2"/>
          <p:cNvSpPr>
            <a:spLocks noGrp="1"/>
          </p:cNvSpPr>
          <p:nvPr>
            <p:ph idx="1"/>
          </p:nvPr>
        </p:nvSpPr>
        <p:spPr/>
        <p:txBody>
          <a:bodyPr>
            <a:normAutofit fontScale="92500" lnSpcReduction="10000"/>
          </a:bodyPr>
          <a:lstStyle/>
          <a:p>
            <a:pPr eaLnBrk="1" hangingPunct="1">
              <a:defRPr/>
            </a:pPr>
            <a:r>
              <a:rPr lang="zh-CN" altLang="en-US" dirty="0"/>
              <a:t>基于语法分析树，可以通过语义规则对语法分析树上的各个结点的所有属性进行求值。</a:t>
            </a:r>
            <a:endParaRPr lang="en-US" altLang="zh-CN" dirty="0"/>
          </a:p>
          <a:p>
            <a:pPr eaLnBrk="1" hangingPunct="1">
              <a:defRPr/>
            </a:pPr>
            <a:r>
              <a:rPr lang="zh-CN" altLang="en-US" dirty="0"/>
              <a:t>显示了它的各个属性的值的语法分析树称为注释语法分析树。</a:t>
            </a:r>
            <a:endParaRPr lang="en-US" altLang="zh-CN" dirty="0"/>
          </a:p>
          <a:p>
            <a:pPr eaLnBrk="1" hangingPunct="1">
              <a:defRPr/>
            </a:pPr>
            <a:r>
              <a:rPr lang="zh-CN" altLang="en-US" dirty="0"/>
              <a:t>树上那么多的结点，按照什么顺序对各个节点的属性进行求值呢？</a:t>
            </a:r>
            <a:endParaRPr lang="en-US" altLang="zh-CN" dirty="0"/>
          </a:p>
          <a:p>
            <a:pPr eaLnBrk="1" hangingPunct="1">
              <a:defRPr/>
            </a:pPr>
            <a:r>
              <a:rPr lang="zh-CN" altLang="en-US" dirty="0"/>
              <a:t>显然，在对某个节点的一个属性进行求值之前，必须首先求出这个属性</a:t>
            </a:r>
            <a:r>
              <a:rPr lang="zh-CN" altLang="en-US"/>
              <a:t>值所依赖的</a:t>
            </a:r>
            <a:r>
              <a:rPr lang="zh-CN" altLang="en-US" dirty="0"/>
              <a:t>所有属性值。</a:t>
            </a:r>
            <a:endParaRPr lang="en-US" altLang="zh-CN" dirty="0"/>
          </a:p>
          <a:p>
            <a:pPr eaLnBrk="1" hangingPunct="1">
              <a:defRPr/>
            </a:pPr>
            <a:r>
              <a:rPr lang="zh-CN" altLang="en-US" dirty="0"/>
              <a:t>一个产生式</a:t>
            </a:r>
            <a:r>
              <a:rPr lang="en-US" altLang="zh-CN" sz="2800" i="1" dirty="0"/>
              <a:t>A→</a:t>
            </a:r>
            <a:r>
              <a:rPr lang="el-GR" altLang="zh-CN" sz="2800" i="1" dirty="0"/>
              <a:t>α </a:t>
            </a:r>
            <a:r>
              <a:rPr lang="zh-CN" altLang="en-US" sz="3100" dirty="0"/>
              <a:t>的一条语义规则</a:t>
            </a:r>
            <a:r>
              <a:rPr lang="en-US" altLang="zh-CN" sz="2800" i="1" dirty="0"/>
              <a:t>b=f(c</a:t>
            </a:r>
            <a:r>
              <a:rPr lang="en-US" altLang="zh-CN" sz="2800" i="1" baseline="-25000" dirty="0"/>
              <a:t>1</a:t>
            </a:r>
            <a:r>
              <a:rPr lang="en-US" altLang="zh-CN" sz="2800" i="1" dirty="0"/>
              <a:t>,c</a:t>
            </a:r>
            <a:r>
              <a:rPr lang="en-US" altLang="zh-CN" sz="2800" i="1" baseline="-25000" dirty="0"/>
              <a:t>2</a:t>
            </a:r>
            <a:r>
              <a:rPr lang="en-US" altLang="zh-CN" sz="2800" i="1" dirty="0"/>
              <a:t>,…,</a:t>
            </a:r>
            <a:r>
              <a:rPr lang="en-US" altLang="zh-CN" sz="2800" i="1" dirty="0" err="1"/>
              <a:t>c</a:t>
            </a:r>
            <a:r>
              <a:rPr lang="en-US" altLang="zh-CN" sz="2800" i="1" baseline="-25000" dirty="0" err="1"/>
              <a:t>n</a:t>
            </a:r>
            <a:r>
              <a:rPr lang="en-US" altLang="zh-CN" sz="2800" i="1" dirty="0"/>
              <a:t>)</a:t>
            </a:r>
            <a:r>
              <a:rPr lang="zh-CN" altLang="en-US" sz="2800" i="1" dirty="0"/>
              <a:t>，</a:t>
            </a:r>
            <a:r>
              <a:rPr lang="zh-CN" altLang="en-US" sz="2800" dirty="0"/>
              <a:t>要求</a:t>
            </a:r>
            <a:r>
              <a:rPr lang="en-US" altLang="zh-CN" sz="2800" i="1" dirty="0"/>
              <a:t>b</a:t>
            </a:r>
            <a:r>
              <a:rPr lang="zh-CN" altLang="en-US" sz="2800" dirty="0"/>
              <a:t>的值，首先得计算出</a:t>
            </a:r>
            <a:r>
              <a:rPr lang="en-US" altLang="zh-CN" sz="3200" i="1" dirty="0"/>
              <a:t>c</a:t>
            </a:r>
            <a:r>
              <a:rPr lang="en-US" altLang="zh-CN" sz="3200" i="1" baseline="-25000" dirty="0"/>
              <a:t>1</a:t>
            </a:r>
            <a:r>
              <a:rPr lang="en-US" altLang="zh-CN" sz="3200" i="1" dirty="0"/>
              <a:t>,c</a:t>
            </a:r>
            <a:r>
              <a:rPr lang="en-US" altLang="zh-CN" sz="3200" i="1" baseline="-25000" dirty="0"/>
              <a:t>2</a:t>
            </a:r>
            <a:r>
              <a:rPr lang="en-US" altLang="zh-CN" sz="3200" i="1" dirty="0"/>
              <a:t>,…,</a:t>
            </a:r>
            <a:r>
              <a:rPr lang="en-US" altLang="zh-CN" sz="3200" i="1" dirty="0" err="1"/>
              <a:t>c</a:t>
            </a:r>
            <a:r>
              <a:rPr lang="en-US" altLang="zh-CN" sz="3200" i="1" baseline="-25000" dirty="0" err="1"/>
              <a:t>n</a:t>
            </a:r>
            <a:r>
              <a:rPr lang="zh-CN" altLang="en-US" sz="3100" dirty="0"/>
              <a:t>的值，计算顺序反应它们之间存在依赖关系</a:t>
            </a:r>
            <a:r>
              <a:rPr lang="zh-CN" altLang="en-US" sz="3200" dirty="0"/>
              <a:t>。</a:t>
            </a:r>
            <a:endParaRPr lang="zh-CN" altLang="en-US" dirty="0"/>
          </a:p>
        </p:txBody>
      </p:sp>
      <p:sp>
        <p:nvSpPr>
          <p:cNvPr id="4" name="灯片编号占位符 3"/>
          <p:cNvSpPr>
            <a:spLocks noGrp="1"/>
          </p:cNvSpPr>
          <p:nvPr>
            <p:ph type="sldNum" sz="quarter" idx="12"/>
          </p:nvPr>
        </p:nvSpPr>
        <p:spPr/>
        <p:txBody>
          <a:bodyPr/>
          <a:lstStyle/>
          <a:p>
            <a:pPr>
              <a:defRPr/>
            </a:pPr>
            <a:fld id="{4DA5011A-8845-4DB2-BEFB-1E8C39585A2D}" type="slidenum">
              <a:rPr lang="en-US" altLang="zh-CN" smtClean="0"/>
              <a:pPr>
                <a:defRPr/>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normAutofit fontScale="90000"/>
          </a:bodyPr>
          <a:lstStyle/>
          <a:p>
            <a:pPr eaLnBrk="1" hangingPunct="1"/>
            <a:r>
              <a:rPr lang="zh-CN" altLang="en-US" dirty="0"/>
              <a:t>属性求值和注释语法分析树（续）</a:t>
            </a:r>
          </a:p>
        </p:txBody>
      </p:sp>
      <p:sp>
        <p:nvSpPr>
          <p:cNvPr id="12291" name="内容占位符 2"/>
          <p:cNvSpPr>
            <a:spLocks noGrp="1"/>
          </p:cNvSpPr>
          <p:nvPr>
            <p:ph idx="1"/>
          </p:nvPr>
        </p:nvSpPr>
        <p:spPr/>
        <p:txBody>
          <a:bodyPr/>
          <a:lstStyle/>
          <a:p>
            <a:pPr eaLnBrk="1" hangingPunct="1"/>
            <a:r>
              <a:rPr lang="zh-CN" altLang="en-US"/>
              <a:t>所有属性都是综合属性，比较好办，自底向上，后根遍历即可。</a:t>
            </a:r>
          </a:p>
        </p:txBody>
      </p:sp>
      <p:sp>
        <p:nvSpPr>
          <p:cNvPr id="5" name="灯片编号占位符 4"/>
          <p:cNvSpPr>
            <a:spLocks noGrp="1"/>
          </p:cNvSpPr>
          <p:nvPr>
            <p:ph type="sldNum" sz="quarter" idx="12"/>
          </p:nvPr>
        </p:nvSpPr>
        <p:spPr/>
        <p:txBody>
          <a:bodyPr/>
          <a:lstStyle/>
          <a:p>
            <a:pPr>
              <a:defRPr/>
            </a:pPr>
            <a:fld id="{2C8ABFFA-A77F-4464-8C9D-94AA14C03FA7}" type="slidenum">
              <a:rPr lang="en-US" altLang="zh-CN" smtClean="0"/>
              <a:pPr>
                <a:defRPr/>
              </a:pPr>
              <a:t>11</a:t>
            </a:fld>
            <a:endParaRPr lang="en-US" altLang="zh-CN"/>
          </a:p>
        </p:txBody>
      </p:sp>
      <p:pic>
        <p:nvPicPr>
          <p:cNvPr id="12292" name="Picture 2"/>
          <p:cNvPicPr>
            <a:picLocks noChangeAspect="1" noChangeArrowheads="1"/>
          </p:cNvPicPr>
          <p:nvPr/>
        </p:nvPicPr>
        <p:blipFill>
          <a:blip r:embed="rId2" cstate="print"/>
          <a:srcRect/>
          <a:stretch>
            <a:fillRect/>
          </a:stretch>
        </p:blipFill>
        <p:spPr bwMode="auto">
          <a:xfrm>
            <a:off x="1295400" y="2743200"/>
            <a:ext cx="5219700" cy="3905250"/>
          </a:xfrm>
          <a:prstGeom prst="rect">
            <a:avLst/>
          </a:prstGeom>
          <a:noFill/>
          <a:ln w="38100" algn="ctr">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normAutofit fontScale="90000"/>
          </a:bodyPr>
          <a:lstStyle/>
          <a:p>
            <a:pPr eaLnBrk="1" hangingPunct="1"/>
            <a:r>
              <a:rPr lang="zh-CN" altLang="en-US"/>
              <a:t>属性求值和注释语法分析树（续）</a:t>
            </a:r>
          </a:p>
        </p:txBody>
      </p:sp>
      <p:sp>
        <p:nvSpPr>
          <p:cNvPr id="3" name="内容占位符 2"/>
          <p:cNvSpPr>
            <a:spLocks noGrp="1"/>
          </p:cNvSpPr>
          <p:nvPr>
            <p:ph idx="1"/>
          </p:nvPr>
        </p:nvSpPr>
        <p:spPr>
          <a:xfrm>
            <a:off x="566738" y="1752600"/>
            <a:ext cx="8001000" cy="5105400"/>
          </a:xfrm>
        </p:spPr>
        <p:txBody>
          <a:bodyPr>
            <a:normAutofit/>
          </a:bodyPr>
          <a:lstStyle/>
          <a:p>
            <a:pPr eaLnBrk="1" hangingPunct="1">
              <a:defRPr/>
            </a:pPr>
            <a:r>
              <a:rPr lang="zh-CN" altLang="en-US" dirty="0"/>
              <a:t>对存在继承属性的语法分析树进行注释</a:t>
            </a:r>
            <a:endParaRPr lang="en-US" altLang="zh-CN" dirty="0"/>
          </a:p>
          <a:p>
            <a:pPr eaLnBrk="1" hangingPunct="1">
              <a:defRPr/>
            </a:pPr>
            <a:r>
              <a:rPr lang="zh-CN" altLang="en-US" dirty="0"/>
              <a:t>继承属性有时是必要的</a:t>
            </a: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r>
              <a:rPr lang="zh-CN" altLang="en-US" dirty="0"/>
              <a:t>如何给出正确的求值顺序？   </a:t>
            </a:r>
            <a:endParaRPr lang="en-US" altLang="zh-CN" dirty="0"/>
          </a:p>
          <a:p>
            <a:pPr lvl="1" eaLnBrk="1" hangingPunct="1">
              <a:defRPr/>
            </a:pPr>
            <a:r>
              <a:rPr lang="zh-CN" altLang="en-US" dirty="0"/>
              <a:t>依赖图</a:t>
            </a:r>
          </a:p>
        </p:txBody>
      </p:sp>
      <p:sp>
        <p:nvSpPr>
          <p:cNvPr id="6" name="灯片编号占位符 5"/>
          <p:cNvSpPr>
            <a:spLocks noGrp="1"/>
          </p:cNvSpPr>
          <p:nvPr>
            <p:ph type="sldNum" sz="quarter" idx="12"/>
          </p:nvPr>
        </p:nvSpPr>
        <p:spPr/>
        <p:txBody>
          <a:bodyPr/>
          <a:lstStyle/>
          <a:p>
            <a:pPr>
              <a:defRPr/>
            </a:pPr>
            <a:fld id="{A895D634-ABD8-41CB-98F3-E3A07EDB678D}" type="slidenum">
              <a:rPr lang="en-US" altLang="zh-CN" smtClean="0"/>
              <a:pPr>
                <a:defRPr/>
              </a:pPr>
              <a:t>12</a:t>
            </a:fld>
            <a:endParaRPr lang="en-US" altLang="zh-CN"/>
          </a:p>
        </p:txBody>
      </p:sp>
      <p:pic>
        <p:nvPicPr>
          <p:cNvPr id="13316" name="Picture 2"/>
          <p:cNvPicPr>
            <a:picLocks noChangeAspect="1" noChangeArrowheads="1"/>
          </p:cNvPicPr>
          <p:nvPr/>
        </p:nvPicPr>
        <p:blipFill>
          <a:blip r:embed="rId2" cstate="print"/>
          <a:srcRect/>
          <a:stretch>
            <a:fillRect/>
          </a:stretch>
        </p:blipFill>
        <p:spPr bwMode="auto">
          <a:xfrm>
            <a:off x="609600" y="2743200"/>
            <a:ext cx="3705225" cy="3019425"/>
          </a:xfrm>
          <a:prstGeom prst="rect">
            <a:avLst/>
          </a:prstGeom>
          <a:noFill/>
          <a:ln w="38100" algn="ctr">
            <a:noFill/>
            <a:miter lim="800000"/>
            <a:headEnd/>
            <a:tailEnd/>
          </a:ln>
        </p:spPr>
      </p:pic>
      <p:pic>
        <p:nvPicPr>
          <p:cNvPr id="13317" name="Picture 3"/>
          <p:cNvPicPr>
            <a:picLocks noChangeAspect="1" noChangeArrowheads="1"/>
          </p:cNvPicPr>
          <p:nvPr/>
        </p:nvPicPr>
        <p:blipFill>
          <a:blip r:embed="rId3" cstate="print"/>
          <a:srcRect/>
          <a:stretch>
            <a:fillRect/>
          </a:stretch>
        </p:blipFill>
        <p:spPr bwMode="auto">
          <a:xfrm>
            <a:off x="4791075" y="2743200"/>
            <a:ext cx="4352925" cy="2743200"/>
          </a:xfrm>
          <a:prstGeom prst="rect">
            <a:avLst/>
          </a:prstGeom>
          <a:noFill/>
          <a:ln w="38100" algn="ctr">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normAutofit fontScale="90000"/>
          </a:bodyPr>
          <a:lstStyle/>
          <a:p>
            <a:pPr eaLnBrk="1" hangingPunct="1"/>
            <a:r>
              <a:rPr lang="zh-CN" altLang="en-US"/>
              <a:t>属性求值和注释语法分析树（续）</a:t>
            </a:r>
          </a:p>
        </p:txBody>
      </p:sp>
      <p:sp>
        <p:nvSpPr>
          <p:cNvPr id="3" name="内容占位符 2"/>
          <p:cNvSpPr>
            <a:spLocks noGrp="1"/>
          </p:cNvSpPr>
          <p:nvPr>
            <p:ph idx="1"/>
          </p:nvPr>
        </p:nvSpPr>
        <p:spPr>
          <a:xfrm>
            <a:off x="566738" y="1752600"/>
            <a:ext cx="8001000" cy="4876800"/>
          </a:xfrm>
        </p:spPr>
        <p:txBody>
          <a:bodyPr>
            <a:normAutofit fontScale="92500" lnSpcReduction="20000"/>
          </a:bodyPr>
          <a:lstStyle/>
          <a:p>
            <a:pPr eaLnBrk="1" hangingPunct="1">
              <a:defRPr/>
            </a:pPr>
            <a:r>
              <a:rPr lang="zh-CN" altLang="en-US" dirty="0"/>
              <a:t>对于同时具有综合属性和继承属性的</a:t>
            </a:r>
            <a:r>
              <a:rPr lang="en-US" altLang="zh-CN" dirty="0"/>
              <a:t>SDD</a:t>
            </a:r>
            <a:r>
              <a:rPr lang="zh-CN" altLang="en-US" dirty="0"/>
              <a:t>，不能保证有一个顺序来对各节点上的属性进行求值，可能会有循环定义。</a:t>
            </a: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r>
              <a:rPr lang="zh-CN" altLang="en-US" dirty="0"/>
              <a:t>有一类</a:t>
            </a:r>
            <a:r>
              <a:rPr lang="en-US" altLang="zh-CN" dirty="0"/>
              <a:t>SDD</a:t>
            </a:r>
            <a:r>
              <a:rPr lang="zh-CN" altLang="en-US" dirty="0"/>
              <a:t>，能够保证对每棵语法树都存在一个求值顺序。</a:t>
            </a:r>
            <a:endParaRPr lang="en-US" altLang="zh-CN" dirty="0"/>
          </a:p>
          <a:p>
            <a:pPr lvl="1" eaLnBrk="1" hangingPunct="1">
              <a:defRPr/>
            </a:pPr>
            <a:r>
              <a:rPr lang="en-US" altLang="zh-CN" dirty="0"/>
              <a:t>S</a:t>
            </a:r>
            <a:r>
              <a:rPr lang="zh-CN" altLang="en-US" dirty="0"/>
              <a:t>属性</a:t>
            </a:r>
            <a:r>
              <a:rPr lang="en-US" altLang="zh-CN" dirty="0"/>
              <a:t>SDD</a:t>
            </a:r>
          </a:p>
          <a:p>
            <a:pPr lvl="1" eaLnBrk="1" hangingPunct="1">
              <a:defRPr/>
            </a:pPr>
            <a:r>
              <a:rPr lang="en-US" altLang="zh-CN" dirty="0"/>
              <a:t>L</a:t>
            </a:r>
            <a:r>
              <a:rPr lang="zh-CN" altLang="en-US" dirty="0"/>
              <a:t>属性</a:t>
            </a:r>
            <a:r>
              <a:rPr lang="en-US" altLang="zh-CN" dirty="0"/>
              <a:t>SDD</a:t>
            </a:r>
            <a:endParaRPr lang="zh-CN" altLang="en-US" dirty="0"/>
          </a:p>
        </p:txBody>
      </p:sp>
      <p:sp>
        <p:nvSpPr>
          <p:cNvPr id="6" name="灯片编号占位符 5"/>
          <p:cNvSpPr>
            <a:spLocks noGrp="1"/>
          </p:cNvSpPr>
          <p:nvPr>
            <p:ph type="sldNum" sz="quarter" idx="12"/>
          </p:nvPr>
        </p:nvSpPr>
        <p:spPr/>
        <p:txBody>
          <a:bodyPr/>
          <a:lstStyle/>
          <a:p>
            <a:pPr>
              <a:defRPr/>
            </a:pPr>
            <a:fld id="{B7ABF48E-E107-4B20-8966-627D650EF638}" type="slidenum">
              <a:rPr lang="en-US" altLang="zh-CN" smtClean="0"/>
              <a:pPr>
                <a:defRPr/>
              </a:pPr>
              <a:t>13</a:t>
            </a:fld>
            <a:endParaRPr lang="en-US" altLang="zh-CN"/>
          </a:p>
        </p:txBody>
      </p:sp>
      <p:pic>
        <p:nvPicPr>
          <p:cNvPr id="14340" name="Picture 2"/>
          <p:cNvPicPr>
            <a:picLocks noChangeAspect="1" noChangeArrowheads="1"/>
          </p:cNvPicPr>
          <p:nvPr/>
        </p:nvPicPr>
        <p:blipFill>
          <a:blip r:embed="rId2" cstate="print"/>
          <a:srcRect/>
          <a:stretch>
            <a:fillRect/>
          </a:stretch>
        </p:blipFill>
        <p:spPr bwMode="auto">
          <a:xfrm>
            <a:off x="1371600" y="3429000"/>
            <a:ext cx="2857500" cy="714375"/>
          </a:xfrm>
          <a:prstGeom prst="rect">
            <a:avLst/>
          </a:prstGeom>
          <a:noFill/>
          <a:ln w="38100" algn="ctr">
            <a:noFill/>
            <a:miter lim="800000"/>
            <a:headEnd/>
            <a:tailEnd/>
          </a:ln>
        </p:spPr>
      </p:pic>
      <p:pic>
        <p:nvPicPr>
          <p:cNvPr id="14341" name="Picture 3"/>
          <p:cNvPicPr>
            <a:picLocks noChangeAspect="1" noChangeArrowheads="1"/>
          </p:cNvPicPr>
          <p:nvPr/>
        </p:nvPicPr>
        <p:blipFill>
          <a:blip r:embed="rId3" cstate="print"/>
          <a:srcRect/>
          <a:stretch>
            <a:fillRect/>
          </a:stretch>
        </p:blipFill>
        <p:spPr bwMode="auto">
          <a:xfrm>
            <a:off x="5929322" y="2571744"/>
            <a:ext cx="1495425" cy="2228850"/>
          </a:xfrm>
          <a:prstGeom prst="rect">
            <a:avLst/>
          </a:prstGeom>
          <a:noFill/>
          <a:ln w="38100" algn="ctr">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zh-CN" altLang="en-US"/>
              <a:t>依赖图</a:t>
            </a:r>
          </a:p>
        </p:txBody>
      </p:sp>
      <p:sp>
        <p:nvSpPr>
          <p:cNvPr id="15363" name="内容占位符 2"/>
          <p:cNvSpPr>
            <a:spLocks noGrp="1"/>
          </p:cNvSpPr>
          <p:nvPr>
            <p:ph idx="1"/>
          </p:nvPr>
        </p:nvSpPr>
        <p:spPr/>
        <p:txBody>
          <a:bodyPr>
            <a:normAutofit/>
          </a:bodyPr>
          <a:lstStyle/>
          <a:p>
            <a:pPr eaLnBrk="1" hangingPunct="1">
              <a:defRPr/>
            </a:pPr>
            <a:r>
              <a:rPr lang="zh-CN" altLang="en-US" dirty="0"/>
              <a:t>可以确定一棵给定语法分析树中各个属性求值顺序的一种有效工具。</a:t>
            </a:r>
            <a:endParaRPr lang="en-US" altLang="zh-CN" dirty="0"/>
          </a:p>
          <a:p>
            <a:pPr eaLnBrk="1" hangingPunct="1">
              <a:defRPr/>
            </a:pPr>
            <a:r>
              <a:rPr lang="zh-CN" altLang="en-US" dirty="0"/>
              <a:t>依赖图</a:t>
            </a:r>
            <a:endParaRPr lang="en-US" altLang="zh-CN" dirty="0"/>
          </a:p>
          <a:p>
            <a:pPr lvl="1" eaLnBrk="1" hangingPunct="1">
              <a:defRPr/>
            </a:pPr>
            <a:r>
              <a:rPr lang="zh-CN" altLang="en-US" sz="2400" dirty="0"/>
              <a:t>结点：对应于语法分析树上的每个结点，其上的文法符号的每个属性，都是依赖图中的一个结点。</a:t>
            </a:r>
            <a:endParaRPr lang="en-US" altLang="zh-CN" sz="2400" dirty="0"/>
          </a:p>
          <a:p>
            <a:pPr lvl="1" eaLnBrk="1" hangingPunct="1">
              <a:defRPr/>
            </a:pPr>
            <a:r>
              <a:rPr lang="zh-CN" altLang="en-US" sz="2400" dirty="0"/>
              <a:t>边：在一个产生式对应的语义规则中，一个文法符号</a:t>
            </a:r>
            <a:r>
              <a:rPr lang="en-US" altLang="zh-CN" sz="2400" dirty="0"/>
              <a:t>X</a:t>
            </a:r>
            <a:r>
              <a:rPr lang="zh-CN" altLang="en-US" sz="2400" dirty="0"/>
              <a:t>的属性</a:t>
            </a:r>
            <a:r>
              <a:rPr lang="en-US" altLang="zh-CN" sz="2400" dirty="0"/>
              <a:t>a</a:t>
            </a:r>
            <a:r>
              <a:rPr lang="zh-CN" altLang="en-US" sz="2400" dirty="0"/>
              <a:t>的值的计算需要另一个文法符号</a:t>
            </a:r>
            <a:r>
              <a:rPr lang="en-US" altLang="zh-CN" sz="2400" dirty="0"/>
              <a:t>B</a:t>
            </a:r>
            <a:r>
              <a:rPr lang="zh-CN" altLang="en-US" sz="2400" dirty="0"/>
              <a:t>的属性</a:t>
            </a:r>
            <a:r>
              <a:rPr lang="en-US" altLang="zh-CN" sz="2400" dirty="0"/>
              <a:t>b</a:t>
            </a:r>
            <a:r>
              <a:rPr lang="zh-CN" altLang="en-US" sz="2400" dirty="0"/>
              <a:t>的值，那么在依赖图中有一条</a:t>
            </a:r>
            <a:r>
              <a:rPr lang="en-US" altLang="zh-CN" sz="2400" dirty="0"/>
              <a:t>b</a:t>
            </a:r>
            <a:r>
              <a:rPr lang="zh-CN" altLang="en-US" sz="2400" dirty="0"/>
              <a:t>指向</a:t>
            </a:r>
            <a:r>
              <a:rPr lang="en-US" altLang="zh-CN" sz="2400" dirty="0"/>
              <a:t>a</a:t>
            </a:r>
            <a:r>
              <a:rPr lang="zh-CN" altLang="en-US" sz="2400" dirty="0"/>
              <a:t>的有向边。</a:t>
            </a:r>
            <a:endParaRPr lang="en-US" altLang="zh-CN" sz="2400" dirty="0"/>
          </a:p>
          <a:p>
            <a:pPr eaLnBrk="1" hangingPunct="1">
              <a:defRPr/>
            </a:pPr>
            <a:r>
              <a:rPr lang="zh-CN" altLang="en-US" sz="2800" dirty="0"/>
              <a:t>显然一个</a:t>
            </a:r>
            <a:r>
              <a:rPr lang="en-US" altLang="zh-CN" sz="2800" dirty="0"/>
              <a:t>SDD</a:t>
            </a:r>
            <a:r>
              <a:rPr lang="zh-CN" altLang="en-US" sz="2800" dirty="0"/>
              <a:t>中的属性和语义规则可以帮助我们构造其对应的依赖图</a:t>
            </a:r>
            <a:endParaRPr lang="en-US" altLang="zh-CN" sz="2800" dirty="0"/>
          </a:p>
          <a:p>
            <a:pPr eaLnBrk="1" hangingPunct="1">
              <a:buFont typeface="Wingdings" pitchFamily="2" charset="2"/>
              <a:buNone/>
              <a:defRPr/>
            </a:pPr>
            <a:endParaRPr lang="zh-CN" altLang="en-US" dirty="0"/>
          </a:p>
        </p:txBody>
      </p:sp>
      <p:sp>
        <p:nvSpPr>
          <p:cNvPr id="4" name="灯片编号占位符 3"/>
          <p:cNvSpPr>
            <a:spLocks noGrp="1"/>
          </p:cNvSpPr>
          <p:nvPr>
            <p:ph type="sldNum" sz="quarter" idx="12"/>
          </p:nvPr>
        </p:nvSpPr>
        <p:spPr/>
        <p:txBody>
          <a:bodyPr/>
          <a:lstStyle/>
          <a:p>
            <a:pPr>
              <a:defRPr/>
            </a:pPr>
            <a:fld id="{5C4D7528-9F91-4DE7-ACDA-96A8DAC37B7D}" type="slidenum">
              <a:rPr lang="en-US" altLang="zh-CN" smtClean="0"/>
              <a:pPr>
                <a:defRPr/>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a:t>依赖图示例一</a:t>
            </a:r>
          </a:p>
        </p:txBody>
      </p:sp>
      <p:sp>
        <p:nvSpPr>
          <p:cNvPr id="6" name="灯片编号占位符 5"/>
          <p:cNvSpPr>
            <a:spLocks noGrp="1"/>
          </p:cNvSpPr>
          <p:nvPr>
            <p:ph type="sldNum" sz="quarter" idx="12"/>
          </p:nvPr>
        </p:nvSpPr>
        <p:spPr/>
        <p:txBody>
          <a:bodyPr/>
          <a:lstStyle/>
          <a:p>
            <a:pPr>
              <a:defRPr/>
            </a:pPr>
            <a:fld id="{C6A82AC0-A394-4C0D-BE0A-10D02486205C}" type="slidenum">
              <a:rPr lang="en-US" altLang="zh-CN" smtClean="0"/>
              <a:pPr>
                <a:defRPr/>
              </a:pPr>
              <a:t>15</a:t>
            </a:fld>
            <a:endParaRPr lang="en-US" altLang="zh-CN"/>
          </a:p>
        </p:txBody>
      </p:sp>
      <p:pic>
        <p:nvPicPr>
          <p:cNvPr id="16388" name="Picture 2"/>
          <p:cNvPicPr>
            <a:picLocks noChangeAspect="1" noChangeArrowheads="1"/>
          </p:cNvPicPr>
          <p:nvPr/>
        </p:nvPicPr>
        <p:blipFill>
          <a:blip r:embed="rId2" cstate="print"/>
          <a:srcRect/>
          <a:stretch>
            <a:fillRect/>
          </a:stretch>
        </p:blipFill>
        <p:spPr bwMode="auto">
          <a:xfrm>
            <a:off x="533400" y="1981200"/>
            <a:ext cx="4400550" cy="771525"/>
          </a:xfrm>
          <a:prstGeom prst="rect">
            <a:avLst/>
          </a:prstGeom>
          <a:noFill/>
          <a:ln w="38100" algn="ctr">
            <a:noFill/>
            <a:miter lim="800000"/>
            <a:headEnd/>
            <a:tailEnd/>
          </a:ln>
        </p:spPr>
      </p:pic>
      <p:pic>
        <p:nvPicPr>
          <p:cNvPr id="16389" name="Picture 3"/>
          <p:cNvPicPr>
            <a:picLocks noChangeAspect="1" noChangeArrowheads="1"/>
          </p:cNvPicPr>
          <p:nvPr/>
        </p:nvPicPr>
        <p:blipFill>
          <a:blip r:embed="rId3" cstate="print"/>
          <a:srcRect/>
          <a:stretch>
            <a:fillRect/>
          </a:stretch>
        </p:blipFill>
        <p:spPr bwMode="auto">
          <a:xfrm>
            <a:off x="609600" y="3352800"/>
            <a:ext cx="3962400" cy="2390775"/>
          </a:xfrm>
          <a:prstGeom prst="rect">
            <a:avLst/>
          </a:prstGeom>
          <a:noFill/>
          <a:ln w="38100" algn="ctr">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a:t>依赖图示例二</a:t>
            </a:r>
            <a:r>
              <a:rPr lang="en-US" altLang="zh-CN"/>
              <a:t> </a:t>
            </a:r>
            <a:endParaRPr lang="zh-CN" altLang="en-US"/>
          </a:p>
        </p:txBody>
      </p:sp>
      <p:sp>
        <p:nvSpPr>
          <p:cNvPr id="17411" name="内容占位符 2"/>
          <p:cNvSpPr>
            <a:spLocks noGrp="1"/>
          </p:cNvSpPr>
          <p:nvPr>
            <p:ph idx="1"/>
          </p:nvPr>
        </p:nvSpPr>
        <p:spPr/>
        <p:txBody>
          <a:bodyPr/>
          <a:lstStyle/>
          <a:p>
            <a:r>
              <a:rPr lang="zh-CN" altLang="en-US"/>
              <a:t>一个完整的依赖图</a:t>
            </a:r>
          </a:p>
        </p:txBody>
      </p:sp>
      <p:sp>
        <p:nvSpPr>
          <p:cNvPr id="6" name="灯片编号占位符 5"/>
          <p:cNvSpPr>
            <a:spLocks noGrp="1"/>
          </p:cNvSpPr>
          <p:nvPr>
            <p:ph type="sldNum" sz="quarter" idx="12"/>
          </p:nvPr>
        </p:nvSpPr>
        <p:spPr/>
        <p:txBody>
          <a:bodyPr/>
          <a:lstStyle/>
          <a:p>
            <a:pPr>
              <a:defRPr/>
            </a:pPr>
            <a:fld id="{1D16844B-6B16-464B-B9CA-BCE4D085E21A}" type="slidenum">
              <a:rPr lang="en-US" altLang="zh-CN" smtClean="0"/>
              <a:pPr>
                <a:defRPr/>
              </a:pPr>
              <a:t>16</a:t>
            </a:fld>
            <a:endParaRPr lang="en-US" altLang="zh-CN"/>
          </a:p>
        </p:txBody>
      </p:sp>
      <p:pic>
        <p:nvPicPr>
          <p:cNvPr id="17412" name="Picture 2"/>
          <p:cNvPicPr>
            <a:picLocks noChangeAspect="1" noChangeArrowheads="1"/>
          </p:cNvPicPr>
          <p:nvPr/>
        </p:nvPicPr>
        <p:blipFill>
          <a:blip r:embed="rId2" cstate="print"/>
          <a:srcRect/>
          <a:stretch>
            <a:fillRect/>
          </a:stretch>
        </p:blipFill>
        <p:spPr bwMode="auto">
          <a:xfrm>
            <a:off x="609600" y="2895600"/>
            <a:ext cx="6057900" cy="3362325"/>
          </a:xfrm>
          <a:prstGeom prst="rect">
            <a:avLst/>
          </a:prstGeom>
          <a:noFill/>
          <a:ln w="38100" algn="ctr">
            <a:noFill/>
            <a:miter lim="800000"/>
            <a:headEnd/>
            <a:tailEnd/>
          </a:ln>
        </p:spPr>
      </p:pic>
      <p:pic>
        <p:nvPicPr>
          <p:cNvPr id="17413" name="Picture 3"/>
          <p:cNvPicPr>
            <a:picLocks noChangeAspect="1" noChangeArrowheads="1"/>
          </p:cNvPicPr>
          <p:nvPr/>
        </p:nvPicPr>
        <p:blipFill>
          <a:blip r:embed="rId3" cstate="print"/>
          <a:srcRect/>
          <a:stretch>
            <a:fillRect/>
          </a:stretch>
        </p:blipFill>
        <p:spPr bwMode="auto">
          <a:xfrm>
            <a:off x="4381500" y="0"/>
            <a:ext cx="4762500" cy="2914650"/>
          </a:xfrm>
          <a:prstGeom prst="rect">
            <a:avLst/>
          </a:prstGeom>
          <a:noFill/>
          <a:ln w="38100" algn="ctr">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a:t>属性求值的顺序</a:t>
            </a:r>
          </a:p>
        </p:txBody>
      </p:sp>
      <p:sp>
        <p:nvSpPr>
          <p:cNvPr id="3" name="内容占位符 2"/>
          <p:cNvSpPr>
            <a:spLocks noGrp="1"/>
          </p:cNvSpPr>
          <p:nvPr>
            <p:ph idx="1"/>
          </p:nvPr>
        </p:nvSpPr>
        <p:spPr/>
        <p:txBody>
          <a:bodyPr>
            <a:normAutofit/>
          </a:bodyPr>
          <a:lstStyle/>
          <a:p>
            <a:pPr>
              <a:defRPr/>
            </a:pPr>
            <a:r>
              <a:rPr lang="zh-CN" altLang="en-US" dirty="0"/>
              <a:t>依赖图指定了各个属性的计算顺序</a:t>
            </a:r>
            <a:endParaRPr lang="en-US" altLang="zh-CN" dirty="0"/>
          </a:p>
          <a:p>
            <a:pPr>
              <a:defRPr/>
            </a:pPr>
            <a:r>
              <a:rPr lang="zh-CN" altLang="en-US" dirty="0"/>
              <a:t>依赖图中有一条从结点</a:t>
            </a:r>
            <a:r>
              <a:rPr lang="en-US" altLang="zh-CN" i="1" dirty="0"/>
              <a:t>M</a:t>
            </a:r>
            <a:r>
              <a:rPr lang="zh-CN" altLang="en-US" dirty="0"/>
              <a:t>到结点</a:t>
            </a:r>
            <a:r>
              <a:rPr lang="en-US" altLang="zh-CN" i="1" dirty="0"/>
              <a:t>N</a:t>
            </a:r>
            <a:r>
              <a:rPr lang="zh-CN" altLang="en-US" dirty="0"/>
              <a:t>的边，那么就先要对</a:t>
            </a:r>
            <a:r>
              <a:rPr lang="en-US" altLang="zh-CN" i="1" dirty="0"/>
              <a:t>M</a:t>
            </a:r>
            <a:r>
              <a:rPr lang="zh-CN" altLang="en-US" dirty="0"/>
              <a:t>对应的属性求值，才能对</a:t>
            </a:r>
            <a:r>
              <a:rPr lang="en-US" altLang="zh-CN" i="1" dirty="0"/>
              <a:t>N</a:t>
            </a:r>
            <a:r>
              <a:rPr lang="zh-CN" altLang="en-US" dirty="0"/>
              <a:t>对应的属性求值</a:t>
            </a:r>
            <a:endParaRPr lang="en-US" altLang="zh-CN" dirty="0"/>
          </a:p>
          <a:p>
            <a:pPr>
              <a:defRPr/>
            </a:pPr>
            <a:r>
              <a:rPr lang="zh-CN" altLang="en-US" dirty="0"/>
              <a:t>拓扑排序：一种可行的依赖图中属性的求值顺序。给依赖图上的所有结点排序</a:t>
            </a:r>
            <a:r>
              <a:rPr lang="en-US" altLang="zh-CN" i="1" dirty="0"/>
              <a:t>N</a:t>
            </a:r>
            <a:r>
              <a:rPr lang="en-US" altLang="zh-CN" i="1" baseline="-25000" dirty="0"/>
              <a:t>1</a:t>
            </a:r>
            <a:r>
              <a:rPr lang="zh-CN" altLang="en-US" dirty="0"/>
              <a:t>、</a:t>
            </a:r>
            <a:r>
              <a:rPr lang="en-US" altLang="zh-CN" i="1" dirty="0"/>
              <a:t>N</a:t>
            </a:r>
            <a:r>
              <a:rPr lang="en-US" altLang="zh-CN" i="1" baseline="-25000" dirty="0"/>
              <a:t>2</a:t>
            </a:r>
            <a:r>
              <a:rPr lang="zh-CN" altLang="en-US" dirty="0"/>
              <a:t>、</a:t>
            </a:r>
            <a:r>
              <a:rPr lang="en-US" altLang="zh-CN" i="1" dirty="0"/>
              <a:t>…</a:t>
            </a:r>
            <a:r>
              <a:rPr lang="zh-CN" altLang="en-US" dirty="0"/>
              <a:t>、 </a:t>
            </a:r>
            <a:r>
              <a:rPr lang="en-US" altLang="zh-CN" i="1" dirty="0" err="1"/>
              <a:t>N</a:t>
            </a:r>
            <a:r>
              <a:rPr lang="en-US" altLang="zh-CN" i="1" baseline="-25000" dirty="0" err="1"/>
              <a:t>k</a:t>
            </a:r>
            <a:r>
              <a:rPr lang="zh-CN" altLang="en-US" dirty="0"/>
              <a:t>，如果有一条从结点</a:t>
            </a:r>
            <a:r>
              <a:rPr lang="en-US" altLang="zh-CN" i="1" dirty="0"/>
              <a:t>N</a:t>
            </a:r>
            <a:r>
              <a:rPr lang="en-US" altLang="zh-CN" i="1" baseline="-25000" dirty="0"/>
              <a:t>i</a:t>
            </a:r>
            <a:r>
              <a:rPr lang="zh-CN" altLang="en-US" dirty="0"/>
              <a:t>到</a:t>
            </a:r>
            <a:r>
              <a:rPr lang="en-US" altLang="zh-CN" i="1" dirty="0" err="1"/>
              <a:t>N</a:t>
            </a:r>
            <a:r>
              <a:rPr lang="en-US" altLang="zh-CN" i="1" baseline="-25000" dirty="0" err="1"/>
              <a:t>j</a:t>
            </a:r>
            <a:r>
              <a:rPr lang="zh-CN" altLang="en-US" dirty="0"/>
              <a:t>的边，那么</a:t>
            </a:r>
            <a:r>
              <a:rPr lang="en-US" altLang="zh-CN" dirty="0" err="1"/>
              <a:t>i</a:t>
            </a:r>
            <a:r>
              <a:rPr lang="en-US" altLang="zh-CN" dirty="0"/>
              <a:t>&lt;j</a:t>
            </a:r>
          </a:p>
          <a:p>
            <a:pPr>
              <a:defRPr/>
            </a:pPr>
            <a:r>
              <a:rPr lang="zh-CN" altLang="en-US" dirty="0"/>
              <a:t>如果图中存在环，则不存在拓扑排序。如果图中没有环，则至少存在一个拓扑排序。</a:t>
            </a:r>
            <a:endParaRPr lang="en-US" altLang="zh-CN" dirty="0"/>
          </a:p>
          <a:p>
            <a:pPr>
              <a:defRPr/>
            </a:pPr>
            <a:endParaRPr lang="en-US" altLang="zh-CN" dirty="0"/>
          </a:p>
          <a:p>
            <a:pPr>
              <a:defRPr/>
            </a:pPr>
            <a:endParaRPr lang="zh-CN" altLang="en-US" dirty="0"/>
          </a:p>
        </p:txBody>
      </p:sp>
      <p:sp>
        <p:nvSpPr>
          <p:cNvPr id="4" name="灯片编号占位符 3"/>
          <p:cNvSpPr>
            <a:spLocks noGrp="1"/>
          </p:cNvSpPr>
          <p:nvPr>
            <p:ph type="sldNum" sz="quarter" idx="12"/>
          </p:nvPr>
        </p:nvSpPr>
        <p:spPr/>
        <p:txBody>
          <a:bodyPr/>
          <a:lstStyle/>
          <a:p>
            <a:pPr>
              <a:defRPr/>
            </a:pPr>
            <a:fld id="{4885207C-AD54-4734-8C1A-74C54B3D86BE}" type="slidenum">
              <a:rPr lang="en-US" altLang="zh-CN" smtClean="0"/>
              <a:pPr>
                <a:defRPr/>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a:t>S</a:t>
            </a:r>
            <a:r>
              <a:rPr lang="zh-CN" altLang="en-US"/>
              <a:t>属性定义和</a:t>
            </a:r>
            <a:r>
              <a:rPr lang="en-US" altLang="zh-CN"/>
              <a:t>L</a:t>
            </a:r>
            <a:r>
              <a:rPr lang="zh-CN" altLang="en-US"/>
              <a:t>属性定义</a:t>
            </a:r>
          </a:p>
        </p:txBody>
      </p:sp>
      <p:sp>
        <p:nvSpPr>
          <p:cNvPr id="19459" name="内容占位符 2"/>
          <p:cNvSpPr>
            <a:spLocks noGrp="1"/>
          </p:cNvSpPr>
          <p:nvPr>
            <p:ph idx="1"/>
          </p:nvPr>
        </p:nvSpPr>
        <p:spPr/>
        <p:txBody>
          <a:bodyPr/>
          <a:lstStyle/>
          <a:p>
            <a:r>
              <a:rPr lang="zh-CN" altLang="en-US"/>
              <a:t>在一个给定的</a:t>
            </a:r>
            <a:r>
              <a:rPr lang="en-US" altLang="zh-CN"/>
              <a:t>SDD</a:t>
            </a:r>
            <a:r>
              <a:rPr lang="zh-CN" altLang="en-US"/>
              <a:t>中，很难判定是否存在一棵其依赖图中包含环的语法树。</a:t>
            </a:r>
            <a:endParaRPr lang="en-US" altLang="zh-CN"/>
          </a:p>
          <a:p>
            <a:r>
              <a:rPr lang="zh-CN" altLang="en-US"/>
              <a:t>两类特定的</a:t>
            </a:r>
            <a:r>
              <a:rPr lang="en-US" altLang="zh-CN"/>
              <a:t>SDD</a:t>
            </a:r>
            <a:r>
              <a:rPr lang="zh-CN" altLang="en-US"/>
              <a:t>一定有一个求值顺序，它们不允许产生带有环的依赖图</a:t>
            </a:r>
            <a:endParaRPr lang="en-US" altLang="zh-CN"/>
          </a:p>
          <a:p>
            <a:pPr lvl="1"/>
            <a:r>
              <a:rPr lang="en-US" altLang="zh-CN"/>
              <a:t>S</a:t>
            </a:r>
            <a:r>
              <a:rPr lang="zh-CN" altLang="en-US"/>
              <a:t>属性定义</a:t>
            </a:r>
            <a:endParaRPr lang="en-US" altLang="zh-CN"/>
          </a:p>
          <a:p>
            <a:pPr lvl="1"/>
            <a:r>
              <a:rPr lang="en-US" altLang="zh-CN"/>
              <a:t>L</a:t>
            </a:r>
            <a:r>
              <a:rPr lang="zh-CN" altLang="en-US"/>
              <a:t>属性定义</a:t>
            </a:r>
            <a:endParaRPr lang="en-US" altLang="zh-CN"/>
          </a:p>
          <a:p>
            <a:r>
              <a:rPr lang="zh-CN" altLang="en-US"/>
              <a:t>这两类</a:t>
            </a:r>
            <a:r>
              <a:rPr lang="en-US" altLang="zh-CN"/>
              <a:t>SDD</a:t>
            </a:r>
            <a:r>
              <a:rPr lang="zh-CN" altLang="en-US"/>
              <a:t>可以和自顶向下和自底向上的语法分析过程一起高效地实现。</a:t>
            </a:r>
            <a:endParaRPr lang="en-US" altLang="zh-CN"/>
          </a:p>
        </p:txBody>
      </p:sp>
      <p:sp>
        <p:nvSpPr>
          <p:cNvPr id="4" name="灯片编号占位符 3"/>
          <p:cNvSpPr>
            <a:spLocks noGrp="1"/>
          </p:cNvSpPr>
          <p:nvPr>
            <p:ph type="sldNum" sz="quarter" idx="12"/>
          </p:nvPr>
        </p:nvSpPr>
        <p:spPr/>
        <p:txBody>
          <a:bodyPr/>
          <a:lstStyle/>
          <a:p>
            <a:pPr>
              <a:defRPr/>
            </a:pPr>
            <a:fld id="{66451E33-60AB-47C6-8D85-76858986A011}" type="slidenum">
              <a:rPr lang="en-US" altLang="zh-CN" smtClean="0"/>
              <a:pPr>
                <a:defRPr/>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a:t>S</a:t>
            </a:r>
            <a:r>
              <a:rPr lang="zh-CN" altLang="en-US"/>
              <a:t>属性定义</a:t>
            </a:r>
          </a:p>
        </p:txBody>
      </p:sp>
      <p:sp>
        <p:nvSpPr>
          <p:cNvPr id="20483" name="内容占位符 2"/>
          <p:cNvSpPr>
            <a:spLocks noGrp="1"/>
          </p:cNvSpPr>
          <p:nvPr>
            <p:ph idx="1"/>
          </p:nvPr>
        </p:nvSpPr>
        <p:spPr/>
        <p:txBody>
          <a:bodyPr/>
          <a:lstStyle/>
          <a:p>
            <a:r>
              <a:rPr lang="zh-CN" altLang="en-US"/>
              <a:t>定义：如果一个</a:t>
            </a:r>
            <a:r>
              <a:rPr lang="en-US" altLang="zh-CN"/>
              <a:t>SDD</a:t>
            </a:r>
            <a:r>
              <a:rPr lang="zh-CN" altLang="en-US"/>
              <a:t>的每个属性都是综合属性，它就是</a:t>
            </a:r>
            <a:r>
              <a:rPr lang="en-US" altLang="zh-CN"/>
              <a:t>S</a:t>
            </a:r>
            <a:r>
              <a:rPr lang="zh-CN" altLang="en-US"/>
              <a:t>属性的。</a:t>
            </a:r>
            <a:endParaRPr lang="en-US" altLang="zh-CN"/>
          </a:p>
          <a:p>
            <a:r>
              <a:rPr lang="zh-CN" altLang="en-US"/>
              <a:t>可以按照语法分析树结点的自底向上、后根遍历的顺序来计算它的各个属性值。</a:t>
            </a:r>
            <a:endParaRPr lang="en-US" altLang="zh-CN"/>
          </a:p>
          <a:p>
            <a:r>
              <a:rPr lang="zh-CN" altLang="en-US"/>
              <a:t>和自底向上的语法分析过程能够很好的结合起来，对应于与</a:t>
            </a:r>
            <a:r>
              <a:rPr lang="en-US" altLang="zh-CN"/>
              <a:t>LR</a:t>
            </a:r>
            <a:r>
              <a:rPr lang="zh-CN" altLang="en-US"/>
              <a:t>分析器将一个产生式体归约成它的头的过程。</a:t>
            </a:r>
          </a:p>
        </p:txBody>
      </p:sp>
      <p:sp>
        <p:nvSpPr>
          <p:cNvPr id="4" name="灯片编号占位符 3"/>
          <p:cNvSpPr>
            <a:spLocks noGrp="1"/>
          </p:cNvSpPr>
          <p:nvPr>
            <p:ph type="sldNum" sz="quarter" idx="12"/>
          </p:nvPr>
        </p:nvSpPr>
        <p:spPr/>
        <p:txBody>
          <a:bodyPr/>
          <a:lstStyle/>
          <a:p>
            <a:pPr>
              <a:defRPr/>
            </a:pPr>
            <a:fld id="{2E935558-F512-4219-AB14-57D39123699A}" type="slidenum">
              <a:rPr lang="en-US" altLang="zh-CN" smtClean="0"/>
              <a:pPr>
                <a:defRPr/>
              </a:pPr>
              <a:t>19</a:t>
            </a:fld>
            <a:endParaRPr lang="en-US" altLang="zh-CN"/>
          </a:p>
        </p:txBody>
      </p:sp>
      <p:pic>
        <p:nvPicPr>
          <p:cNvPr id="20485" name="Picture 2"/>
          <p:cNvPicPr>
            <a:picLocks noChangeAspect="1" noChangeArrowheads="1"/>
          </p:cNvPicPr>
          <p:nvPr/>
        </p:nvPicPr>
        <p:blipFill>
          <a:blip r:embed="rId2" cstate="print"/>
          <a:srcRect/>
          <a:stretch>
            <a:fillRect/>
          </a:stretch>
        </p:blipFill>
        <p:spPr bwMode="auto">
          <a:xfrm>
            <a:off x="685800" y="5257800"/>
            <a:ext cx="5848350" cy="1457325"/>
          </a:xfrm>
          <a:prstGeom prst="rect">
            <a:avLst/>
          </a:prstGeom>
          <a:noFill/>
          <a:ln w="38100" algn="ctr">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835696" y="152400"/>
            <a:ext cx="4398963" cy="6288088"/>
          </a:xfrm>
          <a:prstGeom prst="rect">
            <a:avLst/>
          </a:prstGeom>
          <a:noFill/>
          <a:ln w="38100" algn="ctr">
            <a:noFill/>
            <a:miter lim="800000"/>
            <a:headEnd/>
            <a:tailEnd/>
          </a:ln>
          <a:effectLst/>
        </p:spPr>
      </p:pic>
    </p:spTree>
    <p:extLst>
      <p:ext uri="{BB962C8B-B14F-4D97-AF65-F5344CB8AC3E}">
        <p14:creationId xmlns:p14="http://schemas.microsoft.com/office/powerpoint/2010/main" val="655956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a:t>L</a:t>
            </a:r>
            <a:r>
              <a:rPr lang="zh-CN" altLang="en-US"/>
              <a:t>属性定义</a:t>
            </a:r>
          </a:p>
        </p:txBody>
      </p:sp>
      <p:sp>
        <p:nvSpPr>
          <p:cNvPr id="3" name="内容占位符 2"/>
          <p:cNvSpPr>
            <a:spLocks noGrp="1"/>
          </p:cNvSpPr>
          <p:nvPr>
            <p:ph idx="1"/>
          </p:nvPr>
        </p:nvSpPr>
        <p:spPr/>
        <p:txBody>
          <a:bodyPr/>
          <a:lstStyle/>
          <a:p>
            <a:pPr>
              <a:defRPr/>
            </a:pPr>
            <a:r>
              <a:rPr lang="zh-CN" altLang="en-US" dirty="0"/>
              <a:t>一个</a:t>
            </a:r>
            <a:r>
              <a:rPr lang="en-US" altLang="zh-CN" dirty="0"/>
              <a:t>SDD</a:t>
            </a:r>
            <a:r>
              <a:rPr lang="zh-CN" altLang="en-US" dirty="0"/>
              <a:t>称为</a:t>
            </a:r>
            <a:r>
              <a:rPr lang="en-US" altLang="zh-CN" dirty="0"/>
              <a:t>L</a:t>
            </a:r>
            <a:r>
              <a:rPr lang="zh-CN" altLang="en-US" dirty="0"/>
              <a:t>属性定义，对于一个产生式</a:t>
            </a:r>
            <a:r>
              <a:rPr lang="en-US" altLang="zh-CN" i="1" dirty="0"/>
              <a:t>A→X</a:t>
            </a:r>
            <a:r>
              <a:rPr lang="en-US" altLang="zh-CN" i="1" baseline="-25000" dirty="0"/>
              <a:t>1</a:t>
            </a:r>
            <a:r>
              <a:rPr lang="en-US" altLang="zh-CN" i="1" dirty="0"/>
              <a:t>X</a:t>
            </a:r>
            <a:r>
              <a:rPr lang="en-US" altLang="zh-CN" i="1" baseline="-25000" dirty="0"/>
              <a:t>2</a:t>
            </a:r>
            <a:r>
              <a:rPr lang="en-US" altLang="zh-CN" i="1" dirty="0"/>
              <a:t>…</a:t>
            </a:r>
            <a:r>
              <a:rPr lang="en-US" altLang="zh-CN" i="1" dirty="0" err="1"/>
              <a:t>X</a:t>
            </a:r>
            <a:r>
              <a:rPr lang="en-US" altLang="zh-CN" i="1" baseline="-25000" dirty="0" err="1"/>
              <a:t>n</a:t>
            </a:r>
            <a:r>
              <a:rPr lang="zh-CN" altLang="en-US" dirty="0"/>
              <a:t>所关联的语义规则</a:t>
            </a:r>
            <a:r>
              <a:rPr lang="zh-CN" altLang="en-US" i="1" dirty="0"/>
              <a:t>，</a:t>
            </a:r>
            <a:r>
              <a:rPr lang="zh-CN" altLang="en-US" dirty="0"/>
              <a:t>其中的每个属性：</a:t>
            </a:r>
            <a:endParaRPr lang="en-US" altLang="zh-CN" dirty="0"/>
          </a:p>
          <a:p>
            <a:pPr lvl="1">
              <a:defRPr/>
            </a:pPr>
            <a:r>
              <a:rPr lang="zh-CN" altLang="en-US" dirty="0"/>
              <a:t>或者是综合属性</a:t>
            </a:r>
            <a:endParaRPr lang="en-US" altLang="zh-CN" dirty="0"/>
          </a:p>
          <a:p>
            <a:pPr lvl="1">
              <a:defRPr/>
            </a:pPr>
            <a:r>
              <a:rPr lang="zh-CN" altLang="en-US" dirty="0"/>
              <a:t>或者是这样的继承属性</a:t>
            </a:r>
            <a:endParaRPr lang="en-US" altLang="zh-CN" dirty="0"/>
          </a:p>
          <a:p>
            <a:pPr marL="1143000" lvl="2" indent="-228600">
              <a:lnSpc>
                <a:spcPct val="80000"/>
              </a:lnSpc>
              <a:defRPr/>
            </a:pPr>
            <a:r>
              <a:rPr lang="en-US" altLang="zh-CN" sz="2400" i="1" dirty="0" err="1"/>
              <a:t>X</a:t>
            </a:r>
            <a:r>
              <a:rPr lang="en-US" altLang="zh-CN" sz="2400" i="1" baseline="-25000" dirty="0" err="1"/>
              <a:t>i</a:t>
            </a:r>
            <a:r>
              <a:rPr lang="en-US" altLang="zh-CN" sz="2400" i="1" dirty="0" err="1"/>
              <a:t>.a</a:t>
            </a:r>
            <a:r>
              <a:rPr lang="zh-CN" altLang="en-US" sz="2400" dirty="0"/>
              <a:t>依赖于</a:t>
            </a:r>
            <a:r>
              <a:rPr lang="en-US" altLang="zh-CN" sz="2400" i="1" dirty="0"/>
              <a:t>A</a:t>
            </a:r>
            <a:r>
              <a:rPr lang="zh-CN" altLang="en-US" sz="2400" dirty="0"/>
              <a:t>的继承属性。</a:t>
            </a:r>
          </a:p>
          <a:p>
            <a:pPr marL="1143000" lvl="2" indent="-228600">
              <a:lnSpc>
                <a:spcPct val="80000"/>
              </a:lnSpc>
              <a:defRPr/>
            </a:pPr>
            <a:r>
              <a:rPr lang="en-US" altLang="zh-CN" sz="2400" i="1" dirty="0" err="1"/>
              <a:t>X</a:t>
            </a:r>
            <a:r>
              <a:rPr lang="en-US" altLang="zh-CN" sz="2400" i="1" baseline="-25000" dirty="0" err="1"/>
              <a:t>i</a:t>
            </a:r>
            <a:r>
              <a:rPr lang="en-US" altLang="zh-CN" sz="2400" i="1" dirty="0" err="1"/>
              <a:t>.a</a:t>
            </a:r>
            <a:r>
              <a:rPr lang="zh-CN" altLang="en-US" sz="2400" dirty="0"/>
              <a:t>依赖于</a:t>
            </a:r>
            <a:r>
              <a:rPr lang="en-US" altLang="zh-CN" sz="2400" i="1" dirty="0"/>
              <a:t>X</a:t>
            </a:r>
            <a:r>
              <a:rPr lang="en-US" altLang="zh-CN" sz="2400" i="1" baseline="-25000" dirty="0" err="1"/>
              <a:t>i</a:t>
            </a:r>
            <a:r>
              <a:rPr lang="zh-CN" altLang="en-US" sz="2400" dirty="0"/>
              <a:t>左边的符号的属性。</a:t>
            </a:r>
            <a:endParaRPr lang="en-US" altLang="zh-CN" sz="2400" dirty="0"/>
          </a:p>
          <a:p>
            <a:pPr marL="1143000" lvl="2" indent="-228600">
              <a:lnSpc>
                <a:spcPct val="80000"/>
              </a:lnSpc>
              <a:defRPr/>
            </a:pPr>
            <a:r>
              <a:rPr lang="en-US" altLang="zh-CN" sz="2400" i="1" dirty="0"/>
              <a:t>X</a:t>
            </a:r>
            <a:r>
              <a:rPr lang="en-US" altLang="zh-CN" sz="2400" i="1" baseline="-25000" dirty="0"/>
              <a:t>i</a:t>
            </a:r>
            <a:r>
              <a:rPr lang="zh-CN" altLang="en-US" sz="2400" dirty="0"/>
              <a:t>的其它继承或综合属性，但是</a:t>
            </a:r>
            <a:r>
              <a:rPr lang="en-US" altLang="zh-CN" sz="2400" i="1" dirty="0"/>
              <a:t>X</a:t>
            </a:r>
            <a:r>
              <a:rPr lang="en-US" altLang="zh-CN" sz="2400" i="1" baseline="-25000" dirty="0"/>
              <a:t>i</a:t>
            </a:r>
            <a:r>
              <a:rPr lang="zh-CN" altLang="en-US" sz="2400" dirty="0"/>
              <a:t>所有的属性组成的依赖图中不存在环。</a:t>
            </a:r>
            <a:endParaRPr lang="en-US" altLang="zh-CN" sz="2400" dirty="0"/>
          </a:p>
          <a:p>
            <a:pPr marL="307975" indent="-228600">
              <a:lnSpc>
                <a:spcPct val="80000"/>
              </a:lnSpc>
              <a:defRPr/>
            </a:pPr>
            <a:r>
              <a:rPr lang="en-US" altLang="zh-CN" dirty="0"/>
              <a:t>S_</a:t>
            </a:r>
            <a:r>
              <a:rPr lang="zh-CN" altLang="en-US" dirty="0"/>
              <a:t>属性定义也是</a:t>
            </a:r>
            <a:r>
              <a:rPr lang="en-US" altLang="zh-CN" dirty="0"/>
              <a:t>L_</a:t>
            </a:r>
            <a:r>
              <a:rPr lang="zh-CN" altLang="en-US" dirty="0"/>
              <a:t>属性定义。</a:t>
            </a:r>
          </a:p>
          <a:p>
            <a:pPr marL="307975" indent="-228600">
              <a:lnSpc>
                <a:spcPct val="80000"/>
              </a:lnSpc>
              <a:defRPr/>
            </a:pPr>
            <a:endParaRPr lang="zh-CN" altLang="en-US" sz="3100" dirty="0"/>
          </a:p>
        </p:txBody>
      </p:sp>
      <p:sp>
        <p:nvSpPr>
          <p:cNvPr id="4" name="灯片编号占位符 3"/>
          <p:cNvSpPr>
            <a:spLocks noGrp="1"/>
          </p:cNvSpPr>
          <p:nvPr>
            <p:ph type="sldNum" sz="quarter" idx="12"/>
          </p:nvPr>
        </p:nvSpPr>
        <p:spPr/>
        <p:txBody>
          <a:bodyPr/>
          <a:lstStyle/>
          <a:p>
            <a:pPr>
              <a:defRPr/>
            </a:pPr>
            <a:fld id="{C1F66B1F-F5ED-401D-BE03-F82A6471B2F3}" type="slidenum">
              <a:rPr lang="en-US" altLang="zh-CN" smtClean="0"/>
              <a:pPr>
                <a:defRPr/>
              </a:pPr>
              <a:t>20</a:t>
            </a:fld>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a:t>L</a:t>
            </a:r>
            <a:r>
              <a:rPr lang="zh-CN" altLang="en-US"/>
              <a:t>属性定义</a:t>
            </a:r>
          </a:p>
        </p:txBody>
      </p:sp>
      <p:sp>
        <p:nvSpPr>
          <p:cNvPr id="3" name="内容占位符 2"/>
          <p:cNvSpPr>
            <a:spLocks noGrp="1"/>
          </p:cNvSpPr>
          <p:nvPr>
            <p:ph idx="1"/>
          </p:nvPr>
        </p:nvSpPr>
        <p:spPr/>
        <p:txBody>
          <a:bodyPr>
            <a:normAutofit fontScale="92500" lnSpcReduction="10000"/>
          </a:bodyPr>
          <a:lstStyle/>
          <a:p>
            <a:pPr eaLnBrk="1" hangingPunct="1">
              <a:buFont typeface="Wingdings" pitchFamily="2" charset="2"/>
              <a:buNone/>
              <a:defRPr/>
            </a:pPr>
            <a:r>
              <a:rPr lang="en-US" altLang="zh-CN" sz="3600" dirty="0"/>
              <a:t>L_</a:t>
            </a:r>
            <a:r>
              <a:rPr lang="zh-CN" altLang="en-US" sz="3600" dirty="0"/>
              <a:t>属性定义其属性总可按如下方式计算</a:t>
            </a:r>
          </a:p>
          <a:p>
            <a:pPr eaLnBrk="1" hangingPunct="1">
              <a:buFont typeface="Wingdings" pitchFamily="2" charset="2"/>
              <a:buNone/>
              <a:defRPr/>
            </a:pPr>
            <a:endParaRPr lang="en-US" altLang="zh-CN" sz="2400" dirty="0"/>
          </a:p>
          <a:p>
            <a:pPr eaLnBrk="1" hangingPunct="1">
              <a:buFont typeface="Wingdings" pitchFamily="2" charset="2"/>
              <a:buNone/>
              <a:defRPr/>
            </a:pPr>
            <a:r>
              <a:rPr lang="en-US" altLang="zh-CN" sz="2400" dirty="0" err="1"/>
              <a:t>L_dfvisit</a:t>
            </a:r>
            <a:r>
              <a:rPr lang="en-US" altLang="zh-CN" sz="2400" dirty="0"/>
              <a:t>(n)</a:t>
            </a:r>
          </a:p>
          <a:p>
            <a:pPr eaLnBrk="1" hangingPunct="1">
              <a:buFont typeface="Wingdings" pitchFamily="2" charset="2"/>
              <a:buNone/>
              <a:defRPr/>
            </a:pPr>
            <a:r>
              <a:rPr lang="en-US" altLang="zh-CN" sz="2400" dirty="0"/>
              <a:t>{</a:t>
            </a:r>
          </a:p>
          <a:p>
            <a:pPr eaLnBrk="1" hangingPunct="1">
              <a:buFont typeface="Wingdings" pitchFamily="2" charset="2"/>
              <a:buNone/>
              <a:defRPr/>
            </a:pPr>
            <a:r>
              <a:rPr lang="en-US" altLang="zh-CN" sz="2400" dirty="0"/>
              <a:t>	for m=</a:t>
            </a:r>
            <a:r>
              <a:rPr lang="zh-CN" altLang="en-US" sz="2400" dirty="0"/>
              <a:t>从左到右的</a:t>
            </a:r>
            <a:r>
              <a:rPr lang="en-US" altLang="zh-CN" sz="2400" dirty="0"/>
              <a:t>n</a:t>
            </a:r>
            <a:r>
              <a:rPr lang="zh-CN" altLang="en-US" sz="2400" dirty="0"/>
              <a:t>的每个子节点 </a:t>
            </a:r>
            <a:r>
              <a:rPr lang="en-US" altLang="zh-CN" sz="2400" dirty="0"/>
              <a:t>do</a:t>
            </a:r>
          </a:p>
          <a:p>
            <a:pPr eaLnBrk="1" hangingPunct="1">
              <a:buFont typeface="Wingdings" pitchFamily="2" charset="2"/>
              <a:buNone/>
              <a:defRPr/>
            </a:pPr>
            <a:r>
              <a:rPr lang="en-US" altLang="zh-CN" sz="2400" dirty="0"/>
              <a:t>	{</a:t>
            </a:r>
          </a:p>
          <a:p>
            <a:pPr eaLnBrk="1" hangingPunct="1">
              <a:buFont typeface="Wingdings" pitchFamily="2" charset="2"/>
              <a:buNone/>
              <a:defRPr/>
            </a:pPr>
            <a:r>
              <a:rPr lang="en-US" altLang="zh-CN" sz="2400" dirty="0"/>
              <a:t>		</a:t>
            </a:r>
            <a:r>
              <a:rPr lang="zh-CN" altLang="en-US" sz="2400" dirty="0"/>
              <a:t>计算</a:t>
            </a:r>
            <a:r>
              <a:rPr lang="en-US" altLang="zh-CN" sz="2400" dirty="0"/>
              <a:t>m</a:t>
            </a:r>
            <a:r>
              <a:rPr lang="zh-CN" altLang="en-US" sz="2400" dirty="0"/>
              <a:t>的继承属性；</a:t>
            </a:r>
          </a:p>
          <a:p>
            <a:pPr eaLnBrk="1" hangingPunct="1">
              <a:buFont typeface="Wingdings" pitchFamily="2" charset="2"/>
              <a:buNone/>
              <a:defRPr/>
            </a:pPr>
            <a:r>
              <a:rPr lang="zh-CN" altLang="en-US" sz="2400" dirty="0"/>
              <a:t>		</a:t>
            </a:r>
            <a:r>
              <a:rPr lang="en-US" altLang="zh-CN" sz="2400" dirty="0" err="1"/>
              <a:t>L_dfvisit</a:t>
            </a:r>
            <a:r>
              <a:rPr lang="en-US" altLang="zh-CN" sz="2400" dirty="0"/>
              <a:t>(m);</a:t>
            </a:r>
          </a:p>
          <a:p>
            <a:pPr eaLnBrk="1" hangingPunct="1">
              <a:buFont typeface="Wingdings" pitchFamily="2" charset="2"/>
              <a:buNone/>
              <a:defRPr/>
            </a:pPr>
            <a:r>
              <a:rPr lang="en-US" altLang="zh-CN" sz="2400" dirty="0"/>
              <a:t>	}</a:t>
            </a:r>
          </a:p>
          <a:p>
            <a:pPr eaLnBrk="1" hangingPunct="1">
              <a:buFont typeface="Wingdings" pitchFamily="2" charset="2"/>
              <a:buNone/>
              <a:defRPr/>
            </a:pPr>
            <a:r>
              <a:rPr lang="en-US" altLang="zh-CN" sz="2400" dirty="0"/>
              <a:t>	</a:t>
            </a:r>
            <a:r>
              <a:rPr lang="zh-CN" altLang="en-US" sz="2400" dirty="0"/>
              <a:t>计算</a:t>
            </a:r>
            <a:r>
              <a:rPr lang="en-US" altLang="zh-CN" sz="2400" dirty="0"/>
              <a:t>n</a:t>
            </a:r>
            <a:r>
              <a:rPr lang="zh-CN" altLang="en-US" sz="2400" dirty="0"/>
              <a:t>的综合属性。</a:t>
            </a:r>
          </a:p>
          <a:p>
            <a:pPr eaLnBrk="1" hangingPunct="1">
              <a:buFont typeface="Wingdings" pitchFamily="2" charset="2"/>
              <a:buNone/>
              <a:defRPr/>
            </a:pPr>
            <a:r>
              <a:rPr lang="en-US" altLang="zh-CN" sz="2400" dirty="0"/>
              <a:t>}</a:t>
            </a:r>
          </a:p>
          <a:p>
            <a:pPr>
              <a:defRPr/>
            </a:pPr>
            <a:endParaRPr lang="zh-CN" altLang="en-US" dirty="0"/>
          </a:p>
        </p:txBody>
      </p:sp>
      <p:sp>
        <p:nvSpPr>
          <p:cNvPr id="4" name="灯片编号占位符 3"/>
          <p:cNvSpPr>
            <a:spLocks noGrp="1"/>
          </p:cNvSpPr>
          <p:nvPr>
            <p:ph type="sldNum" sz="quarter" idx="12"/>
          </p:nvPr>
        </p:nvSpPr>
        <p:spPr/>
        <p:txBody>
          <a:bodyPr/>
          <a:lstStyle/>
          <a:p>
            <a:pPr>
              <a:defRPr/>
            </a:pPr>
            <a:fld id="{7FA3ECE2-E4B8-427B-9FD9-728A16722B7D}" type="slidenum">
              <a:rPr lang="en-US" altLang="zh-CN" smtClean="0"/>
              <a:pPr>
                <a:defRPr/>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a:t>L</a:t>
            </a:r>
            <a:r>
              <a:rPr lang="zh-CN" altLang="en-US"/>
              <a:t>属性定义示例</a:t>
            </a:r>
          </a:p>
        </p:txBody>
      </p:sp>
      <p:sp>
        <p:nvSpPr>
          <p:cNvPr id="23555" name="内容占位符 2"/>
          <p:cNvSpPr>
            <a:spLocks noGrp="1"/>
          </p:cNvSpPr>
          <p:nvPr>
            <p:ph idx="1"/>
          </p:nvPr>
        </p:nvSpPr>
        <p:spPr/>
        <p:txBody>
          <a:bodyPr/>
          <a:lstStyle/>
          <a:p>
            <a:r>
              <a:rPr lang="zh-CN" altLang="en-US"/>
              <a:t>正例</a:t>
            </a:r>
            <a:endParaRPr lang="en-US" altLang="zh-CN"/>
          </a:p>
          <a:p>
            <a:endParaRPr lang="en-US" altLang="zh-CN"/>
          </a:p>
          <a:p>
            <a:endParaRPr lang="en-US" altLang="zh-CN"/>
          </a:p>
          <a:p>
            <a:endParaRPr lang="en-US" altLang="zh-CN"/>
          </a:p>
          <a:p>
            <a:r>
              <a:rPr lang="zh-CN" altLang="en-US"/>
              <a:t>反例</a:t>
            </a:r>
          </a:p>
        </p:txBody>
      </p:sp>
      <p:sp>
        <p:nvSpPr>
          <p:cNvPr id="4" name="灯片编号占位符 3"/>
          <p:cNvSpPr>
            <a:spLocks noGrp="1"/>
          </p:cNvSpPr>
          <p:nvPr>
            <p:ph type="sldNum" sz="quarter" idx="12"/>
          </p:nvPr>
        </p:nvSpPr>
        <p:spPr/>
        <p:txBody>
          <a:bodyPr/>
          <a:lstStyle/>
          <a:p>
            <a:pPr>
              <a:defRPr/>
            </a:pPr>
            <a:fld id="{59AFA50C-B0BF-42EA-A137-F888794DAC35}" type="slidenum">
              <a:rPr lang="en-US" altLang="zh-CN" smtClean="0"/>
              <a:pPr>
                <a:defRPr/>
              </a:pPr>
              <a:t>22</a:t>
            </a:fld>
            <a:endParaRPr lang="en-US" altLang="zh-CN"/>
          </a:p>
        </p:txBody>
      </p:sp>
      <p:pic>
        <p:nvPicPr>
          <p:cNvPr id="23557" name="Picture 2"/>
          <p:cNvPicPr>
            <a:picLocks noChangeAspect="1" noChangeArrowheads="1"/>
          </p:cNvPicPr>
          <p:nvPr/>
        </p:nvPicPr>
        <p:blipFill>
          <a:blip r:embed="rId2" cstate="print"/>
          <a:srcRect/>
          <a:stretch>
            <a:fillRect/>
          </a:stretch>
        </p:blipFill>
        <p:spPr bwMode="auto">
          <a:xfrm>
            <a:off x="2362200" y="2057400"/>
            <a:ext cx="3981450" cy="819150"/>
          </a:xfrm>
          <a:prstGeom prst="rect">
            <a:avLst/>
          </a:prstGeom>
          <a:noFill/>
          <a:ln w="38100" algn="ctr">
            <a:noFill/>
            <a:miter lim="800000"/>
            <a:headEnd/>
            <a:tailEnd/>
          </a:ln>
        </p:spPr>
      </p:pic>
      <p:pic>
        <p:nvPicPr>
          <p:cNvPr id="23558" name="Picture 3"/>
          <p:cNvPicPr>
            <a:picLocks noChangeAspect="1" noChangeArrowheads="1"/>
          </p:cNvPicPr>
          <p:nvPr/>
        </p:nvPicPr>
        <p:blipFill>
          <a:blip r:embed="rId3" cstate="print"/>
          <a:srcRect/>
          <a:stretch>
            <a:fillRect/>
          </a:stretch>
        </p:blipFill>
        <p:spPr bwMode="auto">
          <a:xfrm>
            <a:off x="2286000" y="4572000"/>
            <a:ext cx="3638550" cy="933450"/>
          </a:xfrm>
          <a:prstGeom prst="rect">
            <a:avLst/>
          </a:prstGeom>
          <a:noFill/>
          <a:ln w="38100" algn="ctr">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a:t>SDD</a:t>
            </a:r>
            <a:r>
              <a:rPr lang="zh-CN" altLang="en-US"/>
              <a:t>中的函数</a:t>
            </a:r>
          </a:p>
        </p:txBody>
      </p:sp>
      <p:sp>
        <p:nvSpPr>
          <p:cNvPr id="24579" name="内容占位符 2"/>
          <p:cNvSpPr>
            <a:spLocks noGrp="1"/>
          </p:cNvSpPr>
          <p:nvPr>
            <p:ph idx="1"/>
          </p:nvPr>
        </p:nvSpPr>
        <p:spPr/>
        <p:txBody>
          <a:bodyPr/>
          <a:lstStyle/>
          <a:p>
            <a:r>
              <a:rPr lang="zh-CN" altLang="en-US" dirty="0"/>
              <a:t>一个没有副作用（函数）的</a:t>
            </a:r>
            <a:r>
              <a:rPr lang="en-US" altLang="zh-CN" dirty="0"/>
              <a:t>SDD</a:t>
            </a:r>
            <a:r>
              <a:rPr lang="zh-CN" altLang="en-US" dirty="0"/>
              <a:t>有时候也称为属性文法</a:t>
            </a:r>
            <a:endParaRPr lang="en-US" altLang="zh-CN" dirty="0"/>
          </a:p>
          <a:p>
            <a:r>
              <a:rPr lang="zh-CN" altLang="en-US" dirty="0"/>
              <a:t>翻译过程有时候需要副作用</a:t>
            </a:r>
            <a:endParaRPr lang="en-US" altLang="zh-CN" dirty="0"/>
          </a:p>
          <a:p>
            <a:pPr lvl="1"/>
            <a:r>
              <a:rPr lang="zh-CN" altLang="en-US" dirty="0"/>
              <a:t>打印结果</a:t>
            </a:r>
            <a:endParaRPr lang="en-US" altLang="zh-CN" dirty="0"/>
          </a:p>
          <a:p>
            <a:pPr lvl="1"/>
            <a:r>
              <a:rPr lang="zh-CN" altLang="en-US" dirty="0"/>
              <a:t>符号表中加入标识符类型</a:t>
            </a:r>
            <a:endParaRPr lang="en-US" altLang="zh-CN" dirty="0"/>
          </a:p>
          <a:p>
            <a:r>
              <a:rPr lang="zh-CN" altLang="en-US" dirty="0"/>
              <a:t>如果能不影响各属性的求值结果，则允许具有受控副作用的语义规则</a:t>
            </a:r>
            <a:endParaRPr lang="en-US" altLang="zh-CN" dirty="0"/>
          </a:p>
          <a:p>
            <a:pPr lvl="1"/>
            <a:r>
              <a:rPr lang="zh-CN" altLang="en-US" dirty="0"/>
              <a:t>语义规则的函数被看作是相应产生式头的哑综合属性。</a:t>
            </a:r>
          </a:p>
        </p:txBody>
      </p:sp>
      <p:sp>
        <p:nvSpPr>
          <p:cNvPr id="4" name="灯片编号占位符 3"/>
          <p:cNvSpPr>
            <a:spLocks noGrp="1"/>
          </p:cNvSpPr>
          <p:nvPr>
            <p:ph type="sldNum" sz="quarter" idx="12"/>
          </p:nvPr>
        </p:nvSpPr>
        <p:spPr/>
        <p:txBody>
          <a:bodyPr/>
          <a:lstStyle/>
          <a:p>
            <a:pPr>
              <a:defRPr/>
            </a:pPr>
            <a:fld id="{73B4D1D4-D57E-460E-B2EE-22AD0862B7FB}" type="slidenum">
              <a:rPr lang="en-US" altLang="zh-CN" smtClean="0"/>
              <a:pPr>
                <a:defRPr/>
              </a:pPr>
              <a:t>23</a:t>
            </a:fld>
            <a:endParaRPr lang="en-US" altLang="zh-CN"/>
          </a:p>
        </p:txBody>
      </p:sp>
      <p:pic>
        <p:nvPicPr>
          <p:cNvPr id="24581" name="Picture 2"/>
          <p:cNvPicPr>
            <a:picLocks noChangeAspect="1" noChangeArrowheads="1"/>
          </p:cNvPicPr>
          <p:nvPr/>
        </p:nvPicPr>
        <p:blipFill>
          <a:blip r:embed="rId2" cstate="print"/>
          <a:srcRect/>
          <a:stretch>
            <a:fillRect/>
          </a:stretch>
        </p:blipFill>
        <p:spPr bwMode="auto">
          <a:xfrm>
            <a:off x="1403648" y="5733256"/>
            <a:ext cx="3848100" cy="523875"/>
          </a:xfrm>
          <a:prstGeom prst="rect">
            <a:avLst/>
          </a:prstGeom>
          <a:noFill/>
          <a:ln w="38100" algn="ctr">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a:t>带有副作用的</a:t>
            </a:r>
            <a:r>
              <a:rPr lang="en-US" altLang="zh-CN"/>
              <a:t>SDD</a:t>
            </a:r>
            <a:r>
              <a:rPr lang="zh-CN" altLang="en-US"/>
              <a:t>示例</a:t>
            </a:r>
          </a:p>
        </p:txBody>
      </p:sp>
      <p:sp>
        <p:nvSpPr>
          <p:cNvPr id="4" name="灯片编号占位符 3"/>
          <p:cNvSpPr>
            <a:spLocks noGrp="1"/>
          </p:cNvSpPr>
          <p:nvPr>
            <p:ph type="sldNum" sz="quarter" idx="12"/>
          </p:nvPr>
        </p:nvSpPr>
        <p:spPr/>
        <p:txBody>
          <a:bodyPr/>
          <a:lstStyle/>
          <a:p>
            <a:pPr>
              <a:defRPr/>
            </a:pPr>
            <a:fld id="{ECCCED71-F118-4411-8196-C1578A800C7F}" type="slidenum">
              <a:rPr lang="en-US" altLang="zh-CN" smtClean="0"/>
              <a:pPr>
                <a:defRPr/>
              </a:pPr>
              <a:t>24</a:t>
            </a:fld>
            <a:endParaRPr lang="en-US" altLang="zh-CN"/>
          </a:p>
        </p:txBody>
      </p:sp>
      <p:pic>
        <p:nvPicPr>
          <p:cNvPr id="25605" name="Picture 2"/>
          <p:cNvPicPr>
            <a:picLocks noChangeAspect="1" noChangeArrowheads="1"/>
          </p:cNvPicPr>
          <p:nvPr/>
        </p:nvPicPr>
        <p:blipFill>
          <a:blip r:embed="rId2" cstate="print"/>
          <a:srcRect/>
          <a:stretch>
            <a:fillRect/>
          </a:stretch>
        </p:blipFill>
        <p:spPr bwMode="auto">
          <a:xfrm>
            <a:off x="5562600" y="152400"/>
            <a:ext cx="3714750" cy="2303463"/>
          </a:xfrm>
          <a:prstGeom prst="rect">
            <a:avLst/>
          </a:prstGeom>
          <a:noFill/>
          <a:ln w="38100" algn="ctr">
            <a:noFill/>
            <a:miter lim="800000"/>
            <a:headEnd/>
            <a:tailEnd/>
          </a:ln>
        </p:spPr>
      </p:pic>
      <p:pic>
        <p:nvPicPr>
          <p:cNvPr id="25606" name="Picture 3"/>
          <p:cNvPicPr>
            <a:picLocks noChangeAspect="1" noChangeArrowheads="1"/>
          </p:cNvPicPr>
          <p:nvPr/>
        </p:nvPicPr>
        <p:blipFill>
          <a:blip r:embed="rId3" cstate="print"/>
          <a:srcRect/>
          <a:stretch>
            <a:fillRect/>
          </a:stretch>
        </p:blipFill>
        <p:spPr bwMode="auto">
          <a:xfrm>
            <a:off x="685800" y="2133600"/>
            <a:ext cx="5743575" cy="4600575"/>
          </a:xfrm>
          <a:prstGeom prst="rect">
            <a:avLst/>
          </a:prstGeom>
          <a:noFill/>
          <a:ln w="38100" algn="ctr">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normAutofit fontScale="90000"/>
          </a:bodyPr>
          <a:lstStyle/>
          <a:p>
            <a:r>
              <a:rPr lang="zh-CN" altLang="en-US"/>
              <a:t>语法制导翻译的应用 </a:t>
            </a:r>
            <a:r>
              <a:rPr lang="en-US" altLang="zh-CN"/>
              <a:t>– </a:t>
            </a:r>
            <a:r>
              <a:rPr lang="zh-CN" altLang="en-US"/>
              <a:t>抽象语法树的构造</a:t>
            </a:r>
          </a:p>
        </p:txBody>
      </p:sp>
      <p:sp>
        <p:nvSpPr>
          <p:cNvPr id="3" name="内容占位符 2"/>
          <p:cNvSpPr>
            <a:spLocks noGrp="1"/>
          </p:cNvSpPr>
          <p:nvPr>
            <p:ph idx="1"/>
          </p:nvPr>
        </p:nvSpPr>
        <p:spPr/>
        <p:txBody>
          <a:bodyPr>
            <a:normAutofit fontScale="92500" lnSpcReduction="10000"/>
          </a:bodyPr>
          <a:lstStyle/>
          <a:p>
            <a:pPr>
              <a:defRPr/>
            </a:pPr>
            <a:r>
              <a:rPr lang="zh-CN" altLang="en-US" dirty="0"/>
              <a:t>抽象语法树：一种中间表示形式，树中每个结点代表一个程序构造，这个结点的子结点代表这个构造的有意义的组成部分。</a:t>
            </a:r>
            <a:endParaRPr lang="en-US" altLang="zh-CN" dirty="0"/>
          </a:p>
          <a:p>
            <a:pPr>
              <a:defRPr/>
            </a:pPr>
            <a:endParaRPr lang="en-US" altLang="zh-CN" dirty="0"/>
          </a:p>
          <a:p>
            <a:pPr>
              <a:defRPr/>
            </a:pPr>
            <a:endParaRPr lang="en-US" altLang="zh-CN" dirty="0"/>
          </a:p>
          <a:p>
            <a:pPr>
              <a:defRPr/>
            </a:pPr>
            <a:endParaRPr lang="en-US" altLang="zh-CN" dirty="0"/>
          </a:p>
          <a:p>
            <a:pPr>
              <a:defRPr/>
            </a:pPr>
            <a:r>
              <a:rPr lang="zh-CN" altLang="en-US" dirty="0"/>
              <a:t>抽象语法树上的各个结点可以用具有适当数量的字段的记录对象来实现</a:t>
            </a:r>
            <a:endParaRPr lang="en-US" altLang="zh-CN" dirty="0"/>
          </a:p>
          <a:p>
            <a:pPr lvl="1">
              <a:defRPr/>
            </a:pPr>
            <a:r>
              <a:rPr lang="zh-CN" altLang="en-US" dirty="0"/>
              <a:t>叶子结点，构造函数</a:t>
            </a:r>
            <a:r>
              <a:rPr lang="en-US" altLang="zh-CN" dirty="0"/>
              <a:t>Leaf(id, </a:t>
            </a:r>
            <a:r>
              <a:rPr lang="en-US" altLang="zh-CN" dirty="0" err="1"/>
              <a:t>id.entry</a:t>
            </a:r>
            <a:r>
              <a:rPr lang="en-US" altLang="zh-CN" dirty="0"/>
              <a:t>),</a:t>
            </a:r>
            <a:r>
              <a:rPr lang="zh-CN" altLang="en-US" dirty="0"/>
              <a:t>返回指向与叶子结点对应的新纪录的指针。</a:t>
            </a:r>
            <a:endParaRPr lang="en-US" altLang="zh-CN" dirty="0"/>
          </a:p>
          <a:p>
            <a:pPr lvl="1">
              <a:defRPr/>
            </a:pPr>
            <a:r>
              <a:rPr lang="zh-CN" altLang="en-US" dirty="0"/>
              <a:t>内部结点，构造函数</a:t>
            </a:r>
            <a:r>
              <a:rPr lang="en-US" altLang="zh-CN" dirty="0"/>
              <a:t>Node(op, c1,c2,…ck)</a:t>
            </a:r>
            <a:r>
              <a:rPr lang="zh-CN" altLang="en-US" dirty="0"/>
              <a:t>，第一个字段</a:t>
            </a:r>
            <a:r>
              <a:rPr lang="en-US" altLang="zh-CN" dirty="0"/>
              <a:t>op</a:t>
            </a:r>
            <a:r>
              <a:rPr lang="zh-CN" altLang="en-US" dirty="0"/>
              <a:t>表示程序构造，</a:t>
            </a:r>
            <a:r>
              <a:rPr lang="en-US" altLang="zh-CN" dirty="0" err="1"/>
              <a:t>ci</a:t>
            </a:r>
            <a:r>
              <a:rPr lang="zh-CN" altLang="en-US" dirty="0"/>
              <a:t>指向新建结点的子结点。</a:t>
            </a:r>
            <a:endParaRPr lang="en-US" altLang="zh-CN" dirty="0"/>
          </a:p>
        </p:txBody>
      </p:sp>
      <p:sp>
        <p:nvSpPr>
          <p:cNvPr id="4" name="灯片编号占位符 3"/>
          <p:cNvSpPr>
            <a:spLocks noGrp="1"/>
          </p:cNvSpPr>
          <p:nvPr>
            <p:ph type="sldNum" sz="quarter" idx="12"/>
          </p:nvPr>
        </p:nvSpPr>
        <p:spPr/>
        <p:txBody>
          <a:bodyPr/>
          <a:lstStyle/>
          <a:p>
            <a:pPr>
              <a:defRPr/>
            </a:pPr>
            <a:fld id="{434F1C94-F24D-4B07-9C17-848749BE10F3}" type="slidenum">
              <a:rPr lang="en-US" altLang="zh-CN" smtClean="0"/>
              <a:pPr>
                <a:defRPr/>
              </a:pPr>
              <a:t>25</a:t>
            </a:fld>
            <a:endParaRPr lang="en-US" altLang="zh-CN"/>
          </a:p>
        </p:txBody>
      </p:sp>
      <p:pic>
        <p:nvPicPr>
          <p:cNvPr id="26629" name="Picture 2"/>
          <p:cNvPicPr>
            <a:picLocks noChangeAspect="1" noChangeArrowheads="1"/>
          </p:cNvPicPr>
          <p:nvPr/>
        </p:nvPicPr>
        <p:blipFill>
          <a:blip r:embed="rId2" cstate="print"/>
          <a:srcRect/>
          <a:stretch>
            <a:fillRect/>
          </a:stretch>
        </p:blipFill>
        <p:spPr bwMode="auto">
          <a:xfrm>
            <a:off x="4357686" y="2714620"/>
            <a:ext cx="2133600" cy="1320800"/>
          </a:xfrm>
          <a:prstGeom prst="rect">
            <a:avLst/>
          </a:prstGeom>
          <a:noFill/>
          <a:ln w="38100" algn="ctr">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a:t>抽象语法树的构造</a:t>
            </a:r>
          </a:p>
        </p:txBody>
      </p:sp>
      <p:sp>
        <p:nvSpPr>
          <p:cNvPr id="27651" name="内容占位符 2"/>
          <p:cNvSpPr>
            <a:spLocks noGrp="1"/>
          </p:cNvSpPr>
          <p:nvPr>
            <p:ph idx="1"/>
          </p:nvPr>
        </p:nvSpPr>
        <p:spPr/>
        <p:txBody>
          <a:bodyPr/>
          <a:lstStyle/>
          <a:p>
            <a:r>
              <a:rPr lang="zh-CN" altLang="en-US"/>
              <a:t>作用于抽象语法树上的转换规则更容易完成到中间代码的翻译，因此我们考虑抽象语法树的构造，两个为表达式构造语法树的</a:t>
            </a:r>
            <a:r>
              <a:rPr lang="en-US" altLang="zh-CN"/>
              <a:t>SDD</a:t>
            </a:r>
          </a:p>
          <a:p>
            <a:pPr lvl="1"/>
            <a:r>
              <a:rPr lang="en-US" altLang="zh-CN"/>
              <a:t>S</a:t>
            </a:r>
            <a:r>
              <a:rPr lang="zh-CN" altLang="en-US"/>
              <a:t>属性定义</a:t>
            </a:r>
            <a:endParaRPr lang="en-US" altLang="zh-CN"/>
          </a:p>
          <a:p>
            <a:pPr lvl="1"/>
            <a:r>
              <a:rPr lang="en-US" altLang="zh-CN"/>
              <a:t>L</a:t>
            </a:r>
            <a:r>
              <a:rPr lang="zh-CN" altLang="en-US"/>
              <a:t>属性定义</a:t>
            </a:r>
            <a:endParaRPr lang="en-US" altLang="zh-CN"/>
          </a:p>
          <a:p>
            <a:endParaRPr lang="zh-CN" altLang="en-US"/>
          </a:p>
        </p:txBody>
      </p:sp>
      <p:sp>
        <p:nvSpPr>
          <p:cNvPr id="4" name="灯片编号占位符 3"/>
          <p:cNvSpPr>
            <a:spLocks noGrp="1"/>
          </p:cNvSpPr>
          <p:nvPr>
            <p:ph type="sldNum" sz="quarter" idx="12"/>
          </p:nvPr>
        </p:nvSpPr>
        <p:spPr/>
        <p:txBody>
          <a:bodyPr/>
          <a:lstStyle/>
          <a:p>
            <a:pPr>
              <a:defRPr/>
            </a:pPr>
            <a:fld id="{E31E4A53-C610-49A7-9DF0-CA306CE43D23}" type="slidenum">
              <a:rPr lang="en-US" altLang="zh-CN" smtClean="0"/>
              <a:pPr>
                <a:defRPr/>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457200" y="304800"/>
            <a:ext cx="8001000" cy="1216025"/>
          </a:xfrm>
        </p:spPr>
        <p:txBody>
          <a:bodyPr/>
          <a:lstStyle/>
          <a:p>
            <a:r>
              <a:rPr lang="en-US" altLang="zh-CN" sz="2800"/>
              <a:t>S</a:t>
            </a:r>
            <a:r>
              <a:rPr lang="zh-CN" altLang="en-US" sz="2800"/>
              <a:t>属性定义为简单表达式</a:t>
            </a:r>
            <a:br>
              <a:rPr lang="en-US" altLang="zh-CN" sz="2800"/>
            </a:br>
            <a:r>
              <a:rPr lang="zh-CN" altLang="en-US" sz="2800"/>
              <a:t>文法构造抽象语法树</a:t>
            </a:r>
          </a:p>
        </p:txBody>
      </p:sp>
      <p:sp>
        <p:nvSpPr>
          <p:cNvPr id="28675" name="内容占位符 2"/>
          <p:cNvSpPr>
            <a:spLocks noGrp="1"/>
          </p:cNvSpPr>
          <p:nvPr>
            <p:ph idx="1"/>
          </p:nvPr>
        </p:nvSpPr>
        <p:spPr>
          <a:xfrm>
            <a:off x="6019800" y="4572000"/>
            <a:ext cx="2547938" cy="1447800"/>
          </a:xfrm>
        </p:spPr>
        <p:txBody>
          <a:bodyPr/>
          <a:lstStyle/>
          <a:p>
            <a:pPr>
              <a:buFont typeface="Wingdings" pitchFamily="2" charset="2"/>
              <a:buNone/>
            </a:pPr>
            <a:r>
              <a:rPr lang="zh-CN" altLang="en-US" sz="1800"/>
              <a:t>      后序遍历，或者在自底向上分析过程中和归约动作一起进行求值。</a:t>
            </a:r>
          </a:p>
        </p:txBody>
      </p:sp>
      <p:sp>
        <p:nvSpPr>
          <p:cNvPr id="4" name="灯片编号占位符 3"/>
          <p:cNvSpPr>
            <a:spLocks noGrp="1"/>
          </p:cNvSpPr>
          <p:nvPr>
            <p:ph type="sldNum" sz="quarter" idx="12"/>
          </p:nvPr>
        </p:nvSpPr>
        <p:spPr/>
        <p:txBody>
          <a:bodyPr/>
          <a:lstStyle/>
          <a:p>
            <a:pPr>
              <a:defRPr/>
            </a:pPr>
            <a:fld id="{A6B7C31C-22E7-45B5-B18D-FA3E8E4BCE2E}" type="slidenum">
              <a:rPr lang="en-US" altLang="zh-CN" smtClean="0"/>
              <a:pPr>
                <a:defRPr/>
              </a:pPr>
              <a:t>27</a:t>
            </a:fld>
            <a:endParaRPr lang="en-US" altLang="zh-CN" dirty="0"/>
          </a:p>
        </p:txBody>
      </p:sp>
      <p:pic>
        <p:nvPicPr>
          <p:cNvPr id="28677" name="Picture 2"/>
          <p:cNvPicPr>
            <a:picLocks noChangeAspect="1" noChangeArrowheads="1"/>
          </p:cNvPicPr>
          <p:nvPr/>
        </p:nvPicPr>
        <p:blipFill>
          <a:blip r:embed="rId2" cstate="print"/>
          <a:srcRect/>
          <a:stretch>
            <a:fillRect/>
          </a:stretch>
        </p:blipFill>
        <p:spPr bwMode="auto">
          <a:xfrm>
            <a:off x="4495800" y="0"/>
            <a:ext cx="4648200" cy="2141538"/>
          </a:xfrm>
          <a:prstGeom prst="rect">
            <a:avLst/>
          </a:prstGeom>
          <a:noFill/>
          <a:ln w="38100" algn="ctr">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457200" y="304800"/>
            <a:ext cx="8001000" cy="1216025"/>
          </a:xfrm>
        </p:spPr>
        <p:txBody>
          <a:bodyPr/>
          <a:lstStyle/>
          <a:p>
            <a:r>
              <a:rPr lang="en-US" altLang="zh-CN" sz="2800"/>
              <a:t>S</a:t>
            </a:r>
            <a:r>
              <a:rPr lang="zh-CN" altLang="en-US" sz="2800"/>
              <a:t>属性定义为简单表达式</a:t>
            </a:r>
            <a:br>
              <a:rPr lang="en-US" altLang="zh-CN" sz="2800"/>
            </a:br>
            <a:r>
              <a:rPr lang="zh-CN" altLang="en-US" sz="2800"/>
              <a:t>文法构造抽象语法树</a:t>
            </a:r>
          </a:p>
        </p:txBody>
      </p:sp>
      <p:sp>
        <p:nvSpPr>
          <p:cNvPr id="28675" name="内容占位符 2"/>
          <p:cNvSpPr>
            <a:spLocks noGrp="1"/>
          </p:cNvSpPr>
          <p:nvPr>
            <p:ph idx="1"/>
          </p:nvPr>
        </p:nvSpPr>
        <p:spPr>
          <a:xfrm>
            <a:off x="6019800" y="4572000"/>
            <a:ext cx="2547938" cy="1447800"/>
          </a:xfrm>
        </p:spPr>
        <p:txBody>
          <a:bodyPr/>
          <a:lstStyle/>
          <a:p>
            <a:pPr>
              <a:buFont typeface="Wingdings" pitchFamily="2" charset="2"/>
              <a:buNone/>
            </a:pPr>
            <a:r>
              <a:rPr lang="zh-CN" altLang="en-US" sz="1800"/>
              <a:t>      后序遍历，或者在自底向上分析过程中和归约动作一起进行求值。</a:t>
            </a:r>
          </a:p>
        </p:txBody>
      </p:sp>
      <p:sp>
        <p:nvSpPr>
          <p:cNvPr id="4" name="灯片编号占位符 3"/>
          <p:cNvSpPr>
            <a:spLocks noGrp="1"/>
          </p:cNvSpPr>
          <p:nvPr>
            <p:ph type="sldNum" sz="quarter" idx="12"/>
          </p:nvPr>
        </p:nvSpPr>
        <p:spPr/>
        <p:txBody>
          <a:bodyPr/>
          <a:lstStyle/>
          <a:p>
            <a:pPr>
              <a:defRPr/>
            </a:pPr>
            <a:fld id="{A6B7C31C-22E7-45B5-B18D-FA3E8E4BCE2E}" type="slidenum">
              <a:rPr lang="en-US" altLang="zh-CN" smtClean="0"/>
              <a:pPr>
                <a:defRPr/>
              </a:pPr>
              <a:t>28</a:t>
            </a:fld>
            <a:endParaRPr lang="en-US" altLang="zh-CN" dirty="0"/>
          </a:p>
        </p:txBody>
      </p:sp>
      <p:pic>
        <p:nvPicPr>
          <p:cNvPr id="28677" name="Picture 2"/>
          <p:cNvPicPr>
            <a:picLocks noChangeAspect="1" noChangeArrowheads="1"/>
          </p:cNvPicPr>
          <p:nvPr/>
        </p:nvPicPr>
        <p:blipFill>
          <a:blip r:embed="rId2" cstate="print"/>
          <a:srcRect/>
          <a:stretch>
            <a:fillRect/>
          </a:stretch>
        </p:blipFill>
        <p:spPr bwMode="auto">
          <a:xfrm>
            <a:off x="4495800" y="0"/>
            <a:ext cx="4648200" cy="2141538"/>
          </a:xfrm>
          <a:prstGeom prst="rect">
            <a:avLst/>
          </a:prstGeom>
          <a:noFill/>
          <a:ln w="38100" algn="ctr">
            <a:noFill/>
            <a:miter lim="800000"/>
            <a:headEnd/>
            <a:tailEnd/>
          </a:ln>
        </p:spPr>
      </p:pic>
      <p:pic>
        <p:nvPicPr>
          <p:cNvPr id="35843" name="Picture 3"/>
          <p:cNvPicPr>
            <a:picLocks noChangeAspect="1" noChangeArrowheads="1"/>
          </p:cNvPicPr>
          <p:nvPr/>
        </p:nvPicPr>
        <p:blipFill>
          <a:blip r:embed="rId3" cstate="print"/>
          <a:srcRect/>
          <a:stretch>
            <a:fillRect/>
          </a:stretch>
        </p:blipFill>
        <p:spPr bwMode="auto">
          <a:xfrm>
            <a:off x="209550" y="2133600"/>
            <a:ext cx="5353050" cy="4629150"/>
          </a:xfrm>
          <a:prstGeom prst="rect">
            <a:avLst/>
          </a:prstGeom>
          <a:noFill/>
          <a:ln w="38100" algn="ctr">
            <a:noFill/>
            <a:miter lim="800000"/>
            <a:headEnd/>
            <a:tailEnd/>
          </a:ln>
        </p:spPr>
      </p:pic>
    </p:spTree>
    <p:extLst>
      <p:ext uri="{BB962C8B-B14F-4D97-AF65-F5344CB8AC3E}">
        <p14:creationId xmlns:p14="http://schemas.microsoft.com/office/powerpoint/2010/main" val="38960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additive="base">
                                        <p:cTn id="7" dur="500" fill="hold"/>
                                        <p:tgtEl>
                                          <p:spTgt spid="35843"/>
                                        </p:tgtEl>
                                        <p:attrNameLst>
                                          <p:attrName>ppt_x</p:attrName>
                                        </p:attrNameLst>
                                      </p:cBhvr>
                                      <p:tavLst>
                                        <p:tav tm="0">
                                          <p:val>
                                            <p:strVal val="#ppt_x"/>
                                          </p:val>
                                        </p:tav>
                                        <p:tav tm="100000">
                                          <p:val>
                                            <p:strVal val="#ppt_x"/>
                                          </p:val>
                                        </p:tav>
                                      </p:tavLst>
                                    </p:anim>
                                    <p:anim calcmode="lin" valueType="num">
                                      <p:cBhvr additive="base">
                                        <p:cTn id="8" dur="500" fill="hold"/>
                                        <p:tgtEl>
                                          <p:spTgt spid="358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457200" y="304800"/>
            <a:ext cx="8001000" cy="1216025"/>
          </a:xfrm>
        </p:spPr>
        <p:txBody>
          <a:bodyPr/>
          <a:lstStyle/>
          <a:p>
            <a:r>
              <a:rPr lang="en-US" altLang="zh-CN" sz="2800"/>
              <a:t>S</a:t>
            </a:r>
            <a:r>
              <a:rPr lang="zh-CN" altLang="en-US" sz="2800"/>
              <a:t>属性定义为简单表达式</a:t>
            </a:r>
            <a:br>
              <a:rPr lang="en-US" altLang="zh-CN" sz="2800"/>
            </a:br>
            <a:r>
              <a:rPr lang="zh-CN" altLang="en-US" sz="2800"/>
              <a:t>文法构造抽象语法树</a:t>
            </a:r>
          </a:p>
        </p:txBody>
      </p:sp>
      <p:sp>
        <p:nvSpPr>
          <p:cNvPr id="28675" name="内容占位符 2"/>
          <p:cNvSpPr>
            <a:spLocks noGrp="1"/>
          </p:cNvSpPr>
          <p:nvPr>
            <p:ph idx="1"/>
          </p:nvPr>
        </p:nvSpPr>
        <p:spPr>
          <a:xfrm>
            <a:off x="6019800" y="4572000"/>
            <a:ext cx="2547938" cy="1447800"/>
          </a:xfrm>
        </p:spPr>
        <p:txBody>
          <a:bodyPr/>
          <a:lstStyle/>
          <a:p>
            <a:pPr>
              <a:buFont typeface="Wingdings" pitchFamily="2" charset="2"/>
              <a:buNone/>
            </a:pPr>
            <a:r>
              <a:rPr lang="zh-CN" altLang="en-US" sz="1800"/>
              <a:t>      后序遍历，或者在自底向上分析过程中和归约动作一起进行求值。</a:t>
            </a:r>
          </a:p>
        </p:txBody>
      </p:sp>
      <p:sp>
        <p:nvSpPr>
          <p:cNvPr id="4" name="灯片编号占位符 3"/>
          <p:cNvSpPr>
            <a:spLocks noGrp="1"/>
          </p:cNvSpPr>
          <p:nvPr>
            <p:ph type="sldNum" sz="quarter" idx="12"/>
          </p:nvPr>
        </p:nvSpPr>
        <p:spPr/>
        <p:txBody>
          <a:bodyPr/>
          <a:lstStyle/>
          <a:p>
            <a:pPr>
              <a:defRPr/>
            </a:pPr>
            <a:fld id="{A6B7C31C-22E7-45B5-B18D-FA3E8E4BCE2E}" type="slidenum">
              <a:rPr lang="en-US" altLang="zh-CN" smtClean="0"/>
              <a:pPr>
                <a:defRPr/>
              </a:pPr>
              <a:t>29</a:t>
            </a:fld>
            <a:endParaRPr lang="en-US" altLang="zh-CN" dirty="0"/>
          </a:p>
        </p:txBody>
      </p:sp>
      <p:pic>
        <p:nvPicPr>
          <p:cNvPr id="28677" name="Picture 2"/>
          <p:cNvPicPr>
            <a:picLocks noChangeAspect="1" noChangeArrowheads="1"/>
          </p:cNvPicPr>
          <p:nvPr/>
        </p:nvPicPr>
        <p:blipFill>
          <a:blip r:embed="rId2" cstate="print"/>
          <a:srcRect/>
          <a:stretch>
            <a:fillRect/>
          </a:stretch>
        </p:blipFill>
        <p:spPr bwMode="auto">
          <a:xfrm>
            <a:off x="4495800" y="0"/>
            <a:ext cx="4648200" cy="2141538"/>
          </a:xfrm>
          <a:prstGeom prst="rect">
            <a:avLst/>
          </a:prstGeom>
          <a:noFill/>
          <a:ln w="38100" algn="ctr">
            <a:noFill/>
            <a:miter lim="800000"/>
            <a:headEnd/>
            <a:tailEnd/>
          </a:ln>
        </p:spPr>
      </p:pic>
      <p:pic>
        <p:nvPicPr>
          <p:cNvPr id="35843" name="Picture 3"/>
          <p:cNvPicPr>
            <a:picLocks noChangeAspect="1" noChangeArrowheads="1"/>
          </p:cNvPicPr>
          <p:nvPr/>
        </p:nvPicPr>
        <p:blipFill>
          <a:blip r:embed="rId3" cstate="print"/>
          <a:srcRect/>
          <a:stretch>
            <a:fillRect/>
          </a:stretch>
        </p:blipFill>
        <p:spPr bwMode="auto">
          <a:xfrm>
            <a:off x="209550" y="2133600"/>
            <a:ext cx="5353050" cy="4629150"/>
          </a:xfrm>
          <a:prstGeom prst="rect">
            <a:avLst/>
          </a:prstGeom>
          <a:noFill/>
          <a:ln w="38100" algn="ctr">
            <a:noFill/>
            <a:miter lim="800000"/>
            <a:headEnd/>
            <a:tailEnd/>
          </a:ln>
        </p:spPr>
      </p:pic>
      <p:pic>
        <p:nvPicPr>
          <p:cNvPr id="35844" name="Picture 4"/>
          <p:cNvPicPr>
            <a:picLocks noChangeAspect="1" noChangeArrowheads="1"/>
          </p:cNvPicPr>
          <p:nvPr/>
        </p:nvPicPr>
        <p:blipFill>
          <a:blip r:embed="rId4" cstate="print"/>
          <a:srcRect/>
          <a:stretch>
            <a:fillRect/>
          </a:stretch>
        </p:blipFill>
        <p:spPr bwMode="auto">
          <a:xfrm>
            <a:off x="6096000" y="2438400"/>
            <a:ext cx="2914650" cy="2124075"/>
          </a:xfrm>
          <a:prstGeom prst="rect">
            <a:avLst/>
          </a:prstGeom>
          <a:noFill/>
          <a:ln w="38100" algn="ctr">
            <a:noFill/>
            <a:miter lim="800000"/>
            <a:headEnd/>
            <a:tailEnd/>
          </a:ln>
        </p:spPr>
      </p:pic>
    </p:spTree>
    <p:extLst>
      <p:ext uri="{BB962C8B-B14F-4D97-AF65-F5344CB8AC3E}">
        <p14:creationId xmlns:p14="http://schemas.microsoft.com/office/powerpoint/2010/main" val="38960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additive="base">
                                        <p:cTn id="7" dur="500" fill="hold"/>
                                        <p:tgtEl>
                                          <p:spTgt spid="35843"/>
                                        </p:tgtEl>
                                        <p:attrNameLst>
                                          <p:attrName>ppt_x</p:attrName>
                                        </p:attrNameLst>
                                      </p:cBhvr>
                                      <p:tavLst>
                                        <p:tav tm="0">
                                          <p:val>
                                            <p:strVal val="#ppt_x"/>
                                          </p:val>
                                        </p:tav>
                                        <p:tav tm="100000">
                                          <p:val>
                                            <p:strVal val="#ppt_x"/>
                                          </p:val>
                                        </p:tav>
                                      </p:tavLst>
                                    </p:anim>
                                    <p:anim calcmode="lin" valueType="num">
                                      <p:cBhvr additive="base">
                                        <p:cTn id="8" dur="500" fill="hold"/>
                                        <p:tgtEl>
                                          <p:spTgt spid="358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4"/>
                                        </p:tgtEl>
                                        <p:attrNameLst>
                                          <p:attrName>style.visibility</p:attrName>
                                        </p:attrNameLst>
                                      </p:cBhvr>
                                      <p:to>
                                        <p:strVal val="visible"/>
                                      </p:to>
                                    </p:set>
                                    <p:anim calcmode="lin" valueType="num">
                                      <p:cBhvr additive="base">
                                        <p:cTn id="13" dur="500" fill="hold"/>
                                        <p:tgtEl>
                                          <p:spTgt spid="35844"/>
                                        </p:tgtEl>
                                        <p:attrNameLst>
                                          <p:attrName>ppt_x</p:attrName>
                                        </p:attrNameLst>
                                      </p:cBhvr>
                                      <p:tavLst>
                                        <p:tav tm="0">
                                          <p:val>
                                            <p:strVal val="#ppt_x"/>
                                          </p:val>
                                        </p:tav>
                                        <p:tav tm="100000">
                                          <p:val>
                                            <p:strVal val="#ppt_x"/>
                                          </p:val>
                                        </p:tav>
                                      </p:tavLst>
                                    </p:anim>
                                    <p:anim calcmode="lin" valueType="num">
                                      <p:cBhvr additive="base">
                                        <p:cTn id="14" dur="500" fill="hold"/>
                                        <p:tgtEl>
                                          <p:spTgt spid="358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问题：</a:t>
            </a:r>
          </a:p>
        </p:txBody>
      </p:sp>
      <p:sp>
        <p:nvSpPr>
          <p:cNvPr id="3" name="内容占位符 2"/>
          <p:cNvSpPr>
            <a:spLocks noGrp="1"/>
          </p:cNvSpPr>
          <p:nvPr>
            <p:ph idx="1"/>
          </p:nvPr>
        </p:nvSpPr>
        <p:spPr/>
        <p:txBody>
          <a:bodyPr/>
          <a:lstStyle/>
          <a:p>
            <a:r>
              <a:rPr kumimoji="1" lang="zh-CN" altLang="en-US" dirty="0"/>
              <a:t>语义分析包含哪些部分？</a:t>
            </a:r>
            <a:endParaRPr kumimoji="1" lang="en-US" altLang="zh-CN" dirty="0"/>
          </a:p>
          <a:p>
            <a:r>
              <a:rPr kumimoji="1" lang="zh-CN" altLang="en-US" dirty="0"/>
              <a:t>上下文无法能否完成？</a:t>
            </a:r>
            <a:endParaRPr kumimoji="1" lang="en-US" altLang="zh-CN" dirty="0"/>
          </a:p>
          <a:p>
            <a:pPr lvl="1"/>
            <a:r>
              <a:rPr kumimoji="1" lang="zh-CN" altLang="en-US" dirty="0"/>
              <a:t>上下文无关文法不能表达标示符在程序中先声明后使用的现象</a:t>
            </a:r>
            <a:endParaRPr kumimoji="1" lang="en-US" altLang="zh-CN" dirty="0"/>
          </a:p>
          <a:p>
            <a:r>
              <a:rPr kumimoji="1" lang="zh-CN" altLang="en-US" dirty="0"/>
              <a:t>如何解决？  </a:t>
            </a:r>
          </a:p>
        </p:txBody>
      </p:sp>
    </p:spTree>
    <p:extLst>
      <p:ext uri="{BB962C8B-B14F-4D97-AF65-F5344CB8AC3E}">
        <p14:creationId xmlns:p14="http://schemas.microsoft.com/office/powerpoint/2010/main" val="3050638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381000" y="304800"/>
            <a:ext cx="8001000" cy="1216025"/>
          </a:xfrm>
        </p:spPr>
        <p:txBody>
          <a:bodyPr/>
          <a:lstStyle/>
          <a:p>
            <a:r>
              <a:rPr lang="en-US" altLang="zh-CN" sz="2800"/>
              <a:t>L</a:t>
            </a:r>
            <a:r>
              <a:rPr lang="zh-CN" altLang="en-US" sz="2800"/>
              <a:t>属性定义为简单表达</a:t>
            </a:r>
            <a:br>
              <a:rPr lang="en-US" altLang="zh-CN" sz="2800"/>
            </a:br>
            <a:r>
              <a:rPr lang="zh-CN" altLang="en-US" sz="2800"/>
              <a:t>式文法构造抽象语法树</a:t>
            </a:r>
          </a:p>
        </p:txBody>
      </p:sp>
      <p:sp>
        <p:nvSpPr>
          <p:cNvPr id="29699" name="内容占位符 2"/>
          <p:cNvSpPr>
            <a:spLocks noGrp="1"/>
          </p:cNvSpPr>
          <p:nvPr>
            <p:ph idx="1"/>
          </p:nvPr>
        </p:nvSpPr>
        <p:spPr/>
        <p:txBody>
          <a:bodyPr/>
          <a:lstStyle/>
          <a:p>
            <a:pPr eaLnBrk="1" hangingPunct="1">
              <a:buFont typeface="Wingdings" pitchFamily="2" charset="2"/>
              <a:buNone/>
            </a:pPr>
            <a:r>
              <a:rPr lang="en-US" altLang="zh-CN" sz="1400"/>
              <a:t>L_dfvisit(n)</a:t>
            </a:r>
          </a:p>
          <a:p>
            <a:pPr eaLnBrk="1" hangingPunct="1">
              <a:buFont typeface="Wingdings" pitchFamily="2" charset="2"/>
              <a:buNone/>
            </a:pPr>
            <a:r>
              <a:rPr lang="en-US" altLang="zh-CN" sz="1400"/>
              <a:t>{</a:t>
            </a:r>
          </a:p>
          <a:p>
            <a:pPr eaLnBrk="1" hangingPunct="1">
              <a:buFont typeface="Wingdings" pitchFamily="2" charset="2"/>
              <a:buNone/>
            </a:pPr>
            <a:r>
              <a:rPr lang="en-US" altLang="zh-CN" sz="1400"/>
              <a:t>	for m=</a:t>
            </a:r>
            <a:r>
              <a:rPr lang="zh-CN" altLang="en-US" sz="1400"/>
              <a:t>从左到右的</a:t>
            </a:r>
            <a:r>
              <a:rPr lang="en-US" altLang="zh-CN" sz="1400"/>
              <a:t>n</a:t>
            </a:r>
            <a:r>
              <a:rPr lang="zh-CN" altLang="en-US" sz="1400"/>
              <a:t>的每个子节点 </a:t>
            </a:r>
            <a:r>
              <a:rPr lang="en-US" altLang="zh-CN" sz="1400"/>
              <a:t>do</a:t>
            </a:r>
          </a:p>
          <a:p>
            <a:pPr eaLnBrk="1" hangingPunct="1">
              <a:buFont typeface="Wingdings" pitchFamily="2" charset="2"/>
              <a:buNone/>
            </a:pPr>
            <a:r>
              <a:rPr lang="en-US" altLang="zh-CN" sz="1400"/>
              <a:t>	{</a:t>
            </a:r>
          </a:p>
          <a:p>
            <a:pPr eaLnBrk="1" hangingPunct="1">
              <a:buFont typeface="Wingdings" pitchFamily="2" charset="2"/>
              <a:buNone/>
            </a:pPr>
            <a:r>
              <a:rPr lang="en-US" altLang="zh-CN" sz="1400"/>
              <a:t>		</a:t>
            </a:r>
            <a:r>
              <a:rPr lang="zh-CN" altLang="en-US" sz="1400"/>
              <a:t>计算</a:t>
            </a:r>
            <a:r>
              <a:rPr lang="en-US" altLang="zh-CN" sz="1400"/>
              <a:t>m</a:t>
            </a:r>
            <a:r>
              <a:rPr lang="zh-CN" altLang="en-US" sz="1400"/>
              <a:t>的继承属性；</a:t>
            </a:r>
          </a:p>
          <a:p>
            <a:pPr eaLnBrk="1" hangingPunct="1">
              <a:buFont typeface="Wingdings" pitchFamily="2" charset="2"/>
              <a:buNone/>
            </a:pPr>
            <a:r>
              <a:rPr lang="zh-CN" altLang="en-US" sz="1400"/>
              <a:t>		</a:t>
            </a:r>
            <a:r>
              <a:rPr lang="en-US" altLang="zh-CN" sz="1400"/>
              <a:t>L_dfvisit(m);</a:t>
            </a:r>
          </a:p>
          <a:p>
            <a:pPr eaLnBrk="1" hangingPunct="1">
              <a:buFont typeface="Wingdings" pitchFamily="2" charset="2"/>
              <a:buNone/>
            </a:pPr>
            <a:r>
              <a:rPr lang="en-US" altLang="zh-CN" sz="1400"/>
              <a:t>	}</a:t>
            </a:r>
          </a:p>
          <a:p>
            <a:pPr eaLnBrk="1" hangingPunct="1">
              <a:buFont typeface="Wingdings" pitchFamily="2" charset="2"/>
              <a:buNone/>
            </a:pPr>
            <a:r>
              <a:rPr lang="en-US" altLang="zh-CN" sz="1400"/>
              <a:t>	</a:t>
            </a:r>
            <a:r>
              <a:rPr lang="zh-CN" altLang="en-US" sz="1400"/>
              <a:t>计算</a:t>
            </a:r>
            <a:r>
              <a:rPr lang="en-US" altLang="zh-CN" sz="1400"/>
              <a:t>n</a:t>
            </a:r>
            <a:r>
              <a:rPr lang="zh-CN" altLang="en-US" sz="1400"/>
              <a:t>的综合属性。</a:t>
            </a:r>
          </a:p>
          <a:p>
            <a:pPr eaLnBrk="1" hangingPunct="1">
              <a:buFont typeface="Wingdings" pitchFamily="2" charset="2"/>
              <a:buNone/>
            </a:pPr>
            <a:r>
              <a:rPr lang="en-US" altLang="zh-CN" sz="1400"/>
              <a:t>}</a:t>
            </a:r>
          </a:p>
          <a:p>
            <a:endParaRPr lang="zh-CN" altLang="en-US"/>
          </a:p>
        </p:txBody>
      </p:sp>
      <p:sp>
        <p:nvSpPr>
          <p:cNvPr id="4" name="灯片编号占位符 3"/>
          <p:cNvSpPr>
            <a:spLocks noGrp="1"/>
          </p:cNvSpPr>
          <p:nvPr>
            <p:ph type="sldNum" sz="quarter" idx="12"/>
          </p:nvPr>
        </p:nvSpPr>
        <p:spPr/>
        <p:txBody>
          <a:bodyPr/>
          <a:lstStyle/>
          <a:p>
            <a:pPr>
              <a:defRPr/>
            </a:pPr>
            <a:fld id="{539C07A6-CDB8-46EA-A49A-32B73A1A750A}" type="slidenum">
              <a:rPr lang="en-US" altLang="zh-CN" smtClean="0"/>
              <a:pPr>
                <a:defRPr/>
              </a:pPr>
              <a:t>30</a:t>
            </a:fld>
            <a:endParaRPr lang="en-US" altLang="zh-CN"/>
          </a:p>
        </p:txBody>
      </p:sp>
      <p:pic>
        <p:nvPicPr>
          <p:cNvPr id="29701" name="Picture 2"/>
          <p:cNvPicPr>
            <a:picLocks noChangeAspect="1" noChangeArrowheads="1"/>
          </p:cNvPicPr>
          <p:nvPr/>
        </p:nvPicPr>
        <p:blipFill>
          <a:blip r:embed="rId2" cstate="print"/>
          <a:srcRect/>
          <a:stretch>
            <a:fillRect/>
          </a:stretch>
        </p:blipFill>
        <p:spPr bwMode="auto">
          <a:xfrm>
            <a:off x="4648200" y="0"/>
            <a:ext cx="4495800" cy="3046413"/>
          </a:xfrm>
          <a:prstGeom prst="rect">
            <a:avLst/>
          </a:prstGeom>
          <a:noFill/>
          <a:ln w="38100" algn="ctr">
            <a:noFill/>
            <a:miter lim="800000"/>
            <a:headEnd/>
            <a:tailEnd/>
          </a:ln>
        </p:spPr>
      </p:pic>
      <p:pic>
        <p:nvPicPr>
          <p:cNvPr id="29702" name="Picture 3"/>
          <p:cNvPicPr>
            <a:picLocks noChangeAspect="1" noChangeArrowheads="1"/>
          </p:cNvPicPr>
          <p:nvPr/>
        </p:nvPicPr>
        <p:blipFill>
          <a:blip r:embed="rId3" cstate="print"/>
          <a:srcRect/>
          <a:stretch>
            <a:fillRect/>
          </a:stretch>
        </p:blipFill>
        <p:spPr bwMode="auto">
          <a:xfrm>
            <a:off x="914400" y="4010025"/>
            <a:ext cx="6096000" cy="2847975"/>
          </a:xfrm>
          <a:prstGeom prst="rect">
            <a:avLst/>
          </a:prstGeom>
          <a:noFill/>
          <a:ln w="38100" algn="ctr">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zh-CN" altLang="en-US" dirty="0"/>
              <a:t>语法制导翻译的应用</a:t>
            </a:r>
            <a:r>
              <a:rPr lang="en-US" altLang="zh-CN" dirty="0"/>
              <a:t>2</a:t>
            </a:r>
            <a:r>
              <a:rPr lang="zh-CN" altLang="en-US" dirty="0"/>
              <a:t>－类型的结构</a:t>
            </a:r>
          </a:p>
        </p:txBody>
      </p:sp>
      <p:sp>
        <p:nvSpPr>
          <p:cNvPr id="30723" name="Rectangle 3"/>
          <p:cNvSpPr>
            <a:spLocks noGrp="1" noChangeArrowheads="1"/>
          </p:cNvSpPr>
          <p:nvPr>
            <p:ph idx="1"/>
          </p:nvPr>
        </p:nvSpPr>
        <p:spPr/>
        <p:txBody>
          <a:bodyPr/>
          <a:lstStyle/>
          <a:p>
            <a:r>
              <a:rPr lang="zh-CN" altLang="en-US"/>
              <a:t>数组类型</a:t>
            </a:r>
            <a:r>
              <a:rPr lang="en-US" altLang="zh-CN"/>
              <a:t>int[2][3]</a:t>
            </a:r>
            <a:r>
              <a:rPr lang="zh-CN" altLang="en-US"/>
              <a:t>，类型表达式</a:t>
            </a:r>
            <a:r>
              <a:rPr lang="en-US" altLang="zh-CN"/>
              <a:t>array(2,array(3,integer))</a:t>
            </a:r>
          </a:p>
          <a:p>
            <a:endParaRPr lang="en-US" altLang="zh-CN"/>
          </a:p>
        </p:txBody>
      </p:sp>
      <p:pic>
        <p:nvPicPr>
          <p:cNvPr id="30724" name="Picture 4"/>
          <p:cNvPicPr>
            <a:picLocks noChangeAspect="1" noChangeArrowheads="1"/>
          </p:cNvPicPr>
          <p:nvPr/>
        </p:nvPicPr>
        <p:blipFill>
          <a:blip r:embed="rId2" cstate="print"/>
          <a:srcRect/>
          <a:stretch>
            <a:fillRect/>
          </a:stretch>
        </p:blipFill>
        <p:spPr bwMode="auto">
          <a:xfrm>
            <a:off x="457200" y="2971800"/>
            <a:ext cx="2759075" cy="1279525"/>
          </a:xfrm>
          <a:prstGeom prst="rect">
            <a:avLst/>
          </a:prstGeom>
          <a:noFill/>
          <a:ln w="38100" algn="ctr">
            <a:noFill/>
            <a:miter lim="800000"/>
            <a:headEnd/>
            <a:tailEnd/>
          </a:ln>
        </p:spPr>
      </p:pic>
      <p:pic>
        <p:nvPicPr>
          <p:cNvPr id="30725" name="Picture 5"/>
          <p:cNvPicPr>
            <a:picLocks noChangeAspect="1" noChangeArrowheads="1"/>
          </p:cNvPicPr>
          <p:nvPr/>
        </p:nvPicPr>
        <p:blipFill>
          <a:blip r:embed="rId3" cstate="print"/>
          <a:srcRect/>
          <a:stretch>
            <a:fillRect/>
          </a:stretch>
        </p:blipFill>
        <p:spPr bwMode="auto">
          <a:xfrm>
            <a:off x="3886200" y="2895600"/>
            <a:ext cx="4721225" cy="3001963"/>
          </a:xfrm>
          <a:prstGeom prst="rect">
            <a:avLst/>
          </a:prstGeom>
          <a:noFill/>
          <a:ln w="38100" algn="ctr">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dirty="0"/>
              <a:t>数组类型语法制导翻译</a:t>
            </a:r>
          </a:p>
        </p:txBody>
      </p:sp>
      <p:pic>
        <p:nvPicPr>
          <p:cNvPr id="31748" name="Picture 4"/>
          <p:cNvPicPr>
            <a:picLocks noChangeAspect="1" noChangeArrowheads="1"/>
          </p:cNvPicPr>
          <p:nvPr/>
        </p:nvPicPr>
        <p:blipFill>
          <a:blip r:embed="rId2" cstate="print"/>
          <a:srcRect/>
          <a:stretch>
            <a:fillRect/>
          </a:stretch>
        </p:blipFill>
        <p:spPr bwMode="auto">
          <a:xfrm>
            <a:off x="685800" y="1752600"/>
            <a:ext cx="7186613" cy="4200525"/>
          </a:xfrm>
          <a:prstGeom prst="rect">
            <a:avLst/>
          </a:prstGeom>
          <a:noFill/>
          <a:ln w="38100" algn="ctr">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dirty="0"/>
              <a:t>语法制导翻译的另一种方式</a:t>
            </a:r>
          </a:p>
        </p:txBody>
      </p:sp>
      <p:sp>
        <p:nvSpPr>
          <p:cNvPr id="3" name="内容占位符 2"/>
          <p:cNvSpPr>
            <a:spLocks noGrp="1"/>
          </p:cNvSpPr>
          <p:nvPr>
            <p:ph idx="1"/>
          </p:nvPr>
        </p:nvSpPr>
        <p:spPr/>
        <p:txBody>
          <a:bodyPr>
            <a:normAutofit/>
          </a:bodyPr>
          <a:lstStyle/>
          <a:p>
            <a:pPr>
              <a:defRPr/>
            </a:pPr>
            <a:r>
              <a:rPr lang="zh-CN" altLang="en-US" dirty="0"/>
              <a:t>语法制导的翻译方案（</a:t>
            </a:r>
            <a:r>
              <a:rPr lang="en-US" altLang="zh-CN" dirty="0"/>
              <a:t>Syntax-Directed translation scheme, SDT</a:t>
            </a:r>
            <a:r>
              <a:rPr lang="zh-CN" altLang="en-US" dirty="0"/>
              <a:t>）</a:t>
            </a:r>
            <a:endParaRPr lang="en-US" altLang="zh-CN" dirty="0"/>
          </a:p>
          <a:p>
            <a:pPr lvl="1">
              <a:defRPr/>
            </a:pPr>
            <a:r>
              <a:rPr lang="zh-CN" altLang="en-US" dirty="0"/>
              <a:t>在产生式体中嵌入程序片段的上下文无关文法</a:t>
            </a:r>
            <a:endParaRPr lang="en-US" altLang="zh-CN" dirty="0"/>
          </a:p>
          <a:p>
            <a:pPr lvl="1">
              <a:defRPr/>
            </a:pPr>
            <a:r>
              <a:rPr lang="zh-CN" altLang="en-US" dirty="0"/>
              <a:t>程序片段是语义动作，可以出现在体中的任何位置</a:t>
            </a:r>
            <a:endParaRPr lang="en-US" altLang="zh-CN" dirty="0"/>
          </a:p>
          <a:p>
            <a:pPr>
              <a:defRPr/>
            </a:pPr>
            <a:endParaRPr lang="en-US" altLang="zh-CN" dirty="0"/>
          </a:p>
          <a:p>
            <a:pPr>
              <a:buFont typeface="Wingdings" pitchFamily="2" charset="2"/>
              <a:buNone/>
              <a:defRPr/>
            </a:pPr>
            <a:endParaRPr lang="en-US" altLang="zh-CN" dirty="0"/>
          </a:p>
        </p:txBody>
      </p:sp>
      <p:sp>
        <p:nvSpPr>
          <p:cNvPr id="4" name="灯片编号占位符 3"/>
          <p:cNvSpPr>
            <a:spLocks noGrp="1"/>
          </p:cNvSpPr>
          <p:nvPr>
            <p:ph type="sldNum" sz="quarter" idx="12"/>
          </p:nvPr>
        </p:nvSpPr>
        <p:spPr/>
        <p:txBody>
          <a:bodyPr/>
          <a:lstStyle/>
          <a:p>
            <a:pPr>
              <a:defRPr/>
            </a:pPr>
            <a:fld id="{5696E27A-E803-4BB7-9707-BEFFEC9A1D85}" type="slidenum">
              <a:rPr lang="en-US" altLang="zh-CN" smtClean="0"/>
              <a:pPr>
                <a:defRPr/>
              </a:pPr>
              <a:t>33</a:t>
            </a:fld>
            <a:endParaRPr lang="en-US" altLang="zh-CN"/>
          </a:p>
        </p:txBody>
      </p:sp>
      <p:sp>
        <p:nvSpPr>
          <p:cNvPr id="2" name="矩形 1"/>
          <p:cNvSpPr/>
          <p:nvPr/>
        </p:nvSpPr>
        <p:spPr>
          <a:xfrm>
            <a:off x="107504" y="4365104"/>
            <a:ext cx="4608512" cy="1477328"/>
          </a:xfrm>
          <a:prstGeom prst="rect">
            <a:avLst/>
          </a:prstGeom>
        </p:spPr>
        <p:txBody>
          <a:bodyPr wrap="square">
            <a:spAutoFit/>
          </a:bodyPr>
          <a:lstStyle/>
          <a:p>
            <a:pPr>
              <a:defRPr/>
            </a:pPr>
            <a:r>
              <a:rPr lang="zh-CN" altLang="en-US" dirty="0">
                <a:solidFill>
                  <a:schemeClr val="tx2"/>
                </a:solidFill>
              </a:rPr>
              <a:t>语法制导定义</a:t>
            </a:r>
            <a:endParaRPr lang="en-US" altLang="zh-CN" dirty="0">
              <a:solidFill>
                <a:schemeClr val="tx2"/>
              </a:solidFill>
            </a:endParaRPr>
          </a:p>
          <a:p>
            <a:pPr marL="742950" lvl="1" indent="-285750">
              <a:buFont typeface="Arial"/>
              <a:buChar char="•"/>
              <a:defRPr/>
            </a:pPr>
            <a:r>
              <a:rPr lang="zh-CN" altLang="en-US" dirty="0">
                <a:solidFill>
                  <a:schemeClr val="tx2"/>
                </a:solidFill>
              </a:rPr>
              <a:t>给出翻译的抽象描述</a:t>
            </a:r>
            <a:endParaRPr lang="en-US" altLang="zh-CN" dirty="0">
              <a:solidFill>
                <a:schemeClr val="tx2"/>
              </a:solidFill>
            </a:endParaRPr>
          </a:p>
          <a:p>
            <a:pPr marL="742950" lvl="1" indent="-285750">
              <a:buFont typeface="Arial"/>
              <a:buChar char="•"/>
              <a:defRPr/>
            </a:pPr>
            <a:r>
              <a:rPr lang="zh-CN" altLang="en-US" dirty="0">
                <a:solidFill>
                  <a:schemeClr val="tx2"/>
                </a:solidFill>
              </a:rPr>
              <a:t>隐藏了语义动作的实现细节</a:t>
            </a:r>
            <a:endParaRPr lang="en-US" altLang="zh-CN" dirty="0">
              <a:solidFill>
                <a:schemeClr val="tx2"/>
              </a:solidFill>
            </a:endParaRPr>
          </a:p>
          <a:p>
            <a:pPr marL="742950" lvl="1" indent="-285750">
              <a:buFont typeface="Arial"/>
              <a:buChar char="•"/>
              <a:defRPr/>
            </a:pPr>
            <a:r>
              <a:rPr lang="zh-CN" altLang="en-US" dirty="0">
                <a:solidFill>
                  <a:schemeClr val="tx2"/>
                </a:solidFill>
              </a:rPr>
              <a:t>附在产生式上的语义规则没有明确告诉我们何时执行其中的语义动作</a:t>
            </a:r>
            <a:endParaRPr lang="en-US" altLang="zh-CN" dirty="0">
              <a:solidFill>
                <a:schemeClr val="tx2"/>
              </a:solidFill>
            </a:endParaRPr>
          </a:p>
        </p:txBody>
      </p:sp>
      <p:sp>
        <p:nvSpPr>
          <p:cNvPr id="5" name="矩形 4"/>
          <p:cNvSpPr/>
          <p:nvPr/>
        </p:nvSpPr>
        <p:spPr>
          <a:xfrm>
            <a:off x="4392488" y="4293096"/>
            <a:ext cx="4572000" cy="2031325"/>
          </a:xfrm>
          <a:prstGeom prst="rect">
            <a:avLst/>
          </a:prstGeom>
        </p:spPr>
        <p:txBody>
          <a:bodyPr>
            <a:spAutoFit/>
          </a:bodyPr>
          <a:lstStyle/>
          <a:p>
            <a:pPr>
              <a:defRPr/>
            </a:pPr>
            <a:r>
              <a:rPr lang="zh-CN" altLang="en-US" dirty="0">
                <a:solidFill>
                  <a:srgbClr val="FF0000"/>
                </a:solidFill>
              </a:rPr>
              <a:t>翻译方案</a:t>
            </a:r>
            <a:endParaRPr lang="en-US" altLang="zh-CN" dirty="0">
              <a:solidFill>
                <a:srgbClr val="FF0000"/>
              </a:solidFill>
            </a:endParaRPr>
          </a:p>
          <a:p>
            <a:pPr marL="742950" lvl="1" indent="-285750">
              <a:buFont typeface="Arial"/>
              <a:buChar char="•"/>
              <a:defRPr/>
            </a:pPr>
            <a:r>
              <a:rPr lang="zh-CN" altLang="en-US" dirty="0">
                <a:solidFill>
                  <a:srgbClr val="FF0000"/>
                </a:solidFill>
              </a:rPr>
              <a:t>表示语义动作的程序片段可以在产生式体中的任何位置</a:t>
            </a:r>
            <a:endParaRPr lang="en-US" altLang="zh-CN" dirty="0">
              <a:solidFill>
                <a:srgbClr val="FF0000"/>
              </a:solidFill>
            </a:endParaRPr>
          </a:p>
          <a:p>
            <a:pPr marL="742950" lvl="1" indent="-285750">
              <a:buFont typeface="Arial"/>
              <a:buChar char="•"/>
              <a:defRPr/>
            </a:pPr>
            <a:r>
              <a:rPr lang="zh-CN" altLang="en-US" dirty="0">
                <a:solidFill>
                  <a:srgbClr val="FF0000"/>
                </a:solidFill>
              </a:rPr>
              <a:t>位置信息告诉我们何时执行相应的语义动作</a:t>
            </a:r>
            <a:endParaRPr lang="en-US" altLang="zh-CN" dirty="0">
              <a:solidFill>
                <a:srgbClr val="FF0000"/>
              </a:solidFill>
            </a:endParaRPr>
          </a:p>
          <a:p>
            <a:pPr marL="742950" lvl="1" indent="-285750">
              <a:buFont typeface="Arial"/>
              <a:buChar char="•"/>
              <a:defRPr/>
            </a:pPr>
            <a:r>
              <a:rPr lang="zh-CN" altLang="en-US" dirty="0">
                <a:solidFill>
                  <a:srgbClr val="FF0000"/>
                </a:solidFill>
              </a:rPr>
              <a:t>翻译方案给出了更多的实现细节信息</a:t>
            </a:r>
            <a:endParaRPr lang="en-US" altLang="zh-CN" dirty="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normAutofit fontScale="90000"/>
          </a:bodyPr>
          <a:lstStyle/>
          <a:p>
            <a:r>
              <a:rPr lang="zh-CN" altLang="en-US"/>
              <a:t>语法制导翻译的另一种方式（续）</a:t>
            </a:r>
          </a:p>
        </p:txBody>
      </p:sp>
      <p:sp>
        <p:nvSpPr>
          <p:cNvPr id="31747" name="内容占位符 2"/>
          <p:cNvSpPr>
            <a:spLocks noGrp="1"/>
          </p:cNvSpPr>
          <p:nvPr>
            <p:ph idx="1"/>
          </p:nvPr>
        </p:nvSpPr>
        <p:spPr/>
        <p:txBody>
          <a:bodyPr>
            <a:normAutofit/>
          </a:bodyPr>
          <a:lstStyle/>
          <a:p>
            <a:pPr>
              <a:defRPr/>
            </a:pPr>
            <a:r>
              <a:rPr lang="zh-CN" altLang="en-US" sz="3200" dirty="0"/>
              <a:t>从</a:t>
            </a:r>
            <a:r>
              <a:rPr lang="en-US" altLang="zh-CN" sz="3200" dirty="0"/>
              <a:t>SDD</a:t>
            </a:r>
            <a:r>
              <a:rPr lang="zh-CN" altLang="en-US" sz="3200" dirty="0"/>
              <a:t>到</a:t>
            </a:r>
            <a:r>
              <a:rPr lang="en-US" altLang="zh-CN" sz="3200" dirty="0"/>
              <a:t>SDT</a:t>
            </a:r>
          </a:p>
          <a:p>
            <a:pPr lvl="1">
              <a:defRPr/>
            </a:pPr>
            <a:r>
              <a:rPr lang="zh-CN" altLang="en-US" sz="2800" dirty="0"/>
              <a:t>语义规则是如何被转换成为一个带有语义动作的</a:t>
            </a:r>
            <a:r>
              <a:rPr lang="en-US" altLang="zh-CN" sz="2800" dirty="0"/>
              <a:t>SDT</a:t>
            </a:r>
            <a:r>
              <a:rPr lang="zh-CN" altLang="en-US" sz="2800" dirty="0"/>
              <a:t>的？语义动作应该放在产生式体中的什么位置？</a:t>
            </a:r>
          </a:p>
          <a:p>
            <a:pPr lvl="1">
              <a:buFont typeface="Wingdings" pitchFamily="2" charset="2"/>
              <a:buNone/>
              <a:defRPr/>
            </a:pPr>
            <a:endParaRPr lang="en-US" altLang="zh-CN" sz="2800" dirty="0"/>
          </a:p>
          <a:p>
            <a:pPr>
              <a:buFont typeface="Wingdings" pitchFamily="2" charset="2"/>
              <a:buNone/>
              <a:defRPr/>
            </a:pPr>
            <a:endParaRPr lang="en-US" altLang="zh-CN" dirty="0"/>
          </a:p>
        </p:txBody>
      </p:sp>
      <p:sp>
        <p:nvSpPr>
          <p:cNvPr id="4" name="灯片编号占位符 3"/>
          <p:cNvSpPr>
            <a:spLocks noGrp="1"/>
          </p:cNvSpPr>
          <p:nvPr>
            <p:ph type="sldNum" sz="quarter" idx="12"/>
          </p:nvPr>
        </p:nvSpPr>
        <p:spPr/>
        <p:txBody>
          <a:bodyPr/>
          <a:lstStyle/>
          <a:p>
            <a:pPr>
              <a:defRPr/>
            </a:pPr>
            <a:fld id="{7EBB354B-2969-4843-B802-F8DAB66CF8C7}" type="slidenum">
              <a:rPr lang="en-US" altLang="zh-CN" smtClean="0"/>
              <a:pPr>
                <a:defRPr/>
              </a:pPr>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a:t>后缀翻译方案</a:t>
            </a:r>
          </a:p>
        </p:txBody>
      </p:sp>
      <p:sp>
        <p:nvSpPr>
          <p:cNvPr id="3" name="内容占位符 2"/>
          <p:cNvSpPr>
            <a:spLocks noGrp="1"/>
          </p:cNvSpPr>
          <p:nvPr>
            <p:ph idx="1"/>
          </p:nvPr>
        </p:nvSpPr>
        <p:spPr/>
        <p:txBody>
          <a:bodyPr>
            <a:normAutofit/>
          </a:bodyPr>
          <a:lstStyle/>
          <a:p>
            <a:pPr>
              <a:defRPr/>
            </a:pPr>
            <a:r>
              <a:rPr lang="zh-CN" altLang="en-US" dirty="0"/>
              <a:t>对</a:t>
            </a:r>
            <a:r>
              <a:rPr lang="en-US" altLang="zh-CN" dirty="0"/>
              <a:t>S</a:t>
            </a:r>
            <a:r>
              <a:rPr lang="zh-CN" altLang="en-US" dirty="0"/>
              <a:t>属性的</a:t>
            </a:r>
            <a:r>
              <a:rPr lang="en-US" altLang="zh-CN" dirty="0"/>
              <a:t>SDD</a:t>
            </a:r>
            <a:r>
              <a:rPr lang="zh-CN" altLang="en-US" dirty="0"/>
              <a:t>，可以构造一个</a:t>
            </a:r>
            <a:r>
              <a:rPr lang="en-US" altLang="zh-CN" dirty="0"/>
              <a:t>SDT</a:t>
            </a:r>
          </a:p>
          <a:p>
            <a:pPr lvl="1">
              <a:defRPr/>
            </a:pPr>
            <a:r>
              <a:rPr lang="zh-CN" altLang="en-US" dirty="0"/>
              <a:t>每个动作都放在产生式的最后</a:t>
            </a:r>
            <a:endParaRPr lang="en-US" altLang="zh-CN" dirty="0"/>
          </a:p>
          <a:p>
            <a:pPr lvl="1">
              <a:defRPr/>
            </a:pPr>
            <a:r>
              <a:rPr lang="zh-CN" altLang="en-US" dirty="0"/>
              <a:t>在利用这个产生式进行规约时执行这个动作</a:t>
            </a:r>
            <a:endParaRPr lang="en-US" altLang="zh-CN" dirty="0"/>
          </a:p>
          <a:p>
            <a:pPr>
              <a:defRPr/>
            </a:pPr>
            <a:r>
              <a:rPr lang="zh-CN" altLang="en-US" dirty="0"/>
              <a:t>所有动作在产生式最右端的</a:t>
            </a:r>
            <a:r>
              <a:rPr lang="en-US" altLang="zh-CN" dirty="0"/>
              <a:t>SDT</a:t>
            </a:r>
            <a:r>
              <a:rPr lang="zh-CN" altLang="en-US" dirty="0"/>
              <a:t>称为后缀翻译方案</a:t>
            </a:r>
            <a:endParaRPr lang="en-US" altLang="zh-CN" dirty="0"/>
          </a:p>
          <a:p>
            <a:pPr>
              <a:defRPr/>
            </a:pPr>
            <a:endParaRPr lang="en-US" altLang="zh-CN" dirty="0"/>
          </a:p>
          <a:p>
            <a:pPr>
              <a:defRPr/>
            </a:pPr>
            <a:r>
              <a:rPr lang="zh-CN" altLang="en-US" dirty="0"/>
              <a:t>例：</a:t>
            </a:r>
            <a:endParaRPr lang="en-US" altLang="zh-CN" dirty="0"/>
          </a:p>
          <a:p>
            <a:pPr lvl="1">
              <a:defRPr/>
            </a:pPr>
            <a:r>
              <a:rPr lang="zh-CN" altLang="en-US" dirty="0"/>
              <a:t>基本文法是</a:t>
            </a:r>
            <a:r>
              <a:rPr lang="en-US" altLang="zh-CN" dirty="0"/>
              <a:t>LR</a:t>
            </a:r>
            <a:r>
              <a:rPr lang="zh-CN" altLang="en-US" dirty="0"/>
              <a:t>的</a:t>
            </a:r>
            <a:endParaRPr lang="en-US" altLang="zh-CN" dirty="0"/>
          </a:p>
          <a:p>
            <a:pPr lvl="1">
              <a:defRPr/>
            </a:pPr>
            <a:r>
              <a:rPr lang="en-US" altLang="zh-CN" dirty="0"/>
              <a:t>SDD</a:t>
            </a:r>
            <a:r>
              <a:rPr lang="zh-CN" altLang="en-US" dirty="0"/>
              <a:t>是</a:t>
            </a:r>
            <a:r>
              <a:rPr lang="en-US" altLang="zh-CN" dirty="0"/>
              <a:t>S</a:t>
            </a:r>
            <a:r>
              <a:rPr lang="zh-CN" altLang="en-US" dirty="0"/>
              <a:t>属性的</a:t>
            </a:r>
            <a:endParaRPr lang="en-US" altLang="zh-CN" dirty="0"/>
          </a:p>
          <a:p>
            <a:pPr lvl="1">
              <a:defRPr/>
            </a:pPr>
            <a:r>
              <a:rPr lang="zh-CN" altLang="en-US" dirty="0"/>
              <a:t>动作可以和</a:t>
            </a:r>
            <a:r>
              <a:rPr lang="en-US" altLang="zh-CN" dirty="0"/>
              <a:t>LR</a:t>
            </a:r>
            <a:r>
              <a:rPr lang="zh-CN" altLang="en-US" dirty="0"/>
              <a:t>分析器的规约步骤同步执行</a:t>
            </a:r>
          </a:p>
        </p:txBody>
      </p:sp>
      <p:sp>
        <p:nvSpPr>
          <p:cNvPr id="4" name="灯片编号占位符 3"/>
          <p:cNvSpPr>
            <a:spLocks noGrp="1"/>
          </p:cNvSpPr>
          <p:nvPr>
            <p:ph type="sldNum" sz="quarter" idx="12"/>
          </p:nvPr>
        </p:nvSpPr>
        <p:spPr/>
        <p:txBody>
          <a:bodyPr/>
          <a:lstStyle/>
          <a:p>
            <a:pPr>
              <a:defRPr/>
            </a:pPr>
            <a:fld id="{376EA087-B9BC-4AFA-A0A7-64B71C0CDBFC}" type="slidenum">
              <a:rPr lang="en-US" altLang="zh-CN" smtClean="0"/>
              <a:pPr>
                <a:defRPr/>
              </a:pPr>
              <a:t>35</a:t>
            </a:fld>
            <a:endParaRPr lang="en-US" altLang="zh-CN"/>
          </a:p>
        </p:txBody>
      </p:sp>
      <p:pic>
        <p:nvPicPr>
          <p:cNvPr id="34821" name="Picture 2"/>
          <p:cNvPicPr>
            <a:picLocks noChangeAspect="1" noChangeArrowheads="1"/>
          </p:cNvPicPr>
          <p:nvPr/>
        </p:nvPicPr>
        <p:blipFill>
          <a:blip r:embed="rId2" cstate="print"/>
          <a:srcRect/>
          <a:stretch>
            <a:fillRect/>
          </a:stretch>
        </p:blipFill>
        <p:spPr bwMode="auto">
          <a:xfrm>
            <a:off x="4286248" y="3714752"/>
            <a:ext cx="3076575" cy="1835150"/>
          </a:xfrm>
          <a:prstGeom prst="rect">
            <a:avLst/>
          </a:prstGeom>
          <a:noFill/>
          <a:ln w="38100" algn="ctr">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457200" y="404664"/>
            <a:ext cx="8229600" cy="1143000"/>
          </a:xfrm>
        </p:spPr>
        <p:txBody>
          <a:bodyPr/>
          <a:lstStyle/>
          <a:p>
            <a:r>
              <a:rPr lang="zh-CN" altLang="en-US" dirty="0"/>
              <a:t>后缀</a:t>
            </a:r>
            <a:r>
              <a:rPr lang="en-US" altLang="zh-CN" dirty="0"/>
              <a:t>SDT</a:t>
            </a:r>
            <a:r>
              <a:rPr lang="zh-CN" altLang="en-US" dirty="0"/>
              <a:t>的分析栈实现</a:t>
            </a:r>
          </a:p>
        </p:txBody>
      </p:sp>
      <p:sp>
        <p:nvSpPr>
          <p:cNvPr id="35843" name="内容占位符 2"/>
          <p:cNvSpPr>
            <a:spLocks noGrp="1"/>
          </p:cNvSpPr>
          <p:nvPr>
            <p:ph idx="1"/>
          </p:nvPr>
        </p:nvSpPr>
        <p:spPr/>
        <p:txBody>
          <a:bodyPr/>
          <a:lstStyle/>
          <a:p>
            <a:r>
              <a:rPr lang="zh-CN" altLang="en-US"/>
              <a:t>将属性和文法符号（状态）一起存放在栈中</a:t>
            </a:r>
            <a:endParaRPr lang="en-US" altLang="zh-CN"/>
          </a:p>
          <a:p>
            <a:r>
              <a:rPr lang="zh-CN" altLang="en-US"/>
              <a:t>使用</a:t>
            </a:r>
            <a:r>
              <a:rPr lang="en-US" altLang="zh-CN"/>
              <a:t>A→XYZ</a:t>
            </a:r>
            <a:r>
              <a:rPr lang="zh-CN" altLang="en-US"/>
              <a:t>进行规约</a:t>
            </a:r>
            <a:endParaRPr lang="en-US" altLang="zh-CN"/>
          </a:p>
          <a:p>
            <a:pPr>
              <a:buFont typeface="Wingdings" pitchFamily="2" charset="2"/>
              <a:buNone/>
            </a:pPr>
            <a:r>
              <a:rPr lang="en-US" altLang="zh-CN"/>
              <a:t>    </a:t>
            </a:r>
            <a:r>
              <a:rPr lang="zh-CN" altLang="en-US"/>
              <a:t>规约后</a:t>
            </a:r>
            <a:r>
              <a:rPr lang="en-US" altLang="zh-CN"/>
              <a:t>A</a:t>
            </a:r>
            <a:r>
              <a:rPr lang="zh-CN" altLang="en-US"/>
              <a:t>及其属性在栈顶</a:t>
            </a:r>
            <a:endParaRPr lang="en-US" altLang="zh-CN"/>
          </a:p>
          <a:p>
            <a:r>
              <a:rPr lang="zh-CN" altLang="en-US"/>
              <a:t>后缀</a:t>
            </a:r>
            <a:r>
              <a:rPr lang="en-US" altLang="zh-CN"/>
              <a:t>SDT</a:t>
            </a:r>
            <a:r>
              <a:rPr lang="zh-CN" altLang="en-US"/>
              <a:t>分析栈实现示例</a:t>
            </a:r>
          </a:p>
        </p:txBody>
      </p:sp>
      <p:sp>
        <p:nvSpPr>
          <p:cNvPr id="4" name="灯片编号占位符 3"/>
          <p:cNvSpPr>
            <a:spLocks noGrp="1"/>
          </p:cNvSpPr>
          <p:nvPr>
            <p:ph type="sldNum" sz="quarter" idx="12"/>
          </p:nvPr>
        </p:nvSpPr>
        <p:spPr/>
        <p:txBody>
          <a:bodyPr/>
          <a:lstStyle/>
          <a:p>
            <a:pPr>
              <a:defRPr/>
            </a:pPr>
            <a:fld id="{B9D45AC1-D563-4B4A-9E8E-0EF86E51AC61}" type="slidenum">
              <a:rPr lang="en-US" altLang="zh-CN" smtClean="0"/>
              <a:pPr>
                <a:defRPr/>
              </a:pPr>
              <a:t>36</a:t>
            </a:fld>
            <a:endParaRPr lang="en-US" altLang="zh-CN"/>
          </a:p>
        </p:txBody>
      </p:sp>
      <p:pic>
        <p:nvPicPr>
          <p:cNvPr id="35845" name="Picture 2"/>
          <p:cNvPicPr>
            <a:picLocks noChangeAspect="1" noChangeArrowheads="1"/>
          </p:cNvPicPr>
          <p:nvPr/>
        </p:nvPicPr>
        <p:blipFill>
          <a:blip r:embed="rId2" cstate="print"/>
          <a:srcRect/>
          <a:stretch>
            <a:fillRect/>
          </a:stretch>
        </p:blipFill>
        <p:spPr bwMode="auto">
          <a:xfrm>
            <a:off x="5405438" y="2438400"/>
            <a:ext cx="3738562" cy="1274763"/>
          </a:xfrm>
          <a:prstGeom prst="rect">
            <a:avLst/>
          </a:prstGeom>
          <a:noFill/>
          <a:ln w="38100" algn="ctr">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457200" y="404664"/>
            <a:ext cx="8229600" cy="1143000"/>
          </a:xfrm>
        </p:spPr>
        <p:txBody>
          <a:bodyPr/>
          <a:lstStyle/>
          <a:p>
            <a:r>
              <a:rPr lang="zh-CN" altLang="en-US" dirty="0"/>
              <a:t>后缀</a:t>
            </a:r>
            <a:r>
              <a:rPr lang="en-US" altLang="zh-CN" dirty="0"/>
              <a:t>SDT</a:t>
            </a:r>
            <a:r>
              <a:rPr lang="zh-CN" altLang="en-US" dirty="0"/>
              <a:t>的分析栈实现</a:t>
            </a:r>
          </a:p>
        </p:txBody>
      </p:sp>
      <p:sp>
        <p:nvSpPr>
          <p:cNvPr id="35843" name="内容占位符 2"/>
          <p:cNvSpPr>
            <a:spLocks noGrp="1"/>
          </p:cNvSpPr>
          <p:nvPr>
            <p:ph idx="1"/>
          </p:nvPr>
        </p:nvSpPr>
        <p:spPr/>
        <p:txBody>
          <a:bodyPr/>
          <a:lstStyle/>
          <a:p>
            <a:r>
              <a:rPr lang="zh-CN" altLang="en-US"/>
              <a:t>将属性和文法符号（状态）一起存放在栈中</a:t>
            </a:r>
            <a:endParaRPr lang="en-US" altLang="zh-CN"/>
          </a:p>
          <a:p>
            <a:r>
              <a:rPr lang="zh-CN" altLang="en-US"/>
              <a:t>使用</a:t>
            </a:r>
            <a:r>
              <a:rPr lang="en-US" altLang="zh-CN"/>
              <a:t>A→XYZ</a:t>
            </a:r>
            <a:r>
              <a:rPr lang="zh-CN" altLang="en-US"/>
              <a:t>进行规约</a:t>
            </a:r>
            <a:endParaRPr lang="en-US" altLang="zh-CN"/>
          </a:p>
          <a:p>
            <a:pPr>
              <a:buFont typeface="Wingdings" pitchFamily="2" charset="2"/>
              <a:buNone/>
            </a:pPr>
            <a:r>
              <a:rPr lang="en-US" altLang="zh-CN"/>
              <a:t>    </a:t>
            </a:r>
            <a:r>
              <a:rPr lang="zh-CN" altLang="en-US"/>
              <a:t>规约后</a:t>
            </a:r>
            <a:r>
              <a:rPr lang="en-US" altLang="zh-CN"/>
              <a:t>A</a:t>
            </a:r>
            <a:r>
              <a:rPr lang="zh-CN" altLang="en-US"/>
              <a:t>及其属性在栈顶</a:t>
            </a:r>
            <a:endParaRPr lang="en-US" altLang="zh-CN"/>
          </a:p>
          <a:p>
            <a:r>
              <a:rPr lang="zh-CN" altLang="en-US"/>
              <a:t>后缀</a:t>
            </a:r>
            <a:r>
              <a:rPr lang="en-US" altLang="zh-CN"/>
              <a:t>SDT</a:t>
            </a:r>
            <a:r>
              <a:rPr lang="zh-CN" altLang="en-US"/>
              <a:t>分析栈实现示例</a:t>
            </a:r>
          </a:p>
        </p:txBody>
      </p:sp>
      <p:sp>
        <p:nvSpPr>
          <p:cNvPr id="4" name="灯片编号占位符 3"/>
          <p:cNvSpPr>
            <a:spLocks noGrp="1"/>
          </p:cNvSpPr>
          <p:nvPr>
            <p:ph type="sldNum" sz="quarter" idx="12"/>
          </p:nvPr>
        </p:nvSpPr>
        <p:spPr/>
        <p:txBody>
          <a:bodyPr/>
          <a:lstStyle/>
          <a:p>
            <a:pPr>
              <a:defRPr/>
            </a:pPr>
            <a:fld id="{B9D45AC1-D563-4B4A-9E8E-0EF86E51AC61}" type="slidenum">
              <a:rPr lang="en-US" altLang="zh-CN" smtClean="0"/>
              <a:pPr>
                <a:defRPr/>
              </a:pPr>
              <a:t>37</a:t>
            </a:fld>
            <a:endParaRPr lang="en-US" altLang="zh-CN"/>
          </a:p>
        </p:txBody>
      </p:sp>
      <p:pic>
        <p:nvPicPr>
          <p:cNvPr id="35845" name="Picture 2"/>
          <p:cNvPicPr>
            <a:picLocks noChangeAspect="1" noChangeArrowheads="1"/>
          </p:cNvPicPr>
          <p:nvPr/>
        </p:nvPicPr>
        <p:blipFill>
          <a:blip r:embed="rId2" cstate="print"/>
          <a:srcRect/>
          <a:stretch>
            <a:fillRect/>
          </a:stretch>
        </p:blipFill>
        <p:spPr bwMode="auto">
          <a:xfrm>
            <a:off x="5405438" y="2438400"/>
            <a:ext cx="3738562" cy="1274763"/>
          </a:xfrm>
          <a:prstGeom prst="rect">
            <a:avLst/>
          </a:prstGeom>
          <a:noFill/>
          <a:ln w="38100" algn="ctr">
            <a:noFill/>
            <a:miter lim="800000"/>
            <a:headEnd/>
            <a:tailEnd/>
          </a:ln>
        </p:spPr>
      </p:pic>
      <p:pic>
        <p:nvPicPr>
          <p:cNvPr id="46083" name="Picture 3"/>
          <p:cNvPicPr>
            <a:picLocks noChangeAspect="1" noChangeArrowheads="1"/>
          </p:cNvPicPr>
          <p:nvPr/>
        </p:nvPicPr>
        <p:blipFill>
          <a:blip r:embed="rId3" cstate="print"/>
          <a:srcRect/>
          <a:stretch>
            <a:fillRect/>
          </a:stretch>
        </p:blipFill>
        <p:spPr bwMode="auto">
          <a:xfrm>
            <a:off x="611560" y="1583823"/>
            <a:ext cx="7344816" cy="4653489"/>
          </a:xfrm>
          <a:prstGeom prst="rect">
            <a:avLst/>
          </a:prstGeom>
          <a:noFill/>
          <a:ln w="38100" algn="ctr">
            <a:noFill/>
            <a:miter lim="800000"/>
            <a:headEnd/>
            <a:tailEnd/>
          </a:ln>
        </p:spPr>
      </p:pic>
    </p:spTree>
    <p:extLst>
      <p:ext uri="{BB962C8B-B14F-4D97-AF65-F5344CB8AC3E}">
        <p14:creationId xmlns:p14="http://schemas.microsoft.com/office/powerpoint/2010/main" val="191132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3"/>
                                        </p:tgtEl>
                                        <p:attrNameLst>
                                          <p:attrName>style.visibility</p:attrName>
                                        </p:attrNameLst>
                                      </p:cBhvr>
                                      <p:to>
                                        <p:strVal val="visible"/>
                                      </p:to>
                                    </p:set>
                                    <p:anim calcmode="lin" valueType="num">
                                      <p:cBhvr additive="base">
                                        <p:cTn id="7" dur="500" fill="hold"/>
                                        <p:tgtEl>
                                          <p:spTgt spid="46083"/>
                                        </p:tgtEl>
                                        <p:attrNameLst>
                                          <p:attrName>ppt_x</p:attrName>
                                        </p:attrNameLst>
                                      </p:cBhvr>
                                      <p:tavLst>
                                        <p:tav tm="0">
                                          <p:val>
                                            <p:strVal val="#ppt_x"/>
                                          </p:val>
                                        </p:tav>
                                        <p:tav tm="100000">
                                          <p:val>
                                            <p:strVal val="#ppt_x"/>
                                          </p:val>
                                        </p:tav>
                                      </p:tavLst>
                                    </p:anim>
                                    <p:anim calcmode="lin" valueType="num">
                                      <p:cBhvr additive="base">
                                        <p:cTn id="8" dur="500" fill="hold"/>
                                        <p:tgtEl>
                                          <p:spTgt spid="460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a:t>从</a:t>
            </a:r>
            <a:r>
              <a:rPr lang="en-US" altLang="zh-CN"/>
              <a:t>SDT</a:t>
            </a:r>
            <a:r>
              <a:rPr lang="zh-CN" altLang="en-US"/>
              <a:t>中消除左递归</a:t>
            </a:r>
          </a:p>
        </p:txBody>
      </p:sp>
      <p:sp>
        <p:nvSpPr>
          <p:cNvPr id="47107" name="Rectangle 3"/>
          <p:cNvSpPr>
            <a:spLocks noGrp="1" noChangeArrowheads="1"/>
          </p:cNvSpPr>
          <p:nvPr>
            <p:ph idx="1"/>
          </p:nvPr>
        </p:nvSpPr>
        <p:spPr/>
        <p:txBody>
          <a:bodyPr/>
          <a:lstStyle/>
          <a:p>
            <a:r>
              <a:rPr lang="zh-CN" altLang="en-US" sz="2200" dirty="0"/>
              <a:t>若文法存在左递归，则无法利用自顶向下技术进行语法分析。</a:t>
            </a:r>
          </a:p>
          <a:p>
            <a:r>
              <a:rPr lang="zh-CN" altLang="en-US" sz="2200" dirty="0"/>
              <a:t>在消除左递归的同时，要考虑如何处理其中的语义动作。</a:t>
            </a:r>
          </a:p>
          <a:p>
            <a:r>
              <a:rPr lang="zh-CN" altLang="en-US" sz="2200" dirty="0"/>
              <a:t>最简单的情况，如果每个动作仅仅是打印一个字符串，则把动作当作终结符号处理。</a:t>
            </a:r>
          </a:p>
        </p:txBody>
      </p:sp>
      <p:pic>
        <p:nvPicPr>
          <p:cNvPr id="47108" name="Picture 4"/>
          <p:cNvPicPr>
            <a:picLocks noChangeAspect="1" noChangeArrowheads="1"/>
          </p:cNvPicPr>
          <p:nvPr/>
        </p:nvPicPr>
        <p:blipFill>
          <a:blip r:embed="rId2" cstate="print"/>
          <a:srcRect/>
          <a:stretch>
            <a:fillRect/>
          </a:stretch>
        </p:blipFill>
        <p:spPr bwMode="auto">
          <a:xfrm>
            <a:off x="381000" y="4495800"/>
            <a:ext cx="3881438" cy="657225"/>
          </a:xfrm>
          <a:prstGeom prst="rect">
            <a:avLst/>
          </a:prstGeom>
          <a:noFill/>
          <a:ln w="38100" algn="ctr">
            <a:noFill/>
            <a:miter lim="800000"/>
            <a:headEnd/>
            <a:tailEnd/>
          </a:ln>
        </p:spPr>
      </p:pic>
      <p:pic>
        <p:nvPicPr>
          <p:cNvPr id="47109" name="Picture 5"/>
          <p:cNvPicPr>
            <a:picLocks noChangeAspect="1" noChangeArrowheads="1"/>
          </p:cNvPicPr>
          <p:nvPr/>
        </p:nvPicPr>
        <p:blipFill>
          <a:blip r:embed="rId3" cstate="print"/>
          <a:srcRect/>
          <a:stretch>
            <a:fillRect/>
          </a:stretch>
        </p:blipFill>
        <p:spPr bwMode="auto">
          <a:xfrm>
            <a:off x="4876800" y="4038600"/>
            <a:ext cx="4106863" cy="1485900"/>
          </a:xfrm>
          <a:prstGeom prst="rect">
            <a:avLst/>
          </a:prstGeom>
          <a:noFill/>
          <a:ln w="38100" algn="ctr">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dirty="0"/>
              <a:t>从</a:t>
            </a:r>
            <a:r>
              <a:rPr lang="en-US" altLang="zh-CN" dirty="0"/>
              <a:t>SDT</a:t>
            </a:r>
            <a:r>
              <a:rPr lang="zh-CN" altLang="en-US" dirty="0"/>
              <a:t>中消除左递归（续）</a:t>
            </a:r>
          </a:p>
        </p:txBody>
      </p:sp>
      <p:sp>
        <p:nvSpPr>
          <p:cNvPr id="48131" name="Rectangle 3"/>
          <p:cNvSpPr>
            <a:spLocks noGrp="1" noChangeArrowheads="1"/>
          </p:cNvSpPr>
          <p:nvPr>
            <p:ph idx="1"/>
          </p:nvPr>
        </p:nvSpPr>
        <p:spPr/>
        <p:txBody>
          <a:bodyPr/>
          <a:lstStyle/>
          <a:p>
            <a:r>
              <a:rPr lang="zh-CN" altLang="en-US"/>
              <a:t>对于</a:t>
            </a:r>
            <a:r>
              <a:rPr lang="en-US" altLang="zh-CN"/>
              <a:t>S</a:t>
            </a:r>
            <a:r>
              <a:rPr lang="zh-CN" altLang="en-US"/>
              <a:t>属性的</a:t>
            </a:r>
            <a:r>
              <a:rPr lang="en-US" altLang="zh-CN"/>
              <a:t>SDD</a:t>
            </a:r>
            <a:r>
              <a:rPr lang="zh-CN" altLang="en-US"/>
              <a:t>，消除左递归有一个通用的框架</a:t>
            </a:r>
          </a:p>
          <a:p>
            <a:r>
              <a:rPr lang="zh-CN" altLang="en-US"/>
              <a:t>假设产生式</a:t>
            </a:r>
          </a:p>
          <a:p>
            <a:endParaRPr lang="zh-CN" altLang="en-US"/>
          </a:p>
          <a:p>
            <a:r>
              <a:rPr lang="zh-CN" altLang="en-US"/>
              <a:t>基本文法改成</a:t>
            </a:r>
          </a:p>
        </p:txBody>
      </p:sp>
      <p:pic>
        <p:nvPicPr>
          <p:cNvPr id="48132" name="Picture 4"/>
          <p:cNvPicPr>
            <a:picLocks noChangeAspect="1" noChangeArrowheads="1"/>
          </p:cNvPicPr>
          <p:nvPr/>
        </p:nvPicPr>
        <p:blipFill>
          <a:blip r:embed="rId2" cstate="print"/>
          <a:srcRect/>
          <a:stretch>
            <a:fillRect/>
          </a:stretch>
        </p:blipFill>
        <p:spPr bwMode="auto">
          <a:xfrm>
            <a:off x="3352800" y="2819400"/>
            <a:ext cx="5021263" cy="711200"/>
          </a:xfrm>
          <a:prstGeom prst="rect">
            <a:avLst/>
          </a:prstGeom>
          <a:noFill/>
          <a:ln w="38100" algn="ctr">
            <a:noFill/>
            <a:miter lim="800000"/>
            <a:headEnd/>
            <a:tailEnd/>
          </a:ln>
        </p:spPr>
      </p:pic>
      <p:pic>
        <p:nvPicPr>
          <p:cNvPr id="48133" name="Picture 5"/>
          <p:cNvPicPr>
            <a:picLocks noChangeAspect="1" noChangeArrowheads="1"/>
          </p:cNvPicPr>
          <p:nvPr/>
        </p:nvPicPr>
        <p:blipFill>
          <a:blip r:embed="rId3" cstate="print"/>
          <a:srcRect/>
          <a:stretch>
            <a:fillRect/>
          </a:stretch>
        </p:blipFill>
        <p:spPr bwMode="auto">
          <a:xfrm>
            <a:off x="3429000" y="4419600"/>
            <a:ext cx="2936875" cy="825500"/>
          </a:xfrm>
          <a:prstGeom prst="rect">
            <a:avLst/>
          </a:prstGeom>
          <a:noFill/>
          <a:ln w="38100" algn="ctr">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642918"/>
            <a:ext cx="6115064" cy="1061294"/>
          </a:xfrm>
        </p:spPr>
        <p:txBody>
          <a:bodyPr/>
          <a:lstStyle/>
          <a:p>
            <a:pPr eaLnBrk="1" hangingPunct="1"/>
            <a:r>
              <a:rPr lang="zh-CN" altLang="en-US" dirty="0"/>
              <a:t>语法制导的翻译</a:t>
            </a:r>
          </a:p>
        </p:txBody>
      </p:sp>
      <p:sp>
        <p:nvSpPr>
          <p:cNvPr id="9219" name="Rectangle 3"/>
          <p:cNvSpPr>
            <a:spLocks noGrp="1" noChangeArrowheads="1"/>
          </p:cNvSpPr>
          <p:nvPr>
            <p:ph idx="1"/>
          </p:nvPr>
        </p:nvSpPr>
        <p:spPr/>
        <p:txBody>
          <a:bodyPr>
            <a:normAutofit fontScale="92500" lnSpcReduction="10000"/>
          </a:bodyPr>
          <a:lstStyle/>
          <a:p>
            <a:pPr eaLnBrk="1" hangingPunct="1">
              <a:lnSpc>
                <a:spcPct val="90000"/>
              </a:lnSpc>
              <a:defRPr/>
            </a:pPr>
            <a:r>
              <a:rPr lang="zh-CN" altLang="en-US" dirty="0"/>
              <a:t>使用上下文无关文法来引导对语言的“翻译</a:t>
            </a:r>
            <a:r>
              <a:rPr lang="en-US" altLang="zh-CN" dirty="0"/>
              <a:t>”</a:t>
            </a:r>
          </a:p>
          <a:p>
            <a:pPr eaLnBrk="1" hangingPunct="1">
              <a:lnSpc>
                <a:spcPct val="90000"/>
              </a:lnSpc>
              <a:defRPr/>
            </a:pPr>
            <a:r>
              <a:rPr lang="zh-CN" altLang="en-US" dirty="0"/>
              <a:t>可以用于类型检查和中间代码生成等任务</a:t>
            </a:r>
            <a:endParaRPr lang="en-US" altLang="zh-CN" dirty="0"/>
          </a:p>
          <a:p>
            <a:pPr eaLnBrk="1" hangingPunct="1">
              <a:lnSpc>
                <a:spcPct val="90000"/>
              </a:lnSpc>
              <a:defRPr/>
            </a:pPr>
            <a:r>
              <a:rPr lang="zh-CN" altLang="en-US" dirty="0"/>
              <a:t>在产生式中引入：</a:t>
            </a:r>
            <a:endParaRPr lang="en-US" altLang="zh-CN" dirty="0"/>
          </a:p>
          <a:p>
            <a:pPr lvl="1" eaLnBrk="1" hangingPunct="1">
              <a:lnSpc>
                <a:spcPct val="90000"/>
              </a:lnSpc>
              <a:defRPr/>
            </a:pPr>
            <a:r>
              <a:rPr lang="zh-CN" altLang="en-US" dirty="0"/>
              <a:t>属性：附加在代表语言构造的文法符号上，把若干信息与语言构造联系起来。</a:t>
            </a:r>
            <a:endParaRPr lang="en-US" altLang="zh-CN" dirty="0"/>
          </a:p>
          <a:p>
            <a:pPr lvl="2" eaLnBrk="1" hangingPunct="1">
              <a:lnSpc>
                <a:spcPct val="90000"/>
              </a:lnSpc>
              <a:defRPr/>
            </a:pPr>
            <a:r>
              <a:rPr lang="zh-CN" altLang="en-US" dirty="0"/>
              <a:t>可以是多种类型的，比如数字、串、记录等</a:t>
            </a:r>
            <a:endParaRPr lang="en-US" altLang="zh-CN" dirty="0"/>
          </a:p>
          <a:p>
            <a:pPr lvl="1" eaLnBrk="1" hangingPunct="1">
              <a:lnSpc>
                <a:spcPct val="90000"/>
              </a:lnSpc>
              <a:defRPr/>
            </a:pPr>
            <a:r>
              <a:rPr lang="zh-CN" altLang="en-US" dirty="0"/>
              <a:t>语义规则：附加在文法产生式上，用来描述文法符号的属性值。</a:t>
            </a:r>
            <a:endParaRPr lang="en-US" altLang="zh-CN" dirty="0"/>
          </a:p>
          <a:p>
            <a:pPr lvl="2" eaLnBrk="1" hangingPunct="1">
              <a:lnSpc>
                <a:spcPct val="90000"/>
              </a:lnSpc>
              <a:defRPr/>
            </a:pPr>
            <a:r>
              <a:rPr lang="zh-CN" altLang="en-US" dirty="0"/>
              <a:t>能够产生中间代码</a:t>
            </a:r>
            <a:endParaRPr lang="en-US" altLang="zh-CN" dirty="0"/>
          </a:p>
          <a:p>
            <a:pPr lvl="2" eaLnBrk="1" hangingPunct="1">
              <a:lnSpc>
                <a:spcPct val="90000"/>
              </a:lnSpc>
              <a:defRPr/>
            </a:pPr>
            <a:r>
              <a:rPr lang="zh-CN" altLang="en-US" dirty="0"/>
              <a:t>能够将词法信息填入符号表</a:t>
            </a:r>
            <a:endParaRPr lang="en-US" altLang="zh-CN" dirty="0"/>
          </a:p>
          <a:p>
            <a:pPr lvl="2" eaLnBrk="1" hangingPunct="1">
              <a:lnSpc>
                <a:spcPct val="90000"/>
              </a:lnSpc>
              <a:defRPr/>
            </a:pPr>
            <a:r>
              <a:rPr lang="zh-CN" altLang="en-US" dirty="0"/>
              <a:t>能够进行类型检查</a:t>
            </a:r>
            <a:endParaRPr lang="en-US" altLang="zh-CN" dirty="0"/>
          </a:p>
          <a:p>
            <a:pPr lvl="2" eaLnBrk="1" hangingPunct="1">
              <a:lnSpc>
                <a:spcPct val="90000"/>
              </a:lnSpc>
              <a:defRPr/>
            </a:pPr>
            <a:r>
              <a:rPr lang="en-US" altLang="zh-CN" dirty="0"/>
              <a:t>……</a:t>
            </a:r>
          </a:p>
          <a:p>
            <a:pPr eaLnBrk="1" hangingPunct="1">
              <a:lnSpc>
                <a:spcPct val="90000"/>
              </a:lnSpc>
              <a:defRPr/>
            </a:pPr>
            <a:r>
              <a:rPr lang="en-US" altLang="zh-CN" dirty="0"/>
              <a:t>E.g. </a:t>
            </a:r>
          </a:p>
          <a:p>
            <a:pPr lvl="1" eaLnBrk="1" hangingPunct="1">
              <a:lnSpc>
                <a:spcPct val="90000"/>
              </a:lnSpc>
              <a:defRPr/>
            </a:pPr>
            <a:endParaRPr lang="en-US" altLang="zh-CN" dirty="0"/>
          </a:p>
        </p:txBody>
      </p:sp>
      <p:sp>
        <p:nvSpPr>
          <p:cNvPr id="5" name="灯片编号占位符 4"/>
          <p:cNvSpPr>
            <a:spLocks noGrp="1"/>
          </p:cNvSpPr>
          <p:nvPr>
            <p:ph type="sldNum" sz="quarter" idx="12"/>
          </p:nvPr>
        </p:nvSpPr>
        <p:spPr/>
        <p:txBody>
          <a:bodyPr/>
          <a:lstStyle/>
          <a:p>
            <a:pPr>
              <a:defRPr/>
            </a:pPr>
            <a:fld id="{17C02EEA-DC87-4DC5-961F-EC65EF7FD21F}" type="slidenum">
              <a:rPr lang="en-US" altLang="zh-CN" smtClean="0"/>
              <a:pPr>
                <a:defRPr/>
              </a:pPr>
              <a:t>4</a:t>
            </a:fld>
            <a:endParaRPr lang="en-US" altLang="zh-CN"/>
          </a:p>
        </p:txBody>
      </p:sp>
      <p:pic>
        <p:nvPicPr>
          <p:cNvPr id="4100" name="Picture 4"/>
          <p:cNvPicPr>
            <a:picLocks noChangeAspect="1" noChangeArrowheads="1"/>
          </p:cNvPicPr>
          <p:nvPr/>
        </p:nvPicPr>
        <p:blipFill>
          <a:blip r:embed="rId2" cstate="print"/>
          <a:srcRect/>
          <a:stretch>
            <a:fillRect/>
          </a:stretch>
        </p:blipFill>
        <p:spPr bwMode="auto">
          <a:xfrm>
            <a:off x="1905000" y="5562600"/>
            <a:ext cx="4029075" cy="552450"/>
          </a:xfrm>
          <a:prstGeom prst="rect">
            <a:avLst/>
          </a:prstGeom>
          <a:noFill/>
          <a:ln w="38100" algn="ctr">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a:t>从</a:t>
            </a:r>
            <a:r>
              <a:rPr lang="en-US" altLang="zh-CN"/>
              <a:t>SDT</a:t>
            </a:r>
            <a:r>
              <a:rPr lang="zh-CN" altLang="en-US"/>
              <a:t>中消除左递归（续）</a:t>
            </a:r>
          </a:p>
        </p:txBody>
      </p:sp>
      <p:sp>
        <p:nvSpPr>
          <p:cNvPr id="49155" name="Rectangle 3"/>
          <p:cNvSpPr>
            <a:spLocks noGrp="1" noChangeArrowheads="1"/>
          </p:cNvSpPr>
          <p:nvPr>
            <p:ph idx="1"/>
          </p:nvPr>
        </p:nvSpPr>
        <p:spPr/>
        <p:txBody>
          <a:bodyPr/>
          <a:lstStyle/>
          <a:p>
            <a:r>
              <a:rPr lang="zh-CN" altLang="en-US"/>
              <a:t>消除一个后缀</a:t>
            </a:r>
            <a:r>
              <a:rPr lang="en-US" altLang="zh-CN"/>
              <a:t>SDT</a:t>
            </a:r>
            <a:r>
              <a:rPr lang="zh-CN" altLang="en-US"/>
              <a:t>中的左递归</a:t>
            </a:r>
          </a:p>
        </p:txBody>
      </p:sp>
      <p:pic>
        <p:nvPicPr>
          <p:cNvPr id="49156" name="Picture 4"/>
          <p:cNvPicPr>
            <a:picLocks noChangeAspect="1" noChangeArrowheads="1"/>
          </p:cNvPicPr>
          <p:nvPr/>
        </p:nvPicPr>
        <p:blipFill>
          <a:blip r:embed="rId2" cstate="print"/>
          <a:srcRect/>
          <a:stretch>
            <a:fillRect/>
          </a:stretch>
        </p:blipFill>
        <p:spPr bwMode="auto">
          <a:xfrm>
            <a:off x="261794" y="2895601"/>
            <a:ext cx="8774702" cy="3125688"/>
          </a:xfrm>
          <a:prstGeom prst="rect">
            <a:avLst/>
          </a:prstGeom>
          <a:noFill/>
          <a:ln w="38100" algn="ctr">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a:t>从</a:t>
            </a:r>
            <a:r>
              <a:rPr lang="en-US" altLang="zh-CN"/>
              <a:t>SDT</a:t>
            </a:r>
            <a:r>
              <a:rPr lang="zh-CN" altLang="en-US"/>
              <a:t>中消除左递归（续）</a:t>
            </a:r>
          </a:p>
        </p:txBody>
      </p:sp>
      <p:sp>
        <p:nvSpPr>
          <p:cNvPr id="50179" name="Rectangle 3"/>
          <p:cNvSpPr>
            <a:spLocks noGrp="1" noChangeArrowheads="1"/>
          </p:cNvSpPr>
          <p:nvPr>
            <p:ph idx="1"/>
          </p:nvPr>
        </p:nvSpPr>
        <p:spPr/>
        <p:txBody>
          <a:bodyPr/>
          <a:lstStyle/>
          <a:p>
            <a:r>
              <a:rPr lang="zh-CN" altLang="en-US"/>
              <a:t>最终得到的消除左递归的</a:t>
            </a:r>
            <a:r>
              <a:rPr lang="en-US" altLang="zh-CN"/>
              <a:t>SDT</a:t>
            </a:r>
          </a:p>
          <a:p>
            <a:endParaRPr lang="en-US" altLang="zh-CN"/>
          </a:p>
        </p:txBody>
      </p:sp>
      <p:pic>
        <p:nvPicPr>
          <p:cNvPr id="50180" name="Picture 4"/>
          <p:cNvPicPr>
            <a:picLocks noChangeAspect="1" noChangeArrowheads="1"/>
          </p:cNvPicPr>
          <p:nvPr/>
        </p:nvPicPr>
        <p:blipFill>
          <a:blip r:embed="rId2" cstate="print"/>
          <a:srcRect/>
          <a:stretch>
            <a:fillRect/>
          </a:stretch>
        </p:blipFill>
        <p:spPr bwMode="auto">
          <a:xfrm>
            <a:off x="685800" y="2895600"/>
            <a:ext cx="6953250" cy="1066800"/>
          </a:xfrm>
          <a:prstGeom prst="rect">
            <a:avLst/>
          </a:prstGeom>
          <a:noFill/>
          <a:ln w="38100" algn="ctr">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dirty="0"/>
              <a:t>语法制导的翻译</a:t>
            </a:r>
          </a:p>
        </p:txBody>
      </p:sp>
      <p:sp>
        <p:nvSpPr>
          <p:cNvPr id="5123" name="内容占位符 2"/>
          <p:cNvSpPr>
            <a:spLocks noGrp="1"/>
          </p:cNvSpPr>
          <p:nvPr>
            <p:ph idx="1"/>
          </p:nvPr>
        </p:nvSpPr>
        <p:spPr/>
        <p:txBody>
          <a:bodyPr/>
          <a:lstStyle/>
          <a:p>
            <a:pPr eaLnBrk="1" hangingPunct="1"/>
            <a:r>
              <a:rPr lang="zh-CN" altLang="en-US" dirty="0"/>
              <a:t>对于语义规则和产生式的关联，有两种方法</a:t>
            </a:r>
            <a:endParaRPr lang="en-US" altLang="zh-CN" dirty="0"/>
          </a:p>
          <a:p>
            <a:pPr lvl="1" eaLnBrk="1" hangingPunct="1"/>
            <a:r>
              <a:rPr lang="zh-CN" altLang="en-US" dirty="0"/>
              <a:t>语法制导定义</a:t>
            </a:r>
            <a:endParaRPr lang="en-US" altLang="zh-CN" dirty="0"/>
          </a:p>
          <a:p>
            <a:pPr lvl="1" eaLnBrk="1" hangingPunct="1"/>
            <a:endParaRPr lang="en-US" altLang="zh-CN" dirty="0"/>
          </a:p>
          <a:p>
            <a:pPr lvl="1" eaLnBrk="1" hangingPunct="1">
              <a:buFont typeface="Wingdings" pitchFamily="2" charset="2"/>
              <a:buNone/>
            </a:pPr>
            <a:endParaRPr lang="en-US" altLang="zh-CN" dirty="0"/>
          </a:p>
          <a:p>
            <a:pPr lvl="1" eaLnBrk="1" hangingPunct="1"/>
            <a:r>
              <a:rPr lang="zh-CN" altLang="en-US" dirty="0"/>
              <a:t>翻译方案</a:t>
            </a:r>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r>
              <a:rPr lang="zh-CN" altLang="en-US" dirty="0"/>
              <a:t>语法制导定义更易读。翻译方案更加高效，更适合翻译的实现。</a:t>
            </a:r>
            <a:endParaRPr lang="en-US" altLang="zh-CN" dirty="0"/>
          </a:p>
          <a:p>
            <a:pPr eaLnBrk="1" hangingPunct="1">
              <a:buFont typeface="Wingdings" pitchFamily="2" charset="2"/>
              <a:buNone/>
            </a:pPr>
            <a:endParaRPr lang="zh-CN" altLang="en-US" dirty="0"/>
          </a:p>
        </p:txBody>
      </p:sp>
      <p:sp>
        <p:nvSpPr>
          <p:cNvPr id="7" name="灯片编号占位符 6"/>
          <p:cNvSpPr>
            <a:spLocks noGrp="1"/>
          </p:cNvSpPr>
          <p:nvPr>
            <p:ph type="sldNum" sz="quarter" idx="12"/>
          </p:nvPr>
        </p:nvSpPr>
        <p:spPr/>
        <p:txBody>
          <a:bodyPr/>
          <a:lstStyle/>
          <a:p>
            <a:pPr>
              <a:defRPr/>
            </a:pPr>
            <a:fld id="{D72C2E3D-290C-477B-BD47-170740863170}" type="slidenum">
              <a:rPr lang="en-US" altLang="zh-CN" smtClean="0"/>
              <a:pPr>
                <a:defRPr/>
              </a:pPr>
              <a:t>5</a:t>
            </a:fld>
            <a:endParaRPr lang="en-US" altLang="zh-CN"/>
          </a:p>
        </p:txBody>
      </p:sp>
      <p:pic>
        <p:nvPicPr>
          <p:cNvPr id="5124" name="Picture 2"/>
          <p:cNvPicPr>
            <a:picLocks noChangeAspect="1" noChangeArrowheads="1"/>
          </p:cNvPicPr>
          <p:nvPr/>
        </p:nvPicPr>
        <p:blipFill>
          <a:blip r:embed="rId2" cstate="print"/>
          <a:srcRect/>
          <a:stretch>
            <a:fillRect/>
          </a:stretch>
        </p:blipFill>
        <p:spPr bwMode="auto">
          <a:xfrm>
            <a:off x="1600200" y="2971800"/>
            <a:ext cx="4029075" cy="552450"/>
          </a:xfrm>
          <a:prstGeom prst="rect">
            <a:avLst/>
          </a:prstGeom>
          <a:noFill/>
          <a:ln w="38100" algn="ctr">
            <a:noFill/>
            <a:miter lim="800000"/>
            <a:headEnd/>
            <a:tailEnd/>
          </a:ln>
        </p:spPr>
      </p:pic>
      <p:pic>
        <p:nvPicPr>
          <p:cNvPr id="5125" name="Picture 3"/>
          <p:cNvPicPr>
            <a:picLocks noChangeAspect="1" noChangeArrowheads="1"/>
          </p:cNvPicPr>
          <p:nvPr/>
        </p:nvPicPr>
        <p:blipFill>
          <a:blip r:embed="rId3" cstate="print"/>
          <a:srcRect/>
          <a:stretch>
            <a:fillRect/>
          </a:stretch>
        </p:blipFill>
        <p:spPr bwMode="auto">
          <a:xfrm>
            <a:off x="1600200" y="4419600"/>
            <a:ext cx="2543175" cy="333375"/>
          </a:xfrm>
          <a:prstGeom prst="rect">
            <a:avLst/>
          </a:prstGeom>
          <a:noFill/>
          <a:ln w="38100" algn="ctr">
            <a:noFill/>
            <a:miter lim="800000"/>
            <a:headEnd/>
            <a:tailEnd/>
          </a:ln>
        </p:spPr>
      </p:pic>
      <p:pic>
        <p:nvPicPr>
          <p:cNvPr id="5126" name="Picture 4"/>
          <p:cNvPicPr>
            <a:picLocks noChangeAspect="1" noChangeArrowheads="1"/>
          </p:cNvPicPr>
          <p:nvPr/>
        </p:nvPicPr>
        <p:blipFill>
          <a:blip r:embed="rId4" cstate="print"/>
          <a:srcRect/>
          <a:stretch>
            <a:fillRect/>
          </a:stretch>
        </p:blipFill>
        <p:spPr bwMode="auto">
          <a:xfrm>
            <a:off x="1600200" y="5029200"/>
            <a:ext cx="2790825" cy="247650"/>
          </a:xfrm>
          <a:prstGeom prst="rect">
            <a:avLst/>
          </a:prstGeom>
          <a:noFill/>
          <a:ln w="38100" algn="ctr">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a:t>语法制导定义</a:t>
            </a:r>
          </a:p>
        </p:txBody>
      </p:sp>
      <p:sp>
        <p:nvSpPr>
          <p:cNvPr id="6147" name="内容占位符 2"/>
          <p:cNvSpPr>
            <a:spLocks noGrp="1"/>
          </p:cNvSpPr>
          <p:nvPr>
            <p:ph idx="1"/>
          </p:nvPr>
        </p:nvSpPr>
        <p:spPr/>
        <p:txBody>
          <a:bodyPr/>
          <a:lstStyle/>
          <a:p>
            <a:pPr eaLnBrk="1" hangingPunct="1"/>
            <a:r>
              <a:rPr lang="en-US" altLang="zh-CN"/>
              <a:t>Syntax-Directed Definition, SDD</a:t>
            </a:r>
          </a:p>
          <a:p>
            <a:pPr lvl="1" eaLnBrk="1" hangingPunct="1"/>
            <a:r>
              <a:rPr lang="zh-CN" altLang="en-US"/>
              <a:t>上下文无关文法和属性及规则的结合</a:t>
            </a:r>
            <a:endParaRPr lang="en-US" altLang="zh-CN"/>
          </a:p>
          <a:p>
            <a:pPr lvl="1" eaLnBrk="1" hangingPunct="1"/>
            <a:r>
              <a:rPr lang="zh-CN" altLang="en-US"/>
              <a:t>属性和文法符号相关联</a:t>
            </a:r>
            <a:endParaRPr lang="en-US" altLang="zh-CN"/>
          </a:p>
          <a:p>
            <a:pPr lvl="1" eaLnBrk="1" hangingPunct="1"/>
            <a:r>
              <a:rPr lang="zh-CN" altLang="en-US"/>
              <a:t>语义规则和产生式相关联</a:t>
            </a:r>
            <a:endParaRPr lang="en-US" altLang="zh-CN"/>
          </a:p>
          <a:p>
            <a:pPr eaLnBrk="1" hangingPunct="1"/>
            <a:r>
              <a:rPr lang="zh-CN" altLang="en-US"/>
              <a:t>属性分类</a:t>
            </a:r>
            <a:endParaRPr lang="en-US" altLang="zh-CN"/>
          </a:p>
          <a:p>
            <a:pPr lvl="1" eaLnBrk="1" hangingPunct="1"/>
            <a:r>
              <a:rPr lang="zh-CN" altLang="en-US"/>
              <a:t>综合属性</a:t>
            </a:r>
            <a:endParaRPr lang="en-US" altLang="zh-CN"/>
          </a:p>
          <a:p>
            <a:pPr lvl="1" eaLnBrk="1" hangingPunct="1"/>
            <a:r>
              <a:rPr lang="zh-CN" altLang="en-US"/>
              <a:t>继承属性</a:t>
            </a:r>
            <a:endParaRPr lang="en-US" altLang="zh-CN"/>
          </a:p>
          <a:p>
            <a:pPr lvl="2" eaLnBrk="1" hangingPunct="1">
              <a:buFont typeface="Wingdings" pitchFamily="2" charset="2"/>
              <a:buNone/>
            </a:pPr>
            <a:endParaRPr lang="en-US" altLang="zh-CN"/>
          </a:p>
        </p:txBody>
      </p:sp>
      <p:sp>
        <p:nvSpPr>
          <p:cNvPr id="4" name="灯片编号占位符 3"/>
          <p:cNvSpPr>
            <a:spLocks noGrp="1"/>
          </p:cNvSpPr>
          <p:nvPr>
            <p:ph type="sldNum" sz="quarter" idx="12"/>
          </p:nvPr>
        </p:nvSpPr>
        <p:spPr/>
        <p:txBody>
          <a:bodyPr/>
          <a:lstStyle/>
          <a:p>
            <a:pPr>
              <a:defRPr/>
            </a:pPr>
            <a:fld id="{ECDDE0EC-1F2D-45D4-9C1A-612A12D54902}" type="slidenum">
              <a:rPr lang="en-US" altLang="zh-CN" smtClean="0"/>
              <a:pPr>
                <a:defRPr/>
              </a:pPr>
              <a:t>6</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r>
              <a:rPr lang="zh-CN" altLang="en-US" dirty="0"/>
              <a:t>综合属性和继承属性</a:t>
            </a:r>
          </a:p>
        </p:txBody>
      </p:sp>
      <p:sp>
        <p:nvSpPr>
          <p:cNvPr id="3" name="内容占位符 2"/>
          <p:cNvSpPr>
            <a:spLocks noGrp="1"/>
          </p:cNvSpPr>
          <p:nvPr>
            <p:ph idx="1"/>
          </p:nvPr>
        </p:nvSpPr>
        <p:spPr/>
        <p:txBody>
          <a:bodyPr>
            <a:normAutofit lnSpcReduction="10000"/>
          </a:bodyPr>
          <a:lstStyle/>
          <a:p>
            <a:pPr marL="457200" indent="-457200" eaLnBrk="1" hangingPunct="1">
              <a:defRPr/>
            </a:pPr>
            <a:r>
              <a:rPr lang="zh-CN" altLang="en-US" dirty="0"/>
              <a:t>在一个</a:t>
            </a:r>
            <a:r>
              <a:rPr lang="en-US" altLang="zh-CN" dirty="0"/>
              <a:t>SDD</a:t>
            </a:r>
            <a:r>
              <a:rPr lang="zh-CN" altLang="en-US" dirty="0"/>
              <a:t>中，一个产生式</a:t>
            </a:r>
            <a:r>
              <a:rPr lang="en-US" altLang="zh-CN" sz="3200" i="1" dirty="0"/>
              <a:t>A→</a:t>
            </a:r>
            <a:r>
              <a:rPr lang="el-GR" altLang="zh-CN" sz="3200" i="1" dirty="0"/>
              <a:t>α</a:t>
            </a:r>
            <a:r>
              <a:rPr lang="zh-CN" altLang="en-US" sz="3200" dirty="0">
                <a:cs typeface="Times New Roman" pitchFamily="18" charset="0"/>
              </a:rPr>
              <a:t>和一组语义规则相关联：</a:t>
            </a:r>
            <a:r>
              <a:rPr lang="en-US" altLang="zh-CN" sz="3200" i="1" dirty="0"/>
              <a:t>b=f(c</a:t>
            </a:r>
            <a:r>
              <a:rPr lang="en-US" altLang="zh-CN" sz="3200" i="1" baseline="-25000" dirty="0"/>
              <a:t>1</a:t>
            </a:r>
            <a:r>
              <a:rPr lang="en-US" altLang="zh-CN" sz="3200" i="1" dirty="0"/>
              <a:t>,c</a:t>
            </a:r>
            <a:r>
              <a:rPr lang="en-US" altLang="zh-CN" sz="3200" i="1" baseline="-25000" dirty="0"/>
              <a:t>2</a:t>
            </a:r>
            <a:r>
              <a:rPr lang="en-US" altLang="zh-CN" sz="3200" i="1" dirty="0"/>
              <a:t>,…,</a:t>
            </a:r>
            <a:r>
              <a:rPr lang="en-US" altLang="zh-CN" sz="3200" i="1" dirty="0" err="1"/>
              <a:t>c</a:t>
            </a:r>
            <a:r>
              <a:rPr lang="en-US" altLang="zh-CN" sz="3200" i="1" baseline="-25000" dirty="0" err="1"/>
              <a:t>n</a:t>
            </a:r>
            <a:r>
              <a:rPr lang="en-US" altLang="zh-CN" sz="3200" i="1" dirty="0"/>
              <a:t>)</a:t>
            </a:r>
            <a:r>
              <a:rPr lang="en-US" altLang="zh-CN" sz="3200" dirty="0"/>
              <a:t>	</a:t>
            </a:r>
            <a:r>
              <a:rPr lang="zh-CN" altLang="en-US" sz="3200" dirty="0"/>
              <a:t>，</a:t>
            </a:r>
            <a:r>
              <a:rPr lang="en-US" altLang="zh-CN" sz="3200" i="1" dirty="0"/>
              <a:t>b,c</a:t>
            </a:r>
            <a:r>
              <a:rPr lang="en-US" altLang="zh-CN" sz="3200" i="1" baseline="-25000" dirty="0"/>
              <a:t>1</a:t>
            </a:r>
            <a:r>
              <a:rPr lang="en-US" altLang="zh-CN" sz="3200" i="1" dirty="0"/>
              <a:t>,c</a:t>
            </a:r>
            <a:r>
              <a:rPr lang="en-US" altLang="zh-CN" sz="3200" i="1" baseline="-25000" dirty="0"/>
              <a:t>2</a:t>
            </a:r>
            <a:r>
              <a:rPr lang="en-US" altLang="zh-CN" sz="3200" i="1" dirty="0"/>
              <a:t>,…,</a:t>
            </a:r>
            <a:r>
              <a:rPr lang="en-US" altLang="zh-CN" sz="3200" i="1" dirty="0" err="1"/>
              <a:t>c</a:t>
            </a:r>
            <a:r>
              <a:rPr lang="en-US" altLang="zh-CN" sz="3200" i="1" baseline="-25000" dirty="0" err="1"/>
              <a:t>n</a:t>
            </a:r>
            <a:r>
              <a:rPr lang="zh-CN" altLang="en-US" sz="3200" dirty="0">
                <a:cs typeface="Times New Roman" pitchFamily="18" charset="0"/>
              </a:rPr>
              <a:t>均为</a:t>
            </a:r>
            <a:r>
              <a:rPr lang="en-US" altLang="zh-CN" sz="3200" i="1" dirty="0"/>
              <a:t>A</a:t>
            </a:r>
            <a:r>
              <a:rPr lang="zh-CN" altLang="en-US" sz="3200" dirty="0"/>
              <a:t>或</a:t>
            </a:r>
            <a:r>
              <a:rPr lang="el-GR" altLang="zh-CN" sz="3200" i="1" dirty="0"/>
              <a:t>α</a:t>
            </a:r>
            <a:r>
              <a:rPr lang="zh-CN" altLang="en-US" sz="3200" dirty="0">
                <a:cs typeface="Times New Roman" pitchFamily="18" charset="0"/>
              </a:rPr>
              <a:t>中文法符号的属性值</a:t>
            </a:r>
            <a:endParaRPr lang="en-US" altLang="zh-CN" sz="3200" dirty="0">
              <a:cs typeface="Times New Roman" pitchFamily="18" charset="0"/>
            </a:endParaRPr>
          </a:p>
          <a:p>
            <a:pPr marL="895350" lvl="1" indent="-457200" eaLnBrk="1" hangingPunct="1">
              <a:defRPr/>
            </a:pPr>
            <a:r>
              <a:rPr lang="zh-CN" altLang="en-US" sz="2400" dirty="0">
                <a:cs typeface="Times New Roman" pitchFamily="18" charset="0"/>
              </a:rPr>
              <a:t>若</a:t>
            </a:r>
            <a:r>
              <a:rPr lang="en-US" altLang="zh-CN" sz="2400" i="1" dirty="0">
                <a:cs typeface="Times New Roman" pitchFamily="18" charset="0"/>
              </a:rPr>
              <a:t>b</a:t>
            </a:r>
            <a:r>
              <a:rPr lang="zh-CN" altLang="en-US" sz="2400" dirty="0">
                <a:cs typeface="Times New Roman" pitchFamily="18" charset="0"/>
              </a:rPr>
              <a:t>是</a:t>
            </a:r>
            <a:r>
              <a:rPr lang="en-US" altLang="zh-CN" sz="2400" i="1" dirty="0">
                <a:cs typeface="Times New Roman" pitchFamily="18" charset="0"/>
              </a:rPr>
              <a:t>A</a:t>
            </a:r>
            <a:r>
              <a:rPr lang="zh-CN" altLang="en-US" sz="2400" dirty="0">
                <a:cs typeface="Times New Roman" pitchFamily="18" charset="0"/>
              </a:rPr>
              <a:t>的属性，且</a:t>
            </a:r>
            <a:r>
              <a:rPr lang="en-US" altLang="zh-CN" sz="2400" i="1" dirty="0"/>
              <a:t>c</a:t>
            </a:r>
            <a:r>
              <a:rPr lang="en-US" altLang="zh-CN" sz="2400" i="1" baseline="-25000" dirty="0"/>
              <a:t>1</a:t>
            </a:r>
            <a:r>
              <a:rPr lang="en-US" altLang="zh-CN" sz="2400" i="1" dirty="0"/>
              <a:t>,c</a:t>
            </a:r>
            <a:r>
              <a:rPr lang="en-US" altLang="zh-CN" sz="2400" i="1" baseline="-25000" dirty="0"/>
              <a:t>2</a:t>
            </a:r>
            <a:r>
              <a:rPr lang="en-US" altLang="zh-CN" sz="2400" i="1" dirty="0"/>
              <a:t>,…,</a:t>
            </a:r>
            <a:r>
              <a:rPr lang="en-US" altLang="zh-CN" sz="2400" i="1" dirty="0" err="1"/>
              <a:t>c</a:t>
            </a:r>
            <a:r>
              <a:rPr lang="en-US" altLang="zh-CN" sz="2400" i="1" baseline="-25000" dirty="0" err="1"/>
              <a:t>n</a:t>
            </a:r>
            <a:r>
              <a:rPr lang="zh-CN" altLang="en-US" sz="2400" dirty="0">
                <a:cs typeface="Times New Roman" pitchFamily="18" charset="0"/>
              </a:rPr>
              <a:t>是</a:t>
            </a:r>
            <a:r>
              <a:rPr lang="en-US" altLang="zh-CN" sz="2400" dirty="0"/>
              <a:t>A</a:t>
            </a:r>
            <a:r>
              <a:rPr lang="zh-CN" altLang="en-US" sz="2400" dirty="0">
                <a:cs typeface="Times New Roman" pitchFamily="18" charset="0"/>
              </a:rPr>
              <a:t>或</a:t>
            </a:r>
            <a:r>
              <a:rPr lang="el-GR" sz="2400" dirty="0">
                <a:cs typeface="Times New Roman" pitchFamily="18" charset="0"/>
              </a:rPr>
              <a:t>α</a:t>
            </a:r>
            <a:r>
              <a:rPr lang="zh-CN" altLang="en-US" sz="2400" dirty="0">
                <a:cs typeface="Times New Roman" pitchFamily="18" charset="0"/>
              </a:rPr>
              <a:t>中文法符号的属性，则</a:t>
            </a:r>
            <a:r>
              <a:rPr lang="en-US" altLang="zh-CN" sz="2400" i="1" dirty="0">
                <a:cs typeface="Times New Roman" pitchFamily="18" charset="0"/>
              </a:rPr>
              <a:t>b</a:t>
            </a:r>
            <a:r>
              <a:rPr lang="zh-CN" altLang="en-US" sz="2400" dirty="0">
                <a:cs typeface="Times New Roman" pitchFamily="18" charset="0"/>
              </a:rPr>
              <a:t>称为</a:t>
            </a:r>
            <a:r>
              <a:rPr lang="en-US" altLang="zh-CN" sz="2400" i="1" dirty="0">
                <a:cs typeface="Times New Roman" pitchFamily="18" charset="0"/>
              </a:rPr>
              <a:t>A</a:t>
            </a:r>
            <a:r>
              <a:rPr lang="zh-CN" altLang="en-US" sz="2400" dirty="0">
                <a:cs typeface="Times New Roman" pitchFamily="18" charset="0"/>
              </a:rPr>
              <a:t>的综合属性</a:t>
            </a:r>
            <a:endParaRPr lang="en-US" altLang="zh-CN" sz="2400" dirty="0">
              <a:cs typeface="Times New Roman" pitchFamily="18" charset="0"/>
            </a:endParaRPr>
          </a:p>
          <a:p>
            <a:pPr marL="895350" lvl="1" indent="-457200" eaLnBrk="1" hangingPunct="1">
              <a:defRPr/>
            </a:pPr>
            <a:r>
              <a:rPr lang="zh-CN" altLang="en-US" sz="2400" dirty="0">
                <a:cs typeface="Times New Roman" pitchFamily="18" charset="0"/>
              </a:rPr>
              <a:t>若</a:t>
            </a:r>
            <a:r>
              <a:rPr lang="en-US" altLang="zh-CN" sz="2400" i="1" dirty="0">
                <a:cs typeface="Times New Roman" pitchFamily="18" charset="0"/>
              </a:rPr>
              <a:t>b</a:t>
            </a:r>
            <a:r>
              <a:rPr lang="zh-CN" altLang="en-US" sz="2400" dirty="0">
                <a:cs typeface="Times New Roman" pitchFamily="18" charset="0"/>
              </a:rPr>
              <a:t>是</a:t>
            </a:r>
            <a:r>
              <a:rPr lang="el-GR" altLang="zh-CN" sz="2400" i="1" dirty="0">
                <a:cs typeface="Times New Roman" pitchFamily="18" charset="0"/>
              </a:rPr>
              <a:t>α</a:t>
            </a:r>
            <a:r>
              <a:rPr lang="zh-CN" altLang="en-US" sz="2400" dirty="0">
                <a:cs typeface="Times New Roman" pitchFamily="18" charset="0"/>
              </a:rPr>
              <a:t>中某个文法符号</a:t>
            </a:r>
            <a:r>
              <a:rPr lang="en-US" altLang="zh-CN" sz="2400" i="1" dirty="0">
                <a:cs typeface="Times New Roman" pitchFamily="18" charset="0"/>
              </a:rPr>
              <a:t>X</a:t>
            </a:r>
            <a:r>
              <a:rPr lang="zh-CN" altLang="en-US" sz="2400" dirty="0">
                <a:cs typeface="Times New Roman" pitchFamily="18" charset="0"/>
              </a:rPr>
              <a:t>的属性，且</a:t>
            </a:r>
            <a:r>
              <a:rPr lang="en-US" altLang="zh-CN" sz="2400" i="1" dirty="0"/>
              <a:t>c</a:t>
            </a:r>
            <a:r>
              <a:rPr lang="en-US" altLang="zh-CN" sz="2400" i="1" baseline="-25000" dirty="0"/>
              <a:t>1</a:t>
            </a:r>
            <a:r>
              <a:rPr lang="en-US" altLang="zh-CN" sz="2400" i="1" dirty="0"/>
              <a:t>,c</a:t>
            </a:r>
            <a:r>
              <a:rPr lang="en-US" altLang="zh-CN" sz="2400" i="1" baseline="-25000" dirty="0"/>
              <a:t>2</a:t>
            </a:r>
            <a:r>
              <a:rPr lang="en-US" altLang="zh-CN" sz="2400" i="1" dirty="0"/>
              <a:t>,…,</a:t>
            </a:r>
            <a:r>
              <a:rPr lang="en-US" altLang="zh-CN" sz="2400" i="1" dirty="0" err="1"/>
              <a:t>c</a:t>
            </a:r>
            <a:r>
              <a:rPr lang="en-US" altLang="zh-CN" sz="2400" i="1" baseline="-25000" dirty="0" err="1"/>
              <a:t>n</a:t>
            </a:r>
            <a:r>
              <a:rPr lang="zh-CN" altLang="en-US" sz="2400" dirty="0">
                <a:cs typeface="Times New Roman" pitchFamily="18" charset="0"/>
              </a:rPr>
              <a:t>是</a:t>
            </a:r>
            <a:r>
              <a:rPr lang="en-US" altLang="zh-CN" sz="2400" i="1" dirty="0">
                <a:cs typeface="Times New Roman" pitchFamily="18" charset="0"/>
              </a:rPr>
              <a:t>A</a:t>
            </a:r>
            <a:r>
              <a:rPr lang="zh-CN" altLang="en-US" sz="2400" dirty="0">
                <a:cs typeface="Times New Roman" pitchFamily="18" charset="0"/>
              </a:rPr>
              <a:t>或</a:t>
            </a:r>
            <a:r>
              <a:rPr lang="el-GR" altLang="zh-CN" sz="2400" i="1" dirty="0">
                <a:cs typeface="Times New Roman" pitchFamily="18" charset="0"/>
              </a:rPr>
              <a:t>α</a:t>
            </a:r>
            <a:r>
              <a:rPr lang="zh-CN" altLang="en-US" sz="2400" dirty="0">
                <a:cs typeface="Times New Roman" pitchFamily="18" charset="0"/>
              </a:rPr>
              <a:t>中文法符号的属性，则</a:t>
            </a:r>
            <a:r>
              <a:rPr lang="en-US" altLang="zh-CN" sz="2400" i="1" dirty="0">
                <a:cs typeface="Times New Roman" pitchFamily="18" charset="0"/>
              </a:rPr>
              <a:t>b</a:t>
            </a:r>
            <a:r>
              <a:rPr lang="zh-CN" altLang="en-US" sz="2400" dirty="0">
                <a:cs typeface="Times New Roman" pitchFamily="18" charset="0"/>
              </a:rPr>
              <a:t>称为</a:t>
            </a:r>
            <a:r>
              <a:rPr lang="en-US" altLang="zh-CN" sz="2400" i="1" dirty="0">
                <a:cs typeface="Times New Roman" pitchFamily="18" charset="0"/>
              </a:rPr>
              <a:t>X</a:t>
            </a:r>
            <a:r>
              <a:rPr lang="zh-CN" altLang="en-US" sz="2400" dirty="0">
                <a:cs typeface="Times New Roman" pitchFamily="18" charset="0"/>
              </a:rPr>
              <a:t>的继承属性</a:t>
            </a:r>
            <a:endParaRPr lang="en-US" altLang="zh-CN" sz="2400" dirty="0"/>
          </a:p>
          <a:p>
            <a:pPr eaLnBrk="1" hangingPunct="1">
              <a:defRPr/>
            </a:pPr>
            <a:r>
              <a:rPr lang="zh-CN" altLang="en-US" sz="2400" dirty="0"/>
              <a:t>书上的定义基于分析树，且针对非终结符号</a:t>
            </a:r>
            <a:endParaRPr lang="en-US" altLang="zh-CN" sz="2400" dirty="0"/>
          </a:p>
          <a:p>
            <a:pPr eaLnBrk="1" hangingPunct="1">
              <a:defRPr/>
            </a:pPr>
            <a:r>
              <a:rPr lang="zh-CN" altLang="en-US" sz="2400" dirty="0"/>
              <a:t>终结符号可以具有综合属性，其值来源于词法分析器。不能有继承属性。</a:t>
            </a:r>
            <a:endParaRPr lang="en-US" altLang="zh-CN" dirty="0"/>
          </a:p>
        </p:txBody>
      </p:sp>
      <p:sp>
        <p:nvSpPr>
          <p:cNvPr id="4" name="灯片编号占位符 3"/>
          <p:cNvSpPr>
            <a:spLocks noGrp="1"/>
          </p:cNvSpPr>
          <p:nvPr>
            <p:ph type="sldNum" sz="quarter" idx="12"/>
          </p:nvPr>
        </p:nvSpPr>
        <p:spPr/>
        <p:txBody>
          <a:bodyPr/>
          <a:lstStyle/>
          <a:p>
            <a:pPr>
              <a:defRPr/>
            </a:pPr>
            <a:fld id="{4D33984B-B2AD-4F82-A677-4FAA1A1EEFC7}" type="slidenum">
              <a:rPr lang="en-US" altLang="zh-CN" smtClean="0"/>
              <a:pPr>
                <a:defRPr/>
              </a:pPr>
              <a:t>7</a:t>
            </a:fld>
            <a:endParaRPr lang="en-US" altLang="zh-CN"/>
          </a:p>
        </p:txBody>
      </p:sp>
      <p:pic>
        <p:nvPicPr>
          <p:cNvPr id="2" name="图片 1"/>
          <p:cNvPicPr>
            <a:picLocks noChangeAspect="1"/>
          </p:cNvPicPr>
          <p:nvPr/>
        </p:nvPicPr>
        <p:blipFill>
          <a:blip r:embed="rId3"/>
          <a:stretch>
            <a:fillRect/>
          </a:stretch>
        </p:blipFill>
        <p:spPr>
          <a:xfrm>
            <a:off x="71786" y="0"/>
            <a:ext cx="9039179" cy="20162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zh-CN" altLang="en-US"/>
              <a:t>一个</a:t>
            </a:r>
            <a:r>
              <a:rPr lang="en-US" altLang="zh-CN"/>
              <a:t>SDD</a:t>
            </a:r>
            <a:r>
              <a:rPr lang="zh-CN" altLang="en-US"/>
              <a:t>例</a:t>
            </a:r>
          </a:p>
        </p:txBody>
      </p:sp>
      <p:sp>
        <p:nvSpPr>
          <p:cNvPr id="8195" name="内容占位符 2"/>
          <p:cNvSpPr>
            <a:spLocks noGrp="1"/>
          </p:cNvSpPr>
          <p:nvPr>
            <p:ph idx="1"/>
          </p:nvPr>
        </p:nvSpPr>
        <p:spPr>
          <a:xfrm>
            <a:off x="566738" y="1752600"/>
            <a:ext cx="3700462" cy="4267200"/>
          </a:xfrm>
        </p:spPr>
        <p:txBody>
          <a:bodyPr/>
          <a:lstStyle/>
          <a:p>
            <a:pPr eaLnBrk="1" hangingPunct="1"/>
            <a:r>
              <a:rPr lang="zh-CN" altLang="en-US"/>
              <a:t>每个非终结符号具有唯一的名为</a:t>
            </a:r>
            <a:r>
              <a:rPr lang="en-US" altLang="zh-CN"/>
              <a:t>val</a:t>
            </a:r>
            <a:r>
              <a:rPr lang="zh-CN" altLang="en-US"/>
              <a:t>的综合属性。</a:t>
            </a:r>
            <a:endParaRPr lang="en-US" altLang="zh-CN"/>
          </a:p>
          <a:p>
            <a:pPr eaLnBrk="1" hangingPunct="1"/>
            <a:r>
              <a:rPr lang="zh-CN" altLang="en-US"/>
              <a:t>终结符号</a:t>
            </a:r>
            <a:r>
              <a:rPr lang="en-US" altLang="zh-CN"/>
              <a:t>digit</a:t>
            </a:r>
            <a:r>
              <a:rPr lang="zh-CN" altLang="en-US"/>
              <a:t>的综合属性</a:t>
            </a:r>
            <a:r>
              <a:rPr lang="en-US" altLang="zh-CN"/>
              <a:t>lexval</a:t>
            </a:r>
            <a:r>
              <a:rPr lang="zh-CN" altLang="en-US"/>
              <a:t>由词法分析器提供</a:t>
            </a:r>
            <a:endParaRPr lang="en-US" altLang="zh-CN"/>
          </a:p>
          <a:p>
            <a:pPr eaLnBrk="1" hangingPunct="1">
              <a:buFont typeface="Wingdings" pitchFamily="2" charset="2"/>
              <a:buNone/>
            </a:pPr>
            <a:endParaRPr lang="zh-CN" altLang="en-US"/>
          </a:p>
        </p:txBody>
      </p:sp>
      <p:sp>
        <p:nvSpPr>
          <p:cNvPr id="5" name="灯片编号占位符 4"/>
          <p:cNvSpPr>
            <a:spLocks noGrp="1"/>
          </p:cNvSpPr>
          <p:nvPr>
            <p:ph type="sldNum" sz="quarter" idx="12"/>
          </p:nvPr>
        </p:nvSpPr>
        <p:spPr/>
        <p:txBody>
          <a:bodyPr/>
          <a:lstStyle/>
          <a:p>
            <a:pPr>
              <a:defRPr/>
            </a:pPr>
            <a:fld id="{59C50392-E975-42D0-B737-9F4F0D06020C}" type="slidenum">
              <a:rPr lang="en-US" altLang="zh-CN" smtClean="0"/>
              <a:pPr>
                <a:defRPr/>
              </a:pPr>
              <a:t>8</a:t>
            </a:fld>
            <a:endParaRPr lang="en-US" altLang="zh-CN"/>
          </a:p>
        </p:txBody>
      </p:sp>
      <p:pic>
        <p:nvPicPr>
          <p:cNvPr id="8196" name="Picture 2"/>
          <p:cNvPicPr>
            <a:picLocks noChangeAspect="1" noChangeArrowheads="1"/>
          </p:cNvPicPr>
          <p:nvPr/>
        </p:nvPicPr>
        <p:blipFill>
          <a:blip r:embed="rId2" cstate="print"/>
          <a:srcRect/>
          <a:stretch>
            <a:fillRect/>
          </a:stretch>
        </p:blipFill>
        <p:spPr bwMode="auto">
          <a:xfrm>
            <a:off x="4495800" y="1828800"/>
            <a:ext cx="4448175" cy="3657600"/>
          </a:xfrm>
          <a:prstGeom prst="rect">
            <a:avLst/>
          </a:prstGeom>
          <a:noFill/>
          <a:ln w="38100" algn="ctr">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en-US" altLang="zh-CN"/>
              <a:t>S</a:t>
            </a:r>
            <a:r>
              <a:rPr lang="zh-CN" altLang="en-US"/>
              <a:t>属性的</a:t>
            </a:r>
            <a:r>
              <a:rPr lang="en-US" altLang="zh-CN"/>
              <a:t>SDD</a:t>
            </a:r>
            <a:endParaRPr lang="zh-CN" altLang="en-US"/>
          </a:p>
        </p:txBody>
      </p:sp>
      <p:sp>
        <p:nvSpPr>
          <p:cNvPr id="9219" name="内容占位符 2"/>
          <p:cNvSpPr>
            <a:spLocks noGrp="1"/>
          </p:cNvSpPr>
          <p:nvPr>
            <p:ph idx="1"/>
          </p:nvPr>
        </p:nvSpPr>
        <p:spPr/>
        <p:txBody>
          <a:bodyPr/>
          <a:lstStyle/>
          <a:p>
            <a:pPr eaLnBrk="1" hangingPunct="1"/>
            <a:r>
              <a:rPr lang="zh-CN" altLang="en-US"/>
              <a:t>只包含综合属性的</a:t>
            </a:r>
            <a:r>
              <a:rPr lang="en-US" altLang="zh-CN"/>
              <a:t>SDD</a:t>
            </a:r>
            <a:r>
              <a:rPr lang="zh-CN" altLang="en-US"/>
              <a:t>称为</a:t>
            </a:r>
            <a:r>
              <a:rPr lang="en-US" altLang="zh-CN"/>
              <a:t>S</a:t>
            </a:r>
            <a:r>
              <a:rPr lang="zh-CN" altLang="en-US"/>
              <a:t>属性的</a:t>
            </a:r>
            <a:r>
              <a:rPr lang="en-US" altLang="zh-CN"/>
              <a:t>SDD</a:t>
            </a:r>
          </a:p>
          <a:p>
            <a:pPr eaLnBrk="1" hangingPunct="1"/>
            <a:r>
              <a:rPr lang="zh-CN" altLang="en-US"/>
              <a:t>在</a:t>
            </a:r>
            <a:r>
              <a:rPr lang="en-US" altLang="zh-CN"/>
              <a:t>S</a:t>
            </a:r>
            <a:r>
              <a:rPr lang="zh-CN" altLang="en-US"/>
              <a:t>属性的</a:t>
            </a:r>
            <a:r>
              <a:rPr lang="en-US" altLang="zh-CN"/>
              <a:t>SDD</a:t>
            </a:r>
            <a:r>
              <a:rPr lang="zh-CN" altLang="en-US"/>
              <a:t>中，每个规则都根据相应产生式体中的属性值来计算产生式头部非终结符号的属性值。</a:t>
            </a:r>
            <a:endParaRPr lang="en-US" altLang="zh-CN"/>
          </a:p>
          <a:p>
            <a:pPr eaLnBrk="1" hangingPunct="1">
              <a:buFont typeface="Wingdings" pitchFamily="2" charset="2"/>
              <a:buNone/>
            </a:pPr>
            <a:endParaRPr lang="zh-CN" altLang="en-US"/>
          </a:p>
        </p:txBody>
      </p:sp>
      <p:sp>
        <p:nvSpPr>
          <p:cNvPr id="4" name="灯片编号占位符 3"/>
          <p:cNvSpPr>
            <a:spLocks noGrp="1"/>
          </p:cNvSpPr>
          <p:nvPr>
            <p:ph type="sldNum" sz="quarter" idx="12"/>
          </p:nvPr>
        </p:nvSpPr>
        <p:spPr/>
        <p:txBody>
          <a:bodyPr/>
          <a:lstStyle/>
          <a:p>
            <a:pPr>
              <a:defRPr/>
            </a:pPr>
            <a:fld id="{2138B533-B680-477A-876A-0EFA01737924}" type="slidenum">
              <a:rPr lang="en-US" altLang="zh-CN" smtClean="0"/>
              <a:pPr>
                <a:defRPr/>
              </a:pPr>
              <a:t>9</a:t>
            </a:fld>
            <a:endParaRPr lang="en-US" altLang="zh-C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3225</TotalTime>
  <Words>2151</Words>
  <Application>Microsoft Office PowerPoint</Application>
  <PresentationFormat>全屏显示(4:3)</PresentationFormat>
  <Paragraphs>249</Paragraphs>
  <Slides>41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41</vt:i4>
      </vt:variant>
    </vt:vector>
  </HeadingPairs>
  <TitlesOfParts>
    <vt:vector size="47" baseType="lpstr">
      <vt:lpstr>Arial</vt:lpstr>
      <vt:lpstr>Calibri</vt:lpstr>
      <vt:lpstr>Constantia</vt:lpstr>
      <vt:lpstr>Wingdings</vt:lpstr>
      <vt:lpstr>Wingdings 2</vt:lpstr>
      <vt:lpstr>流畅</vt:lpstr>
      <vt:lpstr>第五章     语法制导的翻译                           戴新宇                                     2021-11</vt:lpstr>
      <vt:lpstr>PowerPoint 演示文稿</vt:lpstr>
      <vt:lpstr>问题：</vt:lpstr>
      <vt:lpstr>语法制导的翻译</vt:lpstr>
      <vt:lpstr>语法制导的翻译</vt:lpstr>
      <vt:lpstr>语法制导定义</vt:lpstr>
      <vt:lpstr>综合属性和继承属性</vt:lpstr>
      <vt:lpstr>一个SDD例</vt:lpstr>
      <vt:lpstr>S属性的SDD</vt:lpstr>
      <vt:lpstr>属性求值和注释语法分析树</vt:lpstr>
      <vt:lpstr>属性求值和注释语法分析树（续）</vt:lpstr>
      <vt:lpstr>属性求值和注释语法分析树（续）</vt:lpstr>
      <vt:lpstr>属性求值和注释语法分析树（续）</vt:lpstr>
      <vt:lpstr>依赖图</vt:lpstr>
      <vt:lpstr>依赖图示例一</vt:lpstr>
      <vt:lpstr>依赖图示例二 </vt:lpstr>
      <vt:lpstr>属性求值的顺序</vt:lpstr>
      <vt:lpstr>S属性定义和L属性定义</vt:lpstr>
      <vt:lpstr>S属性定义</vt:lpstr>
      <vt:lpstr>L属性定义</vt:lpstr>
      <vt:lpstr>L属性定义</vt:lpstr>
      <vt:lpstr>L属性定义示例</vt:lpstr>
      <vt:lpstr>SDD中的函数</vt:lpstr>
      <vt:lpstr>带有副作用的SDD示例</vt:lpstr>
      <vt:lpstr>语法制导翻译的应用 – 抽象语法树的构造</vt:lpstr>
      <vt:lpstr>抽象语法树的构造</vt:lpstr>
      <vt:lpstr>S属性定义为简单表达式 文法构造抽象语法树</vt:lpstr>
      <vt:lpstr>S属性定义为简单表达式 文法构造抽象语法树</vt:lpstr>
      <vt:lpstr>S属性定义为简单表达式 文法构造抽象语法树</vt:lpstr>
      <vt:lpstr>L属性定义为简单表达 式文法构造抽象语法树</vt:lpstr>
      <vt:lpstr>语法制导翻译的应用2－类型的结构</vt:lpstr>
      <vt:lpstr>数组类型语法制导翻译</vt:lpstr>
      <vt:lpstr>语法制导翻译的另一种方式</vt:lpstr>
      <vt:lpstr>语法制导翻译的另一种方式（续）</vt:lpstr>
      <vt:lpstr>后缀翻译方案</vt:lpstr>
      <vt:lpstr>后缀SDT的分析栈实现</vt:lpstr>
      <vt:lpstr>后缀SDT的分析栈实现</vt:lpstr>
      <vt:lpstr>从SDT中消除左递归</vt:lpstr>
      <vt:lpstr>从SDT中消除左递归（续）</vt:lpstr>
      <vt:lpstr>从SDT中消除左递归（续）</vt:lpstr>
      <vt:lpstr>从SDT中消除左递归（续）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语法制导的翻译                           戴新宇                                     2010-4</dc:title>
  <dc:creator>Dai Xinyu</dc:creator>
  <cp:lastModifiedBy>Tianyi</cp:lastModifiedBy>
  <cp:revision>45</cp:revision>
  <dcterms:created xsi:type="dcterms:W3CDTF">2010-04-08T05:32:00Z</dcterms:created>
  <dcterms:modified xsi:type="dcterms:W3CDTF">2022-01-04T03:36:43Z</dcterms:modified>
</cp:coreProperties>
</file>