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6" r:id="rId15"/>
    <p:sldId id="277"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327"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7" r:id="rId48"/>
    <p:sldId id="318" r:id="rId49"/>
    <p:sldId id="319" r:id="rId50"/>
    <p:sldId id="320" r:id="rId51"/>
    <p:sldId id="321" r:id="rId52"/>
    <p:sldId id="322"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98" autoAdjust="0"/>
    <p:restoredTop sz="94674" autoAdjust="0"/>
  </p:normalViewPr>
  <p:slideViewPr>
    <p:cSldViewPr>
      <p:cViewPr varScale="1">
        <p:scale>
          <a:sx n="80" d="100"/>
          <a:sy n="80" d="100"/>
        </p:scale>
        <p:origin x="1862" y="67"/>
      </p:cViewPr>
      <p:guideLst>
        <p:guide orient="horz" pos="2160"/>
        <p:guide pos="2880"/>
      </p:guideLst>
    </p:cSldViewPr>
  </p:slideViewPr>
  <p:outlineViewPr>
    <p:cViewPr>
      <p:scale>
        <a:sx n="33" d="100"/>
        <a:sy n="33" d="100"/>
      </p:scale>
      <p:origin x="160" y="61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DEF08-D149-47E3-9CC1-7AF4F5438B38}" type="datetimeFigureOut">
              <a:rPr lang="zh-CN" altLang="en-US" smtClean="0"/>
              <a:pPr/>
              <a:t>2022/9/6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30681-2F3F-448D-BF48-D422B8572DF2}" type="slidenum">
              <a:rPr lang="zh-CN" altLang="en-US" smtClean="0"/>
              <a:pPr/>
              <a:t>‹#›</a:t>
            </a:fld>
            <a:endParaRPr lang="zh-CN" altLang="en-US"/>
          </a:p>
        </p:txBody>
      </p:sp>
    </p:spTree>
    <p:extLst>
      <p:ext uri="{BB962C8B-B14F-4D97-AF65-F5344CB8AC3E}">
        <p14:creationId xmlns:p14="http://schemas.microsoft.com/office/powerpoint/2010/main" val="201823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p:spPr>
        <p:txBody>
          <a:bodyPr/>
          <a:lstStyle/>
          <a:p>
            <a:endParaRPr lang="zh-CN" altLang="en-US"/>
          </a:p>
        </p:txBody>
      </p:sp>
      <p:sp>
        <p:nvSpPr>
          <p:cNvPr id="76804" name="灯片编号占位符 3"/>
          <p:cNvSpPr>
            <a:spLocks noGrp="1"/>
          </p:cNvSpPr>
          <p:nvPr>
            <p:ph type="sldNum" sz="quarter" idx="5"/>
          </p:nvPr>
        </p:nvSpPr>
        <p:spPr>
          <a:noFill/>
        </p:spPr>
        <p:txBody>
          <a:bodyPr/>
          <a:lstStyle/>
          <a:p>
            <a:fld id="{B5550314-2962-46EA-8620-A3EA562460C5}" type="slidenum">
              <a:rPr lang="en-US" altLang="zh-CN" smtClean="0"/>
              <a:pPr/>
              <a:t>32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p:spPr>
        <p:txBody>
          <a:bodyPr/>
          <a:lstStyle/>
          <a:p>
            <a:endParaRPr lang="zh-CN" altLang="en-US"/>
          </a:p>
        </p:txBody>
      </p:sp>
      <p:sp>
        <p:nvSpPr>
          <p:cNvPr id="77828" name="灯片编号占位符 3"/>
          <p:cNvSpPr>
            <a:spLocks noGrp="1"/>
          </p:cNvSpPr>
          <p:nvPr>
            <p:ph type="sldNum" sz="quarter" idx="5"/>
          </p:nvPr>
        </p:nvSpPr>
        <p:spPr>
          <a:noFill/>
        </p:spPr>
        <p:txBody>
          <a:bodyPr/>
          <a:lstStyle/>
          <a:p>
            <a:fld id="{6DE2212D-BED7-466A-94CE-B99AF796FCF0}" type="slidenum">
              <a:rPr lang="en-US" altLang="zh-CN" smtClean="0"/>
              <a:pPr/>
              <a:t>43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2022/9/6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19200" y="2057400"/>
            <a:ext cx="6324600" cy="1371600"/>
          </a:xfrm>
        </p:spPr>
        <p:txBody>
          <a:bodyPr/>
          <a:lstStyle/>
          <a:p>
            <a:pPr eaLnBrk="1" hangingPunct="1"/>
            <a:r>
              <a:rPr lang="zh-CN" altLang="en-US" sz="4400" b="1" dirty="0"/>
              <a:t>第六章     中间代码生成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dirty="0"/>
              <a:t>三地址代码</a:t>
            </a:r>
          </a:p>
        </p:txBody>
      </p:sp>
      <p:sp>
        <p:nvSpPr>
          <p:cNvPr id="12291" name="内容占位符 2"/>
          <p:cNvSpPr>
            <a:spLocks noGrp="1"/>
          </p:cNvSpPr>
          <p:nvPr>
            <p:ph idx="1"/>
          </p:nvPr>
        </p:nvSpPr>
        <p:spPr/>
        <p:txBody>
          <a:bodyPr/>
          <a:lstStyle/>
          <a:p>
            <a:pPr eaLnBrk="1" hangingPunct="1"/>
            <a:r>
              <a:rPr lang="zh-CN" altLang="en-US" sz="2400"/>
              <a:t>三地址代码是抽象语法树或</a:t>
            </a:r>
            <a:r>
              <a:rPr lang="en-US" altLang="zh-CN" sz="2400"/>
              <a:t>DAG</a:t>
            </a:r>
            <a:r>
              <a:rPr lang="zh-CN" altLang="en-US" sz="2400"/>
              <a:t>的线性表示形式</a:t>
            </a:r>
            <a:endParaRPr lang="en-US" altLang="zh-CN" sz="2400"/>
          </a:p>
          <a:p>
            <a:pPr eaLnBrk="1" hangingPunct="1"/>
            <a:r>
              <a:rPr lang="zh-CN" altLang="en-US" sz="2400"/>
              <a:t>三地址代码中，一条指令右侧最多有一个运算符。三地址码将多运算符算数表达式和控制流语句进行拆分。</a:t>
            </a:r>
            <a:endParaRPr lang="en-US" altLang="zh-CN" sz="2400"/>
          </a:p>
          <a:p>
            <a:pPr eaLnBrk="1" hangingPunct="1"/>
            <a:endParaRPr lang="zh-CN" altLang="en-US" sz="2400"/>
          </a:p>
        </p:txBody>
      </p:sp>
      <p:pic>
        <p:nvPicPr>
          <p:cNvPr id="12292" name="Picture 2"/>
          <p:cNvPicPr>
            <a:picLocks noChangeAspect="1" noChangeArrowheads="1"/>
          </p:cNvPicPr>
          <p:nvPr/>
        </p:nvPicPr>
        <p:blipFill>
          <a:blip r:embed="rId2" cstate="print"/>
          <a:srcRect/>
          <a:stretch>
            <a:fillRect/>
          </a:stretch>
        </p:blipFill>
        <p:spPr bwMode="auto">
          <a:xfrm>
            <a:off x="1066800" y="3429000"/>
            <a:ext cx="4619625" cy="2409825"/>
          </a:xfrm>
          <a:prstGeom prst="rect">
            <a:avLst/>
          </a:prstGeom>
          <a:noFill/>
          <a:ln w="38100" algn="ctr">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a:t>三地址代码中的地址和指令</a:t>
            </a:r>
          </a:p>
        </p:txBody>
      </p:sp>
      <p:sp>
        <p:nvSpPr>
          <p:cNvPr id="3" name="内容占位符 2"/>
          <p:cNvSpPr>
            <a:spLocks noGrp="1"/>
          </p:cNvSpPr>
          <p:nvPr>
            <p:ph idx="1"/>
          </p:nvPr>
        </p:nvSpPr>
        <p:spPr>
          <a:xfrm>
            <a:off x="533400" y="1752600"/>
            <a:ext cx="8001000" cy="4267200"/>
          </a:xfrm>
        </p:spPr>
        <p:txBody>
          <a:bodyPr>
            <a:normAutofit fontScale="77500" lnSpcReduction="20000"/>
          </a:bodyPr>
          <a:lstStyle/>
          <a:p>
            <a:pPr eaLnBrk="1" hangingPunct="1">
              <a:defRPr/>
            </a:pPr>
            <a:r>
              <a:rPr lang="zh-CN" altLang="en-US" dirty="0"/>
              <a:t>地址：</a:t>
            </a:r>
            <a:endParaRPr lang="en-US" altLang="zh-CN" dirty="0"/>
          </a:p>
          <a:p>
            <a:pPr lvl="1" eaLnBrk="1" hangingPunct="1">
              <a:defRPr/>
            </a:pPr>
            <a:r>
              <a:rPr lang="zh-CN" altLang="en-US" dirty="0"/>
              <a:t>名字（变量）</a:t>
            </a:r>
            <a:endParaRPr lang="en-US" altLang="zh-CN" dirty="0"/>
          </a:p>
          <a:p>
            <a:pPr lvl="1" eaLnBrk="1" hangingPunct="1">
              <a:defRPr/>
            </a:pPr>
            <a:r>
              <a:rPr lang="zh-CN" altLang="en-US" dirty="0"/>
              <a:t>常量</a:t>
            </a:r>
            <a:endParaRPr lang="en-US" altLang="zh-CN" dirty="0"/>
          </a:p>
          <a:p>
            <a:pPr lvl="1" eaLnBrk="1" hangingPunct="1">
              <a:defRPr/>
            </a:pPr>
            <a:r>
              <a:rPr lang="zh-CN" altLang="en-US" dirty="0"/>
              <a:t>编译器生成的临时变量</a:t>
            </a:r>
            <a:endParaRPr lang="en-US" altLang="zh-CN" dirty="0"/>
          </a:p>
          <a:p>
            <a:pPr eaLnBrk="1" hangingPunct="1">
              <a:defRPr/>
            </a:pPr>
            <a:r>
              <a:rPr lang="zh-CN" altLang="en-US" dirty="0"/>
              <a:t>指令形式：</a:t>
            </a:r>
            <a:endParaRPr lang="en-US" altLang="zh-CN" dirty="0"/>
          </a:p>
          <a:p>
            <a:pPr lvl="1" eaLnBrk="1" hangingPunct="1">
              <a:defRPr/>
            </a:pPr>
            <a:r>
              <a:rPr lang="zh-CN" altLang="en-US" dirty="0"/>
              <a:t>赋值指令 </a:t>
            </a:r>
            <a:r>
              <a:rPr lang="en-US" altLang="zh-CN" dirty="0"/>
              <a:t>x=y op z, x=op y, x=y</a:t>
            </a:r>
          </a:p>
          <a:p>
            <a:pPr lvl="1" eaLnBrk="1" hangingPunct="1">
              <a:defRPr/>
            </a:pPr>
            <a:r>
              <a:rPr lang="zh-CN" altLang="en-US" dirty="0"/>
              <a:t>无条件转移指令 </a:t>
            </a:r>
            <a:r>
              <a:rPr lang="en-US" altLang="zh-CN" dirty="0" err="1"/>
              <a:t>goto</a:t>
            </a:r>
            <a:r>
              <a:rPr lang="en-US" altLang="zh-CN" dirty="0"/>
              <a:t> L</a:t>
            </a:r>
          </a:p>
          <a:p>
            <a:pPr lvl="1" eaLnBrk="1" hangingPunct="1">
              <a:defRPr/>
            </a:pPr>
            <a:r>
              <a:rPr lang="zh-CN" altLang="en-US" dirty="0"/>
              <a:t>条件转移指令 </a:t>
            </a:r>
            <a:r>
              <a:rPr lang="en-US" altLang="zh-CN" dirty="0"/>
              <a:t>if x </a:t>
            </a:r>
            <a:r>
              <a:rPr lang="en-US" altLang="zh-CN" dirty="0" err="1"/>
              <a:t>goto</a:t>
            </a:r>
            <a:r>
              <a:rPr lang="en-US" altLang="zh-CN" dirty="0"/>
              <a:t> L, if False x </a:t>
            </a:r>
            <a:r>
              <a:rPr lang="en-US" altLang="zh-CN" dirty="0" err="1"/>
              <a:t>goto</a:t>
            </a:r>
            <a:r>
              <a:rPr lang="en-US" altLang="zh-CN" dirty="0"/>
              <a:t> L</a:t>
            </a:r>
          </a:p>
          <a:p>
            <a:pPr lvl="1" eaLnBrk="1" hangingPunct="1">
              <a:defRPr/>
            </a:pPr>
            <a:r>
              <a:rPr lang="zh-CN" altLang="en-US" dirty="0"/>
              <a:t>带有关系运算符的转移指令 </a:t>
            </a:r>
            <a:r>
              <a:rPr lang="en-US" altLang="zh-CN" dirty="0"/>
              <a:t>if x </a:t>
            </a:r>
            <a:r>
              <a:rPr lang="en-US" altLang="zh-CN" dirty="0" err="1"/>
              <a:t>relop</a:t>
            </a:r>
            <a:r>
              <a:rPr lang="en-US" altLang="zh-CN" dirty="0"/>
              <a:t> y </a:t>
            </a:r>
            <a:r>
              <a:rPr lang="en-US" altLang="zh-CN" dirty="0" err="1"/>
              <a:t>goto</a:t>
            </a:r>
            <a:r>
              <a:rPr lang="en-US" altLang="zh-CN" dirty="0"/>
              <a:t> L</a:t>
            </a:r>
          </a:p>
          <a:p>
            <a:pPr lvl="1" eaLnBrk="1" hangingPunct="1">
              <a:defRPr/>
            </a:pPr>
            <a:r>
              <a:rPr lang="zh-CN" altLang="en-US" dirty="0"/>
              <a:t>过程调用和返回指令 </a:t>
            </a:r>
            <a:r>
              <a:rPr lang="en-US" altLang="zh-CN" dirty="0" err="1"/>
              <a:t>param</a:t>
            </a:r>
            <a:r>
              <a:rPr lang="en-US" altLang="zh-CN" dirty="0"/>
              <a:t> x, call </a:t>
            </a:r>
            <a:r>
              <a:rPr lang="en-US" altLang="zh-CN" dirty="0" err="1"/>
              <a:t>p,n</a:t>
            </a:r>
            <a:r>
              <a:rPr lang="en-US" altLang="zh-CN" dirty="0"/>
              <a:t> , return y</a:t>
            </a:r>
          </a:p>
          <a:p>
            <a:pPr lvl="1" eaLnBrk="1" hangingPunct="1">
              <a:defRPr/>
            </a:pPr>
            <a:r>
              <a:rPr lang="zh-CN" altLang="en-US" dirty="0"/>
              <a:t>带下标的复制指令</a:t>
            </a:r>
            <a:r>
              <a:rPr lang="en-US" altLang="zh-CN" dirty="0"/>
              <a:t>x=y[</a:t>
            </a:r>
            <a:r>
              <a:rPr lang="en-US" altLang="zh-CN" dirty="0" err="1"/>
              <a:t>i</a:t>
            </a:r>
            <a:r>
              <a:rPr lang="en-US" altLang="zh-CN" dirty="0"/>
              <a:t>], x[</a:t>
            </a:r>
            <a:r>
              <a:rPr lang="en-US" altLang="zh-CN" dirty="0" err="1"/>
              <a:t>i</a:t>
            </a:r>
            <a:r>
              <a:rPr lang="en-US" altLang="zh-CN" dirty="0"/>
              <a:t>]=y</a:t>
            </a:r>
          </a:p>
          <a:p>
            <a:pPr lvl="1" eaLnBrk="1" hangingPunct="1">
              <a:defRPr/>
            </a:pPr>
            <a:r>
              <a:rPr lang="zh-CN" altLang="en-US" dirty="0"/>
              <a:t>地址和指针赋值指令 </a:t>
            </a:r>
            <a:r>
              <a:rPr lang="en-US" altLang="zh-CN" dirty="0"/>
              <a:t>x=&amp;y  x=*y *x=y</a:t>
            </a:r>
          </a:p>
          <a:p>
            <a:pPr eaLnBrk="1" hangingPunct="1">
              <a:defRPr/>
            </a:pPr>
            <a:r>
              <a:rPr lang="zh-CN" altLang="en-US" dirty="0"/>
              <a:t>三地址码的指令足以描述语言的各种构造，并且可以用于高效地生成目标机器代码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a:t>三地址指令示例</a:t>
            </a:r>
          </a:p>
        </p:txBody>
      </p:sp>
      <p:sp>
        <p:nvSpPr>
          <p:cNvPr id="14339" name="内容占位符 2"/>
          <p:cNvSpPr>
            <a:spLocks noGrp="1"/>
          </p:cNvSpPr>
          <p:nvPr>
            <p:ph idx="1"/>
          </p:nvPr>
        </p:nvSpPr>
        <p:spPr/>
        <p:txBody>
          <a:bodyPr/>
          <a:lstStyle/>
          <a:p>
            <a:pPr eaLnBrk="1" hangingPunct="1"/>
            <a:r>
              <a:rPr lang="zh-CN" altLang="en-US"/>
              <a:t>语句 </a:t>
            </a:r>
            <a:r>
              <a:rPr lang="en-US" altLang="zh-CN"/>
              <a:t>do i=i+1; while (a[i]&lt;v);</a:t>
            </a:r>
          </a:p>
          <a:p>
            <a:pPr eaLnBrk="1" hangingPunct="1"/>
            <a:endParaRPr lang="zh-CN" altLang="en-US"/>
          </a:p>
        </p:txBody>
      </p:sp>
      <p:pic>
        <p:nvPicPr>
          <p:cNvPr id="14340" name="Picture 2"/>
          <p:cNvPicPr>
            <a:picLocks noChangeAspect="1" noChangeArrowheads="1"/>
          </p:cNvPicPr>
          <p:nvPr/>
        </p:nvPicPr>
        <p:blipFill>
          <a:blip r:embed="rId2" cstate="print"/>
          <a:srcRect/>
          <a:stretch>
            <a:fillRect/>
          </a:stretch>
        </p:blipFill>
        <p:spPr bwMode="auto">
          <a:xfrm>
            <a:off x="685800" y="2895600"/>
            <a:ext cx="5429250" cy="2162175"/>
          </a:xfrm>
          <a:prstGeom prst="rect">
            <a:avLst/>
          </a:prstGeom>
          <a:noFill/>
          <a:ln w="38100"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类型和声明</a:t>
            </a:r>
          </a:p>
        </p:txBody>
      </p:sp>
      <p:sp>
        <p:nvSpPr>
          <p:cNvPr id="3" name="内容占位符 2"/>
          <p:cNvSpPr>
            <a:spLocks noGrp="1"/>
          </p:cNvSpPr>
          <p:nvPr>
            <p:ph idx="1"/>
          </p:nvPr>
        </p:nvSpPr>
        <p:spPr/>
        <p:txBody>
          <a:bodyPr>
            <a:normAutofit lnSpcReduction="10000"/>
          </a:bodyPr>
          <a:lstStyle/>
          <a:p>
            <a:pPr>
              <a:defRPr/>
            </a:pPr>
            <a:r>
              <a:rPr lang="zh-CN" altLang="en-US" dirty="0"/>
              <a:t>类型检查</a:t>
            </a:r>
            <a:endParaRPr lang="en-US" altLang="zh-CN" dirty="0"/>
          </a:p>
          <a:p>
            <a:pPr lvl="1">
              <a:defRPr/>
            </a:pPr>
            <a:r>
              <a:rPr lang="zh-CN" altLang="en-US" dirty="0"/>
              <a:t>利用一组逻辑规则来推理一个程序在运行时刻的行为。明确地讲，类型检查保证运算分量的类型和运算符的预期类型一致。</a:t>
            </a:r>
            <a:endParaRPr lang="en-US" altLang="zh-CN" dirty="0"/>
          </a:p>
          <a:p>
            <a:pPr>
              <a:defRPr/>
            </a:pPr>
            <a:r>
              <a:rPr lang="zh-CN" altLang="en-US" dirty="0"/>
              <a:t>翻译时</a:t>
            </a:r>
            <a:endParaRPr lang="en-US" altLang="zh-CN" dirty="0"/>
          </a:p>
          <a:p>
            <a:pPr lvl="1">
              <a:defRPr/>
            </a:pPr>
            <a:r>
              <a:rPr lang="zh-CN" altLang="en-US" dirty="0"/>
              <a:t>根据一个名字的类型，编译器确定这个名字在运行时刻需要多大的存储空间。</a:t>
            </a:r>
            <a:endParaRPr lang="en-US" altLang="zh-CN" dirty="0"/>
          </a:p>
          <a:p>
            <a:pPr>
              <a:defRPr/>
            </a:pPr>
            <a:r>
              <a:rPr lang="zh-CN" altLang="en-US" dirty="0"/>
              <a:t>在过程或类中声明的变量，要考虑其存储空间的布局问题</a:t>
            </a:r>
            <a:endParaRPr lang="en-US" altLang="zh-CN" dirty="0"/>
          </a:p>
          <a:p>
            <a:pPr lvl="1">
              <a:defRPr/>
            </a:pPr>
            <a:r>
              <a:rPr lang="zh-CN" altLang="en-US" dirty="0"/>
              <a:t>编译时刻，用相对地址（相对于数据区域开始位置的偏移量）进行布局。</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类型表达式</a:t>
            </a:r>
          </a:p>
        </p:txBody>
      </p:sp>
      <p:sp>
        <p:nvSpPr>
          <p:cNvPr id="23555" name="内容占位符 2"/>
          <p:cNvSpPr>
            <a:spLocks noGrp="1"/>
          </p:cNvSpPr>
          <p:nvPr>
            <p:ph idx="1"/>
          </p:nvPr>
        </p:nvSpPr>
        <p:spPr/>
        <p:txBody>
          <a:bodyPr/>
          <a:lstStyle/>
          <a:p>
            <a:r>
              <a:rPr lang="zh-CN" altLang="en-US"/>
              <a:t>类型表达式：用来表示类型的结构</a:t>
            </a:r>
            <a:endParaRPr lang="en-US" altLang="zh-CN"/>
          </a:p>
          <a:p>
            <a:pPr lvl="1"/>
            <a:r>
              <a:rPr lang="zh-CN" altLang="en-US"/>
              <a:t>可能是基本类型</a:t>
            </a:r>
            <a:endParaRPr lang="en-US" altLang="zh-CN"/>
          </a:p>
          <a:p>
            <a:pPr lvl="1"/>
            <a:r>
              <a:rPr lang="zh-CN" altLang="en-US"/>
              <a:t>也可能通过“类型构造算子”运算符作用于类型表达式得到</a:t>
            </a:r>
            <a:endParaRPr lang="en-US" altLang="zh-CN"/>
          </a:p>
          <a:p>
            <a:r>
              <a:rPr lang="zh-CN" altLang="en-US"/>
              <a:t>如</a:t>
            </a:r>
            <a:r>
              <a:rPr lang="en-US" altLang="zh-CN"/>
              <a:t>int[2][3]</a:t>
            </a:r>
            <a:r>
              <a:rPr lang="zh-CN" altLang="en-US"/>
              <a:t>，表示两个数组组成的数组。</a:t>
            </a:r>
            <a:r>
              <a:rPr lang="en-US" altLang="zh-CN"/>
              <a:t>array(2,array(3,integer))</a:t>
            </a:r>
          </a:p>
          <a:p>
            <a:r>
              <a:rPr lang="en-US" altLang="zh-CN"/>
              <a:t>array</a:t>
            </a:r>
            <a:r>
              <a:rPr lang="zh-CN" altLang="en-US"/>
              <a:t>是运算符，有两个参数：数字和类型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类型表达式的定义</a:t>
            </a:r>
          </a:p>
        </p:txBody>
      </p:sp>
      <p:sp>
        <p:nvSpPr>
          <p:cNvPr id="3" name="内容占位符 2"/>
          <p:cNvSpPr>
            <a:spLocks noGrp="1"/>
          </p:cNvSpPr>
          <p:nvPr>
            <p:ph idx="1"/>
          </p:nvPr>
        </p:nvSpPr>
        <p:spPr/>
        <p:txBody>
          <a:bodyPr>
            <a:normAutofit fontScale="92500" lnSpcReduction="20000"/>
          </a:bodyPr>
          <a:lstStyle/>
          <a:p>
            <a:pPr>
              <a:defRPr/>
            </a:pPr>
            <a:r>
              <a:rPr lang="zh-CN" altLang="en-US" dirty="0"/>
              <a:t>基本类型是一个类型表达式。如</a:t>
            </a:r>
            <a:r>
              <a:rPr lang="en-US" altLang="zh-CN" dirty="0" err="1"/>
              <a:t>boolean</a:t>
            </a:r>
            <a:r>
              <a:rPr lang="en-US" altLang="zh-CN" dirty="0"/>
              <a:t> char integer float void</a:t>
            </a:r>
          </a:p>
          <a:p>
            <a:pPr>
              <a:defRPr/>
            </a:pPr>
            <a:r>
              <a:rPr lang="zh-CN" altLang="en-US" dirty="0"/>
              <a:t>类型名是一个类型表达式</a:t>
            </a:r>
            <a:endParaRPr lang="en-US" altLang="zh-CN" dirty="0"/>
          </a:p>
          <a:p>
            <a:pPr>
              <a:defRPr/>
            </a:pPr>
            <a:r>
              <a:rPr lang="zh-CN" altLang="en-US" dirty="0"/>
              <a:t>类型构造算子</a:t>
            </a:r>
            <a:r>
              <a:rPr lang="en-US" altLang="zh-CN" dirty="0"/>
              <a:t>array</a:t>
            </a:r>
            <a:r>
              <a:rPr lang="zh-CN" altLang="en-US" dirty="0"/>
              <a:t>作用于一个数字和一个类型表达式得到一个类型表达式</a:t>
            </a:r>
            <a:endParaRPr lang="en-US" altLang="zh-CN" dirty="0"/>
          </a:p>
          <a:p>
            <a:pPr>
              <a:defRPr/>
            </a:pPr>
            <a:r>
              <a:rPr lang="zh-CN" altLang="en-US" dirty="0"/>
              <a:t>类型构造算子</a:t>
            </a:r>
            <a:r>
              <a:rPr lang="en-US" altLang="zh-CN" dirty="0"/>
              <a:t>record</a:t>
            </a:r>
            <a:r>
              <a:rPr lang="zh-CN" altLang="en-US" dirty="0"/>
              <a:t>作用于字段名和相应的类型可以得到一个类型表达式</a:t>
            </a:r>
            <a:endParaRPr lang="en-US" altLang="zh-CN" dirty="0"/>
          </a:p>
          <a:p>
            <a:pPr>
              <a:defRPr/>
            </a:pPr>
            <a:r>
              <a:rPr lang="zh-CN" altLang="en-US" dirty="0"/>
              <a:t>应用类型构造算子→可以构造得到函数类型的类型表达式</a:t>
            </a:r>
            <a:endParaRPr lang="en-US" altLang="zh-CN" dirty="0"/>
          </a:p>
          <a:p>
            <a:pPr>
              <a:defRPr/>
            </a:pPr>
            <a:r>
              <a:rPr lang="zh-CN" altLang="en-US" dirty="0"/>
              <a:t>如果</a:t>
            </a:r>
            <a:r>
              <a:rPr lang="en-US" altLang="zh-CN" dirty="0" err="1"/>
              <a:t>s,t</a:t>
            </a:r>
            <a:r>
              <a:rPr lang="zh-CN" altLang="en-US" dirty="0"/>
              <a:t>是类型表达式，其笛卡尔积</a:t>
            </a:r>
            <a:r>
              <a:rPr lang="en-US" altLang="zh-CN" dirty="0"/>
              <a:t>s</a:t>
            </a:r>
            <a:r>
              <a:rPr lang="zh-CN" altLang="en-US" dirty="0"/>
              <a:t>→</a:t>
            </a:r>
            <a:r>
              <a:rPr lang="en-US" altLang="zh-CN" dirty="0">
                <a:sym typeface="Symbol" pitchFamily="18" charset="2"/>
              </a:rPr>
              <a:t>  </a:t>
            </a:r>
            <a:r>
              <a:rPr lang="en-US" altLang="zh-CN" dirty="0"/>
              <a:t>t</a:t>
            </a:r>
            <a:r>
              <a:rPr lang="zh-CN" altLang="en-US" dirty="0"/>
              <a:t>也是类型表达式</a:t>
            </a:r>
            <a:endParaRPr lang="en-US" altLang="zh-CN" dirty="0"/>
          </a:p>
          <a:p>
            <a:pPr>
              <a:defRPr/>
            </a:pPr>
            <a:r>
              <a:rPr lang="zh-CN" altLang="en-US" dirty="0"/>
              <a:t>类型表达式中可以包含取值为类型表达式的变量</a:t>
            </a:r>
            <a:endParaRPr lang="en-US" altLang="zh-CN" dirty="0"/>
          </a:p>
          <a:p>
            <a:pPr>
              <a:defRPr/>
            </a:pPr>
            <a:r>
              <a:rPr lang="zh-CN" altLang="en-US" dirty="0"/>
              <a:t>示例：</a:t>
            </a:r>
            <a:r>
              <a:rPr lang="en-US" altLang="zh-CN" dirty="0" err="1"/>
              <a:t>struct</a:t>
            </a:r>
            <a:r>
              <a:rPr lang="en-US" altLang="zh-CN" dirty="0"/>
              <a:t> {</a:t>
            </a:r>
            <a:r>
              <a:rPr lang="en-US" altLang="zh-CN" dirty="0" err="1"/>
              <a:t>int</a:t>
            </a:r>
            <a:r>
              <a:rPr lang="en-US" altLang="zh-CN" dirty="0"/>
              <a:t>	a[10];  float f} </a:t>
            </a:r>
            <a:r>
              <a:rPr lang="en-US" altLang="zh-CN" dirty="0" err="1"/>
              <a:t>st</a:t>
            </a:r>
            <a:r>
              <a:rPr lang="en-US" altLang="zh-CN" dirty="0"/>
              <a:t>;	</a:t>
            </a:r>
          </a:p>
          <a:p>
            <a:pPr>
              <a:buNone/>
              <a:defRPr/>
            </a:pPr>
            <a:r>
              <a:rPr lang="en-US" altLang="zh-CN" dirty="0"/>
              <a:t>	     	    record((a </a:t>
            </a:r>
            <a:r>
              <a:rPr lang="zh-CN" altLang="en-US" dirty="0"/>
              <a:t>→</a:t>
            </a:r>
            <a:r>
              <a:rPr lang="en-US" altLang="zh-CN" dirty="0">
                <a:sym typeface="Symbol" pitchFamily="18" charset="2"/>
              </a:rPr>
              <a:t>array(0..9, </a:t>
            </a:r>
            <a:r>
              <a:rPr lang="en-US" altLang="zh-CN" dirty="0" err="1">
                <a:sym typeface="Symbol" pitchFamily="18" charset="2"/>
              </a:rPr>
              <a:t>int</a:t>
            </a:r>
            <a:r>
              <a:rPr lang="en-US" altLang="zh-CN" dirty="0">
                <a:sym typeface="Symbol" pitchFamily="18" charset="2"/>
              </a:rPr>
              <a:t>) ) </a:t>
            </a:r>
            <a:r>
              <a:rPr lang="en-US" altLang="zh-CN" dirty="0">
                <a:latin typeface="Zapf Dingbats"/>
                <a:ea typeface="Zapf Dingbats"/>
                <a:cs typeface="Zapf Dingbats"/>
                <a:sym typeface="Zapf Dingbats"/>
              </a:rPr>
              <a:t>✕</a:t>
            </a:r>
            <a:r>
              <a:rPr lang="en-US" altLang="zh-CN" dirty="0">
                <a:sym typeface="Symbol" pitchFamily="18" charset="2"/>
              </a:rPr>
              <a:t> (f</a:t>
            </a:r>
            <a:r>
              <a:rPr lang="zh-CN" altLang="en-US" dirty="0"/>
              <a:t>→</a:t>
            </a:r>
            <a:r>
              <a:rPr lang="en-US" altLang="zh-CN" dirty="0">
                <a:sym typeface="Symbol" pitchFamily="18" charset="2"/>
              </a:rPr>
              <a:t>real))</a:t>
            </a:r>
          </a:p>
          <a:p>
            <a:pPr>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类型的声明</a:t>
            </a:r>
          </a:p>
        </p:txBody>
      </p:sp>
      <p:sp>
        <p:nvSpPr>
          <p:cNvPr id="26627" name="内容占位符 2"/>
          <p:cNvSpPr>
            <a:spLocks noGrp="1"/>
          </p:cNvSpPr>
          <p:nvPr>
            <p:ph idx="1"/>
          </p:nvPr>
        </p:nvSpPr>
        <p:spPr/>
        <p:txBody>
          <a:bodyPr/>
          <a:lstStyle/>
          <a:p>
            <a:r>
              <a:rPr lang="zh-CN" altLang="en-US"/>
              <a:t>处理基本类型、数组类型或记录类型的文法</a:t>
            </a:r>
            <a:endParaRPr lang="en-US" altLang="zh-CN"/>
          </a:p>
          <a:p>
            <a:endParaRPr lang="en-US" altLang="zh-CN"/>
          </a:p>
          <a:p>
            <a:endParaRPr lang="en-US" altLang="zh-CN"/>
          </a:p>
          <a:p>
            <a:endParaRPr lang="en-US" altLang="zh-CN"/>
          </a:p>
          <a:p>
            <a:endParaRPr lang="en-US" altLang="zh-CN"/>
          </a:p>
          <a:p>
            <a:r>
              <a:rPr lang="zh-CN" altLang="en-US"/>
              <a:t>应用该文法及其对应的语法制导定义，除了进行得到类型表达式之外，还得进行各种类型的存储布局</a:t>
            </a:r>
          </a:p>
        </p:txBody>
      </p:sp>
      <p:pic>
        <p:nvPicPr>
          <p:cNvPr id="26628" name="Picture 2"/>
          <p:cNvPicPr>
            <a:picLocks noChangeAspect="1" noChangeArrowheads="1"/>
          </p:cNvPicPr>
          <p:nvPr/>
        </p:nvPicPr>
        <p:blipFill>
          <a:blip r:embed="rId2" cstate="print"/>
          <a:srcRect/>
          <a:stretch>
            <a:fillRect/>
          </a:stretch>
        </p:blipFill>
        <p:spPr bwMode="auto">
          <a:xfrm>
            <a:off x="990600" y="2514600"/>
            <a:ext cx="5167313" cy="1600200"/>
          </a:xfrm>
          <a:prstGeom prst="rect">
            <a:avLst/>
          </a:prstGeom>
          <a:noFill/>
          <a:ln w="38100" algn="ctr">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局部变量名的存储布局</a:t>
            </a:r>
          </a:p>
        </p:txBody>
      </p:sp>
      <p:sp>
        <p:nvSpPr>
          <p:cNvPr id="3" name="内容占位符 2"/>
          <p:cNvSpPr>
            <a:spLocks noGrp="1"/>
          </p:cNvSpPr>
          <p:nvPr>
            <p:ph idx="1"/>
          </p:nvPr>
        </p:nvSpPr>
        <p:spPr/>
        <p:txBody>
          <a:bodyPr>
            <a:normAutofit fontScale="92500" lnSpcReduction="10000"/>
          </a:bodyPr>
          <a:lstStyle/>
          <a:p>
            <a:pPr>
              <a:defRPr/>
            </a:pPr>
            <a:r>
              <a:rPr lang="zh-CN" altLang="en-US" dirty="0"/>
              <a:t>对于在编译时刻即可知道其在运行时刻需要的内存数量的名字，我们可以根据其类型，为每个名字分配一个相对地址。</a:t>
            </a:r>
            <a:endParaRPr lang="en-US" altLang="zh-CN" dirty="0"/>
          </a:p>
          <a:p>
            <a:pPr>
              <a:defRPr/>
            </a:pPr>
            <a:r>
              <a:rPr lang="zh-CN" altLang="en-US" dirty="0"/>
              <a:t>类型和相对地址信息保存在符号表中</a:t>
            </a:r>
            <a:endParaRPr lang="en-US" altLang="zh-CN" dirty="0"/>
          </a:p>
          <a:p>
            <a:pPr>
              <a:defRPr/>
            </a:pPr>
            <a:r>
              <a:rPr lang="zh-CN" altLang="en-US" dirty="0"/>
              <a:t>约定：</a:t>
            </a:r>
            <a:endParaRPr lang="en-US" altLang="zh-CN" dirty="0"/>
          </a:p>
          <a:p>
            <a:pPr lvl="1">
              <a:defRPr/>
            </a:pPr>
            <a:r>
              <a:rPr lang="zh-CN" altLang="en-US" dirty="0"/>
              <a:t>存储区域是连续的字节块</a:t>
            </a:r>
            <a:endParaRPr lang="en-US" altLang="zh-CN" dirty="0"/>
          </a:p>
          <a:p>
            <a:pPr lvl="1">
              <a:defRPr/>
            </a:pPr>
            <a:r>
              <a:rPr lang="zh-CN" altLang="en-US" dirty="0"/>
              <a:t>字节是可寻址的最小内存单位</a:t>
            </a:r>
            <a:endParaRPr lang="en-US" altLang="zh-CN" dirty="0"/>
          </a:p>
          <a:p>
            <a:pPr lvl="1">
              <a:defRPr/>
            </a:pPr>
            <a:r>
              <a:rPr lang="zh-CN" altLang="en-US" dirty="0"/>
              <a:t>一个字节通常是一个</a:t>
            </a:r>
            <a:r>
              <a:rPr lang="en-US" altLang="zh-CN" dirty="0"/>
              <a:t>8</a:t>
            </a:r>
            <a:r>
              <a:rPr lang="zh-CN" altLang="en-US" dirty="0"/>
              <a:t>个二进制位，若干字节组成一个机器字</a:t>
            </a:r>
            <a:endParaRPr lang="en-US" altLang="zh-CN" dirty="0"/>
          </a:p>
          <a:p>
            <a:pPr>
              <a:defRPr/>
            </a:pPr>
            <a:r>
              <a:rPr lang="zh-CN" altLang="en-US" dirty="0"/>
              <a:t>类型的宽度：该类型一个对象所需的存储单元的数量。比如，一个整型数的宽度是</a:t>
            </a:r>
            <a:r>
              <a:rPr lang="en-US" altLang="zh-CN" dirty="0"/>
              <a:t>4</a:t>
            </a:r>
            <a:r>
              <a:rPr lang="zh-CN" altLang="en-US" dirty="0"/>
              <a:t>。一个浮点数的宽度是</a:t>
            </a:r>
            <a:r>
              <a:rPr lang="en-US" altLang="zh-CN" dirty="0"/>
              <a:t>8</a:t>
            </a:r>
            <a:r>
              <a:rPr lang="zh-CN" alt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fontScale="90000"/>
          </a:bodyPr>
          <a:lstStyle/>
          <a:p>
            <a:r>
              <a:rPr lang="zh-CN" altLang="en-US" dirty="0"/>
              <a:t>计算数组类型和宽度的翻译方案</a:t>
            </a:r>
          </a:p>
        </p:txBody>
      </p:sp>
      <p:sp>
        <p:nvSpPr>
          <p:cNvPr id="28675" name="内容占位符 2"/>
          <p:cNvSpPr>
            <a:spLocks noGrp="1"/>
          </p:cNvSpPr>
          <p:nvPr>
            <p:ph idx="1"/>
          </p:nvPr>
        </p:nvSpPr>
        <p:spPr>
          <a:xfrm>
            <a:off x="214282" y="3000372"/>
            <a:ext cx="7186634" cy="3681418"/>
          </a:xfrm>
        </p:spPr>
        <p:txBody>
          <a:bodyPr>
            <a:normAutofit fontScale="92500" lnSpcReduction="10000"/>
          </a:bodyPr>
          <a:lstStyle/>
          <a:p>
            <a:r>
              <a:rPr lang="zh-CN" altLang="en-US" dirty="0"/>
              <a:t>分析其中的属性、变量</a:t>
            </a:r>
            <a:endParaRPr lang="en-US" altLang="zh-CN" dirty="0"/>
          </a:p>
          <a:p>
            <a:pPr>
              <a:buFont typeface="Wingdings" pitchFamily="2" charset="2"/>
              <a:buNone/>
            </a:pPr>
            <a:r>
              <a:rPr lang="en-US" altLang="zh-CN" dirty="0"/>
              <a:t>     </a:t>
            </a:r>
            <a:r>
              <a:rPr lang="en-US" altLang="zh-CN" sz="1800" i="1" dirty="0"/>
              <a:t>T → B     {t=</a:t>
            </a:r>
            <a:r>
              <a:rPr lang="en-US" altLang="zh-CN" sz="1800" i="1" dirty="0" err="1"/>
              <a:t>B.type</a:t>
            </a:r>
            <a:r>
              <a:rPr lang="en-US" altLang="zh-CN" sz="1800" i="1" dirty="0"/>
              <a:t>; w=</a:t>
            </a:r>
            <a:r>
              <a:rPr lang="en-US" altLang="zh-CN" sz="1800" i="1" dirty="0" err="1"/>
              <a:t>B.width</a:t>
            </a:r>
            <a:r>
              <a:rPr lang="en-US" altLang="zh-CN" sz="1800" i="1" dirty="0"/>
              <a:t>;}</a:t>
            </a:r>
          </a:p>
          <a:p>
            <a:pPr>
              <a:buFont typeface="Wingdings" pitchFamily="2" charset="2"/>
              <a:buNone/>
            </a:pPr>
            <a:r>
              <a:rPr lang="en-US" altLang="zh-CN" sz="1800" i="1" dirty="0"/>
              <a:t>               C     {</a:t>
            </a:r>
            <a:r>
              <a:rPr lang="en-US" altLang="zh-CN" sz="1800" i="1" dirty="0" err="1"/>
              <a:t>T.type</a:t>
            </a:r>
            <a:r>
              <a:rPr lang="en-US" altLang="zh-CN" sz="1800" i="1" dirty="0"/>
              <a:t>=</a:t>
            </a:r>
            <a:r>
              <a:rPr lang="en-US" altLang="zh-CN" sz="1800" i="1" dirty="0" err="1"/>
              <a:t>C.type;T.width</a:t>
            </a:r>
            <a:r>
              <a:rPr lang="en-US" altLang="zh-CN" sz="1800" i="1" dirty="0"/>
              <a:t>=</a:t>
            </a:r>
            <a:r>
              <a:rPr lang="en-US" altLang="zh-CN" sz="1800" i="1" dirty="0" err="1"/>
              <a:t>C.width</a:t>
            </a:r>
            <a:r>
              <a:rPr lang="en-US" altLang="zh-CN" sz="1800" i="1" dirty="0"/>
              <a:t>;}</a:t>
            </a:r>
          </a:p>
          <a:p>
            <a:pPr>
              <a:buFont typeface="Wingdings" pitchFamily="2" charset="2"/>
              <a:buNone/>
            </a:pPr>
            <a:endParaRPr lang="en-US" altLang="zh-CN" sz="1800" i="1" dirty="0"/>
          </a:p>
          <a:p>
            <a:pPr>
              <a:buFont typeface="Wingdings" pitchFamily="2" charset="2"/>
              <a:buNone/>
            </a:pPr>
            <a:r>
              <a:rPr lang="en-US" altLang="zh-CN" sz="1800" i="1" dirty="0"/>
              <a:t>        B → </a:t>
            </a:r>
            <a:r>
              <a:rPr lang="en-US" altLang="zh-CN" sz="1800" dirty="0" err="1"/>
              <a:t>int</a:t>
            </a:r>
            <a:r>
              <a:rPr lang="en-US" altLang="zh-CN" sz="1800" i="1" dirty="0"/>
              <a:t>    {</a:t>
            </a:r>
            <a:r>
              <a:rPr lang="en-US" altLang="zh-CN" sz="1800" i="1" dirty="0" err="1"/>
              <a:t>B.type</a:t>
            </a:r>
            <a:r>
              <a:rPr lang="en-US" altLang="zh-CN" sz="1800" i="1" dirty="0"/>
              <a:t>=</a:t>
            </a:r>
            <a:r>
              <a:rPr lang="en-US" altLang="zh-CN" sz="1800" i="1" dirty="0" err="1"/>
              <a:t>interger</a:t>
            </a:r>
            <a:r>
              <a:rPr lang="en-US" altLang="zh-CN" sz="1800" i="1" dirty="0"/>
              <a:t>; </a:t>
            </a:r>
            <a:r>
              <a:rPr lang="en-US" altLang="zh-CN" sz="1800" i="1" dirty="0" err="1"/>
              <a:t>B.width</a:t>
            </a:r>
            <a:r>
              <a:rPr lang="en-US" altLang="zh-CN" sz="1800" i="1" dirty="0"/>
              <a:t>=4;}</a:t>
            </a:r>
          </a:p>
          <a:p>
            <a:pPr>
              <a:buFont typeface="Wingdings" pitchFamily="2" charset="2"/>
              <a:buNone/>
            </a:pPr>
            <a:r>
              <a:rPr lang="en-US" altLang="zh-CN" sz="1800" i="1" dirty="0"/>
              <a:t>  </a:t>
            </a:r>
          </a:p>
          <a:p>
            <a:pPr>
              <a:buFont typeface="Wingdings" pitchFamily="2" charset="2"/>
              <a:buNone/>
            </a:pPr>
            <a:r>
              <a:rPr lang="en-US" altLang="zh-CN" sz="1800" i="1" dirty="0"/>
              <a:t>        B → </a:t>
            </a:r>
            <a:r>
              <a:rPr lang="en-US" altLang="zh-CN" sz="1800" dirty="0"/>
              <a:t>float</a:t>
            </a:r>
            <a:r>
              <a:rPr lang="en-US" altLang="zh-CN" sz="1800" i="1" dirty="0"/>
              <a:t>  {</a:t>
            </a:r>
            <a:r>
              <a:rPr lang="en-US" altLang="zh-CN" sz="1800" i="1" dirty="0" err="1"/>
              <a:t>B.type</a:t>
            </a:r>
            <a:r>
              <a:rPr lang="en-US" altLang="zh-CN" sz="1800" i="1" dirty="0"/>
              <a:t>=float; </a:t>
            </a:r>
            <a:r>
              <a:rPr lang="en-US" altLang="zh-CN" sz="1800" i="1" dirty="0" err="1"/>
              <a:t>B.width</a:t>
            </a:r>
            <a:r>
              <a:rPr lang="en-US" altLang="zh-CN" sz="1800" i="1" dirty="0"/>
              <a:t>=8;}</a:t>
            </a:r>
          </a:p>
          <a:p>
            <a:pPr>
              <a:buFont typeface="Wingdings" pitchFamily="2" charset="2"/>
              <a:buNone/>
            </a:pPr>
            <a:endParaRPr lang="en-US" altLang="zh-CN" sz="1800" i="1" dirty="0"/>
          </a:p>
          <a:p>
            <a:pPr>
              <a:buFont typeface="Wingdings" pitchFamily="2" charset="2"/>
              <a:buNone/>
            </a:pPr>
            <a:r>
              <a:rPr lang="en-US" altLang="zh-CN" sz="1800" i="1" dirty="0"/>
              <a:t>        C →</a:t>
            </a:r>
            <a:r>
              <a:rPr lang="el-GR" altLang="zh-CN" sz="1800" i="1" dirty="0"/>
              <a:t>ε</a:t>
            </a:r>
            <a:r>
              <a:rPr lang="en-US" altLang="zh-CN" sz="1800" i="1" dirty="0"/>
              <a:t>        {</a:t>
            </a:r>
            <a:r>
              <a:rPr lang="en-US" altLang="zh-CN" sz="1800" i="1" dirty="0" err="1"/>
              <a:t>C.type</a:t>
            </a:r>
            <a:r>
              <a:rPr lang="en-US" altLang="zh-CN" sz="1800" i="1" dirty="0"/>
              <a:t>=t; </a:t>
            </a:r>
            <a:r>
              <a:rPr lang="en-US" altLang="zh-CN" sz="1800" i="1" dirty="0" err="1"/>
              <a:t>C.width</a:t>
            </a:r>
            <a:r>
              <a:rPr lang="en-US" altLang="zh-CN" sz="1800" i="1" dirty="0"/>
              <a:t>=w;}</a:t>
            </a:r>
          </a:p>
          <a:p>
            <a:pPr>
              <a:buFont typeface="Wingdings" pitchFamily="2" charset="2"/>
              <a:buNone/>
            </a:pPr>
            <a:endParaRPr lang="en-US" altLang="zh-CN" sz="1800" i="1" dirty="0"/>
          </a:p>
          <a:p>
            <a:pPr>
              <a:buFont typeface="Wingdings" pitchFamily="2" charset="2"/>
              <a:buNone/>
            </a:pPr>
            <a:r>
              <a:rPr lang="en-US" altLang="zh-CN" sz="1800" i="1" dirty="0"/>
              <a:t>        C →</a:t>
            </a:r>
            <a:r>
              <a:rPr lang="en-US" altLang="zh-CN" sz="1800" dirty="0"/>
              <a:t>[num] </a:t>
            </a:r>
            <a:r>
              <a:rPr lang="en-US" altLang="zh-CN" sz="1800" i="1" dirty="0"/>
              <a:t>C1  {</a:t>
            </a:r>
            <a:r>
              <a:rPr lang="en-US" altLang="zh-CN" sz="1800" i="1" dirty="0" err="1"/>
              <a:t>C.type</a:t>
            </a:r>
            <a:r>
              <a:rPr lang="en-US" altLang="zh-CN" sz="1800" i="1" dirty="0"/>
              <a:t>=array(</a:t>
            </a:r>
            <a:r>
              <a:rPr lang="en-US" altLang="zh-CN" sz="1800" dirty="0"/>
              <a:t>num</a:t>
            </a:r>
            <a:r>
              <a:rPr lang="en-US" altLang="zh-CN" sz="1800" i="1" dirty="0"/>
              <a:t>.value,C1.type);</a:t>
            </a:r>
          </a:p>
          <a:p>
            <a:pPr>
              <a:buFont typeface="Wingdings" pitchFamily="2" charset="2"/>
              <a:buNone/>
            </a:pPr>
            <a:r>
              <a:rPr lang="en-US" altLang="zh-CN" sz="1800" i="1" dirty="0"/>
              <a:t>                                </a:t>
            </a:r>
            <a:r>
              <a:rPr lang="en-US" altLang="zh-CN" sz="1800" i="1" dirty="0" err="1"/>
              <a:t>C.width</a:t>
            </a:r>
            <a:r>
              <a:rPr lang="en-US" altLang="zh-CN" sz="1800" i="1" dirty="0"/>
              <a:t>=</a:t>
            </a:r>
            <a:r>
              <a:rPr lang="en-US" altLang="zh-CN" sz="1800" dirty="0" err="1"/>
              <a:t>num</a:t>
            </a:r>
            <a:r>
              <a:rPr lang="en-US" altLang="zh-CN" sz="1800" i="1" dirty="0" err="1"/>
              <a:t>.value</a:t>
            </a:r>
            <a:r>
              <a:rPr lang="en-US" altLang="zh-CN" sz="1800" i="1" dirty="0"/>
              <a:t>*C1.width}</a:t>
            </a:r>
            <a:endParaRPr lang="zh-CN" altLang="en-US" sz="1800" i="1" dirty="0"/>
          </a:p>
        </p:txBody>
      </p:sp>
      <p:pic>
        <p:nvPicPr>
          <p:cNvPr id="4" name="Picture 2"/>
          <p:cNvPicPr>
            <a:picLocks noChangeAspect="1" noChangeArrowheads="1"/>
          </p:cNvPicPr>
          <p:nvPr/>
        </p:nvPicPr>
        <p:blipFill>
          <a:blip r:embed="rId2" cstate="print"/>
          <a:srcRect/>
          <a:stretch>
            <a:fillRect/>
          </a:stretch>
        </p:blipFill>
        <p:spPr bwMode="auto">
          <a:xfrm>
            <a:off x="1571604" y="0"/>
            <a:ext cx="6958683" cy="2786058"/>
          </a:xfrm>
          <a:prstGeom prst="rect">
            <a:avLst/>
          </a:prstGeom>
          <a:noFill/>
          <a:ln w="38100" algn="ctr">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数组类型的语法制导翻译</a:t>
            </a:r>
          </a:p>
        </p:txBody>
      </p:sp>
      <p:sp>
        <p:nvSpPr>
          <p:cNvPr id="29699" name="内容占位符 2"/>
          <p:cNvSpPr>
            <a:spLocks noGrp="1"/>
          </p:cNvSpPr>
          <p:nvPr>
            <p:ph idx="1"/>
          </p:nvPr>
        </p:nvSpPr>
        <p:spPr/>
        <p:txBody>
          <a:bodyPr/>
          <a:lstStyle/>
          <a:p>
            <a:r>
              <a:rPr lang="zh-CN" altLang="en-US"/>
              <a:t>分析求值过程 </a:t>
            </a:r>
            <a:r>
              <a:rPr lang="en-US" altLang="zh-CN"/>
              <a:t>int[2][3]</a:t>
            </a:r>
            <a:endParaRPr lang="zh-CN" altLang="en-US"/>
          </a:p>
        </p:txBody>
      </p:sp>
      <p:pic>
        <p:nvPicPr>
          <p:cNvPr id="29700" name="Picture 2"/>
          <p:cNvPicPr>
            <a:picLocks noChangeAspect="1" noChangeArrowheads="1"/>
          </p:cNvPicPr>
          <p:nvPr/>
        </p:nvPicPr>
        <p:blipFill>
          <a:blip r:embed="rId2" cstate="print"/>
          <a:srcRect/>
          <a:stretch>
            <a:fillRect/>
          </a:stretch>
        </p:blipFill>
        <p:spPr bwMode="auto">
          <a:xfrm>
            <a:off x="533400" y="2514600"/>
            <a:ext cx="7696200" cy="3081338"/>
          </a:xfrm>
          <a:prstGeom prst="rect">
            <a:avLst/>
          </a:prstGeom>
          <a:noFill/>
          <a:ln w="38100"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概要</a:t>
            </a:r>
          </a:p>
        </p:txBody>
      </p:sp>
      <p:sp>
        <p:nvSpPr>
          <p:cNvPr id="4099" name="Rectangle 3"/>
          <p:cNvSpPr>
            <a:spLocks noGrp="1" noChangeArrowheads="1"/>
          </p:cNvSpPr>
          <p:nvPr>
            <p:ph idx="1"/>
          </p:nvPr>
        </p:nvSpPr>
        <p:spPr/>
        <p:txBody>
          <a:bodyPr/>
          <a:lstStyle/>
          <a:p>
            <a:pPr eaLnBrk="1" hangingPunct="1">
              <a:lnSpc>
                <a:spcPct val="90000"/>
              </a:lnSpc>
            </a:pPr>
            <a:r>
              <a:rPr lang="zh-CN" altLang="en-US"/>
              <a:t>中间代码表示</a:t>
            </a:r>
            <a:endParaRPr lang="en-US" altLang="zh-CN"/>
          </a:p>
          <a:p>
            <a:pPr eaLnBrk="1" hangingPunct="1">
              <a:lnSpc>
                <a:spcPct val="90000"/>
              </a:lnSpc>
            </a:pPr>
            <a:r>
              <a:rPr lang="zh-CN" altLang="en-US"/>
              <a:t>类型和声明翻译</a:t>
            </a:r>
            <a:endParaRPr lang="en-US" altLang="zh-CN"/>
          </a:p>
          <a:p>
            <a:pPr eaLnBrk="1" hangingPunct="1">
              <a:lnSpc>
                <a:spcPct val="90000"/>
              </a:lnSpc>
            </a:pPr>
            <a:r>
              <a:rPr lang="zh-CN" altLang="en-US"/>
              <a:t>表达式翻译</a:t>
            </a:r>
            <a:endParaRPr lang="en-US" altLang="zh-CN"/>
          </a:p>
          <a:p>
            <a:pPr eaLnBrk="1" hangingPunct="1">
              <a:lnSpc>
                <a:spcPct val="90000"/>
              </a:lnSpc>
            </a:pPr>
            <a:r>
              <a:rPr lang="zh-CN" altLang="en-US"/>
              <a:t>类型检查</a:t>
            </a:r>
            <a:endParaRPr lang="en-US" altLang="zh-CN"/>
          </a:p>
          <a:p>
            <a:pPr eaLnBrk="1" hangingPunct="1">
              <a:lnSpc>
                <a:spcPct val="90000"/>
              </a:lnSpc>
            </a:pPr>
            <a:r>
              <a:rPr lang="zh-CN" altLang="en-US"/>
              <a:t>控制流翻译</a:t>
            </a:r>
            <a:endParaRPr lang="en-US" altLang="zh-CN"/>
          </a:p>
          <a:p>
            <a:pPr eaLnBrk="1" hangingPunct="1">
              <a:lnSpc>
                <a:spcPct val="90000"/>
              </a:lnSpc>
            </a:pPr>
            <a:r>
              <a:rPr lang="zh-CN" altLang="en-US"/>
              <a:t>总结</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声明序列</a:t>
            </a:r>
          </a:p>
        </p:txBody>
      </p:sp>
      <p:sp>
        <p:nvSpPr>
          <p:cNvPr id="30723" name="内容占位符 2"/>
          <p:cNvSpPr>
            <a:spLocks noGrp="1"/>
          </p:cNvSpPr>
          <p:nvPr>
            <p:ph idx="1"/>
          </p:nvPr>
        </p:nvSpPr>
        <p:spPr/>
        <p:txBody>
          <a:bodyPr/>
          <a:lstStyle/>
          <a:p>
            <a:r>
              <a:rPr lang="zh-CN" altLang="en-US"/>
              <a:t>插入符号表条目，跟踪下一个可用的相对地址</a:t>
            </a:r>
            <a:endParaRPr lang="en-US" altLang="zh-CN"/>
          </a:p>
          <a:p>
            <a:endParaRPr lang="zh-CN" altLang="en-US"/>
          </a:p>
        </p:txBody>
      </p:sp>
      <p:pic>
        <p:nvPicPr>
          <p:cNvPr id="30724" name="Picture 4"/>
          <p:cNvPicPr>
            <a:picLocks noChangeAspect="1" noChangeArrowheads="1"/>
          </p:cNvPicPr>
          <p:nvPr/>
        </p:nvPicPr>
        <p:blipFill>
          <a:blip r:embed="rId2" cstate="print"/>
          <a:srcRect/>
          <a:stretch>
            <a:fillRect/>
          </a:stretch>
        </p:blipFill>
        <p:spPr bwMode="auto">
          <a:xfrm>
            <a:off x="914400" y="3048000"/>
            <a:ext cx="5667375" cy="2514600"/>
          </a:xfrm>
          <a:prstGeom prst="rect">
            <a:avLst/>
          </a:prstGeom>
          <a:noFill/>
          <a:ln w="38100" algn="ctr">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记录和类中的字段</a:t>
            </a:r>
          </a:p>
        </p:txBody>
      </p:sp>
      <p:sp>
        <p:nvSpPr>
          <p:cNvPr id="3" name="内容占位符 2"/>
          <p:cNvSpPr>
            <a:spLocks noGrp="1"/>
          </p:cNvSpPr>
          <p:nvPr>
            <p:ph idx="1"/>
          </p:nvPr>
        </p:nvSpPr>
        <p:spPr/>
        <p:txBody>
          <a:bodyPr>
            <a:normAutofit/>
          </a:bodyPr>
          <a:lstStyle/>
          <a:p>
            <a:pPr>
              <a:defRPr/>
            </a:pPr>
            <a:r>
              <a:rPr lang="zh-CN" altLang="en-US" dirty="0"/>
              <a:t>记录变量声明的翻译方案</a:t>
            </a:r>
            <a:endParaRPr lang="en-US" altLang="zh-CN" dirty="0"/>
          </a:p>
          <a:p>
            <a:pPr>
              <a:defRPr/>
            </a:pPr>
            <a:r>
              <a:rPr lang="zh-CN" altLang="en-US" dirty="0"/>
              <a:t>约定：</a:t>
            </a:r>
            <a:endParaRPr lang="en-US" altLang="zh-CN" dirty="0"/>
          </a:p>
          <a:p>
            <a:pPr lvl="1">
              <a:defRPr/>
            </a:pPr>
            <a:r>
              <a:rPr lang="zh-CN" altLang="en-US" dirty="0"/>
              <a:t>一个记录中各个字段的名字必须互不相同</a:t>
            </a:r>
            <a:endParaRPr lang="en-US" altLang="zh-CN" dirty="0"/>
          </a:p>
          <a:p>
            <a:pPr lvl="1">
              <a:defRPr/>
            </a:pPr>
            <a:r>
              <a:rPr lang="zh-CN" altLang="en-US" dirty="0"/>
              <a:t>字段名的偏移量（相对地址），是相对于该记录的数据区字段而言的。</a:t>
            </a:r>
            <a:endParaRPr lang="en-US" altLang="zh-CN" dirty="0"/>
          </a:p>
          <a:p>
            <a:pPr>
              <a:defRPr/>
            </a:pPr>
            <a:r>
              <a:rPr lang="zh-CN" altLang="en-US" dirty="0"/>
              <a:t>记录类型使用一个专用的符号表，对它们的各个字段类型和相对地址进行单独编码。</a:t>
            </a:r>
            <a:endParaRPr lang="en-US" altLang="zh-CN" dirty="0"/>
          </a:p>
          <a:p>
            <a:pPr>
              <a:defRPr/>
            </a:pPr>
            <a:r>
              <a:rPr lang="zh-CN" altLang="en-US" dirty="0"/>
              <a:t>如记录类型</a:t>
            </a:r>
            <a:r>
              <a:rPr lang="en-US" altLang="zh-CN" dirty="0"/>
              <a:t>record(t),record</a:t>
            </a:r>
            <a:r>
              <a:rPr lang="zh-CN" altLang="en-US" dirty="0"/>
              <a:t>是类型构造算子，</a:t>
            </a:r>
            <a:r>
              <a:rPr lang="en-US" altLang="zh-CN" dirty="0"/>
              <a:t>t</a:t>
            </a:r>
            <a:r>
              <a:rPr lang="zh-CN" altLang="en-US" dirty="0"/>
              <a:t>是一个符号表对象，保存该记录类型的各个字段信息。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记录和类中的字段</a:t>
            </a:r>
            <a:r>
              <a:rPr lang="en-US" altLang="zh-CN"/>
              <a:t>(</a:t>
            </a:r>
            <a:r>
              <a:rPr lang="zh-CN" altLang="en-US"/>
              <a:t>续</a:t>
            </a:r>
            <a:r>
              <a:rPr lang="en-US" altLang="zh-CN"/>
              <a:t>)</a:t>
            </a:r>
            <a:endParaRPr lang="zh-CN" altLang="en-US"/>
          </a:p>
        </p:txBody>
      </p:sp>
      <p:pic>
        <p:nvPicPr>
          <p:cNvPr id="32771" name="Picture 2"/>
          <p:cNvPicPr>
            <a:picLocks noGrp="1" noChangeAspect="1" noChangeArrowheads="1"/>
          </p:cNvPicPr>
          <p:nvPr>
            <p:ph idx="1"/>
          </p:nvPr>
        </p:nvPicPr>
        <p:blipFill>
          <a:blip r:embed="rId2" cstate="print"/>
          <a:srcRect/>
          <a:stretch>
            <a:fillRect/>
          </a:stretch>
        </p:blipFill>
        <p:spPr>
          <a:xfrm>
            <a:off x="838200" y="1676400"/>
            <a:ext cx="2962275" cy="457200"/>
          </a:xfrm>
          <a:noFill/>
        </p:spPr>
      </p:pic>
      <p:pic>
        <p:nvPicPr>
          <p:cNvPr id="32772" name="Picture 3"/>
          <p:cNvPicPr>
            <a:picLocks noChangeAspect="1" noChangeArrowheads="1"/>
          </p:cNvPicPr>
          <p:nvPr/>
        </p:nvPicPr>
        <p:blipFill>
          <a:blip r:embed="rId3" cstate="print"/>
          <a:srcRect/>
          <a:stretch>
            <a:fillRect/>
          </a:stretch>
        </p:blipFill>
        <p:spPr bwMode="auto">
          <a:xfrm>
            <a:off x="762000" y="2286000"/>
            <a:ext cx="6477000" cy="1771650"/>
          </a:xfrm>
          <a:prstGeom prst="rect">
            <a:avLst/>
          </a:prstGeom>
          <a:noFill/>
          <a:ln w="38100" algn="ctr">
            <a:noFill/>
            <a:miter lim="800000"/>
            <a:headEnd/>
            <a:tailEnd/>
          </a:ln>
        </p:spPr>
      </p:pic>
      <p:sp>
        <p:nvSpPr>
          <p:cNvPr id="32773" name="TextBox 5"/>
          <p:cNvSpPr txBox="1">
            <a:spLocks noChangeArrowheads="1"/>
          </p:cNvSpPr>
          <p:nvPr/>
        </p:nvSpPr>
        <p:spPr bwMode="auto">
          <a:xfrm>
            <a:off x="838200" y="4572000"/>
            <a:ext cx="4953000" cy="369888"/>
          </a:xfrm>
          <a:prstGeom prst="rect">
            <a:avLst/>
          </a:prstGeom>
          <a:noFill/>
          <a:ln w="9525">
            <a:noFill/>
            <a:miter lim="800000"/>
            <a:headEnd/>
            <a:tailEnd/>
          </a:ln>
        </p:spPr>
        <p:txBody>
          <a:bodyPr>
            <a:spAutoFit/>
          </a:bodyPr>
          <a:lstStyle/>
          <a:p>
            <a:r>
              <a:rPr lang="zh-CN" altLang="en-US">
                <a:solidFill>
                  <a:schemeClr val="tx1"/>
                </a:solidFill>
              </a:rPr>
              <a:t>注：记录类型存储方式可以推广到类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表达式的翻译</a:t>
            </a:r>
          </a:p>
        </p:txBody>
      </p:sp>
      <p:sp>
        <p:nvSpPr>
          <p:cNvPr id="33795" name="内容占位符 2"/>
          <p:cNvSpPr>
            <a:spLocks noGrp="1"/>
          </p:cNvSpPr>
          <p:nvPr>
            <p:ph idx="1"/>
          </p:nvPr>
        </p:nvSpPr>
        <p:spPr/>
        <p:txBody>
          <a:bodyPr/>
          <a:lstStyle/>
          <a:p>
            <a:r>
              <a:rPr lang="zh-CN" altLang="en-US" sz="2000" dirty="0"/>
              <a:t>从表达式到三地址代码的翻译</a:t>
            </a:r>
            <a:endParaRPr lang="en-US" altLang="zh-CN" sz="2000" dirty="0"/>
          </a:p>
          <a:p>
            <a:r>
              <a:rPr lang="zh-CN" altLang="en-US" sz="2000" dirty="0"/>
              <a:t>表达式的运算</a:t>
            </a:r>
            <a:endParaRPr lang="en-US" altLang="zh-CN" sz="2000" dirty="0"/>
          </a:p>
          <a:p>
            <a:r>
              <a:rPr lang="en-US" altLang="zh-CN" sz="2000" i="1" dirty="0" err="1"/>
              <a:t>S.code</a:t>
            </a:r>
            <a:r>
              <a:rPr lang="zh-CN" altLang="en-US" sz="2000" dirty="0"/>
              <a:t>和</a:t>
            </a:r>
            <a:r>
              <a:rPr lang="en-US" altLang="zh-CN" sz="2000" i="1" dirty="0" err="1"/>
              <a:t>E.code</a:t>
            </a:r>
            <a:r>
              <a:rPr lang="zh-CN" altLang="en-US" sz="2000" dirty="0"/>
              <a:t>属性分别表示</a:t>
            </a:r>
            <a:r>
              <a:rPr lang="en-US" altLang="zh-CN" sz="2000" i="1" dirty="0"/>
              <a:t>S</a:t>
            </a:r>
            <a:r>
              <a:rPr lang="zh-CN" altLang="en-US" sz="2000" dirty="0"/>
              <a:t>和</a:t>
            </a:r>
            <a:r>
              <a:rPr lang="en-US" altLang="zh-CN" sz="2000" i="1" dirty="0"/>
              <a:t>E</a:t>
            </a:r>
            <a:r>
              <a:rPr lang="zh-CN" altLang="en-US" sz="2000" dirty="0"/>
              <a:t>对应的三地址代码，</a:t>
            </a:r>
            <a:r>
              <a:rPr lang="en-US" altLang="zh-CN" sz="2000" i="1" dirty="0" err="1"/>
              <a:t>E.addr</a:t>
            </a:r>
            <a:r>
              <a:rPr lang="zh-CN" altLang="en-US" sz="2000" dirty="0"/>
              <a:t>属性表示存放</a:t>
            </a:r>
            <a:r>
              <a:rPr lang="en-US" altLang="zh-CN" sz="2000" i="1" dirty="0"/>
              <a:t>E</a:t>
            </a:r>
            <a:r>
              <a:rPr lang="zh-CN" altLang="en-US" sz="2000" dirty="0"/>
              <a:t>的值的地址</a:t>
            </a:r>
          </a:p>
        </p:txBody>
      </p:sp>
      <p:pic>
        <p:nvPicPr>
          <p:cNvPr id="33796" name="Picture 2"/>
          <p:cNvPicPr>
            <a:picLocks noChangeAspect="1" noChangeArrowheads="1"/>
          </p:cNvPicPr>
          <p:nvPr/>
        </p:nvPicPr>
        <p:blipFill>
          <a:blip r:embed="rId2" cstate="print"/>
          <a:srcRect/>
          <a:stretch>
            <a:fillRect/>
          </a:stretch>
        </p:blipFill>
        <p:spPr bwMode="auto">
          <a:xfrm>
            <a:off x="1115616" y="3356992"/>
            <a:ext cx="5181600" cy="3656013"/>
          </a:xfrm>
          <a:prstGeom prst="rect">
            <a:avLst/>
          </a:prstGeom>
          <a:noFill/>
          <a:ln w="38100" algn="ctr">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normAutofit fontScale="90000"/>
          </a:bodyPr>
          <a:lstStyle/>
          <a:p>
            <a:r>
              <a:rPr lang="zh-CN" altLang="en-US"/>
              <a:t>表达式翻译成三地址代码示例</a:t>
            </a:r>
          </a:p>
        </p:txBody>
      </p:sp>
      <p:sp>
        <p:nvSpPr>
          <p:cNvPr id="34819" name="内容占位符 2"/>
          <p:cNvSpPr>
            <a:spLocks noGrp="1"/>
          </p:cNvSpPr>
          <p:nvPr>
            <p:ph idx="1"/>
          </p:nvPr>
        </p:nvSpPr>
        <p:spPr/>
        <p:txBody>
          <a:bodyPr/>
          <a:lstStyle/>
          <a:p>
            <a:r>
              <a:rPr lang="en-US" altLang="zh-CN"/>
              <a:t>a=b+-c</a:t>
            </a:r>
          </a:p>
          <a:p>
            <a:endParaRPr lang="zh-CN" altLang="en-US"/>
          </a:p>
        </p:txBody>
      </p:sp>
      <p:pic>
        <p:nvPicPr>
          <p:cNvPr id="34820" name="Picture 4"/>
          <p:cNvPicPr>
            <a:picLocks noChangeAspect="1" noChangeArrowheads="1"/>
          </p:cNvPicPr>
          <p:nvPr/>
        </p:nvPicPr>
        <p:blipFill>
          <a:blip r:embed="rId2" cstate="print"/>
          <a:srcRect/>
          <a:stretch>
            <a:fillRect/>
          </a:stretch>
        </p:blipFill>
        <p:spPr bwMode="auto">
          <a:xfrm>
            <a:off x="685800" y="2819400"/>
            <a:ext cx="1638300" cy="742950"/>
          </a:xfrm>
          <a:prstGeom prst="rect">
            <a:avLst/>
          </a:prstGeom>
          <a:noFill/>
          <a:ln w="38100" algn="ctr">
            <a:noFill/>
            <a:miter lim="800000"/>
            <a:headEnd/>
            <a:tailEnd/>
          </a:ln>
        </p:spPr>
      </p:pic>
      <p:pic>
        <p:nvPicPr>
          <p:cNvPr id="34821" name="Picture 2"/>
          <p:cNvPicPr>
            <a:picLocks noChangeAspect="1" noChangeArrowheads="1"/>
          </p:cNvPicPr>
          <p:nvPr/>
        </p:nvPicPr>
        <p:blipFill>
          <a:blip r:embed="rId3" cstate="print"/>
          <a:srcRect/>
          <a:stretch>
            <a:fillRect/>
          </a:stretch>
        </p:blipFill>
        <p:spPr bwMode="auto">
          <a:xfrm>
            <a:off x="2971800" y="1981200"/>
            <a:ext cx="5181600" cy="3656013"/>
          </a:xfrm>
          <a:prstGeom prst="rect">
            <a:avLst/>
          </a:prstGeom>
          <a:noFill/>
          <a:ln w="38100" algn="ctr">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表达式的增量翻译</a:t>
            </a:r>
          </a:p>
        </p:txBody>
      </p:sp>
      <p:sp>
        <p:nvSpPr>
          <p:cNvPr id="35843" name="内容占位符 2"/>
          <p:cNvSpPr>
            <a:spLocks noGrp="1"/>
          </p:cNvSpPr>
          <p:nvPr>
            <p:ph idx="1"/>
          </p:nvPr>
        </p:nvSpPr>
        <p:spPr/>
        <p:txBody>
          <a:bodyPr/>
          <a:lstStyle/>
          <a:p>
            <a:r>
              <a:rPr lang="zh-CN" altLang="en-US" sz="2000"/>
              <a:t>类似于上一章中所述边扫描边生成</a:t>
            </a:r>
            <a:endParaRPr lang="en-US" altLang="zh-CN" sz="2000"/>
          </a:p>
          <a:p>
            <a:r>
              <a:rPr lang="en-US" altLang="zh-CN" sz="2000"/>
              <a:t>gen</a:t>
            </a:r>
            <a:r>
              <a:rPr lang="zh-CN" altLang="en-US" sz="2000"/>
              <a:t>不仅构造新的三地址指令，还要将它添加到至今为止已生成的指令序列之后。</a:t>
            </a:r>
            <a:endParaRPr lang="en-US" altLang="zh-CN" sz="2000"/>
          </a:p>
          <a:p>
            <a:r>
              <a:rPr lang="zh-CN" altLang="en-US" sz="2000"/>
              <a:t>不需要</a:t>
            </a:r>
            <a:r>
              <a:rPr lang="en-US" altLang="zh-CN" sz="2000"/>
              <a:t>code</a:t>
            </a:r>
            <a:r>
              <a:rPr lang="zh-CN" altLang="en-US" sz="2000"/>
              <a:t>指令保存已有的代码，而是对</a:t>
            </a:r>
            <a:r>
              <a:rPr lang="en-US" altLang="zh-CN" sz="2000"/>
              <a:t>gen</a:t>
            </a:r>
            <a:r>
              <a:rPr lang="zh-CN" altLang="en-US" sz="2000"/>
              <a:t>的连续调用生成一个指令序列</a:t>
            </a:r>
          </a:p>
        </p:txBody>
      </p:sp>
      <p:pic>
        <p:nvPicPr>
          <p:cNvPr id="35844" name="Picture 2"/>
          <p:cNvPicPr>
            <a:picLocks noChangeAspect="1" noChangeArrowheads="1"/>
          </p:cNvPicPr>
          <p:nvPr/>
        </p:nvPicPr>
        <p:blipFill>
          <a:blip r:embed="rId2" cstate="print"/>
          <a:srcRect/>
          <a:stretch>
            <a:fillRect/>
          </a:stretch>
        </p:blipFill>
        <p:spPr bwMode="auto">
          <a:xfrm>
            <a:off x="1812925" y="3398118"/>
            <a:ext cx="5518150" cy="3429000"/>
          </a:xfrm>
          <a:prstGeom prst="rect">
            <a:avLst/>
          </a:prstGeom>
          <a:noFill/>
          <a:ln w="38100" algn="ctr">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t>数组元素的寻址</a:t>
            </a:r>
          </a:p>
        </p:txBody>
      </p:sp>
      <p:sp>
        <p:nvSpPr>
          <p:cNvPr id="3" name="内容占位符 2"/>
          <p:cNvSpPr>
            <a:spLocks noGrp="1"/>
          </p:cNvSpPr>
          <p:nvPr>
            <p:ph idx="1"/>
          </p:nvPr>
        </p:nvSpPr>
        <p:spPr/>
        <p:txBody>
          <a:bodyPr>
            <a:normAutofit/>
          </a:bodyPr>
          <a:lstStyle/>
          <a:p>
            <a:pPr>
              <a:defRPr/>
            </a:pPr>
            <a:r>
              <a:rPr lang="zh-CN" altLang="en-US" dirty="0"/>
              <a:t>数组元素存储在一块连续的存储空间中，以方便快速的访问它们</a:t>
            </a:r>
            <a:endParaRPr lang="en-US" altLang="zh-CN" dirty="0"/>
          </a:p>
          <a:p>
            <a:pPr>
              <a:defRPr/>
            </a:pPr>
            <a:r>
              <a:rPr lang="en-US" altLang="zh-CN" i="1" dirty="0"/>
              <a:t>n</a:t>
            </a:r>
            <a:r>
              <a:rPr lang="zh-CN" altLang="en-US" dirty="0"/>
              <a:t>个数组元素是</a:t>
            </a:r>
            <a:r>
              <a:rPr lang="en-US" altLang="zh-CN" i="1" dirty="0"/>
              <a:t>0,1,…,n-1</a:t>
            </a:r>
            <a:r>
              <a:rPr lang="zh-CN" altLang="en-US" dirty="0"/>
              <a:t>进行顺序编号的</a:t>
            </a:r>
            <a:endParaRPr lang="en-US" altLang="zh-CN" dirty="0"/>
          </a:p>
          <a:p>
            <a:pPr>
              <a:defRPr/>
            </a:pPr>
            <a:r>
              <a:rPr lang="zh-CN" altLang="en-US" dirty="0"/>
              <a:t>假设每个数组元素宽度是</a:t>
            </a:r>
            <a:r>
              <a:rPr lang="en-US" altLang="zh-CN" i="1" dirty="0"/>
              <a:t>w</a:t>
            </a:r>
            <a:r>
              <a:rPr lang="zh-CN" altLang="en-US" dirty="0"/>
              <a:t>，那么数组</a:t>
            </a:r>
            <a:r>
              <a:rPr lang="en-US" altLang="zh-CN" i="1" dirty="0"/>
              <a:t>A</a:t>
            </a:r>
            <a:r>
              <a:rPr lang="zh-CN" altLang="en-US" dirty="0"/>
              <a:t>的第</a:t>
            </a:r>
            <a:r>
              <a:rPr lang="en-US" altLang="zh-CN" i="1" dirty="0" err="1"/>
              <a:t>i</a:t>
            </a:r>
            <a:r>
              <a:rPr lang="zh-CN" altLang="en-US" dirty="0"/>
              <a:t>个元素的开始地址为</a:t>
            </a:r>
            <a:r>
              <a:rPr lang="en-US" altLang="zh-CN" i="1" dirty="0" err="1"/>
              <a:t>base+i</a:t>
            </a:r>
            <a:r>
              <a:rPr lang="en-US" altLang="zh-CN" i="1" dirty="0"/>
              <a:t>*w</a:t>
            </a:r>
            <a:r>
              <a:rPr lang="en-US" altLang="zh-CN" dirty="0"/>
              <a:t>, </a:t>
            </a:r>
            <a:r>
              <a:rPr lang="en-US" altLang="zh-CN" i="1" dirty="0"/>
              <a:t>base</a:t>
            </a:r>
            <a:r>
              <a:rPr lang="zh-CN" altLang="en-US" dirty="0"/>
              <a:t>是</a:t>
            </a:r>
            <a:r>
              <a:rPr lang="en-US" altLang="zh-CN" i="1" dirty="0"/>
              <a:t>A</a:t>
            </a:r>
            <a:r>
              <a:rPr lang="en-US" altLang="zh-CN" dirty="0"/>
              <a:t>[0]</a:t>
            </a:r>
            <a:r>
              <a:rPr lang="zh-CN" altLang="en-US" dirty="0"/>
              <a:t>的相对地址。</a:t>
            </a:r>
            <a:endParaRPr lang="en-US" altLang="zh-CN" dirty="0"/>
          </a:p>
          <a:p>
            <a:pPr>
              <a:defRPr/>
            </a:pPr>
            <a:r>
              <a:rPr lang="zh-CN" altLang="en-US" dirty="0"/>
              <a:t>推广到二维或多维数组。</a:t>
            </a:r>
            <a:r>
              <a:rPr lang="en-US" altLang="zh-CN" i="1" dirty="0"/>
              <a:t>A</a:t>
            </a:r>
            <a:r>
              <a:rPr lang="en-US" altLang="zh-CN" dirty="0"/>
              <a:t>[</a:t>
            </a:r>
            <a:r>
              <a:rPr lang="en-US" altLang="zh-CN" i="1" dirty="0"/>
              <a:t>i</a:t>
            </a:r>
            <a:r>
              <a:rPr lang="en-US" altLang="zh-CN" i="1" baseline="-25000" dirty="0"/>
              <a:t>1</a:t>
            </a:r>
            <a:r>
              <a:rPr lang="en-US" altLang="zh-CN" dirty="0"/>
              <a:t>][</a:t>
            </a:r>
            <a:r>
              <a:rPr lang="en-US" altLang="zh-CN" i="1" dirty="0"/>
              <a:t>i</a:t>
            </a:r>
            <a:r>
              <a:rPr lang="en-US" altLang="zh-CN" i="1" baseline="-25000" dirty="0"/>
              <a:t>2</a:t>
            </a:r>
            <a:r>
              <a:rPr lang="en-US" altLang="zh-CN" dirty="0"/>
              <a:t>]</a:t>
            </a:r>
            <a:r>
              <a:rPr lang="zh-CN" altLang="en-US" dirty="0"/>
              <a:t>表示第</a:t>
            </a:r>
            <a:r>
              <a:rPr lang="en-US" altLang="zh-CN" i="1" dirty="0"/>
              <a:t>i</a:t>
            </a:r>
            <a:r>
              <a:rPr lang="en-US" altLang="zh-CN" i="1" baseline="-25000" dirty="0"/>
              <a:t>1</a:t>
            </a:r>
            <a:r>
              <a:rPr lang="zh-CN" altLang="en-US" dirty="0"/>
              <a:t>行第</a:t>
            </a:r>
            <a:r>
              <a:rPr lang="en-US" altLang="zh-CN" i="1" dirty="0"/>
              <a:t>i</a:t>
            </a:r>
            <a:r>
              <a:rPr lang="en-US" altLang="zh-CN" i="1" baseline="-25000" dirty="0"/>
              <a:t>2</a:t>
            </a:r>
            <a:r>
              <a:rPr lang="zh-CN" altLang="en-US" dirty="0"/>
              <a:t>个元素。假设一行的宽度是</a:t>
            </a:r>
            <a:r>
              <a:rPr lang="en-US" altLang="zh-CN" i="1" dirty="0"/>
              <a:t>w</a:t>
            </a:r>
            <a:r>
              <a:rPr lang="en-US" altLang="zh-CN" i="1" baseline="-25000" dirty="0"/>
              <a:t>1</a:t>
            </a:r>
            <a:r>
              <a:rPr lang="zh-CN" altLang="en-US" dirty="0"/>
              <a:t>，同一行中每个元素的宽度是</a:t>
            </a:r>
            <a:r>
              <a:rPr lang="en-US" altLang="zh-CN" i="1" dirty="0"/>
              <a:t>w</a:t>
            </a:r>
            <a:r>
              <a:rPr lang="en-US" altLang="zh-CN" i="1" baseline="-25000" dirty="0"/>
              <a:t>2</a:t>
            </a:r>
            <a:r>
              <a:rPr lang="zh-CN" altLang="en-US" dirty="0"/>
              <a:t>。</a:t>
            </a:r>
            <a:r>
              <a:rPr lang="en-US" altLang="zh-CN" i="1" dirty="0"/>
              <a:t> A</a:t>
            </a:r>
            <a:r>
              <a:rPr lang="en-US" altLang="zh-CN" dirty="0"/>
              <a:t>[</a:t>
            </a:r>
            <a:r>
              <a:rPr lang="en-US" altLang="zh-CN" i="1" dirty="0"/>
              <a:t>i</a:t>
            </a:r>
            <a:r>
              <a:rPr lang="en-US" altLang="zh-CN" i="1" baseline="-25000" dirty="0"/>
              <a:t>1</a:t>
            </a:r>
            <a:r>
              <a:rPr lang="en-US" altLang="zh-CN" dirty="0"/>
              <a:t>][</a:t>
            </a:r>
            <a:r>
              <a:rPr lang="en-US" altLang="zh-CN" i="1" dirty="0"/>
              <a:t>i</a:t>
            </a:r>
            <a:r>
              <a:rPr lang="en-US" altLang="zh-CN" i="1" baseline="-25000" dirty="0"/>
              <a:t>2</a:t>
            </a:r>
            <a:r>
              <a:rPr lang="en-US" altLang="zh-CN" dirty="0"/>
              <a:t>]</a:t>
            </a:r>
            <a:r>
              <a:rPr lang="zh-CN" altLang="en-US" dirty="0"/>
              <a:t>的相对地址是</a:t>
            </a:r>
            <a:r>
              <a:rPr lang="en-US" altLang="zh-CN" i="1" dirty="0"/>
              <a:t>base+i</a:t>
            </a:r>
            <a:r>
              <a:rPr lang="en-US" altLang="zh-CN" i="1" baseline="-25000" dirty="0"/>
              <a:t>1</a:t>
            </a:r>
            <a:r>
              <a:rPr lang="en-US" altLang="zh-CN" i="1" dirty="0"/>
              <a:t>*w</a:t>
            </a:r>
            <a:r>
              <a:rPr lang="en-US" altLang="zh-CN" i="1" baseline="-25000" dirty="0"/>
              <a:t>1</a:t>
            </a:r>
            <a:r>
              <a:rPr lang="en-US" altLang="zh-CN" i="1" dirty="0"/>
              <a:t>+i</a:t>
            </a:r>
            <a:r>
              <a:rPr lang="en-US" altLang="zh-CN" i="1" baseline="-25000" dirty="0"/>
              <a:t>2</a:t>
            </a:r>
            <a:r>
              <a:rPr lang="en-US" altLang="zh-CN" i="1" dirty="0"/>
              <a:t>*w</a:t>
            </a:r>
            <a:r>
              <a:rPr lang="en-US" altLang="zh-CN" i="1" baseline="-25000" dirty="0"/>
              <a:t>2</a:t>
            </a:r>
          </a:p>
          <a:p>
            <a:pPr>
              <a:defRPr/>
            </a:pPr>
            <a:r>
              <a:rPr lang="zh-CN" altLang="en-US" dirty="0"/>
              <a:t>对于</a:t>
            </a:r>
            <a:r>
              <a:rPr lang="en-US" altLang="zh-CN" i="1" dirty="0"/>
              <a:t>k</a:t>
            </a:r>
            <a:r>
              <a:rPr lang="zh-CN" altLang="en-US" dirty="0"/>
              <a:t>维数组</a:t>
            </a:r>
            <a:r>
              <a:rPr lang="en-US" altLang="zh-CN" i="1" dirty="0"/>
              <a:t>A</a:t>
            </a:r>
            <a:r>
              <a:rPr lang="en-US" altLang="zh-CN" dirty="0"/>
              <a:t>[</a:t>
            </a:r>
            <a:r>
              <a:rPr lang="en-US" altLang="zh-CN" i="1" dirty="0"/>
              <a:t>i</a:t>
            </a:r>
            <a:r>
              <a:rPr lang="en-US" altLang="zh-CN" i="1" baseline="-25000" dirty="0"/>
              <a:t>1</a:t>
            </a:r>
            <a:r>
              <a:rPr lang="en-US" altLang="zh-CN" dirty="0"/>
              <a:t>][</a:t>
            </a:r>
            <a:r>
              <a:rPr lang="en-US" altLang="zh-CN" i="1" dirty="0"/>
              <a:t>i</a:t>
            </a:r>
            <a:r>
              <a:rPr lang="en-US" altLang="zh-CN" i="1" baseline="-25000" dirty="0"/>
              <a:t>2</a:t>
            </a:r>
            <a:r>
              <a:rPr lang="en-US" altLang="zh-CN" dirty="0"/>
              <a:t>]…[</a:t>
            </a:r>
            <a:r>
              <a:rPr lang="en-US" altLang="zh-CN" i="1" dirty="0" err="1"/>
              <a:t>i</a:t>
            </a:r>
            <a:r>
              <a:rPr lang="en-US" altLang="zh-CN" i="1" baseline="-25000" dirty="0" err="1"/>
              <a:t>k</a:t>
            </a:r>
            <a:r>
              <a:rPr lang="en-US" altLang="zh-CN" dirty="0"/>
              <a:t>] </a:t>
            </a:r>
            <a:r>
              <a:rPr lang="zh-CN" altLang="en-US" dirty="0"/>
              <a:t>，推广</a:t>
            </a:r>
            <a:r>
              <a:rPr lang="en-US" altLang="zh-CN" i="1" dirty="0"/>
              <a:t>base+i</a:t>
            </a:r>
            <a:r>
              <a:rPr lang="en-US" altLang="zh-CN" i="1" baseline="-25000" dirty="0"/>
              <a:t>1</a:t>
            </a:r>
            <a:r>
              <a:rPr lang="en-US" altLang="zh-CN" i="1" dirty="0"/>
              <a:t>*w</a:t>
            </a:r>
            <a:r>
              <a:rPr lang="en-US" altLang="zh-CN" i="1" baseline="-25000" dirty="0"/>
              <a:t>1</a:t>
            </a:r>
            <a:r>
              <a:rPr lang="en-US" altLang="zh-CN" i="1" dirty="0"/>
              <a:t>+i</a:t>
            </a:r>
            <a:r>
              <a:rPr lang="en-US" altLang="zh-CN" i="1" baseline="-25000" dirty="0"/>
              <a:t>2</a:t>
            </a:r>
            <a:r>
              <a:rPr lang="en-US" altLang="zh-CN" i="1" dirty="0"/>
              <a:t>*w</a:t>
            </a:r>
            <a:r>
              <a:rPr lang="en-US" altLang="zh-CN" i="1" baseline="-25000" dirty="0"/>
              <a:t>2</a:t>
            </a:r>
            <a:r>
              <a:rPr lang="en-US" altLang="zh-CN" i="1" dirty="0"/>
              <a:t>+…+</a:t>
            </a:r>
            <a:r>
              <a:rPr lang="en-US" altLang="zh-CN" i="1" dirty="0" err="1"/>
              <a:t>i</a:t>
            </a:r>
            <a:r>
              <a:rPr lang="en-US" altLang="zh-CN" i="1" baseline="-25000" dirty="0" err="1"/>
              <a:t>k</a:t>
            </a:r>
            <a:r>
              <a:rPr lang="en-US" altLang="zh-CN" i="1" dirty="0"/>
              <a:t>*w</a:t>
            </a:r>
            <a:r>
              <a:rPr lang="en-US" altLang="zh-CN" i="1" baseline="-25000" dirty="0"/>
              <a:t>k</a:t>
            </a:r>
            <a:endParaRPr lang="zh-CN" altLang="en-US" i="1" baseline="-25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数组元素的寻址</a:t>
            </a:r>
            <a:r>
              <a:rPr lang="en-US" altLang="zh-CN"/>
              <a:t>(</a:t>
            </a:r>
            <a:r>
              <a:rPr lang="zh-CN" altLang="en-US"/>
              <a:t>续</a:t>
            </a:r>
            <a:r>
              <a:rPr lang="en-US" altLang="zh-CN"/>
              <a:t>)</a:t>
            </a:r>
            <a:endParaRPr lang="zh-CN" altLang="en-US"/>
          </a:p>
        </p:txBody>
      </p:sp>
      <p:sp>
        <p:nvSpPr>
          <p:cNvPr id="37891" name="内容占位符 2"/>
          <p:cNvSpPr>
            <a:spLocks noGrp="1"/>
          </p:cNvSpPr>
          <p:nvPr>
            <p:ph idx="1"/>
          </p:nvPr>
        </p:nvSpPr>
        <p:spPr>
          <a:xfrm>
            <a:off x="609600" y="1752600"/>
            <a:ext cx="7958138" cy="4343400"/>
          </a:xfrm>
        </p:spPr>
        <p:txBody>
          <a:bodyPr>
            <a:normAutofit/>
          </a:bodyPr>
          <a:lstStyle/>
          <a:p>
            <a:pPr>
              <a:defRPr/>
            </a:pPr>
            <a:r>
              <a:rPr lang="zh-CN" altLang="en-US" sz="2400" dirty="0"/>
              <a:t>另一种计算数组引用相对地址的方法，是根据第</a:t>
            </a:r>
            <a:r>
              <a:rPr lang="en-US" altLang="zh-CN" sz="2400" dirty="0"/>
              <a:t>j</a:t>
            </a:r>
            <a:r>
              <a:rPr lang="zh-CN" altLang="en-US" sz="2400" dirty="0"/>
              <a:t>维上的数组元素的个数</a:t>
            </a:r>
            <a:r>
              <a:rPr lang="en-US" altLang="zh-CN" sz="2400" dirty="0" err="1"/>
              <a:t>n</a:t>
            </a:r>
            <a:r>
              <a:rPr lang="en-US" altLang="zh-CN" sz="2400" i="1" baseline="-25000" dirty="0" err="1"/>
              <a:t>j</a:t>
            </a:r>
            <a:r>
              <a:rPr lang="zh-CN" altLang="en-US" sz="2400" dirty="0"/>
              <a:t>和该数组每个元素的宽度</a:t>
            </a:r>
            <a:r>
              <a:rPr lang="en-US" altLang="zh-CN" sz="2400" dirty="0"/>
              <a:t>w</a:t>
            </a:r>
            <a:r>
              <a:rPr lang="zh-CN" altLang="en-US" sz="2400" dirty="0"/>
              <a:t>进行计算的。如二维数组</a:t>
            </a:r>
            <a:r>
              <a:rPr lang="en-US" altLang="zh-CN" sz="2400" i="1" dirty="0"/>
              <a:t>A</a:t>
            </a:r>
            <a:r>
              <a:rPr lang="en-US" altLang="zh-CN" sz="2400" dirty="0"/>
              <a:t>[</a:t>
            </a:r>
            <a:r>
              <a:rPr lang="en-US" altLang="zh-CN" sz="2400" i="1" dirty="0"/>
              <a:t>i</a:t>
            </a:r>
            <a:r>
              <a:rPr lang="en-US" altLang="zh-CN" sz="2400" i="1" baseline="-25000" dirty="0"/>
              <a:t>1</a:t>
            </a:r>
            <a:r>
              <a:rPr lang="en-US" altLang="zh-CN" sz="2400" dirty="0"/>
              <a:t>][</a:t>
            </a:r>
            <a:r>
              <a:rPr lang="en-US" altLang="zh-CN" sz="2400" i="1" dirty="0"/>
              <a:t>i</a:t>
            </a:r>
            <a:r>
              <a:rPr lang="en-US" altLang="zh-CN" sz="2400" i="1" baseline="-25000" dirty="0"/>
              <a:t>2</a:t>
            </a:r>
            <a:r>
              <a:rPr lang="en-US" altLang="zh-CN" sz="2400" dirty="0"/>
              <a:t>]</a:t>
            </a:r>
            <a:r>
              <a:rPr lang="zh-CN" altLang="en-US" sz="2400" dirty="0"/>
              <a:t>的地址</a:t>
            </a:r>
            <a:r>
              <a:rPr lang="en-US" altLang="zh-CN" sz="2400" i="1" dirty="0"/>
              <a:t>base+(i</a:t>
            </a:r>
            <a:r>
              <a:rPr lang="en-US" altLang="zh-CN" sz="2400" i="1" baseline="-25000" dirty="0"/>
              <a:t>1</a:t>
            </a:r>
            <a:r>
              <a:rPr lang="en-US" altLang="zh-CN" sz="2400" i="1" dirty="0"/>
              <a:t>*n</a:t>
            </a:r>
            <a:r>
              <a:rPr lang="en-US" altLang="zh-CN" sz="2400" i="1" baseline="-25000" dirty="0"/>
              <a:t>2</a:t>
            </a:r>
            <a:r>
              <a:rPr lang="en-US" altLang="zh-CN" sz="2400" i="1" dirty="0"/>
              <a:t>+i</a:t>
            </a:r>
            <a:r>
              <a:rPr lang="en-US" altLang="zh-CN" sz="2400" i="1" baseline="-25000" dirty="0"/>
              <a:t>2</a:t>
            </a:r>
            <a:r>
              <a:rPr lang="en-US" altLang="zh-CN" sz="2400" i="1" dirty="0"/>
              <a:t>)*w</a:t>
            </a:r>
            <a:endParaRPr lang="en-US" altLang="zh-CN" sz="2400" i="1" baseline="-25000" dirty="0"/>
          </a:p>
          <a:p>
            <a:pPr>
              <a:buFont typeface="Wingdings" pitchFamily="2" charset="2"/>
              <a:buNone/>
              <a:defRPr/>
            </a:pPr>
            <a:r>
              <a:rPr lang="en-US" altLang="zh-CN" sz="2400" i="1" baseline="-25000" dirty="0"/>
              <a:t> </a:t>
            </a:r>
            <a:r>
              <a:rPr lang="en-US" altLang="zh-CN" sz="2400" i="1" dirty="0"/>
              <a:t>   </a:t>
            </a:r>
            <a:r>
              <a:rPr lang="zh-CN" altLang="en-US" sz="2400" dirty="0"/>
              <a:t>对于</a:t>
            </a:r>
            <a:r>
              <a:rPr lang="en-US" altLang="zh-CN" sz="2400" i="1" dirty="0"/>
              <a:t>k</a:t>
            </a:r>
            <a:r>
              <a:rPr lang="zh-CN" altLang="en-US" sz="2400" dirty="0"/>
              <a:t>维数组</a:t>
            </a:r>
            <a:r>
              <a:rPr lang="en-US" altLang="zh-CN" sz="2400" i="1" dirty="0"/>
              <a:t>A</a:t>
            </a:r>
            <a:r>
              <a:rPr lang="en-US" altLang="zh-CN" sz="2400" dirty="0"/>
              <a:t>[</a:t>
            </a:r>
            <a:r>
              <a:rPr lang="en-US" altLang="zh-CN" sz="2400" i="1" dirty="0"/>
              <a:t>i</a:t>
            </a:r>
            <a:r>
              <a:rPr lang="en-US" altLang="zh-CN" sz="2400" i="1" baseline="-25000" dirty="0"/>
              <a:t>1</a:t>
            </a:r>
            <a:r>
              <a:rPr lang="en-US" altLang="zh-CN" sz="2400" dirty="0"/>
              <a:t>][</a:t>
            </a:r>
            <a:r>
              <a:rPr lang="en-US" altLang="zh-CN" sz="2400" i="1" dirty="0"/>
              <a:t>i</a:t>
            </a:r>
            <a:r>
              <a:rPr lang="en-US" altLang="zh-CN" sz="2400" i="1" baseline="-25000" dirty="0"/>
              <a:t>2</a:t>
            </a:r>
            <a:r>
              <a:rPr lang="en-US" altLang="zh-CN" sz="2400" dirty="0"/>
              <a:t>]…[</a:t>
            </a:r>
            <a:r>
              <a:rPr lang="en-US" altLang="zh-CN" sz="2400" i="1" dirty="0" err="1"/>
              <a:t>i</a:t>
            </a:r>
            <a:r>
              <a:rPr lang="en-US" altLang="zh-CN" sz="2400" i="1" baseline="-25000" dirty="0" err="1"/>
              <a:t>k</a:t>
            </a:r>
            <a:r>
              <a:rPr lang="en-US" altLang="zh-CN" sz="2400" dirty="0"/>
              <a:t>] </a:t>
            </a:r>
            <a:r>
              <a:rPr lang="zh-CN" altLang="en-US" sz="2400" dirty="0"/>
              <a:t>的地址</a:t>
            </a:r>
            <a:r>
              <a:rPr lang="en-US" altLang="zh-CN" sz="2400" i="1" dirty="0"/>
              <a:t>base</a:t>
            </a:r>
            <a:r>
              <a:rPr lang="en-US" altLang="zh-CN" sz="2400" dirty="0"/>
              <a:t>+((…(</a:t>
            </a:r>
            <a:r>
              <a:rPr lang="en-US" altLang="zh-CN" sz="2400" i="1" dirty="0"/>
              <a:t>i</a:t>
            </a:r>
            <a:r>
              <a:rPr lang="en-US" altLang="zh-CN" sz="2400" i="1" baseline="-25000" dirty="0"/>
              <a:t>1</a:t>
            </a:r>
            <a:r>
              <a:rPr lang="en-US" altLang="zh-CN" sz="2400" i="1" dirty="0"/>
              <a:t>*n</a:t>
            </a:r>
            <a:r>
              <a:rPr lang="en-US" altLang="zh-CN" sz="2400" i="1" baseline="-25000" dirty="0"/>
              <a:t>2</a:t>
            </a:r>
            <a:r>
              <a:rPr lang="en-US" altLang="zh-CN" sz="2400" i="1" dirty="0"/>
              <a:t>+i</a:t>
            </a:r>
            <a:r>
              <a:rPr lang="en-US" altLang="zh-CN" sz="2400" i="1" baseline="-25000" dirty="0"/>
              <a:t>2</a:t>
            </a:r>
            <a:r>
              <a:rPr lang="en-US" altLang="zh-CN" sz="2400" dirty="0"/>
              <a:t>)</a:t>
            </a:r>
            <a:r>
              <a:rPr lang="en-US" altLang="zh-CN" sz="2400" i="1" dirty="0"/>
              <a:t> *n</a:t>
            </a:r>
            <a:r>
              <a:rPr lang="en-US" altLang="zh-CN" sz="2400" i="1" baseline="-25000" dirty="0"/>
              <a:t>3</a:t>
            </a:r>
            <a:r>
              <a:rPr lang="en-US" altLang="zh-CN" sz="2400" i="1" dirty="0"/>
              <a:t>+i</a:t>
            </a:r>
            <a:r>
              <a:rPr lang="en-US" altLang="zh-CN" sz="2400" i="1" baseline="-25000" dirty="0"/>
              <a:t>3</a:t>
            </a:r>
            <a:r>
              <a:rPr lang="en-US" altLang="zh-CN" sz="2400" dirty="0"/>
              <a:t>)…)*</a:t>
            </a:r>
            <a:r>
              <a:rPr lang="en-US" altLang="zh-CN" sz="2400" i="1" dirty="0" err="1"/>
              <a:t>n</a:t>
            </a:r>
            <a:r>
              <a:rPr lang="en-US" altLang="zh-CN" sz="2400" i="1" baseline="-25000" dirty="0" err="1"/>
              <a:t>k</a:t>
            </a:r>
            <a:r>
              <a:rPr lang="en-US" altLang="zh-CN" sz="2400" i="1" dirty="0" err="1"/>
              <a:t>+i</a:t>
            </a:r>
            <a:r>
              <a:rPr lang="en-US" altLang="zh-CN" sz="2400" i="1" baseline="-25000" dirty="0" err="1"/>
              <a:t>k</a:t>
            </a:r>
            <a:r>
              <a:rPr lang="en-US" altLang="zh-CN" sz="2400" i="1" dirty="0"/>
              <a:t>)*w</a:t>
            </a:r>
          </a:p>
          <a:p>
            <a:pPr>
              <a:defRPr/>
            </a:pPr>
            <a:r>
              <a:rPr lang="zh-CN" altLang="en-US" sz="2400" dirty="0"/>
              <a:t>有时下标不一定从</a:t>
            </a:r>
            <a:r>
              <a:rPr lang="en-US" altLang="zh-CN" sz="2400" dirty="0"/>
              <a:t>0</a:t>
            </a:r>
            <a:r>
              <a:rPr lang="zh-CN" altLang="en-US" sz="2400" dirty="0"/>
              <a:t>开始，比如一维数组编号</a:t>
            </a:r>
            <a:r>
              <a:rPr lang="en-US" altLang="zh-CN" sz="2400" i="1" dirty="0"/>
              <a:t>low,low+1,…,high</a:t>
            </a:r>
            <a:r>
              <a:rPr lang="zh-CN" altLang="en-US" sz="2400" dirty="0"/>
              <a:t>，此时</a:t>
            </a:r>
            <a:r>
              <a:rPr lang="en-US" altLang="zh-CN" sz="2400" i="1" dirty="0"/>
              <a:t>base</a:t>
            </a:r>
            <a:r>
              <a:rPr lang="zh-CN" altLang="en-US" sz="2400" dirty="0"/>
              <a:t>是</a:t>
            </a:r>
            <a:r>
              <a:rPr lang="en-US" altLang="zh-CN" sz="2400" i="1" dirty="0"/>
              <a:t>A</a:t>
            </a:r>
            <a:r>
              <a:rPr lang="en-US" altLang="zh-CN" sz="2400" dirty="0"/>
              <a:t>[</a:t>
            </a:r>
            <a:r>
              <a:rPr lang="en-US" altLang="zh-CN" sz="2400" i="1" dirty="0"/>
              <a:t>low</a:t>
            </a:r>
            <a:r>
              <a:rPr lang="en-US" altLang="zh-CN" sz="2400" dirty="0"/>
              <a:t>]</a:t>
            </a:r>
            <a:r>
              <a:rPr lang="zh-CN" altLang="en-US" sz="2400" dirty="0"/>
              <a:t>的相对地址。计算</a:t>
            </a:r>
            <a:r>
              <a:rPr lang="en-US" altLang="zh-CN" sz="2400" i="1" dirty="0"/>
              <a:t>A</a:t>
            </a:r>
            <a:r>
              <a:rPr lang="en-US" altLang="zh-CN" sz="2400" dirty="0"/>
              <a:t>[</a:t>
            </a:r>
            <a:r>
              <a:rPr lang="en-US" altLang="zh-CN" sz="2400" i="1" dirty="0" err="1"/>
              <a:t>i</a:t>
            </a:r>
            <a:r>
              <a:rPr lang="en-US" altLang="zh-CN" sz="2400" dirty="0"/>
              <a:t>]</a:t>
            </a:r>
            <a:r>
              <a:rPr lang="zh-CN" altLang="en-US" sz="2400" dirty="0"/>
              <a:t>的地址变成</a:t>
            </a:r>
            <a:r>
              <a:rPr lang="en-US" altLang="zh-CN" sz="2400" i="1" dirty="0"/>
              <a:t>base+(</a:t>
            </a:r>
            <a:r>
              <a:rPr lang="en-US" altLang="zh-CN" sz="2400" i="1" dirty="0" err="1"/>
              <a:t>i</a:t>
            </a:r>
            <a:r>
              <a:rPr lang="en-US" altLang="zh-CN" sz="2400" i="1" dirty="0"/>
              <a:t>-low)*w</a:t>
            </a:r>
            <a:r>
              <a:rPr lang="zh-CN" altLang="en-US" sz="2400" dirty="0"/>
              <a:t>。</a:t>
            </a:r>
            <a:endParaRPr lang="en-US" altLang="zh-CN" sz="2400" dirty="0"/>
          </a:p>
          <a:p>
            <a:pPr>
              <a:defRPr/>
            </a:pPr>
            <a:r>
              <a:rPr lang="zh-CN" altLang="en-US" sz="2400" dirty="0"/>
              <a:t>预先计算技术：可以改写成</a:t>
            </a:r>
            <a:r>
              <a:rPr lang="en-US" altLang="zh-CN" sz="2400" i="1" dirty="0" err="1"/>
              <a:t>i</a:t>
            </a:r>
            <a:r>
              <a:rPr lang="en-US" altLang="zh-CN" sz="2400" i="1" dirty="0"/>
              <a:t>*</a:t>
            </a:r>
            <a:r>
              <a:rPr lang="en-US" altLang="zh-CN" sz="2400" i="1" dirty="0" err="1"/>
              <a:t>w+c</a:t>
            </a:r>
            <a:r>
              <a:rPr lang="zh-CN" altLang="en-US" sz="2400" dirty="0"/>
              <a:t>的形式，其中</a:t>
            </a:r>
            <a:r>
              <a:rPr lang="en-US" altLang="zh-CN" sz="2400" i="1" dirty="0"/>
              <a:t>c=base-low*w</a:t>
            </a:r>
            <a:r>
              <a:rPr lang="zh-CN" altLang="en-US" sz="2400" dirty="0"/>
              <a:t>可以在编译时刻预先计算出来。计算</a:t>
            </a:r>
            <a:r>
              <a:rPr lang="en-US" altLang="zh-CN" sz="2400" i="1" dirty="0"/>
              <a:t>A</a:t>
            </a:r>
            <a:r>
              <a:rPr lang="en-US" altLang="zh-CN" sz="2400" dirty="0"/>
              <a:t>[</a:t>
            </a:r>
            <a:r>
              <a:rPr lang="en-US" altLang="zh-CN" sz="2400" i="1" dirty="0" err="1"/>
              <a:t>i</a:t>
            </a:r>
            <a:r>
              <a:rPr lang="en-US" altLang="zh-CN" sz="2400" dirty="0"/>
              <a:t>]</a:t>
            </a:r>
            <a:r>
              <a:rPr lang="zh-CN" altLang="en-US" sz="2400" dirty="0"/>
              <a:t>的相对地址只要计算</a:t>
            </a:r>
            <a:r>
              <a:rPr lang="en-US" altLang="zh-CN" sz="2400" dirty="0" err="1"/>
              <a:t>i</a:t>
            </a:r>
            <a:r>
              <a:rPr lang="en-US" altLang="zh-CN" sz="2400" dirty="0"/>
              <a:t>*w</a:t>
            </a:r>
            <a:r>
              <a:rPr lang="zh-CN" altLang="en-US" sz="2400" dirty="0"/>
              <a:t>再加上</a:t>
            </a:r>
            <a:r>
              <a:rPr lang="en-US" altLang="zh-CN" sz="2400" dirty="0"/>
              <a:t>c</a:t>
            </a:r>
            <a:r>
              <a:rPr lang="zh-CN" altLang="en-US" sz="2400" dirty="0"/>
              <a:t>就可以了。</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数组元素的寻址</a:t>
            </a:r>
            <a:r>
              <a:rPr lang="en-US" altLang="zh-CN" dirty="0"/>
              <a:t>(</a:t>
            </a:r>
            <a:r>
              <a:rPr lang="zh-CN" altLang="en-US" dirty="0"/>
              <a:t>续</a:t>
            </a:r>
            <a:r>
              <a:rPr lang="en-US" altLang="zh-CN" dirty="0"/>
              <a:t>)</a:t>
            </a:r>
            <a:endParaRPr lang="zh-CN" altLang="en-US" dirty="0"/>
          </a:p>
        </p:txBody>
      </p:sp>
      <p:sp>
        <p:nvSpPr>
          <p:cNvPr id="38915" name="内容占位符 2"/>
          <p:cNvSpPr>
            <a:spLocks noGrp="1"/>
          </p:cNvSpPr>
          <p:nvPr>
            <p:ph idx="1"/>
          </p:nvPr>
        </p:nvSpPr>
        <p:spPr/>
        <p:txBody>
          <a:bodyPr/>
          <a:lstStyle/>
          <a:p>
            <a:r>
              <a:rPr lang="zh-CN" altLang="en-US" dirty="0"/>
              <a:t>上述地址的计算是按行存放的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按行存放策略和按列存放策略可以推广到多维数组中。</a:t>
            </a:r>
          </a:p>
          <a:p>
            <a:endParaRPr lang="zh-CN" altLang="en-US" dirty="0"/>
          </a:p>
          <a:p>
            <a:endParaRPr lang="zh-CN" altLang="en-US" dirty="0"/>
          </a:p>
        </p:txBody>
      </p:sp>
      <p:pic>
        <p:nvPicPr>
          <p:cNvPr id="38916" name="Picture 2"/>
          <p:cNvPicPr>
            <a:picLocks noChangeAspect="1" noChangeArrowheads="1"/>
          </p:cNvPicPr>
          <p:nvPr/>
        </p:nvPicPr>
        <p:blipFill>
          <a:blip r:embed="rId2" cstate="print"/>
          <a:srcRect/>
          <a:stretch>
            <a:fillRect/>
          </a:stretch>
        </p:blipFill>
        <p:spPr bwMode="auto">
          <a:xfrm>
            <a:off x="971600" y="2420888"/>
            <a:ext cx="6403975" cy="3235325"/>
          </a:xfrm>
          <a:prstGeom prst="rect">
            <a:avLst/>
          </a:prstGeom>
          <a:noFill/>
          <a:ln w="38100" algn="ctr">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574675" y="609600"/>
            <a:ext cx="8001000" cy="911225"/>
          </a:xfrm>
        </p:spPr>
        <p:txBody>
          <a:bodyPr/>
          <a:lstStyle/>
          <a:p>
            <a:r>
              <a:rPr lang="zh-CN" altLang="en-US"/>
              <a:t>数组引用的翻译</a:t>
            </a:r>
          </a:p>
        </p:txBody>
      </p:sp>
      <p:sp>
        <p:nvSpPr>
          <p:cNvPr id="39939" name="内容占位符 2"/>
          <p:cNvSpPr>
            <a:spLocks noGrp="1"/>
          </p:cNvSpPr>
          <p:nvPr>
            <p:ph idx="1"/>
          </p:nvPr>
        </p:nvSpPr>
        <p:spPr/>
        <p:txBody>
          <a:bodyPr/>
          <a:lstStyle/>
          <a:p>
            <a:r>
              <a:rPr lang="zh-CN" altLang="en-US"/>
              <a:t>为数组引用生成代码要解决的主要问题：数组引用的文法和地址计算相关联</a:t>
            </a:r>
            <a:endParaRPr lang="en-US" altLang="zh-CN"/>
          </a:p>
          <a:p>
            <a:r>
              <a:rPr lang="zh-CN" altLang="en-US"/>
              <a:t>假定数组编号从</a:t>
            </a:r>
            <a:r>
              <a:rPr lang="en-US" altLang="zh-CN"/>
              <a:t>0</a:t>
            </a:r>
            <a:r>
              <a:rPr lang="zh-CN" altLang="en-US"/>
              <a:t>开始。基于宽度来计算相对地址。</a:t>
            </a:r>
            <a:endParaRPr lang="en-US" altLang="zh-CN"/>
          </a:p>
          <a:p>
            <a:r>
              <a:rPr lang="zh-CN" altLang="en-US"/>
              <a:t>数组引用相关文法：非终结符号</a:t>
            </a:r>
            <a:r>
              <a:rPr lang="en-US" altLang="zh-CN"/>
              <a:t>L</a:t>
            </a:r>
            <a:r>
              <a:rPr lang="zh-CN" altLang="en-US"/>
              <a:t>生成一个数组名字加上一个下标表达式序列。</a:t>
            </a:r>
            <a:endParaRPr lang="en-US" altLang="zh-CN"/>
          </a:p>
        </p:txBody>
      </p:sp>
      <p:pic>
        <p:nvPicPr>
          <p:cNvPr id="39940" name="Picture 2"/>
          <p:cNvPicPr>
            <a:picLocks noChangeAspect="1" noChangeArrowheads="1"/>
          </p:cNvPicPr>
          <p:nvPr/>
        </p:nvPicPr>
        <p:blipFill>
          <a:blip r:embed="rId2" cstate="print"/>
          <a:srcRect/>
          <a:stretch>
            <a:fillRect/>
          </a:stretch>
        </p:blipFill>
        <p:spPr bwMode="auto">
          <a:xfrm>
            <a:off x="1219200" y="4953000"/>
            <a:ext cx="3321050" cy="457200"/>
          </a:xfrm>
          <a:prstGeom prst="rect">
            <a:avLst/>
          </a:prstGeom>
          <a:noFill/>
          <a:ln w="38100" algn="ctr">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编译器的前端</a:t>
            </a:r>
          </a:p>
        </p:txBody>
      </p:sp>
      <p:sp>
        <p:nvSpPr>
          <p:cNvPr id="5123" name="内容占位符 2"/>
          <p:cNvSpPr>
            <a:spLocks noGrp="1"/>
          </p:cNvSpPr>
          <p:nvPr>
            <p:ph idx="1"/>
          </p:nvPr>
        </p:nvSpPr>
        <p:spPr/>
        <p:txBody>
          <a:bodyPr/>
          <a:lstStyle/>
          <a:p>
            <a:pPr eaLnBrk="1" hangingPunct="1"/>
            <a:r>
              <a:rPr lang="zh-CN" altLang="en-US"/>
              <a:t>前端是对源语言进行分析并产生中间表示</a:t>
            </a:r>
            <a:endParaRPr lang="en-US" altLang="zh-CN"/>
          </a:p>
          <a:p>
            <a:pPr eaLnBrk="1" hangingPunct="1"/>
            <a:r>
              <a:rPr lang="zh-CN" altLang="en-US"/>
              <a:t>处理与源语言相关的细节，与目标机器无关</a:t>
            </a:r>
            <a:endParaRPr lang="en-US" altLang="zh-CN"/>
          </a:p>
          <a:p>
            <a:pPr eaLnBrk="1" hangingPunct="1"/>
            <a:r>
              <a:rPr lang="zh-CN" altLang="en-US"/>
              <a:t>前端后端分开的好处：不同的源语言、不同的机器可以得到不同的编译器组合</a:t>
            </a:r>
            <a:endParaRPr lang="en-US" altLang="zh-CN"/>
          </a:p>
          <a:p>
            <a:pPr eaLnBrk="1" hangingPunct="1">
              <a:buFont typeface="Wingdings" pitchFamily="2" charset="2"/>
              <a:buNone/>
            </a:pPr>
            <a:endParaRPr lang="en-US" altLang="zh-CN"/>
          </a:p>
        </p:txBody>
      </p:sp>
      <p:pic>
        <p:nvPicPr>
          <p:cNvPr id="5124" name="Picture 2"/>
          <p:cNvPicPr>
            <a:picLocks noChangeAspect="1" noChangeArrowheads="1"/>
          </p:cNvPicPr>
          <p:nvPr/>
        </p:nvPicPr>
        <p:blipFill>
          <a:blip r:embed="rId2" cstate="print"/>
          <a:srcRect/>
          <a:stretch>
            <a:fillRect/>
          </a:stretch>
        </p:blipFill>
        <p:spPr bwMode="auto">
          <a:xfrm>
            <a:off x="609600" y="4191000"/>
            <a:ext cx="6324600" cy="1638300"/>
          </a:xfrm>
          <a:prstGeom prst="rect">
            <a:avLst/>
          </a:prstGeom>
          <a:noFill/>
          <a:ln w="38100" algn="ctr">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normAutofit fontScale="90000"/>
          </a:bodyPr>
          <a:lstStyle/>
          <a:p>
            <a:r>
              <a:rPr lang="zh-CN" altLang="en-US"/>
              <a:t>数组引用生成代码的翻译方案</a:t>
            </a:r>
          </a:p>
        </p:txBody>
      </p:sp>
      <p:sp>
        <p:nvSpPr>
          <p:cNvPr id="40963" name="内容占位符 2"/>
          <p:cNvSpPr>
            <a:spLocks noGrp="1"/>
          </p:cNvSpPr>
          <p:nvPr>
            <p:ph idx="1"/>
          </p:nvPr>
        </p:nvSpPr>
        <p:spPr/>
        <p:txBody>
          <a:bodyPr/>
          <a:lstStyle/>
          <a:p>
            <a:r>
              <a:rPr lang="zh-CN" altLang="en-US"/>
              <a:t>非终结符号</a:t>
            </a:r>
            <a:r>
              <a:rPr lang="en-US" altLang="zh-CN"/>
              <a:t>L</a:t>
            </a:r>
            <a:r>
              <a:rPr lang="zh-CN" altLang="en-US"/>
              <a:t>的三个综合属性</a:t>
            </a:r>
            <a:endParaRPr lang="en-US" altLang="zh-CN"/>
          </a:p>
          <a:p>
            <a:pPr lvl="1"/>
            <a:r>
              <a:rPr lang="en-US" altLang="zh-CN"/>
              <a:t>L.addr</a:t>
            </a:r>
            <a:r>
              <a:rPr lang="zh-CN" altLang="en-US"/>
              <a:t>指示一个临时变量。计算数组引用的偏移量</a:t>
            </a:r>
            <a:endParaRPr lang="en-US" altLang="zh-CN"/>
          </a:p>
          <a:p>
            <a:pPr lvl="1"/>
            <a:r>
              <a:rPr lang="en-US" altLang="zh-CN"/>
              <a:t>L.array</a:t>
            </a:r>
            <a:r>
              <a:rPr lang="zh-CN" altLang="en-US"/>
              <a:t>是一个指向数组名字对应的符号表条目的指针。</a:t>
            </a:r>
            <a:r>
              <a:rPr lang="en-US" altLang="zh-CN"/>
              <a:t>L.array.base</a:t>
            </a:r>
            <a:r>
              <a:rPr lang="zh-CN" altLang="en-US"/>
              <a:t>为该数组的基地址。</a:t>
            </a:r>
            <a:endParaRPr lang="en-US" altLang="zh-CN"/>
          </a:p>
          <a:p>
            <a:pPr lvl="1"/>
            <a:r>
              <a:rPr lang="en-US" altLang="zh-CN"/>
              <a:t>L.type</a:t>
            </a:r>
            <a:r>
              <a:rPr lang="zh-CN" altLang="en-US"/>
              <a:t>是</a:t>
            </a:r>
            <a:r>
              <a:rPr lang="en-US" altLang="zh-CN"/>
              <a:t>L</a:t>
            </a:r>
            <a:r>
              <a:rPr lang="zh-CN" altLang="en-US"/>
              <a:t>生成的子数组的类型。对于任何数组类型</a:t>
            </a:r>
            <a:r>
              <a:rPr lang="en-US" altLang="zh-CN"/>
              <a:t>t</a:t>
            </a:r>
            <a:r>
              <a:rPr lang="zh-CN" altLang="en-US"/>
              <a:t>，其宽度由</a:t>
            </a:r>
            <a:r>
              <a:rPr lang="en-US" altLang="zh-CN"/>
              <a:t>t.width</a:t>
            </a:r>
            <a:r>
              <a:rPr lang="zh-CN" altLang="en-US"/>
              <a:t>给出。</a:t>
            </a:r>
            <a:r>
              <a:rPr lang="en-US" altLang="zh-CN"/>
              <a:t>t.elem</a:t>
            </a:r>
            <a:r>
              <a:rPr lang="zh-CN" altLang="en-US"/>
              <a:t>给出其数组元素的类型。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338138" y="266700"/>
            <a:ext cx="8229600" cy="1143000"/>
          </a:xfrm>
        </p:spPr>
        <p:txBody>
          <a:bodyPr>
            <a:normAutofit fontScale="90000"/>
          </a:bodyPr>
          <a:lstStyle/>
          <a:p>
            <a:r>
              <a:rPr lang="zh-CN" altLang="en-US" dirty="0"/>
              <a:t>数组引用生成代码的翻译方案</a:t>
            </a:r>
          </a:p>
        </p:txBody>
      </p:sp>
      <p:sp>
        <p:nvSpPr>
          <p:cNvPr id="41987" name="内容占位符 2"/>
          <p:cNvSpPr>
            <a:spLocks noGrp="1"/>
          </p:cNvSpPr>
          <p:nvPr>
            <p:ph idx="1"/>
          </p:nvPr>
        </p:nvSpPr>
        <p:spPr>
          <a:xfrm>
            <a:off x="5486400" y="1752600"/>
            <a:ext cx="3081338" cy="4267200"/>
          </a:xfrm>
        </p:spPr>
        <p:txBody>
          <a:bodyPr/>
          <a:lstStyle/>
          <a:p>
            <a:pPr>
              <a:buFont typeface="Wingdings" pitchFamily="2" charset="2"/>
              <a:buNone/>
            </a:pPr>
            <a:r>
              <a:rPr lang="zh-CN" altLang="en-US"/>
              <a:t>    核心是确定数组引用的地址</a:t>
            </a:r>
          </a:p>
        </p:txBody>
      </p:sp>
      <p:pic>
        <p:nvPicPr>
          <p:cNvPr id="41988" name="Picture 2"/>
          <p:cNvPicPr>
            <a:picLocks noChangeAspect="1" noChangeArrowheads="1"/>
          </p:cNvPicPr>
          <p:nvPr/>
        </p:nvPicPr>
        <p:blipFill>
          <a:blip r:embed="rId2" cstate="print"/>
          <a:srcRect/>
          <a:stretch>
            <a:fillRect/>
          </a:stretch>
        </p:blipFill>
        <p:spPr bwMode="auto">
          <a:xfrm>
            <a:off x="304800" y="1457325"/>
            <a:ext cx="5267325" cy="5400675"/>
          </a:xfrm>
          <a:prstGeom prst="rect">
            <a:avLst/>
          </a:prstGeom>
          <a:noFill/>
          <a:ln w="38100" algn="ctr">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数组引用翻译示例</a:t>
            </a:r>
          </a:p>
        </p:txBody>
      </p:sp>
      <p:sp>
        <p:nvSpPr>
          <p:cNvPr id="43011" name="内容占位符 2"/>
          <p:cNvSpPr>
            <a:spLocks noGrp="1"/>
          </p:cNvSpPr>
          <p:nvPr>
            <p:ph idx="1"/>
          </p:nvPr>
        </p:nvSpPr>
        <p:spPr/>
        <p:txBody>
          <a:bodyPr/>
          <a:lstStyle/>
          <a:p>
            <a:r>
              <a:rPr lang="zh-CN" altLang="en-US" sz="2000"/>
              <a:t>假设</a:t>
            </a:r>
            <a:r>
              <a:rPr lang="en-US" altLang="zh-CN" sz="2000"/>
              <a:t>a</a:t>
            </a:r>
            <a:r>
              <a:rPr lang="zh-CN" altLang="en-US" sz="2000"/>
              <a:t>是一个</a:t>
            </a:r>
            <a:r>
              <a:rPr lang="en-US" altLang="zh-CN" sz="2000"/>
              <a:t>2*3</a:t>
            </a:r>
            <a:r>
              <a:rPr lang="zh-CN" altLang="en-US" sz="2000"/>
              <a:t>的整数数组，</a:t>
            </a:r>
            <a:r>
              <a:rPr lang="en-US" altLang="zh-CN" sz="2000"/>
              <a:t>c</a:t>
            </a:r>
            <a:r>
              <a:rPr lang="zh-CN" altLang="en-US" sz="2000"/>
              <a:t>、</a:t>
            </a:r>
            <a:r>
              <a:rPr lang="en-US" altLang="zh-CN" sz="2000"/>
              <a:t>i</a:t>
            </a:r>
            <a:r>
              <a:rPr lang="zh-CN" altLang="en-US" sz="2000"/>
              <a:t>、</a:t>
            </a:r>
            <a:r>
              <a:rPr lang="en-US" altLang="zh-CN" sz="2000"/>
              <a:t>j</a:t>
            </a:r>
            <a:r>
              <a:rPr lang="zh-CN" altLang="en-US" sz="2000"/>
              <a:t>都是整数。</a:t>
            </a:r>
            <a:endParaRPr lang="en-US" altLang="zh-CN" sz="2000"/>
          </a:p>
          <a:p>
            <a:r>
              <a:rPr lang="zh-CN" altLang="en-US" sz="2000"/>
              <a:t>那么</a:t>
            </a:r>
            <a:r>
              <a:rPr lang="en-US" altLang="zh-CN" sz="2000"/>
              <a:t>a</a:t>
            </a:r>
            <a:r>
              <a:rPr lang="zh-CN" altLang="en-US" sz="2000"/>
              <a:t>的类型是</a:t>
            </a:r>
            <a:r>
              <a:rPr lang="en-US" altLang="zh-CN" sz="2000"/>
              <a:t>array(2, array(3,integer)), a</a:t>
            </a:r>
            <a:r>
              <a:rPr lang="zh-CN" altLang="en-US" sz="2000"/>
              <a:t>的宽度是</a:t>
            </a:r>
            <a:r>
              <a:rPr lang="en-US" altLang="zh-CN" sz="2000"/>
              <a:t>24</a:t>
            </a:r>
            <a:r>
              <a:rPr lang="zh-CN" altLang="en-US" sz="2000"/>
              <a:t>。</a:t>
            </a:r>
            <a:r>
              <a:rPr lang="en-US" altLang="zh-CN" sz="2000"/>
              <a:t>a[i]</a:t>
            </a:r>
            <a:r>
              <a:rPr lang="zh-CN" altLang="en-US" sz="2000"/>
              <a:t>的类型是</a:t>
            </a:r>
            <a:r>
              <a:rPr lang="en-US" altLang="zh-CN" sz="2000"/>
              <a:t>array(3,integer)</a:t>
            </a:r>
            <a:r>
              <a:rPr lang="zh-CN" altLang="en-US" sz="2000"/>
              <a:t>，宽度是</a:t>
            </a:r>
            <a:r>
              <a:rPr lang="en-US" altLang="zh-CN" sz="2000"/>
              <a:t>12</a:t>
            </a:r>
            <a:r>
              <a:rPr lang="zh-CN" altLang="en-US" sz="2000"/>
              <a:t>。</a:t>
            </a:r>
            <a:r>
              <a:rPr lang="en-US" altLang="zh-CN" sz="2000"/>
              <a:t>a[i][j]</a:t>
            </a:r>
            <a:r>
              <a:rPr lang="zh-CN" altLang="en-US" sz="2000"/>
              <a:t>的类型是整型。</a:t>
            </a:r>
            <a:endParaRPr lang="en-US" altLang="zh-CN" sz="2000"/>
          </a:p>
          <a:p>
            <a:r>
              <a:rPr lang="zh-CN" altLang="en-US" sz="2000"/>
              <a:t>基于数组引用的翻译方案，表达式</a:t>
            </a:r>
            <a:r>
              <a:rPr lang="en-US" altLang="zh-CN" sz="2000"/>
              <a:t>c+a[i][j]</a:t>
            </a:r>
            <a:r>
              <a:rPr lang="zh-CN" altLang="en-US" sz="2000"/>
              <a:t>的注释树及三地址代码序列如下：</a:t>
            </a:r>
            <a:endParaRPr lang="en-US" altLang="zh-CN" sz="2000"/>
          </a:p>
        </p:txBody>
      </p:sp>
      <p:pic>
        <p:nvPicPr>
          <p:cNvPr id="43012" name="Picture 2"/>
          <p:cNvPicPr>
            <a:picLocks noChangeAspect="1" noChangeArrowheads="1"/>
          </p:cNvPicPr>
          <p:nvPr/>
        </p:nvPicPr>
        <p:blipFill>
          <a:blip r:embed="rId3" cstate="print"/>
          <a:srcRect/>
          <a:stretch>
            <a:fillRect/>
          </a:stretch>
        </p:blipFill>
        <p:spPr bwMode="auto">
          <a:xfrm>
            <a:off x="838200" y="3806825"/>
            <a:ext cx="7248525" cy="3051175"/>
          </a:xfrm>
          <a:prstGeom prst="rect">
            <a:avLst/>
          </a:prstGeom>
          <a:noFill/>
          <a:ln w="38100" algn="ctr">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控制流语句翻译</a:t>
            </a:r>
            <a:endParaRPr lang="en-US" dirty="0"/>
          </a:p>
        </p:txBody>
      </p:sp>
      <p:sp>
        <p:nvSpPr>
          <p:cNvPr id="3" name="Content Placeholder 2"/>
          <p:cNvSpPr>
            <a:spLocks noGrp="1"/>
          </p:cNvSpPr>
          <p:nvPr>
            <p:ph idx="1"/>
          </p:nvPr>
        </p:nvSpPr>
        <p:spPr/>
        <p:txBody>
          <a:bodyPr/>
          <a:lstStyle/>
          <a:p>
            <a:r>
              <a:rPr lang="en-US" altLang="zh-CN" dirty="0"/>
              <a:t>if-else</a:t>
            </a:r>
            <a:r>
              <a:rPr lang="zh-CN" altLang="en-US" dirty="0"/>
              <a:t>语句，</a:t>
            </a:r>
            <a:r>
              <a:rPr lang="en-US" altLang="zh-CN" dirty="0"/>
              <a:t>while</a:t>
            </a:r>
            <a:r>
              <a:rPr lang="zh-CN" altLang="en-US" dirty="0"/>
              <a:t>语句</a:t>
            </a:r>
            <a:endParaRPr lang="en-US" altLang="zh-CN" dirty="0"/>
          </a:p>
          <a:p>
            <a:r>
              <a:rPr lang="zh-CN" altLang="en-US" dirty="0"/>
              <a:t>翻译目标：</a:t>
            </a:r>
            <a:endParaRPr lang="en-US" altLang="zh-CN" dirty="0"/>
          </a:p>
          <a:p>
            <a:endParaRPr lang="en-US" dirty="0"/>
          </a:p>
        </p:txBody>
      </p:sp>
      <p:pic>
        <p:nvPicPr>
          <p:cNvPr id="4" name="Picture 3"/>
          <p:cNvPicPr>
            <a:picLocks noChangeAspect="1"/>
          </p:cNvPicPr>
          <p:nvPr/>
        </p:nvPicPr>
        <p:blipFill>
          <a:blip r:embed="rId2"/>
          <a:stretch>
            <a:fillRect/>
          </a:stretch>
        </p:blipFill>
        <p:spPr>
          <a:xfrm>
            <a:off x="2411760" y="2492896"/>
            <a:ext cx="5910932" cy="2548661"/>
          </a:xfrm>
          <a:prstGeom prst="rect">
            <a:avLst/>
          </a:prstGeom>
        </p:spPr>
      </p:pic>
    </p:spTree>
    <p:extLst>
      <p:ext uri="{BB962C8B-B14F-4D97-AF65-F5344CB8AC3E}">
        <p14:creationId xmlns:p14="http://schemas.microsoft.com/office/powerpoint/2010/main" val="4096533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t>控制流语句翻译</a:t>
            </a:r>
          </a:p>
        </p:txBody>
      </p:sp>
      <p:sp>
        <p:nvSpPr>
          <p:cNvPr id="3" name="内容占位符 2"/>
          <p:cNvSpPr>
            <a:spLocks noGrp="1"/>
          </p:cNvSpPr>
          <p:nvPr>
            <p:ph idx="1"/>
          </p:nvPr>
        </p:nvSpPr>
        <p:spPr/>
        <p:txBody>
          <a:bodyPr>
            <a:normAutofit fontScale="92500" lnSpcReduction="20000"/>
          </a:bodyPr>
          <a:lstStyle/>
          <a:p>
            <a:pPr>
              <a:defRPr/>
            </a:pPr>
            <a:r>
              <a:rPr lang="en-US" altLang="zh-CN" dirty="0"/>
              <a:t>if-else</a:t>
            </a:r>
            <a:r>
              <a:rPr lang="zh-CN" altLang="en-US" dirty="0"/>
              <a:t>语句，</a:t>
            </a:r>
            <a:r>
              <a:rPr lang="en-US" altLang="zh-CN" dirty="0"/>
              <a:t>while</a:t>
            </a:r>
            <a:r>
              <a:rPr lang="zh-CN" altLang="en-US" dirty="0"/>
              <a:t>语句</a:t>
            </a:r>
            <a:endParaRPr lang="en-US" altLang="zh-CN" dirty="0"/>
          </a:p>
          <a:p>
            <a:pPr>
              <a:defRPr/>
            </a:pPr>
            <a:r>
              <a:rPr lang="zh-CN" altLang="en-US" dirty="0"/>
              <a:t>需要将语句的翻译和布尔表达式的翻译结合在一起</a:t>
            </a:r>
            <a:endParaRPr lang="en-US" altLang="zh-CN" dirty="0"/>
          </a:p>
          <a:p>
            <a:pPr>
              <a:defRPr/>
            </a:pPr>
            <a:r>
              <a:rPr lang="zh-CN" altLang="en-US" dirty="0"/>
              <a:t>布尔表达式是被用作语句中改变控制流的条件表达式，通常用来</a:t>
            </a:r>
            <a:endParaRPr lang="en-US" altLang="zh-CN" dirty="0"/>
          </a:p>
          <a:p>
            <a:pPr lvl="1">
              <a:defRPr/>
            </a:pPr>
            <a:r>
              <a:rPr lang="zh-CN" altLang="en-US" dirty="0"/>
              <a:t>改变控制流。布尔表达式的值由程序到达的某个位置隐含地指出。</a:t>
            </a:r>
            <a:endParaRPr lang="en-US" altLang="zh-CN" dirty="0"/>
          </a:p>
          <a:p>
            <a:pPr lvl="1">
              <a:defRPr/>
            </a:pPr>
            <a:r>
              <a:rPr lang="zh-CN" altLang="en-US" dirty="0"/>
              <a:t>计算逻辑值。可以使用带有逻辑运算符的三地址指令进行求值。</a:t>
            </a:r>
            <a:endParaRPr lang="en-US" altLang="zh-CN" dirty="0"/>
          </a:p>
          <a:p>
            <a:pPr>
              <a:defRPr/>
            </a:pPr>
            <a:r>
              <a:rPr lang="zh-CN" altLang="en-US" dirty="0"/>
              <a:t>布尔表达式的使用意图要根据其语法上下文确定</a:t>
            </a:r>
            <a:endParaRPr lang="en-US" altLang="zh-CN" dirty="0"/>
          </a:p>
          <a:p>
            <a:pPr lvl="1">
              <a:defRPr/>
            </a:pPr>
            <a:r>
              <a:rPr lang="zh-CN" altLang="en-US" dirty="0"/>
              <a:t>跟在关键字</a:t>
            </a:r>
            <a:r>
              <a:rPr lang="en-US" altLang="zh-CN" dirty="0"/>
              <a:t>if</a:t>
            </a:r>
            <a:r>
              <a:rPr lang="zh-CN" altLang="en-US" dirty="0"/>
              <a:t>后面的表达式用来改变控制流</a:t>
            </a:r>
            <a:endParaRPr lang="en-US" altLang="zh-CN" dirty="0"/>
          </a:p>
          <a:p>
            <a:pPr lvl="1">
              <a:defRPr/>
            </a:pPr>
            <a:r>
              <a:rPr lang="zh-CN" altLang="en-US" dirty="0"/>
              <a:t>一个赋值语句右部的表达式用来计算一个逻辑值</a:t>
            </a:r>
            <a:endParaRPr lang="en-US" altLang="zh-CN" dirty="0"/>
          </a:p>
          <a:p>
            <a:pPr lvl="1">
              <a:defRPr/>
            </a:pPr>
            <a:r>
              <a:rPr lang="zh-CN" altLang="en-US" dirty="0"/>
              <a:t>可以使用两个不同的非终结符号或其它方法来区分这两种使用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a:t>布尔表达式</a:t>
            </a:r>
          </a:p>
        </p:txBody>
      </p:sp>
      <p:sp>
        <p:nvSpPr>
          <p:cNvPr id="51203" name="内容占位符 2"/>
          <p:cNvSpPr>
            <a:spLocks noGrp="1"/>
          </p:cNvSpPr>
          <p:nvPr>
            <p:ph idx="1"/>
          </p:nvPr>
        </p:nvSpPr>
        <p:spPr/>
        <p:txBody>
          <a:bodyPr/>
          <a:lstStyle/>
          <a:p>
            <a:r>
              <a:rPr lang="zh-CN" altLang="en-US" sz="2200" dirty="0"/>
              <a:t>将布尔运算符作用在布尔变量或关系表达式上，构成布尔表达式</a:t>
            </a:r>
            <a:endParaRPr lang="en-US" altLang="zh-CN" sz="2200" dirty="0"/>
          </a:p>
          <a:p>
            <a:r>
              <a:rPr lang="zh-CN" altLang="en-US" sz="2200" dirty="0"/>
              <a:t>引入新的非终结符号</a:t>
            </a:r>
            <a:r>
              <a:rPr lang="en-US" altLang="zh-CN" sz="2200" dirty="0"/>
              <a:t>B</a:t>
            </a:r>
            <a:r>
              <a:rPr lang="zh-CN" altLang="en-US" sz="2200" dirty="0"/>
              <a:t>表示布尔表达式</a:t>
            </a:r>
            <a:endParaRPr lang="en-US" altLang="zh-CN" sz="2200" dirty="0"/>
          </a:p>
          <a:p>
            <a:r>
              <a:rPr lang="zh-CN" altLang="en-US" sz="2200" dirty="0"/>
              <a:t>布尔运算符</a:t>
            </a:r>
            <a:r>
              <a:rPr lang="en-US" altLang="zh-CN" sz="2200" dirty="0"/>
              <a:t>: &amp;&amp;  </a:t>
            </a:r>
            <a:r>
              <a:rPr lang="zh-CN" altLang="en-US" sz="2200" dirty="0"/>
              <a:t>、</a:t>
            </a:r>
            <a:r>
              <a:rPr lang="en-US" altLang="zh-CN" sz="2200" dirty="0"/>
              <a:t> || </a:t>
            </a:r>
            <a:r>
              <a:rPr lang="zh-CN" altLang="en-US" sz="2200" dirty="0"/>
              <a:t>、</a:t>
            </a:r>
            <a:r>
              <a:rPr lang="en-US" altLang="zh-CN" sz="2200" dirty="0"/>
              <a:t>  !</a:t>
            </a:r>
          </a:p>
          <a:p>
            <a:r>
              <a:rPr lang="zh-CN" altLang="en-US" sz="2200" dirty="0"/>
              <a:t>关系表达式 </a:t>
            </a:r>
            <a:r>
              <a:rPr lang="en-US" altLang="zh-CN" sz="2200" dirty="0"/>
              <a:t>E1 </a:t>
            </a:r>
            <a:r>
              <a:rPr lang="en-US" altLang="zh-CN" sz="2200" dirty="0" err="1"/>
              <a:t>rel</a:t>
            </a:r>
            <a:r>
              <a:rPr lang="en-US" altLang="zh-CN" sz="2200" dirty="0"/>
              <a:t> E2</a:t>
            </a:r>
          </a:p>
          <a:p>
            <a:r>
              <a:rPr lang="zh-CN" altLang="en-US" sz="2200" dirty="0"/>
              <a:t>关系运算符：</a:t>
            </a:r>
            <a:r>
              <a:rPr lang="en-US" altLang="zh-CN" sz="2200" dirty="0"/>
              <a:t>&lt;</a:t>
            </a:r>
            <a:r>
              <a:rPr lang="zh-CN" altLang="en-US" sz="2200" dirty="0"/>
              <a:t>、</a:t>
            </a:r>
            <a:r>
              <a:rPr lang="en-US" altLang="zh-CN" sz="2200" dirty="0"/>
              <a:t>&lt;=</a:t>
            </a:r>
            <a:r>
              <a:rPr lang="zh-CN" altLang="en-US" sz="2200" dirty="0"/>
              <a:t>、</a:t>
            </a:r>
            <a:r>
              <a:rPr lang="en-US" altLang="zh-CN" sz="2200" dirty="0"/>
              <a:t>=</a:t>
            </a:r>
            <a:r>
              <a:rPr lang="zh-CN" altLang="en-US" sz="2200" dirty="0"/>
              <a:t>、</a:t>
            </a:r>
            <a:r>
              <a:rPr lang="en-US" altLang="zh-CN" sz="2200" dirty="0"/>
              <a:t>!=</a:t>
            </a:r>
            <a:r>
              <a:rPr lang="zh-CN" altLang="en-US" sz="2200" dirty="0"/>
              <a:t>、</a:t>
            </a:r>
            <a:r>
              <a:rPr lang="en-US" altLang="zh-CN" sz="2200" dirty="0"/>
              <a:t>&gt;</a:t>
            </a:r>
            <a:r>
              <a:rPr lang="zh-CN" altLang="en-US" sz="2200" dirty="0"/>
              <a:t>、</a:t>
            </a:r>
            <a:r>
              <a:rPr lang="en-US" altLang="zh-CN" sz="2200" dirty="0"/>
              <a:t>&gt;=</a:t>
            </a:r>
          </a:p>
          <a:p>
            <a:r>
              <a:rPr lang="zh-CN" altLang="en-US" sz="2200" dirty="0"/>
              <a:t>其中布尔运算符</a:t>
            </a:r>
            <a:r>
              <a:rPr lang="en-US" altLang="zh-CN" sz="2200" dirty="0"/>
              <a:t>&amp;&amp;</a:t>
            </a:r>
            <a:r>
              <a:rPr lang="zh-CN" altLang="en-US" sz="2200" dirty="0"/>
              <a:t>和</a:t>
            </a:r>
            <a:r>
              <a:rPr lang="en-US" altLang="zh-CN" sz="2200" dirty="0"/>
              <a:t>||</a:t>
            </a:r>
            <a:r>
              <a:rPr lang="zh-CN" altLang="en-US" sz="2200" dirty="0"/>
              <a:t>是左结合的，优先级</a:t>
            </a:r>
            <a:r>
              <a:rPr lang="en-US" altLang="zh-CN" sz="2200" dirty="0"/>
              <a:t>||</a:t>
            </a:r>
            <a:r>
              <a:rPr lang="zh-CN" altLang="en-US" sz="2200" dirty="0"/>
              <a:t>最低，其次是</a:t>
            </a:r>
            <a:r>
              <a:rPr lang="en-US" altLang="zh-CN" sz="2200" dirty="0"/>
              <a:t>&amp;&amp;</a:t>
            </a:r>
            <a:r>
              <a:rPr lang="zh-CN" altLang="en-US" sz="2200" dirty="0"/>
              <a:t>，！最高</a:t>
            </a:r>
            <a:endParaRPr lang="en-US" altLang="zh-CN" sz="2200" dirty="0"/>
          </a:p>
          <a:p>
            <a:r>
              <a:rPr lang="zh-CN" altLang="en-US" sz="2200" dirty="0"/>
              <a:t>表示布尔表达式的文法</a:t>
            </a:r>
            <a:endParaRPr lang="en-US" altLang="zh-CN" sz="2200" dirty="0"/>
          </a:p>
          <a:p>
            <a:endParaRPr lang="en-US" altLang="zh-CN" dirty="0"/>
          </a:p>
          <a:p>
            <a:endParaRPr lang="zh-CN" altLang="en-US" dirty="0"/>
          </a:p>
        </p:txBody>
      </p:sp>
      <p:pic>
        <p:nvPicPr>
          <p:cNvPr id="51204" name="Picture 4"/>
          <p:cNvPicPr>
            <a:picLocks noChangeAspect="1" noChangeArrowheads="1"/>
          </p:cNvPicPr>
          <p:nvPr/>
        </p:nvPicPr>
        <p:blipFill>
          <a:blip r:embed="rId2" cstate="print"/>
          <a:srcRect/>
          <a:stretch>
            <a:fillRect/>
          </a:stretch>
        </p:blipFill>
        <p:spPr bwMode="auto">
          <a:xfrm>
            <a:off x="762000" y="5486400"/>
            <a:ext cx="7562850" cy="457200"/>
          </a:xfrm>
          <a:prstGeom prst="rect">
            <a:avLst/>
          </a:prstGeom>
          <a:noFill/>
          <a:ln w="38100" algn="ctr">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a:t>布尔表达式的高效求值</a:t>
            </a:r>
          </a:p>
        </p:txBody>
      </p:sp>
      <p:sp>
        <p:nvSpPr>
          <p:cNvPr id="52227" name="内容占位符 2"/>
          <p:cNvSpPr>
            <a:spLocks noGrp="1"/>
          </p:cNvSpPr>
          <p:nvPr>
            <p:ph idx="1"/>
          </p:nvPr>
        </p:nvSpPr>
        <p:spPr/>
        <p:txBody>
          <a:bodyPr/>
          <a:lstStyle/>
          <a:p>
            <a:r>
              <a:rPr lang="en-US" altLang="zh-CN"/>
              <a:t>B1 || B2, B1</a:t>
            </a:r>
            <a:r>
              <a:rPr lang="zh-CN" altLang="en-US"/>
              <a:t>为真，则不用求</a:t>
            </a:r>
            <a:r>
              <a:rPr lang="en-US" altLang="zh-CN"/>
              <a:t>B2</a:t>
            </a:r>
            <a:r>
              <a:rPr lang="zh-CN" altLang="en-US"/>
              <a:t>也能断定整个表达式为真</a:t>
            </a:r>
            <a:endParaRPr lang="en-US" altLang="zh-CN"/>
          </a:p>
          <a:p>
            <a:r>
              <a:rPr lang="en-US" altLang="zh-CN"/>
              <a:t>B1&amp;&amp;B2, B1</a:t>
            </a:r>
            <a:r>
              <a:rPr lang="zh-CN" altLang="en-US"/>
              <a:t>为假，则整个表达式肯定为假</a:t>
            </a:r>
            <a:endParaRPr lang="en-US" altLang="zh-CN"/>
          </a:p>
          <a:p>
            <a:r>
              <a:rPr lang="zh-CN" altLang="en-US"/>
              <a:t>如果某些程序设计语言允许这种高效的求值方式，则编译器可以优化布尔表达式的求值过程，只要已经求值部分足以确定整个表达式的值就可以了。</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短路（跳转）代码</a:t>
            </a:r>
          </a:p>
        </p:txBody>
      </p:sp>
      <p:sp>
        <p:nvSpPr>
          <p:cNvPr id="53251" name="内容占位符 2"/>
          <p:cNvSpPr>
            <a:spLocks noGrp="1"/>
          </p:cNvSpPr>
          <p:nvPr>
            <p:ph idx="1"/>
          </p:nvPr>
        </p:nvSpPr>
        <p:spPr/>
        <p:txBody>
          <a:bodyPr/>
          <a:lstStyle/>
          <a:p>
            <a:r>
              <a:rPr lang="zh-CN" altLang="en-US"/>
              <a:t>布尔运算符</a:t>
            </a:r>
            <a:r>
              <a:rPr lang="en-US" altLang="zh-CN"/>
              <a:t>&amp;&amp;</a:t>
            </a:r>
            <a:r>
              <a:rPr lang="zh-CN" altLang="en-US"/>
              <a:t>、</a:t>
            </a:r>
            <a:r>
              <a:rPr lang="en-US" altLang="zh-CN"/>
              <a:t> ||</a:t>
            </a:r>
            <a:r>
              <a:rPr lang="zh-CN" altLang="en-US"/>
              <a:t>、</a:t>
            </a:r>
            <a:r>
              <a:rPr lang="en-US" altLang="zh-CN"/>
              <a:t> !</a:t>
            </a:r>
            <a:r>
              <a:rPr lang="zh-CN" altLang="en-US"/>
              <a:t>被翻译成跳转指令。由跳转位置隐含的指出布尔表达式的值。</a:t>
            </a:r>
            <a:endParaRPr lang="en-US" altLang="zh-CN"/>
          </a:p>
          <a:p>
            <a:r>
              <a:rPr lang="en-US" altLang="zh-CN"/>
              <a:t>if(x&lt;100 || x&gt;200 &amp;&amp; x!=y) x=0;</a:t>
            </a:r>
          </a:p>
          <a:p>
            <a:endParaRPr lang="zh-CN" altLang="en-US"/>
          </a:p>
        </p:txBody>
      </p:sp>
      <p:pic>
        <p:nvPicPr>
          <p:cNvPr id="53252" name="Picture 2"/>
          <p:cNvPicPr>
            <a:picLocks noChangeAspect="1" noChangeArrowheads="1"/>
          </p:cNvPicPr>
          <p:nvPr/>
        </p:nvPicPr>
        <p:blipFill>
          <a:blip r:embed="rId2" cstate="print"/>
          <a:srcRect/>
          <a:stretch>
            <a:fillRect/>
          </a:stretch>
        </p:blipFill>
        <p:spPr bwMode="auto">
          <a:xfrm>
            <a:off x="762000" y="3429000"/>
            <a:ext cx="3019425" cy="1962150"/>
          </a:xfrm>
          <a:prstGeom prst="rect">
            <a:avLst/>
          </a:prstGeom>
          <a:noFill/>
          <a:ln w="38100" algn="ctr">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a:t>控制流语句翻译</a:t>
            </a:r>
          </a:p>
        </p:txBody>
      </p:sp>
      <p:sp>
        <p:nvSpPr>
          <p:cNvPr id="54275" name="内容占位符 2"/>
          <p:cNvSpPr>
            <a:spLocks noGrp="1"/>
          </p:cNvSpPr>
          <p:nvPr>
            <p:ph idx="1"/>
          </p:nvPr>
        </p:nvSpPr>
        <p:spPr>
          <a:xfrm>
            <a:off x="609600" y="1676400"/>
            <a:ext cx="8001000" cy="4267200"/>
          </a:xfrm>
        </p:spPr>
        <p:txBody>
          <a:bodyPr/>
          <a:lstStyle/>
          <a:p>
            <a:r>
              <a:rPr lang="zh-CN" altLang="en-US" sz="2400"/>
              <a:t>语句及文法</a:t>
            </a:r>
            <a:endParaRPr lang="en-US" altLang="zh-CN" sz="2400"/>
          </a:p>
          <a:p>
            <a:pPr>
              <a:buFont typeface="Wingdings" pitchFamily="2" charset="2"/>
              <a:buNone/>
            </a:pPr>
            <a:endParaRPr lang="en-US" altLang="zh-CN" sz="2400"/>
          </a:p>
          <a:p>
            <a:r>
              <a:rPr lang="en-US" altLang="zh-CN" sz="2400" i="1"/>
              <a:t>B</a:t>
            </a:r>
            <a:r>
              <a:rPr lang="zh-CN" altLang="en-US" sz="2400"/>
              <a:t>和</a:t>
            </a:r>
            <a:r>
              <a:rPr lang="en-US" altLang="zh-CN" sz="2400" i="1"/>
              <a:t>S</a:t>
            </a:r>
            <a:r>
              <a:rPr lang="zh-CN" altLang="en-US" sz="2400"/>
              <a:t>有综合属性</a:t>
            </a:r>
            <a:r>
              <a:rPr lang="en-US" altLang="zh-CN" sz="2400" i="1"/>
              <a:t>code</a:t>
            </a:r>
            <a:r>
              <a:rPr lang="zh-CN" altLang="en-US" sz="2400"/>
              <a:t>，表示翻译得到的三地址代码。</a:t>
            </a:r>
            <a:endParaRPr lang="en-US" altLang="zh-CN" sz="2400"/>
          </a:p>
          <a:p>
            <a:r>
              <a:rPr lang="en-US" altLang="zh-CN" sz="2400" i="1"/>
              <a:t>B</a:t>
            </a:r>
            <a:r>
              <a:rPr lang="zh-CN" altLang="en-US" sz="2400"/>
              <a:t>的继承属性</a:t>
            </a:r>
            <a:r>
              <a:rPr lang="en-US" altLang="zh-CN" sz="2400" i="1"/>
              <a:t>true</a:t>
            </a:r>
            <a:r>
              <a:rPr lang="zh-CN" altLang="en-US" sz="2400"/>
              <a:t>和</a:t>
            </a:r>
            <a:r>
              <a:rPr lang="en-US" altLang="zh-CN" sz="2400" i="1"/>
              <a:t>false</a:t>
            </a:r>
            <a:r>
              <a:rPr lang="zh-CN" altLang="en-US" sz="2400"/>
              <a:t>，</a:t>
            </a:r>
            <a:r>
              <a:rPr lang="en-US" altLang="zh-CN" sz="2400" i="1"/>
              <a:t>S</a:t>
            </a:r>
            <a:r>
              <a:rPr lang="zh-CN" altLang="en-US" sz="2400"/>
              <a:t>的继承属性</a:t>
            </a:r>
            <a:r>
              <a:rPr lang="en-US" altLang="zh-CN" sz="2400" i="1"/>
              <a:t>next</a:t>
            </a:r>
            <a:r>
              <a:rPr lang="zh-CN" altLang="en-US" sz="2400" i="1"/>
              <a:t>，</a:t>
            </a:r>
            <a:r>
              <a:rPr lang="zh-CN" altLang="en-US" sz="2400"/>
              <a:t>表示跳转的位置。</a:t>
            </a:r>
            <a:endParaRPr lang="en-US" altLang="zh-CN" sz="2400"/>
          </a:p>
        </p:txBody>
      </p:sp>
      <p:pic>
        <p:nvPicPr>
          <p:cNvPr id="54276" name="Picture 4"/>
          <p:cNvPicPr>
            <a:picLocks noChangeAspect="1" noChangeArrowheads="1"/>
          </p:cNvPicPr>
          <p:nvPr/>
        </p:nvPicPr>
        <p:blipFill>
          <a:blip r:embed="rId2" cstate="print"/>
          <a:srcRect/>
          <a:stretch>
            <a:fillRect/>
          </a:stretch>
        </p:blipFill>
        <p:spPr bwMode="auto">
          <a:xfrm>
            <a:off x="5521325" y="1599818"/>
            <a:ext cx="2295525" cy="1038225"/>
          </a:xfrm>
          <a:prstGeom prst="rect">
            <a:avLst/>
          </a:prstGeom>
          <a:noFill/>
          <a:ln w="38100" algn="ctr">
            <a:noFill/>
            <a:miter lim="800000"/>
            <a:headEnd/>
            <a:tailEnd/>
          </a:ln>
        </p:spPr>
      </p:pic>
      <p:pic>
        <p:nvPicPr>
          <p:cNvPr id="54277" name="Picture 5"/>
          <p:cNvPicPr>
            <a:picLocks noChangeAspect="1" noChangeArrowheads="1"/>
          </p:cNvPicPr>
          <p:nvPr/>
        </p:nvPicPr>
        <p:blipFill>
          <a:blip r:embed="rId3" cstate="print"/>
          <a:srcRect/>
          <a:stretch>
            <a:fillRect/>
          </a:stretch>
        </p:blipFill>
        <p:spPr bwMode="auto">
          <a:xfrm>
            <a:off x="2803525" y="3429000"/>
            <a:ext cx="5435600" cy="3429000"/>
          </a:xfrm>
          <a:prstGeom prst="rect">
            <a:avLst/>
          </a:prstGeom>
          <a:noFill/>
          <a:ln w="38100" algn="ctr">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a:t>控制流语句翻译分析</a:t>
            </a:r>
          </a:p>
        </p:txBody>
      </p:sp>
      <p:sp>
        <p:nvSpPr>
          <p:cNvPr id="55299" name="内容占位符 2"/>
          <p:cNvSpPr>
            <a:spLocks noGrp="1"/>
          </p:cNvSpPr>
          <p:nvPr>
            <p:ph idx="1"/>
          </p:nvPr>
        </p:nvSpPr>
        <p:spPr>
          <a:xfrm>
            <a:off x="566738" y="1752600"/>
            <a:ext cx="3700462" cy="4267200"/>
          </a:xfrm>
        </p:spPr>
        <p:txBody>
          <a:bodyPr/>
          <a:lstStyle/>
          <a:p>
            <a:r>
              <a:rPr lang="zh-CN" altLang="en-US" sz="1800"/>
              <a:t>翻译</a:t>
            </a:r>
            <a:r>
              <a:rPr lang="en-US" altLang="zh-CN" sz="1800"/>
              <a:t>S→if (</a:t>
            </a:r>
            <a:r>
              <a:rPr lang="en-US" altLang="zh-CN" sz="1800" i="1"/>
              <a:t>B</a:t>
            </a:r>
            <a:r>
              <a:rPr lang="en-US" altLang="zh-CN" sz="1800"/>
              <a:t>) S1, </a:t>
            </a:r>
            <a:r>
              <a:rPr lang="zh-CN" altLang="en-US" sz="1800"/>
              <a:t>创建</a:t>
            </a:r>
            <a:r>
              <a:rPr lang="en-US" altLang="zh-CN" sz="1800"/>
              <a:t>B.true</a:t>
            </a:r>
            <a:r>
              <a:rPr lang="zh-CN" altLang="en-US" sz="1800"/>
              <a:t>标号，并指向</a:t>
            </a:r>
            <a:r>
              <a:rPr lang="en-US" altLang="zh-CN" sz="1800"/>
              <a:t>S1</a:t>
            </a:r>
            <a:r>
              <a:rPr lang="zh-CN" altLang="en-US" sz="1800"/>
              <a:t>的第一条指令。</a:t>
            </a:r>
            <a:endParaRPr lang="en-US" altLang="zh-CN" sz="1800"/>
          </a:p>
          <a:p>
            <a:r>
              <a:rPr lang="zh-CN" altLang="en-US" sz="1800"/>
              <a:t>翻译</a:t>
            </a:r>
            <a:r>
              <a:rPr lang="en-US" altLang="zh-CN" sz="1800"/>
              <a:t>S →if (</a:t>
            </a:r>
            <a:r>
              <a:rPr lang="en-US" altLang="zh-CN" sz="1800" i="1"/>
              <a:t>B</a:t>
            </a:r>
            <a:r>
              <a:rPr lang="en-US" altLang="zh-CN" sz="1800"/>
              <a:t>) S1 else S2, B</a:t>
            </a:r>
            <a:r>
              <a:rPr lang="zh-CN" altLang="en-US" sz="1800"/>
              <a:t>为真时，跳转到</a:t>
            </a:r>
            <a:r>
              <a:rPr lang="en-US" altLang="zh-CN" sz="1800"/>
              <a:t>S1</a:t>
            </a:r>
            <a:r>
              <a:rPr lang="zh-CN" altLang="en-US" sz="1800"/>
              <a:t>代码的第一条指令；当</a:t>
            </a:r>
            <a:r>
              <a:rPr lang="en-US" altLang="zh-CN" sz="1800"/>
              <a:t>B</a:t>
            </a:r>
            <a:r>
              <a:rPr lang="zh-CN" altLang="en-US" sz="1800"/>
              <a:t>为假时跳转到</a:t>
            </a:r>
            <a:r>
              <a:rPr lang="en-US" altLang="zh-CN" sz="1800"/>
              <a:t>S2</a:t>
            </a:r>
            <a:r>
              <a:rPr lang="zh-CN" altLang="en-US" sz="1800"/>
              <a:t>代码的第一条指令。然后，控制流从</a:t>
            </a:r>
            <a:r>
              <a:rPr lang="en-US" altLang="zh-CN" sz="1800"/>
              <a:t>S1</a:t>
            </a:r>
            <a:r>
              <a:rPr lang="zh-CN" altLang="en-US" sz="1800"/>
              <a:t>或</a:t>
            </a:r>
            <a:r>
              <a:rPr lang="en-US" altLang="zh-CN" sz="1800"/>
              <a:t>S2</a:t>
            </a:r>
            <a:r>
              <a:rPr lang="zh-CN" altLang="en-US" sz="1800"/>
              <a:t>转到紧跟在</a:t>
            </a:r>
            <a:r>
              <a:rPr lang="en-US" altLang="zh-CN" sz="1800"/>
              <a:t>S</a:t>
            </a:r>
            <a:r>
              <a:rPr lang="zh-CN" altLang="en-US" sz="1800"/>
              <a:t>的代码后面的三地址指令，该指令由继承属性</a:t>
            </a:r>
            <a:r>
              <a:rPr lang="en-US" altLang="zh-CN" sz="1800"/>
              <a:t>S.next</a:t>
            </a:r>
            <a:r>
              <a:rPr lang="zh-CN" altLang="en-US" sz="1800"/>
              <a:t>指定。</a:t>
            </a:r>
            <a:endParaRPr lang="en-US" altLang="zh-CN" sz="1800"/>
          </a:p>
          <a:p>
            <a:r>
              <a:rPr lang="en-US" altLang="zh-CN" sz="1800"/>
              <a:t>while</a:t>
            </a:r>
            <a:r>
              <a:rPr lang="zh-CN" altLang="en-US" sz="1800"/>
              <a:t>语句中有个</a:t>
            </a:r>
            <a:r>
              <a:rPr lang="en-US" altLang="zh-CN" sz="1800"/>
              <a:t>begin</a:t>
            </a:r>
            <a:r>
              <a:rPr lang="zh-CN" altLang="en-US" sz="1800"/>
              <a:t>局部变量</a:t>
            </a:r>
            <a:endParaRPr lang="en-US" altLang="zh-CN" sz="1800"/>
          </a:p>
          <a:p>
            <a:r>
              <a:rPr lang="en-US" altLang="zh-CN" sz="1800"/>
              <a:t>……</a:t>
            </a:r>
            <a:endParaRPr lang="zh-CN" altLang="en-US" sz="1800"/>
          </a:p>
        </p:txBody>
      </p:sp>
      <p:pic>
        <p:nvPicPr>
          <p:cNvPr id="55300" name="Picture 2"/>
          <p:cNvPicPr>
            <a:picLocks noChangeAspect="1" noChangeArrowheads="1"/>
          </p:cNvPicPr>
          <p:nvPr/>
        </p:nvPicPr>
        <p:blipFill>
          <a:blip r:embed="rId2" cstate="print"/>
          <a:srcRect/>
          <a:stretch>
            <a:fillRect/>
          </a:stretch>
        </p:blipFill>
        <p:spPr bwMode="auto">
          <a:xfrm>
            <a:off x="4343400" y="1828800"/>
            <a:ext cx="4267200" cy="4224338"/>
          </a:xfrm>
          <a:prstGeom prst="rect">
            <a:avLst/>
          </a:prstGeom>
          <a:noFill/>
          <a:ln w="38100" algn="ctr">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a:t>中间代码表示及其好处</a:t>
            </a:r>
          </a:p>
        </p:txBody>
      </p:sp>
      <p:sp>
        <p:nvSpPr>
          <p:cNvPr id="6147" name="内容占位符 2"/>
          <p:cNvSpPr>
            <a:spLocks noGrp="1"/>
          </p:cNvSpPr>
          <p:nvPr>
            <p:ph idx="1"/>
          </p:nvPr>
        </p:nvSpPr>
        <p:spPr/>
        <p:txBody>
          <a:bodyPr>
            <a:normAutofit/>
          </a:bodyPr>
          <a:lstStyle/>
          <a:p>
            <a:pPr eaLnBrk="1" hangingPunct="1"/>
            <a:r>
              <a:rPr lang="zh-CN" altLang="en-US"/>
              <a:t>形式</a:t>
            </a:r>
            <a:endParaRPr lang="en-US" altLang="zh-CN"/>
          </a:p>
          <a:p>
            <a:pPr lvl="1" eaLnBrk="1" hangingPunct="1"/>
            <a:r>
              <a:rPr lang="zh-CN" altLang="en-US"/>
              <a:t>多种中间表示，不同层次</a:t>
            </a:r>
            <a:endParaRPr lang="en-US" altLang="zh-CN"/>
          </a:p>
          <a:p>
            <a:pPr lvl="1" eaLnBrk="1" hangingPunct="1"/>
            <a:r>
              <a:rPr lang="zh-CN" altLang="en-US"/>
              <a:t>抽象语法树</a:t>
            </a:r>
            <a:endParaRPr lang="en-US" altLang="zh-CN"/>
          </a:p>
          <a:p>
            <a:pPr lvl="1" eaLnBrk="1" hangingPunct="1"/>
            <a:r>
              <a:rPr lang="zh-CN" altLang="en-US"/>
              <a:t>三地址码</a:t>
            </a:r>
            <a:endParaRPr lang="en-US" altLang="zh-CN"/>
          </a:p>
          <a:p>
            <a:pPr eaLnBrk="1" hangingPunct="1"/>
            <a:r>
              <a:rPr lang="zh-CN" altLang="en-US"/>
              <a:t>重定位</a:t>
            </a:r>
            <a:endParaRPr lang="en-US" altLang="zh-CN"/>
          </a:p>
          <a:p>
            <a:pPr lvl="1" eaLnBrk="1" hangingPunct="1"/>
            <a:r>
              <a:rPr lang="zh-CN" altLang="en-US"/>
              <a:t>为新的机器建编译器，只需要做从中间代码到新的目标代码的翻译器（前端独立）</a:t>
            </a:r>
            <a:endParaRPr lang="en-US" altLang="zh-CN"/>
          </a:p>
          <a:p>
            <a:pPr eaLnBrk="1" hangingPunct="1"/>
            <a:r>
              <a:rPr lang="zh-CN" altLang="en-US"/>
              <a:t>高层次的优化</a:t>
            </a:r>
            <a:endParaRPr lang="en-US" altLang="zh-CN"/>
          </a:p>
          <a:p>
            <a:pPr lvl="1" eaLnBrk="1" hangingPunct="1"/>
            <a:r>
              <a:rPr lang="zh-CN" altLang="en-US"/>
              <a:t>优化与源语言和目标机器都无关</a:t>
            </a:r>
            <a:endParaRPr lang="en-US" altLang="zh-CN"/>
          </a:p>
          <a:p>
            <a:pPr eaLnBrk="1" hangingPunct="1"/>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normAutofit fontScale="90000"/>
          </a:bodyPr>
          <a:lstStyle/>
          <a:p>
            <a:r>
              <a:rPr lang="zh-CN" altLang="en-US"/>
              <a:t>布尔表达式的控制流翻译及分析</a:t>
            </a:r>
          </a:p>
        </p:txBody>
      </p:sp>
      <p:sp>
        <p:nvSpPr>
          <p:cNvPr id="56323" name="内容占位符 2"/>
          <p:cNvSpPr>
            <a:spLocks noGrp="1"/>
          </p:cNvSpPr>
          <p:nvPr>
            <p:ph idx="1"/>
          </p:nvPr>
        </p:nvSpPr>
        <p:spPr>
          <a:xfrm>
            <a:off x="76200" y="1752600"/>
            <a:ext cx="3886200" cy="4267200"/>
          </a:xfrm>
        </p:spPr>
        <p:txBody>
          <a:bodyPr/>
          <a:lstStyle/>
          <a:p>
            <a:r>
              <a:rPr lang="zh-CN" altLang="en-US" sz="2000" dirty="0"/>
              <a:t>布尔表达式</a:t>
            </a:r>
            <a:r>
              <a:rPr lang="en-US" altLang="zh-CN" sz="2000" i="1" dirty="0"/>
              <a:t>B</a:t>
            </a:r>
            <a:r>
              <a:rPr lang="zh-CN" altLang="en-US" sz="2000" dirty="0"/>
              <a:t>被翻译成三地址指令，生成的条件或无条件转移指令反映</a:t>
            </a:r>
            <a:r>
              <a:rPr lang="en-US" altLang="zh-CN" sz="2000" i="1" dirty="0"/>
              <a:t>B</a:t>
            </a:r>
            <a:r>
              <a:rPr lang="zh-CN" altLang="en-US" sz="2000" dirty="0"/>
              <a:t>的值。</a:t>
            </a:r>
            <a:endParaRPr lang="en-US" altLang="zh-CN" sz="2000" dirty="0"/>
          </a:p>
          <a:p>
            <a:r>
              <a:rPr lang="en-US" altLang="zh-CN" sz="2000" i="1" dirty="0"/>
              <a:t>B→E1 </a:t>
            </a:r>
            <a:r>
              <a:rPr lang="en-US" altLang="zh-CN" sz="2000" i="1" dirty="0" err="1"/>
              <a:t>rel</a:t>
            </a:r>
            <a:r>
              <a:rPr lang="en-US" altLang="zh-CN" sz="2000" i="1" dirty="0"/>
              <a:t> E2</a:t>
            </a:r>
            <a:r>
              <a:rPr lang="zh-CN" altLang="en-US" sz="2000" dirty="0"/>
              <a:t>，直接翻译成三地址比较指令，跳转到正确位置。</a:t>
            </a:r>
            <a:endParaRPr lang="en-US" altLang="zh-CN" sz="2000" dirty="0"/>
          </a:p>
          <a:p>
            <a:r>
              <a:rPr lang="en-US" altLang="zh-CN" sz="2000" i="1" dirty="0"/>
              <a:t>B→B1 </a:t>
            </a:r>
            <a:r>
              <a:rPr lang="en-US" altLang="zh-CN" sz="2000" dirty="0"/>
              <a:t>|| </a:t>
            </a:r>
            <a:r>
              <a:rPr lang="en-US" altLang="zh-CN" sz="2000" i="1" dirty="0"/>
              <a:t>B2</a:t>
            </a:r>
            <a:r>
              <a:rPr lang="en-US" altLang="zh-CN" sz="2000" dirty="0"/>
              <a:t>, </a:t>
            </a:r>
            <a:r>
              <a:rPr lang="zh-CN" altLang="en-US" sz="2000" dirty="0"/>
              <a:t>如果</a:t>
            </a:r>
            <a:r>
              <a:rPr lang="en-US" altLang="zh-CN" sz="2000" i="1" dirty="0"/>
              <a:t>B1</a:t>
            </a:r>
            <a:r>
              <a:rPr lang="zh-CN" altLang="en-US" sz="2000" dirty="0"/>
              <a:t>为真，</a:t>
            </a:r>
            <a:r>
              <a:rPr lang="en-US" altLang="zh-CN" sz="2000" i="1" dirty="0"/>
              <a:t>B</a:t>
            </a:r>
            <a:r>
              <a:rPr lang="zh-CN" altLang="en-US" sz="2000" dirty="0"/>
              <a:t>一定为真，所以</a:t>
            </a:r>
            <a:r>
              <a:rPr lang="en-US" altLang="zh-CN" sz="2000" i="1" dirty="0"/>
              <a:t>B1.true</a:t>
            </a:r>
            <a:r>
              <a:rPr lang="zh-CN" altLang="en-US" sz="2000" dirty="0"/>
              <a:t>和</a:t>
            </a:r>
            <a:r>
              <a:rPr lang="en-US" altLang="zh-CN" sz="2000" i="1" dirty="0" err="1"/>
              <a:t>B.true</a:t>
            </a:r>
            <a:r>
              <a:rPr lang="zh-CN" altLang="en-US" sz="2000" dirty="0"/>
              <a:t>相同。如果</a:t>
            </a:r>
            <a:r>
              <a:rPr lang="en-US" altLang="zh-CN" sz="2000" i="1" dirty="0"/>
              <a:t>B1</a:t>
            </a:r>
            <a:r>
              <a:rPr lang="zh-CN" altLang="en-US" sz="2000" dirty="0"/>
              <a:t>为假，那就要对</a:t>
            </a:r>
            <a:r>
              <a:rPr lang="en-US" altLang="zh-CN" sz="2000" i="1" dirty="0"/>
              <a:t>B2</a:t>
            </a:r>
            <a:r>
              <a:rPr lang="zh-CN" altLang="en-US" sz="2000" dirty="0"/>
              <a:t>求值。因此</a:t>
            </a:r>
            <a:r>
              <a:rPr lang="en-US" altLang="zh-CN" sz="2000" i="1"/>
              <a:t>B1.false</a:t>
            </a:r>
            <a:r>
              <a:rPr lang="zh-CN" altLang="en-US" sz="2000" dirty="0"/>
              <a:t>指向</a:t>
            </a:r>
            <a:r>
              <a:rPr lang="en-US" altLang="zh-CN" sz="2000" i="1" dirty="0"/>
              <a:t>B2</a:t>
            </a:r>
            <a:r>
              <a:rPr lang="zh-CN" altLang="en-US" sz="2000" dirty="0"/>
              <a:t>的代码开始的位置。</a:t>
            </a:r>
            <a:r>
              <a:rPr lang="en-US" altLang="zh-CN" sz="2000" i="1" dirty="0"/>
              <a:t>B2</a:t>
            </a:r>
            <a:r>
              <a:rPr lang="zh-CN" altLang="en-US" sz="2000" dirty="0"/>
              <a:t>的真假出口分别等于</a:t>
            </a:r>
            <a:r>
              <a:rPr lang="en-US" altLang="zh-CN" sz="2000" i="1" dirty="0"/>
              <a:t>B</a:t>
            </a:r>
            <a:r>
              <a:rPr lang="zh-CN" altLang="en-US" sz="2000" dirty="0"/>
              <a:t>的真假出口。</a:t>
            </a:r>
            <a:endParaRPr lang="en-US" altLang="zh-CN" sz="2000" dirty="0"/>
          </a:p>
          <a:p>
            <a:r>
              <a:rPr lang="en-US" altLang="zh-CN" sz="2000" dirty="0"/>
              <a:t>……</a:t>
            </a:r>
          </a:p>
        </p:txBody>
      </p:sp>
      <p:pic>
        <p:nvPicPr>
          <p:cNvPr id="56324" name="Picture 3"/>
          <p:cNvPicPr>
            <a:picLocks noChangeAspect="1" noChangeArrowheads="1"/>
          </p:cNvPicPr>
          <p:nvPr/>
        </p:nvPicPr>
        <p:blipFill>
          <a:blip r:embed="rId2" cstate="print"/>
          <a:srcRect/>
          <a:stretch>
            <a:fillRect/>
          </a:stretch>
        </p:blipFill>
        <p:spPr bwMode="auto">
          <a:xfrm>
            <a:off x="4114800" y="1752600"/>
            <a:ext cx="4492625" cy="3962400"/>
          </a:xfrm>
          <a:prstGeom prst="rect">
            <a:avLst/>
          </a:prstGeom>
          <a:noFill/>
          <a:ln w="38100" algn="ctr">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normAutofit fontScale="90000"/>
          </a:bodyPr>
          <a:lstStyle/>
          <a:p>
            <a:r>
              <a:rPr lang="zh-CN" altLang="en-US" dirty="0"/>
              <a:t>控制流语句及布尔表达式翻译</a:t>
            </a:r>
          </a:p>
        </p:txBody>
      </p:sp>
      <p:pic>
        <p:nvPicPr>
          <p:cNvPr id="57348" name="Picture 2"/>
          <p:cNvPicPr>
            <a:picLocks noChangeAspect="1" noChangeArrowheads="1"/>
          </p:cNvPicPr>
          <p:nvPr/>
        </p:nvPicPr>
        <p:blipFill>
          <a:blip r:embed="rId2" cstate="print"/>
          <a:srcRect/>
          <a:stretch>
            <a:fillRect/>
          </a:stretch>
        </p:blipFill>
        <p:spPr bwMode="auto">
          <a:xfrm>
            <a:off x="76200" y="1828800"/>
            <a:ext cx="4267200" cy="4224338"/>
          </a:xfrm>
          <a:prstGeom prst="rect">
            <a:avLst/>
          </a:prstGeom>
          <a:noFill/>
          <a:ln w="38100" algn="ctr">
            <a:noFill/>
            <a:miter lim="800000"/>
            <a:headEnd/>
            <a:tailEnd/>
          </a:ln>
        </p:spPr>
      </p:pic>
      <p:pic>
        <p:nvPicPr>
          <p:cNvPr id="57349" name="Picture 3"/>
          <p:cNvPicPr>
            <a:picLocks noChangeAspect="1" noChangeArrowheads="1"/>
          </p:cNvPicPr>
          <p:nvPr/>
        </p:nvPicPr>
        <p:blipFill>
          <a:blip r:embed="rId3" cstate="print"/>
          <a:srcRect/>
          <a:stretch>
            <a:fillRect/>
          </a:stretch>
        </p:blipFill>
        <p:spPr bwMode="auto">
          <a:xfrm>
            <a:off x="4478338" y="1956619"/>
            <a:ext cx="4665662" cy="4114800"/>
          </a:xfrm>
          <a:prstGeom prst="rect">
            <a:avLst/>
          </a:prstGeom>
          <a:noFill/>
          <a:ln w="38100" algn="ctr">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ormAutofit fontScale="90000"/>
          </a:bodyPr>
          <a:lstStyle/>
          <a:p>
            <a:r>
              <a:rPr lang="zh-CN" altLang="en-US"/>
              <a:t>布尔表达式及控制流语句翻译示例</a:t>
            </a:r>
          </a:p>
        </p:txBody>
      </p:sp>
      <p:sp>
        <p:nvSpPr>
          <p:cNvPr id="3" name="内容占位符 2"/>
          <p:cNvSpPr>
            <a:spLocks noGrp="1"/>
          </p:cNvSpPr>
          <p:nvPr>
            <p:ph idx="1"/>
          </p:nvPr>
        </p:nvSpPr>
        <p:spPr/>
        <p:txBody>
          <a:bodyPr/>
          <a:lstStyle/>
          <a:p>
            <a:pPr marL="469900" lvl="1" indent="-469900">
              <a:buFont typeface="Wingdings" pitchFamily="2" charset="2"/>
              <a:buChar char="o"/>
              <a:defRPr/>
            </a:pPr>
            <a:r>
              <a:rPr lang="zh-CN" altLang="en-US" dirty="0"/>
              <a:t>布尔表达式翻译，</a:t>
            </a:r>
            <a:r>
              <a:rPr lang="en-US" altLang="zh-CN" dirty="0"/>
              <a:t>a&lt;b</a:t>
            </a:r>
          </a:p>
          <a:p>
            <a:pPr lvl="1">
              <a:buFont typeface="Wingdings" pitchFamily="2" charset="2"/>
              <a:buNone/>
              <a:defRPr/>
            </a:pPr>
            <a:r>
              <a:rPr lang="en-US" altLang="zh-CN" dirty="0"/>
              <a:t>if  a&lt;b  </a:t>
            </a:r>
            <a:r>
              <a:rPr lang="en-US" altLang="zh-CN" dirty="0" err="1"/>
              <a:t>goto</a:t>
            </a:r>
            <a:r>
              <a:rPr lang="en-US" altLang="zh-CN" dirty="0"/>
              <a:t> </a:t>
            </a:r>
            <a:r>
              <a:rPr lang="en-US" altLang="zh-CN" i="1" dirty="0" err="1"/>
              <a:t>B.true</a:t>
            </a:r>
            <a:endParaRPr lang="en-US" altLang="zh-CN" i="1" dirty="0"/>
          </a:p>
          <a:p>
            <a:pPr lvl="1">
              <a:buFont typeface="Wingdings" pitchFamily="2" charset="2"/>
              <a:buNone/>
              <a:defRPr/>
            </a:pPr>
            <a:r>
              <a:rPr lang="en-US" altLang="zh-CN" dirty="0" err="1"/>
              <a:t>goto</a:t>
            </a:r>
            <a:r>
              <a:rPr lang="en-US" altLang="zh-CN" dirty="0"/>
              <a:t> </a:t>
            </a:r>
            <a:r>
              <a:rPr lang="en-US" altLang="zh-CN" i="1" dirty="0" err="1"/>
              <a:t>B.false</a:t>
            </a:r>
            <a:endParaRPr lang="en-US" altLang="zh-CN" i="1" dirty="0"/>
          </a:p>
          <a:p>
            <a:pPr>
              <a:defRPr/>
            </a:pPr>
            <a:r>
              <a:rPr lang="zh-CN" altLang="en-US" sz="2600" dirty="0"/>
              <a:t>控制流语句翻译 </a:t>
            </a:r>
            <a:r>
              <a:rPr lang="en-US" altLang="zh-CN" sz="2200" dirty="0"/>
              <a:t>if (x&lt;100 ||x&gt;200 &amp;&amp; x!=y) x=0;</a:t>
            </a:r>
            <a:endParaRPr lang="zh-CN" altLang="en-US" sz="2200" dirty="0"/>
          </a:p>
        </p:txBody>
      </p:sp>
      <p:pic>
        <p:nvPicPr>
          <p:cNvPr id="58372" name="Picture 2"/>
          <p:cNvPicPr>
            <a:picLocks noChangeAspect="1" noChangeArrowheads="1"/>
          </p:cNvPicPr>
          <p:nvPr/>
        </p:nvPicPr>
        <p:blipFill>
          <a:blip r:embed="rId2" cstate="print"/>
          <a:srcRect/>
          <a:stretch>
            <a:fillRect/>
          </a:stretch>
        </p:blipFill>
        <p:spPr bwMode="auto">
          <a:xfrm>
            <a:off x="1066800" y="3733800"/>
            <a:ext cx="3048000" cy="2405063"/>
          </a:xfrm>
          <a:prstGeom prst="rect">
            <a:avLst/>
          </a:prstGeom>
          <a:noFill/>
          <a:ln w="38100" algn="ctr">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574675" y="609600"/>
            <a:ext cx="8001000" cy="911225"/>
          </a:xfrm>
        </p:spPr>
        <p:txBody>
          <a:bodyPr/>
          <a:lstStyle/>
          <a:p>
            <a:r>
              <a:rPr lang="zh-CN" altLang="en-US" dirty="0"/>
              <a:t>避免冗余的</a:t>
            </a:r>
            <a:r>
              <a:rPr lang="en-US" altLang="zh-CN" dirty="0" err="1"/>
              <a:t>goto</a:t>
            </a:r>
            <a:r>
              <a:rPr lang="zh-CN" altLang="en-US" dirty="0"/>
              <a:t>指令</a:t>
            </a:r>
          </a:p>
        </p:txBody>
      </p:sp>
      <p:sp>
        <p:nvSpPr>
          <p:cNvPr id="3" name="内容占位符 2"/>
          <p:cNvSpPr>
            <a:spLocks noGrp="1"/>
          </p:cNvSpPr>
          <p:nvPr>
            <p:ph idx="1"/>
          </p:nvPr>
        </p:nvSpPr>
        <p:spPr/>
        <p:txBody>
          <a:bodyPr>
            <a:normAutofit fontScale="92500" lnSpcReduction="10000"/>
          </a:bodyPr>
          <a:lstStyle/>
          <a:p>
            <a:pPr>
              <a:defRPr/>
            </a:pPr>
            <a:r>
              <a:rPr lang="zh-CN" altLang="en-US" dirty="0"/>
              <a:t>在上面的例子中</a:t>
            </a:r>
            <a:r>
              <a:rPr lang="en-US" altLang="zh-CN" dirty="0" err="1"/>
              <a:t>goto</a:t>
            </a:r>
            <a:r>
              <a:rPr lang="en-US" altLang="zh-CN" dirty="0"/>
              <a:t> L3</a:t>
            </a:r>
            <a:r>
              <a:rPr lang="zh-CN" altLang="en-US" dirty="0"/>
              <a:t>是冗余的</a:t>
            </a:r>
            <a:endParaRPr lang="en-US" altLang="zh-CN" dirty="0"/>
          </a:p>
          <a:p>
            <a:pPr>
              <a:defRPr/>
            </a:pPr>
            <a:r>
              <a:rPr lang="en-US" altLang="zh-CN" dirty="0"/>
              <a:t>X&gt;200</a:t>
            </a:r>
            <a:r>
              <a:rPr lang="zh-CN" altLang="en-US" dirty="0"/>
              <a:t>翻译成</a:t>
            </a:r>
            <a:endParaRPr lang="en-US" altLang="zh-CN" dirty="0"/>
          </a:p>
          <a:p>
            <a:pPr>
              <a:defRPr/>
            </a:pPr>
            <a:endParaRPr lang="en-US" altLang="zh-CN" dirty="0"/>
          </a:p>
          <a:p>
            <a:pPr>
              <a:defRPr/>
            </a:pPr>
            <a:r>
              <a:rPr lang="zh-CN" altLang="en-US" dirty="0"/>
              <a:t>可以替换成</a:t>
            </a:r>
            <a:endParaRPr lang="en-US" altLang="zh-CN" dirty="0"/>
          </a:p>
          <a:p>
            <a:pPr>
              <a:defRPr/>
            </a:pPr>
            <a:r>
              <a:rPr lang="zh-CN" altLang="en-US" dirty="0"/>
              <a:t>减少了一条</a:t>
            </a:r>
            <a:r>
              <a:rPr lang="en-US" altLang="zh-CN" dirty="0" err="1"/>
              <a:t>goto</a:t>
            </a:r>
            <a:r>
              <a:rPr lang="zh-CN" altLang="en-US" dirty="0"/>
              <a:t>指令</a:t>
            </a:r>
            <a:endParaRPr lang="en-US" altLang="zh-CN" dirty="0"/>
          </a:p>
          <a:p>
            <a:pPr>
              <a:defRPr/>
            </a:pPr>
            <a:r>
              <a:rPr lang="zh-CN" altLang="en-US" dirty="0"/>
              <a:t>引入一个特殊标号“</a:t>
            </a:r>
            <a:r>
              <a:rPr lang="en-US" altLang="zh-CN" dirty="0"/>
              <a:t>fall</a:t>
            </a:r>
            <a:r>
              <a:rPr lang="zh-CN" altLang="en-US" dirty="0"/>
              <a:t>”</a:t>
            </a:r>
            <a:r>
              <a:rPr lang="en-US" altLang="zh-CN" dirty="0"/>
              <a:t>(</a:t>
            </a:r>
            <a:r>
              <a:rPr lang="zh-CN" altLang="en-US" dirty="0"/>
              <a:t>穿越，</a:t>
            </a:r>
            <a:r>
              <a:rPr lang="en-US" altLang="zh-CN" dirty="0"/>
              <a:t>fall through)</a:t>
            </a:r>
            <a:r>
              <a:rPr lang="zh-CN" altLang="en-US" dirty="0"/>
              <a:t>，表示不要生成任何跳转指令。</a:t>
            </a:r>
            <a:endParaRPr lang="en-US" altLang="zh-CN" dirty="0"/>
          </a:p>
          <a:p>
            <a:pPr>
              <a:defRPr/>
            </a:pPr>
            <a:endParaRPr lang="en-US" altLang="zh-CN" sz="3200" dirty="0"/>
          </a:p>
          <a:p>
            <a:pPr>
              <a:defRPr/>
            </a:pPr>
            <a:r>
              <a:rPr lang="en-US" altLang="zh-CN" sz="3200" dirty="0" err="1"/>
              <a:t>S→if</a:t>
            </a:r>
            <a:r>
              <a:rPr lang="en-US" altLang="zh-CN" sz="3200" dirty="0"/>
              <a:t> (</a:t>
            </a:r>
            <a:r>
              <a:rPr lang="en-US" altLang="zh-CN" sz="3200" i="1" dirty="0"/>
              <a:t>B</a:t>
            </a:r>
            <a:r>
              <a:rPr lang="en-US" altLang="zh-CN" sz="3200" dirty="0"/>
              <a:t>) S1</a:t>
            </a:r>
            <a:r>
              <a:rPr lang="zh-CN" altLang="en-US" sz="3200" dirty="0"/>
              <a:t>的新语义规则</a:t>
            </a:r>
            <a:endParaRPr lang="en-US" altLang="zh-CN" sz="3200" dirty="0"/>
          </a:p>
          <a:p>
            <a:pPr>
              <a:defRPr/>
            </a:pPr>
            <a:r>
              <a:rPr lang="zh-CN" altLang="en-US" dirty="0"/>
              <a:t>对于</a:t>
            </a:r>
            <a:r>
              <a:rPr lang="en-US" altLang="zh-CN" dirty="0"/>
              <a:t>if-else</a:t>
            </a:r>
            <a:r>
              <a:rPr lang="zh-CN" altLang="en-US" dirty="0"/>
              <a:t>和</a:t>
            </a:r>
            <a:r>
              <a:rPr lang="en-US" altLang="zh-CN" dirty="0"/>
              <a:t>while</a:t>
            </a:r>
            <a:r>
              <a:rPr lang="zh-CN" altLang="en-US" dirty="0"/>
              <a:t>语句的规则也将</a:t>
            </a:r>
            <a:r>
              <a:rPr lang="en-US" altLang="zh-CN" dirty="0" err="1"/>
              <a:t>B.true</a:t>
            </a:r>
            <a:r>
              <a:rPr lang="zh-CN" altLang="en-US" dirty="0"/>
              <a:t>设为</a:t>
            </a:r>
            <a:r>
              <a:rPr lang="en-US" altLang="zh-CN" dirty="0"/>
              <a:t>fall</a:t>
            </a:r>
          </a:p>
        </p:txBody>
      </p:sp>
      <p:pic>
        <p:nvPicPr>
          <p:cNvPr id="59396" name="Picture 3"/>
          <p:cNvPicPr>
            <a:picLocks noChangeAspect="1" noChangeArrowheads="1"/>
          </p:cNvPicPr>
          <p:nvPr/>
        </p:nvPicPr>
        <p:blipFill>
          <a:blip r:embed="rId3" cstate="print"/>
          <a:srcRect/>
          <a:stretch>
            <a:fillRect/>
          </a:stretch>
        </p:blipFill>
        <p:spPr bwMode="auto">
          <a:xfrm>
            <a:off x="3286116" y="2428868"/>
            <a:ext cx="2743200" cy="698500"/>
          </a:xfrm>
          <a:prstGeom prst="rect">
            <a:avLst/>
          </a:prstGeom>
          <a:noFill/>
          <a:ln w="38100" algn="ctr">
            <a:noFill/>
            <a:miter lim="800000"/>
            <a:headEnd/>
            <a:tailEnd/>
          </a:ln>
        </p:spPr>
      </p:pic>
      <p:pic>
        <p:nvPicPr>
          <p:cNvPr id="59397" name="Picture 5"/>
          <p:cNvPicPr>
            <a:picLocks noChangeAspect="1" noChangeArrowheads="1"/>
          </p:cNvPicPr>
          <p:nvPr/>
        </p:nvPicPr>
        <p:blipFill>
          <a:blip r:embed="rId4" cstate="print"/>
          <a:srcRect/>
          <a:stretch>
            <a:fillRect/>
          </a:stretch>
        </p:blipFill>
        <p:spPr bwMode="auto">
          <a:xfrm>
            <a:off x="3357554" y="3143248"/>
            <a:ext cx="3106738" cy="457200"/>
          </a:xfrm>
          <a:prstGeom prst="rect">
            <a:avLst/>
          </a:prstGeom>
          <a:noFill/>
          <a:ln w="38100" algn="ctr">
            <a:noFill/>
            <a:miter lim="800000"/>
            <a:headEnd/>
            <a:tailEnd/>
          </a:ln>
        </p:spPr>
      </p:pic>
      <p:pic>
        <p:nvPicPr>
          <p:cNvPr id="59398" name="Picture 6"/>
          <p:cNvPicPr>
            <a:picLocks noChangeAspect="1" noChangeArrowheads="1"/>
          </p:cNvPicPr>
          <p:nvPr/>
        </p:nvPicPr>
        <p:blipFill>
          <a:blip r:embed="rId5" cstate="print"/>
          <a:srcRect/>
          <a:stretch>
            <a:fillRect/>
          </a:stretch>
        </p:blipFill>
        <p:spPr bwMode="auto">
          <a:xfrm>
            <a:off x="5072066" y="4881578"/>
            <a:ext cx="2770188" cy="762000"/>
          </a:xfrm>
          <a:prstGeom prst="rect">
            <a:avLst/>
          </a:prstGeom>
          <a:noFill/>
          <a:ln w="38100" algn="ctr">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381000" y="228600"/>
            <a:ext cx="7772400" cy="1362075"/>
          </a:xfrm>
        </p:spPr>
        <p:txBody>
          <a:bodyPr/>
          <a:lstStyle/>
          <a:p>
            <a:pPr>
              <a:defRPr/>
            </a:pPr>
            <a:r>
              <a:rPr lang="zh-CN" altLang="en-US" sz="5000" b="0" dirty="0">
                <a:ln>
                  <a:noFill/>
                </a:ln>
                <a:solidFill>
                  <a:schemeClr val="tx2"/>
                </a:solidFill>
                <a:effectLst/>
              </a:rPr>
              <a:t>利用“穿越”修改布尔表达式的语义规则</a:t>
            </a:r>
          </a:p>
        </p:txBody>
      </p:sp>
      <p:sp>
        <p:nvSpPr>
          <p:cNvPr id="60419" name="文本占位符 5"/>
          <p:cNvSpPr>
            <a:spLocks noGrp="1"/>
          </p:cNvSpPr>
          <p:nvPr>
            <p:ph type="body" idx="1"/>
          </p:nvPr>
        </p:nvSpPr>
        <p:spPr>
          <a:xfrm>
            <a:off x="5334000" y="4495800"/>
            <a:ext cx="3465513" cy="1500188"/>
          </a:xfrm>
        </p:spPr>
        <p:txBody>
          <a:bodyPr/>
          <a:lstStyle/>
          <a:p>
            <a:r>
              <a:rPr lang="zh-CN" altLang="en-US"/>
              <a:t>注意</a:t>
            </a:r>
            <a:r>
              <a:rPr lang="en-US" altLang="zh-CN"/>
              <a:t>B.true=fall</a:t>
            </a:r>
            <a:r>
              <a:rPr lang="zh-CN" altLang="en-US"/>
              <a:t>时，还得为</a:t>
            </a:r>
            <a:r>
              <a:rPr lang="en-US" altLang="zh-CN"/>
              <a:t>B1.true new</a:t>
            </a:r>
            <a:r>
              <a:rPr lang="zh-CN" altLang="en-US"/>
              <a:t>一个</a:t>
            </a:r>
            <a:r>
              <a:rPr lang="en-US" altLang="zh-CN"/>
              <a:t>label</a:t>
            </a:r>
            <a:endParaRPr lang="zh-CN" altLang="en-US"/>
          </a:p>
        </p:txBody>
      </p:sp>
      <p:pic>
        <p:nvPicPr>
          <p:cNvPr id="60420" name="Picture 2"/>
          <p:cNvPicPr>
            <a:picLocks noGrp="1" noChangeAspect="1" noChangeArrowheads="1"/>
          </p:cNvPicPr>
          <p:nvPr>
            <p:ph idx="4294967295"/>
          </p:nvPr>
        </p:nvPicPr>
        <p:blipFill>
          <a:blip r:embed="rId2" cstate="print"/>
          <a:srcRect/>
          <a:stretch>
            <a:fillRect/>
          </a:stretch>
        </p:blipFill>
        <p:spPr>
          <a:xfrm>
            <a:off x="142844" y="1785926"/>
            <a:ext cx="6105525" cy="2343150"/>
          </a:xfrm>
          <a:noFill/>
        </p:spPr>
      </p:pic>
      <p:pic>
        <p:nvPicPr>
          <p:cNvPr id="60421" name="Picture 3"/>
          <p:cNvPicPr>
            <a:picLocks noChangeAspect="1" noChangeArrowheads="1"/>
          </p:cNvPicPr>
          <p:nvPr/>
        </p:nvPicPr>
        <p:blipFill>
          <a:blip r:embed="rId3" cstate="print"/>
          <a:srcRect/>
          <a:stretch>
            <a:fillRect/>
          </a:stretch>
        </p:blipFill>
        <p:spPr bwMode="auto">
          <a:xfrm>
            <a:off x="609600" y="4267200"/>
            <a:ext cx="4695825" cy="2038350"/>
          </a:xfrm>
          <a:prstGeom prst="rect">
            <a:avLst/>
          </a:prstGeom>
          <a:noFill/>
          <a:ln w="38100" algn="ctr">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a:t>B</a:t>
            </a:r>
            <a:r>
              <a:rPr lang="en-US" altLang="zh-CN" sz="4000"/>
              <a:t> →B1&amp;&amp;B2</a:t>
            </a:r>
            <a:r>
              <a:rPr lang="zh-CN" altLang="en-US" sz="4000"/>
              <a:t>带“穿越”的语义规则</a:t>
            </a:r>
            <a:endParaRPr lang="zh-CN" altLang="en-US"/>
          </a:p>
        </p:txBody>
      </p:sp>
      <p:sp>
        <p:nvSpPr>
          <p:cNvPr id="61443" name="内容占位符 2"/>
          <p:cNvSpPr>
            <a:spLocks noGrp="1"/>
          </p:cNvSpPr>
          <p:nvPr>
            <p:ph idx="1"/>
          </p:nvPr>
        </p:nvSpPr>
        <p:spPr/>
        <p:txBody>
          <a:bodyPr/>
          <a:lstStyle/>
          <a:p>
            <a:pPr algn="just">
              <a:lnSpc>
                <a:spcPct val="90000"/>
              </a:lnSpc>
              <a:spcBef>
                <a:spcPct val="0"/>
              </a:spcBef>
              <a:buFontTx/>
              <a:buNone/>
            </a:pPr>
            <a:r>
              <a:rPr lang="en-US" altLang="zh-CN" sz="2400" dirty="0"/>
              <a:t>{B</a:t>
            </a:r>
            <a:r>
              <a:rPr lang="en-US" altLang="zh-CN" sz="2400" baseline="-30000" dirty="0"/>
              <a:t>1</a:t>
            </a:r>
            <a:r>
              <a:rPr lang="en-US" altLang="zh-CN" sz="2400" dirty="0"/>
              <a:t>.</a:t>
            </a:r>
            <a:r>
              <a:rPr lang="en-US" altLang="zh-CN" sz="2400" i="1" dirty="0"/>
              <a:t>false</a:t>
            </a:r>
            <a:r>
              <a:rPr lang="en-US" altLang="zh-CN" sz="2400" dirty="0"/>
              <a:t>=if (</a:t>
            </a:r>
            <a:r>
              <a:rPr lang="en-US" altLang="zh-CN" sz="2400" i="1" dirty="0" err="1"/>
              <a:t>B</a:t>
            </a:r>
            <a:r>
              <a:rPr lang="en-US" altLang="zh-CN" sz="2400" dirty="0" err="1"/>
              <a:t>.fals</a:t>
            </a:r>
            <a:r>
              <a:rPr lang="en-US" altLang="zh-CN" sz="2400" i="1" dirty="0" err="1"/>
              <a:t>e</a:t>
            </a:r>
            <a:r>
              <a:rPr lang="en-US" altLang="zh-CN" sz="2400" i="1" dirty="0"/>
              <a:t>=fall) </a:t>
            </a:r>
            <a:r>
              <a:rPr lang="en-US" altLang="zh-CN" sz="2400" i="1" dirty="0" err="1"/>
              <a:t>newlabel</a:t>
            </a:r>
            <a:r>
              <a:rPr lang="en-US" altLang="zh-CN" sz="2400" i="1" dirty="0"/>
              <a:t>() else </a:t>
            </a:r>
            <a:r>
              <a:rPr lang="en-US" altLang="zh-CN" sz="2400" i="1" dirty="0" err="1"/>
              <a:t>B.false</a:t>
            </a:r>
            <a:r>
              <a:rPr lang="en-US" altLang="zh-CN" sz="2400" dirty="0"/>
              <a:t> </a:t>
            </a:r>
          </a:p>
          <a:p>
            <a:pPr algn="just">
              <a:lnSpc>
                <a:spcPct val="90000"/>
              </a:lnSpc>
              <a:spcBef>
                <a:spcPct val="0"/>
              </a:spcBef>
              <a:buFontTx/>
              <a:buNone/>
            </a:pPr>
            <a:r>
              <a:rPr lang="en-US" altLang="zh-CN" sz="2400" dirty="0"/>
              <a:t> </a:t>
            </a:r>
            <a:r>
              <a:rPr lang="en-US" altLang="zh-CN" sz="2400" i="1" dirty="0"/>
              <a:t>B</a:t>
            </a:r>
            <a:r>
              <a:rPr lang="en-US" altLang="zh-CN" sz="2400" baseline="-30000" dirty="0"/>
              <a:t>1</a:t>
            </a:r>
            <a:r>
              <a:rPr lang="en-US" altLang="zh-CN" sz="2400" dirty="0"/>
              <a:t>.</a:t>
            </a:r>
            <a:r>
              <a:rPr lang="en-US" altLang="zh-CN" sz="2400" i="1" dirty="0"/>
              <a:t>true</a:t>
            </a:r>
            <a:r>
              <a:rPr lang="en-US" altLang="zh-CN" sz="2400" dirty="0"/>
              <a:t> = </a:t>
            </a:r>
            <a:r>
              <a:rPr lang="en-US" altLang="zh-CN" sz="2400" i="1" dirty="0"/>
              <a:t>fall</a:t>
            </a:r>
            <a:endParaRPr lang="en-US" altLang="zh-CN" sz="2400" dirty="0"/>
          </a:p>
          <a:p>
            <a:pPr algn="just">
              <a:lnSpc>
                <a:spcPct val="90000"/>
              </a:lnSpc>
              <a:spcBef>
                <a:spcPct val="0"/>
              </a:spcBef>
              <a:buFontTx/>
              <a:buNone/>
            </a:pPr>
            <a:r>
              <a:rPr lang="en-US" altLang="zh-CN" sz="2400" dirty="0"/>
              <a:t> </a:t>
            </a:r>
            <a:r>
              <a:rPr lang="en-US" altLang="zh-CN" sz="2400" i="1" dirty="0"/>
              <a:t>B</a:t>
            </a:r>
            <a:r>
              <a:rPr lang="en-US" altLang="zh-CN" sz="2400" baseline="-30000" dirty="0"/>
              <a:t>2</a:t>
            </a:r>
            <a:r>
              <a:rPr lang="en-US" altLang="zh-CN" sz="2400" dirty="0"/>
              <a:t>.</a:t>
            </a:r>
            <a:r>
              <a:rPr lang="en-US" altLang="zh-CN" sz="2400" i="1" dirty="0"/>
              <a:t>true</a:t>
            </a:r>
            <a:r>
              <a:rPr lang="en-US" altLang="zh-CN" sz="2400" dirty="0"/>
              <a:t> = </a:t>
            </a:r>
            <a:r>
              <a:rPr lang="en-US" altLang="zh-CN" sz="2400" i="1" dirty="0" err="1"/>
              <a:t>B</a:t>
            </a:r>
            <a:r>
              <a:rPr lang="en-US" altLang="zh-CN" sz="2400" dirty="0" err="1"/>
              <a:t>.</a:t>
            </a:r>
            <a:r>
              <a:rPr lang="en-US" altLang="zh-CN" sz="2400" i="1" dirty="0" err="1"/>
              <a:t>true</a:t>
            </a:r>
            <a:endParaRPr lang="en-US" altLang="zh-CN" sz="2400" dirty="0"/>
          </a:p>
          <a:p>
            <a:pPr algn="just">
              <a:lnSpc>
                <a:spcPct val="90000"/>
              </a:lnSpc>
              <a:spcBef>
                <a:spcPct val="0"/>
              </a:spcBef>
              <a:buFontTx/>
              <a:buNone/>
            </a:pPr>
            <a:r>
              <a:rPr lang="en-US" altLang="zh-CN" sz="2400" dirty="0"/>
              <a:t> </a:t>
            </a:r>
            <a:r>
              <a:rPr lang="en-US" altLang="zh-CN" sz="2400" i="1" dirty="0"/>
              <a:t>B</a:t>
            </a:r>
            <a:r>
              <a:rPr lang="en-US" altLang="zh-CN" sz="2400" baseline="-30000" dirty="0"/>
              <a:t>2</a:t>
            </a:r>
            <a:r>
              <a:rPr lang="en-US" altLang="zh-CN" sz="2400" dirty="0"/>
              <a:t>.</a:t>
            </a:r>
            <a:r>
              <a:rPr lang="en-US" altLang="zh-CN" sz="2400" i="1" dirty="0"/>
              <a:t>false</a:t>
            </a:r>
            <a:r>
              <a:rPr lang="en-US" altLang="zh-CN" sz="2400" dirty="0"/>
              <a:t> = </a:t>
            </a:r>
            <a:r>
              <a:rPr lang="en-US" altLang="zh-CN" sz="2400" i="1" dirty="0" err="1"/>
              <a:t>B</a:t>
            </a:r>
            <a:r>
              <a:rPr lang="en-US" altLang="zh-CN" sz="2400" dirty="0" err="1"/>
              <a:t>.</a:t>
            </a:r>
            <a:r>
              <a:rPr lang="en-US" altLang="zh-CN" sz="2400" i="1" dirty="0" err="1"/>
              <a:t>false</a:t>
            </a:r>
            <a:endParaRPr lang="en-US" altLang="zh-CN" sz="2400" dirty="0"/>
          </a:p>
          <a:p>
            <a:pPr algn="just">
              <a:lnSpc>
                <a:spcPct val="90000"/>
              </a:lnSpc>
              <a:spcBef>
                <a:spcPct val="0"/>
              </a:spcBef>
              <a:buFontTx/>
              <a:buNone/>
            </a:pPr>
            <a:r>
              <a:rPr lang="en-US" altLang="zh-CN" sz="2400" dirty="0"/>
              <a:t> </a:t>
            </a:r>
            <a:r>
              <a:rPr lang="en-US" altLang="zh-CN" sz="2400" i="1" dirty="0" err="1"/>
              <a:t>B</a:t>
            </a:r>
            <a:r>
              <a:rPr lang="en-US" altLang="zh-CN" sz="2400" dirty="0" err="1"/>
              <a:t>.</a:t>
            </a:r>
            <a:r>
              <a:rPr lang="en-US" altLang="zh-CN" sz="2400" i="1" dirty="0" err="1"/>
              <a:t>code</a:t>
            </a:r>
            <a:r>
              <a:rPr lang="en-US" altLang="zh-CN" sz="2400" dirty="0"/>
              <a:t> = if (</a:t>
            </a:r>
            <a:r>
              <a:rPr lang="en-US" altLang="zh-CN" sz="2400" dirty="0" err="1"/>
              <a:t>B.false</a:t>
            </a:r>
            <a:r>
              <a:rPr lang="en-US" altLang="zh-CN" sz="2400" dirty="0"/>
              <a:t>=fall) then </a:t>
            </a:r>
            <a:r>
              <a:rPr lang="en-US" altLang="zh-CN" sz="2400" i="1" dirty="0"/>
              <a:t>B</a:t>
            </a:r>
            <a:r>
              <a:rPr lang="en-US" altLang="zh-CN" sz="2400" baseline="-30000" dirty="0"/>
              <a:t>1</a:t>
            </a:r>
            <a:r>
              <a:rPr lang="en-US" altLang="zh-CN" sz="2400" dirty="0"/>
              <a:t>.</a:t>
            </a:r>
            <a:r>
              <a:rPr lang="en-US" altLang="zh-CN" sz="2400" i="1" dirty="0"/>
              <a:t>code</a:t>
            </a:r>
            <a:r>
              <a:rPr lang="en-US" altLang="zh-CN" sz="2400" dirty="0"/>
              <a:t>||</a:t>
            </a:r>
            <a:r>
              <a:rPr lang="en-US" altLang="zh-CN" sz="2400" i="1" dirty="0"/>
              <a:t>B</a:t>
            </a:r>
            <a:r>
              <a:rPr lang="en-US" altLang="zh-CN" sz="2400" baseline="-30000" dirty="0"/>
              <a:t>2</a:t>
            </a:r>
            <a:r>
              <a:rPr lang="en-US" altLang="zh-CN" sz="2400" dirty="0"/>
              <a:t>.</a:t>
            </a:r>
            <a:r>
              <a:rPr lang="en-US" altLang="zh-CN" sz="2400" i="1" dirty="0"/>
              <a:t>code</a:t>
            </a:r>
            <a:r>
              <a:rPr lang="en-US" altLang="zh-CN" sz="2400" dirty="0"/>
              <a:t>|| </a:t>
            </a:r>
            <a:r>
              <a:rPr lang="en-US" altLang="zh-CN" sz="2400" i="1" dirty="0"/>
              <a:t>label (B</a:t>
            </a:r>
            <a:r>
              <a:rPr lang="en-US" altLang="zh-CN" sz="2400" baseline="-30000" dirty="0"/>
              <a:t>1</a:t>
            </a:r>
            <a:r>
              <a:rPr lang="en-US" altLang="zh-CN" sz="2400" dirty="0"/>
              <a:t>.fals</a:t>
            </a:r>
            <a:r>
              <a:rPr lang="en-US" altLang="zh-CN" sz="2400" i="1" dirty="0"/>
              <a:t>e</a:t>
            </a:r>
            <a:r>
              <a:rPr lang="en-US" altLang="zh-CN" sz="2400" dirty="0"/>
              <a:t>) else </a:t>
            </a:r>
            <a:r>
              <a:rPr lang="en-US" altLang="zh-CN" sz="2400" i="1" dirty="0"/>
              <a:t>B</a:t>
            </a:r>
            <a:r>
              <a:rPr lang="en-US" altLang="zh-CN" sz="2400" baseline="-30000" dirty="0"/>
              <a:t>1</a:t>
            </a:r>
            <a:r>
              <a:rPr lang="en-US" altLang="zh-CN" sz="2400" dirty="0"/>
              <a:t>.</a:t>
            </a:r>
            <a:r>
              <a:rPr lang="en-US" altLang="zh-CN" sz="2400" i="1" dirty="0"/>
              <a:t>code</a:t>
            </a:r>
            <a:r>
              <a:rPr lang="en-US" altLang="zh-CN" sz="2400" dirty="0"/>
              <a:t> || </a:t>
            </a:r>
            <a:r>
              <a:rPr lang="en-US" altLang="zh-CN" sz="2400" i="1" dirty="0"/>
              <a:t>B</a:t>
            </a:r>
            <a:r>
              <a:rPr lang="en-US" altLang="zh-CN" sz="2400" baseline="-30000" dirty="0"/>
              <a:t>2</a:t>
            </a:r>
            <a:r>
              <a:rPr lang="en-US" altLang="zh-CN" sz="2400" dirty="0"/>
              <a:t>.</a:t>
            </a:r>
            <a:r>
              <a:rPr lang="en-US" altLang="zh-CN" sz="2400" i="1" dirty="0"/>
              <a:t>code</a:t>
            </a:r>
            <a:r>
              <a:rPr lang="en-US" altLang="zh-CN" sz="2400" dirty="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anim calcmode="lin" valueType="num">
                                      <p:cBhvr additive="base">
                                        <p:cTn id="19"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anim calcmode="lin" valueType="num">
                                      <p:cBhvr additive="base">
                                        <p:cTn id="23"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101182"/>
            <a:ext cx="8229600" cy="1143000"/>
          </a:xfrm>
        </p:spPr>
        <p:txBody>
          <a:bodyPr>
            <a:normAutofit fontScale="90000"/>
          </a:bodyPr>
          <a:lstStyle/>
          <a:p>
            <a:r>
              <a:rPr lang="zh-CN" altLang="en-US" dirty="0"/>
              <a:t>使用标号</a:t>
            </a:r>
            <a:r>
              <a:rPr lang="en-US" altLang="zh-CN" dirty="0"/>
              <a:t>fall</a:t>
            </a:r>
            <a:r>
              <a:rPr lang="zh-CN" altLang="en-US" dirty="0"/>
              <a:t>的控制流语句翻译示例</a:t>
            </a:r>
          </a:p>
        </p:txBody>
      </p:sp>
      <p:sp>
        <p:nvSpPr>
          <p:cNvPr id="62467" name="内容占位符 2"/>
          <p:cNvSpPr>
            <a:spLocks noGrp="1"/>
          </p:cNvSpPr>
          <p:nvPr>
            <p:ph idx="1"/>
          </p:nvPr>
        </p:nvSpPr>
        <p:spPr>
          <a:xfrm>
            <a:off x="285720" y="1183020"/>
            <a:ext cx="8229600" cy="4531996"/>
          </a:xfrm>
        </p:spPr>
        <p:txBody>
          <a:bodyPr/>
          <a:lstStyle/>
          <a:p>
            <a:r>
              <a:rPr lang="en-US" altLang="zh-CN" sz="3200" dirty="0"/>
              <a:t>if (x&lt;100 ||x&gt;200 &amp;&amp; x!=y) x=0;</a:t>
            </a:r>
            <a:endParaRPr lang="zh-CN" altLang="en-US" sz="3200" dirty="0"/>
          </a:p>
          <a:p>
            <a:endParaRPr lang="zh-CN" altLang="en-US" dirty="0"/>
          </a:p>
        </p:txBody>
      </p:sp>
      <p:pic>
        <p:nvPicPr>
          <p:cNvPr id="89090" name="Picture 2"/>
          <p:cNvPicPr>
            <a:picLocks noChangeAspect="1" noChangeArrowheads="1"/>
          </p:cNvPicPr>
          <p:nvPr/>
        </p:nvPicPr>
        <p:blipFill>
          <a:blip r:embed="rId2" cstate="print"/>
          <a:srcRect/>
          <a:stretch>
            <a:fillRect/>
          </a:stretch>
        </p:blipFill>
        <p:spPr bwMode="auto">
          <a:xfrm>
            <a:off x="4800600" y="2171696"/>
            <a:ext cx="4019550" cy="2743200"/>
          </a:xfrm>
          <a:prstGeom prst="rect">
            <a:avLst/>
          </a:prstGeom>
          <a:noFill/>
          <a:ln w="38100" algn="ctr">
            <a:noFill/>
            <a:miter lim="800000"/>
            <a:headEnd/>
            <a:tailEnd/>
          </a:ln>
        </p:spPr>
      </p:pic>
      <p:pic>
        <p:nvPicPr>
          <p:cNvPr id="62469" name="Picture 6"/>
          <p:cNvPicPr>
            <a:picLocks noChangeAspect="1" noChangeArrowheads="1"/>
          </p:cNvPicPr>
          <p:nvPr/>
        </p:nvPicPr>
        <p:blipFill>
          <a:blip r:embed="rId3" cstate="print"/>
          <a:srcRect/>
          <a:stretch>
            <a:fillRect/>
          </a:stretch>
        </p:blipFill>
        <p:spPr bwMode="auto">
          <a:xfrm>
            <a:off x="304800" y="1785926"/>
            <a:ext cx="2770188" cy="762000"/>
          </a:xfrm>
          <a:prstGeom prst="rect">
            <a:avLst/>
          </a:prstGeom>
          <a:noFill/>
          <a:ln w="38100" algn="ctr">
            <a:noFill/>
            <a:miter lim="800000"/>
            <a:headEnd/>
            <a:tailEnd/>
          </a:ln>
        </p:spPr>
      </p:pic>
      <p:pic>
        <p:nvPicPr>
          <p:cNvPr id="62470" name="Picture 2"/>
          <p:cNvPicPr>
            <a:picLocks noChangeAspect="1" noChangeArrowheads="1"/>
          </p:cNvPicPr>
          <p:nvPr/>
        </p:nvPicPr>
        <p:blipFill>
          <a:blip r:embed="rId4" cstate="print"/>
          <a:srcRect/>
          <a:stretch>
            <a:fillRect/>
          </a:stretch>
        </p:blipFill>
        <p:spPr bwMode="auto">
          <a:xfrm>
            <a:off x="228600" y="4429132"/>
            <a:ext cx="5584814" cy="2143140"/>
          </a:xfrm>
          <a:prstGeom prst="rect">
            <a:avLst/>
          </a:prstGeom>
          <a:noFill/>
          <a:ln w="9525">
            <a:noFill/>
            <a:miter lim="800000"/>
            <a:headEnd/>
            <a:tailEnd/>
          </a:ln>
        </p:spPr>
      </p:pic>
      <p:pic>
        <p:nvPicPr>
          <p:cNvPr id="62471" name="Picture 3"/>
          <p:cNvPicPr>
            <a:picLocks noChangeAspect="1" noChangeArrowheads="1"/>
          </p:cNvPicPr>
          <p:nvPr/>
        </p:nvPicPr>
        <p:blipFill>
          <a:blip r:embed="rId5" cstate="print"/>
          <a:srcRect/>
          <a:stretch>
            <a:fillRect/>
          </a:stretch>
        </p:blipFill>
        <p:spPr bwMode="auto">
          <a:xfrm>
            <a:off x="228600" y="2500306"/>
            <a:ext cx="4519613" cy="1962150"/>
          </a:xfrm>
          <a:prstGeom prst="rect">
            <a:avLst/>
          </a:prstGeom>
          <a:noFill/>
          <a:ln w="38100" algn="ctr">
            <a:noFill/>
            <a:miter lim="800000"/>
            <a:headEnd/>
            <a:tailEnd/>
          </a:ln>
        </p:spPr>
      </p:pic>
      <p:pic>
        <p:nvPicPr>
          <p:cNvPr id="1026" name="Picture 2"/>
          <p:cNvPicPr>
            <a:picLocks noChangeAspect="1" noChangeArrowheads="1"/>
          </p:cNvPicPr>
          <p:nvPr/>
        </p:nvPicPr>
        <p:blipFill>
          <a:blip r:embed="rId6" cstate="print"/>
          <a:srcRect/>
          <a:stretch>
            <a:fillRect/>
          </a:stretch>
        </p:blipFill>
        <p:spPr bwMode="auto">
          <a:xfrm>
            <a:off x="5143504" y="642918"/>
            <a:ext cx="3295650" cy="619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ppt_x"/>
                                          </p:val>
                                        </p:tav>
                                        <p:tav tm="100000">
                                          <p:val>
                                            <p:strVal val="#ppt_x"/>
                                          </p:val>
                                        </p:tav>
                                      </p:tavLst>
                                    </p:anim>
                                    <p:anim calcmode="lin" valueType="num">
                                      <p:cBhvr additive="base">
                                        <p:cTn id="8" dur="500" fill="hold"/>
                                        <p:tgtEl>
                                          <p:spTgt spid="89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a:t>回填</a:t>
            </a:r>
          </a:p>
        </p:txBody>
      </p:sp>
      <p:sp>
        <p:nvSpPr>
          <p:cNvPr id="65539" name="内容占位符 2"/>
          <p:cNvSpPr>
            <a:spLocks noGrp="1"/>
          </p:cNvSpPr>
          <p:nvPr>
            <p:ph idx="1"/>
          </p:nvPr>
        </p:nvSpPr>
        <p:spPr/>
        <p:txBody>
          <a:bodyPr/>
          <a:lstStyle/>
          <a:p>
            <a:r>
              <a:rPr lang="zh-CN" altLang="en-US" sz="2000"/>
              <a:t>布尔表达式和控制流语句生成目标代码时，一个重要问题是跳转指令需要准确给出跳转到的目标</a:t>
            </a:r>
            <a:endParaRPr lang="en-US" altLang="zh-CN" sz="2000"/>
          </a:p>
          <a:p>
            <a:r>
              <a:rPr lang="en-US" altLang="zh-CN" sz="2000"/>
              <a:t>If (B) S, </a:t>
            </a:r>
            <a:r>
              <a:rPr lang="zh-CN" altLang="en-US" sz="2000"/>
              <a:t>在对</a:t>
            </a:r>
            <a:r>
              <a:rPr lang="en-US" altLang="zh-CN" sz="2000"/>
              <a:t>B</a:t>
            </a:r>
            <a:r>
              <a:rPr lang="zh-CN" altLang="en-US" sz="2000"/>
              <a:t>翻译生成的代码中，当</a:t>
            </a:r>
            <a:r>
              <a:rPr lang="en-US" altLang="zh-CN" sz="2000"/>
              <a:t>B</a:t>
            </a:r>
            <a:r>
              <a:rPr lang="zh-CN" altLang="en-US" sz="2000"/>
              <a:t>为假时应该跳转到紧跟在</a:t>
            </a:r>
            <a:r>
              <a:rPr lang="en-US" altLang="zh-CN" sz="2000"/>
              <a:t>S</a:t>
            </a:r>
            <a:r>
              <a:rPr lang="zh-CN" altLang="en-US" sz="2000"/>
              <a:t>的代码之后的指令处。在前面的做法中，是将</a:t>
            </a:r>
            <a:r>
              <a:rPr lang="en-US" altLang="zh-CN" sz="2000"/>
              <a:t>S.next</a:t>
            </a:r>
            <a:r>
              <a:rPr lang="zh-CN" altLang="en-US" sz="2000"/>
              <a:t>作为继承属性传递给</a:t>
            </a:r>
            <a:r>
              <a:rPr lang="en-US" altLang="zh-CN" sz="2000"/>
              <a:t>B.false</a:t>
            </a:r>
            <a:r>
              <a:rPr lang="zh-CN" altLang="en-US" sz="2000"/>
              <a:t>，指明要跳转到的位置。这样做，需要两趟处理。</a:t>
            </a:r>
            <a:endParaRPr lang="en-US" altLang="zh-CN" sz="2000"/>
          </a:p>
          <a:p>
            <a:r>
              <a:rPr lang="zh-CN" altLang="en-US" sz="2000"/>
              <a:t>一趟处理的技术：回填</a:t>
            </a:r>
            <a:endParaRPr lang="en-US" altLang="zh-CN" sz="2000"/>
          </a:p>
          <a:p>
            <a:pPr lvl="1"/>
            <a:r>
              <a:rPr lang="zh-CN" altLang="en-US" sz="1600"/>
              <a:t>生成跳转指令时暂时不指定该跳转指令的目标。等到能够确定正确的目标标号时再去填充这些指令的目标位置。</a:t>
            </a:r>
            <a:endParaRPr lang="en-US" altLang="zh-CN" sz="1600"/>
          </a:p>
          <a:p>
            <a:pPr lvl="1"/>
            <a:r>
              <a:rPr lang="zh-CN" altLang="en-US" sz="1600"/>
              <a:t>需要回填的指令将被放在一个列表中。</a:t>
            </a:r>
            <a:endParaRPr lang="en-US" altLang="zh-CN" sz="1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回填（续）</a:t>
            </a:r>
          </a:p>
        </p:txBody>
      </p:sp>
      <p:sp>
        <p:nvSpPr>
          <p:cNvPr id="66563" name="内容占位符 2"/>
          <p:cNvSpPr>
            <a:spLocks noGrp="1"/>
          </p:cNvSpPr>
          <p:nvPr>
            <p:ph idx="1"/>
          </p:nvPr>
        </p:nvSpPr>
        <p:spPr/>
        <p:txBody>
          <a:bodyPr/>
          <a:lstStyle/>
          <a:p>
            <a:r>
              <a:rPr lang="zh-CN" altLang="en-US" sz="2400"/>
              <a:t>为非终结符号</a:t>
            </a:r>
            <a:r>
              <a:rPr lang="en-US" altLang="zh-CN" sz="2400" i="1"/>
              <a:t>B</a:t>
            </a:r>
            <a:r>
              <a:rPr lang="zh-CN" altLang="en-US" sz="2400"/>
              <a:t>引入两个综合属性</a:t>
            </a:r>
            <a:r>
              <a:rPr lang="en-US" altLang="zh-CN" sz="2400" i="1"/>
              <a:t>truelist</a:t>
            </a:r>
            <a:r>
              <a:rPr lang="zh-CN" altLang="en-US" sz="2400"/>
              <a:t>和</a:t>
            </a:r>
            <a:r>
              <a:rPr lang="en-US" altLang="zh-CN" sz="2400" i="1"/>
              <a:t>falselist</a:t>
            </a:r>
          </a:p>
          <a:p>
            <a:pPr lvl="1"/>
            <a:r>
              <a:rPr lang="zh-CN" altLang="en-US" sz="2000"/>
              <a:t>生成</a:t>
            </a:r>
            <a:r>
              <a:rPr lang="en-US" altLang="zh-CN" sz="2000" i="1"/>
              <a:t>B</a:t>
            </a:r>
            <a:r>
              <a:rPr lang="zh-CN" altLang="en-US" sz="2000"/>
              <a:t>的代码时，跳转指令是不完整的，跳转到的真假入口位置尚未填写，这些不完整的跳转指令将被存放在</a:t>
            </a:r>
            <a:r>
              <a:rPr lang="en-US" altLang="zh-CN" sz="2000" i="1"/>
              <a:t>truelist</a:t>
            </a:r>
            <a:r>
              <a:rPr lang="zh-CN" altLang="en-US" sz="2000"/>
              <a:t>或</a:t>
            </a:r>
            <a:r>
              <a:rPr lang="en-US" altLang="zh-CN" sz="2000" i="1"/>
              <a:t>falselist</a:t>
            </a:r>
            <a:r>
              <a:rPr lang="zh-CN" altLang="en-US" sz="2000"/>
              <a:t>的列表中</a:t>
            </a:r>
            <a:endParaRPr lang="en-US" altLang="zh-CN" sz="2000"/>
          </a:p>
          <a:p>
            <a:pPr lvl="1"/>
            <a:r>
              <a:rPr lang="zh-CN" altLang="en-US" sz="2000"/>
              <a:t>回填时，在</a:t>
            </a:r>
            <a:r>
              <a:rPr lang="en-US" altLang="zh-CN" sz="2000" i="1"/>
              <a:t>truelist</a:t>
            </a:r>
            <a:r>
              <a:rPr lang="zh-CN" altLang="en-US" sz="2000"/>
              <a:t>存放的指令中插入</a:t>
            </a:r>
            <a:r>
              <a:rPr lang="en-US" altLang="zh-CN" sz="2000" i="1"/>
              <a:t>B</a:t>
            </a:r>
            <a:r>
              <a:rPr lang="zh-CN" altLang="en-US" sz="2000"/>
              <a:t>为真时控制流应该转向的标号</a:t>
            </a:r>
            <a:endParaRPr lang="en-US" altLang="zh-CN" sz="2000"/>
          </a:p>
          <a:p>
            <a:pPr lvl="1"/>
            <a:r>
              <a:rPr lang="zh-CN" altLang="en-US" sz="2000"/>
              <a:t>同样，在</a:t>
            </a:r>
            <a:r>
              <a:rPr lang="en-US" altLang="zh-CN" sz="2000" i="1"/>
              <a:t>falselist</a:t>
            </a:r>
            <a:r>
              <a:rPr lang="zh-CN" altLang="en-US" sz="2000"/>
              <a:t>存放的指令中插入</a:t>
            </a:r>
            <a:r>
              <a:rPr lang="en-US" altLang="zh-CN" sz="2000" i="1"/>
              <a:t>B</a:t>
            </a:r>
            <a:r>
              <a:rPr lang="zh-CN" altLang="en-US" sz="2000"/>
              <a:t>为假时控制流应该转向的标号</a:t>
            </a:r>
            <a:endParaRPr lang="en-US" altLang="zh-CN" sz="2000"/>
          </a:p>
          <a:p>
            <a:r>
              <a:rPr lang="zh-CN" altLang="en-US" sz="2400"/>
              <a:t>类似地，语句</a:t>
            </a:r>
            <a:r>
              <a:rPr lang="en-US" altLang="zh-CN" sz="2400" i="1"/>
              <a:t>S</a:t>
            </a:r>
            <a:r>
              <a:rPr lang="zh-CN" altLang="en-US" sz="2400"/>
              <a:t>引入一个综合属性</a:t>
            </a:r>
            <a:r>
              <a:rPr lang="en-US" altLang="zh-CN" sz="2400" i="1"/>
              <a:t>nextlist</a:t>
            </a:r>
            <a:r>
              <a:rPr lang="zh-CN" altLang="en-US" sz="2400"/>
              <a:t>，用来存放跳转指令列表，这些指令应该跳转到紧跟在</a:t>
            </a:r>
            <a:r>
              <a:rPr lang="en-US" altLang="zh-CN" sz="2400" i="1"/>
              <a:t>S</a:t>
            </a:r>
            <a:r>
              <a:rPr lang="zh-CN" altLang="en-US" sz="2400"/>
              <a:t>代码之后。</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a:t>回填（续）</a:t>
            </a:r>
          </a:p>
        </p:txBody>
      </p:sp>
      <p:sp>
        <p:nvSpPr>
          <p:cNvPr id="67587" name="内容占位符 2"/>
          <p:cNvSpPr>
            <a:spLocks noGrp="1"/>
          </p:cNvSpPr>
          <p:nvPr>
            <p:ph idx="1"/>
          </p:nvPr>
        </p:nvSpPr>
        <p:spPr/>
        <p:txBody>
          <a:bodyPr/>
          <a:lstStyle/>
          <a:p>
            <a:r>
              <a:rPr lang="zh-CN" altLang="en-US" dirty="0"/>
              <a:t>用于处理跳转指令列表的三个函数</a:t>
            </a:r>
            <a:endParaRPr lang="en-US" altLang="zh-CN" dirty="0"/>
          </a:p>
          <a:p>
            <a:pPr lvl="1"/>
            <a:r>
              <a:rPr lang="en-US" altLang="zh-CN" i="1" dirty="0" err="1"/>
              <a:t>Makelist</a:t>
            </a:r>
            <a:r>
              <a:rPr lang="en-US" altLang="zh-CN" dirty="0"/>
              <a:t>(</a:t>
            </a:r>
            <a:r>
              <a:rPr lang="en-US" altLang="zh-CN" i="1" dirty="0" err="1"/>
              <a:t>i</a:t>
            </a:r>
            <a:r>
              <a:rPr lang="en-US" altLang="zh-CN" dirty="0"/>
              <a:t>)</a:t>
            </a:r>
            <a:r>
              <a:rPr lang="zh-CN" altLang="en-US" dirty="0"/>
              <a:t>，创建一个包含</a:t>
            </a:r>
            <a:r>
              <a:rPr lang="en-US" altLang="zh-CN" dirty="0" err="1"/>
              <a:t>i</a:t>
            </a:r>
            <a:r>
              <a:rPr lang="zh-CN" altLang="en-US" dirty="0"/>
              <a:t>的列表，</a:t>
            </a:r>
            <a:r>
              <a:rPr lang="en-US" altLang="zh-CN" dirty="0" err="1"/>
              <a:t>i</a:t>
            </a:r>
            <a:r>
              <a:rPr lang="zh-CN" altLang="en-US" dirty="0"/>
              <a:t>是三地址码的标号，返回一个指向新创建的列表的指针</a:t>
            </a:r>
            <a:endParaRPr lang="en-US" altLang="zh-CN" dirty="0"/>
          </a:p>
          <a:p>
            <a:pPr lvl="1"/>
            <a:r>
              <a:rPr lang="en-US" altLang="zh-CN" i="1" dirty="0"/>
              <a:t>Merge</a:t>
            </a:r>
            <a:r>
              <a:rPr lang="en-US" altLang="zh-CN" dirty="0"/>
              <a:t>(</a:t>
            </a:r>
            <a:r>
              <a:rPr lang="en-US" altLang="zh-CN" i="1" dirty="0"/>
              <a:t>p</a:t>
            </a:r>
            <a:r>
              <a:rPr lang="en-US" altLang="zh-CN" i="1" baseline="-25000" dirty="0"/>
              <a:t>1</a:t>
            </a:r>
            <a:r>
              <a:rPr lang="en-US" altLang="zh-CN" i="1" dirty="0"/>
              <a:t>,p</a:t>
            </a:r>
            <a:r>
              <a:rPr lang="en-US" altLang="zh-CN" i="1" baseline="-25000" dirty="0"/>
              <a:t>2</a:t>
            </a:r>
            <a:r>
              <a:rPr lang="en-US" altLang="zh-CN" dirty="0"/>
              <a:t>),</a:t>
            </a:r>
            <a:r>
              <a:rPr lang="zh-CN" altLang="en-US" dirty="0"/>
              <a:t>将</a:t>
            </a:r>
            <a:r>
              <a:rPr lang="en-US" altLang="zh-CN" i="1" dirty="0"/>
              <a:t>p</a:t>
            </a:r>
            <a:r>
              <a:rPr lang="en-US" altLang="zh-CN" i="1" baseline="-25000" dirty="0"/>
              <a:t>1</a:t>
            </a:r>
            <a:r>
              <a:rPr lang="zh-CN" altLang="en-US" dirty="0"/>
              <a:t>和</a:t>
            </a:r>
            <a:r>
              <a:rPr lang="en-US" altLang="zh-CN" i="1" dirty="0"/>
              <a:t>p</a:t>
            </a:r>
            <a:r>
              <a:rPr lang="en-US" altLang="zh-CN" i="1" baseline="-25000" dirty="0"/>
              <a:t>2</a:t>
            </a:r>
            <a:r>
              <a:rPr lang="zh-CN" altLang="en-US" dirty="0"/>
              <a:t>指向的列表进行合并，返回新的列表</a:t>
            </a:r>
            <a:endParaRPr lang="en-US" altLang="zh-CN" dirty="0"/>
          </a:p>
          <a:p>
            <a:pPr lvl="1"/>
            <a:r>
              <a:rPr lang="en-US" altLang="zh-CN" i="1" dirty="0" err="1"/>
              <a:t>Backpatch</a:t>
            </a:r>
            <a:r>
              <a:rPr lang="en-US" altLang="zh-CN" dirty="0"/>
              <a:t>(</a:t>
            </a:r>
            <a:r>
              <a:rPr lang="en-US" altLang="zh-CN" i="1" dirty="0" err="1"/>
              <a:t>p,i</a:t>
            </a:r>
            <a:r>
              <a:rPr lang="en-US" altLang="zh-CN" dirty="0"/>
              <a:t>), </a:t>
            </a:r>
            <a:r>
              <a:rPr lang="zh-CN" altLang="en-US" dirty="0"/>
              <a:t>将</a:t>
            </a:r>
            <a:r>
              <a:rPr lang="en-US" altLang="zh-CN" dirty="0" err="1"/>
              <a:t>i</a:t>
            </a:r>
            <a:r>
              <a:rPr lang="zh-CN" altLang="en-US" dirty="0"/>
              <a:t>作为目标标号插入到列表</a:t>
            </a:r>
            <a:r>
              <a:rPr lang="en-US" altLang="zh-CN" dirty="0"/>
              <a:t>p</a:t>
            </a:r>
            <a:r>
              <a:rPr lang="zh-CN" altLang="en-US" dirty="0"/>
              <a:t>中的所有指令中。</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a:t>建立组合编译的做法</a:t>
            </a:r>
          </a:p>
        </p:txBody>
      </p:sp>
      <p:sp>
        <p:nvSpPr>
          <p:cNvPr id="7171" name="Rectangle 5"/>
          <p:cNvSpPr>
            <a:spLocks noChangeArrowheads="1"/>
          </p:cNvSpPr>
          <p:nvPr/>
        </p:nvSpPr>
        <p:spPr bwMode="auto">
          <a:xfrm>
            <a:off x="1530350" y="4940300"/>
            <a:ext cx="2625725" cy="346075"/>
          </a:xfrm>
          <a:prstGeom prst="rect">
            <a:avLst/>
          </a:prstGeom>
          <a:noFill/>
          <a:ln w="9525">
            <a:solidFill>
              <a:schemeClr val="tx1"/>
            </a:solidFill>
            <a:miter lim="800000"/>
            <a:headEnd/>
            <a:tailEnd/>
          </a:ln>
        </p:spPr>
        <p:txBody>
          <a:bodyPr wrap="none" anchor="ctr"/>
          <a:lstStyle/>
          <a:p>
            <a:r>
              <a:rPr lang="en-US" altLang="zh-TW" b="1">
                <a:solidFill>
                  <a:schemeClr val="tx1"/>
                </a:solidFill>
                <a:ea typeface="PMingLiU" pitchFamily="18" charset="-120"/>
              </a:rPr>
              <a:t>Target-1 Code Generator</a:t>
            </a:r>
          </a:p>
        </p:txBody>
      </p:sp>
      <p:sp>
        <p:nvSpPr>
          <p:cNvPr id="7172" name="Rectangle 6"/>
          <p:cNvSpPr>
            <a:spLocks noChangeArrowheads="1"/>
          </p:cNvSpPr>
          <p:nvPr/>
        </p:nvSpPr>
        <p:spPr bwMode="auto">
          <a:xfrm>
            <a:off x="5224463" y="4940300"/>
            <a:ext cx="2625725" cy="346075"/>
          </a:xfrm>
          <a:prstGeom prst="rect">
            <a:avLst/>
          </a:prstGeom>
          <a:noFill/>
          <a:ln w="9525">
            <a:solidFill>
              <a:schemeClr val="tx1"/>
            </a:solidFill>
            <a:miter lim="800000"/>
            <a:headEnd/>
            <a:tailEnd/>
          </a:ln>
        </p:spPr>
        <p:txBody>
          <a:bodyPr wrap="none" anchor="ctr"/>
          <a:lstStyle/>
          <a:p>
            <a:r>
              <a:rPr lang="en-US" altLang="zh-TW" b="1">
                <a:solidFill>
                  <a:schemeClr val="tx1"/>
                </a:solidFill>
                <a:ea typeface="PMingLiU" pitchFamily="18" charset="-120"/>
              </a:rPr>
              <a:t>Target-2 Code Generator</a:t>
            </a:r>
          </a:p>
        </p:txBody>
      </p:sp>
      <p:sp>
        <p:nvSpPr>
          <p:cNvPr id="7173" name="Rectangle 7"/>
          <p:cNvSpPr>
            <a:spLocks noChangeArrowheads="1"/>
          </p:cNvSpPr>
          <p:nvPr/>
        </p:nvSpPr>
        <p:spPr bwMode="auto">
          <a:xfrm>
            <a:off x="3087688" y="3897313"/>
            <a:ext cx="3205162" cy="346075"/>
          </a:xfrm>
          <a:prstGeom prst="rect">
            <a:avLst/>
          </a:prstGeom>
          <a:noFill/>
          <a:ln w="9525">
            <a:solidFill>
              <a:schemeClr val="tx1"/>
            </a:solidFill>
            <a:miter lim="800000"/>
            <a:headEnd/>
            <a:tailEnd/>
          </a:ln>
        </p:spPr>
        <p:txBody>
          <a:bodyPr wrap="none" anchor="ctr"/>
          <a:lstStyle/>
          <a:p>
            <a:r>
              <a:rPr lang="en-US" altLang="zh-TW" b="1">
                <a:solidFill>
                  <a:schemeClr val="tx1"/>
                </a:solidFill>
                <a:ea typeface="PMingLiU" pitchFamily="18" charset="-120"/>
              </a:rPr>
              <a:t>Intermediate-code Optimizer</a:t>
            </a:r>
          </a:p>
        </p:txBody>
      </p:sp>
      <p:sp>
        <p:nvSpPr>
          <p:cNvPr id="7174" name="Rectangle 8"/>
          <p:cNvSpPr>
            <a:spLocks noChangeArrowheads="1"/>
          </p:cNvSpPr>
          <p:nvPr/>
        </p:nvSpPr>
        <p:spPr bwMode="auto">
          <a:xfrm>
            <a:off x="1587500" y="2730500"/>
            <a:ext cx="2625725" cy="346075"/>
          </a:xfrm>
          <a:prstGeom prst="rect">
            <a:avLst/>
          </a:prstGeom>
          <a:noFill/>
          <a:ln w="9525">
            <a:solidFill>
              <a:schemeClr val="tx1"/>
            </a:solidFill>
            <a:miter lim="800000"/>
            <a:headEnd/>
            <a:tailEnd/>
          </a:ln>
        </p:spPr>
        <p:txBody>
          <a:bodyPr wrap="none" anchor="ctr"/>
          <a:lstStyle/>
          <a:p>
            <a:r>
              <a:rPr lang="en-US" altLang="zh-TW" b="1">
                <a:solidFill>
                  <a:schemeClr val="tx1"/>
                </a:solidFill>
                <a:ea typeface="PMingLiU" pitchFamily="18" charset="-120"/>
              </a:rPr>
              <a:t>Language-1 Front End</a:t>
            </a:r>
          </a:p>
        </p:txBody>
      </p:sp>
      <p:sp>
        <p:nvSpPr>
          <p:cNvPr id="7175" name="Text Box 9"/>
          <p:cNvSpPr txBox="1">
            <a:spLocks noChangeArrowheads="1"/>
          </p:cNvSpPr>
          <p:nvPr/>
        </p:nvSpPr>
        <p:spPr bwMode="auto">
          <a:xfrm>
            <a:off x="2070100" y="1968500"/>
            <a:ext cx="1665288" cy="674688"/>
          </a:xfrm>
          <a:prstGeom prst="rect">
            <a:avLst/>
          </a:prstGeom>
          <a:noFill/>
          <a:ln w="9525">
            <a:solidFill>
              <a:schemeClr val="tx1"/>
            </a:solidFill>
            <a:miter lim="800000"/>
            <a:headEnd/>
            <a:tailEnd/>
          </a:ln>
        </p:spPr>
        <p:txBody>
          <a:bodyPr wrap="none">
            <a:spAutoFit/>
          </a:bodyPr>
          <a:lstStyle/>
          <a:p>
            <a:pPr>
              <a:lnSpc>
                <a:spcPct val="80000"/>
              </a:lnSpc>
            </a:pPr>
            <a:r>
              <a:rPr lang="en-US" altLang="zh-TW">
                <a:solidFill>
                  <a:schemeClr val="tx1"/>
                </a:solidFill>
                <a:ea typeface="PMingLiU" pitchFamily="18" charset="-120"/>
              </a:rPr>
              <a:t>Source program</a:t>
            </a:r>
          </a:p>
          <a:p>
            <a:pPr>
              <a:lnSpc>
                <a:spcPct val="80000"/>
              </a:lnSpc>
            </a:pPr>
            <a:r>
              <a:rPr lang="en-US" altLang="zh-TW">
                <a:solidFill>
                  <a:schemeClr val="tx1"/>
                </a:solidFill>
                <a:ea typeface="PMingLiU" pitchFamily="18" charset="-120"/>
              </a:rPr>
              <a:t>in Language-1</a:t>
            </a:r>
          </a:p>
        </p:txBody>
      </p:sp>
      <p:sp>
        <p:nvSpPr>
          <p:cNvPr id="7176" name="Line 10"/>
          <p:cNvSpPr>
            <a:spLocks noChangeShapeType="1"/>
          </p:cNvSpPr>
          <p:nvPr/>
        </p:nvSpPr>
        <p:spPr bwMode="auto">
          <a:xfrm>
            <a:off x="2900363" y="2481263"/>
            <a:ext cx="0" cy="257175"/>
          </a:xfrm>
          <a:prstGeom prst="line">
            <a:avLst/>
          </a:prstGeom>
          <a:noFill/>
          <a:ln w="9525">
            <a:solidFill>
              <a:schemeClr val="tx1"/>
            </a:solidFill>
            <a:round/>
            <a:headEnd/>
            <a:tailEnd/>
          </a:ln>
        </p:spPr>
        <p:txBody>
          <a:bodyPr wrap="none" anchor="ctr"/>
          <a:lstStyle/>
          <a:p>
            <a:endParaRPr lang="zh-CN" altLang="en-US"/>
          </a:p>
        </p:txBody>
      </p:sp>
      <p:sp>
        <p:nvSpPr>
          <p:cNvPr id="7177" name="Rectangle 11"/>
          <p:cNvSpPr>
            <a:spLocks noChangeArrowheads="1"/>
          </p:cNvSpPr>
          <p:nvPr/>
        </p:nvSpPr>
        <p:spPr bwMode="auto">
          <a:xfrm>
            <a:off x="5167313" y="2730500"/>
            <a:ext cx="2625725" cy="346075"/>
          </a:xfrm>
          <a:prstGeom prst="rect">
            <a:avLst/>
          </a:prstGeom>
          <a:noFill/>
          <a:ln w="9525">
            <a:solidFill>
              <a:schemeClr val="tx1"/>
            </a:solidFill>
            <a:miter lim="800000"/>
            <a:headEnd/>
            <a:tailEnd/>
          </a:ln>
        </p:spPr>
        <p:txBody>
          <a:bodyPr wrap="none" anchor="ctr"/>
          <a:lstStyle/>
          <a:p>
            <a:r>
              <a:rPr lang="en-US" altLang="zh-TW" b="1">
                <a:solidFill>
                  <a:schemeClr val="tx1"/>
                </a:solidFill>
                <a:ea typeface="PMingLiU" pitchFamily="18" charset="-120"/>
              </a:rPr>
              <a:t>Language-2 Front End</a:t>
            </a:r>
          </a:p>
        </p:txBody>
      </p:sp>
      <p:sp>
        <p:nvSpPr>
          <p:cNvPr id="7178" name="Text Box 12"/>
          <p:cNvSpPr txBox="1">
            <a:spLocks noChangeArrowheads="1"/>
          </p:cNvSpPr>
          <p:nvPr/>
        </p:nvSpPr>
        <p:spPr bwMode="auto">
          <a:xfrm>
            <a:off x="5649913" y="1968500"/>
            <a:ext cx="1665287" cy="674688"/>
          </a:xfrm>
          <a:prstGeom prst="rect">
            <a:avLst/>
          </a:prstGeom>
          <a:noFill/>
          <a:ln w="9525">
            <a:solidFill>
              <a:schemeClr val="tx1"/>
            </a:solidFill>
            <a:miter lim="800000"/>
            <a:headEnd/>
            <a:tailEnd/>
          </a:ln>
        </p:spPr>
        <p:txBody>
          <a:bodyPr wrap="none">
            <a:spAutoFit/>
          </a:bodyPr>
          <a:lstStyle/>
          <a:p>
            <a:pPr>
              <a:lnSpc>
                <a:spcPct val="80000"/>
              </a:lnSpc>
            </a:pPr>
            <a:r>
              <a:rPr lang="en-US" altLang="zh-TW">
                <a:solidFill>
                  <a:schemeClr val="tx1"/>
                </a:solidFill>
                <a:ea typeface="PMingLiU" pitchFamily="18" charset="-120"/>
              </a:rPr>
              <a:t>Source program</a:t>
            </a:r>
          </a:p>
          <a:p>
            <a:pPr>
              <a:lnSpc>
                <a:spcPct val="80000"/>
              </a:lnSpc>
            </a:pPr>
            <a:r>
              <a:rPr lang="en-US" altLang="zh-TW">
                <a:solidFill>
                  <a:schemeClr val="tx1"/>
                </a:solidFill>
                <a:ea typeface="PMingLiU" pitchFamily="18" charset="-120"/>
              </a:rPr>
              <a:t>in Language-2</a:t>
            </a:r>
          </a:p>
        </p:txBody>
      </p:sp>
      <p:sp>
        <p:nvSpPr>
          <p:cNvPr id="7179" name="Line 13"/>
          <p:cNvSpPr>
            <a:spLocks noChangeShapeType="1"/>
          </p:cNvSpPr>
          <p:nvPr/>
        </p:nvSpPr>
        <p:spPr bwMode="auto">
          <a:xfrm>
            <a:off x="6480175" y="2481263"/>
            <a:ext cx="0" cy="257175"/>
          </a:xfrm>
          <a:prstGeom prst="line">
            <a:avLst/>
          </a:prstGeom>
          <a:noFill/>
          <a:ln w="9525">
            <a:solidFill>
              <a:schemeClr val="tx1"/>
            </a:solidFill>
            <a:round/>
            <a:headEnd/>
            <a:tailEnd/>
          </a:ln>
        </p:spPr>
        <p:txBody>
          <a:bodyPr wrap="none" anchor="ctr"/>
          <a:lstStyle/>
          <a:p>
            <a:endParaRPr lang="zh-CN" altLang="en-US"/>
          </a:p>
        </p:txBody>
      </p:sp>
      <p:sp>
        <p:nvSpPr>
          <p:cNvPr id="7180" name="Text Box 14"/>
          <p:cNvSpPr txBox="1">
            <a:spLocks noChangeArrowheads="1"/>
          </p:cNvSpPr>
          <p:nvPr/>
        </p:nvSpPr>
        <p:spPr bwMode="auto">
          <a:xfrm>
            <a:off x="3125788" y="3286125"/>
            <a:ext cx="3330575" cy="376238"/>
          </a:xfrm>
          <a:prstGeom prst="rect">
            <a:avLst/>
          </a:prstGeom>
          <a:noFill/>
          <a:ln w="9525">
            <a:solidFill>
              <a:schemeClr val="tx1"/>
            </a:solidFill>
            <a:miter lim="800000"/>
            <a:headEnd/>
            <a:tailEnd/>
          </a:ln>
        </p:spPr>
        <p:txBody>
          <a:bodyPr wrap="none">
            <a:spAutoFit/>
          </a:bodyPr>
          <a:lstStyle/>
          <a:p>
            <a:r>
              <a:rPr lang="en-US" altLang="zh-TW">
                <a:solidFill>
                  <a:schemeClr val="tx1"/>
                </a:solidFill>
                <a:ea typeface="PMingLiU" pitchFamily="18" charset="-120"/>
              </a:rPr>
              <a:t>Non-optimized Intermediate Code</a:t>
            </a:r>
          </a:p>
        </p:txBody>
      </p:sp>
      <p:sp>
        <p:nvSpPr>
          <p:cNvPr id="7181" name="Line 15"/>
          <p:cNvSpPr>
            <a:spLocks noChangeShapeType="1"/>
          </p:cNvSpPr>
          <p:nvPr/>
        </p:nvSpPr>
        <p:spPr bwMode="auto">
          <a:xfrm>
            <a:off x="2901950" y="3095625"/>
            <a:ext cx="823913" cy="269875"/>
          </a:xfrm>
          <a:prstGeom prst="line">
            <a:avLst/>
          </a:prstGeom>
          <a:noFill/>
          <a:ln w="9525">
            <a:solidFill>
              <a:schemeClr val="tx1"/>
            </a:solidFill>
            <a:round/>
            <a:headEnd/>
            <a:tailEnd/>
          </a:ln>
        </p:spPr>
        <p:txBody>
          <a:bodyPr wrap="none" anchor="ctr"/>
          <a:lstStyle/>
          <a:p>
            <a:endParaRPr lang="zh-CN" altLang="en-US"/>
          </a:p>
        </p:txBody>
      </p:sp>
      <p:sp>
        <p:nvSpPr>
          <p:cNvPr id="7182" name="Line 16"/>
          <p:cNvSpPr>
            <a:spLocks noChangeShapeType="1"/>
          </p:cNvSpPr>
          <p:nvPr/>
        </p:nvSpPr>
        <p:spPr bwMode="auto">
          <a:xfrm flipH="1">
            <a:off x="5653088" y="3095625"/>
            <a:ext cx="823912" cy="269875"/>
          </a:xfrm>
          <a:prstGeom prst="line">
            <a:avLst/>
          </a:prstGeom>
          <a:noFill/>
          <a:ln w="9525">
            <a:solidFill>
              <a:schemeClr val="tx1"/>
            </a:solidFill>
            <a:round/>
            <a:headEnd/>
            <a:tailEnd/>
          </a:ln>
        </p:spPr>
        <p:txBody>
          <a:bodyPr wrap="none" anchor="ctr"/>
          <a:lstStyle/>
          <a:p>
            <a:endParaRPr lang="zh-CN" altLang="en-US"/>
          </a:p>
        </p:txBody>
      </p:sp>
      <p:sp>
        <p:nvSpPr>
          <p:cNvPr id="7183" name="Line 17"/>
          <p:cNvSpPr>
            <a:spLocks noChangeShapeType="1"/>
          </p:cNvSpPr>
          <p:nvPr/>
        </p:nvSpPr>
        <p:spPr bwMode="auto">
          <a:xfrm>
            <a:off x="4691063" y="3649663"/>
            <a:ext cx="0" cy="257175"/>
          </a:xfrm>
          <a:prstGeom prst="line">
            <a:avLst/>
          </a:prstGeom>
          <a:noFill/>
          <a:ln w="9525">
            <a:solidFill>
              <a:schemeClr val="tx1"/>
            </a:solidFill>
            <a:round/>
            <a:headEnd/>
            <a:tailEnd/>
          </a:ln>
        </p:spPr>
        <p:txBody>
          <a:bodyPr wrap="none" anchor="ctr"/>
          <a:lstStyle/>
          <a:p>
            <a:endParaRPr lang="zh-CN" altLang="en-US"/>
          </a:p>
        </p:txBody>
      </p:sp>
      <p:sp>
        <p:nvSpPr>
          <p:cNvPr id="7184" name="Line 18"/>
          <p:cNvSpPr>
            <a:spLocks noChangeShapeType="1"/>
          </p:cNvSpPr>
          <p:nvPr/>
        </p:nvSpPr>
        <p:spPr bwMode="auto">
          <a:xfrm>
            <a:off x="4691063" y="4265613"/>
            <a:ext cx="0" cy="257175"/>
          </a:xfrm>
          <a:prstGeom prst="line">
            <a:avLst/>
          </a:prstGeom>
          <a:noFill/>
          <a:ln w="9525">
            <a:solidFill>
              <a:schemeClr val="tx1"/>
            </a:solidFill>
            <a:round/>
            <a:headEnd/>
            <a:tailEnd/>
          </a:ln>
        </p:spPr>
        <p:txBody>
          <a:bodyPr wrap="none" anchor="ctr"/>
          <a:lstStyle/>
          <a:p>
            <a:endParaRPr lang="zh-CN" altLang="en-US"/>
          </a:p>
        </p:txBody>
      </p:sp>
      <p:sp>
        <p:nvSpPr>
          <p:cNvPr id="7185" name="Line 19"/>
          <p:cNvSpPr>
            <a:spLocks noChangeShapeType="1"/>
          </p:cNvSpPr>
          <p:nvPr/>
        </p:nvSpPr>
        <p:spPr bwMode="auto">
          <a:xfrm flipV="1">
            <a:off x="2903538" y="4729163"/>
            <a:ext cx="823912" cy="204787"/>
          </a:xfrm>
          <a:prstGeom prst="line">
            <a:avLst/>
          </a:prstGeom>
          <a:noFill/>
          <a:ln w="9525">
            <a:solidFill>
              <a:schemeClr val="tx1"/>
            </a:solidFill>
            <a:round/>
            <a:headEnd/>
            <a:tailEnd/>
          </a:ln>
        </p:spPr>
        <p:txBody>
          <a:bodyPr wrap="none" anchor="ctr"/>
          <a:lstStyle/>
          <a:p>
            <a:endParaRPr lang="zh-CN" altLang="en-US"/>
          </a:p>
        </p:txBody>
      </p:sp>
      <p:sp>
        <p:nvSpPr>
          <p:cNvPr id="7186" name="Line 20"/>
          <p:cNvSpPr>
            <a:spLocks noChangeShapeType="1"/>
          </p:cNvSpPr>
          <p:nvPr/>
        </p:nvSpPr>
        <p:spPr bwMode="auto">
          <a:xfrm flipH="1" flipV="1">
            <a:off x="5654675" y="4729163"/>
            <a:ext cx="823913" cy="204787"/>
          </a:xfrm>
          <a:prstGeom prst="line">
            <a:avLst/>
          </a:prstGeom>
          <a:noFill/>
          <a:ln w="9525">
            <a:solidFill>
              <a:schemeClr val="tx1"/>
            </a:solidFill>
            <a:round/>
            <a:headEnd/>
            <a:tailEnd/>
          </a:ln>
        </p:spPr>
        <p:txBody>
          <a:bodyPr wrap="none" anchor="ctr"/>
          <a:lstStyle/>
          <a:p>
            <a:endParaRPr lang="zh-CN" altLang="en-US"/>
          </a:p>
        </p:txBody>
      </p:sp>
      <p:sp>
        <p:nvSpPr>
          <p:cNvPr id="7187" name="Text Box 21"/>
          <p:cNvSpPr txBox="1">
            <a:spLocks noChangeArrowheads="1"/>
          </p:cNvSpPr>
          <p:nvPr/>
        </p:nvSpPr>
        <p:spPr bwMode="auto">
          <a:xfrm>
            <a:off x="3240088" y="4406900"/>
            <a:ext cx="2911475" cy="376238"/>
          </a:xfrm>
          <a:prstGeom prst="rect">
            <a:avLst/>
          </a:prstGeom>
          <a:noFill/>
          <a:ln w="9525">
            <a:solidFill>
              <a:schemeClr val="tx1"/>
            </a:solidFill>
            <a:miter lim="800000"/>
            <a:headEnd/>
            <a:tailEnd/>
          </a:ln>
        </p:spPr>
        <p:txBody>
          <a:bodyPr wrap="none">
            <a:spAutoFit/>
          </a:bodyPr>
          <a:lstStyle/>
          <a:p>
            <a:r>
              <a:rPr lang="en-US" altLang="zh-TW">
                <a:solidFill>
                  <a:schemeClr val="tx1"/>
                </a:solidFill>
                <a:ea typeface="PMingLiU" pitchFamily="18" charset="-120"/>
              </a:rPr>
              <a:t>Optimized Intermediate Code</a:t>
            </a:r>
          </a:p>
        </p:txBody>
      </p:sp>
      <p:sp>
        <p:nvSpPr>
          <p:cNvPr id="7188" name="Line 22"/>
          <p:cNvSpPr>
            <a:spLocks noChangeShapeType="1"/>
          </p:cNvSpPr>
          <p:nvPr/>
        </p:nvSpPr>
        <p:spPr bwMode="auto">
          <a:xfrm>
            <a:off x="6494463" y="5280025"/>
            <a:ext cx="0" cy="257175"/>
          </a:xfrm>
          <a:prstGeom prst="line">
            <a:avLst/>
          </a:prstGeom>
          <a:noFill/>
          <a:ln w="9525">
            <a:solidFill>
              <a:schemeClr val="tx1"/>
            </a:solidFill>
            <a:round/>
            <a:headEnd/>
            <a:tailEnd/>
          </a:ln>
        </p:spPr>
        <p:txBody>
          <a:bodyPr wrap="none" anchor="ctr"/>
          <a:lstStyle/>
          <a:p>
            <a:endParaRPr lang="zh-CN" altLang="en-US"/>
          </a:p>
        </p:txBody>
      </p:sp>
      <p:sp>
        <p:nvSpPr>
          <p:cNvPr id="7189" name="Line 23"/>
          <p:cNvSpPr>
            <a:spLocks noChangeShapeType="1"/>
          </p:cNvSpPr>
          <p:nvPr/>
        </p:nvSpPr>
        <p:spPr bwMode="auto">
          <a:xfrm>
            <a:off x="2887663" y="5303838"/>
            <a:ext cx="0" cy="257175"/>
          </a:xfrm>
          <a:prstGeom prst="line">
            <a:avLst/>
          </a:prstGeom>
          <a:noFill/>
          <a:ln w="9525">
            <a:solidFill>
              <a:schemeClr val="tx1"/>
            </a:solidFill>
            <a:round/>
            <a:headEnd/>
            <a:tailEnd/>
          </a:ln>
        </p:spPr>
        <p:txBody>
          <a:bodyPr wrap="none" anchor="ctr"/>
          <a:lstStyle/>
          <a:p>
            <a:endParaRPr lang="zh-CN" altLang="en-US"/>
          </a:p>
        </p:txBody>
      </p:sp>
      <p:sp>
        <p:nvSpPr>
          <p:cNvPr id="7190" name="Text Box 24"/>
          <p:cNvSpPr txBox="1">
            <a:spLocks noChangeArrowheads="1"/>
          </p:cNvSpPr>
          <p:nvPr/>
        </p:nvSpPr>
        <p:spPr bwMode="auto">
          <a:xfrm>
            <a:off x="1747838" y="5578475"/>
            <a:ext cx="2301875" cy="376238"/>
          </a:xfrm>
          <a:prstGeom prst="rect">
            <a:avLst/>
          </a:prstGeom>
          <a:noFill/>
          <a:ln w="9525">
            <a:solidFill>
              <a:schemeClr val="tx1"/>
            </a:solidFill>
            <a:miter lim="800000"/>
            <a:headEnd/>
            <a:tailEnd/>
          </a:ln>
        </p:spPr>
        <p:txBody>
          <a:bodyPr wrap="none">
            <a:spAutoFit/>
          </a:bodyPr>
          <a:lstStyle/>
          <a:p>
            <a:r>
              <a:rPr lang="en-US" altLang="zh-TW">
                <a:solidFill>
                  <a:schemeClr val="tx1"/>
                </a:solidFill>
                <a:ea typeface="PMingLiU" pitchFamily="18" charset="-120"/>
              </a:rPr>
              <a:t>Target-1 machine code</a:t>
            </a:r>
          </a:p>
        </p:txBody>
      </p:sp>
      <p:sp>
        <p:nvSpPr>
          <p:cNvPr id="7191" name="Text Box 25"/>
          <p:cNvSpPr txBox="1">
            <a:spLocks noChangeArrowheads="1"/>
          </p:cNvSpPr>
          <p:nvPr/>
        </p:nvSpPr>
        <p:spPr bwMode="auto">
          <a:xfrm>
            <a:off x="5348288" y="5549900"/>
            <a:ext cx="2301875" cy="376238"/>
          </a:xfrm>
          <a:prstGeom prst="rect">
            <a:avLst/>
          </a:prstGeom>
          <a:noFill/>
          <a:ln w="9525">
            <a:solidFill>
              <a:schemeClr val="tx1"/>
            </a:solidFill>
            <a:miter lim="800000"/>
            <a:headEnd/>
            <a:tailEnd/>
          </a:ln>
        </p:spPr>
        <p:txBody>
          <a:bodyPr wrap="none">
            <a:spAutoFit/>
          </a:bodyPr>
          <a:lstStyle/>
          <a:p>
            <a:r>
              <a:rPr lang="en-US" altLang="zh-TW">
                <a:solidFill>
                  <a:schemeClr val="tx1"/>
                </a:solidFill>
                <a:ea typeface="PMingLiU" pitchFamily="18" charset="-120"/>
              </a:rPr>
              <a:t>Target-2 machine code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a:t>布尔表达式的回填</a:t>
            </a:r>
          </a:p>
        </p:txBody>
      </p:sp>
      <p:sp>
        <p:nvSpPr>
          <p:cNvPr id="68611" name="内容占位符 2"/>
          <p:cNvSpPr>
            <a:spLocks noGrp="1"/>
          </p:cNvSpPr>
          <p:nvPr>
            <p:ph idx="1"/>
          </p:nvPr>
        </p:nvSpPr>
        <p:spPr>
          <a:xfrm>
            <a:off x="228600" y="1752600"/>
            <a:ext cx="3852863" cy="4267200"/>
          </a:xfrm>
        </p:spPr>
        <p:txBody>
          <a:bodyPr/>
          <a:lstStyle/>
          <a:p>
            <a:r>
              <a:rPr lang="zh-CN" altLang="en-US" sz="2000"/>
              <a:t>文法中引入标记非终结符号</a:t>
            </a:r>
            <a:r>
              <a:rPr lang="en-US" altLang="zh-CN" sz="2000" i="1"/>
              <a:t>M</a:t>
            </a:r>
            <a:r>
              <a:rPr lang="zh-CN" altLang="en-US" sz="2000"/>
              <a:t>。它的作用是在适当的时候获取将要生成的下一条指令的标号。</a:t>
            </a:r>
            <a:endParaRPr lang="en-US" altLang="zh-CN" sz="2000"/>
          </a:p>
          <a:p>
            <a:r>
              <a:rPr lang="en-US" altLang="zh-CN" sz="2000"/>
              <a:t>1)</a:t>
            </a:r>
            <a:r>
              <a:rPr lang="zh-CN" altLang="en-US" sz="2000"/>
              <a:t>中</a:t>
            </a:r>
            <a:endParaRPr lang="en-US" altLang="zh-CN" sz="2000"/>
          </a:p>
          <a:p>
            <a:pPr lvl="1"/>
            <a:r>
              <a:rPr lang="en-US" altLang="zh-CN" sz="1600" i="1"/>
              <a:t>B1.truelist</a:t>
            </a:r>
            <a:r>
              <a:rPr lang="zh-CN" altLang="en-US" sz="1600"/>
              <a:t>和</a:t>
            </a:r>
            <a:r>
              <a:rPr lang="en-US" altLang="zh-CN" sz="1600" i="1"/>
              <a:t>B2.truelist</a:t>
            </a:r>
            <a:r>
              <a:rPr lang="zh-CN" altLang="en-US" sz="1600"/>
              <a:t>合并成</a:t>
            </a:r>
            <a:r>
              <a:rPr lang="en-US" altLang="zh-CN" sz="1600" i="1"/>
              <a:t>B.truelist</a:t>
            </a:r>
          </a:p>
          <a:p>
            <a:pPr lvl="1"/>
            <a:r>
              <a:rPr lang="en-US" altLang="zh-CN" sz="1600" i="1"/>
              <a:t>B</a:t>
            </a:r>
            <a:r>
              <a:rPr lang="en-US" altLang="zh-CN" sz="1600" i="1" baseline="-25000"/>
              <a:t>1</a:t>
            </a:r>
            <a:r>
              <a:rPr lang="zh-CN" altLang="en-US" sz="1600"/>
              <a:t>为假时，跳转目标是</a:t>
            </a:r>
            <a:r>
              <a:rPr lang="en-US" altLang="zh-CN" sz="1600" i="1"/>
              <a:t>B</a:t>
            </a:r>
            <a:r>
              <a:rPr lang="en-US" altLang="zh-CN" sz="1600" i="1" baseline="-25000"/>
              <a:t>2</a:t>
            </a:r>
            <a:r>
              <a:rPr lang="zh-CN" altLang="en-US" sz="1600"/>
              <a:t>的代码的起始位置。回填</a:t>
            </a:r>
            <a:r>
              <a:rPr lang="en-US" altLang="zh-CN" sz="1600" i="1"/>
              <a:t>backpatch</a:t>
            </a:r>
            <a:r>
              <a:rPr lang="en-US" altLang="zh-CN" sz="1600"/>
              <a:t>(</a:t>
            </a:r>
            <a:r>
              <a:rPr lang="en-US" altLang="zh-CN" sz="1600" i="1"/>
              <a:t>B</a:t>
            </a:r>
            <a:r>
              <a:rPr lang="en-US" altLang="zh-CN" sz="1600" i="1" baseline="-25000"/>
              <a:t>1</a:t>
            </a:r>
            <a:r>
              <a:rPr lang="en-US" altLang="zh-CN" sz="1600" i="1"/>
              <a:t>.falselist,M.instr</a:t>
            </a:r>
            <a:r>
              <a:rPr lang="en-US" altLang="zh-CN" sz="1600"/>
              <a:t>)</a:t>
            </a:r>
          </a:p>
          <a:p>
            <a:r>
              <a:rPr lang="en-US" altLang="zh-CN" sz="2000"/>
              <a:t>8)</a:t>
            </a:r>
            <a:r>
              <a:rPr lang="zh-CN" altLang="en-US" sz="2000"/>
              <a:t>中</a:t>
            </a:r>
            <a:endParaRPr lang="en-US" altLang="zh-CN" sz="2000"/>
          </a:p>
          <a:p>
            <a:pPr lvl="1"/>
            <a:r>
              <a:rPr lang="zh-CN" altLang="en-US" sz="1600"/>
              <a:t>记录下一条指令的位置，即</a:t>
            </a:r>
            <a:r>
              <a:rPr lang="en-US" altLang="zh-CN" sz="1600"/>
              <a:t>B2.code</a:t>
            </a:r>
            <a:r>
              <a:rPr lang="zh-CN" altLang="en-US" sz="1600"/>
              <a:t>开始的位置。</a:t>
            </a:r>
            <a:endParaRPr lang="en-US" altLang="zh-CN" sz="1600"/>
          </a:p>
          <a:p>
            <a:pPr lvl="1"/>
            <a:endParaRPr lang="en-US" altLang="zh-CN" sz="1600"/>
          </a:p>
        </p:txBody>
      </p:sp>
      <p:pic>
        <p:nvPicPr>
          <p:cNvPr id="68612" name="Picture 3"/>
          <p:cNvPicPr>
            <a:picLocks noChangeAspect="1" noChangeArrowheads="1"/>
          </p:cNvPicPr>
          <p:nvPr/>
        </p:nvPicPr>
        <p:blipFill>
          <a:blip r:embed="rId2" cstate="print"/>
          <a:srcRect/>
          <a:stretch>
            <a:fillRect/>
          </a:stretch>
        </p:blipFill>
        <p:spPr bwMode="auto">
          <a:xfrm>
            <a:off x="762000" y="304800"/>
            <a:ext cx="6838950" cy="493713"/>
          </a:xfrm>
          <a:prstGeom prst="rect">
            <a:avLst/>
          </a:prstGeom>
          <a:noFill/>
          <a:ln w="38100" algn="ctr">
            <a:noFill/>
            <a:miter lim="800000"/>
            <a:headEnd/>
            <a:tailEnd/>
          </a:ln>
        </p:spPr>
      </p:pic>
      <p:pic>
        <p:nvPicPr>
          <p:cNvPr id="68613" name="Picture 4"/>
          <p:cNvPicPr>
            <a:picLocks noChangeAspect="1" noChangeArrowheads="1"/>
          </p:cNvPicPr>
          <p:nvPr/>
        </p:nvPicPr>
        <p:blipFill>
          <a:blip r:embed="rId3" cstate="print"/>
          <a:srcRect/>
          <a:stretch>
            <a:fillRect/>
          </a:stretch>
        </p:blipFill>
        <p:spPr bwMode="auto">
          <a:xfrm>
            <a:off x="4038600" y="1752600"/>
            <a:ext cx="5229225" cy="4224338"/>
          </a:xfrm>
          <a:prstGeom prst="rect">
            <a:avLst/>
          </a:prstGeom>
          <a:noFill/>
          <a:ln w="38100" algn="ctr">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a:t>布尔表达式回填示例</a:t>
            </a:r>
          </a:p>
        </p:txBody>
      </p:sp>
      <p:sp>
        <p:nvSpPr>
          <p:cNvPr id="69635" name="内容占位符 2"/>
          <p:cNvSpPr>
            <a:spLocks noGrp="1"/>
          </p:cNvSpPr>
          <p:nvPr>
            <p:ph idx="1"/>
          </p:nvPr>
        </p:nvSpPr>
        <p:spPr/>
        <p:txBody>
          <a:bodyPr/>
          <a:lstStyle/>
          <a:p>
            <a:r>
              <a:rPr lang="en-US" altLang="zh-CN" sz="1600"/>
              <a:t>x&lt;100 || x&gt;200 &amp;&amp; x!=y</a:t>
            </a:r>
          </a:p>
          <a:p>
            <a:r>
              <a:rPr lang="zh-CN" altLang="en-US" sz="1600"/>
              <a:t>注：所有的动作都在产生式右部的最后，因此可以在自底向上分析的规约是执行上述动作。</a:t>
            </a:r>
            <a:endParaRPr lang="en-US" altLang="zh-CN" sz="1600"/>
          </a:p>
          <a:p>
            <a:r>
              <a:rPr lang="zh-CN" altLang="en-US" sz="1600"/>
              <a:t>语法树</a:t>
            </a:r>
            <a:r>
              <a:rPr lang="en-US" altLang="zh-CN" sz="1600"/>
              <a:t>……</a:t>
            </a:r>
          </a:p>
          <a:p>
            <a:r>
              <a:rPr lang="zh-CN" altLang="en-US" sz="1600"/>
              <a:t>注释语法树</a:t>
            </a:r>
            <a:r>
              <a:rPr lang="en-US" altLang="zh-CN" sz="1600"/>
              <a:t>……</a:t>
            </a:r>
            <a:endParaRPr lang="zh-CN" altLang="en-US" sz="1600"/>
          </a:p>
          <a:p>
            <a:endParaRPr lang="en-US" altLang="zh-CN"/>
          </a:p>
          <a:p>
            <a:endParaRPr lang="zh-CN" altLang="en-US"/>
          </a:p>
        </p:txBody>
      </p:sp>
      <p:pic>
        <p:nvPicPr>
          <p:cNvPr id="2" name="Picture 4">
            <a:extLst>
              <a:ext uri="{FF2B5EF4-FFF2-40B4-BE49-F238E27FC236}">
                <a16:creationId xmlns:a16="http://schemas.microsoft.com/office/drawing/2014/main" id="{E6181D8F-43D6-B945-9C64-C631AB5BF9A5}"/>
              </a:ext>
            </a:extLst>
          </p:cNvPr>
          <p:cNvPicPr>
            <a:picLocks noChangeAspect="1" noChangeArrowheads="1"/>
          </p:cNvPicPr>
          <p:nvPr/>
        </p:nvPicPr>
        <p:blipFill>
          <a:blip r:embed="rId2" cstate="print"/>
          <a:srcRect/>
          <a:stretch>
            <a:fillRect/>
          </a:stretch>
        </p:blipFill>
        <p:spPr bwMode="auto">
          <a:xfrm>
            <a:off x="4139951" y="2708920"/>
            <a:ext cx="4854125" cy="3921320"/>
          </a:xfrm>
          <a:prstGeom prst="rect">
            <a:avLst/>
          </a:prstGeom>
          <a:noFill/>
          <a:ln w="38100" algn="ctr">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533400" y="0"/>
            <a:ext cx="8001000" cy="682625"/>
          </a:xfrm>
        </p:spPr>
        <p:txBody>
          <a:bodyPr>
            <a:normAutofit fontScale="90000"/>
          </a:bodyPr>
          <a:lstStyle/>
          <a:p>
            <a:r>
              <a:rPr lang="zh-CN" altLang="en-US"/>
              <a:t>控制转移语句的回填</a:t>
            </a:r>
          </a:p>
        </p:txBody>
      </p:sp>
      <p:sp>
        <p:nvSpPr>
          <p:cNvPr id="3" name="内容占位符 2"/>
          <p:cNvSpPr>
            <a:spLocks noGrp="1"/>
          </p:cNvSpPr>
          <p:nvPr>
            <p:ph idx="1"/>
          </p:nvPr>
        </p:nvSpPr>
        <p:spPr>
          <a:xfrm>
            <a:off x="152400" y="1752600"/>
            <a:ext cx="3429000" cy="4267200"/>
          </a:xfrm>
        </p:spPr>
        <p:txBody>
          <a:bodyPr/>
          <a:lstStyle/>
          <a:p>
            <a:r>
              <a:rPr lang="zh-CN" altLang="en-US" sz="2000"/>
              <a:t>除了</a:t>
            </a:r>
            <a:r>
              <a:rPr lang="en-US" altLang="zh-CN" sz="2000"/>
              <a:t>3</a:t>
            </a:r>
            <a:r>
              <a:rPr lang="zh-CN" altLang="en-US" sz="2000"/>
              <a:t>）和</a:t>
            </a:r>
            <a:r>
              <a:rPr lang="en-US" altLang="zh-CN" sz="2000"/>
              <a:t>7</a:t>
            </a:r>
            <a:r>
              <a:rPr lang="zh-CN" altLang="en-US" sz="2000"/>
              <a:t>），其它地方都没有产生新的代码，语句所有的代码都由赋值语句和表达式相关的语义代码产生。根据控制流进行回填，将赋值语句和表达式的求值过程关联起来。</a:t>
            </a:r>
          </a:p>
        </p:txBody>
      </p:sp>
      <p:pic>
        <p:nvPicPr>
          <p:cNvPr id="70660" name="Picture 2"/>
          <p:cNvPicPr>
            <a:picLocks noChangeAspect="1" noChangeArrowheads="1"/>
          </p:cNvPicPr>
          <p:nvPr/>
        </p:nvPicPr>
        <p:blipFill>
          <a:blip r:embed="rId2" cstate="print"/>
          <a:srcRect/>
          <a:stretch>
            <a:fillRect/>
          </a:stretch>
        </p:blipFill>
        <p:spPr bwMode="auto">
          <a:xfrm>
            <a:off x="304800" y="685800"/>
            <a:ext cx="5791200" cy="531813"/>
          </a:xfrm>
          <a:prstGeom prst="rect">
            <a:avLst/>
          </a:prstGeom>
          <a:noFill/>
          <a:ln w="38100" algn="ctr">
            <a:noFill/>
            <a:miter lim="800000"/>
            <a:headEnd/>
            <a:tailEnd/>
          </a:ln>
        </p:spPr>
      </p:pic>
      <p:pic>
        <p:nvPicPr>
          <p:cNvPr id="70661" name="Picture 3"/>
          <p:cNvPicPr>
            <a:picLocks noChangeAspect="1" noChangeArrowheads="1"/>
          </p:cNvPicPr>
          <p:nvPr/>
        </p:nvPicPr>
        <p:blipFill>
          <a:blip r:embed="rId3" cstate="print"/>
          <a:srcRect/>
          <a:stretch>
            <a:fillRect/>
          </a:stretch>
        </p:blipFill>
        <p:spPr bwMode="auto">
          <a:xfrm>
            <a:off x="3590925" y="1120775"/>
            <a:ext cx="5553075" cy="5737225"/>
          </a:xfrm>
          <a:prstGeom prst="rect">
            <a:avLst/>
          </a:prstGeom>
          <a:noFill/>
          <a:ln w="38100" algn="ctr">
            <a:noFill/>
            <a:miter lim="800000"/>
            <a:headEnd/>
            <a:tailEnd/>
          </a:ln>
        </p:spPr>
      </p:pic>
      <p:sp>
        <p:nvSpPr>
          <p:cNvPr id="6" name="TextBox 5"/>
          <p:cNvSpPr txBox="1"/>
          <p:nvPr/>
        </p:nvSpPr>
        <p:spPr>
          <a:xfrm>
            <a:off x="428596" y="4572008"/>
            <a:ext cx="2857520" cy="923330"/>
          </a:xfrm>
          <a:prstGeom prst="rect">
            <a:avLst/>
          </a:prstGeom>
          <a:noFill/>
        </p:spPr>
        <p:txBody>
          <a:bodyPr wrap="square" rtlCol="0">
            <a:spAutoFit/>
          </a:bodyPr>
          <a:lstStyle/>
          <a:p>
            <a:r>
              <a:rPr lang="zh-CN" altLang="en-US" dirty="0">
                <a:solidFill>
                  <a:srgbClr val="FF0000"/>
                </a:solidFill>
                <a:latin typeface="+mj-ea"/>
                <a:ea typeface="+mj-ea"/>
              </a:rPr>
              <a:t>记录需要回填的指令位置</a:t>
            </a:r>
            <a:endParaRPr lang="en-US" altLang="zh-CN" dirty="0">
              <a:solidFill>
                <a:srgbClr val="FF0000"/>
              </a:solidFill>
              <a:latin typeface="+mj-ea"/>
              <a:ea typeface="+mj-ea"/>
            </a:endParaRPr>
          </a:p>
          <a:p>
            <a:endParaRPr lang="en-US" altLang="zh-CN" dirty="0">
              <a:solidFill>
                <a:srgbClr val="FF0000"/>
              </a:solidFill>
              <a:latin typeface="+mj-ea"/>
              <a:ea typeface="+mj-ea"/>
            </a:endParaRPr>
          </a:p>
          <a:p>
            <a:r>
              <a:rPr lang="zh-CN" altLang="en-US" dirty="0">
                <a:solidFill>
                  <a:srgbClr val="FF0000"/>
                </a:solidFill>
                <a:latin typeface="+mj-ea"/>
                <a:ea typeface="+mj-ea"/>
              </a:rPr>
              <a:t>记录转移的目标位置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a:t>中间代码的实现</a:t>
            </a:r>
          </a:p>
        </p:txBody>
      </p:sp>
      <p:sp>
        <p:nvSpPr>
          <p:cNvPr id="8195" name="内容占位符 2"/>
          <p:cNvSpPr>
            <a:spLocks noGrp="1"/>
          </p:cNvSpPr>
          <p:nvPr>
            <p:ph idx="1"/>
          </p:nvPr>
        </p:nvSpPr>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静态类型检查和中间代码生成的过程都可以用语法制导的翻译来描述和实现</a:t>
            </a:r>
            <a:endParaRPr lang="en-US" altLang="zh-CN"/>
          </a:p>
          <a:p>
            <a:pPr eaLnBrk="1" hangingPunct="1"/>
            <a:r>
              <a:rPr lang="zh-CN" altLang="en-US"/>
              <a:t>对于抽象语法树这种中间表示的生成，第五章已经介绍过</a:t>
            </a:r>
          </a:p>
          <a:p>
            <a:pPr eaLnBrk="1" hangingPunct="1">
              <a:buFont typeface="Wingdings" pitchFamily="2" charset="2"/>
              <a:buNone/>
            </a:pPr>
            <a:endParaRPr lang="zh-CN" altLang="en-US"/>
          </a:p>
        </p:txBody>
      </p:sp>
      <p:pic>
        <p:nvPicPr>
          <p:cNvPr id="8196" name="Picture 2"/>
          <p:cNvPicPr>
            <a:picLocks noChangeAspect="1" noChangeArrowheads="1"/>
          </p:cNvPicPr>
          <p:nvPr/>
        </p:nvPicPr>
        <p:blipFill>
          <a:blip r:embed="rId2" cstate="print"/>
          <a:srcRect/>
          <a:stretch>
            <a:fillRect/>
          </a:stretch>
        </p:blipFill>
        <p:spPr bwMode="auto">
          <a:xfrm>
            <a:off x="609600" y="1752600"/>
            <a:ext cx="6324600" cy="1638300"/>
          </a:xfrm>
          <a:prstGeom prst="rect">
            <a:avLst/>
          </a:prstGeom>
          <a:noFill/>
          <a:ln w="38100" algn="ctr">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normAutofit fontScale="90000"/>
          </a:bodyPr>
          <a:lstStyle/>
          <a:p>
            <a:pPr eaLnBrk="1" hangingPunct="1"/>
            <a:r>
              <a:rPr lang="zh-CN" altLang="en-US"/>
              <a:t>生成语法分析树的语法制导定义</a:t>
            </a:r>
          </a:p>
        </p:txBody>
      </p:sp>
      <p:sp>
        <p:nvSpPr>
          <p:cNvPr id="9219" name="内容占位符 2"/>
          <p:cNvSpPr>
            <a:spLocks noGrp="1"/>
          </p:cNvSpPr>
          <p:nvPr>
            <p:ph idx="1"/>
          </p:nvPr>
        </p:nvSpPr>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a:t>a+a*(b-c)+(b-c)*d </a:t>
            </a:r>
            <a:r>
              <a:rPr lang="zh-CN" altLang="en-US"/>
              <a:t>的抽象语法树</a:t>
            </a:r>
          </a:p>
        </p:txBody>
      </p:sp>
      <p:pic>
        <p:nvPicPr>
          <p:cNvPr id="9220" name="Picture 2"/>
          <p:cNvPicPr>
            <a:picLocks noChangeAspect="1" noChangeArrowheads="1"/>
          </p:cNvPicPr>
          <p:nvPr/>
        </p:nvPicPr>
        <p:blipFill>
          <a:blip r:embed="rId2" cstate="print"/>
          <a:srcRect/>
          <a:stretch>
            <a:fillRect/>
          </a:stretch>
        </p:blipFill>
        <p:spPr bwMode="auto">
          <a:xfrm>
            <a:off x="457200" y="1676400"/>
            <a:ext cx="5972175" cy="2247900"/>
          </a:xfrm>
          <a:prstGeom prst="rect">
            <a:avLst/>
          </a:prstGeom>
          <a:noFill/>
          <a:ln w="38100"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a:t>表达式的有向无环图</a:t>
            </a:r>
          </a:p>
        </p:txBody>
      </p:sp>
      <p:sp>
        <p:nvSpPr>
          <p:cNvPr id="10243" name="内容占位符 2"/>
          <p:cNvSpPr>
            <a:spLocks noGrp="1"/>
          </p:cNvSpPr>
          <p:nvPr>
            <p:ph idx="1"/>
          </p:nvPr>
        </p:nvSpPr>
        <p:spPr/>
        <p:txBody>
          <a:bodyPr/>
          <a:lstStyle/>
          <a:p>
            <a:pPr eaLnBrk="1" hangingPunct="1"/>
            <a:r>
              <a:rPr lang="zh-CN" altLang="en-US" sz="2800"/>
              <a:t>语法树中，公共子表达式每出现一次，就有一个对应的子树</a:t>
            </a:r>
            <a:endParaRPr lang="en-US" altLang="zh-CN" sz="2800"/>
          </a:p>
          <a:p>
            <a:pPr eaLnBrk="1" hangingPunct="1"/>
            <a:r>
              <a:rPr lang="zh-CN" altLang="en-US" sz="2800"/>
              <a:t>表达式的有向无环图</a:t>
            </a:r>
            <a:r>
              <a:rPr lang="en-US" altLang="zh-CN" sz="2800"/>
              <a:t>(Directed Acyclic Graph,DAG)</a:t>
            </a:r>
            <a:r>
              <a:rPr lang="zh-CN" altLang="en-US" sz="2800"/>
              <a:t>能够指出表达式中的公共子表达式，更简洁地表示表达式。</a:t>
            </a:r>
          </a:p>
        </p:txBody>
      </p:sp>
      <p:pic>
        <p:nvPicPr>
          <p:cNvPr id="10244" name="Picture 2"/>
          <p:cNvPicPr>
            <a:picLocks noChangeAspect="1" noChangeArrowheads="1"/>
          </p:cNvPicPr>
          <p:nvPr/>
        </p:nvPicPr>
        <p:blipFill>
          <a:blip r:embed="rId2" cstate="print"/>
          <a:srcRect/>
          <a:stretch>
            <a:fillRect/>
          </a:stretch>
        </p:blipFill>
        <p:spPr bwMode="auto">
          <a:xfrm>
            <a:off x="2714612" y="3848123"/>
            <a:ext cx="3190875" cy="2867025"/>
          </a:xfrm>
          <a:prstGeom prst="rect">
            <a:avLst/>
          </a:prstGeom>
          <a:noFill/>
          <a:ln w="38100" algn="ctr">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en-US" altLang="zh-CN" dirty="0"/>
              <a:t>DAG</a:t>
            </a:r>
            <a:r>
              <a:rPr lang="zh-CN" altLang="en-US" dirty="0"/>
              <a:t>构造</a:t>
            </a:r>
          </a:p>
        </p:txBody>
      </p:sp>
      <p:sp>
        <p:nvSpPr>
          <p:cNvPr id="11267" name="内容占位符 2"/>
          <p:cNvSpPr>
            <a:spLocks noGrp="1"/>
          </p:cNvSpPr>
          <p:nvPr>
            <p:ph idx="1"/>
          </p:nvPr>
        </p:nvSpPr>
        <p:spPr/>
        <p:txBody>
          <a:bodyPr/>
          <a:lstStyle/>
          <a:p>
            <a:pPr eaLnBrk="1" hangingPunct="1"/>
            <a:r>
              <a:rPr lang="zh-CN" altLang="en-US" sz="2400" dirty="0"/>
              <a:t>可以用和构造抽象语法树一样的</a:t>
            </a:r>
            <a:r>
              <a:rPr lang="en-US" altLang="zh-CN" sz="2400" dirty="0"/>
              <a:t>SDD</a:t>
            </a:r>
            <a:r>
              <a:rPr lang="zh-CN" altLang="en-US" sz="2400" dirty="0"/>
              <a:t>来构造</a:t>
            </a:r>
            <a:endParaRPr lang="en-US" altLang="zh-CN" sz="2400" dirty="0"/>
          </a:p>
          <a:p>
            <a:pPr eaLnBrk="1" hangingPunct="1"/>
            <a:r>
              <a:rPr lang="zh-CN" altLang="en-US" sz="2400" dirty="0"/>
              <a:t>不同的处理：</a:t>
            </a:r>
            <a:endParaRPr lang="en-US" altLang="zh-CN" sz="2400" dirty="0"/>
          </a:p>
          <a:p>
            <a:pPr lvl="1" eaLnBrk="1" hangingPunct="1"/>
            <a:r>
              <a:rPr lang="zh-CN" altLang="en-US" sz="1800" dirty="0"/>
              <a:t>在函数</a:t>
            </a:r>
            <a:r>
              <a:rPr lang="en-US" altLang="zh-CN" sz="1800" dirty="0"/>
              <a:t>Leaf</a:t>
            </a:r>
            <a:r>
              <a:rPr lang="zh-CN" altLang="en-US" sz="1800" dirty="0"/>
              <a:t>和</a:t>
            </a:r>
            <a:r>
              <a:rPr lang="en-US" altLang="zh-CN" sz="1800" dirty="0"/>
              <a:t>Node</a:t>
            </a:r>
            <a:r>
              <a:rPr lang="zh-CN" altLang="en-US" sz="1800" dirty="0"/>
              <a:t>每次被调用时，构造新节点前先检查是否已存在同样的节点，如果已经存在，则返回这个已有的节点。</a:t>
            </a:r>
            <a:endParaRPr lang="en-US" altLang="zh-CN" sz="1800" dirty="0"/>
          </a:p>
          <a:p>
            <a:pPr eaLnBrk="1" hangingPunct="1"/>
            <a:r>
              <a:rPr lang="zh-CN" altLang="en-US" sz="2400" dirty="0"/>
              <a:t>构造过程示例</a:t>
            </a:r>
          </a:p>
        </p:txBody>
      </p:sp>
      <p:pic>
        <p:nvPicPr>
          <p:cNvPr id="11268" name="Picture 2"/>
          <p:cNvPicPr>
            <a:picLocks noChangeAspect="1" noChangeArrowheads="1"/>
          </p:cNvPicPr>
          <p:nvPr/>
        </p:nvPicPr>
        <p:blipFill>
          <a:blip r:embed="rId2" cstate="print"/>
          <a:srcRect/>
          <a:stretch>
            <a:fillRect/>
          </a:stretch>
        </p:blipFill>
        <p:spPr bwMode="auto">
          <a:xfrm>
            <a:off x="428596" y="3786190"/>
            <a:ext cx="3190875" cy="2867025"/>
          </a:xfrm>
          <a:prstGeom prst="rect">
            <a:avLst/>
          </a:prstGeom>
          <a:noFill/>
          <a:ln w="38100" algn="ctr">
            <a:noFill/>
            <a:miter lim="800000"/>
            <a:headEnd/>
            <a:tailEnd/>
          </a:ln>
        </p:spPr>
      </p:pic>
      <p:pic>
        <p:nvPicPr>
          <p:cNvPr id="11269" name="Picture 2"/>
          <p:cNvPicPr>
            <a:picLocks noChangeAspect="1" noChangeArrowheads="1"/>
          </p:cNvPicPr>
          <p:nvPr/>
        </p:nvPicPr>
        <p:blipFill>
          <a:blip r:embed="rId3" cstate="print"/>
          <a:srcRect/>
          <a:stretch>
            <a:fillRect/>
          </a:stretch>
        </p:blipFill>
        <p:spPr bwMode="auto">
          <a:xfrm>
            <a:off x="5771081" y="3140925"/>
            <a:ext cx="3371850" cy="3543300"/>
          </a:xfrm>
          <a:prstGeom prst="rect">
            <a:avLst/>
          </a:prstGeom>
          <a:noFill/>
          <a:ln w="38100" algn="ctr">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1621</TotalTime>
  <Words>3391</Words>
  <Application>Microsoft Office PowerPoint</Application>
  <PresentationFormat>全屏显示(4:3)</PresentationFormat>
  <Paragraphs>290</Paragraphs>
  <Slides>52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Zapf Dingbats</vt:lpstr>
      <vt:lpstr>隶书</vt:lpstr>
      <vt:lpstr>Calibri</vt:lpstr>
      <vt:lpstr>Constantia</vt:lpstr>
      <vt:lpstr>Wingdings</vt:lpstr>
      <vt:lpstr>Wingdings 2</vt:lpstr>
      <vt:lpstr>流畅</vt:lpstr>
      <vt:lpstr>第六章     中间代码生成</vt:lpstr>
      <vt:lpstr>概要</vt:lpstr>
      <vt:lpstr>编译器的前端</vt:lpstr>
      <vt:lpstr>中间代码表示及其好处</vt:lpstr>
      <vt:lpstr>建立组合编译的做法</vt:lpstr>
      <vt:lpstr>中间代码的实现</vt:lpstr>
      <vt:lpstr>生成语法分析树的语法制导定义</vt:lpstr>
      <vt:lpstr>表达式的有向无环图</vt:lpstr>
      <vt:lpstr>DAG构造</vt:lpstr>
      <vt:lpstr>三地址代码</vt:lpstr>
      <vt:lpstr>三地址代码中的地址和指令</vt:lpstr>
      <vt:lpstr>三地址指令示例</vt:lpstr>
      <vt:lpstr>类型和声明</vt:lpstr>
      <vt:lpstr>类型表达式</vt:lpstr>
      <vt:lpstr>类型表达式的定义</vt:lpstr>
      <vt:lpstr>类型的声明</vt:lpstr>
      <vt:lpstr>局部变量名的存储布局</vt:lpstr>
      <vt:lpstr>计算数组类型和宽度的翻译方案</vt:lpstr>
      <vt:lpstr>数组类型的语法制导翻译</vt:lpstr>
      <vt:lpstr>声明序列</vt:lpstr>
      <vt:lpstr>记录和类中的字段</vt:lpstr>
      <vt:lpstr>记录和类中的字段(续)</vt:lpstr>
      <vt:lpstr>表达式的翻译</vt:lpstr>
      <vt:lpstr>表达式翻译成三地址代码示例</vt:lpstr>
      <vt:lpstr>表达式的增量翻译</vt:lpstr>
      <vt:lpstr>数组元素的寻址</vt:lpstr>
      <vt:lpstr>数组元素的寻址(续)</vt:lpstr>
      <vt:lpstr>数组元素的寻址(续)</vt:lpstr>
      <vt:lpstr>数组引用的翻译</vt:lpstr>
      <vt:lpstr>数组引用生成代码的翻译方案</vt:lpstr>
      <vt:lpstr>数组引用生成代码的翻译方案</vt:lpstr>
      <vt:lpstr>数组引用翻译示例</vt:lpstr>
      <vt:lpstr>控制流语句翻译</vt:lpstr>
      <vt:lpstr>控制流语句翻译</vt:lpstr>
      <vt:lpstr>布尔表达式</vt:lpstr>
      <vt:lpstr>布尔表达式的高效求值</vt:lpstr>
      <vt:lpstr>短路（跳转）代码</vt:lpstr>
      <vt:lpstr>控制流语句翻译</vt:lpstr>
      <vt:lpstr>控制流语句翻译分析</vt:lpstr>
      <vt:lpstr>布尔表达式的控制流翻译及分析</vt:lpstr>
      <vt:lpstr>控制流语句及布尔表达式翻译</vt:lpstr>
      <vt:lpstr>布尔表达式及控制流语句翻译示例</vt:lpstr>
      <vt:lpstr>避免冗余的goto指令</vt:lpstr>
      <vt:lpstr>利用“穿越”修改布尔表达式的语义规则</vt:lpstr>
      <vt:lpstr>B →B1&amp;&amp;B2带“穿越”的语义规则</vt:lpstr>
      <vt:lpstr>使用标号fall的控制流语句翻译示例</vt:lpstr>
      <vt:lpstr>回填</vt:lpstr>
      <vt:lpstr>回填（续）</vt:lpstr>
      <vt:lpstr>回填（续）</vt:lpstr>
      <vt:lpstr>布尔表达式的回填</vt:lpstr>
      <vt:lpstr>布尔表达式回填示例</vt:lpstr>
      <vt:lpstr>控制转移语句的回填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中间代码生成</dc:title>
  <dc:creator>Dai Xinyu</dc:creator>
  <cp:lastModifiedBy>方 盛俊</cp:lastModifiedBy>
  <cp:revision>22</cp:revision>
  <dcterms:created xsi:type="dcterms:W3CDTF">2010-04-22T08:03:02Z</dcterms:created>
  <dcterms:modified xsi:type="dcterms:W3CDTF">2022-09-06T03:43:17Z</dcterms:modified>
</cp:coreProperties>
</file>