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4" r:id="rId20"/>
    <p:sldId id="285" r:id="rId21"/>
    <p:sldId id="286" r:id="rId22"/>
    <p:sldId id="287" r:id="rId23"/>
    <p:sldId id="288" r:id="rId24"/>
    <p:sldId id="303"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51" autoAdjust="0"/>
    <p:restoredTop sz="90909" autoAdjust="0"/>
  </p:normalViewPr>
  <p:slideViewPr>
    <p:cSldViewPr>
      <p:cViewPr varScale="1">
        <p:scale>
          <a:sx n="98" d="100"/>
          <a:sy n="98" d="100"/>
        </p:scale>
        <p:origin x="78" y="2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D1A76-2148-477B-A793-6C8B107CDC16}" type="datetimeFigureOut">
              <a:rPr lang="zh-CN" altLang="en-US" smtClean="0"/>
              <a:pPr/>
              <a:t>2022/1/6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0715F8-11A4-4F62-A7D5-AF14830A5CBC}" type="slidenum">
              <a:rPr lang="zh-CN" altLang="en-US" smtClean="0"/>
              <a:pPr/>
              <a:t>‹#›</a:t>
            </a:fld>
            <a:endParaRPr lang="zh-CN" altLang="en-US"/>
          </a:p>
        </p:txBody>
      </p:sp>
    </p:spTree>
    <p:extLst>
      <p:ext uri="{BB962C8B-B14F-4D97-AF65-F5344CB8AC3E}">
        <p14:creationId xmlns:p14="http://schemas.microsoft.com/office/powerpoint/2010/main" val="2240964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endParaRPr lang="zh-CN" altLang="en-US">
              <a:ea typeface="宋体" pitchFamily="2" charset="-122"/>
            </a:endParaRPr>
          </a:p>
        </p:txBody>
      </p:sp>
      <p:sp>
        <p:nvSpPr>
          <p:cNvPr id="52228" name="灯片编号占位符 3"/>
          <p:cNvSpPr>
            <a:spLocks noGrp="1"/>
          </p:cNvSpPr>
          <p:nvPr>
            <p:ph type="sldNum" sz="quarter" idx="5"/>
          </p:nvPr>
        </p:nvSpPr>
        <p:spPr>
          <a:noFill/>
        </p:spPr>
        <p:txBody>
          <a:bodyPr/>
          <a:lstStyle/>
          <a:p>
            <a:fld id="{7174D326-2380-45FD-A25E-43146EDBF7FB}" type="slidenum">
              <a:rPr lang="en-US" altLang="zh-CN" smtClean="0">
                <a:ea typeface="宋体" pitchFamily="2" charset="-122"/>
              </a:rPr>
              <a:pPr/>
              <a:t>28</a:t>
            </a:fld>
            <a:endParaRPr lang="en-US" altLang="zh-CN">
              <a:ea typeface="宋体" pitchFamily="2" charset="-122"/>
            </a:endParaRPr>
          </a:p>
        </p:txBody>
      </p:sp>
    </p:spTree>
    <p:extLst>
      <p:ext uri="{BB962C8B-B14F-4D97-AF65-F5344CB8AC3E}">
        <p14:creationId xmlns:p14="http://schemas.microsoft.com/office/powerpoint/2010/main" val="39085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2022/1/6</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2022/1/6</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e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0.e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219200" y="2057400"/>
            <a:ext cx="6324600" cy="1371600"/>
          </a:xfrm>
        </p:spPr>
        <p:txBody>
          <a:bodyPr/>
          <a:lstStyle/>
          <a:p>
            <a:pPr eaLnBrk="1" hangingPunct="1"/>
            <a:r>
              <a:rPr lang="zh-CN" altLang="en-US" sz="4400" b="1"/>
              <a:t>第七章     运行时刻环境</a:t>
            </a:r>
          </a:p>
        </p:txBody>
      </p:sp>
      <p:sp>
        <p:nvSpPr>
          <p:cNvPr id="2" name="文本框 1"/>
          <p:cNvSpPr txBox="1"/>
          <p:nvPr/>
        </p:nvSpPr>
        <p:spPr>
          <a:xfrm>
            <a:off x="5724128" y="4581128"/>
            <a:ext cx="4464496" cy="1200329"/>
          </a:xfrm>
          <a:prstGeom prst="rect">
            <a:avLst/>
          </a:prstGeom>
          <a:noFill/>
        </p:spPr>
        <p:txBody>
          <a:bodyPr wrap="square" rtlCol="0">
            <a:spAutoFit/>
          </a:bodyPr>
          <a:lstStyle/>
          <a:p>
            <a:r>
              <a:rPr kumimoji="1" lang="zh-CN" altLang="en-US" dirty="0"/>
              <a:t>南京大学</a:t>
            </a:r>
          </a:p>
          <a:p>
            <a:r>
              <a:rPr kumimoji="1" lang="zh-CN" altLang="en-US" dirty="0"/>
              <a:t>戴新宇</a:t>
            </a:r>
          </a:p>
          <a:p>
            <a:r>
              <a:rPr kumimoji="1" lang="en-US" altLang="zh-CN" dirty="0"/>
              <a:t>2021-6</a:t>
            </a:r>
          </a:p>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a:t>函数调用示例</a:t>
            </a:r>
          </a:p>
        </p:txBody>
      </p:sp>
      <p:sp>
        <p:nvSpPr>
          <p:cNvPr id="15363" name="内容占位符 2"/>
          <p:cNvSpPr>
            <a:spLocks noGrp="1"/>
          </p:cNvSpPr>
          <p:nvPr>
            <p:ph idx="1"/>
          </p:nvPr>
        </p:nvSpPr>
        <p:spPr>
          <a:xfrm>
            <a:off x="533400" y="1752600"/>
            <a:ext cx="3548063" cy="4267200"/>
          </a:xfrm>
        </p:spPr>
        <p:txBody>
          <a:bodyPr/>
          <a:lstStyle/>
          <a:p>
            <a:r>
              <a:rPr lang="zh-CN" altLang="en-US"/>
              <a:t>使用递归的快速排序算法</a:t>
            </a:r>
            <a:endParaRPr lang="en-US" altLang="zh-CN"/>
          </a:p>
        </p:txBody>
      </p:sp>
      <p:pic>
        <p:nvPicPr>
          <p:cNvPr id="15364" name="Picture 2"/>
          <p:cNvPicPr>
            <a:picLocks noChangeAspect="1" noChangeArrowheads="1"/>
          </p:cNvPicPr>
          <p:nvPr/>
        </p:nvPicPr>
        <p:blipFill>
          <a:blip r:embed="rId2" cstate="print"/>
          <a:srcRect/>
          <a:stretch>
            <a:fillRect/>
          </a:stretch>
        </p:blipFill>
        <p:spPr bwMode="auto">
          <a:xfrm>
            <a:off x="4114800" y="1219200"/>
            <a:ext cx="5029200" cy="5419725"/>
          </a:xfrm>
          <a:prstGeom prst="rect">
            <a:avLst/>
          </a:prstGeom>
          <a:noFill/>
          <a:ln w="38100" algn="ctr">
            <a:noFill/>
            <a:miter lim="800000"/>
            <a:headEnd/>
            <a:tailEnd/>
          </a:ln>
        </p:spPr>
      </p:pic>
      <p:pic>
        <p:nvPicPr>
          <p:cNvPr id="92163" name="Picture 3"/>
          <p:cNvPicPr>
            <a:picLocks noChangeAspect="1" noChangeArrowheads="1"/>
          </p:cNvPicPr>
          <p:nvPr/>
        </p:nvPicPr>
        <p:blipFill>
          <a:blip r:embed="rId3" cstate="print"/>
          <a:srcRect/>
          <a:stretch>
            <a:fillRect/>
          </a:stretch>
        </p:blipFill>
        <p:spPr bwMode="auto">
          <a:xfrm>
            <a:off x="457200" y="2895600"/>
            <a:ext cx="3324225" cy="3467100"/>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gtEl>
                                        <p:attrNameLst>
                                          <p:attrName>style.visibility</p:attrName>
                                        </p:attrNameLst>
                                      </p:cBhvr>
                                      <p:to>
                                        <p:strVal val="visible"/>
                                      </p:to>
                                    </p:set>
                                    <p:anim calcmode="lin" valueType="num">
                                      <p:cBhvr additive="base">
                                        <p:cTn id="7" dur="500" fill="hold"/>
                                        <p:tgtEl>
                                          <p:spTgt spid="92163"/>
                                        </p:tgtEl>
                                        <p:attrNameLst>
                                          <p:attrName>ppt_x</p:attrName>
                                        </p:attrNameLst>
                                      </p:cBhvr>
                                      <p:tavLst>
                                        <p:tav tm="0">
                                          <p:val>
                                            <p:strVal val="#ppt_x"/>
                                          </p:val>
                                        </p:tav>
                                        <p:tav tm="100000">
                                          <p:val>
                                            <p:strVal val="#ppt_x"/>
                                          </p:val>
                                        </p:tav>
                                      </p:tavLst>
                                    </p:anim>
                                    <p:anim calcmode="lin" valueType="num">
                                      <p:cBhvr additive="base">
                                        <p:cTn id="8" dur="500" fill="hold"/>
                                        <p:tgtEl>
                                          <p:spTgt spid="92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活动树</a:t>
            </a:r>
          </a:p>
        </p:txBody>
      </p:sp>
      <p:sp>
        <p:nvSpPr>
          <p:cNvPr id="16387" name="内容占位符 2"/>
          <p:cNvSpPr>
            <a:spLocks noGrp="1"/>
          </p:cNvSpPr>
          <p:nvPr>
            <p:ph idx="1"/>
          </p:nvPr>
        </p:nvSpPr>
        <p:spPr/>
        <p:txBody>
          <a:bodyPr/>
          <a:lstStyle/>
          <a:p>
            <a:r>
              <a:rPr lang="zh-CN" altLang="en-US" dirty="0"/>
              <a:t>我们可以用一颗树来说明在整个程序运行期间的所有函数的活动，这棵树称为活动树。</a:t>
            </a:r>
            <a:endParaRPr lang="en-US" altLang="zh-CN" dirty="0"/>
          </a:p>
          <a:p>
            <a:r>
              <a:rPr lang="zh-CN" altLang="en-US" dirty="0"/>
              <a:t>树中每个节点对应于一个活动，根节点是</a:t>
            </a:r>
            <a:r>
              <a:rPr lang="en-US" altLang="zh-CN" dirty="0"/>
              <a:t>main</a:t>
            </a:r>
            <a:r>
              <a:rPr lang="zh-CN" altLang="en-US" dirty="0"/>
              <a:t>函数的活动。在表示函数</a:t>
            </a:r>
            <a:r>
              <a:rPr lang="en-US" altLang="zh-CN" dirty="0"/>
              <a:t>p</a:t>
            </a:r>
            <a:r>
              <a:rPr lang="zh-CN" altLang="en-US" dirty="0"/>
              <a:t>的某个活动的节点上，其子节点对应于被</a:t>
            </a:r>
            <a:r>
              <a:rPr lang="en-US" altLang="zh-CN" dirty="0"/>
              <a:t>p</a:t>
            </a:r>
            <a:r>
              <a:rPr lang="zh-CN" altLang="en-US" dirty="0"/>
              <a:t>的这次活动调用的各个函数的活动。我们按照这些活动被调用的顺序，自左向右地表示它们。</a:t>
            </a:r>
            <a:endParaRPr lang="en-US" altLang="zh-CN" dirty="0"/>
          </a:p>
          <a:p>
            <a:r>
              <a:rPr lang="zh-CN" altLang="en-US" dirty="0"/>
              <a:t>注意：一个子节点必须在其右兄弟节点的活动开始之前结束。（不交迭）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活动树示例</a:t>
            </a:r>
          </a:p>
        </p:txBody>
      </p:sp>
      <p:sp>
        <p:nvSpPr>
          <p:cNvPr id="17411" name="内容占位符 2"/>
          <p:cNvSpPr>
            <a:spLocks noGrp="1"/>
          </p:cNvSpPr>
          <p:nvPr>
            <p:ph idx="1"/>
          </p:nvPr>
        </p:nvSpPr>
        <p:spPr>
          <a:xfrm>
            <a:off x="533400" y="2667000"/>
            <a:ext cx="8001000" cy="4267200"/>
          </a:xfrm>
        </p:spPr>
        <p:txBody>
          <a:bodyPr/>
          <a:lstStyle/>
          <a:p>
            <a:r>
              <a:rPr lang="zh-CN" altLang="en-US" dirty="0"/>
              <a:t>活动树与程序行为间的对应关系</a:t>
            </a:r>
            <a:endParaRPr lang="en-US" altLang="zh-CN" dirty="0"/>
          </a:p>
          <a:p>
            <a:pPr lvl="1"/>
            <a:r>
              <a:rPr lang="zh-CN" altLang="en-US" dirty="0"/>
              <a:t>函数调用序列和活动树的先序遍历相对应</a:t>
            </a:r>
            <a:endParaRPr lang="en-US" altLang="zh-CN" dirty="0"/>
          </a:p>
          <a:p>
            <a:pPr lvl="1"/>
            <a:r>
              <a:rPr lang="zh-CN" altLang="en-US" dirty="0"/>
              <a:t>函数返回序列和活动树的后序遍历相对应</a:t>
            </a:r>
            <a:endParaRPr lang="en-US" altLang="zh-CN" dirty="0"/>
          </a:p>
          <a:p>
            <a:pPr lvl="1"/>
            <a:r>
              <a:rPr lang="zh-CN" altLang="en-US" dirty="0"/>
              <a:t>假定控制流在某个函数的活动中，该活动对应于树上节点</a:t>
            </a:r>
            <a:r>
              <a:rPr lang="en-US" altLang="zh-CN" dirty="0"/>
              <a:t>N</a:t>
            </a:r>
            <a:r>
              <a:rPr lang="zh-CN" altLang="en-US" dirty="0"/>
              <a:t>。</a:t>
            </a:r>
            <a:r>
              <a:rPr lang="en-US" altLang="zh-CN" dirty="0"/>
              <a:t>N</a:t>
            </a:r>
            <a:r>
              <a:rPr lang="zh-CN" altLang="en-US" dirty="0"/>
              <a:t>及其祖先节点是当前活跃的活动。这些函数调用的顺序是它们从根节点到</a:t>
            </a:r>
            <a:r>
              <a:rPr lang="en-US" altLang="zh-CN" dirty="0"/>
              <a:t>N</a:t>
            </a:r>
            <a:r>
              <a:rPr lang="zh-CN" altLang="en-US" dirty="0"/>
              <a:t>的路径上出现的顺序。这些活动按照该顺序的反向顺序返回。</a:t>
            </a:r>
            <a:endParaRPr lang="en-US" altLang="zh-CN" dirty="0"/>
          </a:p>
          <a:p>
            <a:r>
              <a:rPr lang="zh-CN" altLang="en-US" dirty="0"/>
              <a:t>先进后出</a:t>
            </a:r>
            <a:r>
              <a:rPr lang="en-US" altLang="zh-CN" dirty="0"/>
              <a:t>……</a:t>
            </a:r>
            <a:r>
              <a:rPr lang="zh-CN" altLang="en-US" dirty="0"/>
              <a:t>适合栈存储</a:t>
            </a:r>
          </a:p>
        </p:txBody>
      </p:sp>
      <p:pic>
        <p:nvPicPr>
          <p:cNvPr id="17412" name="Picture 2"/>
          <p:cNvPicPr>
            <a:picLocks noChangeAspect="1" noChangeArrowheads="1"/>
          </p:cNvPicPr>
          <p:nvPr/>
        </p:nvPicPr>
        <p:blipFill>
          <a:blip r:embed="rId2" cstate="print"/>
          <a:srcRect/>
          <a:stretch>
            <a:fillRect/>
          </a:stretch>
        </p:blipFill>
        <p:spPr bwMode="auto">
          <a:xfrm>
            <a:off x="3190875" y="152400"/>
            <a:ext cx="5953125" cy="2495550"/>
          </a:xfrm>
          <a:prstGeom prst="rect">
            <a:avLst/>
          </a:prstGeom>
          <a:noFill/>
          <a:ln w="38100" algn="ctr">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133350" y="-830188"/>
            <a:ext cx="3324225" cy="3467100"/>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活动记录</a:t>
            </a:r>
          </a:p>
        </p:txBody>
      </p:sp>
      <p:sp>
        <p:nvSpPr>
          <p:cNvPr id="18435" name="内容占位符 2"/>
          <p:cNvSpPr>
            <a:spLocks noGrp="1"/>
          </p:cNvSpPr>
          <p:nvPr>
            <p:ph idx="1"/>
          </p:nvPr>
        </p:nvSpPr>
        <p:spPr/>
        <p:txBody>
          <a:bodyPr/>
          <a:lstStyle/>
          <a:p>
            <a:r>
              <a:rPr lang="zh-CN" altLang="en-US" dirty="0"/>
              <a:t>函数的调用和返回的相关数据和信息由控制栈</a:t>
            </a:r>
            <a:r>
              <a:rPr lang="en-US" altLang="zh-CN" dirty="0"/>
              <a:t>(</a:t>
            </a:r>
            <a:r>
              <a:rPr lang="zh-CN" altLang="en-US" dirty="0"/>
              <a:t>运行时刻栈</a:t>
            </a:r>
            <a:r>
              <a:rPr lang="en-US" altLang="zh-CN" dirty="0"/>
              <a:t>)</a:t>
            </a:r>
            <a:r>
              <a:rPr lang="zh-CN" altLang="en-US" dirty="0"/>
              <a:t>进行管理。</a:t>
            </a:r>
            <a:endParaRPr lang="en-US" altLang="zh-CN" dirty="0"/>
          </a:p>
          <a:p>
            <a:r>
              <a:rPr lang="zh-CN" altLang="en-US" dirty="0"/>
              <a:t>每个活跃的活动有一个位于栈中的活动记录。</a:t>
            </a:r>
            <a:endParaRPr lang="en-US" altLang="zh-CN" dirty="0"/>
          </a:p>
          <a:p>
            <a:r>
              <a:rPr lang="zh-CN" altLang="en-US" dirty="0"/>
              <a:t>活动树的根位于栈底，栈中全部活动记录的序列对应于在活动树中从根节点到达当前活跃的活动节点的路径。当前程序控制所在活动的活动记录位于栈顶</a:t>
            </a:r>
            <a:endParaRPr lang="en-US" altLang="zh-CN" dirty="0"/>
          </a:p>
          <a:p>
            <a:r>
              <a:rPr lang="zh-CN" altLang="en-US" dirty="0"/>
              <a:t>（存储所有的尚未返回的函数调用信息）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a:t>活动记录存储示例</a:t>
            </a:r>
          </a:p>
        </p:txBody>
      </p:sp>
      <p:sp>
        <p:nvSpPr>
          <p:cNvPr id="1028" name="内容占位符 2"/>
          <p:cNvSpPr>
            <a:spLocks noGrp="1"/>
          </p:cNvSpPr>
          <p:nvPr>
            <p:ph idx="1"/>
          </p:nvPr>
        </p:nvSpPr>
        <p:spPr>
          <a:xfrm>
            <a:off x="566738" y="4343400"/>
            <a:ext cx="8001000" cy="1676400"/>
          </a:xfrm>
        </p:spPr>
        <p:txBody>
          <a:bodyPr/>
          <a:lstStyle/>
          <a:p>
            <a:r>
              <a:rPr lang="zh-CN" altLang="en-US"/>
              <a:t>假定栈底在上</a:t>
            </a:r>
          </a:p>
        </p:txBody>
      </p:sp>
      <p:pic>
        <p:nvPicPr>
          <p:cNvPr id="1029" name="Picture 2"/>
          <p:cNvPicPr>
            <a:picLocks noChangeAspect="1" noChangeArrowheads="1"/>
          </p:cNvPicPr>
          <p:nvPr/>
        </p:nvPicPr>
        <p:blipFill>
          <a:blip r:embed="rId2" cstate="print"/>
          <a:srcRect/>
          <a:stretch>
            <a:fillRect/>
          </a:stretch>
        </p:blipFill>
        <p:spPr bwMode="auto">
          <a:xfrm>
            <a:off x="381000" y="1752600"/>
            <a:ext cx="5953125" cy="2495550"/>
          </a:xfrm>
          <a:prstGeom prst="rect">
            <a:avLst/>
          </a:prstGeom>
          <a:noFill/>
          <a:ln w="38100" algn="ctr">
            <a:noFill/>
            <a:miter lim="800000"/>
            <a:headEnd/>
            <a:tailEnd/>
          </a:ln>
        </p:spPr>
      </p:pic>
      <p:sp>
        <p:nvSpPr>
          <p:cNvPr id="1026" name="Ink 2"/>
          <p:cNvSpPr>
            <a:spLocks noRot="1" noChangeAspect="1" noEditPoints="1" noChangeArrowheads="1" noChangeShapeType="1" noTextEdit="1"/>
          </p:cNvSpPr>
          <p:nvPr/>
        </p:nvSpPr>
        <p:spPr bwMode="auto">
          <a:xfrm>
            <a:off x="2581275" y="3089275"/>
            <a:ext cx="517525" cy="349250"/>
          </a:xfrm>
          <a:custGeom>
            <a:avLst/>
            <a:gdLst>
              <a:gd name="T0" fmla="+- 0 7342 7169"/>
              <a:gd name="T1" fmla="*/ T0 w 1439"/>
              <a:gd name="T2" fmla="+- 0 9550 8582"/>
              <a:gd name="T3" fmla="*/ 9550 h 969"/>
              <a:gd name="T4" fmla="+- 0 7306 7169"/>
              <a:gd name="T5" fmla="*/ T4 w 1439"/>
              <a:gd name="T6" fmla="+- 0 9509 8582"/>
              <a:gd name="T7" fmla="*/ 9509 h 969"/>
              <a:gd name="T8" fmla="+- 0 7277 7169"/>
              <a:gd name="T9" fmla="*/ T8 w 1439"/>
              <a:gd name="T10" fmla="+- 0 9466 8582"/>
              <a:gd name="T11" fmla="*/ 9466 h 969"/>
              <a:gd name="T12" fmla="+- 0 7243 7169"/>
              <a:gd name="T13" fmla="*/ T12 w 1439"/>
              <a:gd name="T14" fmla="+- 0 9426 8582"/>
              <a:gd name="T15" fmla="*/ 9426 h 969"/>
              <a:gd name="T16" fmla="+- 0 7201 7169"/>
              <a:gd name="T17" fmla="*/ T16 w 1439"/>
              <a:gd name="T18" fmla="+- 0 9376 8582"/>
              <a:gd name="T19" fmla="*/ 9376 h 969"/>
              <a:gd name="T20" fmla="+- 0 7184 7169"/>
              <a:gd name="T21" fmla="*/ T20 w 1439"/>
              <a:gd name="T22" fmla="+- 0 9359 8582"/>
              <a:gd name="T23" fmla="*/ 9359 h 969"/>
              <a:gd name="T24" fmla="+- 0 7169 7169"/>
              <a:gd name="T25" fmla="*/ T24 w 1439"/>
              <a:gd name="T26" fmla="+- 0 9302 8582"/>
              <a:gd name="T27" fmla="*/ 9302 h 969"/>
              <a:gd name="T28" fmla="+- 0 7148 7169"/>
              <a:gd name="T29" fmla="*/ T28 w 1439"/>
              <a:gd name="T30" fmla="+- 0 9222 8582"/>
              <a:gd name="T31" fmla="*/ 9222 h 969"/>
              <a:gd name="T32" fmla="+- 0 7168 7169"/>
              <a:gd name="T33" fmla="*/ T32 w 1439"/>
              <a:gd name="T34" fmla="+- 0 9102 8582"/>
              <a:gd name="T35" fmla="*/ 9102 h 969"/>
              <a:gd name="T36" fmla="+- 0 7193 7169"/>
              <a:gd name="T37" fmla="*/ T36 w 1439"/>
              <a:gd name="T38" fmla="+- 0 9029 8582"/>
              <a:gd name="T39" fmla="*/ 9029 h 969"/>
              <a:gd name="T40" fmla="+- 0 7210 7169"/>
              <a:gd name="T41" fmla="*/ T40 w 1439"/>
              <a:gd name="T42" fmla="+- 0 8979 8582"/>
              <a:gd name="T43" fmla="*/ 8979 h 969"/>
              <a:gd name="T44" fmla="+- 0 7230 7169"/>
              <a:gd name="T45" fmla="*/ T44 w 1439"/>
              <a:gd name="T46" fmla="+- 0 8948 8582"/>
              <a:gd name="T47" fmla="*/ 8948 h 969"/>
              <a:gd name="T48" fmla="+- 0 7268 7169"/>
              <a:gd name="T49" fmla="*/ T48 w 1439"/>
              <a:gd name="T50" fmla="+- 0 8905 8582"/>
              <a:gd name="T51" fmla="*/ 8905 h 969"/>
              <a:gd name="T52" fmla="+- 0 7326 7169"/>
              <a:gd name="T53" fmla="*/ T52 w 1439"/>
              <a:gd name="T54" fmla="+- 0 8839 8582"/>
              <a:gd name="T55" fmla="*/ 8839 h 969"/>
              <a:gd name="T56" fmla="+- 0 7390 7169"/>
              <a:gd name="T57" fmla="*/ T56 w 1439"/>
              <a:gd name="T58" fmla="+- 0 8774 8582"/>
              <a:gd name="T59" fmla="*/ 8774 h 969"/>
              <a:gd name="T60" fmla="+- 0 7466 7169"/>
              <a:gd name="T61" fmla="*/ T60 w 1439"/>
              <a:gd name="T62" fmla="+- 0 8731 8582"/>
              <a:gd name="T63" fmla="*/ 8731 h 969"/>
              <a:gd name="T64" fmla="+- 0 7477 7169"/>
              <a:gd name="T65" fmla="*/ T64 w 1439"/>
              <a:gd name="T66" fmla="+- 0 8725 8582"/>
              <a:gd name="T67" fmla="*/ 8725 h 969"/>
              <a:gd name="T68" fmla="+- 0 7549 7169"/>
              <a:gd name="T69" fmla="*/ T68 w 1439"/>
              <a:gd name="T70" fmla="+- 0 8666 8582"/>
              <a:gd name="T71" fmla="*/ 8666 h 969"/>
              <a:gd name="T72" fmla="+- 0 7565 7169"/>
              <a:gd name="T73" fmla="*/ T72 w 1439"/>
              <a:gd name="T74" fmla="+- 0 8657 8582"/>
              <a:gd name="T75" fmla="*/ 8657 h 969"/>
              <a:gd name="T76" fmla="+- 0 7602 7169"/>
              <a:gd name="T77" fmla="*/ T76 w 1439"/>
              <a:gd name="T78" fmla="+- 0 8635 8582"/>
              <a:gd name="T79" fmla="*/ 8635 h 969"/>
              <a:gd name="T80" fmla="+- 0 7676 7169"/>
              <a:gd name="T81" fmla="*/ T80 w 1439"/>
              <a:gd name="T82" fmla="+- 0 8590 8582"/>
              <a:gd name="T83" fmla="*/ 8590 h 969"/>
              <a:gd name="T84" fmla="+- 0 7714 7169"/>
              <a:gd name="T85" fmla="*/ T84 w 1439"/>
              <a:gd name="T86" fmla="+- 0 8582 8582"/>
              <a:gd name="T87" fmla="*/ 8582 h 969"/>
              <a:gd name="T88" fmla="+- 0 7838 7169"/>
              <a:gd name="T89" fmla="*/ T88 w 1439"/>
              <a:gd name="T90" fmla="+- 0 8554 8582"/>
              <a:gd name="T91" fmla="*/ 8554 h 969"/>
              <a:gd name="T92" fmla="+- 0 7995 7169"/>
              <a:gd name="T93" fmla="*/ T92 w 1439"/>
              <a:gd name="T94" fmla="+- 0 8587 8582"/>
              <a:gd name="T95" fmla="*/ 8587 h 969"/>
              <a:gd name="T96" fmla="+- 0 8111 7169"/>
              <a:gd name="T97" fmla="*/ T96 w 1439"/>
              <a:gd name="T98" fmla="+- 0 8607 8582"/>
              <a:gd name="T99" fmla="*/ 8607 h 969"/>
              <a:gd name="T100" fmla="+- 0 8151 7169"/>
              <a:gd name="T101" fmla="*/ T100 w 1439"/>
              <a:gd name="T102" fmla="+- 0 8614 8582"/>
              <a:gd name="T103" fmla="*/ 8614 h 969"/>
              <a:gd name="T104" fmla="+- 0 8227 7169"/>
              <a:gd name="T105" fmla="*/ T104 w 1439"/>
              <a:gd name="T106" fmla="+- 0 8630 8582"/>
              <a:gd name="T107" fmla="*/ 8630 h 969"/>
              <a:gd name="T108" fmla="+- 0 8235 7169"/>
              <a:gd name="T109" fmla="*/ T108 w 1439"/>
              <a:gd name="T110" fmla="+- 0 8632 8582"/>
              <a:gd name="T111" fmla="*/ 8632 h 969"/>
              <a:gd name="T112" fmla="+- 0 8271 7169"/>
              <a:gd name="T113" fmla="*/ T112 w 1439"/>
              <a:gd name="T114" fmla="+- 0 8639 8582"/>
              <a:gd name="T115" fmla="*/ 8639 h 969"/>
              <a:gd name="T116" fmla="+- 0 8306 7169"/>
              <a:gd name="T117" fmla="*/ T116 w 1439"/>
              <a:gd name="T118" fmla="+- 0 8637 8582"/>
              <a:gd name="T119" fmla="*/ 8637 h 969"/>
              <a:gd name="T120" fmla="+- 0 8334 7169"/>
              <a:gd name="T121" fmla="*/ T120 w 1439"/>
              <a:gd name="T122" fmla="+- 0 8657 8582"/>
              <a:gd name="T123" fmla="*/ 8657 h 969"/>
              <a:gd name="T124" fmla="+- 0 8374 7169"/>
              <a:gd name="T125" fmla="*/ T124 w 1439"/>
              <a:gd name="T126" fmla="+- 0 8685 8582"/>
              <a:gd name="T127" fmla="*/ 8685 h 969"/>
              <a:gd name="T128" fmla="+- 0 8390 7169"/>
              <a:gd name="T129" fmla="*/ T128 w 1439"/>
              <a:gd name="T130" fmla="+- 0 8721 8582"/>
              <a:gd name="T131" fmla="*/ 8721 h 969"/>
              <a:gd name="T132" fmla="+- 0 8409 7169"/>
              <a:gd name="T133" fmla="*/ T132 w 1439"/>
              <a:gd name="T134" fmla="+- 0 8756 8582"/>
              <a:gd name="T135" fmla="*/ 8756 h 969"/>
              <a:gd name="T136" fmla="+- 0 8416 7169"/>
              <a:gd name="T137" fmla="*/ T136 w 1439"/>
              <a:gd name="T138" fmla="+- 0 8768 8582"/>
              <a:gd name="T139" fmla="*/ 8768 h 969"/>
              <a:gd name="T140" fmla="+- 0 8444 7169"/>
              <a:gd name="T141" fmla="*/ T140 w 1439"/>
              <a:gd name="T142" fmla="+- 0 8814 8582"/>
              <a:gd name="T143" fmla="*/ 8814 h 969"/>
              <a:gd name="T144" fmla="+- 0 8458 7169"/>
              <a:gd name="T145" fmla="*/ T144 w 1439"/>
              <a:gd name="T146" fmla="+- 0 8830 8582"/>
              <a:gd name="T147" fmla="*/ 8830 h 969"/>
              <a:gd name="T148" fmla="+- 0 8494 7169"/>
              <a:gd name="T149" fmla="*/ T148 w 1439"/>
              <a:gd name="T150" fmla="+- 0 8872 8582"/>
              <a:gd name="T151" fmla="*/ 8872 h 969"/>
              <a:gd name="T152" fmla="+- 0 8520 7169"/>
              <a:gd name="T153" fmla="*/ T152 w 1439"/>
              <a:gd name="T154" fmla="+- 0 8897 8582"/>
              <a:gd name="T155" fmla="*/ 8897 h 969"/>
              <a:gd name="T156" fmla="+- 0 8533 7169"/>
              <a:gd name="T157" fmla="*/ T156 w 1439"/>
              <a:gd name="T158" fmla="+- 0 8954 8582"/>
              <a:gd name="T159" fmla="*/ 8954 h 969"/>
              <a:gd name="T160" fmla="+- 0 8545 7169"/>
              <a:gd name="T161" fmla="*/ T160 w 1439"/>
              <a:gd name="T162" fmla="+- 0 9005 8582"/>
              <a:gd name="T163" fmla="*/ 9005 h 969"/>
              <a:gd name="T164" fmla="+- 0 8574 7169"/>
              <a:gd name="T165" fmla="*/ T164 w 1439"/>
              <a:gd name="T166" fmla="+- 0 9031 8582"/>
              <a:gd name="T167" fmla="*/ 9031 h 969"/>
              <a:gd name="T168" fmla="+- 0 8582 7169"/>
              <a:gd name="T169" fmla="*/ T168 w 1439"/>
              <a:gd name="T170" fmla="+- 0 9079 8582"/>
              <a:gd name="T171" fmla="*/ 9079 h 969"/>
              <a:gd name="T172" fmla="+- 0 8589 7169"/>
              <a:gd name="T173" fmla="*/ T172 w 1439"/>
              <a:gd name="T174" fmla="+- 0 9121 8582"/>
              <a:gd name="T175" fmla="*/ 9121 h 969"/>
              <a:gd name="T176" fmla="+- 0 8601 7169"/>
              <a:gd name="T177" fmla="*/ T176 w 1439"/>
              <a:gd name="T178" fmla="+- 0 9170 8582"/>
              <a:gd name="T179" fmla="*/ 9170 h 969"/>
              <a:gd name="T180" fmla="+- 0 8607 7169"/>
              <a:gd name="T181" fmla="*/ T180 w 1439"/>
              <a:gd name="T182" fmla="+- 0 9203 8582"/>
              <a:gd name="T183" fmla="*/ 9203 h 969"/>
              <a:gd name="T184" fmla="+- 0 8618 7169"/>
              <a:gd name="T185" fmla="*/ T184 w 1439"/>
              <a:gd name="T186" fmla="+- 0 9269 8582"/>
              <a:gd name="T187" fmla="*/ 9269 h 969"/>
              <a:gd name="T188" fmla="+- 0 8616 7169"/>
              <a:gd name="T189" fmla="*/ T188 w 1439"/>
              <a:gd name="T190" fmla="+- 0 9370 8582"/>
              <a:gd name="T191" fmla="*/ 9370 h 969"/>
              <a:gd name="T192" fmla="+- 0 8582 7169"/>
              <a:gd name="T193" fmla="*/ T192 w 1439"/>
              <a:gd name="T194" fmla="+- 0 9426 8582"/>
              <a:gd name="T195" fmla="*/ 9426 h 969"/>
              <a:gd name="T196" fmla="+- 0 8574 7169"/>
              <a:gd name="T197" fmla="*/ T196 w 1439"/>
              <a:gd name="T198" fmla="+- 0 9439 8582"/>
              <a:gd name="T199" fmla="*/ 9439 h 969"/>
              <a:gd name="T200" fmla="+- 0 8514 7169"/>
              <a:gd name="T201" fmla="*/ T200 w 1439"/>
              <a:gd name="T202" fmla="+- 0 9468 8582"/>
              <a:gd name="T203" fmla="*/ 9468 h 969"/>
              <a:gd name="T204" fmla="+- 0 8483 7169"/>
              <a:gd name="T205" fmla="*/ T204 w 1439"/>
              <a:gd name="T206" fmla="+- 0 9475 8582"/>
              <a:gd name="T207" fmla="*/ 9475 h 969"/>
              <a:gd name="T208" fmla="+- 0 8335 7169"/>
              <a:gd name="T209" fmla="*/ T208 w 1439"/>
              <a:gd name="T210" fmla="+- 0 9509 8582"/>
              <a:gd name="T211" fmla="*/ 9509 h 969"/>
              <a:gd name="T212" fmla="+- 0 8122 7169"/>
              <a:gd name="T213" fmla="*/ T212 w 1439"/>
              <a:gd name="T214" fmla="+- 0 9472 8582"/>
              <a:gd name="T215" fmla="*/ 9472 h 969"/>
              <a:gd name="T216" fmla="+- 0 7987 7169"/>
              <a:gd name="T217" fmla="*/ T216 w 1439"/>
              <a:gd name="T218" fmla="+- 0 9451 8582"/>
              <a:gd name="T219" fmla="*/ 9451 h 969"/>
              <a:gd name="T220" fmla="+- 0 7947 7169"/>
              <a:gd name="T221" fmla="*/ T220 w 1439"/>
              <a:gd name="T222" fmla="+- 0 9445 8582"/>
              <a:gd name="T223" fmla="*/ 9445 h 969"/>
              <a:gd name="T224" fmla="+- 0 7925 7169"/>
              <a:gd name="T225" fmla="*/ T224 w 1439"/>
              <a:gd name="T226" fmla="+- 0 9431 8582"/>
              <a:gd name="T227" fmla="*/ 9431 h 969"/>
              <a:gd name="T228" fmla="+- 0 7888 7169"/>
              <a:gd name="T229" fmla="*/ T228 w 1439"/>
              <a:gd name="T230" fmla="+- 0 9426 8582"/>
              <a:gd name="T231" fmla="*/ 9426 h 969"/>
              <a:gd name="T232" fmla="+- 0 7737 7169"/>
              <a:gd name="T233" fmla="*/ T232 w 1439"/>
              <a:gd name="T234" fmla="+- 0 9406 8582"/>
              <a:gd name="T235" fmla="*/ 9406 h 969"/>
              <a:gd name="T236" fmla="+- 0 7569 7169"/>
              <a:gd name="T237" fmla="*/ T236 w 1439"/>
              <a:gd name="T238" fmla="+- 0 9426 8582"/>
              <a:gd name="T239" fmla="*/ 9426 h 969"/>
              <a:gd name="T240" fmla="+- 0 7417 7169"/>
              <a:gd name="T241" fmla="*/ T240 w 1439"/>
              <a:gd name="T242" fmla="+- 0 9426 8582"/>
              <a:gd name="T243" fmla="*/ 9426 h 9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Lst>
            <a:rect l="0" t="0" r="r" b="b"/>
            <a:pathLst>
              <a:path w="1439" h="969" extrusionOk="0">
                <a:moveTo>
                  <a:pt x="173" y="968"/>
                </a:moveTo>
                <a:cubicBezTo>
                  <a:pt x="137" y="927"/>
                  <a:pt x="108" y="884"/>
                  <a:pt x="74" y="844"/>
                </a:cubicBezTo>
                <a:cubicBezTo>
                  <a:pt x="32" y="794"/>
                  <a:pt x="15" y="777"/>
                  <a:pt x="0" y="720"/>
                </a:cubicBezTo>
                <a:cubicBezTo>
                  <a:pt x="-21" y="640"/>
                  <a:pt x="-1" y="520"/>
                  <a:pt x="24" y="447"/>
                </a:cubicBezTo>
                <a:cubicBezTo>
                  <a:pt x="41" y="397"/>
                  <a:pt x="61" y="366"/>
                  <a:pt x="99" y="323"/>
                </a:cubicBezTo>
                <a:cubicBezTo>
                  <a:pt x="157" y="257"/>
                  <a:pt x="221" y="192"/>
                  <a:pt x="297" y="149"/>
                </a:cubicBezTo>
                <a:cubicBezTo>
                  <a:pt x="308" y="143"/>
                  <a:pt x="380" y="84"/>
                  <a:pt x="396" y="75"/>
                </a:cubicBezTo>
                <a:cubicBezTo>
                  <a:pt x="433" y="53"/>
                  <a:pt x="507" y="8"/>
                  <a:pt x="545" y="0"/>
                </a:cubicBezTo>
                <a:cubicBezTo>
                  <a:pt x="669" y="-28"/>
                  <a:pt x="826" y="5"/>
                  <a:pt x="942" y="25"/>
                </a:cubicBezTo>
                <a:cubicBezTo>
                  <a:pt x="982" y="32"/>
                  <a:pt x="1058" y="48"/>
                  <a:pt x="1066" y="50"/>
                </a:cubicBezTo>
                <a:cubicBezTo>
                  <a:pt x="1102" y="57"/>
                  <a:pt x="1137" y="55"/>
                  <a:pt x="1165" y="75"/>
                </a:cubicBezTo>
                <a:cubicBezTo>
                  <a:pt x="1205" y="103"/>
                  <a:pt x="1221" y="139"/>
                  <a:pt x="1240" y="174"/>
                </a:cubicBezTo>
                <a:cubicBezTo>
                  <a:pt x="1247" y="186"/>
                  <a:pt x="1275" y="232"/>
                  <a:pt x="1289" y="248"/>
                </a:cubicBezTo>
                <a:cubicBezTo>
                  <a:pt x="1325" y="290"/>
                  <a:pt x="1351" y="315"/>
                  <a:pt x="1364" y="372"/>
                </a:cubicBezTo>
                <a:cubicBezTo>
                  <a:pt x="1376" y="423"/>
                  <a:pt x="1405" y="449"/>
                  <a:pt x="1413" y="497"/>
                </a:cubicBezTo>
                <a:cubicBezTo>
                  <a:pt x="1420" y="539"/>
                  <a:pt x="1432" y="588"/>
                  <a:pt x="1438" y="621"/>
                </a:cubicBezTo>
                <a:cubicBezTo>
                  <a:pt x="1449" y="687"/>
                  <a:pt x="1447" y="788"/>
                  <a:pt x="1413" y="844"/>
                </a:cubicBezTo>
                <a:cubicBezTo>
                  <a:pt x="1405" y="857"/>
                  <a:pt x="1345" y="886"/>
                  <a:pt x="1314" y="893"/>
                </a:cubicBezTo>
                <a:cubicBezTo>
                  <a:pt x="1166" y="927"/>
                  <a:pt x="953" y="890"/>
                  <a:pt x="818" y="869"/>
                </a:cubicBezTo>
                <a:cubicBezTo>
                  <a:pt x="778" y="863"/>
                  <a:pt x="756" y="849"/>
                  <a:pt x="719" y="844"/>
                </a:cubicBezTo>
                <a:cubicBezTo>
                  <a:pt x="568" y="824"/>
                  <a:pt x="400" y="844"/>
                  <a:pt x="248" y="844"/>
                </a:cubicBezTo>
              </a:path>
            </a:pathLst>
          </a:custGeom>
          <a:noFill/>
          <a:ln w="19050" cap="rnd">
            <a:solidFill>
              <a:srgbClr val="FF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活动记录的内容</a:t>
            </a:r>
          </a:p>
        </p:txBody>
      </p:sp>
      <p:sp>
        <p:nvSpPr>
          <p:cNvPr id="3" name="内容占位符 2"/>
          <p:cNvSpPr>
            <a:spLocks noGrp="1"/>
          </p:cNvSpPr>
          <p:nvPr>
            <p:ph idx="1"/>
          </p:nvPr>
        </p:nvSpPr>
        <p:spPr>
          <a:xfrm>
            <a:off x="566738" y="1752600"/>
            <a:ext cx="5681662" cy="4267200"/>
          </a:xfrm>
        </p:spPr>
        <p:txBody>
          <a:bodyPr>
            <a:normAutofit fontScale="85000" lnSpcReduction="10000"/>
          </a:bodyPr>
          <a:lstStyle/>
          <a:p>
            <a:pPr>
              <a:defRPr/>
            </a:pPr>
            <a:r>
              <a:rPr lang="zh-CN" altLang="en-US" dirty="0"/>
              <a:t>临时变量：某些临时中间结果</a:t>
            </a:r>
            <a:endParaRPr lang="en-US" altLang="zh-CN" dirty="0"/>
          </a:p>
          <a:p>
            <a:pPr>
              <a:defRPr/>
            </a:pPr>
            <a:r>
              <a:rPr lang="zh-CN" altLang="en-US" dirty="0"/>
              <a:t>局部数据：保存该函数执行中使用的局部数据</a:t>
            </a:r>
            <a:endParaRPr lang="en-US" altLang="zh-CN" dirty="0"/>
          </a:p>
          <a:p>
            <a:pPr>
              <a:defRPr/>
            </a:pPr>
            <a:r>
              <a:rPr lang="zh-CN" altLang="en-US" dirty="0"/>
              <a:t>机器状态信息：在对此函数的此次调用之前的机器状态信息，函数返回时需要恢复这些信息</a:t>
            </a:r>
            <a:endParaRPr lang="en-US" altLang="zh-CN" dirty="0"/>
          </a:p>
          <a:p>
            <a:pPr>
              <a:defRPr/>
            </a:pPr>
            <a:r>
              <a:rPr lang="zh-CN" altLang="en-US" dirty="0"/>
              <a:t>访问链：在其它活动记录中存放的数据，访问时需要访问链进行定位。</a:t>
            </a:r>
            <a:endParaRPr lang="en-US" altLang="zh-CN" dirty="0"/>
          </a:p>
          <a:p>
            <a:pPr>
              <a:defRPr/>
            </a:pPr>
            <a:r>
              <a:rPr lang="zh-CN" altLang="en-US" dirty="0"/>
              <a:t>控制链：指向调用者的活动记录</a:t>
            </a:r>
            <a:endParaRPr lang="en-US" altLang="zh-CN" dirty="0"/>
          </a:p>
          <a:p>
            <a:pPr>
              <a:defRPr/>
            </a:pPr>
            <a:r>
              <a:rPr lang="zh-CN" altLang="en-US" dirty="0"/>
              <a:t>返回值：存放被调用函数返回给调用函数的值</a:t>
            </a:r>
            <a:endParaRPr lang="en-US" altLang="zh-CN" dirty="0"/>
          </a:p>
          <a:p>
            <a:pPr>
              <a:defRPr/>
            </a:pPr>
            <a:r>
              <a:rPr lang="zh-CN" altLang="en-US" dirty="0"/>
              <a:t>实在参数：存放调用函数提供的实在参数</a:t>
            </a:r>
          </a:p>
        </p:txBody>
      </p:sp>
      <p:pic>
        <p:nvPicPr>
          <p:cNvPr id="19460" name="Picture 2"/>
          <p:cNvPicPr>
            <a:picLocks noChangeAspect="1" noChangeArrowheads="1"/>
          </p:cNvPicPr>
          <p:nvPr/>
        </p:nvPicPr>
        <p:blipFill>
          <a:blip r:embed="rId2" cstate="print"/>
          <a:srcRect/>
          <a:stretch>
            <a:fillRect/>
          </a:stretch>
        </p:blipFill>
        <p:spPr bwMode="auto">
          <a:xfrm>
            <a:off x="6553200" y="2133600"/>
            <a:ext cx="2295525" cy="2809875"/>
          </a:xfrm>
          <a:prstGeom prst="rect">
            <a:avLst/>
          </a:prstGeom>
          <a:noFill/>
          <a:ln w="38100" algn="ctr">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运行时刻栈示例</a:t>
            </a:r>
          </a:p>
        </p:txBody>
      </p:sp>
      <p:pic>
        <p:nvPicPr>
          <p:cNvPr id="20484" name="Picture 2"/>
          <p:cNvPicPr>
            <a:picLocks noChangeAspect="1" noChangeArrowheads="1"/>
          </p:cNvPicPr>
          <p:nvPr/>
        </p:nvPicPr>
        <p:blipFill>
          <a:blip r:embed="rId2" cstate="print"/>
          <a:srcRect/>
          <a:stretch>
            <a:fillRect/>
          </a:stretch>
        </p:blipFill>
        <p:spPr bwMode="auto">
          <a:xfrm>
            <a:off x="1295400" y="1600200"/>
            <a:ext cx="5767388" cy="4978400"/>
          </a:xfrm>
          <a:prstGeom prst="rect">
            <a:avLst/>
          </a:prstGeom>
          <a:noFill/>
          <a:ln w="38100" algn="ctr">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normAutofit fontScale="90000"/>
          </a:bodyPr>
          <a:lstStyle/>
          <a:p>
            <a:r>
              <a:rPr lang="zh-CN" altLang="en-US"/>
              <a:t>调用代码序列、返回代码序列</a:t>
            </a:r>
          </a:p>
        </p:txBody>
      </p:sp>
      <p:sp>
        <p:nvSpPr>
          <p:cNvPr id="3" name="内容占位符 2"/>
          <p:cNvSpPr>
            <a:spLocks noGrp="1"/>
          </p:cNvSpPr>
          <p:nvPr>
            <p:ph idx="1"/>
          </p:nvPr>
        </p:nvSpPr>
        <p:spPr/>
        <p:txBody>
          <a:bodyPr>
            <a:normAutofit fontScale="85000" lnSpcReduction="10000"/>
          </a:bodyPr>
          <a:lstStyle/>
          <a:p>
            <a:pPr>
              <a:defRPr/>
            </a:pPr>
            <a:r>
              <a:rPr lang="zh-CN" altLang="en-US" dirty="0"/>
              <a:t>实现函数调用的代码称为调用代码序列</a:t>
            </a:r>
            <a:endParaRPr lang="en-US" altLang="zh-CN" dirty="0"/>
          </a:p>
          <a:p>
            <a:pPr lvl="1">
              <a:defRPr/>
            </a:pPr>
            <a:r>
              <a:rPr lang="zh-CN" altLang="en-US" dirty="0"/>
              <a:t>为一个活动记录在栈中分配空间，并在此记录的字段中填写信息</a:t>
            </a:r>
            <a:endParaRPr lang="en-US" altLang="zh-CN" dirty="0"/>
          </a:p>
          <a:p>
            <a:pPr>
              <a:defRPr/>
            </a:pPr>
            <a:r>
              <a:rPr lang="zh-CN" altLang="en-US" dirty="0"/>
              <a:t>返回代码序列是恢复机器状态，使得调用函数能够在调用结束后继续执行的代码。</a:t>
            </a:r>
            <a:endParaRPr lang="en-US" altLang="zh-CN" dirty="0"/>
          </a:p>
          <a:p>
            <a:pPr>
              <a:defRPr/>
            </a:pPr>
            <a:r>
              <a:rPr lang="zh-CN" altLang="en-US" dirty="0"/>
              <a:t>调用代码序列分为调用者和被调用者的代码</a:t>
            </a:r>
            <a:endParaRPr lang="en-US" altLang="zh-CN" dirty="0"/>
          </a:p>
          <a:p>
            <a:pPr>
              <a:defRPr/>
            </a:pPr>
            <a:r>
              <a:rPr lang="zh-CN" altLang="en-US" dirty="0"/>
              <a:t>调用代码设计原则，要与活动记录布局的设计相呼应</a:t>
            </a:r>
            <a:endParaRPr lang="en-US" altLang="zh-CN" dirty="0"/>
          </a:p>
          <a:p>
            <a:pPr lvl="1">
              <a:defRPr/>
            </a:pPr>
            <a:r>
              <a:rPr lang="zh-CN" altLang="en-US" dirty="0"/>
              <a:t>调用者和被调用者之间传递的值（包括参数和返回值），一般被放在被调用者活动记录的开始位置</a:t>
            </a:r>
            <a:endParaRPr lang="en-US" altLang="zh-CN" dirty="0"/>
          </a:p>
          <a:p>
            <a:pPr lvl="1">
              <a:defRPr/>
            </a:pPr>
            <a:r>
              <a:rPr lang="zh-CN" altLang="en-US" dirty="0"/>
              <a:t>固定长度的项（包括控制链、访问链和机器状态字段）放在记录的中间位置</a:t>
            </a:r>
            <a:endParaRPr lang="en-US" altLang="zh-CN" dirty="0"/>
          </a:p>
          <a:p>
            <a:pPr lvl="1">
              <a:defRPr/>
            </a:pPr>
            <a:r>
              <a:rPr lang="zh-CN" altLang="en-US" dirty="0"/>
              <a:t>开始不知道大小的项（例如动态数组）被放置在活动记录的尾部</a:t>
            </a:r>
            <a:endParaRPr lang="en-US" altLang="zh-CN" dirty="0"/>
          </a:p>
          <a:p>
            <a:pPr lvl="1">
              <a:defRPr/>
            </a:pPr>
            <a:r>
              <a:rPr lang="zh-CN" altLang="en-US" dirty="0"/>
              <a:t>确定“栈顶”指针所指的位置</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normAutofit fontScale="90000"/>
          </a:bodyPr>
          <a:lstStyle/>
          <a:p>
            <a:r>
              <a:rPr lang="zh-CN" altLang="en-US"/>
              <a:t>调用者和被调用者合作管理栈示例</a:t>
            </a:r>
          </a:p>
        </p:txBody>
      </p:sp>
      <p:sp>
        <p:nvSpPr>
          <p:cNvPr id="3" name="内容占位符 2"/>
          <p:cNvSpPr>
            <a:spLocks noGrp="1"/>
          </p:cNvSpPr>
          <p:nvPr>
            <p:ph idx="1"/>
          </p:nvPr>
        </p:nvSpPr>
        <p:spPr>
          <a:xfrm>
            <a:off x="0" y="1752600"/>
            <a:ext cx="2895600" cy="4267200"/>
          </a:xfrm>
        </p:spPr>
        <p:txBody>
          <a:bodyPr>
            <a:normAutofit fontScale="55000" lnSpcReduction="20000"/>
          </a:bodyPr>
          <a:lstStyle/>
          <a:p>
            <a:pPr>
              <a:defRPr/>
            </a:pPr>
            <a:r>
              <a:rPr lang="zh-CN" altLang="en-US" dirty="0"/>
              <a:t>调用代码</a:t>
            </a:r>
            <a:endParaRPr lang="en-US" altLang="zh-CN" dirty="0"/>
          </a:p>
          <a:p>
            <a:pPr lvl="1">
              <a:defRPr/>
            </a:pPr>
            <a:r>
              <a:rPr lang="zh-CN" altLang="en-US" dirty="0"/>
              <a:t>调用者计算实参的值</a:t>
            </a:r>
            <a:endParaRPr lang="en-US" altLang="zh-CN" dirty="0"/>
          </a:p>
          <a:p>
            <a:pPr lvl="1">
              <a:defRPr/>
            </a:pPr>
            <a:r>
              <a:rPr lang="zh-CN" altLang="en-US" dirty="0"/>
              <a:t>调用者将返回地址和</a:t>
            </a:r>
            <a:r>
              <a:rPr lang="en-US" altLang="zh-CN" dirty="0" err="1"/>
              <a:t>top_sp</a:t>
            </a:r>
            <a:r>
              <a:rPr lang="zh-CN" altLang="en-US" dirty="0"/>
              <a:t>的值放在被调用者的活动记录中，然后增加</a:t>
            </a:r>
            <a:r>
              <a:rPr lang="en-US" altLang="zh-CN" dirty="0" err="1"/>
              <a:t>top_sp</a:t>
            </a:r>
            <a:r>
              <a:rPr lang="zh-CN" altLang="en-US" dirty="0"/>
              <a:t>的值</a:t>
            </a:r>
            <a:endParaRPr lang="en-US" altLang="zh-CN" dirty="0"/>
          </a:p>
          <a:p>
            <a:pPr lvl="1">
              <a:defRPr/>
            </a:pPr>
            <a:r>
              <a:rPr lang="zh-CN" altLang="en-US" dirty="0"/>
              <a:t>被调用者保存寄存器值和其它状态信息</a:t>
            </a:r>
            <a:endParaRPr lang="en-US" altLang="zh-CN" dirty="0"/>
          </a:p>
          <a:p>
            <a:pPr lvl="1">
              <a:defRPr/>
            </a:pPr>
            <a:r>
              <a:rPr lang="zh-CN" altLang="en-US" dirty="0"/>
              <a:t>被调用者初始化其局部数据并开始执行</a:t>
            </a:r>
            <a:endParaRPr lang="en-US" altLang="zh-CN" dirty="0"/>
          </a:p>
          <a:p>
            <a:pPr>
              <a:defRPr/>
            </a:pPr>
            <a:r>
              <a:rPr lang="zh-CN" altLang="en-US" dirty="0"/>
              <a:t>返回代码</a:t>
            </a:r>
            <a:endParaRPr lang="en-US" altLang="zh-CN" dirty="0"/>
          </a:p>
          <a:p>
            <a:pPr lvl="1">
              <a:defRPr/>
            </a:pPr>
            <a:r>
              <a:rPr lang="zh-CN" altLang="en-US" dirty="0"/>
              <a:t>被调用者将返回值放在与参数相邻的位置</a:t>
            </a:r>
            <a:endParaRPr lang="en-US" altLang="zh-CN" dirty="0"/>
          </a:p>
          <a:p>
            <a:pPr lvl="1">
              <a:defRPr/>
            </a:pPr>
            <a:r>
              <a:rPr lang="zh-CN" altLang="en-US" dirty="0"/>
              <a:t>被调用者恢复</a:t>
            </a:r>
            <a:r>
              <a:rPr lang="en-US" altLang="zh-CN" dirty="0" err="1"/>
              <a:t>top_sp</a:t>
            </a:r>
            <a:r>
              <a:rPr lang="zh-CN" altLang="en-US" dirty="0"/>
              <a:t>和其它寄存器，然后跳转到由调用者放在机器状态字段中的返回地址</a:t>
            </a:r>
            <a:endParaRPr lang="en-US" altLang="zh-CN" dirty="0"/>
          </a:p>
          <a:p>
            <a:pPr lvl="1">
              <a:defRPr/>
            </a:pPr>
            <a:r>
              <a:rPr lang="zh-CN" altLang="en-US" dirty="0"/>
              <a:t>尽管</a:t>
            </a:r>
            <a:r>
              <a:rPr lang="en-US" altLang="zh-CN" dirty="0" err="1"/>
              <a:t>top_sp</a:t>
            </a:r>
            <a:r>
              <a:rPr lang="zh-CN" altLang="en-US" dirty="0"/>
              <a:t>已经被减小，但调用者仍然可以根据当前</a:t>
            </a:r>
            <a:r>
              <a:rPr lang="en-US" altLang="zh-CN" dirty="0" err="1"/>
              <a:t>top_sp</a:t>
            </a:r>
            <a:r>
              <a:rPr lang="zh-CN" altLang="en-US" dirty="0"/>
              <a:t>的位置找到返回值。</a:t>
            </a:r>
            <a:endParaRPr lang="en-US" altLang="zh-CN" dirty="0"/>
          </a:p>
        </p:txBody>
      </p:sp>
      <p:pic>
        <p:nvPicPr>
          <p:cNvPr id="22532" name="Picture 2"/>
          <p:cNvPicPr>
            <a:picLocks noChangeAspect="1" noChangeArrowheads="1"/>
          </p:cNvPicPr>
          <p:nvPr/>
        </p:nvPicPr>
        <p:blipFill>
          <a:blip r:embed="rId2" cstate="print"/>
          <a:srcRect/>
          <a:stretch>
            <a:fillRect/>
          </a:stretch>
        </p:blipFill>
        <p:spPr bwMode="auto">
          <a:xfrm>
            <a:off x="2876550" y="1600200"/>
            <a:ext cx="6267450" cy="4171950"/>
          </a:xfrm>
          <a:prstGeom prst="rect">
            <a:avLst/>
          </a:prstGeom>
          <a:noFill/>
          <a:ln w="38100" algn="ctr">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堆管理</a:t>
            </a:r>
          </a:p>
        </p:txBody>
      </p:sp>
      <p:sp>
        <p:nvSpPr>
          <p:cNvPr id="33795" name="内容占位符 2"/>
          <p:cNvSpPr>
            <a:spLocks noGrp="1"/>
          </p:cNvSpPr>
          <p:nvPr>
            <p:ph idx="1"/>
          </p:nvPr>
        </p:nvSpPr>
        <p:spPr/>
        <p:txBody>
          <a:bodyPr/>
          <a:lstStyle/>
          <a:p>
            <a:r>
              <a:rPr lang="zh-CN" altLang="en-US" dirty="0"/>
              <a:t>堆用来存储那些生命周期不确定，由程序显式删除来结束生存期的数据对象。它们的生存期与函数无关。</a:t>
            </a:r>
            <a:endParaRPr lang="en-US" altLang="zh-CN" dirty="0"/>
          </a:p>
          <a:p>
            <a:r>
              <a:rPr lang="zh-CN" altLang="en-US" dirty="0"/>
              <a:t>如</a:t>
            </a:r>
            <a:r>
              <a:rPr lang="en-US" altLang="zh-CN" dirty="0"/>
              <a:t>C++</a:t>
            </a:r>
            <a:r>
              <a:rPr lang="zh-CN" altLang="en-US" dirty="0"/>
              <a:t>，</a:t>
            </a:r>
            <a:r>
              <a:rPr lang="en-US" altLang="zh-CN" dirty="0"/>
              <a:t>java</a:t>
            </a:r>
            <a:r>
              <a:rPr lang="zh-CN" altLang="en-US" dirty="0"/>
              <a:t>中的</a:t>
            </a:r>
            <a:r>
              <a:rPr lang="en-US" altLang="zh-CN" dirty="0"/>
              <a:t>new</a:t>
            </a:r>
            <a:r>
              <a:rPr lang="zh-CN" altLang="en-US" dirty="0"/>
              <a:t>出来的对象。</a:t>
            </a:r>
            <a:endParaRPr lang="en-US" altLang="zh-CN" dirty="0"/>
          </a:p>
          <a:p>
            <a:r>
              <a:rPr lang="zh-CN" altLang="en-US" dirty="0"/>
              <a:t>存储管理器</a:t>
            </a:r>
            <a:r>
              <a:rPr lang="en-US" altLang="zh-CN" dirty="0"/>
              <a:t>:</a:t>
            </a:r>
            <a:r>
              <a:rPr lang="zh-CN" altLang="en-US" dirty="0"/>
              <a:t>用来分配和回收堆区空间</a:t>
            </a:r>
            <a:endParaRPr lang="en-US" altLang="zh-CN" dirty="0"/>
          </a:p>
          <a:p>
            <a:r>
              <a:rPr lang="zh-CN" altLang="en-US" dirty="0"/>
              <a:t>手工回收，</a:t>
            </a:r>
            <a:r>
              <a:rPr lang="en-US" altLang="zh-CN" dirty="0"/>
              <a:t>free delete</a:t>
            </a:r>
          </a:p>
          <a:p>
            <a:r>
              <a:rPr lang="zh-CN" altLang="en-US" dirty="0"/>
              <a:t>自动回收，垃圾回收器。</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主要内容</a:t>
            </a:r>
          </a:p>
        </p:txBody>
      </p:sp>
      <p:sp>
        <p:nvSpPr>
          <p:cNvPr id="7171" name="Rectangle 3"/>
          <p:cNvSpPr>
            <a:spLocks noGrp="1" noChangeArrowheads="1"/>
          </p:cNvSpPr>
          <p:nvPr>
            <p:ph idx="1"/>
          </p:nvPr>
        </p:nvSpPr>
        <p:spPr/>
        <p:txBody>
          <a:bodyPr/>
          <a:lstStyle/>
          <a:p>
            <a:pPr eaLnBrk="1" hangingPunct="1">
              <a:lnSpc>
                <a:spcPct val="90000"/>
              </a:lnSpc>
            </a:pPr>
            <a:r>
              <a:rPr lang="zh-CN" altLang="en-US"/>
              <a:t>概要</a:t>
            </a:r>
            <a:endParaRPr lang="en-US" altLang="zh-CN"/>
          </a:p>
          <a:p>
            <a:pPr eaLnBrk="1" hangingPunct="1">
              <a:lnSpc>
                <a:spcPct val="90000"/>
              </a:lnSpc>
            </a:pPr>
            <a:r>
              <a:rPr lang="zh-CN" altLang="en-US"/>
              <a:t>存储组织</a:t>
            </a:r>
            <a:endParaRPr lang="en-US" altLang="zh-CN"/>
          </a:p>
          <a:p>
            <a:pPr eaLnBrk="1" hangingPunct="1">
              <a:lnSpc>
                <a:spcPct val="90000"/>
              </a:lnSpc>
            </a:pPr>
            <a:r>
              <a:rPr lang="zh-CN" altLang="en-US"/>
              <a:t>栈管理</a:t>
            </a:r>
            <a:endParaRPr lang="en-US" altLang="zh-CN"/>
          </a:p>
          <a:p>
            <a:pPr eaLnBrk="1" hangingPunct="1">
              <a:lnSpc>
                <a:spcPct val="90000"/>
              </a:lnSpc>
            </a:pPr>
            <a:r>
              <a:rPr lang="zh-CN" altLang="en-US"/>
              <a:t>堆管理</a:t>
            </a:r>
            <a:endParaRPr lang="en-US" altLang="zh-CN"/>
          </a:p>
          <a:p>
            <a:pPr eaLnBrk="1" hangingPunct="1">
              <a:lnSpc>
                <a:spcPct val="90000"/>
              </a:lnSpc>
            </a:pPr>
            <a:r>
              <a:rPr lang="zh-CN" altLang="en-US"/>
              <a:t>垃圾回收</a:t>
            </a:r>
            <a:endParaRPr lang="en-US" altLang="zh-CN"/>
          </a:p>
          <a:p>
            <a:pPr eaLnBrk="1" hangingPunct="1">
              <a:lnSpc>
                <a:spcPct val="90000"/>
              </a:lnSpc>
            </a:pPr>
            <a:r>
              <a:rPr lang="zh-CN" altLang="en-US"/>
              <a:t>总结</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存储管理器</a:t>
            </a:r>
          </a:p>
        </p:txBody>
      </p:sp>
      <p:sp>
        <p:nvSpPr>
          <p:cNvPr id="3" name="内容占位符 2"/>
          <p:cNvSpPr>
            <a:spLocks noGrp="1"/>
          </p:cNvSpPr>
          <p:nvPr>
            <p:ph idx="1"/>
          </p:nvPr>
        </p:nvSpPr>
        <p:spPr/>
        <p:txBody>
          <a:bodyPr>
            <a:normAutofit fontScale="92500"/>
          </a:bodyPr>
          <a:lstStyle/>
          <a:p>
            <a:pPr>
              <a:defRPr/>
            </a:pPr>
            <a:r>
              <a:rPr lang="zh-CN" altLang="en-US" dirty="0"/>
              <a:t>两个基本功能</a:t>
            </a:r>
            <a:endParaRPr lang="en-US" altLang="zh-CN" dirty="0"/>
          </a:p>
          <a:p>
            <a:pPr lvl="1">
              <a:defRPr/>
            </a:pPr>
            <a:r>
              <a:rPr lang="zh-CN" altLang="en-US" dirty="0"/>
              <a:t>分配空间。当程序为一个变量或对象请求内存空间时，存储管理器产生一段连续的满足被请求大小的堆空间。如果有足够的空间，则分配，如果没有足够的空间，则获得虚拟内存以增加堆区空间，再没有空间，则给出相应信息。</a:t>
            </a:r>
            <a:endParaRPr lang="en-US" altLang="zh-CN" dirty="0"/>
          </a:p>
          <a:p>
            <a:pPr lvl="1">
              <a:defRPr/>
            </a:pPr>
            <a:r>
              <a:rPr lang="zh-CN" altLang="en-US" dirty="0"/>
              <a:t>回收空间。存储管理器把回收的空间返还到空闲空间中，从而可以复用该空间以满足其它的分配请求。</a:t>
            </a:r>
            <a:endParaRPr lang="en-US" altLang="zh-CN" dirty="0"/>
          </a:p>
          <a:p>
            <a:pPr>
              <a:defRPr/>
            </a:pPr>
            <a:r>
              <a:rPr lang="zh-CN" altLang="en-US" dirty="0"/>
              <a:t>最好具有下列特性</a:t>
            </a:r>
            <a:endParaRPr lang="en-US" altLang="zh-CN" dirty="0"/>
          </a:p>
          <a:p>
            <a:pPr lvl="1">
              <a:defRPr/>
            </a:pPr>
            <a:r>
              <a:rPr lang="zh-CN" altLang="en-US" dirty="0"/>
              <a:t>空间效率。尽量减少存储碎片。</a:t>
            </a:r>
            <a:endParaRPr lang="en-US" altLang="zh-CN" dirty="0"/>
          </a:p>
          <a:p>
            <a:pPr lvl="1">
              <a:defRPr/>
            </a:pPr>
            <a:r>
              <a:rPr lang="zh-CN" altLang="en-US" dirty="0"/>
              <a:t>程序效率。能够充分利用存储子系统。</a:t>
            </a:r>
            <a:endParaRPr lang="en-US" altLang="zh-CN" dirty="0"/>
          </a:p>
          <a:p>
            <a:pPr lvl="1">
              <a:defRPr/>
            </a:pPr>
            <a:r>
              <a:rPr lang="zh-CN" altLang="en-US" dirty="0"/>
              <a:t>低开销。减少分配和回收的时间。</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计算机的存储层次结构</a:t>
            </a:r>
          </a:p>
        </p:txBody>
      </p:sp>
      <p:pic>
        <p:nvPicPr>
          <p:cNvPr id="35844" name="Picture 2"/>
          <p:cNvPicPr>
            <a:picLocks noChangeAspect="1" noChangeArrowheads="1"/>
          </p:cNvPicPr>
          <p:nvPr/>
        </p:nvPicPr>
        <p:blipFill>
          <a:blip r:embed="rId2" cstate="print"/>
          <a:srcRect/>
          <a:stretch>
            <a:fillRect/>
          </a:stretch>
        </p:blipFill>
        <p:spPr bwMode="auto">
          <a:xfrm>
            <a:off x="609600" y="1828800"/>
            <a:ext cx="4876800" cy="3937000"/>
          </a:xfrm>
          <a:prstGeom prst="rect">
            <a:avLst/>
          </a:prstGeom>
          <a:noFill/>
          <a:ln w="38100" algn="ctr">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a:t>程序中的局部性</a:t>
            </a:r>
          </a:p>
        </p:txBody>
      </p:sp>
      <p:sp>
        <p:nvSpPr>
          <p:cNvPr id="3" name="内容占位符 2"/>
          <p:cNvSpPr>
            <a:spLocks noGrp="1"/>
          </p:cNvSpPr>
          <p:nvPr>
            <p:ph idx="1"/>
          </p:nvPr>
        </p:nvSpPr>
        <p:spPr/>
        <p:txBody>
          <a:bodyPr>
            <a:normAutofit/>
          </a:bodyPr>
          <a:lstStyle/>
          <a:p>
            <a:pPr>
              <a:defRPr/>
            </a:pPr>
            <a:r>
              <a:rPr lang="zh-CN" altLang="en-US" dirty="0"/>
              <a:t>程序具有高度的局部性</a:t>
            </a:r>
            <a:r>
              <a:rPr lang="en-US" altLang="zh-CN" dirty="0"/>
              <a:t>(locality)</a:t>
            </a:r>
          </a:p>
          <a:p>
            <a:pPr lvl="1">
              <a:defRPr/>
            </a:pPr>
            <a:r>
              <a:rPr lang="zh-CN" altLang="en-US" dirty="0"/>
              <a:t>时间局部性：一个程序访问的存储位置很可能将在一个很短的时间段内被再次访问</a:t>
            </a:r>
            <a:endParaRPr lang="en-US" altLang="zh-CN" dirty="0"/>
          </a:p>
          <a:p>
            <a:pPr lvl="1">
              <a:defRPr/>
            </a:pPr>
            <a:r>
              <a:rPr lang="zh-CN" altLang="en-US" dirty="0"/>
              <a:t>空间局部性：被访问过的存储位置的临近位置很可能在一个很短的时间段内被访问。</a:t>
            </a:r>
            <a:endParaRPr lang="en-US" altLang="zh-CN" dirty="0"/>
          </a:p>
          <a:p>
            <a:pPr>
              <a:defRPr/>
            </a:pPr>
            <a:r>
              <a:rPr lang="en-US" altLang="zh-CN" dirty="0"/>
              <a:t>90%</a:t>
            </a:r>
            <a:r>
              <a:rPr lang="zh-CN" altLang="en-US" dirty="0"/>
              <a:t>的时间用来执行</a:t>
            </a:r>
            <a:r>
              <a:rPr lang="en-US" altLang="zh-CN" dirty="0"/>
              <a:t>10%</a:t>
            </a:r>
            <a:r>
              <a:rPr lang="zh-CN" altLang="en-US" dirty="0"/>
              <a:t>的代码</a:t>
            </a:r>
            <a:endParaRPr lang="en-US" altLang="zh-CN" dirty="0"/>
          </a:p>
          <a:p>
            <a:pPr>
              <a:defRPr/>
            </a:pPr>
            <a:r>
              <a:rPr lang="zh-CN" altLang="en-US" dirty="0"/>
              <a:t>局部性这一特性恰好可能充分利用计算机的层次储存结构</a:t>
            </a:r>
            <a:endParaRPr lang="en-US" altLang="zh-CN" dirty="0"/>
          </a:p>
          <a:p>
            <a:pPr>
              <a:defRPr/>
            </a:pPr>
            <a:r>
              <a:rPr lang="zh-CN" altLang="en-US" dirty="0"/>
              <a:t>需要动态调整最快存储中的存储的指令</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碎片整理</a:t>
            </a:r>
          </a:p>
        </p:txBody>
      </p:sp>
      <p:sp>
        <p:nvSpPr>
          <p:cNvPr id="3" name="内容占位符 2"/>
          <p:cNvSpPr>
            <a:spLocks noGrp="1"/>
          </p:cNvSpPr>
          <p:nvPr>
            <p:ph idx="1"/>
          </p:nvPr>
        </p:nvSpPr>
        <p:spPr/>
        <p:txBody>
          <a:bodyPr>
            <a:normAutofit lnSpcReduction="10000"/>
          </a:bodyPr>
          <a:lstStyle/>
          <a:p>
            <a:pPr>
              <a:defRPr/>
            </a:pPr>
            <a:r>
              <a:rPr lang="zh-CN" altLang="en-US" dirty="0"/>
              <a:t>堆区从连续的一个空闲单元，经过若干次分配和回收，空间被分割成若干空闲存储块和已用存储块。</a:t>
            </a:r>
            <a:endParaRPr lang="en-US" altLang="zh-CN" dirty="0"/>
          </a:p>
          <a:p>
            <a:pPr>
              <a:defRPr/>
            </a:pPr>
            <a:r>
              <a:rPr lang="zh-CN" altLang="en-US" dirty="0"/>
              <a:t>空闲存储块被称为“窗口”（</a:t>
            </a:r>
            <a:r>
              <a:rPr lang="en-US" altLang="zh-CN" dirty="0"/>
              <a:t>hole</a:t>
            </a:r>
            <a:r>
              <a:rPr lang="zh-CN" altLang="en-US" dirty="0"/>
              <a:t>）</a:t>
            </a:r>
            <a:endParaRPr lang="en-US" altLang="zh-CN" dirty="0"/>
          </a:p>
          <a:p>
            <a:pPr>
              <a:defRPr/>
            </a:pPr>
            <a:r>
              <a:rPr lang="zh-CN" altLang="en-US" dirty="0"/>
              <a:t>可能会有越来越多、越来越小的小“窗口”</a:t>
            </a:r>
            <a:endParaRPr lang="en-US" altLang="zh-CN" dirty="0"/>
          </a:p>
          <a:p>
            <a:pPr>
              <a:defRPr/>
            </a:pPr>
            <a:r>
              <a:rPr lang="zh-CN" altLang="en-US" dirty="0"/>
              <a:t>尽可能减少碎片的空间分配策略</a:t>
            </a:r>
            <a:endParaRPr lang="en-US" altLang="zh-CN" dirty="0"/>
          </a:p>
          <a:p>
            <a:pPr>
              <a:defRPr/>
            </a:pPr>
            <a:r>
              <a:rPr lang="zh-CN" altLang="en-US" dirty="0"/>
              <a:t>对空闲空间进行管理和结合</a:t>
            </a:r>
            <a:endParaRPr lang="en-US" altLang="zh-CN" dirty="0"/>
          </a:p>
          <a:p>
            <a:pPr lvl="1">
              <a:defRPr/>
            </a:pPr>
            <a:r>
              <a:rPr lang="en-US" altLang="zh-CN" dirty="0"/>
              <a:t>Best-fit:</a:t>
            </a:r>
            <a:r>
              <a:rPr lang="zh-CN" altLang="en-US" dirty="0"/>
              <a:t>将请求的存储分配在满足请求的最小可用窗口中。将大的窗口保留下来满足后续的更大请求。</a:t>
            </a:r>
            <a:endParaRPr lang="en-US" altLang="zh-CN" dirty="0"/>
          </a:p>
          <a:p>
            <a:pPr lvl="1">
              <a:defRPr/>
            </a:pPr>
            <a:r>
              <a:rPr lang="en-US" altLang="zh-CN" dirty="0"/>
              <a:t>First-fit: </a:t>
            </a:r>
            <a:r>
              <a:rPr lang="zh-CN" altLang="en-US" dirty="0"/>
              <a:t>对象被放置在第一个（地址最低）能够容纳请求对象的窗口中。</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FCE2D-2708-D949-A804-7FFE8F1A1D48}"/>
              </a:ext>
            </a:extLst>
          </p:cNvPr>
          <p:cNvSpPr>
            <a:spLocks noGrp="1"/>
          </p:cNvSpPr>
          <p:nvPr>
            <p:ph type="title"/>
          </p:nvPr>
        </p:nvSpPr>
        <p:spPr/>
        <p:txBody>
          <a:bodyPr/>
          <a:lstStyle/>
          <a:p>
            <a:endParaRPr kumimoji="1" lang="zh-CN" altLang="en-US"/>
          </a:p>
        </p:txBody>
      </p:sp>
      <p:pic>
        <p:nvPicPr>
          <p:cNvPr id="9" name="内容占位符 8">
            <a:extLst>
              <a:ext uri="{FF2B5EF4-FFF2-40B4-BE49-F238E27FC236}">
                <a16:creationId xmlns:a16="http://schemas.microsoft.com/office/drawing/2014/main" id="{1B6E9EAB-CB09-8A49-A84F-407F40851C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303" y="476672"/>
            <a:ext cx="8599813" cy="5472608"/>
          </a:xfrm>
        </p:spPr>
      </p:pic>
    </p:spTree>
    <p:extLst>
      <p:ext uri="{BB962C8B-B14F-4D97-AF65-F5344CB8AC3E}">
        <p14:creationId xmlns:p14="http://schemas.microsoft.com/office/powerpoint/2010/main" val="1603189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碎片整理（续）</a:t>
            </a:r>
          </a:p>
        </p:txBody>
      </p:sp>
      <p:sp>
        <p:nvSpPr>
          <p:cNvPr id="3" name="内容占位符 2"/>
          <p:cNvSpPr>
            <a:spLocks noGrp="1"/>
          </p:cNvSpPr>
          <p:nvPr>
            <p:ph idx="1"/>
          </p:nvPr>
        </p:nvSpPr>
        <p:spPr/>
        <p:txBody>
          <a:bodyPr>
            <a:normAutofit/>
          </a:bodyPr>
          <a:lstStyle/>
          <a:p>
            <a:pPr>
              <a:defRPr/>
            </a:pPr>
            <a:r>
              <a:rPr lang="zh-CN" altLang="en-US" dirty="0"/>
              <a:t>尽可能减少碎片的空间分配策略</a:t>
            </a:r>
            <a:endParaRPr lang="en-US" altLang="zh-CN" dirty="0"/>
          </a:p>
          <a:p>
            <a:pPr lvl="1">
              <a:defRPr/>
            </a:pPr>
            <a:r>
              <a:rPr lang="en-US" altLang="zh-CN" dirty="0"/>
              <a:t>Best-fit:</a:t>
            </a:r>
            <a:r>
              <a:rPr lang="zh-CN" altLang="en-US" dirty="0"/>
              <a:t>将请求的存储分配在满足请求的最小可用窗口中。将大的窗口保留下来满足后续的更大请求。</a:t>
            </a:r>
            <a:endParaRPr lang="en-US" altLang="zh-CN" dirty="0"/>
          </a:p>
          <a:p>
            <a:pPr lvl="1">
              <a:defRPr/>
            </a:pPr>
            <a:r>
              <a:rPr lang="en-US" altLang="zh-CN" dirty="0"/>
              <a:t>First-fit: </a:t>
            </a:r>
            <a:r>
              <a:rPr lang="zh-CN" altLang="en-US" dirty="0"/>
              <a:t>对象被放置在第一个（地址最低）能够容纳请求对象的窗口中。</a:t>
            </a:r>
          </a:p>
          <a:p>
            <a:pPr>
              <a:defRPr/>
            </a:pPr>
            <a:r>
              <a:rPr lang="zh-CN" altLang="en-US" dirty="0"/>
              <a:t>对空闲空间进行管理和结合：将连续的空闲空间合并，以满足后续更大请求的需要。</a:t>
            </a:r>
            <a:endParaRPr lang="en-US" altLang="zh-CN" dirty="0"/>
          </a:p>
          <a:p>
            <a:pPr lvl="1">
              <a:defRPr/>
            </a:pPr>
            <a:r>
              <a:rPr lang="zh-CN" altLang="en-US" dirty="0"/>
              <a:t>边界标记：标记</a:t>
            </a:r>
            <a:r>
              <a:rPr lang="en-US" altLang="zh-CN" dirty="0"/>
              <a:t>free /used</a:t>
            </a:r>
          </a:p>
          <a:p>
            <a:pPr lvl="1">
              <a:defRPr/>
            </a:pPr>
            <a:r>
              <a:rPr lang="zh-CN" altLang="en-US" dirty="0"/>
              <a:t>一个双重链接的、嵌入式的空闲列表</a:t>
            </a:r>
            <a:endParaRPr lang="en-US" altLang="zh-CN" dirty="0"/>
          </a:p>
          <a:p>
            <a:pPr lvl="1">
              <a:defRPr/>
            </a:pP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一个堆的片段</a:t>
            </a:r>
          </a:p>
        </p:txBody>
      </p:sp>
      <p:pic>
        <p:nvPicPr>
          <p:cNvPr id="39940" name="Picture 2"/>
          <p:cNvPicPr>
            <a:picLocks noChangeAspect="1" noChangeArrowheads="1"/>
          </p:cNvPicPr>
          <p:nvPr/>
        </p:nvPicPr>
        <p:blipFill>
          <a:blip r:embed="rId2" cstate="print"/>
          <a:srcRect/>
          <a:stretch>
            <a:fillRect/>
          </a:stretch>
        </p:blipFill>
        <p:spPr bwMode="auto">
          <a:xfrm>
            <a:off x="457200" y="1998234"/>
            <a:ext cx="6381750" cy="1438275"/>
          </a:xfrm>
          <a:prstGeom prst="rect">
            <a:avLst/>
          </a:prstGeom>
          <a:noFill/>
          <a:ln w="38100" algn="ctr">
            <a:noFill/>
            <a:miter lim="800000"/>
            <a:headEnd/>
            <a:tailEnd/>
          </a:ln>
        </p:spPr>
      </p:pic>
      <p:pic>
        <p:nvPicPr>
          <p:cNvPr id="2" name="图片 1">
            <a:extLst>
              <a:ext uri="{FF2B5EF4-FFF2-40B4-BE49-F238E27FC236}">
                <a16:creationId xmlns:a16="http://schemas.microsoft.com/office/drawing/2014/main" id="{E91E0025-82F2-D74E-B567-5336A6DE6B58}"/>
              </a:ext>
            </a:extLst>
          </p:cNvPr>
          <p:cNvPicPr>
            <a:picLocks noChangeAspect="1"/>
          </p:cNvPicPr>
          <p:nvPr/>
        </p:nvPicPr>
        <p:blipFill>
          <a:blip r:embed="rId3"/>
          <a:stretch>
            <a:fillRect/>
          </a:stretch>
        </p:blipFill>
        <p:spPr>
          <a:xfrm>
            <a:off x="323528" y="3499263"/>
            <a:ext cx="5796136" cy="2969186"/>
          </a:xfrm>
          <a:prstGeom prst="rect">
            <a:avLst/>
          </a:prstGeom>
        </p:spPr>
      </p:pic>
      <p:pic>
        <p:nvPicPr>
          <p:cNvPr id="3" name="图片 2">
            <a:extLst>
              <a:ext uri="{FF2B5EF4-FFF2-40B4-BE49-F238E27FC236}">
                <a16:creationId xmlns:a16="http://schemas.microsoft.com/office/drawing/2014/main" id="{6285FC96-693D-334C-B3CB-218D593DCDA4}"/>
              </a:ext>
            </a:extLst>
          </p:cNvPr>
          <p:cNvPicPr>
            <a:picLocks noChangeAspect="1"/>
          </p:cNvPicPr>
          <p:nvPr/>
        </p:nvPicPr>
        <p:blipFill>
          <a:blip r:embed="rId4"/>
          <a:stretch>
            <a:fillRect/>
          </a:stretch>
        </p:blipFill>
        <p:spPr>
          <a:xfrm>
            <a:off x="5580112" y="49840"/>
            <a:ext cx="3563888" cy="185901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574675" y="685800"/>
            <a:ext cx="8001000" cy="835025"/>
          </a:xfrm>
        </p:spPr>
        <p:txBody>
          <a:bodyPr/>
          <a:lstStyle/>
          <a:p>
            <a:r>
              <a:rPr lang="zh-CN" altLang="en-US"/>
              <a:t>人工回收请求</a:t>
            </a:r>
          </a:p>
        </p:txBody>
      </p:sp>
      <p:sp>
        <p:nvSpPr>
          <p:cNvPr id="40963" name="内容占位符 2"/>
          <p:cNvSpPr>
            <a:spLocks noGrp="1"/>
          </p:cNvSpPr>
          <p:nvPr>
            <p:ph idx="1"/>
          </p:nvPr>
        </p:nvSpPr>
        <p:spPr/>
        <p:txBody>
          <a:bodyPr/>
          <a:lstStyle/>
          <a:p>
            <a:r>
              <a:rPr lang="zh-CN" altLang="en-US" dirty="0"/>
              <a:t>理想情况，删除所有不会再被访问的存储</a:t>
            </a:r>
            <a:endParaRPr lang="en-US" altLang="zh-CN" dirty="0"/>
          </a:p>
          <a:p>
            <a:r>
              <a:rPr lang="zh-CN" altLang="en-US" dirty="0"/>
              <a:t>人工回收带来的问题</a:t>
            </a:r>
            <a:endParaRPr lang="en-US" altLang="zh-CN" dirty="0"/>
          </a:p>
          <a:p>
            <a:pPr lvl="1"/>
            <a:r>
              <a:rPr lang="zh-CN" altLang="en-US" dirty="0"/>
              <a:t>内存泄漏：一直未能删除不会被引用的数据</a:t>
            </a:r>
            <a:endParaRPr lang="en-US" altLang="zh-CN" dirty="0"/>
          </a:p>
          <a:p>
            <a:pPr lvl="1"/>
            <a:r>
              <a:rPr lang="zh-CN" altLang="en-US" dirty="0"/>
              <a:t>悬空指针引用：引用已经被删除的数据</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a:t>垃圾回收概述</a:t>
            </a:r>
          </a:p>
        </p:txBody>
      </p:sp>
      <p:sp>
        <p:nvSpPr>
          <p:cNvPr id="3" name="内容占位符 2"/>
          <p:cNvSpPr>
            <a:spLocks noGrp="1"/>
          </p:cNvSpPr>
          <p:nvPr>
            <p:ph idx="1"/>
          </p:nvPr>
        </p:nvSpPr>
        <p:spPr/>
        <p:txBody>
          <a:bodyPr>
            <a:normAutofit fontScale="85000" lnSpcReduction="20000"/>
          </a:bodyPr>
          <a:lstStyle/>
          <a:p>
            <a:pPr>
              <a:defRPr/>
            </a:pPr>
            <a:r>
              <a:rPr lang="zh-CN" altLang="en-US" dirty="0"/>
              <a:t>垃圾：不能被引用的数据</a:t>
            </a:r>
            <a:endParaRPr lang="en-US" altLang="zh-CN" dirty="0"/>
          </a:p>
          <a:p>
            <a:pPr>
              <a:defRPr/>
            </a:pPr>
            <a:r>
              <a:rPr lang="zh-CN" altLang="en-US" dirty="0"/>
              <a:t>基本思想：可达性分析。分析一个存储是否可以被引用或到达。</a:t>
            </a:r>
            <a:endParaRPr lang="en-US" altLang="zh-CN" dirty="0"/>
          </a:p>
          <a:p>
            <a:pPr>
              <a:defRPr/>
            </a:pPr>
            <a:r>
              <a:rPr lang="zh-CN" altLang="en-US" dirty="0"/>
              <a:t>根集：不需要任何指针操作就可以被程序直接访问的数据。如在</a:t>
            </a:r>
            <a:r>
              <a:rPr lang="en-US" altLang="zh-CN" dirty="0"/>
              <a:t>java</a:t>
            </a:r>
            <a:r>
              <a:rPr lang="zh-CN" altLang="en-US" dirty="0"/>
              <a:t>中，所有静态区数据和栈中所有变量。</a:t>
            </a:r>
            <a:endParaRPr lang="en-US" altLang="zh-CN" dirty="0"/>
          </a:p>
          <a:p>
            <a:pPr>
              <a:defRPr/>
            </a:pPr>
            <a:r>
              <a:rPr lang="zh-CN" altLang="en-US" dirty="0"/>
              <a:t>可达对象的集合随着程序的执行而变化</a:t>
            </a:r>
            <a:endParaRPr lang="en-US" altLang="zh-CN" dirty="0"/>
          </a:p>
          <a:p>
            <a:pPr lvl="1">
              <a:defRPr/>
            </a:pPr>
            <a:r>
              <a:rPr lang="zh-CN" altLang="en-US" dirty="0"/>
              <a:t>对象分配。返回一个指向新创建的存储区域的引用。这个操作向可达对象集中添加成员。</a:t>
            </a:r>
            <a:endParaRPr lang="en-US" altLang="zh-CN" dirty="0"/>
          </a:p>
          <a:p>
            <a:pPr lvl="1">
              <a:defRPr/>
            </a:pPr>
            <a:r>
              <a:rPr lang="zh-CN" altLang="en-US" dirty="0"/>
              <a:t>参数传递和返回值。对象引用从实参传递给形参，从返回结果传回给调用者。这些引用指向的对象可达。</a:t>
            </a:r>
            <a:endParaRPr lang="en-US" altLang="zh-CN" dirty="0"/>
          </a:p>
          <a:p>
            <a:pPr lvl="1">
              <a:defRPr/>
            </a:pPr>
            <a:r>
              <a:rPr lang="zh-CN" altLang="en-US" dirty="0"/>
              <a:t>引用赋值。对于引用</a:t>
            </a:r>
            <a:r>
              <a:rPr lang="en-US" altLang="zh-CN" dirty="0"/>
              <a:t>u</a:t>
            </a:r>
            <a:r>
              <a:rPr lang="zh-CN" altLang="en-US" dirty="0"/>
              <a:t>和</a:t>
            </a:r>
            <a:r>
              <a:rPr lang="en-US" altLang="zh-CN" dirty="0"/>
              <a:t>v</a:t>
            </a:r>
            <a:r>
              <a:rPr lang="zh-CN" altLang="en-US" dirty="0"/>
              <a:t>， </a:t>
            </a:r>
            <a:r>
              <a:rPr lang="en-US" altLang="zh-CN" dirty="0"/>
              <a:t>u=v</a:t>
            </a:r>
            <a:r>
              <a:rPr lang="zh-CN" altLang="en-US" dirty="0"/>
              <a:t>的赋值。</a:t>
            </a:r>
            <a:endParaRPr lang="en-US" altLang="zh-CN" dirty="0"/>
          </a:p>
          <a:p>
            <a:pPr lvl="1">
              <a:defRPr/>
            </a:pPr>
            <a:r>
              <a:rPr lang="zh-CN" altLang="en-US" dirty="0"/>
              <a:t>函数返回。</a:t>
            </a:r>
            <a:endParaRPr lang="en-US" altLang="zh-CN" dirty="0"/>
          </a:p>
          <a:p>
            <a:pPr>
              <a:defRPr/>
            </a:pPr>
            <a:r>
              <a:rPr lang="zh-CN" altLang="en-US" dirty="0"/>
              <a:t>总体说来，新的对象通过对象分配可达。参数传递和赋值可以传递可达性。赋值和函数返回可能结束对象的可达性。当一个对象变得不可达时，可能会导致更多的对象变得不可达。</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a:t>垃圾回收概述（引用计数法）</a:t>
            </a:r>
          </a:p>
        </p:txBody>
      </p:sp>
      <p:sp>
        <p:nvSpPr>
          <p:cNvPr id="3" name="内容占位符 2"/>
          <p:cNvSpPr>
            <a:spLocks noGrp="1"/>
          </p:cNvSpPr>
          <p:nvPr>
            <p:ph idx="1"/>
          </p:nvPr>
        </p:nvSpPr>
        <p:spPr/>
        <p:txBody>
          <a:bodyPr>
            <a:normAutofit fontScale="92500"/>
          </a:bodyPr>
          <a:lstStyle/>
          <a:p>
            <a:pPr>
              <a:defRPr/>
            </a:pPr>
            <a:r>
              <a:rPr lang="zh-CN" altLang="en-US" dirty="0"/>
              <a:t>用引用计数方法定位所有可达对象</a:t>
            </a:r>
            <a:endParaRPr lang="en-US" altLang="zh-CN" dirty="0"/>
          </a:p>
          <a:p>
            <a:pPr>
              <a:defRPr/>
            </a:pPr>
            <a:r>
              <a:rPr lang="zh-CN" altLang="en-US" dirty="0"/>
              <a:t>引用计数</a:t>
            </a:r>
            <a:endParaRPr lang="en-US" altLang="zh-CN" dirty="0"/>
          </a:p>
          <a:p>
            <a:pPr lvl="1">
              <a:defRPr/>
            </a:pPr>
            <a:r>
              <a:rPr lang="zh-CN" altLang="en-US" dirty="0"/>
              <a:t>对象分配。新对象的引用计数被设置为</a:t>
            </a:r>
            <a:r>
              <a:rPr lang="en-US" altLang="zh-CN" dirty="0"/>
              <a:t>1</a:t>
            </a:r>
          </a:p>
          <a:p>
            <a:pPr lvl="1">
              <a:defRPr/>
            </a:pPr>
            <a:r>
              <a:rPr lang="zh-CN" altLang="en-US" dirty="0"/>
              <a:t>参数传递。被传递给一个函数的每个对象的引用计数加</a:t>
            </a:r>
            <a:r>
              <a:rPr lang="en-US" altLang="zh-CN" dirty="0"/>
              <a:t>1</a:t>
            </a:r>
          </a:p>
          <a:p>
            <a:pPr lvl="1">
              <a:defRPr/>
            </a:pPr>
            <a:r>
              <a:rPr lang="zh-CN" altLang="en-US" dirty="0"/>
              <a:t>引用赋值。若</a:t>
            </a:r>
            <a:r>
              <a:rPr lang="en-US" altLang="zh-CN" dirty="0"/>
              <a:t>u</a:t>
            </a:r>
            <a:r>
              <a:rPr lang="zh-CN" altLang="en-US" dirty="0"/>
              <a:t>和</a:t>
            </a:r>
            <a:r>
              <a:rPr lang="en-US" altLang="zh-CN" dirty="0"/>
              <a:t>v</a:t>
            </a:r>
            <a:r>
              <a:rPr lang="zh-CN" altLang="en-US" dirty="0"/>
              <a:t>都是引用，对于语句</a:t>
            </a:r>
            <a:r>
              <a:rPr lang="en-US" altLang="zh-CN" dirty="0"/>
              <a:t>u=v, v</a:t>
            </a:r>
            <a:r>
              <a:rPr lang="zh-CN" altLang="en-US" dirty="0"/>
              <a:t>指向的对象的引用计数加</a:t>
            </a:r>
            <a:r>
              <a:rPr lang="en-US" altLang="zh-CN" dirty="0"/>
              <a:t>1</a:t>
            </a:r>
            <a:r>
              <a:rPr lang="zh-CN" altLang="en-US" dirty="0"/>
              <a:t>，</a:t>
            </a:r>
            <a:r>
              <a:rPr lang="en-US" altLang="zh-CN" dirty="0"/>
              <a:t>u</a:t>
            </a:r>
            <a:r>
              <a:rPr lang="zh-CN" altLang="en-US" dirty="0"/>
              <a:t>原来指向的原对象引用计数减</a:t>
            </a:r>
            <a:r>
              <a:rPr lang="en-US" altLang="zh-CN" dirty="0"/>
              <a:t>1</a:t>
            </a:r>
          </a:p>
          <a:p>
            <a:pPr lvl="1">
              <a:defRPr/>
            </a:pPr>
            <a:r>
              <a:rPr lang="zh-CN" altLang="en-US" dirty="0"/>
              <a:t>函数返回。该函数活动记录的局部变量中所指向的对象的引用减</a:t>
            </a:r>
            <a:r>
              <a:rPr lang="en-US" altLang="zh-CN" dirty="0"/>
              <a:t>1.</a:t>
            </a:r>
          </a:p>
          <a:p>
            <a:pPr lvl="1">
              <a:defRPr/>
            </a:pPr>
            <a:r>
              <a:rPr lang="zh-CN" altLang="en-US" dirty="0"/>
              <a:t>可达性传递丢失。当一个对象的引用计数变成</a:t>
            </a:r>
            <a:r>
              <a:rPr lang="en-US" altLang="zh-CN" dirty="0"/>
              <a:t>0</a:t>
            </a:r>
            <a:r>
              <a:rPr lang="zh-CN" altLang="en-US" dirty="0"/>
              <a:t>时，我们必须将该对象中的各个引用所指向的每个对象的引用计数减</a:t>
            </a:r>
            <a:r>
              <a:rPr lang="en-US" altLang="zh-CN" dirty="0"/>
              <a:t>1</a:t>
            </a:r>
          </a:p>
          <a:p>
            <a:pPr>
              <a:defRPr/>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概要</a:t>
            </a:r>
          </a:p>
        </p:txBody>
      </p:sp>
      <p:sp>
        <p:nvSpPr>
          <p:cNvPr id="8195" name="内容占位符 2"/>
          <p:cNvSpPr>
            <a:spLocks noGrp="1"/>
          </p:cNvSpPr>
          <p:nvPr>
            <p:ph idx="1"/>
          </p:nvPr>
        </p:nvSpPr>
        <p:spPr/>
        <p:txBody>
          <a:bodyPr/>
          <a:lstStyle/>
          <a:p>
            <a:r>
              <a:rPr lang="zh-CN" altLang="en-US" dirty="0"/>
              <a:t>在编译器分析源程序语言中包含的各种信息并产生目标代码后，将于操作系统协作，在目标机器上执行代码。</a:t>
            </a:r>
            <a:endParaRPr lang="en-US" altLang="zh-CN" dirty="0"/>
          </a:p>
          <a:p>
            <a:r>
              <a:rPr lang="zh-CN" altLang="en-US" dirty="0"/>
              <a:t>为此，编译器创建并管理</a:t>
            </a:r>
            <a:r>
              <a:rPr lang="zh-CN" altLang="en-US" b="1" i="1" dirty="0"/>
              <a:t>运行时刻环境</a:t>
            </a:r>
            <a:r>
              <a:rPr lang="zh-CN" altLang="en-US" dirty="0"/>
              <a:t>：目标程序的运行环境</a:t>
            </a:r>
            <a:endParaRPr lang="en-US" altLang="zh-CN" dirty="0"/>
          </a:p>
          <a:p>
            <a:pPr lvl="1"/>
            <a:r>
              <a:rPr lang="zh-CN" altLang="en-US" dirty="0"/>
              <a:t>代码和数据的存储分配</a:t>
            </a:r>
            <a:endParaRPr lang="en-US" altLang="zh-CN" dirty="0"/>
          </a:p>
          <a:p>
            <a:pPr lvl="1"/>
            <a:r>
              <a:rPr lang="zh-CN" altLang="en-US" dirty="0"/>
              <a:t>函数间的衔接</a:t>
            </a:r>
            <a:endParaRPr lang="en-US" altLang="zh-CN" dirty="0"/>
          </a:p>
          <a:p>
            <a:pPr lvl="1"/>
            <a:r>
              <a:rPr lang="zh-CN" altLang="en-US" dirty="0"/>
              <a:t>参数传递</a:t>
            </a:r>
            <a:endParaRPr lang="en-US" altLang="zh-CN" dirty="0"/>
          </a:p>
          <a:p>
            <a:pPr lvl="1"/>
            <a:r>
              <a:rPr lang="zh-CN" altLang="en-US" dirty="0"/>
              <a:t>与操作系统、输入输出设备的接口等</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引用计数示例</a:t>
            </a:r>
          </a:p>
        </p:txBody>
      </p:sp>
      <p:grpSp>
        <p:nvGrpSpPr>
          <p:cNvPr id="2" name="Group 5"/>
          <p:cNvGrpSpPr>
            <a:grpSpLocks/>
          </p:cNvGrpSpPr>
          <p:nvPr/>
        </p:nvGrpSpPr>
        <p:grpSpPr bwMode="auto">
          <a:xfrm>
            <a:off x="2052638" y="2438400"/>
            <a:ext cx="1985962" cy="2438400"/>
            <a:chOff x="717" y="1152"/>
            <a:chExt cx="1251" cy="1536"/>
          </a:xfrm>
        </p:grpSpPr>
        <p:grpSp>
          <p:nvGrpSpPr>
            <p:cNvPr id="4" name="Group 6"/>
            <p:cNvGrpSpPr>
              <a:grpSpLocks/>
            </p:cNvGrpSpPr>
            <p:nvPr/>
          </p:nvGrpSpPr>
          <p:grpSpPr bwMode="auto">
            <a:xfrm>
              <a:off x="1005" y="1152"/>
              <a:ext cx="483" cy="240"/>
              <a:chOff x="1005" y="1152"/>
              <a:chExt cx="483" cy="240"/>
            </a:xfrm>
          </p:grpSpPr>
          <p:sp>
            <p:nvSpPr>
              <p:cNvPr id="44083" name="AutoShape 7"/>
              <p:cNvSpPr>
                <a:spLocks noChangeArrowheads="1"/>
              </p:cNvSpPr>
              <p:nvPr/>
            </p:nvSpPr>
            <p:spPr bwMode="auto">
              <a:xfrm>
                <a:off x="1008" y="1152"/>
                <a:ext cx="480" cy="240"/>
              </a:xfrm>
              <a:prstGeom prst="roundRect">
                <a:avLst>
                  <a:gd name="adj" fmla="val 16667"/>
                </a:avLst>
              </a:prstGeom>
              <a:noFill/>
              <a:ln w="9525" algn="ctr">
                <a:solidFill>
                  <a:schemeClr val="tx1"/>
                </a:solidFill>
                <a:round/>
                <a:headEnd/>
                <a:tailEnd/>
              </a:ln>
            </p:spPr>
            <p:txBody>
              <a:bodyPr wrap="none" anchor="ctr">
                <a:spAutoFit/>
              </a:bodyPr>
              <a:lstStyle/>
              <a:p>
                <a:endParaRPr lang="zh-CN" altLang="en-US"/>
              </a:p>
            </p:txBody>
          </p:sp>
          <p:sp>
            <p:nvSpPr>
              <p:cNvPr id="44084" name="Line 8"/>
              <p:cNvSpPr>
                <a:spLocks noChangeShapeType="1"/>
              </p:cNvSpPr>
              <p:nvPr/>
            </p:nvSpPr>
            <p:spPr bwMode="auto">
              <a:xfrm>
                <a:off x="1152" y="1152"/>
                <a:ext cx="0" cy="240"/>
              </a:xfrm>
              <a:prstGeom prst="line">
                <a:avLst/>
              </a:prstGeom>
              <a:noFill/>
              <a:ln w="9525">
                <a:solidFill>
                  <a:schemeClr val="tx1"/>
                </a:solidFill>
                <a:round/>
                <a:headEnd/>
                <a:tailEnd/>
              </a:ln>
            </p:spPr>
            <p:txBody>
              <a:bodyPr>
                <a:spAutoFit/>
              </a:bodyPr>
              <a:lstStyle/>
              <a:p>
                <a:endParaRPr lang="zh-CN" altLang="en-US"/>
              </a:p>
            </p:txBody>
          </p:sp>
          <p:sp>
            <p:nvSpPr>
              <p:cNvPr id="44085" name="Text Box 9"/>
              <p:cNvSpPr txBox="1">
                <a:spLocks noChangeArrowheads="1"/>
              </p:cNvSpPr>
              <p:nvPr/>
            </p:nvSpPr>
            <p:spPr bwMode="auto">
              <a:xfrm>
                <a:off x="1005" y="1152"/>
                <a:ext cx="182" cy="208"/>
              </a:xfrm>
              <a:prstGeom prst="rect">
                <a:avLst/>
              </a:prstGeom>
              <a:noFill/>
              <a:ln w="9525" algn="ctr">
                <a:solidFill>
                  <a:schemeClr val="tx1"/>
                </a:solidFill>
                <a:miter lim="800000"/>
                <a:headEnd/>
                <a:tailEnd/>
              </a:ln>
            </p:spPr>
            <p:txBody>
              <a:bodyPr wrap="none">
                <a:spAutoFit/>
              </a:bodyPr>
              <a:lstStyle/>
              <a:p>
                <a:r>
                  <a:rPr lang="en-US" altLang="zh-CN" sz="1500" b="1">
                    <a:solidFill>
                      <a:schemeClr val="tx1"/>
                    </a:solidFill>
                  </a:rPr>
                  <a:t>1</a:t>
                </a:r>
              </a:p>
            </p:txBody>
          </p:sp>
        </p:grpSp>
        <p:grpSp>
          <p:nvGrpSpPr>
            <p:cNvPr id="5" name="Group 10"/>
            <p:cNvGrpSpPr>
              <a:grpSpLocks/>
            </p:cNvGrpSpPr>
            <p:nvPr/>
          </p:nvGrpSpPr>
          <p:grpSpPr bwMode="auto">
            <a:xfrm>
              <a:off x="717" y="1968"/>
              <a:ext cx="483" cy="240"/>
              <a:chOff x="1005" y="1152"/>
              <a:chExt cx="483" cy="240"/>
            </a:xfrm>
          </p:grpSpPr>
          <p:sp>
            <p:nvSpPr>
              <p:cNvPr id="44080" name="AutoShape 11"/>
              <p:cNvSpPr>
                <a:spLocks noChangeArrowheads="1"/>
              </p:cNvSpPr>
              <p:nvPr/>
            </p:nvSpPr>
            <p:spPr bwMode="auto">
              <a:xfrm>
                <a:off x="1008" y="1152"/>
                <a:ext cx="480" cy="240"/>
              </a:xfrm>
              <a:prstGeom prst="roundRect">
                <a:avLst>
                  <a:gd name="adj" fmla="val 16667"/>
                </a:avLst>
              </a:prstGeom>
              <a:noFill/>
              <a:ln w="9525" algn="ctr">
                <a:solidFill>
                  <a:schemeClr val="tx1"/>
                </a:solidFill>
                <a:round/>
                <a:headEnd/>
                <a:tailEnd/>
              </a:ln>
            </p:spPr>
            <p:txBody>
              <a:bodyPr wrap="none" anchor="ctr">
                <a:spAutoFit/>
              </a:bodyPr>
              <a:lstStyle/>
              <a:p>
                <a:endParaRPr lang="zh-CN" altLang="en-US"/>
              </a:p>
            </p:txBody>
          </p:sp>
          <p:sp>
            <p:nvSpPr>
              <p:cNvPr id="44081" name="Line 12"/>
              <p:cNvSpPr>
                <a:spLocks noChangeShapeType="1"/>
              </p:cNvSpPr>
              <p:nvPr/>
            </p:nvSpPr>
            <p:spPr bwMode="auto">
              <a:xfrm>
                <a:off x="1152" y="1152"/>
                <a:ext cx="0" cy="240"/>
              </a:xfrm>
              <a:prstGeom prst="line">
                <a:avLst/>
              </a:prstGeom>
              <a:noFill/>
              <a:ln w="9525">
                <a:solidFill>
                  <a:schemeClr val="tx1"/>
                </a:solidFill>
                <a:round/>
                <a:headEnd/>
                <a:tailEnd/>
              </a:ln>
            </p:spPr>
            <p:txBody>
              <a:bodyPr>
                <a:spAutoFit/>
              </a:bodyPr>
              <a:lstStyle/>
              <a:p>
                <a:endParaRPr lang="zh-CN" altLang="en-US"/>
              </a:p>
            </p:txBody>
          </p:sp>
          <p:sp>
            <p:nvSpPr>
              <p:cNvPr id="44082" name="Text Box 13"/>
              <p:cNvSpPr txBox="1">
                <a:spLocks noChangeArrowheads="1"/>
              </p:cNvSpPr>
              <p:nvPr/>
            </p:nvSpPr>
            <p:spPr bwMode="auto">
              <a:xfrm>
                <a:off x="1005" y="1152"/>
                <a:ext cx="182" cy="208"/>
              </a:xfrm>
              <a:prstGeom prst="rect">
                <a:avLst/>
              </a:prstGeom>
              <a:noFill/>
              <a:ln w="9525" algn="ctr">
                <a:solidFill>
                  <a:schemeClr val="tx1"/>
                </a:solidFill>
                <a:miter lim="800000"/>
                <a:headEnd/>
                <a:tailEnd/>
              </a:ln>
            </p:spPr>
            <p:txBody>
              <a:bodyPr wrap="none">
                <a:spAutoFit/>
              </a:bodyPr>
              <a:lstStyle/>
              <a:p>
                <a:r>
                  <a:rPr lang="en-US" altLang="zh-CN" sz="1500" b="1">
                    <a:solidFill>
                      <a:schemeClr val="tx1"/>
                    </a:solidFill>
                  </a:rPr>
                  <a:t>1</a:t>
                </a:r>
              </a:p>
            </p:txBody>
          </p:sp>
        </p:grpSp>
        <p:sp>
          <p:nvSpPr>
            <p:cNvPr id="44069" name="Line 14"/>
            <p:cNvSpPr>
              <a:spLocks noChangeShapeType="1"/>
            </p:cNvSpPr>
            <p:nvPr/>
          </p:nvSpPr>
          <p:spPr bwMode="auto">
            <a:xfrm flipH="1">
              <a:off x="816" y="1392"/>
              <a:ext cx="288" cy="576"/>
            </a:xfrm>
            <a:prstGeom prst="line">
              <a:avLst/>
            </a:prstGeom>
            <a:noFill/>
            <a:ln w="9525">
              <a:solidFill>
                <a:schemeClr val="tx1"/>
              </a:solidFill>
              <a:round/>
              <a:headEnd/>
              <a:tailEnd type="triangle" w="med" len="med"/>
            </a:ln>
          </p:spPr>
          <p:txBody>
            <a:bodyPr>
              <a:spAutoFit/>
            </a:bodyPr>
            <a:lstStyle/>
            <a:p>
              <a:endParaRPr lang="zh-CN" altLang="en-US"/>
            </a:p>
          </p:txBody>
        </p:sp>
        <p:grpSp>
          <p:nvGrpSpPr>
            <p:cNvPr id="6" name="Group 15"/>
            <p:cNvGrpSpPr>
              <a:grpSpLocks/>
            </p:cNvGrpSpPr>
            <p:nvPr/>
          </p:nvGrpSpPr>
          <p:grpSpPr bwMode="auto">
            <a:xfrm>
              <a:off x="1485" y="1968"/>
              <a:ext cx="483" cy="240"/>
              <a:chOff x="1005" y="1152"/>
              <a:chExt cx="483" cy="240"/>
            </a:xfrm>
          </p:grpSpPr>
          <p:sp>
            <p:nvSpPr>
              <p:cNvPr id="44077" name="AutoShape 16"/>
              <p:cNvSpPr>
                <a:spLocks noChangeArrowheads="1"/>
              </p:cNvSpPr>
              <p:nvPr/>
            </p:nvSpPr>
            <p:spPr bwMode="auto">
              <a:xfrm>
                <a:off x="1008" y="1152"/>
                <a:ext cx="480" cy="240"/>
              </a:xfrm>
              <a:prstGeom prst="roundRect">
                <a:avLst>
                  <a:gd name="adj" fmla="val 16667"/>
                </a:avLst>
              </a:prstGeom>
              <a:noFill/>
              <a:ln w="9525" algn="ctr">
                <a:solidFill>
                  <a:schemeClr val="tx1"/>
                </a:solidFill>
                <a:round/>
                <a:headEnd/>
                <a:tailEnd/>
              </a:ln>
            </p:spPr>
            <p:txBody>
              <a:bodyPr wrap="none" anchor="ctr">
                <a:spAutoFit/>
              </a:bodyPr>
              <a:lstStyle/>
              <a:p>
                <a:endParaRPr lang="zh-CN" altLang="en-US"/>
              </a:p>
            </p:txBody>
          </p:sp>
          <p:sp>
            <p:nvSpPr>
              <p:cNvPr id="44078" name="Line 17"/>
              <p:cNvSpPr>
                <a:spLocks noChangeShapeType="1"/>
              </p:cNvSpPr>
              <p:nvPr/>
            </p:nvSpPr>
            <p:spPr bwMode="auto">
              <a:xfrm>
                <a:off x="1152" y="1152"/>
                <a:ext cx="0" cy="240"/>
              </a:xfrm>
              <a:prstGeom prst="line">
                <a:avLst/>
              </a:prstGeom>
              <a:noFill/>
              <a:ln w="9525">
                <a:solidFill>
                  <a:schemeClr val="tx1"/>
                </a:solidFill>
                <a:round/>
                <a:headEnd/>
                <a:tailEnd/>
              </a:ln>
            </p:spPr>
            <p:txBody>
              <a:bodyPr>
                <a:spAutoFit/>
              </a:bodyPr>
              <a:lstStyle/>
              <a:p>
                <a:endParaRPr lang="zh-CN" altLang="en-US"/>
              </a:p>
            </p:txBody>
          </p:sp>
          <p:sp>
            <p:nvSpPr>
              <p:cNvPr id="44079" name="Text Box 18"/>
              <p:cNvSpPr txBox="1">
                <a:spLocks noChangeArrowheads="1"/>
              </p:cNvSpPr>
              <p:nvPr/>
            </p:nvSpPr>
            <p:spPr bwMode="auto">
              <a:xfrm>
                <a:off x="1005" y="1152"/>
                <a:ext cx="182" cy="208"/>
              </a:xfrm>
              <a:prstGeom prst="rect">
                <a:avLst/>
              </a:prstGeom>
              <a:noFill/>
              <a:ln w="9525" algn="ctr">
                <a:solidFill>
                  <a:schemeClr val="tx1"/>
                </a:solidFill>
                <a:miter lim="800000"/>
                <a:headEnd/>
                <a:tailEnd/>
              </a:ln>
            </p:spPr>
            <p:txBody>
              <a:bodyPr wrap="none">
                <a:spAutoFit/>
              </a:bodyPr>
              <a:lstStyle/>
              <a:p>
                <a:r>
                  <a:rPr lang="en-US" altLang="zh-CN" sz="1500" b="1">
                    <a:solidFill>
                      <a:schemeClr val="tx1"/>
                    </a:solidFill>
                  </a:rPr>
                  <a:t>1</a:t>
                </a:r>
              </a:p>
            </p:txBody>
          </p:sp>
        </p:grpSp>
        <p:grpSp>
          <p:nvGrpSpPr>
            <p:cNvPr id="7" name="Group 19"/>
            <p:cNvGrpSpPr>
              <a:grpSpLocks/>
            </p:cNvGrpSpPr>
            <p:nvPr/>
          </p:nvGrpSpPr>
          <p:grpSpPr bwMode="auto">
            <a:xfrm>
              <a:off x="1485" y="2448"/>
              <a:ext cx="483" cy="240"/>
              <a:chOff x="1005" y="1152"/>
              <a:chExt cx="483" cy="240"/>
            </a:xfrm>
          </p:grpSpPr>
          <p:sp>
            <p:nvSpPr>
              <p:cNvPr id="44074" name="AutoShape 20"/>
              <p:cNvSpPr>
                <a:spLocks noChangeArrowheads="1"/>
              </p:cNvSpPr>
              <p:nvPr/>
            </p:nvSpPr>
            <p:spPr bwMode="auto">
              <a:xfrm>
                <a:off x="1008" y="1152"/>
                <a:ext cx="480" cy="240"/>
              </a:xfrm>
              <a:prstGeom prst="roundRect">
                <a:avLst>
                  <a:gd name="adj" fmla="val 16667"/>
                </a:avLst>
              </a:prstGeom>
              <a:noFill/>
              <a:ln w="9525" algn="ctr">
                <a:solidFill>
                  <a:schemeClr val="tx1"/>
                </a:solidFill>
                <a:round/>
                <a:headEnd/>
                <a:tailEnd/>
              </a:ln>
            </p:spPr>
            <p:txBody>
              <a:bodyPr wrap="none" anchor="ctr">
                <a:spAutoFit/>
              </a:bodyPr>
              <a:lstStyle/>
              <a:p>
                <a:endParaRPr lang="zh-CN" altLang="en-US"/>
              </a:p>
            </p:txBody>
          </p:sp>
          <p:sp>
            <p:nvSpPr>
              <p:cNvPr id="44075" name="Line 21"/>
              <p:cNvSpPr>
                <a:spLocks noChangeShapeType="1"/>
              </p:cNvSpPr>
              <p:nvPr/>
            </p:nvSpPr>
            <p:spPr bwMode="auto">
              <a:xfrm>
                <a:off x="1152" y="1152"/>
                <a:ext cx="0" cy="240"/>
              </a:xfrm>
              <a:prstGeom prst="line">
                <a:avLst/>
              </a:prstGeom>
              <a:noFill/>
              <a:ln w="9525">
                <a:solidFill>
                  <a:schemeClr val="tx1"/>
                </a:solidFill>
                <a:round/>
                <a:headEnd/>
                <a:tailEnd/>
              </a:ln>
            </p:spPr>
            <p:txBody>
              <a:bodyPr>
                <a:spAutoFit/>
              </a:bodyPr>
              <a:lstStyle/>
              <a:p>
                <a:endParaRPr lang="zh-CN" altLang="en-US"/>
              </a:p>
            </p:txBody>
          </p:sp>
          <p:sp>
            <p:nvSpPr>
              <p:cNvPr id="44076" name="Text Box 22"/>
              <p:cNvSpPr txBox="1">
                <a:spLocks noChangeArrowheads="1"/>
              </p:cNvSpPr>
              <p:nvPr/>
            </p:nvSpPr>
            <p:spPr bwMode="auto">
              <a:xfrm>
                <a:off x="1005" y="1152"/>
                <a:ext cx="182" cy="208"/>
              </a:xfrm>
              <a:prstGeom prst="rect">
                <a:avLst/>
              </a:prstGeom>
              <a:noFill/>
              <a:ln w="9525" algn="ctr">
                <a:solidFill>
                  <a:schemeClr val="tx1"/>
                </a:solidFill>
                <a:miter lim="800000"/>
                <a:headEnd/>
                <a:tailEnd/>
              </a:ln>
            </p:spPr>
            <p:txBody>
              <a:bodyPr wrap="none">
                <a:spAutoFit/>
              </a:bodyPr>
              <a:lstStyle/>
              <a:p>
                <a:r>
                  <a:rPr lang="en-US" altLang="zh-CN" sz="1500" b="1">
                    <a:solidFill>
                      <a:schemeClr val="tx1"/>
                    </a:solidFill>
                  </a:rPr>
                  <a:t>1</a:t>
                </a:r>
              </a:p>
            </p:txBody>
          </p:sp>
        </p:grpSp>
        <p:sp>
          <p:nvSpPr>
            <p:cNvPr id="44072" name="Line 23"/>
            <p:cNvSpPr>
              <a:spLocks noChangeShapeType="1"/>
            </p:cNvSpPr>
            <p:nvPr/>
          </p:nvSpPr>
          <p:spPr bwMode="auto">
            <a:xfrm>
              <a:off x="1728" y="2208"/>
              <a:ext cx="0" cy="240"/>
            </a:xfrm>
            <a:prstGeom prst="line">
              <a:avLst/>
            </a:prstGeom>
            <a:noFill/>
            <a:ln w="9525">
              <a:solidFill>
                <a:schemeClr val="tx1"/>
              </a:solidFill>
              <a:round/>
              <a:headEnd/>
              <a:tailEnd type="triangle" w="med" len="med"/>
            </a:ln>
          </p:spPr>
          <p:txBody>
            <a:bodyPr>
              <a:spAutoFit/>
            </a:bodyPr>
            <a:lstStyle/>
            <a:p>
              <a:endParaRPr lang="zh-CN" altLang="en-US"/>
            </a:p>
          </p:txBody>
        </p:sp>
        <p:sp>
          <p:nvSpPr>
            <p:cNvPr id="44073" name="Line 24"/>
            <p:cNvSpPr>
              <a:spLocks noChangeShapeType="1"/>
            </p:cNvSpPr>
            <p:nvPr/>
          </p:nvSpPr>
          <p:spPr bwMode="auto">
            <a:xfrm>
              <a:off x="1344" y="1392"/>
              <a:ext cx="336" cy="576"/>
            </a:xfrm>
            <a:prstGeom prst="line">
              <a:avLst/>
            </a:prstGeom>
            <a:noFill/>
            <a:ln w="9525">
              <a:solidFill>
                <a:schemeClr val="tx1"/>
              </a:solidFill>
              <a:round/>
              <a:headEnd/>
              <a:tailEnd type="triangle" w="med" len="med"/>
            </a:ln>
          </p:spPr>
          <p:txBody>
            <a:bodyPr>
              <a:spAutoFit/>
            </a:bodyPr>
            <a:lstStyle/>
            <a:p>
              <a:endParaRPr lang="zh-CN" altLang="en-US"/>
            </a:p>
          </p:txBody>
        </p:sp>
      </p:grpSp>
      <p:grpSp>
        <p:nvGrpSpPr>
          <p:cNvPr id="8" name="Group 25"/>
          <p:cNvGrpSpPr>
            <a:grpSpLocks/>
          </p:cNvGrpSpPr>
          <p:nvPr/>
        </p:nvGrpSpPr>
        <p:grpSpPr bwMode="auto">
          <a:xfrm>
            <a:off x="5427663" y="2498725"/>
            <a:ext cx="1985962" cy="2438400"/>
            <a:chOff x="3213" y="1152"/>
            <a:chExt cx="1251" cy="1536"/>
          </a:xfrm>
        </p:grpSpPr>
        <p:grpSp>
          <p:nvGrpSpPr>
            <p:cNvPr id="9" name="Group 26"/>
            <p:cNvGrpSpPr>
              <a:grpSpLocks/>
            </p:cNvGrpSpPr>
            <p:nvPr/>
          </p:nvGrpSpPr>
          <p:grpSpPr bwMode="auto">
            <a:xfrm>
              <a:off x="3453" y="1152"/>
              <a:ext cx="483" cy="240"/>
              <a:chOff x="1005" y="1152"/>
              <a:chExt cx="483" cy="240"/>
            </a:xfrm>
          </p:grpSpPr>
          <p:sp>
            <p:nvSpPr>
              <p:cNvPr id="44064" name="AutoShape 27"/>
              <p:cNvSpPr>
                <a:spLocks noChangeArrowheads="1"/>
              </p:cNvSpPr>
              <p:nvPr/>
            </p:nvSpPr>
            <p:spPr bwMode="auto">
              <a:xfrm>
                <a:off x="1008" y="1152"/>
                <a:ext cx="480" cy="240"/>
              </a:xfrm>
              <a:prstGeom prst="roundRect">
                <a:avLst>
                  <a:gd name="adj" fmla="val 16667"/>
                </a:avLst>
              </a:prstGeom>
              <a:noFill/>
              <a:ln w="9525" algn="ctr">
                <a:solidFill>
                  <a:schemeClr val="tx1"/>
                </a:solidFill>
                <a:round/>
                <a:headEnd/>
                <a:tailEnd/>
              </a:ln>
            </p:spPr>
            <p:txBody>
              <a:bodyPr wrap="none" anchor="ctr">
                <a:spAutoFit/>
              </a:bodyPr>
              <a:lstStyle/>
              <a:p>
                <a:endParaRPr lang="zh-CN" altLang="en-US"/>
              </a:p>
            </p:txBody>
          </p:sp>
          <p:sp>
            <p:nvSpPr>
              <p:cNvPr id="44065" name="Line 28"/>
              <p:cNvSpPr>
                <a:spLocks noChangeShapeType="1"/>
              </p:cNvSpPr>
              <p:nvPr/>
            </p:nvSpPr>
            <p:spPr bwMode="auto">
              <a:xfrm>
                <a:off x="1152" y="1152"/>
                <a:ext cx="0" cy="240"/>
              </a:xfrm>
              <a:prstGeom prst="line">
                <a:avLst/>
              </a:prstGeom>
              <a:noFill/>
              <a:ln w="9525">
                <a:solidFill>
                  <a:schemeClr val="tx1"/>
                </a:solidFill>
                <a:round/>
                <a:headEnd/>
                <a:tailEnd/>
              </a:ln>
            </p:spPr>
            <p:txBody>
              <a:bodyPr>
                <a:spAutoFit/>
              </a:bodyPr>
              <a:lstStyle/>
              <a:p>
                <a:endParaRPr lang="zh-CN" altLang="en-US"/>
              </a:p>
            </p:txBody>
          </p:sp>
          <p:sp>
            <p:nvSpPr>
              <p:cNvPr id="44066" name="Text Box 29"/>
              <p:cNvSpPr txBox="1">
                <a:spLocks noChangeArrowheads="1"/>
              </p:cNvSpPr>
              <p:nvPr/>
            </p:nvSpPr>
            <p:spPr bwMode="auto">
              <a:xfrm>
                <a:off x="1005" y="1152"/>
                <a:ext cx="182" cy="208"/>
              </a:xfrm>
              <a:prstGeom prst="rect">
                <a:avLst/>
              </a:prstGeom>
              <a:noFill/>
              <a:ln w="9525" algn="ctr">
                <a:solidFill>
                  <a:schemeClr val="tx1"/>
                </a:solidFill>
                <a:miter lim="800000"/>
                <a:headEnd/>
                <a:tailEnd/>
              </a:ln>
            </p:spPr>
            <p:txBody>
              <a:bodyPr wrap="none">
                <a:spAutoFit/>
              </a:bodyPr>
              <a:lstStyle/>
              <a:p>
                <a:r>
                  <a:rPr lang="en-US" altLang="zh-CN" sz="1500" b="1">
                    <a:solidFill>
                      <a:schemeClr val="tx1"/>
                    </a:solidFill>
                  </a:rPr>
                  <a:t>1</a:t>
                </a:r>
              </a:p>
            </p:txBody>
          </p:sp>
        </p:grpSp>
        <p:grpSp>
          <p:nvGrpSpPr>
            <p:cNvPr id="10" name="Group 30"/>
            <p:cNvGrpSpPr>
              <a:grpSpLocks/>
            </p:cNvGrpSpPr>
            <p:nvPr/>
          </p:nvGrpSpPr>
          <p:grpSpPr bwMode="auto">
            <a:xfrm>
              <a:off x="3213" y="1968"/>
              <a:ext cx="483" cy="240"/>
              <a:chOff x="1005" y="1152"/>
              <a:chExt cx="483" cy="240"/>
            </a:xfrm>
          </p:grpSpPr>
          <p:sp>
            <p:nvSpPr>
              <p:cNvPr id="44061" name="AutoShape 31"/>
              <p:cNvSpPr>
                <a:spLocks noChangeArrowheads="1"/>
              </p:cNvSpPr>
              <p:nvPr/>
            </p:nvSpPr>
            <p:spPr bwMode="auto">
              <a:xfrm>
                <a:off x="1008" y="1152"/>
                <a:ext cx="480" cy="240"/>
              </a:xfrm>
              <a:prstGeom prst="roundRect">
                <a:avLst>
                  <a:gd name="adj" fmla="val 16667"/>
                </a:avLst>
              </a:prstGeom>
              <a:noFill/>
              <a:ln w="9525" algn="ctr">
                <a:solidFill>
                  <a:schemeClr val="tx1"/>
                </a:solidFill>
                <a:round/>
                <a:headEnd/>
                <a:tailEnd/>
              </a:ln>
            </p:spPr>
            <p:txBody>
              <a:bodyPr wrap="none" anchor="ctr">
                <a:spAutoFit/>
              </a:bodyPr>
              <a:lstStyle/>
              <a:p>
                <a:endParaRPr lang="zh-CN" altLang="en-US"/>
              </a:p>
            </p:txBody>
          </p:sp>
          <p:sp>
            <p:nvSpPr>
              <p:cNvPr id="44062" name="Line 32"/>
              <p:cNvSpPr>
                <a:spLocks noChangeShapeType="1"/>
              </p:cNvSpPr>
              <p:nvPr/>
            </p:nvSpPr>
            <p:spPr bwMode="auto">
              <a:xfrm>
                <a:off x="1152" y="1152"/>
                <a:ext cx="0" cy="240"/>
              </a:xfrm>
              <a:prstGeom prst="line">
                <a:avLst/>
              </a:prstGeom>
              <a:noFill/>
              <a:ln w="9525">
                <a:solidFill>
                  <a:schemeClr val="tx1"/>
                </a:solidFill>
                <a:round/>
                <a:headEnd/>
                <a:tailEnd/>
              </a:ln>
            </p:spPr>
            <p:txBody>
              <a:bodyPr>
                <a:spAutoFit/>
              </a:bodyPr>
              <a:lstStyle/>
              <a:p>
                <a:endParaRPr lang="zh-CN" altLang="en-US"/>
              </a:p>
            </p:txBody>
          </p:sp>
          <p:sp>
            <p:nvSpPr>
              <p:cNvPr id="44063" name="Text Box 33"/>
              <p:cNvSpPr txBox="1">
                <a:spLocks noChangeArrowheads="1"/>
              </p:cNvSpPr>
              <p:nvPr/>
            </p:nvSpPr>
            <p:spPr bwMode="auto">
              <a:xfrm>
                <a:off x="1005" y="1152"/>
                <a:ext cx="182" cy="208"/>
              </a:xfrm>
              <a:prstGeom prst="rect">
                <a:avLst/>
              </a:prstGeom>
              <a:noFill/>
              <a:ln w="9525" algn="ctr">
                <a:solidFill>
                  <a:schemeClr val="tx1"/>
                </a:solidFill>
                <a:miter lim="800000"/>
                <a:headEnd/>
                <a:tailEnd/>
              </a:ln>
            </p:spPr>
            <p:txBody>
              <a:bodyPr wrap="none">
                <a:spAutoFit/>
              </a:bodyPr>
              <a:lstStyle/>
              <a:p>
                <a:r>
                  <a:rPr lang="en-US" altLang="zh-CN" sz="1500" b="1">
                    <a:solidFill>
                      <a:schemeClr val="tx1"/>
                    </a:solidFill>
                  </a:rPr>
                  <a:t>1</a:t>
                </a:r>
              </a:p>
            </p:txBody>
          </p:sp>
        </p:grpSp>
        <p:sp>
          <p:nvSpPr>
            <p:cNvPr id="44051" name="Line 34"/>
            <p:cNvSpPr>
              <a:spLocks noChangeShapeType="1"/>
            </p:cNvSpPr>
            <p:nvPr/>
          </p:nvSpPr>
          <p:spPr bwMode="auto">
            <a:xfrm flipH="1">
              <a:off x="3312" y="1392"/>
              <a:ext cx="288" cy="576"/>
            </a:xfrm>
            <a:prstGeom prst="line">
              <a:avLst/>
            </a:prstGeom>
            <a:noFill/>
            <a:ln w="9525">
              <a:solidFill>
                <a:schemeClr val="tx1"/>
              </a:solidFill>
              <a:round/>
              <a:headEnd/>
              <a:tailEnd type="triangle" w="med" len="med"/>
            </a:ln>
          </p:spPr>
          <p:txBody>
            <a:bodyPr>
              <a:spAutoFit/>
            </a:bodyPr>
            <a:lstStyle/>
            <a:p>
              <a:endParaRPr lang="zh-CN" altLang="en-US"/>
            </a:p>
          </p:txBody>
        </p:sp>
        <p:grpSp>
          <p:nvGrpSpPr>
            <p:cNvPr id="11" name="Group 35"/>
            <p:cNvGrpSpPr>
              <a:grpSpLocks/>
            </p:cNvGrpSpPr>
            <p:nvPr/>
          </p:nvGrpSpPr>
          <p:grpSpPr bwMode="auto">
            <a:xfrm>
              <a:off x="3981" y="1968"/>
              <a:ext cx="483" cy="240"/>
              <a:chOff x="1005" y="1152"/>
              <a:chExt cx="483" cy="240"/>
            </a:xfrm>
          </p:grpSpPr>
          <p:sp>
            <p:nvSpPr>
              <p:cNvPr id="44058" name="AutoShape 36"/>
              <p:cNvSpPr>
                <a:spLocks noChangeArrowheads="1"/>
              </p:cNvSpPr>
              <p:nvPr/>
            </p:nvSpPr>
            <p:spPr bwMode="auto">
              <a:xfrm>
                <a:off x="1008" y="1152"/>
                <a:ext cx="480" cy="240"/>
              </a:xfrm>
              <a:prstGeom prst="roundRect">
                <a:avLst>
                  <a:gd name="adj" fmla="val 16667"/>
                </a:avLst>
              </a:prstGeom>
              <a:noFill/>
              <a:ln w="9525" algn="ctr">
                <a:solidFill>
                  <a:schemeClr val="tx1"/>
                </a:solidFill>
                <a:round/>
                <a:headEnd/>
                <a:tailEnd/>
              </a:ln>
            </p:spPr>
            <p:txBody>
              <a:bodyPr wrap="none" anchor="ctr">
                <a:spAutoFit/>
              </a:bodyPr>
              <a:lstStyle/>
              <a:p>
                <a:endParaRPr lang="zh-CN" altLang="en-US"/>
              </a:p>
            </p:txBody>
          </p:sp>
          <p:sp>
            <p:nvSpPr>
              <p:cNvPr id="44059" name="Line 37"/>
              <p:cNvSpPr>
                <a:spLocks noChangeShapeType="1"/>
              </p:cNvSpPr>
              <p:nvPr/>
            </p:nvSpPr>
            <p:spPr bwMode="auto">
              <a:xfrm>
                <a:off x="1152" y="1152"/>
                <a:ext cx="0" cy="240"/>
              </a:xfrm>
              <a:prstGeom prst="line">
                <a:avLst/>
              </a:prstGeom>
              <a:noFill/>
              <a:ln w="9525">
                <a:solidFill>
                  <a:schemeClr val="tx1"/>
                </a:solidFill>
                <a:round/>
                <a:headEnd/>
                <a:tailEnd/>
              </a:ln>
            </p:spPr>
            <p:txBody>
              <a:bodyPr>
                <a:spAutoFit/>
              </a:bodyPr>
              <a:lstStyle/>
              <a:p>
                <a:endParaRPr lang="zh-CN" altLang="en-US"/>
              </a:p>
            </p:txBody>
          </p:sp>
          <p:sp>
            <p:nvSpPr>
              <p:cNvPr id="44060" name="Text Box 38"/>
              <p:cNvSpPr txBox="1">
                <a:spLocks noChangeArrowheads="1"/>
              </p:cNvSpPr>
              <p:nvPr/>
            </p:nvSpPr>
            <p:spPr bwMode="auto">
              <a:xfrm>
                <a:off x="1005" y="1152"/>
                <a:ext cx="182" cy="208"/>
              </a:xfrm>
              <a:prstGeom prst="rect">
                <a:avLst/>
              </a:prstGeom>
              <a:noFill/>
              <a:ln w="9525" algn="ctr">
                <a:solidFill>
                  <a:schemeClr val="tx1"/>
                </a:solidFill>
                <a:miter lim="800000"/>
                <a:headEnd/>
                <a:tailEnd/>
              </a:ln>
            </p:spPr>
            <p:txBody>
              <a:bodyPr wrap="none">
                <a:spAutoFit/>
              </a:bodyPr>
              <a:lstStyle/>
              <a:p>
                <a:r>
                  <a:rPr lang="en-US" altLang="zh-CN" sz="1500" b="1">
                    <a:solidFill>
                      <a:schemeClr val="tx1"/>
                    </a:solidFill>
                  </a:rPr>
                  <a:t>0</a:t>
                </a:r>
              </a:p>
            </p:txBody>
          </p:sp>
        </p:grpSp>
        <p:grpSp>
          <p:nvGrpSpPr>
            <p:cNvPr id="12" name="Group 39"/>
            <p:cNvGrpSpPr>
              <a:grpSpLocks/>
            </p:cNvGrpSpPr>
            <p:nvPr/>
          </p:nvGrpSpPr>
          <p:grpSpPr bwMode="auto">
            <a:xfrm>
              <a:off x="3981" y="2448"/>
              <a:ext cx="483" cy="240"/>
              <a:chOff x="1005" y="1152"/>
              <a:chExt cx="483" cy="240"/>
            </a:xfrm>
          </p:grpSpPr>
          <p:sp>
            <p:nvSpPr>
              <p:cNvPr id="44055" name="AutoShape 40"/>
              <p:cNvSpPr>
                <a:spLocks noChangeArrowheads="1"/>
              </p:cNvSpPr>
              <p:nvPr/>
            </p:nvSpPr>
            <p:spPr bwMode="auto">
              <a:xfrm>
                <a:off x="1008" y="1152"/>
                <a:ext cx="480" cy="240"/>
              </a:xfrm>
              <a:prstGeom prst="roundRect">
                <a:avLst>
                  <a:gd name="adj" fmla="val 16667"/>
                </a:avLst>
              </a:prstGeom>
              <a:noFill/>
              <a:ln w="9525" algn="ctr">
                <a:solidFill>
                  <a:schemeClr val="tx1"/>
                </a:solidFill>
                <a:round/>
                <a:headEnd/>
                <a:tailEnd/>
              </a:ln>
            </p:spPr>
            <p:txBody>
              <a:bodyPr wrap="none" anchor="ctr">
                <a:spAutoFit/>
              </a:bodyPr>
              <a:lstStyle/>
              <a:p>
                <a:endParaRPr lang="zh-CN" altLang="en-US"/>
              </a:p>
            </p:txBody>
          </p:sp>
          <p:sp>
            <p:nvSpPr>
              <p:cNvPr id="44056" name="Line 41"/>
              <p:cNvSpPr>
                <a:spLocks noChangeShapeType="1"/>
              </p:cNvSpPr>
              <p:nvPr/>
            </p:nvSpPr>
            <p:spPr bwMode="auto">
              <a:xfrm>
                <a:off x="1152" y="1152"/>
                <a:ext cx="0" cy="240"/>
              </a:xfrm>
              <a:prstGeom prst="line">
                <a:avLst/>
              </a:prstGeom>
              <a:noFill/>
              <a:ln w="9525">
                <a:solidFill>
                  <a:schemeClr val="tx1"/>
                </a:solidFill>
                <a:round/>
                <a:headEnd/>
                <a:tailEnd/>
              </a:ln>
            </p:spPr>
            <p:txBody>
              <a:bodyPr>
                <a:spAutoFit/>
              </a:bodyPr>
              <a:lstStyle/>
              <a:p>
                <a:endParaRPr lang="zh-CN" altLang="en-US"/>
              </a:p>
            </p:txBody>
          </p:sp>
          <p:sp>
            <p:nvSpPr>
              <p:cNvPr id="44057" name="Text Box 42"/>
              <p:cNvSpPr txBox="1">
                <a:spLocks noChangeArrowheads="1"/>
              </p:cNvSpPr>
              <p:nvPr/>
            </p:nvSpPr>
            <p:spPr bwMode="auto">
              <a:xfrm>
                <a:off x="1005" y="1152"/>
                <a:ext cx="182" cy="208"/>
              </a:xfrm>
              <a:prstGeom prst="rect">
                <a:avLst/>
              </a:prstGeom>
              <a:noFill/>
              <a:ln w="9525" algn="ctr">
                <a:solidFill>
                  <a:schemeClr val="tx1"/>
                </a:solidFill>
                <a:miter lim="800000"/>
                <a:headEnd/>
                <a:tailEnd/>
              </a:ln>
            </p:spPr>
            <p:txBody>
              <a:bodyPr wrap="none">
                <a:spAutoFit/>
              </a:bodyPr>
              <a:lstStyle/>
              <a:p>
                <a:r>
                  <a:rPr lang="en-US" altLang="zh-CN" sz="1500" b="1">
                    <a:solidFill>
                      <a:schemeClr val="tx1"/>
                    </a:solidFill>
                  </a:rPr>
                  <a:t>0</a:t>
                </a:r>
              </a:p>
            </p:txBody>
          </p:sp>
        </p:grpSp>
        <p:sp>
          <p:nvSpPr>
            <p:cNvPr id="44054" name="Line 43"/>
            <p:cNvSpPr>
              <a:spLocks noChangeShapeType="1"/>
            </p:cNvSpPr>
            <p:nvPr/>
          </p:nvSpPr>
          <p:spPr bwMode="auto">
            <a:xfrm>
              <a:off x="4224" y="2208"/>
              <a:ext cx="0" cy="240"/>
            </a:xfrm>
            <a:prstGeom prst="line">
              <a:avLst/>
            </a:prstGeom>
            <a:noFill/>
            <a:ln w="9525">
              <a:solidFill>
                <a:schemeClr val="tx1"/>
              </a:solidFill>
              <a:round/>
              <a:headEnd/>
              <a:tailEnd type="triangle" w="med" len="med"/>
            </a:ln>
          </p:spPr>
          <p:txBody>
            <a:bodyPr>
              <a:spAutoFit/>
            </a:bodyPr>
            <a:lstStyle/>
            <a:p>
              <a:endParaRPr lang="zh-CN" altLang="en-US"/>
            </a:p>
          </p:txBody>
        </p:sp>
      </p:grpSp>
      <p:sp>
        <p:nvSpPr>
          <p:cNvPr id="44038" name="Text Box 45"/>
          <p:cNvSpPr txBox="1">
            <a:spLocks noChangeArrowheads="1"/>
          </p:cNvSpPr>
          <p:nvPr/>
        </p:nvSpPr>
        <p:spPr bwMode="auto">
          <a:xfrm>
            <a:off x="1274763" y="1584325"/>
            <a:ext cx="887412" cy="330200"/>
          </a:xfrm>
          <a:prstGeom prst="rect">
            <a:avLst/>
          </a:prstGeom>
          <a:noFill/>
          <a:ln w="9525" algn="ctr">
            <a:solidFill>
              <a:schemeClr val="tx1"/>
            </a:solidFill>
            <a:miter lim="800000"/>
            <a:headEnd/>
            <a:tailEnd/>
          </a:ln>
        </p:spPr>
        <p:txBody>
          <a:bodyPr wrap="none">
            <a:spAutoFit/>
          </a:bodyPr>
          <a:lstStyle/>
          <a:p>
            <a:r>
              <a:rPr lang="en-US" altLang="zh-CN" sz="1500" b="1">
                <a:solidFill>
                  <a:schemeClr val="tx1"/>
                </a:solidFill>
              </a:rPr>
              <a:t>Root Set</a:t>
            </a:r>
          </a:p>
        </p:txBody>
      </p:sp>
      <p:sp>
        <p:nvSpPr>
          <p:cNvPr id="44039" name="Line 46"/>
          <p:cNvSpPr>
            <a:spLocks noChangeShapeType="1"/>
          </p:cNvSpPr>
          <p:nvPr/>
        </p:nvSpPr>
        <p:spPr bwMode="auto">
          <a:xfrm>
            <a:off x="2209800" y="1905000"/>
            <a:ext cx="381000" cy="5334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44040" name="Line 48"/>
          <p:cNvSpPr>
            <a:spLocks noChangeShapeType="1"/>
          </p:cNvSpPr>
          <p:nvPr/>
        </p:nvSpPr>
        <p:spPr bwMode="auto">
          <a:xfrm flipH="1">
            <a:off x="6400800" y="2117725"/>
            <a:ext cx="479425" cy="3810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44041" name="Text Box 49"/>
          <p:cNvSpPr txBox="1">
            <a:spLocks noChangeArrowheads="1"/>
          </p:cNvSpPr>
          <p:nvPr/>
        </p:nvSpPr>
        <p:spPr bwMode="auto">
          <a:xfrm>
            <a:off x="6951663" y="1736725"/>
            <a:ext cx="887412" cy="330200"/>
          </a:xfrm>
          <a:prstGeom prst="rect">
            <a:avLst/>
          </a:prstGeom>
          <a:noFill/>
          <a:ln w="9525" algn="ctr">
            <a:solidFill>
              <a:schemeClr val="tx1"/>
            </a:solidFill>
            <a:miter lim="800000"/>
            <a:headEnd/>
            <a:tailEnd/>
          </a:ln>
        </p:spPr>
        <p:txBody>
          <a:bodyPr wrap="none">
            <a:spAutoFit/>
          </a:bodyPr>
          <a:lstStyle/>
          <a:p>
            <a:r>
              <a:rPr lang="en-US" altLang="zh-CN" sz="1500" b="1">
                <a:solidFill>
                  <a:schemeClr val="tx1"/>
                </a:solidFill>
              </a:rPr>
              <a:t>Root Set</a:t>
            </a:r>
          </a:p>
        </p:txBody>
      </p:sp>
      <p:sp>
        <p:nvSpPr>
          <p:cNvPr id="44042" name="AutoShape 50"/>
          <p:cNvSpPr>
            <a:spLocks noChangeArrowheads="1"/>
          </p:cNvSpPr>
          <p:nvPr/>
        </p:nvSpPr>
        <p:spPr bwMode="auto">
          <a:xfrm>
            <a:off x="4267200" y="3200400"/>
            <a:ext cx="990600" cy="381000"/>
          </a:xfrm>
          <a:prstGeom prst="rightArrow">
            <a:avLst>
              <a:gd name="adj1" fmla="val 50000"/>
              <a:gd name="adj2" fmla="val 65000"/>
            </a:avLst>
          </a:prstGeom>
          <a:noFill/>
          <a:ln w="9525" algn="ctr">
            <a:solidFill>
              <a:schemeClr val="tx1"/>
            </a:solidFill>
            <a:miter lim="800000"/>
            <a:headEnd/>
            <a:tailEnd/>
          </a:ln>
        </p:spPr>
        <p:txBody>
          <a:bodyPr wrap="none" anchor="ctr">
            <a:spAutoFit/>
          </a:bodyPr>
          <a:lstStyle/>
          <a:p>
            <a:endParaRPr lang="zh-CN" altLang="en-US"/>
          </a:p>
        </p:txBody>
      </p:sp>
      <p:sp>
        <p:nvSpPr>
          <p:cNvPr id="44043" name="Text Box 51"/>
          <p:cNvSpPr txBox="1">
            <a:spLocks noChangeArrowheads="1"/>
          </p:cNvSpPr>
          <p:nvPr/>
        </p:nvSpPr>
        <p:spPr bwMode="auto">
          <a:xfrm>
            <a:off x="7027863" y="3108325"/>
            <a:ext cx="803275" cy="323850"/>
          </a:xfrm>
          <a:prstGeom prst="rect">
            <a:avLst/>
          </a:prstGeom>
          <a:noFill/>
          <a:ln w="9525" algn="ctr">
            <a:solidFill>
              <a:schemeClr val="tx1"/>
            </a:solidFill>
            <a:miter lim="800000"/>
            <a:headEnd/>
            <a:tailEnd/>
          </a:ln>
        </p:spPr>
        <p:txBody>
          <a:bodyPr wrap="none">
            <a:spAutoFit/>
          </a:bodyPr>
          <a:lstStyle/>
          <a:p>
            <a:r>
              <a:rPr lang="en-US" altLang="zh-CN" sz="1500" b="1">
                <a:solidFill>
                  <a:schemeClr val="tx1"/>
                </a:solidFill>
              </a:rPr>
              <a:t>Deleted</a:t>
            </a:r>
          </a:p>
        </p:txBody>
      </p:sp>
      <p:sp>
        <p:nvSpPr>
          <p:cNvPr id="44044" name="Line 52"/>
          <p:cNvSpPr>
            <a:spLocks noChangeShapeType="1"/>
          </p:cNvSpPr>
          <p:nvPr/>
        </p:nvSpPr>
        <p:spPr bwMode="auto">
          <a:xfrm>
            <a:off x="6499225" y="2879725"/>
            <a:ext cx="533400" cy="9144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44045" name="Line 53"/>
          <p:cNvSpPr>
            <a:spLocks noChangeShapeType="1"/>
          </p:cNvSpPr>
          <p:nvPr/>
        </p:nvSpPr>
        <p:spPr bwMode="auto">
          <a:xfrm flipH="1">
            <a:off x="6575425" y="3184525"/>
            <a:ext cx="381000" cy="304800"/>
          </a:xfrm>
          <a:prstGeom prst="line">
            <a:avLst/>
          </a:prstGeom>
          <a:noFill/>
          <a:ln w="9525">
            <a:solidFill>
              <a:schemeClr val="tx1"/>
            </a:solidFill>
            <a:round/>
            <a:headEnd/>
            <a:tailEnd/>
          </a:ln>
        </p:spPr>
        <p:txBody>
          <a:bodyPr>
            <a:spAutoFit/>
          </a:bodyPr>
          <a:lstStyle/>
          <a:p>
            <a:endParaRPr lang="zh-CN" altLang="en-US"/>
          </a:p>
        </p:txBody>
      </p:sp>
      <p:sp>
        <p:nvSpPr>
          <p:cNvPr id="44046" name="Line 54"/>
          <p:cNvSpPr>
            <a:spLocks noChangeShapeType="1"/>
          </p:cNvSpPr>
          <p:nvPr/>
        </p:nvSpPr>
        <p:spPr bwMode="auto">
          <a:xfrm>
            <a:off x="6423025" y="3184525"/>
            <a:ext cx="685800" cy="304800"/>
          </a:xfrm>
          <a:prstGeom prst="line">
            <a:avLst/>
          </a:prstGeom>
          <a:noFill/>
          <a:ln w="9525">
            <a:solidFill>
              <a:schemeClr val="tx1"/>
            </a:solidFill>
            <a:round/>
            <a:headEnd/>
            <a:tailEnd/>
          </a:ln>
        </p:spPr>
        <p:txBody>
          <a:bodyPr>
            <a:spAutoFit/>
          </a:bodyPr>
          <a:lstStyle/>
          <a:p>
            <a:endParaRPr lang="zh-CN" altLang="en-US"/>
          </a:p>
        </p:txBody>
      </p:sp>
      <p:sp>
        <p:nvSpPr>
          <p:cNvPr id="44047" name="Rectangle 55"/>
          <p:cNvSpPr>
            <a:spLocks noChangeArrowheads="1"/>
          </p:cNvSpPr>
          <p:nvPr/>
        </p:nvSpPr>
        <p:spPr bwMode="auto">
          <a:xfrm>
            <a:off x="6346825" y="3641725"/>
            <a:ext cx="1524000" cy="1524000"/>
          </a:xfrm>
          <a:prstGeom prst="rect">
            <a:avLst/>
          </a:prstGeom>
          <a:noFill/>
          <a:ln w="9525" algn="ctr">
            <a:solidFill>
              <a:schemeClr val="tx1"/>
            </a:solidFill>
            <a:miter lim="800000"/>
            <a:headEnd/>
            <a:tailEnd/>
          </a:ln>
        </p:spPr>
        <p:txBody>
          <a:bodyPr wrap="none" anchor="ctr">
            <a:spAutoFit/>
          </a:bodyPr>
          <a:lstStyle/>
          <a:p>
            <a:endParaRPr lang="zh-CN" altLang="en-US"/>
          </a:p>
        </p:txBody>
      </p:sp>
      <p:sp>
        <p:nvSpPr>
          <p:cNvPr id="44048" name="Text Box 56"/>
          <p:cNvSpPr txBox="1">
            <a:spLocks noChangeArrowheads="1"/>
          </p:cNvSpPr>
          <p:nvPr/>
        </p:nvSpPr>
        <p:spPr bwMode="auto">
          <a:xfrm>
            <a:off x="6646863" y="5241925"/>
            <a:ext cx="935037" cy="323850"/>
          </a:xfrm>
          <a:prstGeom prst="rect">
            <a:avLst/>
          </a:prstGeom>
          <a:noFill/>
          <a:ln w="9525" algn="ctr">
            <a:solidFill>
              <a:schemeClr val="tx1"/>
            </a:solidFill>
            <a:miter lim="800000"/>
            <a:headEnd/>
            <a:tailEnd/>
          </a:ln>
        </p:spPr>
        <p:txBody>
          <a:bodyPr wrap="none">
            <a:spAutoFit/>
          </a:bodyPr>
          <a:lstStyle/>
          <a:p>
            <a:r>
              <a:rPr lang="en-US" altLang="zh-CN" sz="1500" b="1">
                <a:solidFill>
                  <a:schemeClr val="tx1"/>
                </a:solidFill>
              </a:rPr>
              <a:t>Garbage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normAutofit fontScale="90000"/>
          </a:bodyPr>
          <a:lstStyle/>
          <a:p>
            <a:r>
              <a:rPr lang="zh-CN" altLang="en-US"/>
              <a:t>引用计数不能回收不可达的循环数据结构</a:t>
            </a:r>
          </a:p>
        </p:txBody>
      </p:sp>
      <p:sp>
        <p:nvSpPr>
          <p:cNvPr id="45059" name="内容占位符 2"/>
          <p:cNvSpPr>
            <a:spLocks noGrp="1"/>
          </p:cNvSpPr>
          <p:nvPr>
            <p:ph idx="1"/>
          </p:nvPr>
        </p:nvSpPr>
        <p:spPr/>
        <p:txBody>
          <a:bodyPr/>
          <a:lstStyle/>
          <a:p>
            <a:r>
              <a:rPr lang="zh-CN" altLang="en-US"/>
              <a:t>三个对象相互引用，没有来自外部的指针，又不是根集成员，都是垃圾，但是引用计数都大于</a:t>
            </a:r>
            <a:r>
              <a:rPr lang="en-US" altLang="zh-CN"/>
              <a:t>0.</a:t>
            </a:r>
            <a:endParaRPr lang="zh-CN" altLang="en-US"/>
          </a:p>
        </p:txBody>
      </p:sp>
      <p:pic>
        <p:nvPicPr>
          <p:cNvPr id="45060" name="Picture 2"/>
          <p:cNvPicPr>
            <a:picLocks noChangeAspect="1" noChangeArrowheads="1"/>
          </p:cNvPicPr>
          <p:nvPr/>
        </p:nvPicPr>
        <p:blipFill>
          <a:blip r:embed="rId2" cstate="print"/>
          <a:srcRect/>
          <a:stretch>
            <a:fillRect/>
          </a:stretch>
        </p:blipFill>
        <p:spPr bwMode="auto">
          <a:xfrm>
            <a:off x="609600" y="3352800"/>
            <a:ext cx="5172075" cy="2619375"/>
          </a:xfrm>
          <a:prstGeom prst="rect">
            <a:avLst/>
          </a:prstGeom>
          <a:noFill/>
          <a:ln w="38100" algn="ctr">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t>基于跟踪的垃圾回收</a:t>
            </a:r>
          </a:p>
        </p:txBody>
      </p:sp>
      <p:sp>
        <p:nvSpPr>
          <p:cNvPr id="46083" name="内容占位符 2"/>
          <p:cNvSpPr>
            <a:spLocks noGrp="1"/>
          </p:cNvSpPr>
          <p:nvPr>
            <p:ph idx="1"/>
          </p:nvPr>
        </p:nvSpPr>
        <p:spPr/>
        <p:txBody>
          <a:bodyPr/>
          <a:lstStyle/>
          <a:p>
            <a:r>
              <a:rPr lang="zh-CN" altLang="en-US"/>
              <a:t>垃圾回收器周期性的运行，通常在程序请求分配，但是是在没有充足空间的时候触发回收。</a:t>
            </a:r>
            <a:endParaRPr lang="en-US" altLang="zh-CN" dirty="0"/>
          </a:p>
          <a:p>
            <a:r>
              <a:rPr lang="zh-CN" altLang="en-US" dirty="0"/>
              <a:t>垃圾回收器被触发后运行，程序运行中止。</a:t>
            </a:r>
            <a:endParaRPr lang="en-US" altLang="zh-CN" dirty="0"/>
          </a:p>
          <a:p>
            <a:r>
              <a:rPr lang="zh-CN" altLang="en-US" dirty="0"/>
              <a:t>有三种方法</a:t>
            </a:r>
            <a:endParaRPr lang="en-US" altLang="zh-CN" dirty="0"/>
          </a:p>
          <a:p>
            <a:pPr lvl="1"/>
            <a:r>
              <a:rPr lang="zh-CN" altLang="en-US" dirty="0"/>
              <a:t>基本的标记清扫式回收器</a:t>
            </a:r>
            <a:endParaRPr lang="en-US" altLang="zh-CN" dirty="0"/>
          </a:p>
          <a:p>
            <a:pPr lvl="1"/>
            <a:r>
              <a:rPr lang="zh-CN" altLang="en-US" dirty="0"/>
              <a:t>标记压缩垃圾回收器</a:t>
            </a:r>
            <a:endParaRPr lang="en-US" altLang="zh-CN" dirty="0"/>
          </a:p>
          <a:p>
            <a:pPr lvl="1"/>
            <a:r>
              <a:rPr lang="zh-CN" altLang="en-US" dirty="0"/>
              <a:t>拷贝回收器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marL="342900" indent="-342900"/>
            <a:r>
              <a:rPr lang="zh-CN" altLang="en-US"/>
              <a:t>基本的标记清扫式回收器</a:t>
            </a:r>
          </a:p>
        </p:txBody>
      </p:sp>
      <p:sp>
        <p:nvSpPr>
          <p:cNvPr id="47107" name="内容占位符 2"/>
          <p:cNvSpPr>
            <a:spLocks noGrp="1"/>
          </p:cNvSpPr>
          <p:nvPr>
            <p:ph idx="1"/>
          </p:nvPr>
        </p:nvSpPr>
        <p:spPr/>
        <p:txBody>
          <a:bodyPr/>
          <a:lstStyle/>
          <a:p>
            <a:r>
              <a:rPr lang="zh-CN" altLang="en-US"/>
              <a:t>两个阶段</a:t>
            </a:r>
            <a:endParaRPr lang="en-US" altLang="zh-CN"/>
          </a:p>
          <a:p>
            <a:pPr lvl="1"/>
            <a:r>
              <a:rPr lang="zh-CN" altLang="en-US"/>
              <a:t>标记：找出所有可达对象</a:t>
            </a:r>
            <a:endParaRPr lang="en-US" altLang="zh-CN"/>
          </a:p>
          <a:p>
            <a:pPr lvl="1"/>
            <a:r>
              <a:rPr lang="zh-CN" altLang="en-US"/>
              <a:t>清扫：回收垃圾空间</a:t>
            </a:r>
          </a:p>
        </p:txBody>
      </p:sp>
      <p:pic>
        <p:nvPicPr>
          <p:cNvPr id="3" name="图片 2">
            <a:extLst>
              <a:ext uri="{FF2B5EF4-FFF2-40B4-BE49-F238E27FC236}">
                <a16:creationId xmlns:a16="http://schemas.microsoft.com/office/drawing/2014/main" id="{95B87761-372E-6D47-8701-F914F7F9B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428999"/>
            <a:ext cx="4032448" cy="307234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a:xfrm>
            <a:off x="574675" y="76200"/>
            <a:ext cx="8001000" cy="682625"/>
          </a:xfrm>
        </p:spPr>
        <p:txBody>
          <a:bodyPr>
            <a:normAutofit fontScale="90000"/>
          </a:bodyPr>
          <a:lstStyle/>
          <a:p>
            <a:r>
              <a:rPr lang="zh-CN" altLang="en-US"/>
              <a:t>基本的标记清扫式回收器（续）</a:t>
            </a:r>
          </a:p>
        </p:txBody>
      </p:sp>
      <p:pic>
        <p:nvPicPr>
          <p:cNvPr id="49154" name="Picture 2"/>
          <p:cNvPicPr>
            <a:picLocks noChangeAspect="1" noChangeArrowheads="1"/>
          </p:cNvPicPr>
          <p:nvPr/>
        </p:nvPicPr>
        <p:blipFill>
          <a:blip r:embed="rId3" cstate="print"/>
          <a:srcRect/>
          <a:stretch>
            <a:fillRect/>
          </a:stretch>
        </p:blipFill>
        <p:spPr bwMode="auto">
          <a:xfrm>
            <a:off x="685800" y="1143000"/>
            <a:ext cx="5354638" cy="4076700"/>
          </a:xfrm>
          <a:prstGeom prst="rect">
            <a:avLst/>
          </a:prstGeom>
          <a:noFill/>
          <a:ln w="38100" algn="ctr">
            <a:noFill/>
            <a:miter lim="800000"/>
            <a:headEnd/>
            <a:tailEnd/>
          </a:ln>
        </p:spPr>
      </p:pic>
      <p:grpSp>
        <p:nvGrpSpPr>
          <p:cNvPr id="2" name="组合 8"/>
          <p:cNvGrpSpPr>
            <a:grpSpLocks/>
          </p:cNvGrpSpPr>
          <p:nvPr/>
        </p:nvGrpSpPr>
        <p:grpSpPr bwMode="auto">
          <a:xfrm>
            <a:off x="2362200" y="2590800"/>
            <a:ext cx="5181600" cy="2743200"/>
            <a:chOff x="1020763" y="1401763"/>
            <a:chExt cx="6599237" cy="3779837"/>
          </a:xfrm>
        </p:grpSpPr>
        <p:graphicFrame>
          <p:nvGraphicFramePr>
            <p:cNvPr id="2050" name="Object 5"/>
            <p:cNvGraphicFramePr>
              <a:graphicFrameLocks noChangeAspect="1"/>
            </p:cNvGraphicFramePr>
            <p:nvPr>
              <p:extLst>
                <p:ext uri="{D42A27DB-BD31-4B8C-83A1-F6EECF244321}">
                  <p14:modId xmlns:p14="http://schemas.microsoft.com/office/powerpoint/2010/main" val="2999845594"/>
                </p:ext>
              </p:extLst>
            </p:nvPr>
          </p:nvGraphicFramePr>
          <p:xfrm>
            <a:off x="1981201" y="1676401"/>
            <a:ext cx="5638799" cy="1143000"/>
          </p:xfrm>
          <a:graphic>
            <a:graphicData uri="http://schemas.openxmlformats.org/presentationml/2006/ole">
              <mc:AlternateContent xmlns:mc="http://schemas.openxmlformats.org/markup-compatibility/2006">
                <mc:Choice xmlns:v="urn:schemas-microsoft-com:vml" Requires="v">
                  <p:oleObj spid="_x0000_s2095" name="VISIO" r:id="rId4" imgW="6663960" imgH="1661760" progId="Visio.Drawing.11">
                    <p:embed/>
                  </p:oleObj>
                </mc:Choice>
                <mc:Fallback>
                  <p:oleObj name="VISIO" r:id="rId4" imgW="6663960" imgH="166176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1" y="1676401"/>
                          <a:ext cx="5638799"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1" name="Object 6"/>
            <p:cNvGraphicFramePr>
              <a:graphicFrameLocks noChangeAspect="1"/>
            </p:cNvGraphicFramePr>
            <p:nvPr/>
          </p:nvGraphicFramePr>
          <p:xfrm>
            <a:off x="1981200" y="3775075"/>
            <a:ext cx="5638800" cy="1406525"/>
          </p:xfrm>
          <a:graphic>
            <a:graphicData uri="http://schemas.openxmlformats.org/presentationml/2006/ole">
              <mc:AlternateContent xmlns:mc="http://schemas.openxmlformats.org/markup-compatibility/2006">
                <mc:Choice xmlns:v="urn:schemas-microsoft-com:vml" Requires="v">
                  <p:oleObj spid="_x0000_s2096" name="VISIO" r:id="rId6" imgW="6663960" imgH="1661760" progId="Visio.Drawing.11">
                    <p:embed/>
                  </p:oleObj>
                </mc:Choice>
                <mc:Fallback>
                  <p:oleObj name="VISIO" r:id="rId6" imgW="6663960" imgH="1661760"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775075"/>
                          <a:ext cx="5638800" cy="1406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6" name="Text Box 7"/>
            <p:cNvSpPr txBox="1">
              <a:spLocks noChangeArrowheads="1"/>
            </p:cNvSpPr>
            <p:nvPr/>
          </p:nvSpPr>
          <p:spPr bwMode="auto">
            <a:xfrm>
              <a:off x="1020763" y="1401763"/>
              <a:ext cx="1722437" cy="427037"/>
            </a:xfrm>
            <a:prstGeom prst="rect">
              <a:avLst/>
            </a:prstGeom>
            <a:noFill/>
            <a:ln w="9525" algn="ctr">
              <a:noFill/>
              <a:miter lim="800000"/>
              <a:headEnd/>
              <a:tailEnd/>
            </a:ln>
          </p:spPr>
          <p:txBody>
            <a:bodyPr wrap="none">
              <a:spAutoFit/>
            </a:bodyPr>
            <a:lstStyle/>
            <a:p>
              <a:pPr marL="228600" indent="-228600">
                <a:buFontTx/>
                <a:buChar char="•"/>
              </a:pPr>
              <a:r>
                <a:rPr lang="en-US" altLang="zh-CN" sz="2200">
                  <a:solidFill>
                    <a:schemeClr val="tx1"/>
                  </a:solidFill>
                </a:rPr>
                <a:t>Mark phase</a:t>
              </a:r>
            </a:p>
          </p:txBody>
        </p:sp>
        <p:sp>
          <p:nvSpPr>
            <p:cNvPr id="2057" name="Text Box 8"/>
            <p:cNvSpPr txBox="1">
              <a:spLocks noChangeArrowheads="1"/>
            </p:cNvSpPr>
            <p:nvPr/>
          </p:nvSpPr>
          <p:spPr bwMode="auto">
            <a:xfrm>
              <a:off x="1033463" y="3459163"/>
              <a:ext cx="1862137" cy="427037"/>
            </a:xfrm>
            <a:prstGeom prst="rect">
              <a:avLst/>
            </a:prstGeom>
            <a:noFill/>
            <a:ln w="9525" algn="ctr">
              <a:noFill/>
              <a:miter lim="800000"/>
              <a:headEnd/>
              <a:tailEnd/>
            </a:ln>
          </p:spPr>
          <p:txBody>
            <a:bodyPr wrap="none">
              <a:spAutoFit/>
            </a:bodyPr>
            <a:lstStyle/>
            <a:p>
              <a:pPr marL="228600" indent="-228600">
                <a:buFontTx/>
                <a:buChar char="•"/>
              </a:pPr>
              <a:r>
                <a:rPr lang="en-US" altLang="zh-CN" sz="2200">
                  <a:solidFill>
                    <a:schemeClr val="tx1"/>
                  </a:solidFill>
                </a:rPr>
                <a:t>Sweep phase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9154"/>
                                        </p:tgtEl>
                                        <p:attrNameLst>
                                          <p:attrName>ppt_x</p:attrName>
                                        </p:attrNameLst>
                                      </p:cBhvr>
                                      <p:tavLst>
                                        <p:tav tm="0">
                                          <p:val>
                                            <p:strVal val="ppt_x"/>
                                          </p:val>
                                        </p:tav>
                                        <p:tav tm="100000">
                                          <p:val>
                                            <p:strVal val="ppt_x"/>
                                          </p:val>
                                        </p:tav>
                                      </p:tavLst>
                                    </p:anim>
                                    <p:anim calcmode="lin" valueType="num">
                                      <p:cBhvr additive="base">
                                        <p:cTn id="7" dur="500"/>
                                        <p:tgtEl>
                                          <p:spTgt spid="49154"/>
                                        </p:tgtEl>
                                        <p:attrNameLst>
                                          <p:attrName>ppt_y</p:attrName>
                                        </p:attrNameLst>
                                      </p:cBhvr>
                                      <p:tavLst>
                                        <p:tav tm="0">
                                          <p:val>
                                            <p:strVal val="ppt_y"/>
                                          </p:val>
                                        </p:tav>
                                        <p:tav tm="100000">
                                          <p:val>
                                            <p:strVal val="1+ppt_h/2"/>
                                          </p:val>
                                        </p:tav>
                                      </p:tavLst>
                                    </p:anim>
                                    <p:set>
                                      <p:cBhvr>
                                        <p:cTn id="8" dur="1" fill="hold">
                                          <p:stCondLst>
                                            <p:cond delay="499"/>
                                          </p:stCondLst>
                                        </p:cTn>
                                        <p:tgtEl>
                                          <p:spTgt spid="4915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normAutofit fontScale="90000"/>
          </a:bodyPr>
          <a:lstStyle/>
          <a:p>
            <a:r>
              <a:rPr lang="zh-CN" altLang="en-US"/>
              <a:t>基本的标记清扫式回收器（续）</a:t>
            </a:r>
          </a:p>
        </p:txBody>
      </p:sp>
      <p:sp>
        <p:nvSpPr>
          <p:cNvPr id="48131" name="内容占位符 2"/>
          <p:cNvSpPr>
            <a:spLocks noGrp="1"/>
          </p:cNvSpPr>
          <p:nvPr>
            <p:ph idx="1"/>
          </p:nvPr>
        </p:nvSpPr>
        <p:spPr/>
        <p:txBody>
          <a:bodyPr/>
          <a:lstStyle/>
          <a:p>
            <a:r>
              <a:rPr lang="zh-CN" altLang="en-US" dirty="0"/>
              <a:t>基本函数：计算可达对象的集合，然后取这个集合的补集。</a:t>
            </a:r>
            <a:endParaRPr lang="en-US" altLang="zh-CN" dirty="0"/>
          </a:p>
          <a:p>
            <a:pPr lvl="1"/>
            <a:r>
              <a:rPr lang="zh-CN" altLang="en-US" dirty="0"/>
              <a:t>程序运行并发出分配请求</a:t>
            </a:r>
            <a:endParaRPr lang="en-US" altLang="zh-CN" dirty="0"/>
          </a:p>
          <a:p>
            <a:pPr lvl="1"/>
            <a:r>
              <a:rPr lang="zh-CN" altLang="en-US" dirty="0"/>
              <a:t>垃圾回收器通过跟踪揭示可达性</a:t>
            </a:r>
            <a:endParaRPr lang="en-US" altLang="zh-CN" dirty="0"/>
          </a:p>
          <a:p>
            <a:pPr lvl="1"/>
            <a:r>
              <a:rPr lang="zh-CN" altLang="en-US" dirty="0"/>
              <a:t>垃圾回收器收回不可达对象的存储空间</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a:t>标记压缩回收器</a:t>
            </a:r>
          </a:p>
        </p:txBody>
      </p:sp>
      <p:sp>
        <p:nvSpPr>
          <p:cNvPr id="49155" name="内容占位符 2"/>
          <p:cNvSpPr>
            <a:spLocks noGrp="1"/>
          </p:cNvSpPr>
          <p:nvPr>
            <p:ph idx="1"/>
          </p:nvPr>
        </p:nvSpPr>
        <p:spPr/>
        <p:txBody>
          <a:bodyPr/>
          <a:lstStyle/>
          <a:p>
            <a:r>
              <a:rPr lang="zh-CN" altLang="en-US" dirty="0"/>
              <a:t>在堆区内移动可达对象以消除存储碎片。</a:t>
            </a:r>
            <a:endParaRPr lang="en-US" altLang="zh-CN" dirty="0"/>
          </a:p>
          <a:p>
            <a:r>
              <a:rPr lang="zh-CN" altLang="en-US" dirty="0"/>
              <a:t>标记压缩垃圾回收器的三个阶段</a:t>
            </a:r>
            <a:endParaRPr lang="en-US" altLang="zh-CN" dirty="0"/>
          </a:p>
          <a:p>
            <a:pPr lvl="1"/>
            <a:r>
              <a:rPr lang="zh-CN" altLang="en-US" dirty="0"/>
              <a:t>标记。和标记清扫算法相同</a:t>
            </a:r>
            <a:endParaRPr lang="en-US" altLang="zh-CN" dirty="0"/>
          </a:p>
          <a:p>
            <a:pPr lvl="1"/>
            <a:r>
              <a:rPr lang="zh-CN" altLang="en-US" dirty="0"/>
              <a:t>扫描堆区中已分配内存段，并为每个可达对象计算新的地址。新地址从堆的最低端开始分配，因此在可达对象之间没有空闲存储窗口</a:t>
            </a:r>
            <a:endParaRPr lang="en-US" altLang="zh-CN" dirty="0"/>
          </a:p>
          <a:p>
            <a:pPr lvl="1"/>
            <a:r>
              <a:rPr lang="zh-CN" altLang="en-US" dirty="0"/>
              <a:t>算法将对象拷贝到它们的新地址，更新对象中的引用，使之指向相应的新地址。</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标题 1"/>
          <p:cNvSpPr>
            <a:spLocks noGrp="1"/>
          </p:cNvSpPr>
          <p:nvPr>
            <p:ph type="title"/>
          </p:nvPr>
        </p:nvSpPr>
        <p:spPr/>
        <p:txBody>
          <a:bodyPr/>
          <a:lstStyle/>
          <a:p>
            <a:r>
              <a:rPr lang="zh-CN" altLang="en-US"/>
              <a:t>标记压缩回收器（续）</a:t>
            </a:r>
          </a:p>
        </p:txBody>
      </p:sp>
      <p:sp>
        <p:nvSpPr>
          <p:cNvPr id="3077" name="内容占位符 2"/>
          <p:cNvSpPr>
            <a:spLocks noGrp="1"/>
          </p:cNvSpPr>
          <p:nvPr>
            <p:ph idx="1"/>
          </p:nvPr>
        </p:nvSpPr>
        <p:spPr/>
        <p:txBody>
          <a:bodyPr/>
          <a:lstStyle/>
          <a:p>
            <a:r>
              <a:rPr lang="zh-CN" altLang="en-US"/>
              <a:t>算法</a:t>
            </a:r>
          </a:p>
        </p:txBody>
      </p:sp>
      <p:pic>
        <p:nvPicPr>
          <p:cNvPr id="50178" name="Picture 2"/>
          <p:cNvPicPr>
            <a:picLocks noChangeAspect="1" noChangeArrowheads="1"/>
          </p:cNvPicPr>
          <p:nvPr/>
        </p:nvPicPr>
        <p:blipFill>
          <a:blip r:embed="rId3" cstate="print"/>
          <a:srcRect/>
          <a:stretch>
            <a:fillRect/>
          </a:stretch>
        </p:blipFill>
        <p:spPr bwMode="auto">
          <a:xfrm>
            <a:off x="2286000" y="1676400"/>
            <a:ext cx="4700588" cy="4956175"/>
          </a:xfrm>
          <a:prstGeom prst="rect">
            <a:avLst/>
          </a:prstGeom>
          <a:noFill/>
          <a:ln w="38100" algn="ctr">
            <a:noFill/>
            <a:miter lim="800000"/>
            <a:headEnd/>
            <a:tailEnd/>
          </a:ln>
        </p:spPr>
      </p:pic>
      <p:graphicFrame>
        <p:nvGraphicFramePr>
          <p:cNvPr id="50179" name="Object 5"/>
          <p:cNvGraphicFramePr>
            <a:graphicFrameLocks noChangeAspect="1"/>
          </p:cNvGraphicFramePr>
          <p:nvPr/>
        </p:nvGraphicFramePr>
        <p:xfrm>
          <a:off x="2133600" y="3581400"/>
          <a:ext cx="5715000" cy="1524000"/>
        </p:xfrm>
        <a:graphic>
          <a:graphicData uri="http://schemas.openxmlformats.org/presentationml/2006/ole">
            <mc:AlternateContent xmlns:mc="http://schemas.openxmlformats.org/markup-compatibility/2006">
              <mc:Choice xmlns:v="urn:schemas-microsoft-com:vml" Requires="v">
                <p:oleObj spid="_x0000_s3119" name="VISIO" r:id="rId4" imgW="6663960" imgH="1661760" progId="Visio.Drawing.11">
                  <p:embed/>
                </p:oleObj>
              </mc:Choice>
              <mc:Fallback>
                <p:oleObj name="VISIO" r:id="rId4" imgW="6663960" imgH="166176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581400"/>
                        <a:ext cx="571500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0180" name="Object 6"/>
          <p:cNvGraphicFramePr>
            <a:graphicFrameLocks noChangeAspect="1"/>
          </p:cNvGraphicFramePr>
          <p:nvPr/>
        </p:nvGraphicFramePr>
        <p:xfrm>
          <a:off x="2133600" y="1651000"/>
          <a:ext cx="5715000" cy="1320800"/>
        </p:xfrm>
        <a:graphic>
          <a:graphicData uri="http://schemas.openxmlformats.org/presentationml/2006/ole">
            <mc:AlternateContent xmlns:mc="http://schemas.openxmlformats.org/markup-compatibility/2006">
              <mc:Choice xmlns:v="urn:schemas-microsoft-com:vml" Requires="v">
                <p:oleObj spid="_x0000_s3120" name="VISIO" r:id="rId6" imgW="6663960" imgH="1661760" progId="Visio.Drawing.11">
                  <p:embed/>
                </p:oleObj>
              </mc:Choice>
              <mc:Fallback>
                <p:oleObj name="VISIO" r:id="rId6" imgW="6663960" imgH="1661760"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1651000"/>
                        <a:ext cx="5715000" cy="132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0178"/>
                                        </p:tgtEl>
                                        <p:attrNameLst>
                                          <p:attrName>ppt_x</p:attrName>
                                        </p:attrNameLst>
                                      </p:cBhvr>
                                      <p:tavLst>
                                        <p:tav tm="0">
                                          <p:val>
                                            <p:strVal val="ppt_x"/>
                                          </p:val>
                                        </p:tav>
                                        <p:tav tm="100000">
                                          <p:val>
                                            <p:strVal val="ppt_x"/>
                                          </p:val>
                                        </p:tav>
                                      </p:tavLst>
                                    </p:anim>
                                    <p:anim calcmode="lin" valueType="num">
                                      <p:cBhvr additive="base">
                                        <p:cTn id="7" dur="500"/>
                                        <p:tgtEl>
                                          <p:spTgt spid="50178"/>
                                        </p:tgtEl>
                                        <p:attrNameLst>
                                          <p:attrName>ppt_y</p:attrName>
                                        </p:attrNameLst>
                                      </p:cBhvr>
                                      <p:tavLst>
                                        <p:tav tm="0">
                                          <p:val>
                                            <p:strVal val="ppt_y"/>
                                          </p:val>
                                        </p:tav>
                                        <p:tav tm="100000">
                                          <p:val>
                                            <p:strVal val="1+ppt_h/2"/>
                                          </p:val>
                                        </p:tav>
                                      </p:tavLst>
                                    </p:anim>
                                    <p:set>
                                      <p:cBhvr>
                                        <p:cTn id="8" dur="1" fill="hold">
                                          <p:stCondLst>
                                            <p:cond delay="499"/>
                                          </p:stCondLst>
                                        </p:cTn>
                                        <p:tgtEl>
                                          <p:spTgt spid="5017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gtEl>
                                        <p:attrNameLst>
                                          <p:attrName>style.visibility</p:attrName>
                                        </p:attrNameLst>
                                      </p:cBhvr>
                                      <p:to>
                                        <p:strVal val="visible"/>
                                      </p:to>
                                    </p:set>
                                    <p:anim calcmode="lin" valueType="num">
                                      <p:cBhvr additive="base">
                                        <p:cTn id="13" dur="500" fill="hold"/>
                                        <p:tgtEl>
                                          <p:spTgt spid="50179"/>
                                        </p:tgtEl>
                                        <p:attrNameLst>
                                          <p:attrName>ppt_x</p:attrName>
                                        </p:attrNameLst>
                                      </p:cBhvr>
                                      <p:tavLst>
                                        <p:tav tm="0">
                                          <p:val>
                                            <p:strVal val="#ppt_x"/>
                                          </p:val>
                                        </p:tav>
                                        <p:tav tm="100000">
                                          <p:val>
                                            <p:strVal val="#ppt_x"/>
                                          </p:val>
                                        </p:tav>
                                      </p:tavLst>
                                    </p:anim>
                                    <p:anim calcmode="lin" valueType="num">
                                      <p:cBhvr additive="base">
                                        <p:cTn id="14" dur="500" fill="hold"/>
                                        <p:tgtEl>
                                          <p:spTgt spid="5017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0180"/>
                                        </p:tgtEl>
                                        <p:attrNameLst>
                                          <p:attrName>style.visibility</p:attrName>
                                        </p:attrNameLst>
                                      </p:cBhvr>
                                      <p:to>
                                        <p:strVal val="visible"/>
                                      </p:to>
                                    </p:set>
                                    <p:anim calcmode="lin" valueType="num">
                                      <p:cBhvr additive="base">
                                        <p:cTn id="17" dur="500" fill="hold"/>
                                        <p:tgtEl>
                                          <p:spTgt spid="50180"/>
                                        </p:tgtEl>
                                        <p:attrNameLst>
                                          <p:attrName>ppt_x</p:attrName>
                                        </p:attrNameLst>
                                      </p:cBhvr>
                                      <p:tavLst>
                                        <p:tav tm="0">
                                          <p:val>
                                            <p:strVal val="#ppt_x"/>
                                          </p:val>
                                        </p:tav>
                                        <p:tav tm="100000">
                                          <p:val>
                                            <p:strVal val="#ppt_x"/>
                                          </p:val>
                                        </p:tav>
                                      </p:tavLst>
                                    </p:anim>
                                    <p:anim calcmode="lin" valueType="num">
                                      <p:cBhvr additive="base">
                                        <p:cTn id="18"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a:t>第</a:t>
            </a:r>
            <a:r>
              <a:rPr lang="en-US" altLang="zh-CN"/>
              <a:t>7</a:t>
            </a:r>
            <a:r>
              <a:rPr lang="zh-CN" altLang="en-US"/>
              <a:t>章总结</a:t>
            </a:r>
          </a:p>
        </p:txBody>
      </p:sp>
      <p:sp>
        <p:nvSpPr>
          <p:cNvPr id="50179" name="内容占位符 2"/>
          <p:cNvSpPr>
            <a:spLocks noGrp="1"/>
          </p:cNvSpPr>
          <p:nvPr>
            <p:ph idx="1"/>
          </p:nvPr>
        </p:nvSpPr>
        <p:spPr>
          <a:xfrm>
            <a:off x="457200" y="1825962"/>
            <a:ext cx="8229600" cy="4389120"/>
          </a:xfrm>
        </p:spPr>
        <p:txBody>
          <a:bodyPr/>
          <a:lstStyle/>
          <a:p>
            <a:r>
              <a:rPr lang="zh-CN" altLang="en-US"/>
              <a:t>运行时刻组织</a:t>
            </a:r>
            <a:endParaRPr lang="en-US" altLang="zh-CN"/>
          </a:p>
          <a:p>
            <a:r>
              <a:rPr lang="zh-CN" altLang="en-US"/>
              <a:t>控制栈、栈分配、栈中非局部数据访问</a:t>
            </a:r>
            <a:endParaRPr lang="en-US" altLang="zh-CN"/>
          </a:p>
          <a:p>
            <a:r>
              <a:rPr lang="zh-CN" altLang="en-US"/>
              <a:t>堆管理、存储管理器、减少碎片、垃圾回收</a:t>
            </a:r>
            <a:endParaRPr lang="en-US" altLang="zh-CN"/>
          </a:p>
          <a:p>
            <a:r>
              <a:rPr lang="zh-CN" altLang="en-US"/>
              <a:t>可达性、引用计数、跟踪回收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z="3600" dirty="0"/>
              <a:t>编译系统存储组织</a:t>
            </a:r>
            <a:endParaRPr lang="zh-CN" altLang="en-US" dirty="0"/>
          </a:p>
        </p:txBody>
      </p:sp>
      <p:sp>
        <p:nvSpPr>
          <p:cNvPr id="3" name="内容占位符 2"/>
          <p:cNvSpPr>
            <a:spLocks noGrp="1"/>
          </p:cNvSpPr>
          <p:nvPr>
            <p:ph idx="1"/>
          </p:nvPr>
        </p:nvSpPr>
        <p:spPr/>
        <p:txBody>
          <a:bodyPr>
            <a:normAutofit/>
          </a:bodyPr>
          <a:lstStyle/>
          <a:p>
            <a:pPr>
              <a:defRPr/>
            </a:pPr>
            <a:r>
              <a:rPr lang="zh-CN" altLang="en-US" dirty="0"/>
              <a:t>编译系统给程序里的对象分配空间，包括代码，静态和动态数据，全局和局部数据等</a:t>
            </a:r>
            <a:endParaRPr lang="en-US" altLang="zh-CN" dirty="0"/>
          </a:p>
          <a:p>
            <a:pPr>
              <a:defRPr/>
            </a:pPr>
            <a:r>
              <a:rPr lang="zh-CN" altLang="en-US" dirty="0"/>
              <a:t>本章讨论存储位置的分配以及对代码和数据的访问，重点讨论存储管理</a:t>
            </a:r>
            <a:endParaRPr lang="en-US" altLang="zh-CN" dirty="0"/>
          </a:p>
          <a:p>
            <a:pPr lvl="1">
              <a:defRPr/>
            </a:pPr>
            <a:r>
              <a:rPr lang="zh-CN" altLang="en-US" dirty="0"/>
              <a:t>栈分配</a:t>
            </a:r>
            <a:endParaRPr lang="en-US" altLang="zh-CN" dirty="0"/>
          </a:p>
          <a:p>
            <a:pPr lvl="1">
              <a:defRPr/>
            </a:pPr>
            <a:r>
              <a:rPr lang="zh-CN" altLang="en-US" dirty="0"/>
              <a:t>堆管理</a:t>
            </a:r>
            <a:endParaRPr lang="en-US" altLang="zh-CN" dirty="0"/>
          </a:p>
          <a:p>
            <a:pPr lvl="1">
              <a:defRPr/>
            </a:pPr>
            <a:r>
              <a:rPr lang="zh-CN" altLang="en-US" dirty="0"/>
              <a:t>垃圾回收</a:t>
            </a:r>
            <a:endParaRPr lang="en-US" altLang="zh-CN" dirty="0"/>
          </a:p>
          <a:p>
            <a:pPr>
              <a:defRPr/>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存储管理</a:t>
            </a:r>
          </a:p>
        </p:txBody>
      </p:sp>
      <p:sp>
        <p:nvSpPr>
          <p:cNvPr id="10243" name="内容占位符 2"/>
          <p:cNvSpPr>
            <a:spLocks noGrp="1"/>
          </p:cNvSpPr>
          <p:nvPr>
            <p:ph idx="1"/>
          </p:nvPr>
        </p:nvSpPr>
        <p:spPr/>
        <p:txBody>
          <a:bodyPr/>
          <a:lstStyle/>
          <a:p>
            <a:r>
              <a:rPr lang="zh-CN" altLang="en-US"/>
              <a:t>编译程序对目标程序运行时的数据空间（逻辑地址空间）的组织和管理。</a:t>
            </a:r>
            <a:endParaRPr lang="en-US" altLang="zh-CN"/>
          </a:p>
          <a:p>
            <a:r>
              <a:rPr lang="zh-CN" altLang="en-US"/>
              <a:t>常见的编译器对于目标程序运行时刻的空间划分</a:t>
            </a:r>
            <a:endParaRPr lang="en-US" altLang="zh-CN"/>
          </a:p>
          <a:p>
            <a:pPr lvl="1"/>
            <a:r>
              <a:rPr lang="zh-CN" altLang="en-US"/>
              <a:t>以连续字节块存储</a:t>
            </a:r>
            <a:endParaRPr lang="en-US" altLang="zh-CN"/>
          </a:p>
          <a:p>
            <a:pPr lvl="1"/>
            <a:r>
              <a:rPr lang="zh-CN" altLang="en-US"/>
              <a:t>字节是内存最小的编址单位</a:t>
            </a:r>
            <a:endParaRPr lang="en-US" altLang="zh-CN"/>
          </a:p>
          <a:p>
            <a:pPr lvl="1"/>
            <a:r>
              <a:rPr lang="zh-CN" altLang="en-US"/>
              <a:t>一个字节是</a:t>
            </a:r>
            <a:r>
              <a:rPr lang="en-US" altLang="zh-CN"/>
              <a:t>8</a:t>
            </a:r>
            <a:r>
              <a:rPr lang="zh-CN" altLang="en-US"/>
              <a:t>个二进制位</a:t>
            </a:r>
            <a:endParaRPr lang="en-US" altLang="zh-CN"/>
          </a:p>
          <a:p>
            <a:pPr lvl="1"/>
            <a:r>
              <a:rPr lang="en-US" altLang="zh-CN"/>
              <a:t>……</a:t>
            </a:r>
            <a:endParaRPr lang="zh-CN" altLang="en-US"/>
          </a:p>
        </p:txBody>
      </p:sp>
      <p:pic>
        <p:nvPicPr>
          <p:cNvPr id="10244" name="Picture 2"/>
          <p:cNvPicPr>
            <a:picLocks noChangeAspect="1" noChangeArrowheads="1"/>
          </p:cNvPicPr>
          <p:nvPr/>
        </p:nvPicPr>
        <p:blipFill>
          <a:blip r:embed="rId2" cstate="print"/>
          <a:srcRect/>
          <a:stretch>
            <a:fillRect/>
          </a:stretch>
        </p:blipFill>
        <p:spPr bwMode="auto">
          <a:xfrm>
            <a:off x="5791200" y="3352800"/>
            <a:ext cx="3048000" cy="3221038"/>
          </a:xfrm>
          <a:prstGeom prst="rect">
            <a:avLst/>
          </a:prstGeom>
          <a:noFill/>
          <a:ln w="38100" algn="ctr">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存储管理（续）</a:t>
            </a:r>
          </a:p>
        </p:txBody>
      </p:sp>
      <p:sp>
        <p:nvSpPr>
          <p:cNvPr id="3" name="内容占位符 2"/>
          <p:cNvSpPr>
            <a:spLocks noGrp="1"/>
          </p:cNvSpPr>
          <p:nvPr>
            <p:ph idx="1"/>
          </p:nvPr>
        </p:nvSpPr>
        <p:spPr>
          <a:xfrm>
            <a:off x="566738" y="1752600"/>
            <a:ext cx="6672262" cy="4343400"/>
          </a:xfrm>
        </p:spPr>
        <p:txBody>
          <a:bodyPr>
            <a:normAutofit/>
          </a:bodyPr>
          <a:lstStyle/>
          <a:p>
            <a:pPr>
              <a:defRPr/>
            </a:pPr>
            <a:r>
              <a:rPr lang="zh-CN" altLang="en-US" dirty="0"/>
              <a:t>代码区：放置可执行目标代码的数据区域，在编译时刻该区域的大小就可以确定。这个区通常在存储的低地址端</a:t>
            </a:r>
            <a:endParaRPr lang="en-US" altLang="zh-CN" dirty="0"/>
          </a:p>
          <a:p>
            <a:pPr>
              <a:defRPr/>
            </a:pPr>
            <a:r>
              <a:rPr lang="zh-CN" altLang="en-US" dirty="0"/>
              <a:t>静态区：程序的某些数据对象，如全局常量和编译器产生的某些数据</a:t>
            </a:r>
            <a:endParaRPr lang="en-US" altLang="zh-CN" dirty="0"/>
          </a:p>
          <a:p>
            <a:pPr>
              <a:defRPr/>
            </a:pPr>
            <a:r>
              <a:rPr lang="zh-CN" altLang="en-US" dirty="0"/>
              <a:t>动态区域</a:t>
            </a:r>
            <a:endParaRPr lang="en-US" altLang="zh-CN" dirty="0"/>
          </a:p>
          <a:p>
            <a:pPr lvl="1">
              <a:defRPr/>
            </a:pPr>
            <a:r>
              <a:rPr lang="zh-CN" altLang="en-US" dirty="0"/>
              <a:t>堆区和栈区被放在剩余地址空间的两端。它们的大小随着程序运行会发生改变。注意栈区和堆区的增长方向</a:t>
            </a:r>
          </a:p>
        </p:txBody>
      </p:sp>
      <p:pic>
        <p:nvPicPr>
          <p:cNvPr id="11268" name="Picture 2"/>
          <p:cNvPicPr>
            <a:picLocks noChangeAspect="1" noChangeArrowheads="1"/>
          </p:cNvPicPr>
          <p:nvPr/>
        </p:nvPicPr>
        <p:blipFill>
          <a:blip r:embed="rId2" cstate="print"/>
          <a:srcRect/>
          <a:stretch>
            <a:fillRect/>
          </a:stretch>
        </p:blipFill>
        <p:spPr bwMode="auto">
          <a:xfrm>
            <a:off x="7181850" y="0"/>
            <a:ext cx="1962150" cy="3067050"/>
          </a:xfrm>
          <a:prstGeom prst="rect">
            <a:avLst/>
          </a:prstGeom>
          <a:noFill/>
          <a:ln w="38100" algn="ctr">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静态和动态存储分配</a:t>
            </a:r>
          </a:p>
        </p:txBody>
      </p:sp>
      <p:sp>
        <p:nvSpPr>
          <p:cNvPr id="3" name="内容占位符 2"/>
          <p:cNvSpPr>
            <a:spLocks noGrp="1"/>
          </p:cNvSpPr>
          <p:nvPr>
            <p:ph idx="1"/>
          </p:nvPr>
        </p:nvSpPr>
        <p:spPr/>
        <p:txBody>
          <a:bodyPr>
            <a:normAutofit/>
          </a:bodyPr>
          <a:lstStyle/>
          <a:p>
            <a:pPr>
              <a:defRPr/>
            </a:pPr>
            <a:r>
              <a:rPr lang="zh-CN" altLang="en-US" dirty="0"/>
              <a:t>数据在运行时刻环境中的内存位置的布局及分配是存储管理的关键问题</a:t>
            </a:r>
            <a:endParaRPr lang="en-US" altLang="zh-CN" dirty="0"/>
          </a:p>
          <a:p>
            <a:pPr>
              <a:defRPr/>
            </a:pPr>
            <a:r>
              <a:rPr lang="zh-CN" altLang="en-US" dirty="0"/>
              <a:t>静态和动态</a:t>
            </a:r>
            <a:endParaRPr lang="en-US" altLang="zh-CN" dirty="0"/>
          </a:p>
          <a:p>
            <a:pPr lvl="1">
              <a:defRPr/>
            </a:pPr>
            <a:r>
              <a:rPr lang="zh-CN" altLang="en-US" dirty="0"/>
              <a:t>观察源程序，在编译时刻就能够确定某些数据的存储分配，这样的存储分配称为静态</a:t>
            </a:r>
            <a:endParaRPr lang="en-US" altLang="zh-CN" dirty="0"/>
          </a:p>
          <a:p>
            <a:pPr lvl="1">
              <a:defRPr/>
            </a:pPr>
            <a:r>
              <a:rPr lang="zh-CN" altLang="en-US" dirty="0"/>
              <a:t>在运行时刻才能决定的存储分配，称为动态</a:t>
            </a:r>
            <a:endParaRPr lang="en-US" altLang="zh-CN" dirty="0"/>
          </a:p>
          <a:p>
            <a:pPr>
              <a:defRPr/>
            </a:pPr>
            <a:r>
              <a:rPr lang="zh-CN" altLang="en-US" dirty="0"/>
              <a:t>动态存储分配</a:t>
            </a:r>
            <a:endParaRPr lang="en-US" altLang="zh-CN" dirty="0"/>
          </a:p>
          <a:p>
            <a:pPr lvl="1">
              <a:defRPr/>
            </a:pPr>
            <a:r>
              <a:rPr lang="zh-CN" altLang="en-US" dirty="0"/>
              <a:t>栈式存储</a:t>
            </a:r>
            <a:endParaRPr lang="en-US" altLang="zh-CN" dirty="0"/>
          </a:p>
          <a:p>
            <a:pPr lvl="2">
              <a:defRPr/>
            </a:pPr>
            <a:r>
              <a:rPr lang="zh-CN" altLang="en-US" dirty="0"/>
              <a:t>栈式存储与函数调用相关</a:t>
            </a:r>
            <a:endParaRPr lang="en-US" altLang="zh-CN" dirty="0"/>
          </a:p>
          <a:p>
            <a:pPr lvl="1">
              <a:defRPr/>
            </a:pPr>
            <a:r>
              <a:rPr lang="zh-CN" altLang="en-US" dirty="0"/>
              <a:t>堆式存储</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空间的栈式分配</a:t>
            </a:r>
          </a:p>
        </p:txBody>
      </p:sp>
      <p:sp>
        <p:nvSpPr>
          <p:cNvPr id="13315" name="内容占位符 2"/>
          <p:cNvSpPr>
            <a:spLocks noGrp="1"/>
          </p:cNvSpPr>
          <p:nvPr>
            <p:ph idx="1"/>
          </p:nvPr>
        </p:nvSpPr>
        <p:spPr/>
        <p:txBody>
          <a:bodyPr/>
          <a:lstStyle/>
          <a:p>
            <a:r>
              <a:rPr lang="zh-CN" altLang="en-US" dirty="0"/>
              <a:t>函数是常用语言中对某些特定动作单元的抽象。</a:t>
            </a:r>
            <a:endParaRPr lang="en-US" altLang="zh-CN" dirty="0"/>
          </a:p>
          <a:p>
            <a:r>
              <a:rPr lang="zh-CN" altLang="en-US" dirty="0"/>
              <a:t>与函数调用相关的数据在栈中进行存储和管理</a:t>
            </a:r>
            <a:endParaRPr lang="en-US" altLang="zh-CN" dirty="0"/>
          </a:p>
          <a:p>
            <a:pPr lvl="1"/>
            <a:r>
              <a:rPr lang="zh-CN" altLang="en-US" dirty="0"/>
              <a:t>当一个函数被调用时，用于存放该函数的局部变量的空间被压入栈</a:t>
            </a:r>
            <a:endParaRPr lang="en-US" altLang="zh-CN" dirty="0"/>
          </a:p>
          <a:p>
            <a:pPr lvl="1"/>
            <a:r>
              <a:rPr lang="zh-CN" altLang="en-US" dirty="0"/>
              <a:t>当这个函数结束时，该空间从栈中弹出</a:t>
            </a:r>
            <a:endParaRPr lang="en-US" altLang="zh-CN" dirty="0"/>
          </a:p>
          <a:p>
            <a:pPr lvl="1"/>
            <a:r>
              <a:rPr lang="zh-CN" altLang="en-US" dirty="0"/>
              <a:t>栈区空间可以被多个活动阶段不重叠的函数共享</a:t>
            </a:r>
          </a:p>
          <a:p>
            <a:pPr lvl="1">
              <a:buFont typeface="Wingdings" pitchFamily="2" charset="2"/>
              <a:buNone/>
            </a:pP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函数及调用</a:t>
            </a:r>
          </a:p>
        </p:txBody>
      </p:sp>
      <p:sp>
        <p:nvSpPr>
          <p:cNvPr id="3" name="内容占位符 2"/>
          <p:cNvSpPr>
            <a:spLocks noGrp="1"/>
          </p:cNvSpPr>
          <p:nvPr>
            <p:ph idx="1"/>
          </p:nvPr>
        </p:nvSpPr>
        <p:spPr/>
        <p:txBody>
          <a:bodyPr>
            <a:normAutofit fontScale="92500"/>
          </a:bodyPr>
          <a:lstStyle/>
          <a:p>
            <a:pPr>
              <a:defRPr/>
            </a:pPr>
            <a:r>
              <a:rPr lang="zh-CN" altLang="en-US" dirty="0"/>
              <a:t>函数包括函数名和函数体</a:t>
            </a:r>
            <a:endParaRPr lang="en-US" altLang="zh-CN" dirty="0"/>
          </a:p>
          <a:p>
            <a:pPr>
              <a:defRPr/>
            </a:pPr>
            <a:r>
              <a:rPr lang="zh-CN" altLang="en-US" dirty="0"/>
              <a:t>函数可能带有参数：形参、实参</a:t>
            </a:r>
            <a:endParaRPr lang="en-US" altLang="zh-CN" dirty="0"/>
          </a:p>
          <a:p>
            <a:pPr>
              <a:defRPr/>
            </a:pPr>
            <a:r>
              <a:rPr lang="zh-CN" altLang="en-US" dirty="0"/>
              <a:t>函数调用：函数名出现在可执行的语句中，执行被调用函数的函数体。</a:t>
            </a:r>
            <a:endParaRPr lang="en-US" altLang="zh-CN" dirty="0"/>
          </a:p>
          <a:p>
            <a:pPr>
              <a:defRPr/>
            </a:pPr>
            <a:r>
              <a:rPr lang="zh-CN" altLang="en-US" dirty="0"/>
              <a:t>函数体的一次执行称为该函数的一个活动（</a:t>
            </a:r>
            <a:r>
              <a:rPr lang="en-US" altLang="zh-CN" dirty="0"/>
              <a:t>Activation</a:t>
            </a:r>
            <a:r>
              <a:rPr lang="zh-CN" altLang="en-US" dirty="0"/>
              <a:t>）。</a:t>
            </a:r>
            <a:endParaRPr lang="en-US" altLang="zh-CN" dirty="0"/>
          </a:p>
          <a:p>
            <a:pPr>
              <a:defRPr/>
            </a:pPr>
            <a:r>
              <a:rPr lang="zh-CN" altLang="en-US" dirty="0"/>
              <a:t>活动生存期：从函数体执行的第一步到最后一步的步序列。</a:t>
            </a:r>
            <a:endParaRPr lang="en-US" altLang="zh-CN" dirty="0"/>
          </a:p>
          <a:p>
            <a:pPr>
              <a:defRPr/>
            </a:pPr>
            <a:r>
              <a:rPr lang="zh-CN" altLang="en-US" dirty="0"/>
              <a:t>函数活动的嵌套特性：即一个函数</a:t>
            </a:r>
            <a:r>
              <a:rPr lang="en-US" altLang="zh-CN" dirty="0"/>
              <a:t>p</a:t>
            </a:r>
            <a:r>
              <a:rPr lang="zh-CN" altLang="en-US" dirty="0"/>
              <a:t>的一个活动调用了函数</a:t>
            </a:r>
            <a:r>
              <a:rPr lang="en-US" altLang="zh-CN" dirty="0"/>
              <a:t>q</a:t>
            </a:r>
            <a:r>
              <a:rPr lang="zh-CN" altLang="en-US" dirty="0"/>
              <a:t>，那么</a:t>
            </a:r>
            <a:r>
              <a:rPr lang="en-US" altLang="zh-CN" dirty="0"/>
              <a:t>q</a:t>
            </a:r>
            <a:r>
              <a:rPr lang="zh-CN" altLang="en-US" dirty="0"/>
              <a:t>的该次活动必定在</a:t>
            </a:r>
            <a:r>
              <a:rPr lang="en-US" altLang="zh-CN" dirty="0"/>
              <a:t>p</a:t>
            </a:r>
            <a:r>
              <a:rPr lang="zh-CN" altLang="en-US" dirty="0"/>
              <a:t>的活动结束之前结束。</a:t>
            </a:r>
            <a:endParaRPr lang="en-US" altLang="zh-CN" dirty="0"/>
          </a:p>
          <a:p>
            <a:pPr>
              <a:defRPr/>
            </a:pPr>
            <a:endParaRPr lang="en-US" altLang="zh-CN" dirty="0"/>
          </a:p>
          <a:p>
            <a:pPr>
              <a:defRPr/>
            </a:pPr>
            <a:endParaRPr lang="en-US" altLang="zh-CN" dirty="0"/>
          </a:p>
          <a:p>
            <a:pPr>
              <a:defRPr/>
            </a:pPr>
            <a:endParaRPr lang="zh-CN" altLang="en-US" dirty="0"/>
          </a:p>
          <a:p>
            <a:pPr>
              <a:defRPr/>
            </a:pP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1642</TotalTime>
  <Words>2435</Words>
  <Application>Microsoft Office PowerPoint</Application>
  <PresentationFormat>全屏显示(4:3)</PresentationFormat>
  <Paragraphs>217</Paragraphs>
  <Slides>38</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4" baseType="lpstr">
      <vt:lpstr>Calibri</vt:lpstr>
      <vt:lpstr>Constantia</vt:lpstr>
      <vt:lpstr>Wingdings</vt:lpstr>
      <vt:lpstr>Wingdings 2</vt:lpstr>
      <vt:lpstr>流畅</vt:lpstr>
      <vt:lpstr>VISIO</vt:lpstr>
      <vt:lpstr>第七章     运行时刻环境</vt:lpstr>
      <vt:lpstr>主要内容</vt:lpstr>
      <vt:lpstr>概要</vt:lpstr>
      <vt:lpstr>编译系统存储组织</vt:lpstr>
      <vt:lpstr>存储管理</vt:lpstr>
      <vt:lpstr>存储管理（续）</vt:lpstr>
      <vt:lpstr>静态和动态存储分配</vt:lpstr>
      <vt:lpstr>空间的栈式分配</vt:lpstr>
      <vt:lpstr>函数及调用</vt:lpstr>
      <vt:lpstr>函数调用示例</vt:lpstr>
      <vt:lpstr>活动树</vt:lpstr>
      <vt:lpstr>活动树示例</vt:lpstr>
      <vt:lpstr>活动记录</vt:lpstr>
      <vt:lpstr>活动记录存储示例</vt:lpstr>
      <vt:lpstr>活动记录的内容</vt:lpstr>
      <vt:lpstr>运行时刻栈示例</vt:lpstr>
      <vt:lpstr>调用代码序列、返回代码序列</vt:lpstr>
      <vt:lpstr>调用者和被调用者合作管理栈示例</vt:lpstr>
      <vt:lpstr>堆管理</vt:lpstr>
      <vt:lpstr>存储管理器</vt:lpstr>
      <vt:lpstr>计算机的存储层次结构</vt:lpstr>
      <vt:lpstr>程序中的局部性</vt:lpstr>
      <vt:lpstr>碎片整理</vt:lpstr>
      <vt:lpstr>PowerPoint 演示文稿</vt:lpstr>
      <vt:lpstr>碎片整理（续）</vt:lpstr>
      <vt:lpstr>一个堆的片段</vt:lpstr>
      <vt:lpstr>人工回收请求</vt:lpstr>
      <vt:lpstr>垃圾回收概述</vt:lpstr>
      <vt:lpstr>垃圾回收概述（引用计数法）</vt:lpstr>
      <vt:lpstr>引用计数示例</vt:lpstr>
      <vt:lpstr>引用计数不能回收不可达的循环数据结构</vt:lpstr>
      <vt:lpstr>基于跟踪的垃圾回收</vt:lpstr>
      <vt:lpstr>基本的标记清扫式回收器</vt:lpstr>
      <vt:lpstr>基本的标记清扫式回收器（续）</vt:lpstr>
      <vt:lpstr>基本的标记清扫式回收器（续）</vt:lpstr>
      <vt:lpstr>标记压缩回收器</vt:lpstr>
      <vt:lpstr>标记压缩回收器（续）</vt:lpstr>
      <vt:lpstr>第7章总结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运行时刻环境</dc:title>
  <dc:creator>Dai Xinyu</dc:creator>
  <cp:lastModifiedBy>Tianyi</cp:lastModifiedBy>
  <cp:revision>28</cp:revision>
  <dcterms:created xsi:type="dcterms:W3CDTF">2010-05-06T05:26:07Z</dcterms:created>
  <dcterms:modified xsi:type="dcterms:W3CDTF">2022-01-06T16:14:32Z</dcterms:modified>
</cp:coreProperties>
</file>