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3" r:id="rId3"/>
    <p:sldId id="324" r:id="rId4"/>
    <p:sldId id="258" r:id="rId5"/>
    <p:sldId id="257" r:id="rId6"/>
    <p:sldId id="321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8" r:id="rId46"/>
    <p:sldId id="320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1" autoAdjust="0"/>
    <p:restoredTop sz="94674"/>
  </p:normalViewPr>
  <p:slideViewPr>
    <p:cSldViewPr>
      <p:cViewPr varScale="1">
        <p:scale>
          <a:sx n="98" d="100"/>
          <a:sy n="98" d="100"/>
        </p:scale>
        <p:origin x="78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2022/1/6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924944"/>
            <a:ext cx="7772400" cy="13620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br>
              <a:rPr lang="en-US" altLang="zh-CN" sz="5400" dirty="0"/>
            </a:br>
            <a:br>
              <a:rPr lang="en-US" altLang="zh-CN" sz="5400" dirty="0"/>
            </a:br>
            <a:br>
              <a:rPr lang="en-US" altLang="zh-CN" sz="5400" dirty="0"/>
            </a:br>
            <a:br>
              <a:rPr lang="en-US" altLang="zh-CN" sz="5400" dirty="0"/>
            </a:br>
            <a:r>
              <a:rPr lang="zh-CN" altLang="en-US" sz="5400" dirty="0"/>
              <a:t>第八章     代 码 生 成</a:t>
            </a:r>
            <a:br>
              <a:rPr lang="en-US" altLang="zh-CN" sz="5400" dirty="0"/>
            </a:br>
            <a:br>
              <a:rPr lang="en-US" altLang="zh-CN" sz="5400" dirty="0"/>
            </a:br>
            <a:br>
              <a:rPr lang="en-US" altLang="zh-CN" sz="5400" dirty="0"/>
            </a:br>
            <a:endParaRPr lang="zh-CN" altLang="en-US" sz="5400" dirty="0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3995936" y="4005064"/>
            <a:ext cx="4800600" cy="1500188"/>
          </a:xfrm>
        </p:spPr>
        <p:txBody>
          <a:bodyPr/>
          <a:lstStyle/>
          <a:p>
            <a:r>
              <a:rPr lang="zh-CN" altLang="en-US" dirty="0"/>
              <a:t>南京大学 戴新宇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指令集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加载运算：</a:t>
            </a:r>
            <a:r>
              <a:rPr lang="en-US" altLang="zh-CN"/>
              <a:t>LD </a:t>
            </a:r>
            <a:r>
              <a:rPr lang="en-US" altLang="zh-CN" i="1"/>
              <a:t>dst, addr</a:t>
            </a:r>
            <a:r>
              <a:rPr lang="en-US" altLang="zh-CN"/>
              <a:t>     LD </a:t>
            </a:r>
            <a:r>
              <a:rPr lang="en-US" altLang="zh-CN" i="1"/>
              <a:t>r1,r2</a:t>
            </a:r>
          </a:p>
          <a:p>
            <a:pPr eaLnBrk="1" hangingPunct="1"/>
            <a:r>
              <a:rPr lang="zh-CN" altLang="en-US"/>
              <a:t>保存运算</a:t>
            </a:r>
            <a:r>
              <a:rPr lang="en-US" altLang="zh-CN"/>
              <a:t>: ST </a:t>
            </a:r>
            <a:r>
              <a:rPr lang="en-US" altLang="zh-CN" i="1"/>
              <a:t>x,r</a:t>
            </a:r>
          </a:p>
          <a:p>
            <a:pPr eaLnBrk="1" hangingPunct="1"/>
            <a:r>
              <a:rPr lang="zh-CN" altLang="en-US"/>
              <a:t>计算运算</a:t>
            </a:r>
            <a:r>
              <a:rPr lang="en-US" altLang="zh-CN"/>
              <a:t>: OP </a:t>
            </a:r>
            <a:r>
              <a:rPr lang="en-US" altLang="zh-CN" i="1"/>
              <a:t>dst, src1, src2</a:t>
            </a:r>
          </a:p>
          <a:p>
            <a:pPr eaLnBrk="1" hangingPunct="1"/>
            <a:r>
              <a:rPr lang="zh-CN" altLang="en-US"/>
              <a:t>无条件跳转</a:t>
            </a:r>
            <a:r>
              <a:rPr lang="en-US" altLang="zh-CN"/>
              <a:t>:BR </a:t>
            </a:r>
            <a:r>
              <a:rPr lang="en-US" altLang="zh-CN" i="1"/>
              <a:t>L</a:t>
            </a:r>
          </a:p>
          <a:p>
            <a:pPr eaLnBrk="1" hangingPunct="1"/>
            <a:r>
              <a:rPr lang="zh-CN" altLang="en-US"/>
              <a:t>条件跳转</a:t>
            </a:r>
            <a:r>
              <a:rPr lang="en-US" altLang="zh-CN"/>
              <a:t>:Bcond </a:t>
            </a:r>
            <a:r>
              <a:rPr lang="en-US" altLang="zh-CN" i="1"/>
              <a:t>r, L    </a:t>
            </a:r>
            <a:r>
              <a:rPr lang="en-US" altLang="zh-CN"/>
              <a:t>BLTZ</a:t>
            </a:r>
            <a:r>
              <a:rPr lang="en-US" altLang="zh-CN" i="1"/>
              <a:t> r,L</a:t>
            </a:r>
            <a:endParaRPr lang="zh-CN" altLang="en-US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指令中的寻址模式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CN" altLang="en-US" dirty="0"/>
              <a:t>变量名</a:t>
            </a:r>
            <a:r>
              <a:rPr lang="en-US" altLang="zh-CN" dirty="0"/>
              <a:t>x</a:t>
            </a:r>
            <a:r>
              <a:rPr lang="zh-CN" altLang="en-US" dirty="0"/>
              <a:t>，指向</a:t>
            </a:r>
            <a:r>
              <a:rPr lang="en-US" altLang="zh-CN" dirty="0"/>
              <a:t>x</a:t>
            </a:r>
            <a:r>
              <a:rPr lang="zh-CN" altLang="en-US" dirty="0"/>
              <a:t>的内存位置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带有下标的形如</a:t>
            </a:r>
            <a:r>
              <a:rPr lang="en-US" altLang="zh-CN" dirty="0"/>
              <a:t>a(r)</a:t>
            </a:r>
            <a:r>
              <a:rPr lang="zh-CN" altLang="en-US" dirty="0"/>
              <a:t>的地址，</a:t>
            </a:r>
            <a:r>
              <a:rPr lang="en-US" altLang="zh-CN" dirty="0"/>
              <a:t>a</a:t>
            </a:r>
            <a:r>
              <a:rPr lang="zh-CN" altLang="en-US" dirty="0"/>
              <a:t>是一个变量，</a:t>
            </a:r>
            <a:r>
              <a:rPr lang="en-US" altLang="zh-CN" dirty="0"/>
              <a:t>r</a:t>
            </a:r>
            <a:r>
              <a:rPr lang="zh-CN" altLang="en-US" dirty="0"/>
              <a:t>是一个寄存器。</a:t>
            </a:r>
            <a:r>
              <a:rPr lang="en-US" altLang="zh-CN" dirty="0"/>
              <a:t>a(r)</a:t>
            </a:r>
            <a:r>
              <a:rPr lang="zh-CN" altLang="en-US" dirty="0"/>
              <a:t>的内存位置</a:t>
            </a:r>
            <a:r>
              <a:rPr lang="en-US" altLang="zh-CN" dirty="0"/>
              <a:t>:a</a:t>
            </a:r>
            <a:r>
              <a:rPr lang="zh-CN" altLang="en-US" dirty="0"/>
              <a:t>的左值加上存放在寄存器</a:t>
            </a:r>
            <a:r>
              <a:rPr lang="en-US" altLang="zh-CN" dirty="0"/>
              <a:t>r</a:t>
            </a:r>
            <a:r>
              <a:rPr lang="zh-CN" altLang="en-US" dirty="0"/>
              <a:t>中的值。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LD R1, a(R2)</a:t>
            </a:r>
            <a:r>
              <a:rPr lang="zh-CN" altLang="en-US" dirty="0"/>
              <a:t>表示</a:t>
            </a:r>
            <a:r>
              <a:rPr lang="en-US" altLang="zh-CN" dirty="0"/>
              <a:t>R1=contents(</a:t>
            </a:r>
            <a:r>
              <a:rPr lang="en-US" altLang="zh-CN" dirty="0" err="1"/>
              <a:t>a+contents</a:t>
            </a:r>
            <a:r>
              <a:rPr lang="en-US" altLang="zh-CN" dirty="0"/>
              <a:t>(R2))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contents(x)</a:t>
            </a:r>
            <a:r>
              <a:rPr lang="zh-CN" altLang="en-US" dirty="0"/>
              <a:t>表示</a:t>
            </a:r>
            <a:r>
              <a:rPr lang="en-US" altLang="zh-CN" dirty="0"/>
              <a:t>x</a:t>
            </a:r>
            <a:r>
              <a:rPr lang="zh-CN" altLang="en-US" dirty="0"/>
              <a:t>所代表的寄存器或内存中存放的值。</a:t>
            </a:r>
            <a:endParaRPr lang="en-US" altLang="zh-CN" dirty="0"/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constant(r)</a:t>
            </a:r>
            <a:r>
              <a:rPr lang="zh-CN" altLang="en-US" dirty="0"/>
              <a:t>，寄存器</a:t>
            </a:r>
            <a:r>
              <a:rPr lang="en-US" altLang="zh-CN" dirty="0"/>
              <a:t>r</a:t>
            </a:r>
            <a:r>
              <a:rPr lang="zh-CN" altLang="en-US" dirty="0"/>
              <a:t>中的值加上前面的常数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LD R1, 100(R2)</a:t>
            </a:r>
            <a:r>
              <a:rPr lang="zh-CN" altLang="en-US" dirty="0"/>
              <a:t>表示</a:t>
            </a:r>
            <a:r>
              <a:rPr lang="en-US" altLang="zh-CN" dirty="0"/>
              <a:t>R1=contents(100+contents(R2))</a:t>
            </a:r>
          </a:p>
          <a:p>
            <a:pPr eaLnBrk="1" hangingPunct="1">
              <a:defRPr/>
            </a:pPr>
            <a:r>
              <a:rPr lang="zh-CN" altLang="en-US" dirty="0"/>
              <a:t>两种间接寻址模式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*r</a:t>
            </a:r>
            <a:r>
              <a:rPr lang="zh-CN" altLang="en-US" dirty="0"/>
              <a:t>表示</a:t>
            </a:r>
            <a:r>
              <a:rPr lang="en-US" altLang="zh-CN" dirty="0"/>
              <a:t>r</a:t>
            </a:r>
            <a:r>
              <a:rPr lang="zh-CN" altLang="en-US" dirty="0"/>
              <a:t>的内容所表示的位置上存放的位置中的值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*100(r)</a:t>
            </a:r>
            <a:r>
              <a:rPr lang="zh-CN" altLang="en-US" dirty="0"/>
              <a:t>。</a:t>
            </a:r>
            <a:r>
              <a:rPr lang="en-US" altLang="zh-CN" dirty="0"/>
              <a:t>LD R1, *100(R2)</a:t>
            </a:r>
            <a:r>
              <a:rPr lang="zh-CN" altLang="en-US" dirty="0"/>
              <a:t>表示</a:t>
            </a:r>
            <a:r>
              <a:rPr lang="en-US" altLang="zh-CN" dirty="0"/>
              <a:t>R1=contents(contents(100+content(R2)))</a:t>
            </a:r>
          </a:p>
          <a:p>
            <a:pPr eaLnBrk="1" hangingPunct="1">
              <a:defRPr/>
            </a:pPr>
            <a:r>
              <a:rPr lang="zh-CN" altLang="en-US" dirty="0"/>
              <a:t>直接常数，在常数前面加上</a:t>
            </a:r>
            <a:r>
              <a:rPr lang="en-US" altLang="zh-CN" dirty="0"/>
              <a:t>#</a:t>
            </a:r>
            <a:r>
              <a:rPr lang="zh-CN" altLang="en-US" dirty="0"/>
              <a:t>。 </a:t>
            </a:r>
            <a:r>
              <a:rPr lang="en-US" altLang="zh-CN" dirty="0"/>
              <a:t>LD R1,#100  ADD R1,R1,#100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目标机指令序列示例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133600"/>
            <a:ext cx="1085850" cy="2762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752600"/>
            <a:ext cx="4181475" cy="10858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124200"/>
            <a:ext cx="1143000" cy="3714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3048000"/>
            <a:ext cx="6238875" cy="10636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1229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4648200"/>
            <a:ext cx="1171575" cy="3619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1229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0" y="4343400"/>
            <a:ext cx="6334125" cy="11239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1229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5562600"/>
            <a:ext cx="923925" cy="3810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1229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09800" y="5486400"/>
            <a:ext cx="5981700" cy="8874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目标机指令序列示例（续）</a:t>
            </a:r>
          </a:p>
        </p:txBody>
      </p:sp>
      <p:pic>
        <p:nvPicPr>
          <p:cNvPr id="1331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3962400"/>
            <a:ext cx="2466975" cy="333375"/>
          </a:xfrm>
          <a:noFill/>
        </p:spPr>
      </p:pic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133600"/>
            <a:ext cx="876300" cy="3429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1981200"/>
            <a:ext cx="6410325" cy="8477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3581400"/>
            <a:ext cx="4914900" cy="11906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目标代码中的地址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752600"/>
            <a:ext cx="8001000" cy="4267200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如何为过程调用和返回生成代码</a:t>
            </a:r>
            <a:endParaRPr lang="en-US" altLang="zh-CN" dirty="0"/>
          </a:p>
          <a:p>
            <a:pPr marL="617220" lvl="2" indent="-342900"/>
            <a:r>
              <a:rPr lang="zh-CN" altLang="en-US" sz="2600" dirty="0"/>
              <a:t>静态分配</a:t>
            </a:r>
            <a:endParaRPr lang="en-US" altLang="zh-CN" sz="2600" dirty="0"/>
          </a:p>
          <a:p>
            <a:pPr marL="617220" lvl="2" indent="-342900"/>
            <a:r>
              <a:rPr lang="zh-CN" altLang="en-US" sz="2600" dirty="0"/>
              <a:t>栈式分配</a:t>
            </a:r>
            <a:endParaRPr lang="en-US" altLang="zh-CN" sz="2600" dirty="0"/>
          </a:p>
          <a:p>
            <a:pPr eaLnBrk="1" hangingPunct="1">
              <a:defRPr/>
            </a:pPr>
            <a:r>
              <a:rPr lang="zh-CN" altLang="en-US" dirty="0"/>
              <a:t>程序逻辑地址空间的划分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静态代码区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Static</a:t>
            </a:r>
            <a:r>
              <a:rPr lang="zh-CN" altLang="en-US" dirty="0"/>
              <a:t>区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Heap</a:t>
            </a:r>
            <a:r>
              <a:rPr lang="zh-CN" altLang="en-US" dirty="0"/>
              <a:t>区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Stack</a:t>
            </a:r>
            <a:r>
              <a:rPr lang="zh-CN" altLang="en-US" dirty="0"/>
              <a:t>区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过程调用相关的目标代码：静态分配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过程调用相关的三地址语句 </a:t>
            </a:r>
            <a:r>
              <a:rPr lang="en-US" altLang="zh-CN" dirty="0"/>
              <a:t>call </a:t>
            </a:r>
            <a:r>
              <a:rPr lang="en-US" altLang="zh-CN" i="1" dirty="0" err="1"/>
              <a:t>callee</a:t>
            </a:r>
            <a:r>
              <a:rPr lang="en-US" altLang="zh-CN" dirty="0"/>
              <a:t>, return, halt, action</a:t>
            </a:r>
          </a:p>
          <a:p>
            <a:pPr lvl="1" eaLnBrk="1" hangingPunct="1">
              <a:defRPr/>
            </a:pPr>
            <a:r>
              <a:rPr lang="en-US" altLang="zh-CN" dirty="0"/>
              <a:t>call </a:t>
            </a:r>
            <a:r>
              <a:rPr lang="en-US" altLang="zh-CN" i="1" dirty="0" err="1"/>
              <a:t>callee</a:t>
            </a:r>
            <a:r>
              <a:rPr lang="zh-CN" altLang="en-US" dirty="0"/>
              <a:t>对应的目标指令实现（静态分配）</a:t>
            </a:r>
            <a:endParaRPr lang="en-US" altLang="zh-CN" dirty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1900" dirty="0"/>
              <a:t>ST  </a:t>
            </a:r>
            <a:r>
              <a:rPr lang="en-US" altLang="zh-CN" sz="1900" dirty="0" err="1"/>
              <a:t>callee.staticArea</a:t>
            </a:r>
            <a:r>
              <a:rPr lang="en-US" altLang="zh-CN" sz="1900" dirty="0"/>
              <a:t>, #here+20      //</a:t>
            </a:r>
            <a:r>
              <a:rPr lang="zh-CN" altLang="en-US" sz="1900" dirty="0"/>
              <a:t>把返回地址保存到</a:t>
            </a:r>
            <a:r>
              <a:rPr lang="en-US" altLang="zh-CN" sz="1900" dirty="0" err="1"/>
              <a:t>callee</a:t>
            </a:r>
            <a:r>
              <a:rPr lang="zh-CN" altLang="en-US" sz="1900" dirty="0"/>
              <a:t>的活动记录的开始处</a:t>
            </a:r>
            <a:endParaRPr lang="en-US" altLang="zh-CN" sz="1900" dirty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1900" dirty="0"/>
              <a:t>BR  </a:t>
            </a:r>
            <a:r>
              <a:rPr lang="en-US" altLang="zh-CN" sz="1900" dirty="0" err="1"/>
              <a:t>callee.codeArea</a:t>
            </a:r>
            <a:r>
              <a:rPr lang="en-US" altLang="zh-CN" sz="1900" dirty="0"/>
              <a:t>      </a:t>
            </a:r>
            <a:r>
              <a:rPr lang="zh-CN" altLang="en-US" sz="1900" dirty="0"/>
              <a:t> </a:t>
            </a:r>
            <a:r>
              <a:rPr lang="en-US" altLang="zh-CN" sz="1900" dirty="0"/>
              <a:t>// </a:t>
            </a:r>
            <a:r>
              <a:rPr lang="zh-CN" altLang="en-US" sz="1900" dirty="0"/>
              <a:t>把控制传递给被调用过程</a:t>
            </a:r>
            <a:r>
              <a:rPr lang="en-US" altLang="zh-CN" sz="1900" dirty="0" err="1"/>
              <a:t>callee</a:t>
            </a:r>
            <a:r>
              <a:rPr lang="zh-CN" altLang="en-US" sz="1900" dirty="0"/>
              <a:t>的目标代码上</a:t>
            </a:r>
            <a:endParaRPr lang="en-US" altLang="zh-CN" sz="1900" dirty="0"/>
          </a:p>
          <a:p>
            <a:pPr lvl="1" eaLnBrk="1" hangingPunct="1">
              <a:defRPr/>
            </a:pPr>
            <a:r>
              <a:rPr lang="en-US" altLang="zh-CN" dirty="0"/>
              <a:t>Return</a:t>
            </a:r>
            <a:r>
              <a:rPr lang="zh-CN" altLang="en-US" dirty="0"/>
              <a:t>指令</a:t>
            </a:r>
            <a:endParaRPr lang="en-US" altLang="zh-CN" dirty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1900" dirty="0"/>
              <a:t>BR </a:t>
            </a:r>
            <a:r>
              <a:rPr lang="en-US" altLang="zh-CN" sz="1900" i="1" dirty="0"/>
              <a:t>*</a:t>
            </a:r>
            <a:r>
              <a:rPr lang="en-US" altLang="zh-CN" sz="1900" i="1" dirty="0" err="1"/>
              <a:t>callee.staticArea</a:t>
            </a:r>
            <a:r>
              <a:rPr lang="en-US" altLang="zh-CN" sz="1900" dirty="0"/>
              <a:t>  //</a:t>
            </a:r>
            <a:r>
              <a:rPr lang="zh-CN" altLang="en-US" sz="1900" dirty="0"/>
              <a:t>控制转向保存在</a:t>
            </a:r>
            <a:r>
              <a:rPr lang="en-US" altLang="zh-CN" sz="1900" dirty="0" err="1"/>
              <a:t>callee</a:t>
            </a:r>
            <a:r>
              <a:rPr lang="zh-CN" altLang="en-US" sz="1900" dirty="0"/>
              <a:t>的活动记录开始位置的地址</a:t>
            </a:r>
            <a:endParaRPr lang="en-US" altLang="zh-CN" sz="1900" dirty="0"/>
          </a:p>
          <a:p>
            <a:pPr lvl="1" eaLnBrk="1" hangingPunct="1">
              <a:defRPr/>
            </a:pPr>
            <a:r>
              <a:rPr lang="en-US" altLang="zh-CN" sz="2900" dirty="0"/>
              <a:t>Halt</a:t>
            </a:r>
            <a:r>
              <a:rPr lang="zh-CN" altLang="en-US" dirty="0"/>
              <a:t>指令，没有调用者的第一个过程的最后一个指令是</a:t>
            </a:r>
            <a:r>
              <a:rPr lang="en-US" altLang="zh-CN" dirty="0"/>
              <a:t>halt</a:t>
            </a:r>
            <a:r>
              <a:rPr lang="zh-CN" altLang="en-US" dirty="0"/>
              <a:t>，把控制返回给操作系统。</a:t>
            </a:r>
            <a:endParaRPr lang="en-US" altLang="zh-CN" dirty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CN" sz="2200" dirty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altLang="zh-CN"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过程调用示例</a:t>
            </a:r>
          </a:p>
        </p:txBody>
      </p:sp>
      <p:pic>
        <p:nvPicPr>
          <p:cNvPr id="1638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00034" y="2438400"/>
            <a:ext cx="3352800" cy="1514475"/>
          </a:xfrm>
          <a:noFill/>
        </p:spPr>
      </p:pic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752600"/>
            <a:ext cx="3352800" cy="7429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1600200"/>
            <a:ext cx="4892675" cy="44196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01000" cy="1216025"/>
          </a:xfrm>
        </p:spPr>
        <p:txBody>
          <a:bodyPr/>
          <a:lstStyle/>
          <a:p>
            <a:r>
              <a:rPr lang="zh-CN" altLang="en-US" dirty="0"/>
              <a:t>过程调用相关的栈式分配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3276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dirty="0"/>
              <a:t>在保存活动记录时，使用相对地址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在寄存器</a:t>
            </a:r>
            <a:r>
              <a:rPr lang="en-US" altLang="zh-CN" dirty="0"/>
              <a:t>SP</a:t>
            </a:r>
            <a:r>
              <a:rPr lang="zh-CN" altLang="en-US" dirty="0"/>
              <a:t>中存放一个指向栈顶的活动记录的开始处的指针。活动记录中的其他信息可以通过相对于</a:t>
            </a:r>
            <a:r>
              <a:rPr lang="en-US" altLang="zh-CN" dirty="0"/>
              <a:t>SP</a:t>
            </a:r>
            <a:r>
              <a:rPr lang="zh-CN" altLang="en-US" dirty="0"/>
              <a:t>值的偏移量来访问。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发生过程调用时，调用过程增加</a:t>
            </a:r>
            <a:r>
              <a:rPr lang="en-US" altLang="zh-CN" dirty="0"/>
              <a:t>SP</a:t>
            </a:r>
            <a:r>
              <a:rPr lang="zh-CN" altLang="en-US" dirty="0"/>
              <a:t>值，并把控制转移至被调用过程。返回时，减少</a:t>
            </a:r>
            <a:r>
              <a:rPr lang="en-US" altLang="zh-CN" dirty="0"/>
              <a:t>SP</a:t>
            </a:r>
            <a:r>
              <a:rPr lang="zh-CN" altLang="en-US" dirty="0"/>
              <a:t>的值，从而释放被调用过程的活动记录。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第一个过程的代码把</a:t>
            </a:r>
            <a:r>
              <a:rPr lang="en-US" altLang="zh-CN" dirty="0"/>
              <a:t>SP</a:t>
            </a:r>
            <a:r>
              <a:rPr lang="zh-CN" altLang="en-US" dirty="0"/>
              <a:t>设置成内存中栈区的开始位置，完成对栈的初始化。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5181600"/>
            <a:ext cx="4706938" cy="7620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过程调用相关的栈分配（续）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752600"/>
            <a:ext cx="8382000" cy="42672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一个过程调用指令序列（</a:t>
            </a:r>
            <a:r>
              <a:rPr lang="zh-CN" altLang="en-US" dirty="0">
                <a:solidFill>
                  <a:srgbClr val="FF0000"/>
                </a:solidFill>
              </a:rPr>
              <a:t>调用者</a:t>
            </a:r>
            <a:r>
              <a:rPr lang="zh-CN" altLang="en-US" dirty="0"/>
              <a:t>）增加</a:t>
            </a:r>
            <a:r>
              <a:rPr lang="en-US" altLang="zh-CN" dirty="0"/>
              <a:t>SP</a:t>
            </a:r>
            <a:r>
              <a:rPr lang="zh-CN" altLang="en-US" dirty="0"/>
              <a:t>的值，保存返回地址，并把控制传递给</a:t>
            </a:r>
            <a:r>
              <a:rPr lang="zh-CN" altLang="en-US" dirty="0">
                <a:solidFill>
                  <a:srgbClr val="FF0000"/>
                </a:solidFill>
              </a:rPr>
              <a:t>被调用者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buFont typeface="Wingdings" pitchFamily="2" charset="2"/>
              <a:buNone/>
              <a:defRPr/>
            </a:pPr>
            <a:r>
              <a:rPr lang="en-US" altLang="zh-CN" sz="1500" dirty="0"/>
              <a:t>ADD  SP, SP, #</a:t>
            </a:r>
            <a:r>
              <a:rPr lang="en-US" altLang="zh-CN" sz="1500" dirty="0" err="1"/>
              <a:t>caller.recordSize</a:t>
            </a:r>
            <a:r>
              <a:rPr lang="en-US" altLang="zh-CN" sz="1500" dirty="0"/>
              <a:t> // </a:t>
            </a:r>
            <a:r>
              <a:rPr lang="zh-CN" altLang="en-US" sz="1500" dirty="0"/>
              <a:t>增加栈指针， </a:t>
            </a:r>
            <a:r>
              <a:rPr lang="en-US" altLang="zh-CN" sz="1500" dirty="0"/>
              <a:t>#</a:t>
            </a:r>
            <a:r>
              <a:rPr lang="en-US" altLang="zh-CN" sz="1500" dirty="0" err="1"/>
              <a:t>caller.recordSize</a:t>
            </a:r>
            <a:r>
              <a:rPr lang="zh-CN" altLang="en-US" sz="1500" dirty="0"/>
              <a:t>表示一个活动记录的大小</a:t>
            </a:r>
            <a:endParaRPr lang="en-US" altLang="zh-CN" sz="1500" dirty="0"/>
          </a:p>
          <a:p>
            <a:pPr lvl="2">
              <a:buFont typeface="Wingdings" pitchFamily="2" charset="2"/>
              <a:buNone/>
              <a:defRPr/>
            </a:pPr>
            <a:r>
              <a:rPr lang="en-US" altLang="zh-CN" sz="1500" dirty="0"/>
              <a:t>ST  0(SP), #here+16   // </a:t>
            </a:r>
            <a:r>
              <a:rPr lang="zh-CN" altLang="en-US" sz="1500" dirty="0"/>
              <a:t>保存返回地址， 返回地址是</a:t>
            </a:r>
            <a:r>
              <a:rPr lang="en-US" altLang="zh-CN" sz="1500" dirty="0"/>
              <a:t>BR</a:t>
            </a:r>
            <a:r>
              <a:rPr lang="zh-CN" altLang="en-US" sz="1500" dirty="0"/>
              <a:t>之后的指令的地址</a:t>
            </a:r>
            <a:endParaRPr lang="en-US" altLang="zh-CN" sz="1500" dirty="0"/>
          </a:p>
          <a:p>
            <a:pPr lvl="2">
              <a:buFont typeface="Wingdings" pitchFamily="2" charset="2"/>
              <a:buNone/>
              <a:defRPr/>
            </a:pPr>
            <a:r>
              <a:rPr lang="en-US" altLang="zh-CN" sz="1500" dirty="0"/>
              <a:t>BR  </a:t>
            </a:r>
            <a:r>
              <a:rPr lang="en-US" altLang="zh-CN" sz="1500" dirty="0" err="1"/>
              <a:t>callee.codeArea</a:t>
            </a:r>
            <a:r>
              <a:rPr lang="en-US" altLang="zh-CN" sz="1500" dirty="0"/>
              <a:t>  // </a:t>
            </a:r>
            <a:r>
              <a:rPr lang="zh-CN" altLang="en-US" sz="1500" dirty="0"/>
              <a:t>转移到被调用过程</a:t>
            </a:r>
            <a:endParaRPr lang="en-US" altLang="zh-CN" sz="1500" dirty="0"/>
          </a:p>
          <a:p>
            <a:pPr marL="469900" lvl="2" indent="-469900">
              <a:defRPr/>
            </a:pPr>
            <a:r>
              <a:rPr lang="zh-CN" altLang="en-US" sz="3000" dirty="0">
                <a:cs typeface="+mn-cs"/>
              </a:rPr>
              <a:t>返回指令序列包括两个部分</a:t>
            </a:r>
            <a:endParaRPr lang="en-US" altLang="zh-CN" sz="3000" dirty="0">
              <a:cs typeface="+mn-cs"/>
            </a:endParaRPr>
          </a:p>
          <a:p>
            <a:pPr marL="858838" lvl="3" indent="-469900">
              <a:defRPr/>
            </a:pPr>
            <a:r>
              <a:rPr lang="zh-CN" altLang="en-US" sz="1800" dirty="0">
                <a:solidFill>
                  <a:srgbClr val="FF0000"/>
                </a:solidFill>
                <a:cs typeface="+mn-cs"/>
              </a:rPr>
              <a:t>被调用者</a:t>
            </a:r>
            <a:r>
              <a:rPr lang="zh-CN" altLang="en-US" sz="1800" dirty="0">
                <a:cs typeface="+mn-cs"/>
              </a:rPr>
              <a:t>把控制传递给返回地址 </a:t>
            </a:r>
            <a:r>
              <a:rPr lang="en-US" altLang="zh-CN" sz="1800" dirty="0">
                <a:cs typeface="+mn-cs"/>
              </a:rPr>
              <a:t>BR *0(SP)</a:t>
            </a:r>
          </a:p>
          <a:p>
            <a:pPr marL="858838" lvl="3" indent="-469900">
              <a:defRPr/>
            </a:pPr>
            <a:r>
              <a:rPr lang="zh-CN" altLang="en-US" sz="1800" dirty="0">
                <a:solidFill>
                  <a:srgbClr val="FF0000"/>
                </a:solidFill>
                <a:cs typeface="+mn-cs"/>
              </a:rPr>
              <a:t>调用者</a:t>
            </a:r>
            <a:r>
              <a:rPr lang="zh-CN" altLang="en-US" sz="1800" dirty="0">
                <a:cs typeface="+mn-cs"/>
              </a:rPr>
              <a:t>把</a:t>
            </a:r>
            <a:r>
              <a:rPr lang="en-US" altLang="zh-CN" sz="1800" dirty="0">
                <a:cs typeface="+mn-cs"/>
              </a:rPr>
              <a:t>SP</a:t>
            </a:r>
            <a:r>
              <a:rPr lang="zh-CN" altLang="en-US" sz="1800" dirty="0">
                <a:cs typeface="+mn-cs"/>
              </a:rPr>
              <a:t>恢复为以前的值 </a:t>
            </a:r>
            <a:r>
              <a:rPr lang="en-US" altLang="zh-CN" sz="1800" dirty="0">
                <a:cs typeface="+mn-cs"/>
              </a:rPr>
              <a:t>SUB </a:t>
            </a:r>
            <a:r>
              <a:rPr lang="en-US" altLang="zh-CN" sz="1800" dirty="0" err="1">
                <a:cs typeface="+mn-cs"/>
              </a:rPr>
              <a:t>SP,SP,#caller.recordSize</a:t>
            </a:r>
            <a:r>
              <a:rPr lang="en-US" altLang="zh-CN" sz="1800" dirty="0">
                <a:cs typeface="+mn-cs"/>
              </a:rPr>
              <a:t>  </a:t>
            </a:r>
          </a:p>
          <a:p>
            <a:pPr lvl="2">
              <a:buFont typeface="Wingdings" pitchFamily="2" charset="2"/>
              <a:buNone/>
              <a:defRPr/>
            </a:pPr>
            <a:endParaRPr lang="zh-CN" altLang="en-US" sz="1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过程调用栈式分配示例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2619375" cy="35242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643306" y="285728"/>
            <a:ext cx="4929222" cy="71374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ts val="1000"/>
              </a:lnSpc>
            </a:pPr>
            <a:r>
              <a:rPr lang="en-US" altLang="zh-CN" sz="1000" dirty="0">
                <a:solidFill>
                  <a:schemeClr val="tx1"/>
                </a:solidFill>
              </a:rPr>
              <a:t>								</a:t>
            </a: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//m</a:t>
            </a:r>
            <a:r>
              <a:rPr lang="zh-CN" altLang="en-US" sz="1000" dirty="0">
                <a:solidFill>
                  <a:schemeClr val="tx1"/>
                </a:solidFill>
                <a:latin typeface="Calibri" pitchFamily="34" charset="0"/>
              </a:rPr>
              <a:t>的代码</a:t>
            </a:r>
            <a:endParaRPr lang="zh-CN" altLang="en-US" sz="1000" dirty="0">
              <a:solidFill>
                <a:schemeClr val="tx1"/>
              </a:solidFill>
            </a:endParaRPr>
          </a:p>
          <a:p>
            <a:pPr algn="just">
              <a:lnSpc>
                <a:spcPts val="1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100: LD SP, #600			//</a:t>
            </a:r>
            <a:r>
              <a:rPr lang="zh-CN" altLang="en-US" sz="1000" dirty="0">
                <a:solidFill>
                  <a:schemeClr val="tx1"/>
                </a:solidFill>
                <a:latin typeface="Calibri" pitchFamily="34" charset="0"/>
              </a:rPr>
              <a:t>初始化栈</a:t>
            </a:r>
            <a:endParaRPr lang="zh-CN" altLang="en-US" sz="1000" dirty="0">
              <a:solidFill>
                <a:schemeClr val="tx1"/>
              </a:solidFill>
            </a:endParaRPr>
          </a:p>
          <a:p>
            <a:pPr algn="just">
              <a:lnSpc>
                <a:spcPts val="1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108: ACTION</a:t>
            </a:r>
            <a:r>
              <a:rPr lang="en-US" altLang="zh-CN" sz="1000" baseline="-25000" dirty="0">
                <a:solidFill>
                  <a:schemeClr val="tx1"/>
                </a:solidFill>
                <a:latin typeface="Calibri" pitchFamily="34" charset="0"/>
              </a:rPr>
              <a:t>1</a:t>
            </a:r>
            <a:r>
              <a:rPr lang="en-US" altLang="zh-CN" sz="1000" dirty="0">
                <a:solidFill>
                  <a:schemeClr val="tx1"/>
                </a:solidFill>
              </a:rPr>
              <a:t>			</a:t>
            </a: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//action1</a:t>
            </a:r>
            <a:r>
              <a:rPr lang="zh-CN" altLang="en-US" sz="1000" dirty="0">
                <a:solidFill>
                  <a:schemeClr val="tx1"/>
                </a:solidFill>
                <a:latin typeface="Calibri" pitchFamily="34" charset="0"/>
              </a:rPr>
              <a:t>的代码</a:t>
            </a:r>
            <a:endParaRPr lang="zh-CN" altLang="en-US" sz="1000" dirty="0">
              <a:solidFill>
                <a:schemeClr val="tx1"/>
              </a:solidFill>
            </a:endParaRPr>
          </a:p>
          <a:p>
            <a:pPr algn="just">
              <a:lnSpc>
                <a:spcPts val="1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128: ADD SP,	SP, #</a:t>
            </a:r>
            <a:r>
              <a:rPr lang="en-US" altLang="zh-CN" sz="1000" dirty="0" err="1">
                <a:solidFill>
                  <a:schemeClr val="tx1"/>
                </a:solidFill>
                <a:latin typeface="Calibri" pitchFamily="34" charset="0"/>
              </a:rPr>
              <a:t>msize</a:t>
            </a: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		//</a:t>
            </a:r>
            <a:r>
              <a:rPr lang="zh-CN" altLang="en-US" sz="1000" dirty="0">
                <a:solidFill>
                  <a:schemeClr val="tx1"/>
                </a:solidFill>
                <a:latin typeface="Calibri" pitchFamily="34" charset="0"/>
              </a:rPr>
              <a:t>调用指令序列的开始</a:t>
            </a:r>
            <a:endParaRPr lang="zh-CN" altLang="en-US" sz="1000" dirty="0">
              <a:solidFill>
                <a:schemeClr val="tx1"/>
              </a:solidFill>
            </a:endParaRPr>
          </a:p>
          <a:p>
            <a:pPr algn="just">
              <a:lnSpc>
                <a:spcPts val="1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136: ST   0(SP) ,  #152		//</a:t>
            </a:r>
            <a:r>
              <a:rPr lang="zh-CN" altLang="en-US" sz="1000" dirty="0">
                <a:solidFill>
                  <a:schemeClr val="tx1"/>
                </a:solidFill>
                <a:latin typeface="Calibri" pitchFamily="34" charset="0"/>
              </a:rPr>
              <a:t>压入返回地址</a:t>
            </a:r>
            <a:endParaRPr lang="zh-CN" altLang="en-US" sz="1000" dirty="0">
              <a:solidFill>
                <a:schemeClr val="tx1"/>
              </a:solidFill>
            </a:endParaRPr>
          </a:p>
          <a:p>
            <a:pPr algn="just">
              <a:lnSpc>
                <a:spcPts val="1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144: BR 300			//</a:t>
            </a:r>
            <a:r>
              <a:rPr lang="zh-CN" altLang="en-US" sz="1000" dirty="0">
                <a:solidFill>
                  <a:schemeClr val="tx1"/>
                </a:solidFill>
                <a:latin typeface="Calibri" pitchFamily="34" charset="0"/>
              </a:rPr>
              <a:t>调用</a:t>
            </a: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q</a:t>
            </a:r>
          </a:p>
          <a:p>
            <a:pPr algn="just">
              <a:lnSpc>
                <a:spcPts val="1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152: SUB SP, SP, #</a:t>
            </a:r>
            <a:r>
              <a:rPr lang="en-US" altLang="zh-CN" sz="1000" dirty="0" err="1">
                <a:solidFill>
                  <a:schemeClr val="tx1"/>
                </a:solidFill>
                <a:latin typeface="Calibri" pitchFamily="34" charset="0"/>
              </a:rPr>
              <a:t>msize</a:t>
            </a: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		//</a:t>
            </a:r>
            <a:r>
              <a:rPr lang="zh-CN" altLang="en-US" sz="1000" dirty="0">
                <a:solidFill>
                  <a:schemeClr val="tx1"/>
                </a:solidFill>
                <a:latin typeface="Calibri" pitchFamily="34" charset="0"/>
              </a:rPr>
              <a:t>恢复</a:t>
            </a: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SP</a:t>
            </a:r>
            <a:r>
              <a:rPr lang="zh-CN" altLang="en-US" sz="1000" dirty="0">
                <a:solidFill>
                  <a:schemeClr val="tx1"/>
                </a:solidFill>
                <a:latin typeface="Calibri" pitchFamily="34" charset="0"/>
              </a:rPr>
              <a:t>的值</a:t>
            </a:r>
            <a:endParaRPr lang="zh-CN" altLang="en-US" sz="1000" dirty="0">
              <a:solidFill>
                <a:schemeClr val="tx1"/>
              </a:solidFill>
            </a:endParaRPr>
          </a:p>
          <a:p>
            <a:pPr algn="just">
              <a:lnSpc>
                <a:spcPts val="1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160: ACTION</a:t>
            </a:r>
            <a:r>
              <a:rPr lang="en-US" altLang="zh-CN" sz="1000" baseline="-25000" dirty="0">
                <a:solidFill>
                  <a:schemeClr val="tx1"/>
                </a:solidFill>
                <a:latin typeface="Calibri" pitchFamily="34" charset="0"/>
              </a:rPr>
              <a:t>2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just">
              <a:lnSpc>
                <a:spcPts val="1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180: HALT</a:t>
            </a:r>
          </a:p>
          <a:p>
            <a:pPr algn="just">
              <a:lnSpc>
                <a:spcPts val="1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… …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just">
              <a:lnSpc>
                <a:spcPts val="1000"/>
              </a:lnSpc>
            </a:pPr>
            <a:r>
              <a:rPr lang="en-US" altLang="zh-CN" sz="1000" dirty="0">
                <a:solidFill>
                  <a:schemeClr val="tx1"/>
                </a:solidFill>
              </a:rPr>
              <a:t>			</a:t>
            </a: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//p</a:t>
            </a:r>
            <a:r>
              <a:rPr lang="zh-CN" altLang="en-US" sz="1000" dirty="0">
                <a:solidFill>
                  <a:schemeClr val="tx1"/>
                </a:solidFill>
                <a:latin typeface="Calibri" pitchFamily="34" charset="0"/>
              </a:rPr>
              <a:t>的代码</a:t>
            </a:r>
            <a:endParaRPr lang="zh-CN" altLang="en-US" sz="1000" dirty="0">
              <a:solidFill>
                <a:schemeClr val="tx1"/>
              </a:solidFill>
            </a:endParaRPr>
          </a:p>
          <a:p>
            <a:pPr algn="just">
              <a:lnSpc>
                <a:spcPts val="1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200: ACTION</a:t>
            </a:r>
            <a:r>
              <a:rPr lang="en-US" altLang="zh-CN" sz="1000" baseline="-25000" dirty="0">
                <a:solidFill>
                  <a:schemeClr val="tx1"/>
                </a:solidFill>
                <a:latin typeface="Calibri" pitchFamily="34" charset="0"/>
              </a:rPr>
              <a:t>3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just">
              <a:lnSpc>
                <a:spcPts val="1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220: BR *0(SP)			//</a:t>
            </a:r>
            <a:r>
              <a:rPr lang="zh-CN" altLang="en-US" sz="1000" dirty="0">
                <a:solidFill>
                  <a:schemeClr val="tx1"/>
                </a:solidFill>
                <a:latin typeface="Calibri" pitchFamily="34" charset="0"/>
              </a:rPr>
              <a:t>返回</a:t>
            </a:r>
            <a:endParaRPr lang="zh-CN" altLang="en-US" sz="1000" dirty="0">
              <a:solidFill>
                <a:schemeClr val="tx1"/>
              </a:solidFill>
            </a:endParaRPr>
          </a:p>
          <a:p>
            <a:pPr algn="just">
              <a:lnSpc>
                <a:spcPts val="1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… …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just">
              <a:lnSpc>
                <a:spcPts val="1000"/>
              </a:lnSpc>
            </a:pPr>
            <a:r>
              <a:rPr lang="en-US" altLang="zh-CN" sz="1000" dirty="0">
                <a:solidFill>
                  <a:schemeClr val="tx1"/>
                </a:solidFill>
              </a:rPr>
              <a:t>			</a:t>
            </a: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//q</a:t>
            </a:r>
            <a:r>
              <a:rPr lang="zh-CN" altLang="en-US" sz="1000" dirty="0">
                <a:solidFill>
                  <a:schemeClr val="tx1"/>
                </a:solidFill>
                <a:latin typeface="Calibri" pitchFamily="34" charset="0"/>
              </a:rPr>
              <a:t>的代码</a:t>
            </a:r>
            <a:endParaRPr lang="zh-CN" altLang="en-US" sz="1000" dirty="0">
              <a:solidFill>
                <a:schemeClr val="tx1"/>
              </a:solidFill>
            </a:endParaRPr>
          </a:p>
          <a:p>
            <a:pPr algn="just">
              <a:lnSpc>
                <a:spcPts val="1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300: ACTION</a:t>
            </a:r>
            <a:r>
              <a:rPr lang="en-US" altLang="zh-CN" sz="1000" baseline="-25000" dirty="0">
                <a:solidFill>
                  <a:schemeClr val="tx1"/>
                </a:solidFill>
                <a:latin typeface="Calibri" pitchFamily="34" charset="0"/>
              </a:rPr>
              <a:t>4</a:t>
            </a:r>
            <a:r>
              <a:rPr lang="en-US" altLang="zh-CN" sz="1000" dirty="0">
                <a:solidFill>
                  <a:schemeClr val="tx1"/>
                </a:solidFill>
              </a:rPr>
              <a:t>			</a:t>
            </a: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//</a:t>
            </a:r>
            <a:r>
              <a:rPr lang="zh-CN" altLang="en-US" sz="1000" dirty="0">
                <a:solidFill>
                  <a:schemeClr val="tx1"/>
                </a:solidFill>
                <a:latin typeface="Calibri" pitchFamily="34" charset="0"/>
              </a:rPr>
              <a:t>包含有跳转到</a:t>
            </a: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456</a:t>
            </a:r>
            <a:r>
              <a:rPr lang="zh-CN" altLang="en-US" sz="1000" dirty="0">
                <a:solidFill>
                  <a:schemeClr val="tx1"/>
                </a:solidFill>
                <a:latin typeface="Calibri" pitchFamily="34" charset="0"/>
              </a:rPr>
              <a:t>的条件转移指令</a:t>
            </a:r>
            <a:endParaRPr lang="zh-CN" altLang="en-US" sz="1000" dirty="0">
              <a:solidFill>
                <a:schemeClr val="tx1"/>
              </a:solidFill>
            </a:endParaRPr>
          </a:p>
          <a:p>
            <a:pPr algn="just">
              <a:lnSpc>
                <a:spcPts val="1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320: ADD SP, SP, #</a:t>
            </a:r>
            <a:r>
              <a:rPr lang="en-US" altLang="zh-CN" sz="1000" dirty="0" err="1">
                <a:solidFill>
                  <a:schemeClr val="tx1"/>
                </a:solidFill>
                <a:latin typeface="Calibri" pitchFamily="34" charset="0"/>
              </a:rPr>
              <a:t>qsize</a:t>
            </a: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	</a:t>
            </a:r>
          </a:p>
          <a:p>
            <a:pPr algn="just">
              <a:lnSpc>
                <a:spcPts val="1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328: ST 0(SP), #344		//</a:t>
            </a:r>
            <a:r>
              <a:rPr lang="zh-CN" altLang="en-US" sz="1000" dirty="0">
                <a:solidFill>
                  <a:schemeClr val="tx1"/>
                </a:solidFill>
                <a:latin typeface="Calibri" pitchFamily="34" charset="0"/>
              </a:rPr>
              <a:t>压入返回地址</a:t>
            </a:r>
            <a:endParaRPr lang="zh-CN" altLang="en-US" sz="1000" dirty="0">
              <a:solidFill>
                <a:schemeClr val="tx1"/>
              </a:solidFill>
            </a:endParaRPr>
          </a:p>
          <a:p>
            <a:pPr algn="just">
              <a:lnSpc>
                <a:spcPts val="1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336: BR 200			//</a:t>
            </a:r>
            <a:r>
              <a:rPr lang="zh-CN" altLang="en-US" sz="1000" dirty="0">
                <a:solidFill>
                  <a:schemeClr val="tx1"/>
                </a:solidFill>
                <a:latin typeface="Calibri" pitchFamily="34" charset="0"/>
              </a:rPr>
              <a:t>调用</a:t>
            </a: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p</a:t>
            </a:r>
          </a:p>
          <a:p>
            <a:pPr algn="just">
              <a:lnSpc>
                <a:spcPts val="1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344: SUB SP, SP, #</a:t>
            </a:r>
            <a:r>
              <a:rPr lang="en-US" altLang="zh-CN" sz="1000" dirty="0" err="1">
                <a:solidFill>
                  <a:schemeClr val="tx1"/>
                </a:solidFill>
                <a:latin typeface="Calibri" pitchFamily="34" charset="0"/>
              </a:rPr>
              <a:t>qsize</a:t>
            </a: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		</a:t>
            </a:r>
          </a:p>
          <a:p>
            <a:pPr algn="just">
              <a:lnSpc>
                <a:spcPts val="1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352: ACTION</a:t>
            </a:r>
            <a:r>
              <a:rPr lang="en-US" altLang="zh-CN" sz="1000" baseline="-25000" dirty="0">
                <a:solidFill>
                  <a:schemeClr val="tx1"/>
                </a:solidFill>
                <a:latin typeface="Calibri" pitchFamily="34" charset="0"/>
              </a:rPr>
              <a:t>5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just">
              <a:lnSpc>
                <a:spcPts val="1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372: ADD SP, SP, #</a:t>
            </a:r>
            <a:r>
              <a:rPr lang="en-US" altLang="zh-CN" sz="1000" dirty="0" err="1">
                <a:solidFill>
                  <a:schemeClr val="tx1"/>
                </a:solidFill>
                <a:latin typeface="Calibri" pitchFamily="34" charset="0"/>
              </a:rPr>
              <a:t>qsize</a:t>
            </a:r>
            <a:endParaRPr lang="en-US" altLang="zh-CN" sz="1000" dirty="0">
              <a:solidFill>
                <a:schemeClr val="tx1"/>
              </a:solidFill>
              <a:latin typeface="Calibri" pitchFamily="34" charset="0"/>
            </a:endParaRPr>
          </a:p>
          <a:p>
            <a:pPr algn="just">
              <a:lnSpc>
                <a:spcPts val="1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380: ST 0(SP), #396		//</a:t>
            </a:r>
            <a:r>
              <a:rPr lang="zh-CN" altLang="en-US" sz="1000" dirty="0">
                <a:solidFill>
                  <a:schemeClr val="tx1"/>
                </a:solidFill>
                <a:latin typeface="Calibri" pitchFamily="34" charset="0"/>
              </a:rPr>
              <a:t>压入返回地址</a:t>
            </a:r>
            <a:endParaRPr lang="zh-CN" altLang="en-US" sz="1000" dirty="0">
              <a:solidFill>
                <a:schemeClr val="tx1"/>
              </a:solidFill>
            </a:endParaRPr>
          </a:p>
          <a:p>
            <a:pPr algn="just">
              <a:lnSpc>
                <a:spcPts val="1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388: BR 300			//</a:t>
            </a:r>
            <a:r>
              <a:rPr lang="zh-CN" altLang="en-US" sz="1000" dirty="0">
                <a:solidFill>
                  <a:schemeClr val="tx1"/>
                </a:solidFill>
                <a:latin typeface="Calibri" pitchFamily="34" charset="0"/>
              </a:rPr>
              <a:t>调用</a:t>
            </a: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q</a:t>
            </a:r>
          </a:p>
          <a:p>
            <a:pPr algn="just">
              <a:lnSpc>
                <a:spcPts val="1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396: SUB SP, SP, #</a:t>
            </a:r>
            <a:r>
              <a:rPr lang="en-US" altLang="zh-CN" sz="1000" dirty="0" err="1">
                <a:solidFill>
                  <a:schemeClr val="tx1"/>
                </a:solidFill>
                <a:latin typeface="Calibri" pitchFamily="34" charset="0"/>
              </a:rPr>
              <a:t>qsize</a:t>
            </a:r>
            <a:endParaRPr lang="en-US" altLang="zh-CN" sz="1000" dirty="0">
              <a:solidFill>
                <a:schemeClr val="tx1"/>
              </a:solidFill>
              <a:latin typeface="Calibri" pitchFamily="34" charset="0"/>
            </a:endParaRPr>
          </a:p>
          <a:p>
            <a:pPr algn="just">
              <a:lnSpc>
                <a:spcPts val="1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404: ACTION</a:t>
            </a:r>
            <a:r>
              <a:rPr lang="en-US" altLang="zh-CN" sz="1000" baseline="-25000" dirty="0">
                <a:solidFill>
                  <a:schemeClr val="tx1"/>
                </a:solidFill>
                <a:latin typeface="Calibri" pitchFamily="34" charset="0"/>
              </a:rPr>
              <a:t>6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just">
              <a:lnSpc>
                <a:spcPts val="1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424: ADD SP, SP, #</a:t>
            </a:r>
            <a:r>
              <a:rPr lang="en-US" altLang="zh-CN" sz="1000" dirty="0" err="1">
                <a:solidFill>
                  <a:schemeClr val="tx1"/>
                </a:solidFill>
                <a:latin typeface="Calibri" pitchFamily="34" charset="0"/>
              </a:rPr>
              <a:t>qsize</a:t>
            </a:r>
            <a:endParaRPr lang="en-US" altLang="zh-CN" sz="1000" dirty="0">
              <a:solidFill>
                <a:schemeClr val="tx1"/>
              </a:solidFill>
              <a:latin typeface="Calibri" pitchFamily="34" charset="0"/>
            </a:endParaRPr>
          </a:p>
          <a:p>
            <a:pPr algn="just">
              <a:lnSpc>
                <a:spcPts val="1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432: ST 0(SP), #440		//</a:t>
            </a:r>
            <a:r>
              <a:rPr lang="zh-CN" altLang="en-US" sz="1000" dirty="0">
                <a:solidFill>
                  <a:schemeClr val="tx1"/>
                </a:solidFill>
                <a:latin typeface="Calibri" pitchFamily="34" charset="0"/>
              </a:rPr>
              <a:t>压入返回地址</a:t>
            </a:r>
            <a:endParaRPr lang="zh-CN" altLang="en-US" sz="1000" dirty="0">
              <a:solidFill>
                <a:schemeClr val="tx1"/>
              </a:solidFill>
            </a:endParaRPr>
          </a:p>
          <a:p>
            <a:pPr algn="just">
              <a:lnSpc>
                <a:spcPts val="1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440: BR 300			//</a:t>
            </a:r>
            <a:r>
              <a:rPr lang="zh-CN" altLang="en-US" sz="1000" dirty="0">
                <a:solidFill>
                  <a:schemeClr val="tx1"/>
                </a:solidFill>
                <a:latin typeface="Calibri" pitchFamily="34" charset="0"/>
              </a:rPr>
              <a:t>调用</a:t>
            </a: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q</a:t>
            </a:r>
          </a:p>
          <a:p>
            <a:pPr algn="just">
              <a:lnSpc>
                <a:spcPts val="1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448: SUB SP, SP, #</a:t>
            </a:r>
            <a:r>
              <a:rPr lang="en-US" altLang="zh-CN" sz="1000" dirty="0" err="1">
                <a:solidFill>
                  <a:schemeClr val="tx1"/>
                </a:solidFill>
                <a:latin typeface="Calibri" pitchFamily="34" charset="0"/>
              </a:rPr>
              <a:t>qsize</a:t>
            </a:r>
            <a:endParaRPr lang="en-US" altLang="zh-CN" sz="1000" dirty="0">
              <a:solidFill>
                <a:schemeClr val="tx1"/>
              </a:solidFill>
              <a:latin typeface="Calibri" pitchFamily="34" charset="0"/>
            </a:endParaRPr>
          </a:p>
          <a:p>
            <a:pPr algn="just">
              <a:lnSpc>
                <a:spcPts val="1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456: BR *0(SP)			//</a:t>
            </a:r>
            <a:r>
              <a:rPr lang="zh-CN" altLang="en-US" sz="1000" dirty="0">
                <a:solidFill>
                  <a:schemeClr val="tx1"/>
                </a:solidFill>
                <a:latin typeface="Calibri" pitchFamily="34" charset="0"/>
              </a:rPr>
              <a:t>返回</a:t>
            </a:r>
            <a:endParaRPr lang="zh-CN" altLang="en-US" sz="1000" dirty="0">
              <a:solidFill>
                <a:schemeClr val="tx1"/>
              </a:solidFill>
            </a:endParaRPr>
          </a:p>
          <a:p>
            <a:pPr algn="just">
              <a:lnSpc>
                <a:spcPts val="1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…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just">
              <a:lnSpc>
                <a:spcPts val="1000"/>
              </a:lnSpc>
            </a:pPr>
            <a:r>
              <a:rPr lang="en-US" altLang="zh-CN" sz="1000" dirty="0">
                <a:solidFill>
                  <a:schemeClr val="tx1"/>
                </a:solidFill>
                <a:latin typeface="Calibri" pitchFamily="34" charset="0"/>
              </a:rPr>
              <a:t>600: 							//</a:t>
            </a:r>
            <a:r>
              <a:rPr lang="zh-CN" altLang="en-US" sz="1000" dirty="0">
                <a:solidFill>
                  <a:schemeClr val="tx1"/>
                </a:solidFill>
                <a:latin typeface="Calibri" pitchFamily="34" charset="0"/>
              </a:rPr>
              <a:t>栈区的开始处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名字的运行时刻地址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考虑名字是指向符号表条目中该名字的指针。</a:t>
            </a:r>
            <a:endParaRPr lang="en-US" altLang="zh-CN" dirty="0"/>
          </a:p>
          <a:p>
            <a:r>
              <a:rPr lang="zh-CN" altLang="en-US" dirty="0"/>
              <a:t>语句</a:t>
            </a:r>
            <a:r>
              <a:rPr lang="en-US" altLang="zh-CN" dirty="0"/>
              <a:t>x=0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在符号表中的</a:t>
            </a:r>
            <a:r>
              <a:rPr lang="en-US" altLang="zh-CN" dirty="0"/>
              <a:t>offset</a:t>
            </a:r>
            <a:r>
              <a:rPr lang="zh-CN" altLang="en-US" dirty="0"/>
              <a:t>是</a:t>
            </a:r>
            <a:r>
              <a:rPr lang="en-US" altLang="zh-CN" dirty="0"/>
              <a:t>12</a:t>
            </a:r>
          </a:p>
          <a:p>
            <a:pPr lvl="1"/>
            <a:r>
              <a:rPr lang="zh-CN" altLang="en-US" sz="2600" dirty="0"/>
              <a:t>如果</a:t>
            </a:r>
            <a:r>
              <a:rPr lang="en-US" altLang="zh-CN" sz="2600" dirty="0"/>
              <a:t>x</a:t>
            </a:r>
            <a:r>
              <a:rPr lang="zh-CN" altLang="en-US" sz="2600" dirty="0"/>
              <a:t>分配在静态区域，且静态区开始位置为</a:t>
            </a:r>
            <a:r>
              <a:rPr lang="en-US" altLang="zh-CN" sz="2600" dirty="0"/>
              <a:t>static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2"/>
            <a:r>
              <a:rPr lang="en-US" altLang="zh-CN" sz="2600" dirty="0"/>
              <a:t>static[12] = 0		ST   112    #0</a:t>
            </a:r>
          </a:p>
          <a:p>
            <a:pPr lvl="1"/>
            <a:r>
              <a:rPr lang="zh-CN" altLang="en-US" sz="2600" dirty="0"/>
              <a:t>如果</a:t>
            </a:r>
            <a:r>
              <a:rPr lang="en-US" altLang="zh-CN" sz="2600" dirty="0"/>
              <a:t>x</a:t>
            </a:r>
            <a:r>
              <a:rPr lang="zh-CN" altLang="en-US" sz="2600" dirty="0"/>
              <a:t>分配在栈区，且相对地址为</a:t>
            </a:r>
            <a:r>
              <a:rPr lang="en-US" altLang="zh-CN" sz="2600" dirty="0"/>
              <a:t>12</a:t>
            </a:r>
            <a:r>
              <a:rPr lang="zh-CN" altLang="en-US" sz="2600" dirty="0"/>
              <a:t>，则</a:t>
            </a:r>
            <a:endParaRPr lang="en-US" altLang="zh-CN" sz="2600" dirty="0"/>
          </a:p>
          <a:p>
            <a:pPr lvl="2"/>
            <a:r>
              <a:rPr lang="en-US" altLang="zh-CN" sz="2600" dirty="0"/>
              <a:t>ST  12(SP) 	#0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505373-D55F-DD40-91C3-2C82296BB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35480"/>
            <a:ext cx="3810000" cy="2133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3E75362-B822-3544-84CA-F8AADA5E8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776" y="1863472"/>
            <a:ext cx="3006452" cy="225193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8675E1F-8FA0-CF4A-AA47-9C8D63581D13}"/>
              </a:ext>
            </a:extLst>
          </p:cNvPr>
          <p:cNvSpPr/>
          <p:nvPr/>
        </p:nvSpPr>
        <p:spPr>
          <a:xfrm>
            <a:off x="4407443" y="2621454"/>
            <a:ext cx="108012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0CDED51F-364F-054A-BAEA-3BFA2F28BD2B}"/>
              </a:ext>
            </a:extLst>
          </p:cNvPr>
          <p:cNvSpPr txBox="1">
            <a:spLocks/>
          </p:cNvSpPr>
          <p:nvPr/>
        </p:nvSpPr>
        <p:spPr>
          <a:xfrm>
            <a:off x="-108520" y="4344468"/>
            <a:ext cx="8229600" cy="18154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if(x&lt;100 || x&gt;200 &amp;&amp; x!=y) x=0;</a:t>
            </a:r>
          </a:p>
          <a:p>
            <a:endParaRPr lang="zh-CN" alt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632DDE2-772F-4F46-A56E-48E469CCB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5427290"/>
            <a:ext cx="3019425" cy="19621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FE3B69B-9E6D-2040-8FB4-F8FD59A0C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0714" y="5163743"/>
            <a:ext cx="2425700" cy="1358900"/>
          </a:xfrm>
          <a:prstGeom prst="rect">
            <a:avLst/>
          </a:prstGeom>
        </p:spPr>
      </p:pic>
      <p:sp>
        <p:nvSpPr>
          <p:cNvPr id="5" name="下箭头 4">
            <a:extLst>
              <a:ext uri="{FF2B5EF4-FFF2-40B4-BE49-F238E27FC236}">
                <a16:creationId xmlns:a16="http://schemas.microsoft.com/office/drawing/2014/main" id="{811AE493-B463-2A48-9AE4-58CCF705EE55}"/>
              </a:ext>
            </a:extLst>
          </p:cNvPr>
          <p:cNvSpPr/>
          <p:nvPr/>
        </p:nvSpPr>
        <p:spPr>
          <a:xfrm>
            <a:off x="1979712" y="4772420"/>
            <a:ext cx="72008" cy="654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4D68E9FE-118F-314C-AD7F-ED3D4CEA327F}"/>
              </a:ext>
            </a:extLst>
          </p:cNvPr>
          <p:cNvSpPr/>
          <p:nvPr/>
        </p:nvSpPr>
        <p:spPr>
          <a:xfrm>
            <a:off x="3671887" y="6021288"/>
            <a:ext cx="2484289" cy="138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E9A29050-7112-3D42-9276-165B846E0349}"/>
              </a:ext>
            </a:extLst>
          </p:cNvPr>
          <p:cNvSpPr/>
          <p:nvPr/>
        </p:nvSpPr>
        <p:spPr>
          <a:xfrm>
            <a:off x="4427984" y="2989440"/>
            <a:ext cx="1008112" cy="128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423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基本块和流图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为了更好的分配寄存器和完成指令选择，按照如下方法组织中间代码：</a:t>
            </a:r>
            <a:endParaRPr lang="en-US" altLang="zh-CN"/>
          </a:p>
          <a:p>
            <a:pPr lvl="1"/>
            <a:r>
              <a:rPr lang="zh-CN" altLang="en-US"/>
              <a:t>把中间代码划为基本块。每个基本块是满足下列条件的最大的连续三地址指令序列</a:t>
            </a:r>
            <a:endParaRPr lang="en-US" altLang="zh-CN"/>
          </a:p>
          <a:p>
            <a:pPr lvl="2"/>
            <a:r>
              <a:rPr lang="zh-CN" altLang="en-US"/>
              <a:t>控制流只能从基本块中的第一个指令进入该块。没有跳转到基本块中间的转移指令</a:t>
            </a:r>
            <a:endParaRPr lang="en-US" altLang="zh-CN"/>
          </a:p>
          <a:p>
            <a:pPr lvl="2"/>
            <a:r>
              <a:rPr lang="zh-CN" altLang="en-US"/>
              <a:t>除了基本块的最后一个指令，控制流在离开基本块之前不会停止或者跳转。</a:t>
            </a:r>
            <a:endParaRPr lang="en-US" altLang="zh-CN"/>
          </a:p>
          <a:p>
            <a:pPr lvl="1"/>
            <a:r>
              <a:rPr lang="zh-CN" altLang="en-US"/>
              <a:t>基本块构成了流图中的结点。流图的边指明了哪些基本块可能紧随一个基本块之后运行。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基本块的划分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输入：一个三地址指令序列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输出：输入序列对应的一个基本块列表，其中每个指令恰好被分配给一个基本块。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方法：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确定基本块的首指令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中间代码的第一个三地址指令是一个首指令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任意一个条件或无条件转移指令的目标指令是一个首指令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紧跟在一个条件或无条件转移指令之后的指令是一个首指令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每个首指令对应的基本块包括了从它自己开始，直到下一个首指令（不含）或者结尾指令之间的所有指令。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划分示例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2476500" cy="13811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752600"/>
            <a:ext cx="2619375" cy="38481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zh-CN" altLang="en-US" dirty="0"/>
              <a:t>可以用来表示基本块之间的控制流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流图的结点是基本块，从基本块</a:t>
            </a:r>
            <a:r>
              <a:rPr lang="en-US" altLang="zh-CN" dirty="0"/>
              <a:t>B</a:t>
            </a:r>
            <a:r>
              <a:rPr lang="zh-CN" altLang="en-US" dirty="0"/>
              <a:t>到基本块</a:t>
            </a:r>
            <a:r>
              <a:rPr lang="en-US" altLang="zh-CN" dirty="0"/>
              <a:t>C</a:t>
            </a:r>
            <a:r>
              <a:rPr lang="zh-CN" altLang="en-US" dirty="0"/>
              <a:t>之间有一条边当且仅当基本块</a:t>
            </a:r>
            <a:r>
              <a:rPr lang="en-US" altLang="zh-CN" dirty="0"/>
              <a:t>C</a:t>
            </a:r>
            <a:r>
              <a:rPr lang="zh-CN" altLang="en-US" dirty="0"/>
              <a:t>的第一个指令可能紧跟在</a:t>
            </a:r>
            <a:r>
              <a:rPr lang="en-US" altLang="zh-CN" dirty="0"/>
              <a:t>B</a:t>
            </a:r>
            <a:r>
              <a:rPr lang="zh-CN" altLang="en-US" dirty="0"/>
              <a:t>的最后一条指令之后执行。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有一个从</a:t>
            </a:r>
            <a:r>
              <a:rPr lang="en-US" altLang="zh-CN" dirty="0"/>
              <a:t>B</a:t>
            </a:r>
            <a:r>
              <a:rPr lang="zh-CN" altLang="en-US" dirty="0"/>
              <a:t>的结尾跳转到</a:t>
            </a:r>
            <a:r>
              <a:rPr lang="en-US" altLang="zh-CN" dirty="0"/>
              <a:t>C</a:t>
            </a:r>
            <a:r>
              <a:rPr lang="zh-CN" altLang="en-US" dirty="0"/>
              <a:t>的开头的条件或无条件跳转语句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按照原来的三地址语句序列中的顺序，</a:t>
            </a:r>
            <a:r>
              <a:rPr lang="en-US" altLang="zh-CN" dirty="0"/>
              <a:t>C</a:t>
            </a:r>
            <a:r>
              <a:rPr lang="zh-CN" altLang="en-US" dirty="0"/>
              <a:t>紧跟在</a:t>
            </a:r>
            <a:r>
              <a:rPr lang="en-US" altLang="zh-CN" dirty="0"/>
              <a:t>B</a:t>
            </a:r>
            <a:r>
              <a:rPr lang="zh-CN" altLang="en-US" dirty="0"/>
              <a:t>之后，且</a:t>
            </a:r>
            <a:r>
              <a:rPr lang="en-US" altLang="zh-CN" dirty="0"/>
              <a:t>B</a:t>
            </a:r>
            <a:r>
              <a:rPr lang="zh-CN" altLang="en-US" dirty="0"/>
              <a:t>的结尾不存在跳转语句。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C</a:t>
            </a:r>
            <a:r>
              <a:rPr lang="zh-CN" altLang="en-US" dirty="0"/>
              <a:t>的前驱，</a:t>
            </a:r>
            <a:r>
              <a:rPr lang="en-US" altLang="zh-CN" dirty="0"/>
              <a:t>C</a:t>
            </a:r>
            <a:r>
              <a:rPr lang="zh-CN" altLang="en-US" dirty="0"/>
              <a:t>是</a:t>
            </a:r>
            <a:r>
              <a:rPr lang="en-US" altLang="zh-CN" dirty="0"/>
              <a:t>B</a:t>
            </a:r>
            <a:r>
              <a:rPr lang="zh-CN" altLang="en-US" dirty="0"/>
              <a:t>的后继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增加一个入口和出口。入口到流图的第一个基本块有一条边。从任何可能是程序的最后执行指令的基本块到出口有一条边。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流图示例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762000"/>
            <a:ext cx="3733800" cy="5654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流图的表示方式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把到达指令的标号或序号替换为到达基本块的跳转</a:t>
            </a:r>
          </a:p>
          <a:p>
            <a:r>
              <a:rPr lang="zh-CN" altLang="en-US"/>
              <a:t>这样在改变某些指令的时候，可以不修改跳转指令的目标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通过流图识别“循环”</a:t>
            </a:r>
          </a:p>
          <a:p>
            <a:r>
              <a:rPr lang="zh-CN" altLang="en-US"/>
              <a:t>若满足以下条件，则流图中的一个结点集合</a:t>
            </a:r>
            <a:r>
              <a:rPr lang="en-US" altLang="zh-CN"/>
              <a:t>L</a:t>
            </a:r>
            <a:r>
              <a:rPr lang="zh-CN" altLang="en-US"/>
              <a:t>是一个循环。</a:t>
            </a:r>
          </a:p>
          <a:p>
            <a:pPr lvl="1"/>
            <a:r>
              <a:rPr lang="en-US" altLang="zh-CN"/>
              <a:t>L</a:t>
            </a:r>
            <a:r>
              <a:rPr lang="zh-CN" altLang="en-US"/>
              <a:t>中有一个循环入口结点，它是唯一的前驱可能在循环外的结点。从整个流图的入口结点开始到</a:t>
            </a:r>
            <a:r>
              <a:rPr lang="en-US" altLang="zh-CN"/>
              <a:t>L</a:t>
            </a:r>
            <a:r>
              <a:rPr lang="zh-CN" altLang="en-US"/>
              <a:t>中的任何结点的路径都必然经过循环入口结点。</a:t>
            </a:r>
          </a:p>
          <a:p>
            <a:pPr lvl="1"/>
            <a:r>
              <a:rPr lang="en-US" altLang="zh-CN"/>
              <a:t>L</a:t>
            </a:r>
            <a:r>
              <a:rPr lang="zh-CN" altLang="en-US"/>
              <a:t>的每个结点都有一个到达</a:t>
            </a:r>
            <a:r>
              <a:rPr lang="en-US" altLang="zh-CN"/>
              <a:t>L</a:t>
            </a:r>
            <a:r>
              <a:rPr lang="zh-CN" altLang="en-US"/>
              <a:t>的入口结点的非空路径，并且该路径都在</a:t>
            </a:r>
            <a:r>
              <a:rPr lang="en-US" altLang="zh-CN"/>
              <a:t>L</a:t>
            </a:r>
            <a:r>
              <a:rPr lang="zh-CN" altLang="en-US"/>
              <a:t>中。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循环示例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762000"/>
            <a:ext cx="3733800" cy="5654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基本块的优化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dirty="0"/>
              <a:t>基本块的优化又称为局部优化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全局优化是一个程序的优化，需要考虑基本块之间的数据分析。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DAG</a:t>
            </a:r>
            <a:r>
              <a:rPr lang="zh-CN" altLang="en-US" dirty="0"/>
              <a:t>图可以显式地反映变量及其值对其他变量的依赖关系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构造方法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基本块中出现的每个变量有一个对应的</a:t>
            </a:r>
            <a:r>
              <a:rPr lang="en-US" altLang="zh-CN" dirty="0"/>
              <a:t>DAG</a:t>
            </a:r>
            <a:r>
              <a:rPr lang="zh-CN" altLang="en-US" dirty="0"/>
              <a:t>结点表示其初始值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基本块每个语句</a:t>
            </a:r>
            <a:r>
              <a:rPr lang="en-US" altLang="zh-CN" dirty="0"/>
              <a:t>s</a:t>
            </a:r>
            <a:r>
              <a:rPr lang="zh-CN" altLang="en-US" dirty="0"/>
              <a:t>有一个节点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的子节点是基本块中的其它语句对应的结点。这些节点对应的是最后一个对</a:t>
            </a:r>
            <a:r>
              <a:rPr lang="en-US" altLang="zh-CN" dirty="0"/>
              <a:t>s</a:t>
            </a:r>
            <a:r>
              <a:rPr lang="zh-CN" altLang="en-US" dirty="0"/>
              <a:t>中的运算分量进行定值的语句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结点</a:t>
            </a:r>
            <a:r>
              <a:rPr lang="en-US" altLang="zh-CN" dirty="0"/>
              <a:t>N</a:t>
            </a:r>
            <a:r>
              <a:rPr lang="zh-CN" altLang="en-US" dirty="0"/>
              <a:t>的标号是</a:t>
            </a:r>
            <a:r>
              <a:rPr lang="en-US" altLang="zh-CN" dirty="0"/>
              <a:t>s</a:t>
            </a:r>
            <a:r>
              <a:rPr lang="zh-CN" altLang="en-US" dirty="0"/>
              <a:t>中的运算符，同时还有一组变量被关联到</a:t>
            </a:r>
            <a:r>
              <a:rPr lang="en-US" altLang="zh-CN" dirty="0"/>
              <a:t>N</a:t>
            </a:r>
            <a:r>
              <a:rPr lang="zh-CN" altLang="en-US" dirty="0"/>
              <a:t>。表示</a:t>
            </a:r>
            <a:r>
              <a:rPr lang="en-US" altLang="zh-CN" dirty="0"/>
              <a:t>s</a:t>
            </a:r>
            <a:r>
              <a:rPr lang="zh-CN" altLang="en-US" dirty="0"/>
              <a:t>是最晚对这些变量进行定值的语句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lvl="1"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基本块的</a:t>
            </a:r>
            <a:r>
              <a:rPr lang="en-US" altLang="zh-CN"/>
              <a:t>DAG</a:t>
            </a:r>
            <a:r>
              <a:rPr lang="zh-CN" altLang="en-US"/>
              <a:t>表示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基本块可以用</a:t>
            </a:r>
            <a:r>
              <a:rPr lang="en-US" altLang="zh-CN" dirty="0"/>
              <a:t>DAG</a:t>
            </a:r>
            <a:r>
              <a:rPr lang="zh-CN" altLang="en-US" dirty="0"/>
              <a:t>来表示，可以帮助我们</a:t>
            </a:r>
            <a:endParaRPr lang="en-US" altLang="zh-CN" dirty="0"/>
          </a:p>
          <a:p>
            <a:pPr lvl="1"/>
            <a:r>
              <a:rPr lang="zh-CN" altLang="en-US" dirty="0"/>
              <a:t>消除局部公共子表达式</a:t>
            </a:r>
            <a:endParaRPr lang="en-US" altLang="zh-CN" dirty="0"/>
          </a:p>
          <a:p>
            <a:pPr lvl="1"/>
            <a:r>
              <a:rPr lang="zh-CN" altLang="en-US" dirty="0"/>
              <a:t>消除死代码</a:t>
            </a:r>
            <a:endParaRPr lang="en-US" altLang="zh-CN" dirty="0"/>
          </a:p>
          <a:p>
            <a:pPr lvl="1"/>
            <a:r>
              <a:rPr lang="zh-CN" altLang="en-US" dirty="0"/>
              <a:t>语句重排序</a:t>
            </a:r>
            <a:endParaRPr lang="en-US" altLang="zh-CN" dirty="0"/>
          </a:p>
          <a:p>
            <a:pPr lvl="1"/>
            <a:r>
              <a:rPr lang="zh-CN" altLang="en-US" dirty="0"/>
              <a:t>对运算分量进行符合代数规则重排序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3CC4B-AF57-394D-984B-71A0B51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代码生成器概述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546609-7152-B444-9F83-A48DF2E1B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812" y="3212976"/>
            <a:ext cx="2425700" cy="1358900"/>
          </a:xfrm>
          <a:prstGeom prst="rect">
            <a:avLst/>
          </a:prstGeom>
        </p:spPr>
      </p:pic>
      <p:sp>
        <p:nvSpPr>
          <p:cNvPr id="7" name="下箭头 6">
            <a:extLst>
              <a:ext uri="{FF2B5EF4-FFF2-40B4-BE49-F238E27FC236}">
                <a16:creationId xmlns:a16="http://schemas.microsoft.com/office/drawing/2014/main" id="{5D36A7DE-EC16-8B44-A2EA-D19B0B56047C}"/>
              </a:ext>
            </a:extLst>
          </p:cNvPr>
          <p:cNvSpPr/>
          <p:nvPr/>
        </p:nvSpPr>
        <p:spPr>
          <a:xfrm>
            <a:off x="1475656" y="2488800"/>
            <a:ext cx="72008" cy="654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1AEE4AA-5876-4545-A8CB-38BA9567F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621508"/>
            <a:ext cx="2374900" cy="2679700"/>
          </a:xfrm>
          <a:prstGeom prst="rect">
            <a:avLst/>
          </a:prstGeom>
        </p:spPr>
      </p:pic>
      <p:sp>
        <p:nvSpPr>
          <p:cNvPr id="10" name="右箭头 9">
            <a:extLst>
              <a:ext uri="{FF2B5EF4-FFF2-40B4-BE49-F238E27FC236}">
                <a16:creationId xmlns:a16="http://schemas.microsoft.com/office/drawing/2014/main" id="{FFCFB8A2-DDC0-FD4A-B674-1353391BA033}"/>
              </a:ext>
            </a:extLst>
          </p:cNvPr>
          <p:cNvSpPr/>
          <p:nvPr/>
        </p:nvSpPr>
        <p:spPr>
          <a:xfrm>
            <a:off x="3131840" y="3717032"/>
            <a:ext cx="504056" cy="159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BD15267A-5847-C04C-B837-790BA0C82690}"/>
              </a:ext>
            </a:extLst>
          </p:cNvPr>
          <p:cNvSpPr/>
          <p:nvPr/>
        </p:nvSpPr>
        <p:spPr>
          <a:xfrm>
            <a:off x="6166780" y="3674456"/>
            <a:ext cx="504056" cy="159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0DAADC-20B3-174A-B2FD-EDF5E2BE0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5380112"/>
            <a:ext cx="7797800" cy="304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8A1BAB5-29BD-1742-BD11-0A727C0BA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60" y="1815354"/>
            <a:ext cx="1651000" cy="6985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1C7C0C5-8322-F54D-A82A-CBDC8C5E0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030" y="3322090"/>
            <a:ext cx="19939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8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DAG</a:t>
            </a:r>
            <a:r>
              <a:rPr lang="zh-CN" altLang="en-US"/>
              <a:t>中的局部公共子表达式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所谓公共子表达式就是重复计算一个已经计算得到的值的指令。</a:t>
            </a:r>
            <a:endParaRPr lang="en-US" altLang="zh-CN" dirty="0"/>
          </a:p>
          <a:p>
            <a:r>
              <a:rPr lang="zh-CN" altLang="en-US" dirty="0"/>
              <a:t>构造过程中，我们就会检测是否存在具有同样运算符和同样子节点的节点。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357694"/>
            <a:ext cx="1323975" cy="8477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50" y="4357694"/>
            <a:ext cx="2952750" cy="197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2" y="5214950"/>
            <a:ext cx="1047750" cy="6381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消除死代码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删除没有附加活跃变量且没有父节点的结点</a:t>
            </a:r>
            <a:endParaRPr lang="en-US" altLang="zh-CN"/>
          </a:p>
          <a:p>
            <a:r>
              <a:rPr lang="zh-CN" altLang="en-US"/>
              <a:t>假设</a:t>
            </a:r>
            <a:r>
              <a:rPr lang="en-US" altLang="zh-CN"/>
              <a:t>c</a:t>
            </a:r>
            <a:r>
              <a:rPr lang="zh-CN" altLang="en-US"/>
              <a:t>和</a:t>
            </a:r>
            <a:r>
              <a:rPr lang="en-US" altLang="zh-CN"/>
              <a:t>e</a:t>
            </a:r>
            <a:r>
              <a:rPr lang="zh-CN" altLang="en-US"/>
              <a:t>不是活跃变量</a:t>
            </a:r>
            <a:endParaRPr lang="en-US" altLang="zh-CN"/>
          </a:p>
          <a:p>
            <a:pPr>
              <a:buFont typeface="Wingdings" pitchFamily="2" charset="2"/>
              <a:buNone/>
            </a:pPr>
            <a:endParaRPr lang="zh-CN" altLang="en-US"/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3124200"/>
            <a:ext cx="3467100" cy="21907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3584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505200"/>
            <a:ext cx="971550" cy="8191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代数恒等式的使用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CN" altLang="en-US" dirty="0"/>
              <a:t>消除计算步骤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强度消减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常量合并，将常量表达式替换为求出的值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使用代数转换规则，比如交换律和结合律，可以发现公共子表达式。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x*y=y*x</a:t>
            </a:r>
          </a:p>
          <a:p>
            <a:pPr lvl="1">
              <a:defRPr/>
            </a:pPr>
            <a:r>
              <a:rPr lang="en-US" altLang="zh-CN" dirty="0"/>
              <a:t>a=</a:t>
            </a:r>
            <a:r>
              <a:rPr lang="en-US" altLang="zh-CN" dirty="0" err="1"/>
              <a:t>b+c</a:t>
            </a:r>
            <a:r>
              <a:rPr lang="en-US" altLang="zh-CN" dirty="0"/>
              <a:t>, e=</a:t>
            </a:r>
            <a:r>
              <a:rPr lang="en-US" altLang="zh-CN" dirty="0" err="1"/>
              <a:t>c+d+b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编译器的设计者应该仔细阅读语言手册，以免其不一定遵守数学上的代数恒等式。</a:t>
            </a:r>
            <a:endParaRPr lang="en-US" altLang="zh-CN" dirty="0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524000"/>
            <a:ext cx="2619375" cy="6191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2209800"/>
            <a:ext cx="2886075" cy="13049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数组引用的</a:t>
            </a:r>
            <a:r>
              <a:rPr lang="en-US" altLang="zh-CN"/>
              <a:t>DAG</a:t>
            </a:r>
            <a:r>
              <a:rPr lang="zh-CN" altLang="en-US"/>
              <a:t>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z</a:t>
            </a:r>
            <a:r>
              <a:rPr lang="zh-CN" altLang="en-US" dirty="0"/>
              <a:t>不能当成公共子表达式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在</a:t>
            </a:r>
            <a:r>
              <a:rPr lang="en-US" altLang="zh-CN" dirty="0"/>
              <a:t>DAG</a:t>
            </a:r>
            <a:r>
              <a:rPr lang="zh-CN" altLang="en-US" dirty="0"/>
              <a:t>图中的数组访问表示方法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从一个数组取值并赋给其他变量的运算（</a:t>
            </a:r>
            <a:r>
              <a:rPr lang="en-US" altLang="zh-CN" dirty="0"/>
              <a:t>x=a[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），用运算符为</a:t>
            </a:r>
            <a:r>
              <a:rPr lang="en-US" altLang="zh-CN" dirty="0"/>
              <a:t>=[]</a:t>
            </a:r>
            <a:r>
              <a:rPr lang="zh-CN" altLang="en-US" dirty="0"/>
              <a:t>的结点表示。这个结点的左右子节点是数组初始值</a:t>
            </a:r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zh-CN" altLang="en-US" dirty="0"/>
              <a:t>和下标</a:t>
            </a:r>
            <a:r>
              <a:rPr lang="en-US" altLang="zh-CN" dirty="0" err="1"/>
              <a:t>i</a:t>
            </a:r>
            <a:r>
              <a:rPr lang="zh-CN" altLang="en-US" dirty="0"/>
              <a:t>。变量</a:t>
            </a:r>
            <a:r>
              <a:rPr lang="en-US" altLang="zh-CN" dirty="0"/>
              <a:t>x</a:t>
            </a:r>
            <a:r>
              <a:rPr lang="zh-CN" altLang="en-US" dirty="0"/>
              <a:t>是这个结点的标号之一。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对数组的赋值</a:t>
            </a:r>
            <a:r>
              <a:rPr lang="en-US" altLang="zh-CN" dirty="0"/>
              <a:t>(</a:t>
            </a:r>
            <a:r>
              <a:rPr lang="zh-CN" altLang="en-US" dirty="0"/>
              <a:t>比如</a:t>
            </a:r>
            <a:r>
              <a:rPr lang="en-US" altLang="zh-CN" dirty="0"/>
              <a:t>a[j]=y)</a:t>
            </a:r>
            <a:r>
              <a:rPr lang="zh-CN" altLang="en-US" dirty="0"/>
              <a:t>用一个运算符</a:t>
            </a:r>
            <a:r>
              <a:rPr lang="en-US" altLang="zh-CN" dirty="0"/>
              <a:t>[]=</a:t>
            </a:r>
            <a:r>
              <a:rPr lang="zh-CN" altLang="en-US" dirty="0"/>
              <a:t>来表示。这个结点的三个子节点分别表示</a:t>
            </a:r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j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。没有其它变量用这个结点标号。此结点创建后，当前已经建立的、其值依赖于的</a:t>
            </a:r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zh-CN" altLang="en-US" dirty="0"/>
              <a:t>所有结点被杀死。</a:t>
            </a:r>
            <a:endParaRPr lang="en-US" altLang="zh-CN" dirty="0"/>
          </a:p>
          <a:p>
            <a:pPr lvl="1">
              <a:defRPr/>
            </a:pPr>
            <a:endParaRPr lang="zh-CN" altLang="en-US" dirty="0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457200"/>
            <a:ext cx="1600200" cy="1082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数组</a:t>
            </a:r>
            <a:r>
              <a:rPr lang="en-US" altLang="zh-CN"/>
              <a:t>DAG</a:t>
            </a:r>
            <a:r>
              <a:rPr lang="zh-CN" altLang="en-US"/>
              <a:t>表示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05000"/>
            <a:ext cx="1706563" cy="9144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981200"/>
            <a:ext cx="3419475" cy="22574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5105400"/>
            <a:ext cx="1257300" cy="685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4429125"/>
            <a:ext cx="3933825" cy="2428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一个简单的代码生成器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dirty="0"/>
              <a:t>为基本块生成代码。依次考虑各个三地址指令，并跟踪记录哪个值存放在哪个寄存器中，从而可以避免生成不必要的加载和保存指令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如何最大限度的利用寄存器？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通常，寄存器的使用方法：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各个运算分量必须存放在寄存器中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寄存器适合存放临时变量（只在基本块中使用的变量的值）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寄存器用来存放在一个基本块中计算而在另一个基本块中使用的值。例如循环的下标。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寄存器用来帮助进行运行时刻存储管理。如运行时刻栈的指针。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上述寄存器使用有竞争关系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lvl="1"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寄存器描述符和地址描述符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用来记录跟踪程序变量的值所在的位置</a:t>
            </a:r>
            <a:endParaRPr lang="en-US" altLang="zh-CN" dirty="0"/>
          </a:p>
          <a:p>
            <a:pPr marL="304800" indent="-285750">
              <a:defRPr/>
            </a:pPr>
            <a:r>
              <a:rPr lang="zh-CN" altLang="en-US" dirty="0"/>
              <a:t>寄存器描述符：记录寄存器当前存放了哪个变量的值。一个寄存器可以存放一个或者多个变量的值。</a:t>
            </a:r>
          </a:p>
          <a:p>
            <a:pPr marL="304800" indent="-285750">
              <a:defRPr/>
            </a:pPr>
            <a:r>
              <a:rPr lang="zh-CN" altLang="en-US" dirty="0"/>
              <a:t>地址描述符：记录每个名字的当前值的存放处所，可以是寄存器，也可以是内存地址，或者它们的集合（当值被赋值传输的时候）。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代码生成算法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/>
              <a:t>本书假定一组寄存器存放基本块内使用的值。每个运算符有唯一的运算指令，且运算指令对存放在寄存器中的运算分量进行运算。</a:t>
            </a: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该算法中的重要函数</a:t>
            </a:r>
            <a:r>
              <a:rPr lang="en-US" altLang="zh-CN" sz="2400" dirty="0" err="1"/>
              <a:t>getreg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), </a:t>
            </a:r>
            <a:r>
              <a:rPr lang="zh-CN" altLang="en-US" sz="2400" dirty="0"/>
              <a:t>这个函数为每个与三地址指令</a:t>
            </a:r>
            <a:r>
              <a:rPr lang="en-US" altLang="zh-CN" sz="2400" dirty="0"/>
              <a:t>i</a:t>
            </a:r>
            <a:r>
              <a:rPr lang="zh-CN" altLang="en-US" sz="2400" dirty="0"/>
              <a:t>有关的内存位置选择寄存器</a:t>
            </a: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对于每个</a:t>
            </a:r>
            <a:r>
              <a:rPr lang="en-US" altLang="zh-CN" sz="2400" dirty="0" err="1"/>
              <a:t>i</a:t>
            </a:r>
            <a:r>
              <a:rPr lang="en-US" altLang="zh-CN" sz="2400" dirty="0"/>
              <a:t>: x=y op z</a:t>
            </a:r>
            <a:r>
              <a:rPr lang="zh-CN" altLang="en-US" sz="2400" dirty="0"/>
              <a:t>指令。</a:t>
            </a:r>
            <a:endParaRPr lang="en-US" altLang="zh-CN" sz="2400" dirty="0"/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调用</a:t>
            </a:r>
            <a:r>
              <a:rPr lang="en-US" altLang="zh-CN" sz="2000" dirty="0" err="1"/>
              <a:t>getreg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</a:t>
            </a:r>
            <a:r>
              <a:rPr lang="zh-CN" altLang="en-US" sz="2000" dirty="0"/>
              <a:t>，该函数为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y</a:t>
            </a:r>
            <a:r>
              <a:rPr lang="zh-CN" altLang="en-US" sz="2000" dirty="0"/>
              <a:t>、</a:t>
            </a:r>
            <a:r>
              <a:rPr lang="en-US" altLang="zh-CN" sz="2000" dirty="0"/>
              <a:t>z</a:t>
            </a:r>
            <a:r>
              <a:rPr lang="zh-CN" altLang="en-US" sz="2000" dirty="0"/>
              <a:t>选择寄存器</a:t>
            </a:r>
            <a:r>
              <a:rPr lang="en-US" altLang="zh-CN" sz="2000" dirty="0"/>
              <a:t>Rx </a:t>
            </a:r>
            <a:r>
              <a:rPr lang="en-US" altLang="zh-CN" sz="2000" dirty="0" err="1"/>
              <a:t>Ry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Rz</a:t>
            </a:r>
            <a:endParaRPr lang="en-US" altLang="zh-CN" sz="2000" dirty="0"/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如果</a:t>
            </a:r>
            <a:r>
              <a:rPr lang="en-US" altLang="zh-CN" sz="2000" dirty="0"/>
              <a:t>y</a:t>
            </a:r>
            <a:r>
              <a:rPr lang="zh-CN" altLang="en-US" sz="2000" dirty="0"/>
              <a:t>不在</a:t>
            </a:r>
            <a:r>
              <a:rPr lang="en-US" altLang="zh-CN" sz="2000" dirty="0" err="1"/>
              <a:t>Ry</a:t>
            </a:r>
            <a:r>
              <a:rPr lang="zh-CN" altLang="en-US" sz="2000" dirty="0"/>
              <a:t>（查看</a:t>
            </a:r>
            <a:r>
              <a:rPr lang="en-US" altLang="zh-CN" sz="2000" dirty="0" err="1"/>
              <a:t>Ry</a:t>
            </a:r>
            <a:r>
              <a:rPr lang="zh-CN" altLang="en-US" sz="2000" dirty="0"/>
              <a:t>的寄存器描述符）中，那么生成指令“</a:t>
            </a:r>
            <a:r>
              <a:rPr lang="en-US" altLang="zh-CN" sz="2000" dirty="0"/>
              <a:t>LD </a:t>
            </a:r>
            <a:r>
              <a:rPr lang="en-US" altLang="zh-CN" sz="2000" dirty="0" err="1"/>
              <a:t>Ry,y</a:t>
            </a:r>
            <a:r>
              <a:rPr lang="en-US" altLang="zh-CN" sz="2000" dirty="0"/>
              <a:t>’</a:t>
            </a:r>
            <a:r>
              <a:rPr lang="zh-CN" altLang="en-US" sz="2000" dirty="0"/>
              <a:t>”，其中</a:t>
            </a:r>
            <a:r>
              <a:rPr lang="en-US" altLang="zh-CN" sz="2000" dirty="0"/>
              <a:t>y’</a:t>
            </a:r>
            <a:r>
              <a:rPr lang="zh-CN" altLang="en-US" sz="2000" dirty="0"/>
              <a:t>是存放</a:t>
            </a:r>
            <a:r>
              <a:rPr lang="en-US" altLang="zh-CN" sz="2000" dirty="0"/>
              <a:t>y</a:t>
            </a:r>
            <a:r>
              <a:rPr lang="zh-CN" altLang="en-US" sz="2000" dirty="0"/>
              <a:t>的内存地址之一（由</a:t>
            </a:r>
            <a:r>
              <a:rPr lang="en-US" altLang="zh-CN" sz="2000" dirty="0"/>
              <a:t>y</a:t>
            </a:r>
            <a:r>
              <a:rPr lang="zh-CN" altLang="en-US" sz="2000" dirty="0"/>
              <a:t>的地址描述符得到）。</a:t>
            </a:r>
            <a:endParaRPr lang="en-US" altLang="zh-CN" sz="2000" dirty="0"/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类似的处理</a:t>
            </a:r>
            <a:r>
              <a:rPr lang="en-US" altLang="zh-CN" sz="2000" dirty="0"/>
              <a:t>z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生成指令“</a:t>
            </a:r>
            <a:r>
              <a:rPr lang="en-US" altLang="zh-CN" sz="2000" dirty="0"/>
              <a:t>op Rx, </a:t>
            </a:r>
            <a:r>
              <a:rPr lang="en-US" altLang="zh-CN" sz="2000" dirty="0" err="1"/>
              <a:t>Ry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Rz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zh-CN" altLang="en-US" sz="2000" dirty="0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533400"/>
            <a:ext cx="2047875" cy="9429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代码生成算法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对于赋值语句</a:t>
            </a:r>
            <a:r>
              <a:rPr lang="en-US" altLang="zh-CN" dirty="0" err="1"/>
              <a:t>i</a:t>
            </a:r>
            <a:r>
              <a:rPr lang="en-US" altLang="zh-CN" dirty="0"/>
              <a:t>: x=y</a:t>
            </a:r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getreg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y</a:t>
            </a:r>
            <a:r>
              <a:rPr lang="zh-CN" altLang="en-US" dirty="0"/>
              <a:t>不在</a:t>
            </a:r>
            <a:r>
              <a:rPr lang="en-US" altLang="zh-CN" dirty="0"/>
              <a:t>Ry</a:t>
            </a:r>
            <a:r>
              <a:rPr lang="zh-CN" altLang="en-US" dirty="0"/>
              <a:t>（查看</a:t>
            </a:r>
            <a:r>
              <a:rPr lang="en-US" altLang="zh-CN" dirty="0"/>
              <a:t>Ry</a:t>
            </a:r>
            <a:r>
              <a:rPr lang="zh-CN" altLang="en-US" dirty="0"/>
              <a:t>的寄存器描述符）中，那么生成指令“</a:t>
            </a:r>
            <a:r>
              <a:rPr lang="en-US" altLang="zh-CN" dirty="0"/>
              <a:t>LD </a:t>
            </a:r>
            <a:r>
              <a:rPr lang="en-US" altLang="zh-CN" dirty="0" err="1"/>
              <a:t>Ry,y</a:t>
            </a:r>
            <a:r>
              <a:rPr lang="en-US" altLang="zh-CN" dirty="0"/>
              <a:t>’</a:t>
            </a:r>
            <a:r>
              <a:rPr lang="zh-CN" altLang="en-US" dirty="0"/>
              <a:t>”，其中</a:t>
            </a:r>
            <a:r>
              <a:rPr lang="en-US" altLang="zh-CN" dirty="0"/>
              <a:t>y’</a:t>
            </a:r>
            <a:r>
              <a:rPr lang="zh-CN" altLang="en-US" dirty="0"/>
              <a:t>是存放</a:t>
            </a:r>
            <a:r>
              <a:rPr lang="en-US" altLang="zh-CN" dirty="0"/>
              <a:t>y</a:t>
            </a:r>
            <a:r>
              <a:rPr lang="zh-CN" altLang="en-US" dirty="0"/>
              <a:t>的内存地址之一（由</a:t>
            </a:r>
            <a:r>
              <a:rPr lang="en-US" altLang="zh-CN" dirty="0"/>
              <a:t>y</a:t>
            </a:r>
            <a:r>
              <a:rPr lang="zh-CN" altLang="en-US" dirty="0"/>
              <a:t>的地址描述符得到）。</a:t>
            </a:r>
            <a:endParaRPr lang="en-US" altLang="zh-CN" dirty="0"/>
          </a:p>
          <a:p>
            <a:pPr lvl="1"/>
            <a:r>
              <a:rPr lang="zh-CN" altLang="en-US" dirty="0"/>
              <a:t>修改</a:t>
            </a:r>
            <a:r>
              <a:rPr lang="en-US" altLang="zh-CN" dirty="0"/>
              <a:t>Ry</a:t>
            </a:r>
            <a:r>
              <a:rPr lang="zh-CN" altLang="en-US" dirty="0"/>
              <a:t>的寄存器描述符，表明</a:t>
            </a:r>
            <a:r>
              <a:rPr lang="en-US" altLang="zh-CN" dirty="0"/>
              <a:t>Ry</a:t>
            </a:r>
            <a:r>
              <a:rPr lang="zh-CN" altLang="en-US" dirty="0"/>
              <a:t>中也存放了</a:t>
            </a:r>
            <a:r>
              <a:rPr lang="en-US" altLang="zh-CN" dirty="0"/>
              <a:t>x</a:t>
            </a:r>
            <a:r>
              <a:rPr lang="zh-CN" altLang="en-US" dirty="0"/>
              <a:t>的值。</a:t>
            </a:r>
            <a:endParaRPr lang="en-US" altLang="zh-CN" dirty="0"/>
          </a:p>
          <a:p>
            <a:r>
              <a:rPr lang="zh-CN" altLang="en-US" dirty="0"/>
              <a:t>基本块的结尾，为每个活跃变量</a:t>
            </a:r>
            <a:r>
              <a:rPr lang="en-US" altLang="zh-CN" dirty="0"/>
              <a:t>x</a:t>
            </a:r>
            <a:r>
              <a:rPr lang="zh-CN" altLang="en-US" dirty="0"/>
              <a:t>生成指令“</a:t>
            </a:r>
            <a:r>
              <a:rPr lang="en-US" altLang="zh-CN" dirty="0"/>
              <a:t>ST x R</a:t>
            </a:r>
            <a:r>
              <a:rPr lang="zh-CN" altLang="en-US" dirty="0"/>
              <a:t>”</a:t>
            </a:r>
            <a:r>
              <a:rPr lang="en-US" altLang="zh-CN" dirty="0"/>
              <a:t>,</a:t>
            </a:r>
            <a:r>
              <a:rPr lang="zh-CN" altLang="en-US" dirty="0"/>
              <a:t>其中</a:t>
            </a:r>
            <a:r>
              <a:rPr lang="en-US" altLang="zh-CN" dirty="0"/>
              <a:t>R</a:t>
            </a:r>
            <a:r>
              <a:rPr lang="zh-CN" altLang="en-US" dirty="0"/>
              <a:t>是存放</a:t>
            </a:r>
            <a:r>
              <a:rPr lang="en-US" altLang="zh-CN" dirty="0"/>
              <a:t>x</a:t>
            </a:r>
            <a:r>
              <a:rPr lang="zh-CN" altLang="en-US" dirty="0"/>
              <a:t>值的寄存器。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寄存器和地址描述符管理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zh-CN" altLang="en-US" dirty="0"/>
              <a:t>在生成加载、保存和其他指令时，还需要更新寄存器和地址描述符。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修改规则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对于指令“</a:t>
            </a:r>
            <a:r>
              <a:rPr lang="en-US" altLang="zh-CN" dirty="0"/>
              <a:t>LD  R, x</a:t>
            </a:r>
            <a:r>
              <a:rPr lang="zh-CN" altLang="en-US" dirty="0"/>
              <a:t>”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修改寄存器</a:t>
            </a:r>
            <a:r>
              <a:rPr lang="en-US" altLang="zh-CN" dirty="0"/>
              <a:t>R</a:t>
            </a:r>
            <a:r>
              <a:rPr lang="zh-CN" altLang="en-US" dirty="0"/>
              <a:t>描述符，使之只包含</a:t>
            </a:r>
            <a:r>
              <a:rPr lang="en-US" altLang="zh-CN" dirty="0"/>
              <a:t>x</a:t>
            </a:r>
          </a:p>
          <a:p>
            <a:pPr lvl="2">
              <a:defRPr/>
            </a:pPr>
            <a:r>
              <a:rPr lang="zh-CN" altLang="en-US" dirty="0"/>
              <a:t>修改</a:t>
            </a:r>
            <a:r>
              <a:rPr lang="en-US" altLang="zh-CN" dirty="0"/>
              <a:t>x</a:t>
            </a:r>
            <a:r>
              <a:rPr lang="zh-CN" altLang="en-US" dirty="0"/>
              <a:t>的地址描述符，把寄存器</a:t>
            </a:r>
            <a:r>
              <a:rPr lang="en-US" altLang="zh-CN" dirty="0"/>
              <a:t>R</a:t>
            </a:r>
            <a:r>
              <a:rPr lang="zh-CN" altLang="en-US" dirty="0"/>
              <a:t>作为新增位置加入其中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从不同于</a:t>
            </a:r>
            <a:r>
              <a:rPr lang="en-US" altLang="zh-CN" dirty="0"/>
              <a:t>x</a:t>
            </a:r>
            <a:r>
              <a:rPr lang="zh-CN" altLang="en-US" dirty="0"/>
              <a:t>的其他变量的地址描述符中删除</a:t>
            </a:r>
            <a:r>
              <a:rPr lang="en-US" altLang="zh-CN" dirty="0"/>
              <a:t>R</a:t>
            </a:r>
          </a:p>
          <a:p>
            <a:pPr lvl="1">
              <a:defRPr/>
            </a:pPr>
            <a:r>
              <a:rPr lang="zh-CN" altLang="en-US" dirty="0"/>
              <a:t>对于指令“</a:t>
            </a:r>
            <a:r>
              <a:rPr lang="en-US" altLang="zh-CN" dirty="0"/>
              <a:t>ST </a:t>
            </a:r>
            <a:r>
              <a:rPr lang="en-US" altLang="zh-CN" dirty="0" err="1"/>
              <a:t>x,R</a:t>
            </a:r>
            <a:r>
              <a:rPr lang="zh-CN" altLang="en-US" dirty="0"/>
              <a:t>”，修改</a:t>
            </a:r>
            <a:r>
              <a:rPr lang="en-US" altLang="zh-CN" dirty="0"/>
              <a:t>x</a:t>
            </a:r>
            <a:r>
              <a:rPr lang="zh-CN" altLang="en-US" dirty="0"/>
              <a:t>的地址描述符，使之包含自己的内存位置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对于</a:t>
            </a:r>
            <a:r>
              <a:rPr lang="en-US" altLang="zh-CN" dirty="0"/>
              <a:t>x=y op z</a:t>
            </a:r>
            <a:r>
              <a:rPr lang="zh-CN" altLang="en-US" dirty="0"/>
              <a:t>的指令</a:t>
            </a:r>
            <a:r>
              <a:rPr lang="en-US" altLang="zh-CN" dirty="0"/>
              <a:t>”OP </a:t>
            </a:r>
            <a:r>
              <a:rPr lang="en-US" altLang="zh-CN" dirty="0" err="1"/>
              <a:t>Rx,Ry,Rz</a:t>
            </a:r>
            <a:r>
              <a:rPr lang="en-US" altLang="zh-CN" dirty="0"/>
              <a:t>”</a:t>
            </a:r>
          </a:p>
          <a:p>
            <a:pPr lvl="2">
              <a:defRPr/>
            </a:pPr>
            <a:r>
              <a:rPr lang="zh-CN" altLang="en-US" dirty="0"/>
              <a:t>修改</a:t>
            </a:r>
            <a:r>
              <a:rPr lang="en-US" altLang="zh-CN" dirty="0"/>
              <a:t>Rx</a:t>
            </a:r>
            <a:r>
              <a:rPr lang="zh-CN" altLang="en-US" dirty="0"/>
              <a:t>的寄存器描述符，使之只包含</a:t>
            </a:r>
            <a:r>
              <a:rPr lang="en-US" altLang="zh-CN" dirty="0"/>
              <a:t>x</a:t>
            </a:r>
          </a:p>
          <a:p>
            <a:pPr lvl="2">
              <a:defRPr/>
            </a:pPr>
            <a:r>
              <a:rPr lang="zh-CN" altLang="en-US" dirty="0"/>
              <a:t>修改</a:t>
            </a:r>
            <a:r>
              <a:rPr lang="en-US" altLang="zh-CN" dirty="0"/>
              <a:t>x</a:t>
            </a:r>
            <a:r>
              <a:rPr lang="zh-CN" altLang="en-US" dirty="0"/>
              <a:t>的地址描述符，使之只包含位置</a:t>
            </a:r>
            <a:r>
              <a:rPr lang="en-US" altLang="zh-CN" dirty="0"/>
              <a:t>Rx</a:t>
            </a:r>
            <a:r>
              <a:rPr lang="zh-CN" altLang="en-US" dirty="0"/>
              <a:t>（不包含</a:t>
            </a:r>
            <a:r>
              <a:rPr lang="en-US" altLang="zh-CN" dirty="0"/>
              <a:t>x</a:t>
            </a:r>
            <a:r>
              <a:rPr lang="zh-CN" altLang="en-US" dirty="0"/>
              <a:t>的内存位置）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从任何不同于</a:t>
            </a:r>
            <a:r>
              <a:rPr lang="en-US" altLang="zh-CN" dirty="0"/>
              <a:t>x</a:t>
            </a:r>
            <a:r>
              <a:rPr lang="zh-CN" altLang="en-US" dirty="0"/>
              <a:t>的变量的地址描述符中删除</a:t>
            </a:r>
            <a:r>
              <a:rPr lang="en-US" altLang="zh-CN" dirty="0"/>
              <a:t>Rx</a:t>
            </a:r>
          </a:p>
          <a:p>
            <a:pPr lvl="1">
              <a:defRPr/>
            </a:pPr>
            <a:r>
              <a:rPr lang="zh-CN" altLang="en-US" dirty="0"/>
              <a:t>对于赋值语句</a:t>
            </a:r>
            <a:r>
              <a:rPr lang="en-US" altLang="zh-CN" dirty="0"/>
              <a:t>x=y</a:t>
            </a:r>
            <a:r>
              <a:rPr lang="zh-CN" altLang="en-US" dirty="0"/>
              <a:t>。除了可能的</a:t>
            </a:r>
            <a:r>
              <a:rPr lang="en-US" altLang="zh-CN" dirty="0"/>
              <a:t>y</a:t>
            </a:r>
            <a:r>
              <a:rPr lang="zh-CN" altLang="en-US" dirty="0"/>
              <a:t>加载指令处理之外，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把</a:t>
            </a:r>
            <a:r>
              <a:rPr lang="en-US" altLang="zh-CN" dirty="0"/>
              <a:t>x</a:t>
            </a:r>
            <a:r>
              <a:rPr lang="zh-CN" altLang="en-US" dirty="0"/>
              <a:t>加入到</a:t>
            </a:r>
            <a:r>
              <a:rPr lang="en-US" altLang="zh-CN" dirty="0" err="1"/>
              <a:t>Ry</a:t>
            </a:r>
            <a:r>
              <a:rPr lang="zh-CN" altLang="en-US" dirty="0"/>
              <a:t>的寄存器描述符中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修改</a:t>
            </a:r>
            <a:r>
              <a:rPr lang="en-US" altLang="zh-CN" dirty="0"/>
              <a:t>x</a:t>
            </a:r>
            <a:r>
              <a:rPr lang="zh-CN" altLang="en-US" dirty="0"/>
              <a:t>的地址描述符，使得它只包含唯一的位置</a:t>
            </a:r>
            <a:r>
              <a:rPr lang="en-US" altLang="zh-CN" dirty="0" err="1"/>
              <a:t>Ry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代码生成器概述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828800"/>
            <a:ext cx="5014913" cy="9382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57200" y="2346989"/>
            <a:ext cx="8229600" cy="438912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90000"/>
              </a:lnSpc>
            </a:pPr>
            <a:r>
              <a:rPr kumimoji="1" lang="zh-CN" altLang="en-US" dirty="0"/>
              <a:t>根据中间表示生成目标机代码</a:t>
            </a:r>
            <a:endParaRPr kumimoji="1" lang="en-US" altLang="zh-CN" dirty="0"/>
          </a:p>
          <a:p>
            <a:pPr>
              <a:lnSpc>
                <a:spcPct val="90000"/>
              </a:lnSpc>
            </a:pPr>
            <a:r>
              <a:rPr kumimoji="1" lang="zh-CN" altLang="en-US" dirty="0"/>
              <a:t>代码生成器之前可能有一个优化组件</a:t>
            </a:r>
            <a:endParaRPr kumimoji="1" lang="en-US" altLang="zh-CN" dirty="0"/>
          </a:p>
          <a:p>
            <a:r>
              <a:rPr kumimoji="1" lang="zh-CN" altLang="en-US" dirty="0"/>
              <a:t>设计目标：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保证源程序的语义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充分利用目标机器上的可用资源，能够高效运行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生成相对较优代码</a:t>
            </a:r>
            <a:endParaRPr kumimoji="1" lang="en-US" altLang="zh-CN" dirty="0"/>
          </a:p>
          <a:p>
            <a:pPr>
              <a:lnSpc>
                <a:spcPct val="90000"/>
              </a:lnSpc>
            </a:pPr>
            <a:r>
              <a:rPr kumimoji="1" lang="zh-CN" altLang="en-US" dirty="0"/>
              <a:t>代码生成器的三个任务：</a:t>
            </a:r>
            <a:endParaRPr kumimoji="1" lang="en-US" altLang="zh-CN" dirty="0"/>
          </a:p>
          <a:p>
            <a:pPr lvl="1">
              <a:lnSpc>
                <a:spcPct val="90000"/>
              </a:lnSpc>
            </a:pPr>
            <a:r>
              <a:rPr kumimoji="1" lang="zh-CN" altLang="en-US" sz="2600" dirty="0"/>
              <a:t>指令选择：选择适当的指令实现</a:t>
            </a:r>
            <a:r>
              <a:rPr kumimoji="1" lang="en-US" altLang="zh-CN" sz="2600" dirty="0"/>
              <a:t>IR</a:t>
            </a:r>
            <a:r>
              <a:rPr kumimoji="1" lang="zh-CN" altLang="en-US" sz="2600" dirty="0"/>
              <a:t>语句</a:t>
            </a:r>
            <a:endParaRPr kumimoji="1" lang="en-US" altLang="zh-CN" sz="2600" dirty="0"/>
          </a:p>
          <a:p>
            <a:pPr lvl="1">
              <a:lnSpc>
                <a:spcPct val="90000"/>
              </a:lnSpc>
            </a:pPr>
            <a:r>
              <a:rPr kumimoji="1" lang="zh-CN" altLang="en-US" sz="2600" dirty="0"/>
              <a:t>寄存器分配和指派：把哪个值放在哪个寄存器中</a:t>
            </a:r>
            <a:endParaRPr kumimoji="1" lang="en-US" altLang="zh-CN" sz="2600" dirty="0"/>
          </a:p>
          <a:p>
            <a:pPr lvl="1">
              <a:lnSpc>
                <a:spcPct val="90000"/>
              </a:lnSpc>
            </a:pPr>
            <a:r>
              <a:rPr kumimoji="1" lang="zh-CN" altLang="en-US" sz="2600" dirty="0"/>
              <a:t>指令排序：按照什么顺序安排指令执行</a:t>
            </a:r>
            <a:endParaRPr kumimoji="1" lang="en-US" altLang="zh-CN" sz="2600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代码生成示例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00"/>
            <a:ext cx="1152525" cy="10191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4710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371600"/>
            <a:ext cx="5284788" cy="49053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getreg</a:t>
            </a:r>
            <a:r>
              <a:rPr lang="zh-CN" altLang="en-US"/>
              <a:t>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err="1"/>
              <a:t>Getreg</a:t>
            </a:r>
            <a:r>
              <a:rPr lang="en-US" altLang="zh-CN" sz="2400" dirty="0"/>
              <a:t>(x= y op z)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Ry</a:t>
            </a:r>
            <a:r>
              <a:rPr lang="en-US" altLang="zh-CN" sz="2400" dirty="0"/>
              <a:t> or </a:t>
            </a:r>
            <a:r>
              <a:rPr lang="en-US" altLang="zh-CN" sz="2400" dirty="0" err="1"/>
              <a:t>Rz</a:t>
            </a:r>
            <a:endParaRPr lang="en-US" altLang="zh-CN" sz="2400" dirty="0"/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zh-CN" altLang="en-US" sz="2400" dirty="0"/>
              <a:t>如果</a:t>
            </a:r>
            <a:r>
              <a:rPr lang="en-US" altLang="zh-CN" sz="2400" dirty="0"/>
              <a:t>y</a:t>
            </a:r>
            <a:r>
              <a:rPr lang="zh-CN" altLang="en-US" sz="2400" dirty="0"/>
              <a:t>当前就在一个寄存器中，则选择这个已经包含了</a:t>
            </a:r>
            <a:r>
              <a:rPr lang="en-US" altLang="zh-CN" sz="2400" dirty="0"/>
              <a:t>y</a:t>
            </a:r>
            <a:r>
              <a:rPr lang="zh-CN" altLang="en-US" sz="2400" dirty="0"/>
              <a:t>的寄存器作为</a:t>
            </a:r>
            <a:r>
              <a:rPr lang="en-US" altLang="zh-CN" sz="2400" dirty="0" err="1"/>
              <a:t>Ry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zh-CN" altLang="en-US" sz="2400" dirty="0"/>
              <a:t>如果</a:t>
            </a:r>
            <a:r>
              <a:rPr lang="en-US" altLang="zh-CN" sz="2400" dirty="0"/>
              <a:t>y</a:t>
            </a:r>
            <a:r>
              <a:rPr lang="zh-CN" altLang="en-US" sz="2400" dirty="0"/>
              <a:t>不在寄存器中，选择一个空寄存器作为</a:t>
            </a:r>
            <a:r>
              <a:rPr lang="en-US" altLang="zh-CN" sz="2400" dirty="0" err="1"/>
              <a:t>Ry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zh-CN" altLang="en-US" sz="2400" dirty="0"/>
              <a:t>如果不在寄存器中，又没有空寄存器可用，则需要复用一个寄存器，该寄存器描述符说明</a:t>
            </a:r>
            <a:r>
              <a:rPr lang="en-US" altLang="zh-CN" sz="2400" dirty="0"/>
              <a:t>v</a:t>
            </a:r>
            <a:r>
              <a:rPr lang="zh-CN" altLang="en-US" sz="2400" dirty="0"/>
              <a:t>是保存在其中的变量：</a:t>
            </a:r>
          </a:p>
          <a:p>
            <a:pPr marL="838200" lvl="1" indent="-381000">
              <a:lnSpc>
                <a:spcPct val="90000"/>
              </a:lnSpc>
              <a:defRPr/>
            </a:pPr>
            <a:r>
              <a:rPr lang="zh-CN" altLang="en-US" sz="2000" dirty="0"/>
              <a:t>如果</a:t>
            </a:r>
            <a:r>
              <a:rPr lang="en-US" altLang="zh-CN" sz="2000" dirty="0"/>
              <a:t>v</a:t>
            </a:r>
            <a:r>
              <a:rPr lang="zh-CN" altLang="en-US" sz="2000" dirty="0"/>
              <a:t>的地址描述符说</a:t>
            </a:r>
            <a:r>
              <a:rPr lang="en-US" altLang="zh-CN" sz="2000" dirty="0"/>
              <a:t>v</a:t>
            </a:r>
            <a:r>
              <a:rPr lang="zh-CN" altLang="en-US" sz="2000" dirty="0"/>
              <a:t>还在其他地方，</a:t>
            </a:r>
            <a:r>
              <a:rPr lang="en-US" altLang="zh-CN" sz="2000" dirty="0"/>
              <a:t>ok</a:t>
            </a:r>
          </a:p>
          <a:p>
            <a:pPr marL="838200" lvl="1" indent="-381000">
              <a:lnSpc>
                <a:spcPct val="90000"/>
              </a:lnSpc>
              <a:defRPr/>
            </a:pPr>
            <a:r>
              <a:rPr lang="zh-CN" altLang="en-US" sz="2000" dirty="0"/>
              <a:t>如果</a:t>
            </a:r>
            <a:r>
              <a:rPr lang="en-US" altLang="zh-CN" sz="2000" dirty="0"/>
              <a:t>v</a:t>
            </a:r>
            <a:r>
              <a:rPr lang="zh-CN" altLang="en-US" sz="2000" dirty="0"/>
              <a:t>是</a:t>
            </a:r>
            <a:r>
              <a:rPr lang="en-US" altLang="zh-CN" sz="2000" dirty="0"/>
              <a:t>x, x!=z</a:t>
            </a:r>
            <a:r>
              <a:rPr lang="zh-CN" altLang="en-US" sz="2000" dirty="0"/>
              <a:t>，</a:t>
            </a:r>
            <a:r>
              <a:rPr lang="en-US" altLang="zh-CN" sz="2000" dirty="0"/>
              <a:t>ok</a:t>
            </a:r>
          </a:p>
          <a:p>
            <a:pPr marL="838200" lvl="1" indent="-381000">
              <a:lnSpc>
                <a:spcPct val="90000"/>
              </a:lnSpc>
              <a:defRPr/>
            </a:pPr>
            <a:r>
              <a:rPr lang="zh-CN" altLang="en-US" sz="2000" dirty="0"/>
              <a:t>如果 </a:t>
            </a:r>
            <a:r>
              <a:rPr lang="en-US" altLang="zh-CN" sz="2000" dirty="0"/>
              <a:t>v</a:t>
            </a:r>
            <a:r>
              <a:rPr lang="zh-CN" altLang="en-US" sz="2000" dirty="0"/>
              <a:t>不用（</a:t>
            </a:r>
            <a:r>
              <a:rPr lang="en-US" altLang="zh-CN" sz="2000" dirty="0"/>
              <a:t>not alive), ok</a:t>
            </a:r>
          </a:p>
          <a:p>
            <a:pPr marL="838200" lvl="1" indent="-381000">
              <a:lnSpc>
                <a:spcPct val="90000"/>
              </a:lnSpc>
              <a:defRPr/>
            </a:pPr>
            <a:r>
              <a:rPr lang="en-US" altLang="zh-CN" sz="2000" dirty="0"/>
              <a:t>Spill: ST v, R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zh-CN" altLang="en-US" sz="2400" dirty="0"/>
              <a:t>对每个寄存器描述符中的</a:t>
            </a:r>
            <a:r>
              <a:rPr lang="en-US" altLang="zh-CN" sz="2400" dirty="0"/>
              <a:t>v</a:t>
            </a:r>
            <a:r>
              <a:rPr lang="zh-CN" altLang="en-US" sz="2400" dirty="0"/>
              <a:t>，重复以上操作。</a:t>
            </a:r>
            <a:r>
              <a:rPr lang="en-US" altLang="zh-CN" sz="2400" dirty="0"/>
              <a:t>R</a:t>
            </a:r>
            <a:r>
              <a:rPr lang="zh-CN" altLang="en-US" sz="2400" dirty="0"/>
              <a:t>的代价是</a:t>
            </a:r>
            <a:r>
              <a:rPr lang="en-US" altLang="zh-CN" sz="2400" dirty="0"/>
              <a:t>spill</a:t>
            </a:r>
            <a:r>
              <a:rPr lang="zh-CN" altLang="en-US" sz="2400" dirty="0"/>
              <a:t>的次数。从所有可能的</a:t>
            </a:r>
            <a:r>
              <a:rPr lang="en-US" altLang="zh-CN" sz="2400" dirty="0"/>
              <a:t>R</a:t>
            </a:r>
            <a:r>
              <a:rPr lang="zh-CN" altLang="en-US" sz="2400" dirty="0"/>
              <a:t>中选择代价最小的</a:t>
            </a:r>
            <a:r>
              <a:rPr lang="en-US" altLang="zh-CN" sz="2400" dirty="0"/>
              <a:t>R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getreg</a:t>
            </a:r>
            <a:r>
              <a:rPr lang="zh-CN" altLang="en-US"/>
              <a:t>的设计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200"/>
              <a:t>Getreg(x= y op z)</a:t>
            </a:r>
            <a:r>
              <a:rPr lang="zh-CN" altLang="en-US" sz="3200"/>
              <a:t>：</a:t>
            </a:r>
            <a:r>
              <a:rPr lang="en-US" altLang="zh-CN" sz="3200"/>
              <a:t>Rx</a:t>
            </a:r>
          </a:p>
          <a:p>
            <a:r>
              <a:rPr lang="zh-CN" altLang="en-US"/>
              <a:t>选择只存放</a:t>
            </a:r>
            <a:r>
              <a:rPr lang="en-US" altLang="zh-CN"/>
              <a:t>x</a:t>
            </a:r>
            <a:r>
              <a:rPr lang="zh-CN" altLang="en-US"/>
              <a:t>的值的寄存器</a:t>
            </a:r>
            <a:endParaRPr lang="en-US" altLang="zh-CN"/>
          </a:p>
          <a:p>
            <a:r>
              <a:rPr lang="zh-CN" altLang="en-US"/>
              <a:t>如果</a:t>
            </a:r>
            <a:r>
              <a:rPr lang="en-US" altLang="zh-CN"/>
              <a:t>y</a:t>
            </a:r>
            <a:r>
              <a:rPr lang="zh-CN" altLang="en-US"/>
              <a:t>或</a:t>
            </a:r>
            <a:r>
              <a:rPr lang="en-US" altLang="zh-CN"/>
              <a:t>z</a:t>
            </a:r>
            <a:r>
              <a:rPr lang="zh-CN" altLang="en-US"/>
              <a:t>之后不会被使用，也可以选择</a:t>
            </a:r>
            <a:r>
              <a:rPr lang="en-US" altLang="zh-CN"/>
              <a:t>Ry</a:t>
            </a:r>
            <a:r>
              <a:rPr lang="zh-CN" altLang="en-US"/>
              <a:t>或</a:t>
            </a:r>
            <a:r>
              <a:rPr lang="en-US" altLang="zh-CN"/>
              <a:t>Rz</a:t>
            </a:r>
          </a:p>
          <a:p>
            <a:r>
              <a:rPr lang="zh-CN" altLang="en-US"/>
              <a:t>否则，可以按照选择</a:t>
            </a:r>
            <a:r>
              <a:rPr lang="en-US" altLang="zh-CN"/>
              <a:t>Ry</a:t>
            </a:r>
            <a:r>
              <a:rPr lang="zh-CN" altLang="en-US"/>
              <a:t>和</a:t>
            </a:r>
            <a:r>
              <a:rPr lang="en-US" altLang="zh-CN"/>
              <a:t>Rz</a:t>
            </a:r>
            <a:r>
              <a:rPr lang="zh-CN" altLang="en-US"/>
              <a:t>的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4</a:t>
            </a:r>
            <a:r>
              <a:rPr lang="zh-CN" altLang="en-US"/>
              <a:t>步骤选择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en-US" altLang="zh-CN" sz="2800"/>
              <a:t>Getreg(x= y)</a:t>
            </a:r>
            <a:r>
              <a:rPr lang="zh-CN" altLang="en-US" sz="2800"/>
              <a:t>：</a:t>
            </a:r>
            <a:r>
              <a:rPr lang="en-US" altLang="zh-CN" sz="2800"/>
              <a:t>Rx</a:t>
            </a:r>
          </a:p>
          <a:p>
            <a:r>
              <a:rPr lang="zh-CN" altLang="en-US" sz="3200"/>
              <a:t>先选择</a:t>
            </a:r>
            <a:r>
              <a:rPr lang="en-US" altLang="zh-CN" sz="3200"/>
              <a:t>Ry</a:t>
            </a:r>
            <a:r>
              <a:rPr lang="zh-CN" altLang="en-US" sz="3200"/>
              <a:t>，然后</a:t>
            </a:r>
            <a:r>
              <a:rPr lang="en-US" altLang="zh-CN" sz="3200"/>
              <a:t>Rx=Ry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zh-CN" altLang="en-US"/>
              <a:t>示例</a:t>
            </a:r>
            <a:endParaRPr lang="en-US" altLang="zh-CN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altLang="zh-CN"/>
              <a:t>d := (a-b)+(a-c)+(a-c)</a:t>
            </a:r>
            <a:r>
              <a:rPr lang="zh-CN" altLang="en-US"/>
              <a:t>的三地址代码序列</a:t>
            </a:r>
            <a:r>
              <a:rPr lang="en-US" altLang="zh-CN"/>
              <a:t>:</a:t>
            </a:r>
            <a:endParaRPr lang="zh-CN" altLang="en-US"/>
          </a:p>
          <a:p>
            <a:pPr>
              <a:buFontTx/>
              <a:buNone/>
            </a:pPr>
            <a:r>
              <a:rPr lang="en-US" altLang="zh-CN"/>
              <a:t>	 </a:t>
            </a:r>
            <a:r>
              <a:rPr lang="en-US" altLang="zh-CN" sz="2800"/>
              <a:t>t</a:t>
            </a:r>
            <a:r>
              <a:rPr lang="en-US" altLang="zh-CN" sz="2800" baseline="-30000"/>
              <a:t>1</a:t>
            </a:r>
            <a:r>
              <a:rPr lang="en-US" altLang="zh-CN"/>
              <a:t> := a-b</a:t>
            </a:r>
          </a:p>
          <a:p>
            <a:pPr>
              <a:buFontTx/>
              <a:buNone/>
            </a:pPr>
            <a:r>
              <a:rPr lang="en-US" altLang="zh-CN"/>
              <a:t>    </a:t>
            </a:r>
            <a:r>
              <a:rPr lang="en-US" altLang="zh-CN" sz="2800"/>
              <a:t>t</a:t>
            </a:r>
            <a:r>
              <a:rPr lang="en-US" altLang="zh-CN" sz="2800" baseline="-30000"/>
              <a:t>2</a:t>
            </a:r>
            <a:r>
              <a:rPr lang="en-US" altLang="zh-CN"/>
              <a:t> := a-c</a:t>
            </a:r>
          </a:p>
          <a:p>
            <a:pPr>
              <a:buFontTx/>
              <a:buNone/>
            </a:pPr>
            <a:r>
              <a:rPr lang="en-US" altLang="zh-CN"/>
              <a:t>    </a:t>
            </a:r>
            <a:r>
              <a:rPr lang="en-US" altLang="zh-CN" sz="2800"/>
              <a:t>t</a:t>
            </a:r>
            <a:r>
              <a:rPr lang="en-US" altLang="zh-CN" sz="2800" baseline="-30000"/>
              <a:t>3</a:t>
            </a:r>
            <a:r>
              <a:rPr lang="en-US" altLang="zh-CN"/>
              <a:t> := </a:t>
            </a:r>
            <a:r>
              <a:rPr lang="en-US" altLang="zh-CN" sz="2800"/>
              <a:t>t</a:t>
            </a:r>
            <a:r>
              <a:rPr lang="en-US" altLang="zh-CN" sz="2800" baseline="-30000"/>
              <a:t>1</a:t>
            </a:r>
            <a:r>
              <a:rPr lang="en-US" altLang="zh-CN"/>
              <a:t> + </a:t>
            </a:r>
            <a:r>
              <a:rPr lang="en-US" altLang="zh-CN" sz="2800"/>
              <a:t>t</a:t>
            </a:r>
            <a:r>
              <a:rPr lang="en-US" altLang="zh-CN" sz="2800" baseline="-30000"/>
              <a:t>2</a:t>
            </a:r>
            <a:endParaRPr lang="en-US" altLang="zh-CN"/>
          </a:p>
          <a:p>
            <a:pPr>
              <a:buFontTx/>
              <a:buNone/>
            </a:pPr>
            <a:r>
              <a:rPr lang="en-US" altLang="zh-CN"/>
              <a:t>    d := </a:t>
            </a:r>
            <a:r>
              <a:rPr lang="en-US" altLang="zh-CN" sz="2800"/>
              <a:t>t</a:t>
            </a:r>
            <a:r>
              <a:rPr lang="en-US" altLang="zh-CN" sz="2800" baseline="-30000"/>
              <a:t>3</a:t>
            </a:r>
            <a:r>
              <a:rPr lang="en-US" altLang="zh-CN"/>
              <a:t> + </a:t>
            </a:r>
            <a:r>
              <a:rPr lang="en-US" altLang="zh-CN" sz="2800"/>
              <a:t>t</a:t>
            </a:r>
            <a:r>
              <a:rPr lang="en-US" altLang="zh-CN" sz="2800" baseline="-30000"/>
              <a:t>2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457200"/>
            <a:ext cx="7772400" cy="1143000"/>
          </a:xfrm>
        </p:spPr>
        <p:txBody>
          <a:bodyPr/>
          <a:lstStyle/>
          <a:p>
            <a:r>
              <a:rPr lang="zh-CN" altLang="en-US"/>
              <a:t>假设只有两个寄存器</a:t>
            </a:r>
          </a:p>
        </p:txBody>
      </p:sp>
      <p:graphicFrame>
        <p:nvGraphicFramePr>
          <p:cNvPr id="147517" name="Group 6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08971387"/>
              </p:ext>
            </p:extLst>
          </p:nvPr>
        </p:nvGraphicFramePr>
        <p:xfrm>
          <a:off x="760413" y="671513"/>
          <a:ext cx="8383587" cy="6199632"/>
        </p:xfrm>
        <a:graphic>
          <a:graphicData uri="http://schemas.openxmlformats.org/drawingml/2006/table">
            <a:tbl>
              <a:tblPr/>
              <a:tblGrid>
                <a:gridCol w="185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statements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code generated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register descriptor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address descriptor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registers empty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:= a </a:t>
                      </a: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-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LD R0,a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LD R1,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SUB R1, R0,R1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in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in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:= a </a:t>
                      </a: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-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c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 t1, R1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LD R1, c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SUB R0, R0, R1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4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 R1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in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:= t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 t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LD R1,t1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ADD R1,R1,R0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 R1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in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 := t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+ t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ADD R1,R1,R0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R0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含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in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in R0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 d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和内存中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寄存器的分配和指派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寄存器分配：确定在程序的每个点上，哪些应该存放在寄存器中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寄存器指派：各个值应该存放在哪个寄存器中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最简单的分配和指派方法：把目标程序中的特定值分配给特定的寄存器。比如把基地址指派给一组寄存器，算术运算则使用另一组寄存器，栈顶指针指派给一个固定的寄存器。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优点：设计简单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缺点：使用效率低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章总结</a:t>
            </a:r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……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本章内容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任务描述</a:t>
            </a:r>
            <a:endParaRPr lang="en-US" altLang="zh-CN" dirty="0"/>
          </a:p>
          <a:p>
            <a:pPr eaLnBrk="1" hangingPunct="1"/>
            <a:r>
              <a:rPr lang="zh-CN" altLang="en-US" dirty="0"/>
              <a:t>目标机模型</a:t>
            </a:r>
            <a:endParaRPr lang="en-US" altLang="zh-CN" dirty="0"/>
          </a:p>
          <a:p>
            <a:pPr eaLnBrk="1" hangingPunct="1"/>
            <a:r>
              <a:rPr lang="zh-CN" altLang="en-US" dirty="0"/>
              <a:t>静态</a:t>
            </a:r>
            <a:r>
              <a:rPr lang="en-US" altLang="zh-CN" dirty="0"/>
              <a:t>/</a:t>
            </a:r>
            <a:r>
              <a:rPr lang="zh-CN" altLang="en-US" dirty="0"/>
              <a:t>栈式数据区分配</a:t>
            </a:r>
            <a:endParaRPr lang="en-US" altLang="zh-CN" dirty="0"/>
          </a:p>
          <a:p>
            <a:pPr eaLnBrk="1" hangingPunct="1"/>
            <a:r>
              <a:rPr lang="zh-CN" altLang="en-US" dirty="0"/>
              <a:t>基本块优化</a:t>
            </a:r>
            <a:endParaRPr lang="en-US" altLang="zh-CN" dirty="0"/>
          </a:p>
          <a:p>
            <a:pPr eaLnBrk="1" hangingPunct="1"/>
            <a:r>
              <a:rPr lang="zh-CN" altLang="en-US" dirty="0"/>
              <a:t>基本块相关代码生成算法</a:t>
            </a:r>
            <a:endParaRPr lang="en-US" altLang="zh-CN" dirty="0"/>
          </a:p>
          <a:p>
            <a:pPr lvl="1"/>
            <a:r>
              <a:rPr lang="zh-CN" altLang="en-US" dirty="0"/>
              <a:t>寄存器分配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代码生成器的主要任务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输入中间代码</a:t>
            </a:r>
            <a:r>
              <a:rPr lang="en-US" altLang="zh-CN" dirty="0"/>
              <a:t>(IR)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sz="2600" dirty="0"/>
              <a:t>四元式、三元式、字节代码、堆栈机代码、后缀表示、抽象语法树、</a:t>
            </a:r>
            <a:r>
              <a:rPr lang="en-US" altLang="zh-CN" sz="2600" dirty="0"/>
              <a:t>DAG</a:t>
            </a:r>
            <a:r>
              <a:rPr lang="zh-CN" altLang="en-US" sz="2600" dirty="0"/>
              <a:t>图、</a:t>
            </a:r>
            <a:r>
              <a:rPr lang="en-US" altLang="zh-CN" sz="2600" dirty="0"/>
              <a:t>…</a:t>
            </a:r>
          </a:p>
          <a:p>
            <a:r>
              <a:rPr lang="zh-CN" altLang="en-US" dirty="0"/>
              <a:t>输出目标机器指令：</a:t>
            </a:r>
            <a:endParaRPr lang="en-US" altLang="zh-CN" dirty="0"/>
          </a:p>
          <a:p>
            <a:pPr lvl="1"/>
            <a:r>
              <a:rPr lang="en-US" altLang="zh-CN" sz="2600" dirty="0"/>
              <a:t>RISC</a:t>
            </a:r>
            <a:r>
              <a:rPr lang="zh-CN" altLang="en-US" sz="2600" dirty="0"/>
              <a:t>、</a:t>
            </a:r>
            <a:r>
              <a:rPr lang="en-US" altLang="zh-CN" sz="2600" dirty="0"/>
              <a:t>CISC</a:t>
            </a:r>
            <a:r>
              <a:rPr lang="zh-CN" altLang="en-US" sz="2600" dirty="0"/>
              <a:t>；</a:t>
            </a:r>
            <a:endParaRPr lang="en-US" altLang="zh-CN" sz="2600" dirty="0"/>
          </a:p>
          <a:p>
            <a:pPr lvl="1"/>
            <a:r>
              <a:rPr lang="zh-CN" altLang="en-US" sz="2600" dirty="0"/>
              <a:t>汇编语言</a:t>
            </a:r>
          </a:p>
        </p:txBody>
      </p:sp>
    </p:spTree>
    <p:extLst>
      <p:ext uri="{BB962C8B-B14F-4D97-AF65-F5344CB8AC3E}">
        <p14:creationId xmlns:p14="http://schemas.microsoft.com/office/powerpoint/2010/main" val="405833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代码生成器设计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需要考虑的问题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代码生成器的输入</a:t>
            </a:r>
            <a:endParaRPr lang="en-US" altLang="zh-CN" dirty="0"/>
          </a:p>
          <a:p>
            <a:pPr lvl="2" eaLnBrk="1" hangingPunct="1"/>
            <a:r>
              <a:rPr lang="zh-CN" altLang="en-US" sz="2000" dirty="0"/>
              <a:t>由前端生成的源语言的中间表示和符号表信息</a:t>
            </a:r>
            <a:endParaRPr lang="en-US" altLang="zh-CN" sz="2000" dirty="0"/>
          </a:p>
          <a:p>
            <a:pPr lvl="2" eaLnBrk="1" hangingPunct="1"/>
            <a:r>
              <a:rPr lang="zh-CN" altLang="en-US" sz="2000" dirty="0"/>
              <a:t>中间表示形式，在本书中主要是</a:t>
            </a:r>
            <a:r>
              <a:rPr lang="zh-CN" altLang="en-US" sz="2000" dirty="0">
                <a:solidFill>
                  <a:srgbClr val="FF0000"/>
                </a:solidFill>
              </a:rPr>
              <a:t>三地址代码、</a:t>
            </a:r>
            <a:r>
              <a:rPr lang="en-US" altLang="zh-CN" sz="2000" dirty="0">
                <a:solidFill>
                  <a:srgbClr val="FF0000"/>
                </a:solidFill>
              </a:rPr>
              <a:t>DAG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pPr lvl="1" eaLnBrk="1" hangingPunct="1"/>
            <a:r>
              <a:rPr lang="zh-CN" altLang="en-US" dirty="0"/>
              <a:t>目标程序</a:t>
            </a:r>
            <a:endParaRPr lang="en-US" altLang="zh-CN" dirty="0"/>
          </a:p>
          <a:p>
            <a:pPr lvl="2" eaLnBrk="1" hangingPunct="1"/>
            <a:r>
              <a:rPr lang="zh-CN" altLang="en-US" sz="2000" dirty="0"/>
              <a:t>目标机器的指令集体系结构</a:t>
            </a:r>
            <a:endParaRPr lang="en-US" altLang="zh-CN" sz="2000" dirty="0"/>
          </a:p>
          <a:p>
            <a:pPr lvl="2" eaLnBrk="1" hangingPunct="1"/>
            <a:r>
              <a:rPr lang="en-US" altLang="zh-CN" sz="2000" dirty="0"/>
              <a:t>RISC(</a:t>
            </a:r>
            <a:r>
              <a:rPr lang="zh-CN" altLang="en-US" sz="2000" dirty="0"/>
              <a:t>精简指令集计算机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CISC(</a:t>
            </a:r>
            <a:r>
              <a:rPr lang="zh-CN" altLang="en-US" sz="2000" dirty="0"/>
              <a:t>复杂指令集计算机</a:t>
            </a:r>
            <a:r>
              <a:rPr lang="en-US" altLang="zh-CN" sz="2000" dirty="0"/>
              <a:t>)</a:t>
            </a:r>
            <a:r>
              <a:rPr lang="zh-CN" altLang="en-US" sz="2000" dirty="0"/>
              <a:t>，基于堆栈的结构</a:t>
            </a:r>
            <a:endParaRPr lang="en-US" altLang="zh-CN" sz="2000" dirty="0"/>
          </a:p>
          <a:p>
            <a:pPr lvl="2" eaLnBrk="1" hangingPunct="1"/>
            <a:r>
              <a:rPr lang="zh-CN" altLang="en-US" sz="2000" dirty="0"/>
              <a:t>本章中，采用一个非常简单的</a:t>
            </a:r>
            <a:r>
              <a:rPr lang="zh-CN" altLang="en-US" sz="2000" dirty="0">
                <a:solidFill>
                  <a:srgbClr val="FF0000"/>
                </a:solidFill>
              </a:rPr>
              <a:t>类</a:t>
            </a:r>
            <a:r>
              <a:rPr lang="en-US" altLang="zh-CN" sz="2000" dirty="0">
                <a:solidFill>
                  <a:srgbClr val="FF0000"/>
                </a:solidFill>
              </a:rPr>
              <a:t>RISC</a:t>
            </a:r>
            <a:r>
              <a:rPr lang="zh-CN" altLang="en-US" sz="2000" dirty="0"/>
              <a:t>计算机作为目标机，加入一些类</a:t>
            </a:r>
            <a:r>
              <a:rPr lang="en-US" altLang="zh-CN" sz="2000" dirty="0"/>
              <a:t>CISC</a:t>
            </a:r>
            <a:r>
              <a:rPr lang="zh-CN" altLang="en-US" sz="2000" dirty="0"/>
              <a:t>的寻址方式。为增加可读性，把</a:t>
            </a:r>
            <a:r>
              <a:rPr lang="zh-CN" altLang="en-US" sz="2000" dirty="0">
                <a:solidFill>
                  <a:srgbClr val="FF0000"/>
                </a:solidFill>
              </a:rPr>
              <a:t>汇编代码</a:t>
            </a:r>
            <a:r>
              <a:rPr lang="zh-CN" altLang="en-US" sz="2000" dirty="0"/>
              <a:t>作为目标语言。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代码生成器设计（续）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需要考虑的问题（续）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指令选择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指令集体系结构中本身的特性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生成代码的质量，要考虑到目标代码的效率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0962" y="4095210"/>
            <a:ext cx="3200400" cy="650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5438353"/>
            <a:ext cx="1425575" cy="4254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717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5041478"/>
            <a:ext cx="3324225" cy="13398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717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90737" y="3955510"/>
            <a:ext cx="938213" cy="2016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7176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6400800"/>
            <a:ext cx="666750" cy="3175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目标机器模型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本章中</a:t>
            </a:r>
            <a:endParaRPr lang="en-US" altLang="zh-CN"/>
          </a:p>
          <a:p>
            <a:pPr lvl="1" eaLnBrk="1" hangingPunct="1"/>
            <a:r>
              <a:rPr lang="zh-CN" altLang="en-US"/>
              <a:t>三地址机器模型</a:t>
            </a:r>
            <a:endParaRPr lang="en-US" altLang="zh-CN"/>
          </a:p>
          <a:p>
            <a:pPr lvl="1" eaLnBrk="1" hangingPunct="1"/>
            <a:r>
              <a:rPr lang="zh-CN" altLang="en-US"/>
              <a:t>按照字节寻址</a:t>
            </a:r>
            <a:endParaRPr lang="en-US" altLang="zh-CN"/>
          </a:p>
          <a:p>
            <a:pPr lvl="1" eaLnBrk="1" hangingPunct="1"/>
            <a:r>
              <a:rPr lang="en-US" altLang="zh-CN"/>
              <a:t>n</a:t>
            </a:r>
            <a:r>
              <a:rPr lang="zh-CN" altLang="en-US"/>
              <a:t>个通用寄存器</a:t>
            </a:r>
            <a:endParaRPr lang="en-US" altLang="zh-CN"/>
          </a:p>
          <a:p>
            <a:pPr lvl="1" eaLnBrk="1" hangingPunct="1"/>
            <a:r>
              <a:rPr lang="zh-CN" altLang="en-US"/>
              <a:t>指令格式：一个运算符，一个目标地址，一个源运算分量的列表。</a:t>
            </a:r>
          </a:p>
          <a:p>
            <a:pPr lvl="1" eaLnBrk="1" hangingPunct="1"/>
            <a:r>
              <a:rPr lang="zh-CN" altLang="en-US"/>
              <a:t>一个有限个指令的集合</a:t>
            </a:r>
            <a:endParaRPr lang="en-US" altLang="zh-CN"/>
          </a:p>
          <a:p>
            <a:pPr lvl="2" eaLnBrk="1" hangingPunct="1">
              <a:buFont typeface="Wingdings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2109</TotalTime>
  <Words>3484</Words>
  <Application>Microsoft Office PowerPoint</Application>
  <PresentationFormat>全屏显示(4:3)</PresentationFormat>
  <Paragraphs>323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宋体</vt:lpstr>
      <vt:lpstr>Calibri</vt:lpstr>
      <vt:lpstr>Constantia</vt:lpstr>
      <vt:lpstr>Times New Roman</vt:lpstr>
      <vt:lpstr>Wingdings</vt:lpstr>
      <vt:lpstr>Wingdings 2</vt:lpstr>
      <vt:lpstr>流畅</vt:lpstr>
      <vt:lpstr>    第八章     代 码 生 成   </vt:lpstr>
      <vt:lpstr>Overview</vt:lpstr>
      <vt:lpstr>代码生成器概述</vt:lpstr>
      <vt:lpstr>代码生成器概述</vt:lpstr>
      <vt:lpstr>本章内容</vt:lpstr>
      <vt:lpstr>代码生成器的主要任务</vt:lpstr>
      <vt:lpstr>代码生成器设计</vt:lpstr>
      <vt:lpstr>代码生成器设计（续）</vt:lpstr>
      <vt:lpstr>目标机器模型</vt:lpstr>
      <vt:lpstr>指令集</vt:lpstr>
      <vt:lpstr>指令中的寻址模式</vt:lpstr>
      <vt:lpstr>目标机指令序列示例</vt:lpstr>
      <vt:lpstr>目标机指令序列示例（续）</vt:lpstr>
      <vt:lpstr>目标代码中的地址</vt:lpstr>
      <vt:lpstr>过程调用示例</vt:lpstr>
      <vt:lpstr>过程调用相关的栈式分配</vt:lpstr>
      <vt:lpstr>过程调用相关的栈分配（续）</vt:lpstr>
      <vt:lpstr>过程调用栈式分配示例</vt:lpstr>
      <vt:lpstr>名字的运行时刻地址</vt:lpstr>
      <vt:lpstr>基本块和流图</vt:lpstr>
      <vt:lpstr>基本块的划分</vt:lpstr>
      <vt:lpstr>划分示例</vt:lpstr>
      <vt:lpstr>流图</vt:lpstr>
      <vt:lpstr>流图示例</vt:lpstr>
      <vt:lpstr>流图的表示方式</vt:lpstr>
      <vt:lpstr>循环</vt:lpstr>
      <vt:lpstr>循环示例</vt:lpstr>
      <vt:lpstr>基本块的优化</vt:lpstr>
      <vt:lpstr>基本块的DAG表示</vt:lpstr>
      <vt:lpstr>DAG中的局部公共子表达式</vt:lpstr>
      <vt:lpstr>消除死代码</vt:lpstr>
      <vt:lpstr>代数恒等式的使用</vt:lpstr>
      <vt:lpstr>数组引用的DAG表示</vt:lpstr>
      <vt:lpstr>数组DAG表示</vt:lpstr>
      <vt:lpstr>一个简单的代码生成器</vt:lpstr>
      <vt:lpstr>寄存器描述符和地址描述符</vt:lpstr>
      <vt:lpstr>代码生成算法</vt:lpstr>
      <vt:lpstr>代码生成算法(续)</vt:lpstr>
      <vt:lpstr>寄存器和地址描述符管理</vt:lpstr>
      <vt:lpstr>代码生成示例</vt:lpstr>
      <vt:lpstr>getreg的设计</vt:lpstr>
      <vt:lpstr>getreg的设计</vt:lpstr>
      <vt:lpstr>示例</vt:lpstr>
      <vt:lpstr>假设只有两个寄存器</vt:lpstr>
      <vt:lpstr>寄存器的分配和指派</vt:lpstr>
      <vt:lpstr>第8章总结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第八章     代 码 生 成   </dc:title>
  <dc:creator>Dai Xinyu</dc:creator>
  <cp:lastModifiedBy>Tianyi</cp:lastModifiedBy>
  <cp:revision>46</cp:revision>
  <dcterms:created xsi:type="dcterms:W3CDTF">2010-05-12T14:29:57Z</dcterms:created>
  <dcterms:modified xsi:type="dcterms:W3CDTF">2022-01-06T16:40:02Z</dcterms:modified>
</cp:coreProperties>
</file>