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1" autoAdjust="0"/>
    <p:restoredTop sz="93490" autoAdjust="0"/>
  </p:normalViewPr>
  <p:slideViewPr>
    <p:cSldViewPr>
      <p:cViewPr varScale="1">
        <p:scale>
          <a:sx n="97" d="100"/>
          <a:sy n="97" d="100"/>
        </p:scale>
        <p:origin x="96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77BBE-3386-4500-A852-32E00A8E3AA9}" type="datetimeFigureOut">
              <a:rPr lang="zh-CN" altLang="en-US" smtClean="0"/>
              <a:pPr/>
              <a:t>2022/1/6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9D04A-27E2-44A0-B176-F478D5917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898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9D04A-27E2-44A0-B176-F478D59179C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01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2022/1/6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133600"/>
            <a:ext cx="6858000" cy="1371600"/>
          </a:xfrm>
        </p:spPr>
        <p:txBody>
          <a:bodyPr/>
          <a:lstStyle/>
          <a:p>
            <a:pPr eaLnBrk="1" hangingPunct="1"/>
            <a:r>
              <a:rPr lang="zh-CN" altLang="en-US" sz="4400" b="1"/>
              <a:t>第九章     机器无关的优化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优化  </a:t>
            </a:r>
            <a:r>
              <a:rPr lang="en-US" altLang="zh-CN"/>
              <a:t>- </a:t>
            </a:r>
            <a:r>
              <a:rPr lang="zh-CN" altLang="en-US"/>
              <a:t>死代码的消除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活跃：一个变量在一个程序点上的值可能会在以后被使用，那么这个变量在该点活跃。</a:t>
            </a:r>
            <a:endParaRPr lang="en-US" altLang="zh-CN"/>
          </a:p>
          <a:p>
            <a:pPr eaLnBrk="1" hangingPunct="1"/>
            <a:r>
              <a:rPr lang="zh-CN" altLang="en-US"/>
              <a:t>死：不活跃</a:t>
            </a:r>
            <a:endParaRPr lang="en-US" altLang="zh-CN"/>
          </a:p>
          <a:p>
            <a:pPr eaLnBrk="1" hangingPunct="1"/>
            <a:r>
              <a:rPr lang="zh-CN" altLang="en-US"/>
              <a:t>死代码：其计算结果用于不会被使用的语句。</a:t>
            </a:r>
            <a:endParaRPr lang="en-US" altLang="zh-CN"/>
          </a:p>
          <a:p>
            <a:pPr eaLnBrk="1" hangingPunct="1"/>
            <a:r>
              <a:rPr lang="zh-CN" altLang="en-US" i="1"/>
              <a:t>常量折叠</a:t>
            </a:r>
            <a:r>
              <a:rPr lang="zh-CN" altLang="en-US"/>
              <a:t>会产生一些死代码。</a:t>
            </a:r>
            <a:endParaRPr lang="en-US" altLang="zh-CN"/>
          </a:p>
          <a:p>
            <a:pPr eaLnBrk="1" hangingPunct="1"/>
            <a:r>
              <a:rPr lang="zh-CN" altLang="en-US" i="1"/>
              <a:t>复制传播</a:t>
            </a:r>
            <a:r>
              <a:rPr lang="zh-CN" altLang="en-US"/>
              <a:t>也会把一些复制语句变成死代码。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优化  </a:t>
            </a:r>
            <a:r>
              <a:rPr lang="en-US" altLang="zh-CN"/>
              <a:t>- </a:t>
            </a:r>
            <a:r>
              <a:rPr lang="zh-CN" altLang="en-US"/>
              <a:t>代码移动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尽可能减少内部循环的指令可能，即使可能增加循环外的指令个数也是值得的。</a:t>
            </a:r>
            <a:endParaRPr lang="en-US" altLang="zh-CN"/>
          </a:p>
          <a:p>
            <a:pPr eaLnBrk="1" hangingPunct="1"/>
            <a:r>
              <a:rPr lang="zh-CN" altLang="en-US"/>
              <a:t>循环不变表达式：无论循环多少次，表达式的值都不会变化的表达式。</a:t>
            </a:r>
            <a:endParaRPr lang="en-US" altLang="zh-CN"/>
          </a:p>
          <a:p>
            <a:pPr eaLnBrk="1" hangingPunct="1"/>
            <a:r>
              <a:rPr lang="zh-CN" altLang="en-US"/>
              <a:t>代码移动：在进入循环前，对循环不变表达式进行求值。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5029200"/>
            <a:ext cx="3962400" cy="2762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6096000"/>
            <a:ext cx="3600450" cy="4286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 rot="5400000">
            <a:off x="2286794" y="5714206"/>
            <a:ext cx="6096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优化  </a:t>
            </a:r>
            <a:r>
              <a:rPr lang="en-US" altLang="zh-CN"/>
              <a:t>- </a:t>
            </a:r>
            <a:r>
              <a:rPr lang="zh-CN" altLang="en-US"/>
              <a:t>归纳变量和强度削减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归纳变量：对于一个变量</a:t>
            </a:r>
            <a:r>
              <a:rPr lang="en-US" altLang="zh-CN"/>
              <a:t>x</a:t>
            </a:r>
            <a:r>
              <a:rPr lang="zh-CN" altLang="en-US"/>
              <a:t>，如果存在一个正的或负的常数</a:t>
            </a:r>
            <a:r>
              <a:rPr lang="en-US" altLang="zh-CN"/>
              <a:t>c</a:t>
            </a:r>
            <a:r>
              <a:rPr lang="zh-CN" altLang="en-US"/>
              <a:t>使得每次</a:t>
            </a:r>
            <a:r>
              <a:rPr lang="en-US" altLang="zh-CN"/>
              <a:t>x</a:t>
            </a:r>
            <a:r>
              <a:rPr lang="zh-CN" altLang="en-US"/>
              <a:t>被赋值时它的值总是增加</a:t>
            </a:r>
            <a:r>
              <a:rPr lang="en-US" altLang="zh-CN"/>
              <a:t>c</a:t>
            </a:r>
            <a:r>
              <a:rPr lang="zh-CN" altLang="en-US"/>
              <a:t>，那么</a:t>
            </a:r>
            <a:r>
              <a:rPr lang="en-US" altLang="zh-CN"/>
              <a:t>x</a:t>
            </a:r>
            <a:r>
              <a:rPr lang="zh-CN" altLang="en-US"/>
              <a:t>被称为归纳变量。</a:t>
            </a:r>
            <a:endParaRPr lang="en-US" altLang="zh-CN"/>
          </a:p>
          <a:p>
            <a:pPr lvl="1" eaLnBrk="1" hangingPunct="1"/>
            <a:r>
              <a:rPr lang="zh-CN" altLang="en-US"/>
              <a:t>例如图</a:t>
            </a:r>
            <a:r>
              <a:rPr lang="en-US" altLang="zh-CN"/>
              <a:t>9.5 </a:t>
            </a:r>
            <a:r>
              <a:rPr lang="zh-CN" altLang="en-US"/>
              <a:t> </a:t>
            </a:r>
            <a:r>
              <a:rPr lang="en-US" altLang="zh-CN"/>
              <a:t>B2</a:t>
            </a:r>
            <a:r>
              <a:rPr lang="zh-CN" altLang="en-US"/>
              <a:t>中的</a:t>
            </a:r>
            <a:r>
              <a:rPr lang="en-US" altLang="zh-CN"/>
              <a:t>i</a:t>
            </a:r>
            <a:r>
              <a:rPr lang="zh-CN" altLang="en-US"/>
              <a:t>和</a:t>
            </a:r>
            <a:r>
              <a:rPr lang="en-US" altLang="zh-CN"/>
              <a:t>t2</a:t>
            </a:r>
            <a:r>
              <a:rPr lang="zh-CN" altLang="en-US"/>
              <a:t>。</a:t>
            </a:r>
            <a:endParaRPr lang="en-US" altLang="zh-CN"/>
          </a:p>
          <a:p>
            <a:pPr eaLnBrk="1" hangingPunct="1"/>
            <a:r>
              <a:rPr lang="zh-CN" altLang="en-US"/>
              <a:t>强度削减：把一个高代价的运算（比如乘法）替换为一个代价较低的运算（比如加法）的转换称为强度削减。</a:t>
            </a:r>
            <a:endParaRPr lang="en-US" altLang="zh-CN"/>
          </a:p>
          <a:p>
            <a:pPr eaLnBrk="1" hangingPunct="1"/>
            <a:r>
              <a:rPr lang="zh-CN" altLang="en-US"/>
              <a:t>如果有一组归纳变量的值的变化保持步调一致，常常可以将这组变量删除只剩一个。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/>
              <a:t>优化  </a:t>
            </a:r>
            <a:r>
              <a:rPr lang="en-US" altLang="zh-CN"/>
              <a:t>- </a:t>
            </a:r>
            <a:r>
              <a:rPr lang="zh-CN" altLang="en-US"/>
              <a:t>归纳变量和强度削减</a:t>
            </a:r>
            <a:r>
              <a:rPr lang="en-US" altLang="zh-CN"/>
              <a:t>(</a:t>
            </a:r>
            <a:r>
              <a:rPr lang="zh-CN" altLang="en-US"/>
              <a:t>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9.6</a:t>
            </a:r>
            <a:endParaRPr lang="zh-CN" altLang="en-US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828800"/>
            <a:ext cx="3981450" cy="420528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/>
              <a:t>优化  </a:t>
            </a:r>
            <a:r>
              <a:rPr lang="en-US" altLang="zh-CN"/>
              <a:t>- </a:t>
            </a:r>
            <a:r>
              <a:rPr lang="zh-CN" altLang="en-US"/>
              <a:t>归纳变量和强度削减</a:t>
            </a:r>
            <a:r>
              <a:rPr lang="en-US" altLang="zh-CN"/>
              <a:t>(</a:t>
            </a:r>
            <a:r>
              <a:rPr lang="zh-CN" altLang="en-US"/>
              <a:t>例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删除具有同步调变化的归纳变量</a:t>
            </a:r>
          </a:p>
        </p:txBody>
      </p:sp>
      <p:pic>
        <p:nvPicPr>
          <p:cNvPr id="10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373313"/>
            <a:ext cx="4224338" cy="44846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sp>
        <p:nvSpPr>
          <p:cNvPr id="1026" name="Ink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635250" y="5972175"/>
            <a:ext cx="73025" cy="1588"/>
          </a:xfrm>
          <a:custGeom>
            <a:avLst/>
            <a:gdLst>
              <a:gd name="T0" fmla="+- 0 7322 7322"/>
              <a:gd name="T1" fmla="*/ T0 w 200"/>
              <a:gd name="T2" fmla="+- 0 16589 16589"/>
              <a:gd name="T3" fmla="*/ 16589 h 1"/>
              <a:gd name="T4" fmla="+- 0 7388 7322"/>
              <a:gd name="T5" fmla="*/ T4 w 200"/>
              <a:gd name="T6" fmla="+- 0 16589 16589"/>
              <a:gd name="T7" fmla="*/ 16589 h 1"/>
              <a:gd name="T8" fmla="+- 0 7455 7322"/>
              <a:gd name="T9" fmla="*/ T8 w 200"/>
              <a:gd name="T10" fmla="+- 0 16589 16589"/>
              <a:gd name="T11" fmla="*/ 16589 h 1"/>
              <a:gd name="T12" fmla="+- 0 7521 7322"/>
              <a:gd name="T13" fmla="*/ T12 w 200"/>
              <a:gd name="T14" fmla="+- 0 16589 16589"/>
              <a:gd name="T15" fmla="*/ 16589 h 1"/>
              <a:gd name="T16" fmla="+- 0 7501 7322"/>
              <a:gd name="T17" fmla="*/ T16 w 200"/>
              <a:gd name="T18" fmla="+- 0 16589 16589"/>
              <a:gd name="T19" fmla="*/ 16589 h 1"/>
              <a:gd name="T20" fmla="+- 0 7494 7322"/>
              <a:gd name="T21" fmla="*/ T20 w 200"/>
              <a:gd name="T22" fmla="+- 0 16589 16589"/>
              <a:gd name="T23" fmla="*/ 16589 h 1"/>
              <a:gd name="T24" fmla="+- 0 7481 7322"/>
              <a:gd name="T25" fmla="*/ T24 w 200"/>
              <a:gd name="T26" fmla="+- 0 16589 16589"/>
              <a:gd name="T27" fmla="*/ 16589 h 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</a:cxnLst>
            <a:rect l="0" t="0" r="r" b="b"/>
            <a:pathLst>
              <a:path w="200" h="1" extrusionOk="0">
                <a:moveTo>
                  <a:pt x="0" y="0"/>
                </a:moveTo>
                <a:cubicBezTo>
                  <a:pt x="66" y="0"/>
                  <a:pt x="133" y="0"/>
                  <a:pt x="199" y="0"/>
                </a:cubicBezTo>
                <a:cubicBezTo>
                  <a:pt x="179" y="0"/>
                  <a:pt x="172" y="0"/>
                  <a:pt x="159" y="0"/>
                </a:cubicBezTo>
              </a:path>
            </a:pathLst>
          </a:custGeom>
          <a:noFill/>
          <a:ln w="1905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Ink 4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643188" y="5929313"/>
            <a:ext cx="42862" cy="107950"/>
          </a:xfrm>
          <a:custGeom>
            <a:avLst/>
            <a:gdLst>
              <a:gd name="T0" fmla="+- 0 7362 7342"/>
              <a:gd name="T1" fmla="*/ T0 w 120"/>
              <a:gd name="T2" fmla="+- 0 16470 16470"/>
              <a:gd name="T3" fmla="*/ 16470 h 299"/>
              <a:gd name="T4" fmla="+- 0 7362 7342"/>
              <a:gd name="T5" fmla="*/ T4 w 120"/>
              <a:gd name="T6" fmla="+- 0 16543 16470"/>
              <a:gd name="T7" fmla="*/ 16543 h 299"/>
              <a:gd name="T8" fmla="+- 0 7362 7342"/>
              <a:gd name="T9" fmla="*/ T8 w 120"/>
              <a:gd name="T10" fmla="+- 0 16616 16470"/>
              <a:gd name="T11" fmla="*/ 16616 h 299"/>
              <a:gd name="T12" fmla="+- 0 7362 7342"/>
              <a:gd name="T13" fmla="*/ T12 w 120"/>
              <a:gd name="T14" fmla="+- 0 16689 16470"/>
              <a:gd name="T15" fmla="*/ 16689 h 299"/>
              <a:gd name="T16" fmla="+- 0 7332 7342"/>
              <a:gd name="T17" fmla="*/ T16 w 120"/>
              <a:gd name="T18" fmla="+- 0 16699 16470"/>
              <a:gd name="T19" fmla="*/ 16699 h 299"/>
              <a:gd name="T20" fmla="+- 0 7342 7342"/>
              <a:gd name="T21" fmla="*/ T20 w 120"/>
              <a:gd name="T22" fmla="+- 0 16712 16470"/>
              <a:gd name="T23" fmla="*/ 16712 h 299"/>
              <a:gd name="T24" fmla="+- 0 7342 7342"/>
              <a:gd name="T25" fmla="*/ T24 w 120"/>
              <a:gd name="T26" fmla="+- 0 16748 16470"/>
              <a:gd name="T27" fmla="*/ 16748 h 299"/>
              <a:gd name="T28" fmla="+- 0 7342 7342"/>
              <a:gd name="T29" fmla="*/ T28 w 120"/>
              <a:gd name="T30" fmla="+- 0 16755 16470"/>
              <a:gd name="T31" fmla="*/ 16755 h 299"/>
              <a:gd name="T32" fmla="+- 0 7342 7342"/>
              <a:gd name="T33" fmla="*/ T32 w 120"/>
              <a:gd name="T34" fmla="+- 0 16761 16470"/>
              <a:gd name="T35" fmla="*/ 16761 h 299"/>
              <a:gd name="T36" fmla="+- 0 7342 7342"/>
              <a:gd name="T37" fmla="*/ T36 w 120"/>
              <a:gd name="T38" fmla="+- 0 16768 16470"/>
              <a:gd name="T39" fmla="*/ 16768 h 299"/>
              <a:gd name="T40" fmla="+- 0 7382 7342"/>
              <a:gd name="T41" fmla="*/ T40 w 120"/>
              <a:gd name="T42" fmla="+- 0 16768 16470"/>
              <a:gd name="T43" fmla="*/ 16768 h 299"/>
              <a:gd name="T44" fmla="+- 0 7421 7342"/>
              <a:gd name="T45" fmla="*/ T44 w 120"/>
              <a:gd name="T46" fmla="+- 0 16768 16470"/>
              <a:gd name="T47" fmla="*/ 16768 h 299"/>
              <a:gd name="T48" fmla="+- 0 7461 7342"/>
              <a:gd name="T49" fmla="*/ T48 w 120"/>
              <a:gd name="T50" fmla="+- 0 16768 16470"/>
              <a:gd name="T51" fmla="*/ 16768 h 29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</a:cxnLst>
            <a:rect l="0" t="0" r="r" b="b"/>
            <a:pathLst>
              <a:path w="120" h="299" extrusionOk="0">
                <a:moveTo>
                  <a:pt x="20" y="0"/>
                </a:moveTo>
                <a:cubicBezTo>
                  <a:pt x="20" y="73"/>
                  <a:pt x="20" y="146"/>
                  <a:pt x="20" y="219"/>
                </a:cubicBezTo>
                <a:cubicBezTo>
                  <a:pt x="-10" y="229"/>
                  <a:pt x="0" y="242"/>
                  <a:pt x="0" y="278"/>
                </a:cubicBezTo>
                <a:cubicBezTo>
                  <a:pt x="0" y="285"/>
                  <a:pt x="0" y="291"/>
                  <a:pt x="0" y="298"/>
                </a:cubicBezTo>
                <a:cubicBezTo>
                  <a:pt x="40" y="298"/>
                  <a:pt x="79" y="298"/>
                  <a:pt x="119" y="298"/>
                </a:cubicBezTo>
              </a:path>
            </a:pathLst>
          </a:custGeom>
          <a:noFill/>
          <a:ln w="1905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Ink 5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714625" y="5929313"/>
            <a:ext cx="57150" cy="107950"/>
          </a:xfrm>
          <a:custGeom>
            <a:avLst/>
            <a:gdLst>
              <a:gd name="T0" fmla="+- 0 7640 7541"/>
              <a:gd name="T1" fmla="*/ T0 w 159"/>
              <a:gd name="T2" fmla="+- 0 16470 16470"/>
              <a:gd name="T3" fmla="*/ 16470 h 299"/>
              <a:gd name="T4" fmla="+- 0 7647 7541"/>
              <a:gd name="T5" fmla="*/ T4 w 159"/>
              <a:gd name="T6" fmla="+- 0 16470 16470"/>
              <a:gd name="T7" fmla="*/ 16470 h 299"/>
              <a:gd name="T8" fmla="+- 0 7653 7541"/>
              <a:gd name="T9" fmla="*/ T8 w 159"/>
              <a:gd name="T10" fmla="+- 0 16470 16470"/>
              <a:gd name="T11" fmla="*/ 16470 h 299"/>
              <a:gd name="T12" fmla="+- 0 7660 7541"/>
              <a:gd name="T13" fmla="*/ T12 w 159"/>
              <a:gd name="T14" fmla="+- 0 16470 16470"/>
              <a:gd name="T15" fmla="*/ 16470 h 299"/>
              <a:gd name="T16" fmla="+- 0 7670 7541"/>
              <a:gd name="T17" fmla="*/ T16 w 159"/>
              <a:gd name="T18" fmla="+- 0 16500 16470"/>
              <a:gd name="T19" fmla="*/ 16500 h 299"/>
              <a:gd name="T20" fmla="+- 0 7680 7541"/>
              <a:gd name="T21" fmla="*/ T20 w 159"/>
              <a:gd name="T22" fmla="+- 0 16487 16470"/>
              <a:gd name="T23" fmla="*/ 16487 h 299"/>
              <a:gd name="T24" fmla="+- 0 7680 7541"/>
              <a:gd name="T25" fmla="*/ T24 w 159"/>
              <a:gd name="T26" fmla="+- 0 16530 16470"/>
              <a:gd name="T27" fmla="*/ 16530 h 299"/>
              <a:gd name="T28" fmla="+- 0 7680 7541"/>
              <a:gd name="T29" fmla="*/ T28 w 159"/>
              <a:gd name="T30" fmla="+- 0 16550 16470"/>
              <a:gd name="T31" fmla="*/ 16550 h 299"/>
              <a:gd name="T32" fmla="+- 0 7680 7541"/>
              <a:gd name="T33" fmla="*/ T32 w 159"/>
              <a:gd name="T34" fmla="+- 0 16569 16470"/>
              <a:gd name="T35" fmla="*/ 16569 h 299"/>
              <a:gd name="T36" fmla="+- 0 7680 7541"/>
              <a:gd name="T37" fmla="*/ T36 w 159"/>
              <a:gd name="T38" fmla="+- 0 16589 16470"/>
              <a:gd name="T39" fmla="*/ 16589 h 299"/>
              <a:gd name="T40" fmla="+- 0 7648 7541"/>
              <a:gd name="T41" fmla="*/ T40 w 159"/>
              <a:gd name="T42" fmla="+- 0 16600 16470"/>
              <a:gd name="T43" fmla="*/ 16600 h 299"/>
              <a:gd name="T44" fmla="+- 0 7672 7541"/>
              <a:gd name="T45" fmla="*/ T44 w 159"/>
              <a:gd name="T46" fmla="+- 0 16598 16470"/>
              <a:gd name="T47" fmla="*/ 16598 h 299"/>
              <a:gd name="T48" fmla="+- 0 7640 7541"/>
              <a:gd name="T49" fmla="*/ T48 w 159"/>
              <a:gd name="T50" fmla="+- 0 16609 16470"/>
              <a:gd name="T51" fmla="*/ 16609 h 299"/>
              <a:gd name="T52" fmla="+- 0 7631 7541"/>
              <a:gd name="T53" fmla="*/ T52 w 159"/>
              <a:gd name="T54" fmla="+- 0 16637 16470"/>
              <a:gd name="T55" fmla="*/ 16637 h 299"/>
              <a:gd name="T56" fmla="+- 0 7634 7541"/>
              <a:gd name="T57" fmla="*/ T56 w 159"/>
              <a:gd name="T58" fmla="+- 0 16629 16470"/>
              <a:gd name="T59" fmla="*/ 16629 h 299"/>
              <a:gd name="T60" fmla="+- 0 7600 7541"/>
              <a:gd name="T61" fmla="*/ T60 w 159"/>
              <a:gd name="T62" fmla="+- 0 16629 16470"/>
              <a:gd name="T63" fmla="*/ 16629 h 299"/>
              <a:gd name="T64" fmla="+- 0 7591 7541"/>
              <a:gd name="T65" fmla="*/ T64 w 159"/>
              <a:gd name="T66" fmla="+- 0 16657 16470"/>
              <a:gd name="T67" fmla="*/ 16657 h 299"/>
              <a:gd name="T68" fmla="+- 0 7594 7541"/>
              <a:gd name="T69" fmla="*/ T68 w 159"/>
              <a:gd name="T70" fmla="+- 0 16649 16470"/>
              <a:gd name="T71" fmla="*/ 16649 h 299"/>
              <a:gd name="T72" fmla="+- 0 7560 7541"/>
              <a:gd name="T73" fmla="*/ T72 w 159"/>
              <a:gd name="T74" fmla="+- 0 16649 16470"/>
              <a:gd name="T75" fmla="*/ 16649 h 299"/>
              <a:gd name="T76" fmla="+- 0 7551 7541"/>
              <a:gd name="T77" fmla="*/ T76 w 159"/>
              <a:gd name="T78" fmla="+- 0 16679 16470"/>
              <a:gd name="T79" fmla="*/ 16679 h 299"/>
              <a:gd name="T80" fmla="+- 0 7541 7541"/>
              <a:gd name="T81" fmla="*/ T80 w 159"/>
              <a:gd name="T82" fmla="+- 0 16667 16470"/>
              <a:gd name="T83" fmla="*/ 16667 h 299"/>
              <a:gd name="T84" fmla="+- 0 7541 7541"/>
              <a:gd name="T85" fmla="*/ T84 w 159"/>
              <a:gd name="T86" fmla="+- 0 16708 16470"/>
              <a:gd name="T87" fmla="*/ 16708 h 299"/>
              <a:gd name="T88" fmla="+- 0 7541 7541"/>
              <a:gd name="T89" fmla="*/ T88 w 159"/>
              <a:gd name="T90" fmla="+- 0 16741 16470"/>
              <a:gd name="T91" fmla="*/ 16741 h 299"/>
              <a:gd name="T92" fmla="+- 0 7550 7541"/>
              <a:gd name="T93" fmla="*/ T92 w 159"/>
              <a:gd name="T94" fmla="+- 0 16718 16470"/>
              <a:gd name="T95" fmla="*/ 16718 h 299"/>
              <a:gd name="T96" fmla="+- 0 7560 7541"/>
              <a:gd name="T97" fmla="*/ T96 w 159"/>
              <a:gd name="T98" fmla="+- 0 16748 16470"/>
              <a:gd name="T99" fmla="*/ 16748 h 299"/>
              <a:gd name="T100" fmla="+- 0 7591 7541"/>
              <a:gd name="T101" fmla="*/ T100 w 159"/>
              <a:gd name="T102" fmla="+- 0 16756 16470"/>
              <a:gd name="T103" fmla="*/ 16756 h 299"/>
              <a:gd name="T104" fmla="+- 0 7604 7541"/>
              <a:gd name="T105" fmla="*/ T104 w 159"/>
              <a:gd name="T106" fmla="+- 0 16768 16470"/>
              <a:gd name="T107" fmla="*/ 16768 h 299"/>
              <a:gd name="T108" fmla="+- 0 7640 7541"/>
              <a:gd name="T109" fmla="*/ T108 w 159"/>
              <a:gd name="T110" fmla="+- 0 16768 16470"/>
              <a:gd name="T111" fmla="*/ 16768 h 299"/>
              <a:gd name="T112" fmla="+- 0 7660 7541"/>
              <a:gd name="T113" fmla="*/ T112 w 159"/>
              <a:gd name="T114" fmla="+- 0 16768 16470"/>
              <a:gd name="T115" fmla="*/ 16768 h 299"/>
              <a:gd name="T116" fmla="+- 0 7679 7541"/>
              <a:gd name="T117" fmla="*/ T116 w 159"/>
              <a:gd name="T118" fmla="+- 0 16768 16470"/>
              <a:gd name="T119" fmla="*/ 16768 h 299"/>
              <a:gd name="T120" fmla="+- 0 7699 7541"/>
              <a:gd name="T121" fmla="*/ T120 w 159"/>
              <a:gd name="T122" fmla="+- 0 16768 16470"/>
              <a:gd name="T123" fmla="*/ 16768 h 29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</a:cxnLst>
            <a:rect l="0" t="0" r="r" b="b"/>
            <a:pathLst>
              <a:path w="159" h="299" extrusionOk="0">
                <a:moveTo>
                  <a:pt x="99" y="0"/>
                </a:moveTo>
                <a:cubicBezTo>
                  <a:pt x="106" y="0"/>
                  <a:pt x="112" y="0"/>
                  <a:pt x="119" y="0"/>
                </a:cubicBezTo>
                <a:cubicBezTo>
                  <a:pt x="129" y="30"/>
                  <a:pt x="139" y="17"/>
                  <a:pt x="139" y="60"/>
                </a:cubicBezTo>
                <a:cubicBezTo>
                  <a:pt x="139" y="80"/>
                  <a:pt x="139" y="99"/>
                  <a:pt x="139" y="119"/>
                </a:cubicBezTo>
                <a:cubicBezTo>
                  <a:pt x="107" y="130"/>
                  <a:pt x="131" y="128"/>
                  <a:pt x="99" y="139"/>
                </a:cubicBezTo>
                <a:cubicBezTo>
                  <a:pt x="90" y="167"/>
                  <a:pt x="93" y="159"/>
                  <a:pt x="59" y="159"/>
                </a:cubicBezTo>
                <a:cubicBezTo>
                  <a:pt x="50" y="187"/>
                  <a:pt x="53" y="179"/>
                  <a:pt x="19" y="179"/>
                </a:cubicBezTo>
                <a:cubicBezTo>
                  <a:pt x="10" y="209"/>
                  <a:pt x="0" y="197"/>
                  <a:pt x="0" y="238"/>
                </a:cubicBezTo>
                <a:cubicBezTo>
                  <a:pt x="0" y="271"/>
                  <a:pt x="9" y="248"/>
                  <a:pt x="19" y="278"/>
                </a:cubicBezTo>
                <a:cubicBezTo>
                  <a:pt x="50" y="286"/>
                  <a:pt x="63" y="298"/>
                  <a:pt x="99" y="298"/>
                </a:cubicBezTo>
                <a:cubicBezTo>
                  <a:pt x="119" y="298"/>
                  <a:pt x="138" y="298"/>
                  <a:pt x="158" y="298"/>
                </a:cubicBezTo>
              </a:path>
            </a:pathLst>
          </a:custGeom>
          <a:noFill/>
          <a:ln w="1905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Ink 6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665413" y="6115050"/>
            <a:ext cx="42862" cy="22225"/>
          </a:xfrm>
          <a:custGeom>
            <a:avLst/>
            <a:gdLst>
              <a:gd name="T0" fmla="+- 0 7402 7402"/>
              <a:gd name="T1" fmla="*/ T0 w 120"/>
              <a:gd name="T2" fmla="+- 0 17046 16986"/>
              <a:gd name="T3" fmla="*/ 17046 h 61"/>
              <a:gd name="T4" fmla="+- 0 7442 7402"/>
              <a:gd name="T5" fmla="*/ T4 w 120"/>
              <a:gd name="T6" fmla="+- 0 17046 16986"/>
              <a:gd name="T7" fmla="*/ 17046 h 61"/>
              <a:gd name="T8" fmla="+- 0 7481 7402"/>
              <a:gd name="T9" fmla="*/ T8 w 120"/>
              <a:gd name="T10" fmla="+- 0 17046 16986"/>
              <a:gd name="T11" fmla="*/ 17046 h 61"/>
              <a:gd name="T12" fmla="+- 0 7521 7402"/>
              <a:gd name="T13" fmla="*/ T12 w 120"/>
              <a:gd name="T14" fmla="+- 0 17046 16986"/>
              <a:gd name="T15" fmla="*/ 17046 h 61"/>
              <a:gd name="T16" fmla="+- 0 7512 7402"/>
              <a:gd name="T17" fmla="*/ T16 w 120"/>
              <a:gd name="T18" fmla="+- 0 17018 16986"/>
              <a:gd name="T19" fmla="*/ 17018 h 61"/>
              <a:gd name="T20" fmla="+- 0 7491 7402"/>
              <a:gd name="T21" fmla="*/ T20 w 120"/>
              <a:gd name="T22" fmla="+- 0 17024 16986"/>
              <a:gd name="T23" fmla="*/ 17024 h 61"/>
              <a:gd name="T24" fmla="+- 0 7481 7402"/>
              <a:gd name="T25" fmla="*/ T24 w 120"/>
              <a:gd name="T26" fmla="+- 0 16986 16986"/>
              <a:gd name="T27" fmla="*/ 16986 h 6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</a:cxnLst>
            <a:rect l="0" t="0" r="r" b="b"/>
            <a:pathLst>
              <a:path w="120" h="61" extrusionOk="0">
                <a:moveTo>
                  <a:pt x="0" y="60"/>
                </a:moveTo>
                <a:cubicBezTo>
                  <a:pt x="40" y="60"/>
                  <a:pt x="79" y="60"/>
                  <a:pt x="119" y="60"/>
                </a:cubicBezTo>
                <a:cubicBezTo>
                  <a:pt x="110" y="32"/>
                  <a:pt x="89" y="38"/>
                  <a:pt x="79" y="0"/>
                </a:cubicBezTo>
              </a:path>
            </a:pathLst>
          </a:custGeom>
          <a:noFill/>
          <a:ln w="1905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Ink 7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678113" y="6100763"/>
            <a:ext cx="36512" cy="107950"/>
          </a:xfrm>
          <a:custGeom>
            <a:avLst/>
            <a:gdLst>
              <a:gd name="T0" fmla="+- 0 7441 7441"/>
              <a:gd name="T1" fmla="*/ T0 w 101"/>
              <a:gd name="T2" fmla="+- 0 16947 16947"/>
              <a:gd name="T3" fmla="*/ 16947 h 298"/>
              <a:gd name="T4" fmla="+- 0 7441 7441"/>
              <a:gd name="T5" fmla="*/ T4 w 101"/>
              <a:gd name="T6" fmla="+- 0 17046 16947"/>
              <a:gd name="T7" fmla="*/ 17046 h 298"/>
              <a:gd name="T8" fmla="+- 0 7441 7441"/>
              <a:gd name="T9" fmla="*/ T8 w 101"/>
              <a:gd name="T10" fmla="+- 0 17145 16947"/>
              <a:gd name="T11" fmla="*/ 17145 h 298"/>
              <a:gd name="T12" fmla="+- 0 7441 7441"/>
              <a:gd name="T13" fmla="*/ T12 w 101"/>
              <a:gd name="T14" fmla="+- 0 17244 16947"/>
              <a:gd name="T15" fmla="*/ 17244 h 298"/>
              <a:gd name="T16" fmla="+- 0 7468 7441"/>
              <a:gd name="T17" fmla="*/ T16 w 101"/>
              <a:gd name="T18" fmla="+- 0 17244 16947"/>
              <a:gd name="T19" fmla="*/ 17244 h 298"/>
              <a:gd name="T20" fmla="+- 0 7494 7441"/>
              <a:gd name="T21" fmla="*/ T20 w 101"/>
              <a:gd name="T22" fmla="+- 0 17244 16947"/>
              <a:gd name="T23" fmla="*/ 17244 h 298"/>
              <a:gd name="T24" fmla="+- 0 7521 7441"/>
              <a:gd name="T25" fmla="*/ T24 w 101"/>
              <a:gd name="T26" fmla="+- 0 17244 16947"/>
              <a:gd name="T27" fmla="*/ 17244 h 298"/>
              <a:gd name="T28" fmla="+- 0 7527 7441"/>
              <a:gd name="T29" fmla="*/ T28 w 101"/>
              <a:gd name="T30" fmla="+- 0 17220 16947"/>
              <a:gd name="T31" fmla="*/ 17220 h 298"/>
              <a:gd name="T32" fmla="+- 0 7535 7441"/>
              <a:gd name="T33" fmla="*/ T32 w 101"/>
              <a:gd name="T34" fmla="+- 0 17209 16947"/>
              <a:gd name="T35" fmla="*/ 17209 h 298"/>
              <a:gd name="T36" fmla="+- 0 7541 7441"/>
              <a:gd name="T37" fmla="*/ T36 w 101"/>
              <a:gd name="T38" fmla="+- 0 17185 16947"/>
              <a:gd name="T39" fmla="*/ 17185 h 29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</a:cxnLst>
            <a:rect l="0" t="0" r="r" b="b"/>
            <a:pathLst>
              <a:path w="101" h="298" extrusionOk="0">
                <a:moveTo>
                  <a:pt x="0" y="0"/>
                </a:moveTo>
                <a:cubicBezTo>
                  <a:pt x="0" y="99"/>
                  <a:pt x="0" y="198"/>
                  <a:pt x="0" y="297"/>
                </a:cubicBezTo>
                <a:cubicBezTo>
                  <a:pt x="27" y="297"/>
                  <a:pt x="53" y="297"/>
                  <a:pt x="80" y="297"/>
                </a:cubicBezTo>
                <a:cubicBezTo>
                  <a:pt x="86" y="273"/>
                  <a:pt x="94" y="262"/>
                  <a:pt x="100" y="238"/>
                </a:cubicBezTo>
              </a:path>
            </a:pathLst>
          </a:custGeom>
          <a:noFill/>
          <a:ln w="1905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Ink 8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751138" y="6094413"/>
            <a:ext cx="42862" cy="71437"/>
          </a:xfrm>
          <a:custGeom>
            <a:avLst/>
            <a:gdLst>
              <a:gd name="T0" fmla="+- 0 7660 7640"/>
              <a:gd name="T1" fmla="*/ T0 w 120"/>
              <a:gd name="T2" fmla="+- 0 16927 16927"/>
              <a:gd name="T3" fmla="*/ 16927 h 199"/>
              <a:gd name="T4" fmla="+- 0 7660 7640"/>
              <a:gd name="T5" fmla="*/ T4 w 120"/>
              <a:gd name="T6" fmla="+- 0 16953 16927"/>
              <a:gd name="T7" fmla="*/ 16953 h 199"/>
              <a:gd name="T8" fmla="+- 0 7660 7640"/>
              <a:gd name="T9" fmla="*/ T8 w 120"/>
              <a:gd name="T10" fmla="+- 0 16980 16927"/>
              <a:gd name="T11" fmla="*/ 16980 h 199"/>
              <a:gd name="T12" fmla="+- 0 7660 7640"/>
              <a:gd name="T13" fmla="*/ T12 w 120"/>
              <a:gd name="T14" fmla="+- 0 17006 16927"/>
              <a:gd name="T15" fmla="*/ 17006 h 199"/>
              <a:gd name="T16" fmla="+- 0 7630 7640"/>
              <a:gd name="T17" fmla="*/ T16 w 120"/>
              <a:gd name="T18" fmla="+- 0 17016 16927"/>
              <a:gd name="T19" fmla="*/ 17016 h 199"/>
              <a:gd name="T20" fmla="+- 0 7640 7640"/>
              <a:gd name="T21" fmla="*/ T20 w 120"/>
              <a:gd name="T22" fmla="+- 0 17030 16927"/>
              <a:gd name="T23" fmla="*/ 17030 h 199"/>
              <a:gd name="T24" fmla="+- 0 7640 7640"/>
              <a:gd name="T25" fmla="*/ T24 w 120"/>
              <a:gd name="T26" fmla="+- 0 17066 16927"/>
              <a:gd name="T27" fmla="*/ 17066 h 199"/>
              <a:gd name="T28" fmla="+- 0 7640 7640"/>
              <a:gd name="T29" fmla="*/ T28 w 120"/>
              <a:gd name="T30" fmla="+- 0 17086 16927"/>
              <a:gd name="T31" fmla="*/ 17086 h 199"/>
              <a:gd name="T32" fmla="+- 0 7640 7640"/>
              <a:gd name="T33" fmla="*/ T32 w 120"/>
              <a:gd name="T34" fmla="+- 0 17105 16927"/>
              <a:gd name="T35" fmla="*/ 17105 h 199"/>
              <a:gd name="T36" fmla="+- 0 7640 7640"/>
              <a:gd name="T37" fmla="*/ T36 w 120"/>
              <a:gd name="T38" fmla="+- 0 17125 16927"/>
              <a:gd name="T39" fmla="*/ 17125 h 199"/>
              <a:gd name="T40" fmla="+- 0 7680 7640"/>
              <a:gd name="T41" fmla="*/ T40 w 120"/>
              <a:gd name="T42" fmla="+- 0 17125 16927"/>
              <a:gd name="T43" fmla="*/ 17125 h 199"/>
              <a:gd name="T44" fmla="+- 0 7719 7640"/>
              <a:gd name="T45" fmla="*/ T44 w 120"/>
              <a:gd name="T46" fmla="+- 0 17125 16927"/>
              <a:gd name="T47" fmla="*/ 17125 h 199"/>
              <a:gd name="T48" fmla="+- 0 7759 7640"/>
              <a:gd name="T49" fmla="*/ T48 w 120"/>
              <a:gd name="T50" fmla="+- 0 17125 16927"/>
              <a:gd name="T51" fmla="*/ 17125 h 19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</a:cxnLst>
            <a:rect l="0" t="0" r="r" b="b"/>
            <a:pathLst>
              <a:path w="120" h="199" extrusionOk="0">
                <a:moveTo>
                  <a:pt x="20" y="0"/>
                </a:moveTo>
                <a:cubicBezTo>
                  <a:pt x="20" y="26"/>
                  <a:pt x="20" y="53"/>
                  <a:pt x="20" y="79"/>
                </a:cubicBezTo>
                <a:cubicBezTo>
                  <a:pt x="-10" y="89"/>
                  <a:pt x="0" y="103"/>
                  <a:pt x="0" y="139"/>
                </a:cubicBezTo>
                <a:cubicBezTo>
                  <a:pt x="0" y="159"/>
                  <a:pt x="0" y="178"/>
                  <a:pt x="0" y="198"/>
                </a:cubicBezTo>
                <a:cubicBezTo>
                  <a:pt x="40" y="198"/>
                  <a:pt x="79" y="198"/>
                  <a:pt x="119" y="198"/>
                </a:cubicBezTo>
              </a:path>
            </a:pathLst>
          </a:custGeom>
          <a:noFill/>
          <a:ln w="1905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Ink 9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778125" y="6100763"/>
            <a:ext cx="1588" cy="93662"/>
          </a:xfrm>
          <a:custGeom>
            <a:avLst/>
            <a:gdLst>
              <a:gd name="T0" fmla="+- 0 7719 7719"/>
              <a:gd name="T1" fmla="*/ T0 w 1"/>
              <a:gd name="T2" fmla="+- 0 16947 16947"/>
              <a:gd name="T3" fmla="*/ 16947 h 259"/>
              <a:gd name="T4" fmla="+- 0 7719 7719"/>
              <a:gd name="T5" fmla="*/ T4 w 1"/>
              <a:gd name="T6" fmla="+- 0 17033 16947"/>
              <a:gd name="T7" fmla="*/ 17033 h 259"/>
              <a:gd name="T8" fmla="+- 0 7719 7719"/>
              <a:gd name="T9" fmla="*/ T8 w 1"/>
              <a:gd name="T10" fmla="+- 0 17119 16947"/>
              <a:gd name="T11" fmla="*/ 17119 h 259"/>
              <a:gd name="T12" fmla="+- 0 7719 7719"/>
              <a:gd name="T13" fmla="*/ T12 w 1"/>
              <a:gd name="T14" fmla="+- 0 17205 16947"/>
              <a:gd name="T15" fmla="*/ 17205 h 25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" h="259" extrusionOk="0">
                <a:moveTo>
                  <a:pt x="0" y="0"/>
                </a:moveTo>
                <a:cubicBezTo>
                  <a:pt x="0" y="86"/>
                  <a:pt x="0" y="172"/>
                  <a:pt x="0" y="258"/>
                </a:cubicBezTo>
              </a:path>
            </a:pathLst>
          </a:custGeom>
          <a:noFill/>
          <a:ln w="1905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Ink 10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2643188" y="6137275"/>
            <a:ext cx="57150" cy="1588"/>
          </a:xfrm>
          <a:custGeom>
            <a:avLst/>
            <a:gdLst>
              <a:gd name="T0" fmla="+- 0 7342 7342"/>
              <a:gd name="T1" fmla="*/ T0 w 160"/>
              <a:gd name="T2" fmla="+- 0 17046 17046"/>
              <a:gd name="T3" fmla="*/ 17046 h 1"/>
              <a:gd name="T4" fmla="+- 0 7395 7342"/>
              <a:gd name="T5" fmla="*/ T4 w 160"/>
              <a:gd name="T6" fmla="+- 0 17046 17046"/>
              <a:gd name="T7" fmla="*/ 17046 h 1"/>
              <a:gd name="T8" fmla="+- 0 7448 7342"/>
              <a:gd name="T9" fmla="*/ T8 w 160"/>
              <a:gd name="T10" fmla="+- 0 17046 17046"/>
              <a:gd name="T11" fmla="*/ 17046 h 1"/>
              <a:gd name="T12" fmla="+- 0 7501 7342"/>
              <a:gd name="T13" fmla="*/ T12 w 160"/>
              <a:gd name="T14" fmla="+- 0 17046 17046"/>
              <a:gd name="T15" fmla="*/ 17046 h 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60" h="1" extrusionOk="0">
                <a:moveTo>
                  <a:pt x="0" y="0"/>
                </a:moveTo>
                <a:cubicBezTo>
                  <a:pt x="53" y="0"/>
                  <a:pt x="106" y="0"/>
                  <a:pt x="159" y="0"/>
                </a:cubicBezTo>
              </a:path>
            </a:pathLst>
          </a:custGeom>
          <a:noFill/>
          <a:ln w="19050" cap="rnd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Three Address Code of Quick Sort</a:t>
            </a:r>
          </a:p>
        </p:txBody>
      </p:sp>
      <p:graphicFrame>
        <p:nvGraphicFramePr>
          <p:cNvPr id="988163" name="Group 3"/>
          <p:cNvGraphicFramePr>
            <a:graphicFrameLocks noGrp="1"/>
          </p:cNvGraphicFramePr>
          <p:nvPr/>
        </p:nvGraphicFramePr>
        <p:xfrm>
          <a:off x="1371600" y="914400"/>
          <a:ext cx="2362200" cy="551688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 = a[t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i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&lt; v goto (5)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&gt; v goto (9)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i &gt;= j goto (23)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 = a[t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988199" name="Group 39"/>
          <p:cNvGraphicFramePr>
            <a:graphicFrameLocks noGrp="1"/>
          </p:cNvGraphicFramePr>
          <p:nvPr/>
        </p:nvGraphicFramePr>
        <p:xfrm>
          <a:off x="685800" y="914400"/>
          <a:ext cx="609600" cy="548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988233" name="Group 73"/>
          <p:cNvGraphicFramePr>
            <a:graphicFrameLocks noGrp="1"/>
          </p:cNvGraphicFramePr>
          <p:nvPr/>
        </p:nvGraphicFramePr>
        <p:xfrm>
          <a:off x="5638800" y="914400"/>
          <a:ext cx="2362200" cy="548640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goto (5)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 = a[t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  <a:endParaRPr kumimoji="0" lang="en-US" altLang="zh-CN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x</a:t>
                      </a:r>
                      <a:endParaRPr kumimoji="0" lang="en-US" altLang="zh-CN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988269" name="Group 109"/>
          <p:cNvGraphicFramePr>
            <a:graphicFrameLocks noGrp="1"/>
          </p:cNvGraphicFramePr>
          <p:nvPr/>
        </p:nvGraphicFramePr>
        <p:xfrm>
          <a:off x="4953000" y="914400"/>
          <a:ext cx="609600" cy="548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186" name="Rectangle 2"/>
          <p:cNvSpPr>
            <a:spLocks noChangeArrowheads="1"/>
          </p:cNvSpPr>
          <p:nvPr/>
        </p:nvSpPr>
        <p:spPr bwMode="auto">
          <a:xfrm>
            <a:off x="1371600" y="5638800"/>
            <a:ext cx="2362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9187" name="Rectangle 3"/>
          <p:cNvSpPr>
            <a:spLocks noChangeArrowheads="1"/>
          </p:cNvSpPr>
          <p:nvPr/>
        </p:nvSpPr>
        <p:spPr bwMode="auto">
          <a:xfrm>
            <a:off x="1371600" y="5257800"/>
            <a:ext cx="2362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9188" name="Rectangle 4"/>
          <p:cNvSpPr>
            <a:spLocks noChangeArrowheads="1"/>
          </p:cNvSpPr>
          <p:nvPr/>
        </p:nvSpPr>
        <p:spPr bwMode="auto">
          <a:xfrm>
            <a:off x="1371600" y="3810000"/>
            <a:ext cx="2362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9189" name="Rectangle 5"/>
          <p:cNvSpPr>
            <a:spLocks noChangeArrowheads="1"/>
          </p:cNvSpPr>
          <p:nvPr/>
        </p:nvSpPr>
        <p:spPr bwMode="auto">
          <a:xfrm>
            <a:off x="1371600" y="2362200"/>
            <a:ext cx="2362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9190" name="Rectangle 6"/>
          <p:cNvSpPr>
            <a:spLocks noChangeArrowheads="1"/>
          </p:cNvSpPr>
          <p:nvPr/>
        </p:nvSpPr>
        <p:spPr bwMode="auto">
          <a:xfrm>
            <a:off x="1371600" y="914400"/>
            <a:ext cx="2362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9191" name="Rectangle 7"/>
          <p:cNvSpPr>
            <a:spLocks noChangeArrowheads="1"/>
          </p:cNvSpPr>
          <p:nvPr/>
        </p:nvSpPr>
        <p:spPr bwMode="auto">
          <a:xfrm>
            <a:off x="5638800" y="3429000"/>
            <a:ext cx="2362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Find The Basic Block</a:t>
            </a:r>
          </a:p>
        </p:txBody>
      </p:sp>
      <p:graphicFrame>
        <p:nvGraphicFramePr>
          <p:cNvPr id="989193" name="Group 9"/>
          <p:cNvGraphicFramePr>
            <a:graphicFrameLocks noGrp="1"/>
          </p:cNvGraphicFramePr>
          <p:nvPr/>
        </p:nvGraphicFramePr>
        <p:xfrm>
          <a:off x="1371600" y="914400"/>
          <a:ext cx="2362200" cy="551688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 = a[t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i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&lt; v goto (5)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&gt; v goto (9)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i &gt;= j goto (23)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 = a[t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989229" name="Group 45"/>
          <p:cNvGraphicFramePr>
            <a:graphicFrameLocks noGrp="1"/>
          </p:cNvGraphicFramePr>
          <p:nvPr/>
        </p:nvGraphicFramePr>
        <p:xfrm>
          <a:off x="685800" y="914400"/>
          <a:ext cx="609600" cy="5486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989263" name="Group 79"/>
          <p:cNvGraphicFramePr>
            <a:graphicFrameLocks noGrp="1"/>
          </p:cNvGraphicFramePr>
          <p:nvPr/>
        </p:nvGraphicFramePr>
        <p:xfrm>
          <a:off x="5638800" y="914400"/>
          <a:ext cx="2362200" cy="548640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goto (5)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 = a[t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  <a:endParaRPr kumimoji="0" lang="en-US" altLang="zh-CN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a[t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x</a:t>
                      </a:r>
                      <a:endParaRPr kumimoji="0" lang="en-US" altLang="zh-CN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989299" name="Group 115"/>
          <p:cNvGraphicFramePr>
            <a:graphicFrameLocks noGrp="1"/>
          </p:cNvGraphicFramePr>
          <p:nvPr/>
        </p:nvGraphicFramePr>
        <p:xfrm>
          <a:off x="5029200" y="914400"/>
          <a:ext cx="533400" cy="5486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8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8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8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8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8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8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8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8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8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8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9186" grpId="0" animBg="1"/>
      <p:bldP spid="989187" grpId="0" animBg="1"/>
      <p:bldP spid="989188" grpId="0" animBg="1"/>
      <p:bldP spid="989189" grpId="0" animBg="1"/>
      <p:bldP spid="989190" grpId="0" animBg="1"/>
      <p:bldP spid="98919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Flow Graph</a:t>
            </a:r>
          </a:p>
        </p:txBody>
      </p:sp>
      <p:graphicFrame>
        <p:nvGraphicFramePr>
          <p:cNvPr id="990211" name="Group 3"/>
          <p:cNvGraphicFramePr>
            <a:graphicFrameLocks noGrp="1"/>
          </p:cNvGraphicFramePr>
          <p:nvPr/>
        </p:nvGraphicFramePr>
        <p:xfrm>
          <a:off x="685800" y="68580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90223" name="Group 15"/>
          <p:cNvGraphicFramePr>
            <a:graphicFrameLocks noGrp="1"/>
          </p:cNvGraphicFramePr>
          <p:nvPr/>
        </p:nvGraphicFramePr>
        <p:xfrm>
          <a:off x="685800" y="252095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i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&lt; v 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90235" name="Group 27"/>
          <p:cNvGraphicFramePr>
            <a:graphicFrameLocks noGrp="1"/>
          </p:cNvGraphicFramePr>
          <p:nvPr/>
        </p:nvGraphicFramePr>
        <p:xfrm>
          <a:off x="685800" y="4191000"/>
          <a:ext cx="2057400" cy="122396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&gt; v 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19" name="Rectangle 39"/>
          <p:cNvSpPr>
            <a:spLocks noChangeArrowheads="1"/>
          </p:cNvSpPr>
          <p:nvPr/>
        </p:nvSpPr>
        <p:spPr bwMode="auto">
          <a:xfrm>
            <a:off x="685800" y="6019800"/>
            <a:ext cx="1981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if i &gt;= j goto B6</a:t>
            </a:r>
          </a:p>
        </p:txBody>
      </p:sp>
      <p:graphicFrame>
        <p:nvGraphicFramePr>
          <p:cNvPr id="990248" name="Group 40"/>
          <p:cNvGraphicFramePr>
            <a:graphicFrameLocks noGrp="1"/>
          </p:cNvGraphicFramePr>
          <p:nvPr/>
        </p:nvGraphicFramePr>
        <p:xfrm>
          <a:off x="5181600" y="2057400"/>
          <a:ext cx="990600" cy="328612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90270" name="Group 62"/>
          <p:cNvGraphicFramePr>
            <a:graphicFrameLocks noGrp="1"/>
          </p:cNvGraphicFramePr>
          <p:nvPr/>
        </p:nvGraphicFramePr>
        <p:xfrm>
          <a:off x="7239000" y="2133600"/>
          <a:ext cx="1066800" cy="29210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  <a:endParaRPr kumimoji="0" lang="en-US" altLang="zh-CN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x</a:t>
                      </a:r>
                      <a:endParaRPr kumimoji="0" lang="en-US" altLang="zh-CN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1676400" y="1905000"/>
            <a:ext cx="0" cy="4114800"/>
            <a:chOff x="2784" y="1248"/>
            <a:chExt cx="0" cy="2592"/>
          </a:xfrm>
        </p:grpSpPr>
        <p:sp>
          <p:nvSpPr>
            <p:cNvPr id="20586" name="Line 83"/>
            <p:cNvSpPr>
              <a:spLocks noChangeShapeType="1"/>
            </p:cNvSpPr>
            <p:nvPr/>
          </p:nvSpPr>
          <p:spPr bwMode="auto">
            <a:xfrm>
              <a:off x="2784" y="12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7" name="Line 84"/>
            <p:cNvSpPr>
              <a:spLocks noChangeShapeType="1"/>
            </p:cNvSpPr>
            <p:nvPr/>
          </p:nvSpPr>
          <p:spPr bwMode="auto">
            <a:xfrm>
              <a:off x="278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8" name="Line 85"/>
            <p:cNvSpPr>
              <a:spLocks noChangeShapeType="1"/>
            </p:cNvSpPr>
            <p:nvPr/>
          </p:nvSpPr>
          <p:spPr bwMode="auto">
            <a:xfrm>
              <a:off x="2784" y="34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2667000" y="1524000"/>
            <a:ext cx="5105400" cy="4495800"/>
            <a:chOff x="1680" y="960"/>
            <a:chExt cx="3216" cy="2832"/>
          </a:xfrm>
        </p:grpSpPr>
        <p:sp>
          <p:nvSpPr>
            <p:cNvPr id="20582" name="Line 87"/>
            <p:cNvSpPr>
              <a:spLocks noChangeShapeType="1"/>
            </p:cNvSpPr>
            <p:nvPr/>
          </p:nvSpPr>
          <p:spPr bwMode="auto">
            <a:xfrm>
              <a:off x="1680" y="37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3" name="Line 88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" name="Line 89"/>
            <p:cNvSpPr>
              <a:spLocks noChangeShapeType="1"/>
            </p:cNvSpPr>
            <p:nvPr/>
          </p:nvSpPr>
          <p:spPr bwMode="auto">
            <a:xfrm>
              <a:off x="2256" y="9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5" name="Line 90"/>
            <p:cNvSpPr>
              <a:spLocks noChangeShapeType="1"/>
            </p:cNvSpPr>
            <p:nvPr/>
          </p:nvSpPr>
          <p:spPr bwMode="auto">
            <a:xfrm>
              <a:off x="48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2667000" y="1676400"/>
            <a:ext cx="2971800" cy="4648200"/>
            <a:chOff x="1680" y="1056"/>
            <a:chExt cx="1872" cy="2928"/>
          </a:xfrm>
        </p:grpSpPr>
        <p:sp>
          <p:nvSpPr>
            <p:cNvPr id="20578" name="Line 92"/>
            <p:cNvSpPr>
              <a:spLocks noChangeShapeType="1"/>
            </p:cNvSpPr>
            <p:nvPr/>
          </p:nvSpPr>
          <p:spPr bwMode="auto">
            <a:xfrm>
              <a:off x="1680" y="39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9" name="Line 93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0" name="Line 94"/>
            <p:cNvSpPr>
              <a:spLocks noChangeShapeType="1"/>
            </p:cNvSpPr>
            <p:nvPr/>
          </p:nvSpPr>
          <p:spPr bwMode="auto">
            <a:xfrm>
              <a:off x="2736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1" name="Line 95"/>
            <p:cNvSpPr>
              <a:spLocks noChangeShapeType="1"/>
            </p:cNvSpPr>
            <p:nvPr/>
          </p:nvSpPr>
          <p:spPr bwMode="auto">
            <a:xfrm>
              <a:off x="3552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0" y="228600"/>
            <a:ext cx="7391400" cy="5700713"/>
            <a:chOff x="0" y="144"/>
            <a:chExt cx="4656" cy="3591"/>
          </a:xfrm>
        </p:grpSpPr>
        <p:sp>
          <p:nvSpPr>
            <p:cNvPr id="20572" name="Text Box 97"/>
            <p:cNvSpPr txBox="1">
              <a:spLocks noChangeArrowheads="1"/>
            </p:cNvSpPr>
            <p:nvPr/>
          </p:nvSpPr>
          <p:spPr bwMode="auto">
            <a:xfrm>
              <a:off x="0" y="14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20573" name="Text Box 98"/>
            <p:cNvSpPr txBox="1">
              <a:spLocks noChangeArrowheads="1"/>
            </p:cNvSpPr>
            <p:nvPr/>
          </p:nvSpPr>
          <p:spPr bwMode="auto">
            <a:xfrm>
              <a:off x="0" y="129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B2</a:t>
              </a:r>
            </a:p>
          </p:txBody>
        </p:sp>
        <p:sp>
          <p:nvSpPr>
            <p:cNvPr id="20574" name="Text Box 99"/>
            <p:cNvSpPr txBox="1">
              <a:spLocks noChangeArrowheads="1"/>
            </p:cNvSpPr>
            <p:nvPr/>
          </p:nvSpPr>
          <p:spPr bwMode="auto">
            <a:xfrm>
              <a:off x="0" y="240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B3</a:t>
              </a:r>
            </a:p>
          </p:txBody>
        </p:sp>
        <p:sp>
          <p:nvSpPr>
            <p:cNvPr id="20575" name="Text Box 100"/>
            <p:cNvSpPr txBox="1">
              <a:spLocks noChangeArrowheads="1"/>
            </p:cNvSpPr>
            <p:nvPr/>
          </p:nvSpPr>
          <p:spPr bwMode="auto">
            <a:xfrm>
              <a:off x="0" y="350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B4</a:t>
              </a:r>
            </a:p>
          </p:txBody>
        </p:sp>
        <p:sp>
          <p:nvSpPr>
            <p:cNvPr id="20576" name="Text Box 101"/>
            <p:cNvSpPr txBox="1">
              <a:spLocks noChangeArrowheads="1"/>
            </p:cNvSpPr>
            <p:nvPr/>
          </p:nvSpPr>
          <p:spPr bwMode="auto">
            <a:xfrm>
              <a:off x="2832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B5</a:t>
              </a:r>
            </a:p>
          </p:txBody>
        </p:sp>
        <p:sp>
          <p:nvSpPr>
            <p:cNvPr id="20577" name="Text Box 102"/>
            <p:cNvSpPr txBox="1">
              <a:spLocks noChangeArrowheads="1"/>
            </p:cNvSpPr>
            <p:nvPr/>
          </p:nvSpPr>
          <p:spPr bwMode="auto">
            <a:xfrm>
              <a:off x="4176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B6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304800" y="2057400"/>
            <a:ext cx="5334000" cy="4572000"/>
            <a:chOff x="192" y="1296"/>
            <a:chExt cx="3360" cy="2880"/>
          </a:xfrm>
        </p:grpSpPr>
        <p:sp>
          <p:nvSpPr>
            <p:cNvPr id="20568" name="Line 104"/>
            <p:cNvSpPr>
              <a:spLocks noChangeShapeType="1"/>
            </p:cNvSpPr>
            <p:nvPr/>
          </p:nvSpPr>
          <p:spPr bwMode="auto">
            <a:xfrm flipH="1">
              <a:off x="192" y="4176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9" name="Line 105"/>
            <p:cNvSpPr>
              <a:spLocks noChangeShapeType="1"/>
            </p:cNvSpPr>
            <p:nvPr/>
          </p:nvSpPr>
          <p:spPr bwMode="auto">
            <a:xfrm flipV="1">
              <a:off x="192" y="1296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0" name="Line 106"/>
            <p:cNvSpPr>
              <a:spLocks noChangeShapeType="1"/>
            </p:cNvSpPr>
            <p:nvPr/>
          </p:nvSpPr>
          <p:spPr bwMode="auto">
            <a:xfrm>
              <a:off x="192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1" name="Line 107"/>
            <p:cNvSpPr>
              <a:spLocks noChangeShapeType="1"/>
            </p:cNvSpPr>
            <p:nvPr/>
          </p:nvSpPr>
          <p:spPr bwMode="auto">
            <a:xfrm>
              <a:off x="864" y="12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67" name="Line 108"/>
          <p:cNvSpPr>
            <a:spLocks noChangeShapeType="1"/>
          </p:cNvSpPr>
          <p:nvPr/>
        </p:nvSpPr>
        <p:spPr bwMode="auto">
          <a:xfrm>
            <a:off x="5638800" y="5334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ChangeArrowheads="1"/>
          </p:cNvSpPr>
          <p:nvPr/>
        </p:nvSpPr>
        <p:spPr bwMode="auto">
          <a:xfrm>
            <a:off x="5181600" y="27432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12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10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altLang="zh-CN" dirty="0"/>
            </a:br>
            <a:br>
              <a:rPr lang="en-US" altLang="zh-CN" dirty="0"/>
            </a:br>
            <a:r>
              <a:rPr lang="en-US" altLang="zh-CN" sz="3100" dirty="0"/>
              <a:t>Common </a:t>
            </a:r>
            <a:r>
              <a:rPr lang="en-US" altLang="zh-CN" sz="3100" dirty="0" err="1"/>
              <a:t>Subexpression</a:t>
            </a:r>
            <a:r>
              <a:rPr lang="en-US" altLang="zh-CN" sz="3100" dirty="0"/>
              <a:t> Elimination</a:t>
            </a:r>
          </a:p>
        </p:txBody>
      </p:sp>
      <p:graphicFrame>
        <p:nvGraphicFramePr>
          <p:cNvPr id="991236" name="Group 4"/>
          <p:cNvGraphicFramePr>
            <a:graphicFrameLocks noGrp="1"/>
          </p:cNvGraphicFramePr>
          <p:nvPr/>
        </p:nvGraphicFramePr>
        <p:xfrm>
          <a:off x="685800" y="68580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91248" name="Group 16"/>
          <p:cNvGraphicFramePr>
            <a:graphicFrameLocks noGrp="1"/>
          </p:cNvGraphicFramePr>
          <p:nvPr/>
        </p:nvGraphicFramePr>
        <p:xfrm>
          <a:off x="685800" y="252095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i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&lt; v 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91260" name="Group 28"/>
          <p:cNvGraphicFramePr>
            <a:graphicFrameLocks noGrp="1"/>
          </p:cNvGraphicFramePr>
          <p:nvPr/>
        </p:nvGraphicFramePr>
        <p:xfrm>
          <a:off x="685800" y="4191000"/>
          <a:ext cx="2057400" cy="122396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&gt; v 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544" name="Rectangle 40"/>
          <p:cNvSpPr>
            <a:spLocks noChangeArrowheads="1"/>
          </p:cNvSpPr>
          <p:nvPr/>
        </p:nvSpPr>
        <p:spPr bwMode="auto">
          <a:xfrm>
            <a:off x="685800" y="6019800"/>
            <a:ext cx="1981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if i &gt;= j goto B6</a:t>
            </a:r>
          </a:p>
        </p:txBody>
      </p:sp>
      <p:graphicFrame>
        <p:nvGraphicFramePr>
          <p:cNvPr id="991273" name="Group 41"/>
          <p:cNvGraphicFramePr>
            <a:graphicFrameLocks noGrp="1"/>
          </p:cNvGraphicFramePr>
          <p:nvPr/>
        </p:nvGraphicFramePr>
        <p:xfrm>
          <a:off x="5181600" y="2057400"/>
          <a:ext cx="990600" cy="328612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91295" name="Group 63"/>
          <p:cNvGraphicFramePr>
            <a:graphicFrameLocks noGrp="1"/>
          </p:cNvGraphicFramePr>
          <p:nvPr/>
        </p:nvGraphicFramePr>
        <p:xfrm>
          <a:off x="7239000" y="2133600"/>
          <a:ext cx="1066800" cy="29210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  <a:endParaRPr kumimoji="0" lang="en-US" altLang="zh-CN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x</a:t>
                      </a:r>
                      <a:endParaRPr kumimoji="0" lang="en-US" altLang="zh-CN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1676400" y="1905000"/>
            <a:ext cx="0" cy="4114800"/>
            <a:chOff x="2784" y="1248"/>
            <a:chExt cx="0" cy="2592"/>
          </a:xfrm>
        </p:grpSpPr>
        <p:sp>
          <p:nvSpPr>
            <p:cNvPr id="21612" name="Line 84"/>
            <p:cNvSpPr>
              <a:spLocks noChangeShapeType="1"/>
            </p:cNvSpPr>
            <p:nvPr/>
          </p:nvSpPr>
          <p:spPr bwMode="auto">
            <a:xfrm>
              <a:off x="2784" y="12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13" name="Line 85"/>
            <p:cNvSpPr>
              <a:spLocks noChangeShapeType="1"/>
            </p:cNvSpPr>
            <p:nvPr/>
          </p:nvSpPr>
          <p:spPr bwMode="auto">
            <a:xfrm>
              <a:off x="278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14" name="Line 86"/>
            <p:cNvSpPr>
              <a:spLocks noChangeShapeType="1"/>
            </p:cNvSpPr>
            <p:nvPr/>
          </p:nvSpPr>
          <p:spPr bwMode="auto">
            <a:xfrm>
              <a:off x="2784" y="34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7"/>
          <p:cNvGrpSpPr>
            <a:grpSpLocks/>
          </p:cNvGrpSpPr>
          <p:nvPr/>
        </p:nvGrpSpPr>
        <p:grpSpPr bwMode="auto">
          <a:xfrm>
            <a:off x="2667000" y="1524000"/>
            <a:ext cx="5105400" cy="4495800"/>
            <a:chOff x="1680" y="960"/>
            <a:chExt cx="3216" cy="2832"/>
          </a:xfrm>
        </p:grpSpPr>
        <p:sp>
          <p:nvSpPr>
            <p:cNvPr id="21608" name="Line 88"/>
            <p:cNvSpPr>
              <a:spLocks noChangeShapeType="1"/>
            </p:cNvSpPr>
            <p:nvPr/>
          </p:nvSpPr>
          <p:spPr bwMode="auto">
            <a:xfrm>
              <a:off x="1680" y="37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9" name="Line 89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10" name="Line 90"/>
            <p:cNvSpPr>
              <a:spLocks noChangeShapeType="1"/>
            </p:cNvSpPr>
            <p:nvPr/>
          </p:nvSpPr>
          <p:spPr bwMode="auto">
            <a:xfrm>
              <a:off x="2256" y="9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11" name="Line 91"/>
            <p:cNvSpPr>
              <a:spLocks noChangeShapeType="1"/>
            </p:cNvSpPr>
            <p:nvPr/>
          </p:nvSpPr>
          <p:spPr bwMode="auto">
            <a:xfrm>
              <a:off x="48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2667000" y="1676400"/>
            <a:ext cx="2971800" cy="4648200"/>
            <a:chOff x="1680" y="1056"/>
            <a:chExt cx="1872" cy="2928"/>
          </a:xfrm>
        </p:grpSpPr>
        <p:sp>
          <p:nvSpPr>
            <p:cNvPr id="21604" name="Line 93"/>
            <p:cNvSpPr>
              <a:spLocks noChangeShapeType="1"/>
            </p:cNvSpPr>
            <p:nvPr/>
          </p:nvSpPr>
          <p:spPr bwMode="auto">
            <a:xfrm>
              <a:off x="1680" y="39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5" name="Line 94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6" name="Line 95"/>
            <p:cNvSpPr>
              <a:spLocks noChangeShapeType="1"/>
            </p:cNvSpPr>
            <p:nvPr/>
          </p:nvSpPr>
          <p:spPr bwMode="auto">
            <a:xfrm>
              <a:off x="2736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7" name="Line 96"/>
            <p:cNvSpPr>
              <a:spLocks noChangeShapeType="1"/>
            </p:cNvSpPr>
            <p:nvPr/>
          </p:nvSpPr>
          <p:spPr bwMode="auto">
            <a:xfrm>
              <a:off x="3552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97"/>
          <p:cNvGrpSpPr>
            <a:grpSpLocks/>
          </p:cNvGrpSpPr>
          <p:nvPr/>
        </p:nvGrpSpPr>
        <p:grpSpPr bwMode="auto">
          <a:xfrm>
            <a:off x="0" y="228600"/>
            <a:ext cx="7391400" cy="5700713"/>
            <a:chOff x="0" y="144"/>
            <a:chExt cx="4656" cy="3591"/>
          </a:xfrm>
        </p:grpSpPr>
        <p:sp>
          <p:nvSpPr>
            <p:cNvPr id="21598" name="Text Box 98"/>
            <p:cNvSpPr txBox="1">
              <a:spLocks noChangeArrowheads="1"/>
            </p:cNvSpPr>
            <p:nvPr/>
          </p:nvSpPr>
          <p:spPr bwMode="auto">
            <a:xfrm>
              <a:off x="0" y="14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21599" name="Text Box 99"/>
            <p:cNvSpPr txBox="1">
              <a:spLocks noChangeArrowheads="1"/>
            </p:cNvSpPr>
            <p:nvPr/>
          </p:nvSpPr>
          <p:spPr bwMode="auto">
            <a:xfrm>
              <a:off x="0" y="129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B2</a:t>
              </a:r>
            </a:p>
          </p:txBody>
        </p:sp>
        <p:sp>
          <p:nvSpPr>
            <p:cNvPr id="21600" name="Text Box 100"/>
            <p:cNvSpPr txBox="1">
              <a:spLocks noChangeArrowheads="1"/>
            </p:cNvSpPr>
            <p:nvPr/>
          </p:nvSpPr>
          <p:spPr bwMode="auto">
            <a:xfrm>
              <a:off x="0" y="240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B3</a:t>
              </a:r>
            </a:p>
          </p:txBody>
        </p:sp>
        <p:sp>
          <p:nvSpPr>
            <p:cNvPr id="21601" name="Text Box 101"/>
            <p:cNvSpPr txBox="1">
              <a:spLocks noChangeArrowheads="1"/>
            </p:cNvSpPr>
            <p:nvPr/>
          </p:nvSpPr>
          <p:spPr bwMode="auto">
            <a:xfrm>
              <a:off x="0" y="350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B4</a:t>
              </a:r>
            </a:p>
          </p:txBody>
        </p:sp>
        <p:sp>
          <p:nvSpPr>
            <p:cNvPr id="21602" name="Text Box 102"/>
            <p:cNvSpPr txBox="1">
              <a:spLocks noChangeArrowheads="1"/>
            </p:cNvSpPr>
            <p:nvPr/>
          </p:nvSpPr>
          <p:spPr bwMode="auto">
            <a:xfrm>
              <a:off x="2832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B5</a:t>
              </a:r>
            </a:p>
          </p:txBody>
        </p:sp>
        <p:sp>
          <p:nvSpPr>
            <p:cNvPr id="21603" name="Text Box 103"/>
            <p:cNvSpPr txBox="1">
              <a:spLocks noChangeArrowheads="1"/>
            </p:cNvSpPr>
            <p:nvPr/>
          </p:nvSpPr>
          <p:spPr bwMode="auto">
            <a:xfrm>
              <a:off x="4176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B6</a:t>
              </a:r>
            </a:p>
          </p:txBody>
        </p:sp>
      </p:grpSp>
      <p:sp>
        <p:nvSpPr>
          <p:cNvPr id="991336" name="AutoShape 104"/>
          <p:cNvSpPr>
            <a:spLocks noChangeArrowheads="1"/>
          </p:cNvSpPr>
          <p:nvPr/>
        </p:nvSpPr>
        <p:spPr bwMode="auto">
          <a:xfrm>
            <a:off x="6324600" y="2895600"/>
            <a:ext cx="609600" cy="228600"/>
          </a:xfrm>
          <a:prstGeom prst="lef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105"/>
          <p:cNvGrpSpPr>
            <a:grpSpLocks/>
          </p:cNvGrpSpPr>
          <p:nvPr/>
        </p:nvGrpSpPr>
        <p:grpSpPr bwMode="auto">
          <a:xfrm>
            <a:off x="304800" y="2057400"/>
            <a:ext cx="5334000" cy="4572000"/>
            <a:chOff x="192" y="1296"/>
            <a:chExt cx="3360" cy="2880"/>
          </a:xfrm>
        </p:grpSpPr>
        <p:sp>
          <p:nvSpPr>
            <p:cNvPr id="21594" name="Line 106"/>
            <p:cNvSpPr>
              <a:spLocks noChangeShapeType="1"/>
            </p:cNvSpPr>
            <p:nvPr/>
          </p:nvSpPr>
          <p:spPr bwMode="auto">
            <a:xfrm flipH="1">
              <a:off x="192" y="4176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95" name="Line 107"/>
            <p:cNvSpPr>
              <a:spLocks noChangeShapeType="1"/>
            </p:cNvSpPr>
            <p:nvPr/>
          </p:nvSpPr>
          <p:spPr bwMode="auto">
            <a:xfrm flipV="1">
              <a:off x="192" y="1296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96" name="Line 108"/>
            <p:cNvSpPr>
              <a:spLocks noChangeShapeType="1"/>
            </p:cNvSpPr>
            <p:nvPr/>
          </p:nvSpPr>
          <p:spPr bwMode="auto">
            <a:xfrm>
              <a:off x="192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97" name="Line 109"/>
            <p:cNvSpPr>
              <a:spLocks noChangeShapeType="1"/>
            </p:cNvSpPr>
            <p:nvPr/>
          </p:nvSpPr>
          <p:spPr bwMode="auto">
            <a:xfrm>
              <a:off x="864" y="12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93" name="Line 110"/>
          <p:cNvSpPr>
            <a:spLocks noChangeShapeType="1"/>
          </p:cNvSpPr>
          <p:nvPr/>
        </p:nvSpPr>
        <p:spPr bwMode="auto">
          <a:xfrm flipV="1">
            <a:off x="5638800" y="5334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9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4" grpId="0" animBg="1"/>
      <p:bldP spid="9913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ChangeArrowheads="1"/>
          </p:cNvSpPr>
          <p:nvPr/>
        </p:nvSpPr>
        <p:spPr bwMode="auto">
          <a:xfrm>
            <a:off x="5181600" y="3886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153400" cy="457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400" dirty="0"/>
              <a:t>Common </a:t>
            </a:r>
            <a:r>
              <a:rPr lang="en-US" altLang="zh-CN" sz="2400" dirty="0" err="1"/>
              <a:t>Subexpression</a:t>
            </a:r>
            <a:r>
              <a:rPr lang="en-US" altLang="zh-CN" sz="2400" dirty="0"/>
              <a:t> Elimination</a:t>
            </a:r>
          </a:p>
        </p:txBody>
      </p:sp>
      <p:graphicFrame>
        <p:nvGraphicFramePr>
          <p:cNvPr id="992260" name="Group 4"/>
          <p:cNvGraphicFramePr>
            <a:graphicFrameLocks noGrp="1"/>
          </p:cNvGraphicFramePr>
          <p:nvPr/>
        </p:nvGraphicFramePr>
        <p:xfrm>
          <a:off x="685800" y="68580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92272" name="Group 16"/>
          <p:cNvGraphicFramePr>
            <a:graphicFrameLocks noGrp="1"/>
          </p:cNvGraphicFramePr>
          <p:nvPr/>
        </p:nvGraphicFramePr>
        <p:xfrm>
          <a:off x="685800" y="252095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i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&lt; v 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92284" name="Group 28"/>
          <p:cNvGraphicFramePr>
            <a:graphicFrameLocks noGrp="1"/>
          </p:cNvGraphicFramePr>
          <p:nvPr/>
        </p:nvGraphicFramePr>
        <p:xfrm>
          <a:off x="685800" y="4191000"/>
          <a:ext cx="2057400" cy="122396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&gt; v 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568" name="Rectangle 40"/>
          <p:cNvSpPr>
            <a:spLocks noChangeArrowheads="1"/>
          </p:cNvSpPr>
          <p:nvPr/>
        </p:nvSpPr>
        <p:spPr bwMode="auto">
          <a:xfrm>
            <a:off x="685800" y="6019800"/>
            <a:ext cx="1981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if i &gt;= j goto B6</a:t>
            </a:r>
          </a:p>
        </p:txBody>
      </p:sp>
      <p:graphicFrame>
        <p:nvGraphicFramePr>
          <p:cNvPr id="992297" name="Group 41"/>
          <p:cNvGraphicFramePr>
            <a:graphicFrameLocks noGrp="1"/>
          </p:cNvGraphicFramePr>
          <p:nvPr/>
        </p:nvGraphicFramePr>
        <p:xfrm>
          <a:off x="5181600" y="2057400"/>
          <a:ext cx="914400" cy="29210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92317" name="Group 61"/>
          <p:cNvGraphicFramePr>
            <a:graphicFrameLocks noGrp="1"/>
          </p:cNvGraphicFramePr>
          <p:nvPr/>
        </p:nvGraphicFramePr>
        <p:xfrm>
          <a:off x="7239000" y="2133600"/>
          <a:ext cx="1066800" cy="29210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  <a:endParaRPr kumimoji="0" lang="en-US" altLang="zh-CN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x</a:t>
                      </a:r>
                      <a:endParaRPr kumimoji="0" lang="en-US" altLang="zh-CN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1676400" y="1905000"/>
            <a:ext cx="0" cy="4114800"/>
            <a:chOff x="2784" y="1248"/>
            <a:chExt cx="0" cy="2592"/>
          </a:xfrm>
        </p:grpSpPr>
        <p:sp>
          <p:nvSpPr>
            <p:cNvPr id="22634" name="Line 82"/>
            <p:cNvSpPr>
              <a:spLocks noChangeShapeType="1"/>
            </p:cNvSpPr>
            <p:nvPr/>
          </p:nvSpPr>
          <p:spPr bwMode="auto">
            <a:xfrm>
              <a:off x="2784" y="12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5" name="Line 83"/>
            <p:cNvSpPr>
              <a:spLocks noChangeShapeType="1"/>
            </p:cNvSpPr>
            <p:nvPr/>
          </p:nvSpPr>
          <p:spPr bwMode="auto">
            <a:xfrm>
              <a:off x="278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6" name="Line 84"/>
            <p:cNvSpPr>
              <a:spLocks noChangeShapeType="1"/>
            </p:cNvSpPr>
            <p:nvPr/>
          </p:nvSpPr>
          <p:spPr bwMode="auto">
            <a:xfrm>
              <a:off x="2784" y="34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2667000" y="1524000"/>
            <a:ext cx="5105400" cy="4495800"/>
            <a:chOff x="1680" y="960"/>
            <a:chExt cx="3216" cy="2832"/>
          </a:xfrm>
        </p:grpSpPr>
        <p:sp>
          <p:nvSpPr>
            <p:cNvPr id="22630" name="Line 86"/>
            <p:cNvSpPr>
              <a:spLocks noChangeShapeType="1"/>
            </p:cNvSpPr>
            <p:nvPr/>
          </p:nvSpPr>
          <p:spPr bwMode="auto">
            <a:xfrm>
              <a:off x="1680" y="37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1" name="Line 87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2" name="Line 88"/>
            <p:cNvSpPr>
              <a:spLocks noChangeShapeType="1"/>
            </p:cNvSpPr>
            <p:nvPr/>
          </p:nvSpPr>
          <p:spPr bwMode="auto">
            <a:xfrm>
              <a:off x="2256" y="9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3" name="Line 89"/>
            <p:cNvSpPr>
              <a:spLocks noChangeShapeType="1"/>
            </p:cNvSpPr>
            <p:nvPr/>
          </p:nvSpPr>
          <p:spPr bwMode="auto">
            <a:xfrm>
              <a:off x="48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2667000" y="1676400"/>
            <a:ext cx="2971800" cy="4648200"/>
            <a:chOff x="1680" y="1056"/>
            <a:chExt cx="1872" cy="2928"/>
          </a:xfrm>
        </p:grpSpPr>
        <p:sp>
          <p:nvSpPr>
            <p:cNvPr id="22626" name="Line 91"/>
            <p:cNvSpPr>
              <a:spLocks noChangeShapeType="1"/>
            </p:cNvSpPr>
            <p:nvPr/>
          </p:nvSpPr>
          <p:spPr bwMode="auto">
            <a:xfrm>
              <a:off x="1680" y="39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7" name="Line 92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8" name="Line 93"/>
            <p:cNvSpPr>
              <a:spLocks noChangeShapeType="1"/>
            </p:cNvSpPr>
            <p:nvPr/>
          </p:nvSpPr>
          <p:spPr bwMode="auto">
            <a:xfrm>
              <a:off x="2736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9" name="Line 94"/>
            <p:cNvSpPr>
              <a:spLocks noChangeShapeType="1"/>
            </p:cNvSpPr>
            <p:nvPr/>
          </p:nvSpPr>
          <p:spPr bwMode="auto">
            <a:xfrm>
              <a:off x="3552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0" y="228600"/>
            <a:ext cx="7391400" cy="5700713"/>
            <a:chOff x="0" y="144"/>
            <a:chExt cx="4656" cy="3591"/>
          </a:xfrm>
        </p:grpSpPr>
        <p:sp>
          <p:nvSpPr>
            <p:cNvPr id="22620" name="Text Box 96"/>
            <p:cNvSpPr txBox="1">
              <a:spLocks noChangeArrowheads="1"/>
            </p:cNvSpPr>
            <p:nvPr/>
          </p:nvSpPr>
          <p:spPr bwMode="auto">
            <a:xfrm>
              <a:off x="0" y="14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22621" name="Text Box 97"/>
            <p:cNvSpPr txBox="1">
              <a:spLocks noChangeArrowheads="1"/>
            </p:cNvSpPr>
            <p:nvPr/>
          </p:nvSpPr>
          <p:spPr bwMode="auto">
            <a:xfrm>
              <a:off x="0" y="129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B2</a:t>
              </a:r>
            </a:p>
          </p:txBody>
        </p:sp>
        <p:sp>
          <p:nvSpPr>
            <p:cNvPr id="22622" name="Text Box 98"/>
            <p:cNvSpPr txBox="1">
              <a:spLocks noChangeArrowheads="1"/>
            </p:cNvSpPr>
            <p:nvPr/>
          </p:nvSpPr>
          <p:spPr bwMode="auto">
            <a:xfrm>
              <a:off x="0" y="240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B3</a:t>
              </a:r>
            </a:p>
          </p:txBody>
        </p:sp>
        <p:sp>
          <p:nvSpPr>
            <p:cNvPr id="22623" name="Text Box 99"/>
            <p:cNvSpPr txBox="1">
              <a:spLocks noChangeArrowheads="1"/>
            </p:cNvSpPr>
            <p:nvPr/>
          </p:nvSpPr>
          <p:spPr bwMode="auto">
            <a:xfrm>
              <a:off x="0" y="350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B4</a:t>
              </a:r>
            </a:p>
          </p:txBody>
        </p:sp>
        <p:sp>
          <p:nvSpPr>
            <p:cNvPr id="22624" name="Text Box 100"/>
            <p:cNvSpPr txBox="1">
              <a:spLocks noChangeArrowheads="1"/>
            </p:cNvSpPr>
            <p:nvPr/>
          </p:nvSpPr>
          <p:spPr bwMode="auto">
            <a:xfrm>
              <a:off x="2832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B5</a:t>
              </a:r>
            </a:p>
          </p:txBody>
        </p:sp>
        <p:sp>
          <p:nvSpPr>
            <p:cNvPr id="22625" name="Text Box 101"/>
            <p:cNvSpPr txBox="1">
              <a:spLocks noChangeArrowheads="1"/>
            </p:cNvSpPr>
            <p:nvPr/>
          </p:nvSpPr>
          <p:spPr bwMode="auto">
            <a:xfrm>
              <a:off x="4176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B6</a:t>
              </a:r>
            </a:p>
          </p:txBody>
        </p:sp>
      </p:grpSp>
      <p:sp>
        <p:nvSpPr>
          <p:cNvPr id="992358" name="AutoShape 102"/>
          <p:cNvSpPr>
            <a:spLocks noChangeArrowheads="1"/>
          </p:cNvSpPr>
          <p:nvPr/>
        </p:nvSpPr>
        <p:spPr bwMode="auto">
          <a:xfrm>
            <a:off x="6096000" y="3962400"/>
            <a:ext cx="609600" cy="30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304800" y="2057400"/>
            <a:ext cx="5334000" cy="4572000"/>
            <a:chOff x="192" y="1296"/>
            <a:chExt cx="3360" cy="2880"/>
          </a:xfrm>
        </p:grpSpPr>
        <p:sp>
          <p:nvSpPr>
            <p:cNvPr id="22616" name="Line 104"/>
            <p:cNvSpPr>
              <a:spLocks noChangeShapeType="1"/>
            </p:cNvSpPr>
            <p:nvPr/>
          </p:nvSpPr>
          <p:spPr bwMode="auto">
            <a:xfrm flipH="1">
              <a:off x="192" y="4176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7" name="Line 105"/>
            <p:cNvSpPr>
              <a:spLocks noChangeShapeType="1"/>
            </p:cNvSpPr>
            <p:nvPr/>
          </p:nvSpPr>
          <p:spPr bwMode="auto">
            <a:xfrm flipV="1">
              <a:off x="192" y="1296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8" name="Line 106"/>
            <p:cNvSpPr>
              <a:spLocks noChangeShapeType="1"/>
            </p:cNvSpPr>
            <p:nvPr/>
          </p:nvSpPr>
          <p:spPr bwMode="auto">
            <a:xfrm>
              <a:off x="192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9" name="Line 107"/>
            <p:cNvSpPr>
              <a:spLocks noChangeShapeType="1"/>
            </p:cNvSpPr>
            <p:nvPr/>
          </p:nvSpPr>
          <p:spPr bwMode="auto">
            <a:xfrm>
              <a:off x="864" y="12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15" name="Line 108"/>
          <p:cNvSpPr>
            <a:spLocks noChangeShapeType="1"/>
          </p:cNvSpPr>
          <p:nvPr/>
        </p:nvSpPr>
        <p:spPr bwMode="auto">
          <a:xfrm flipV="1">
            <a:off x="5638800" y="4953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2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2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9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8" grpId="0" animBg="1"/>
      <p:bldP spid="9923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引言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优化的来源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bg2"/>
                </a:solidFill>
              </a:rPr>
              <a:t>数据流分析</a:t>
            </a:r>
            <a:endParaRPr lang="en-US" altLang="zh-CN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bg2"/>
                </a:solidFill>
              </a:rPr>
              <a:t>循环的识别、分析和优化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1534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Common </a:t>
            </a:r>
            <a:r>
              <a:rPr lang="en-US" altLang="zh-CN" dirty="0" err="1"/>
              <a:t>Subexpression</a:t>
            </a:r>
            <a:r>
              <a:rPr lang="en-US" altLang="zh-CN" dirty="0"/>
              <a:t> Elimination</a:t>
            </a:r>
          </a:p>
        </p:txBody>
      </p:sp>
      <p:graphicFrame>
        <p:nvGraphicFramePr>
          <p:cNvPr id="993283" name="Group 3"/>
          <p:cNvGraphicFramePr>
            <a:graphicFrameLocks noGrp="1"/>
          </p:cNvGraphicFramePr>
          <p:nvPr/>
        </p:nvGraphicFramePr>
        <p:xfrm>
          <a:off x="685800" y="68580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93295" name="Group 15"/>
          <p:cNvGraphicFramePr>
            <a:graphicFrameLocks noGrp="1"/>
          </p:cNvGraphicFramePr>
          <p:nvPr/>
        </p:nvGraphicFramePr>
        <p:xfrm>
          <a:off x="685800" y="252095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i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&lt; v 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93307" name="Group 27"/>
          <p:cNvGraphicFramePr>
            <a:graphicFrameLocks noGrp="1"/>
          </p:cNvGraphicFramePr>
          <p:nvPr/>
        </p:nvGraphicFramePr>
        <p:xfrm>
          <a:off x="685800" y="4191000"/>
          <a:ext cx="2057400" cy="122396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&gt; v 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91" name="Rectangle 39"/>
          <p:cNvSpPr>
            <a:spLocks noChangeArrowheads="1"/>
          </p:cNvSpPr>
          <p:nvPr/>
        </p:nvSpPr>
        <p:spPr bwMode="auto">
          <a:xfrm>
            <a:off x="685800" y="6019800"/>
            <a:ext cx="1981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if i &gt;= j goto B6</a:t>
            </a:r>
          </a:p>
        </p:txBody>
      </p:sp>
      <p:graphicFrame>
        <p:nvGraphicFramePr>
          <p:cNvPr id="993320" name="Group 40"/>
          <p:cNvGraphicFramePr>
            <a:graphicFrameLocks noGrp="1"/>
          </p:cNvGraphicFramePr>
          <p:nvPr/>
        </p:nvGraphicFramePr>
        <p:xfrm>
          <a:off x="5181600" y="2057400"/>
          <a:ext cx="914400" cy="2555875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93338" name="Group 58"/>
          <p:cNvGraphicFramePr>
            <a:graphicFrameLocks noGrp="1"/>
          </p:cNvGraphicFramePr>
          <p:nvPr/>
        </p:nvGraphicFramePr>
        <p:xfrm>
          <a:off x="7239000" y="2133600"/>
          <a:ext cx="1066800" cy="29210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  <a:endParaRPr kumimoji="0" lang="en-US" altLang="zh-CN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x</a:t>
                      </a:r>
                      <a:endParaRPr kumimoji="0" lang="en-US" altLang="zh-CN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1676400" y="1905000"/>
            <a:ext cx="0" cy="4114800"/>
            <a:chOff x="2784" y="1248"/>
            <a:chExt cx="0" cy="2592"/>
          </a:xfrm>
        </p:grpSpPr>
        <p:sp>
          <p:nvSpPr>
            <p:cNvPr id="23654" name="Line 79"/>
            <p:cNvSpPr>
              <a:spLocks noChangeShapeType="1"/>
            </p:cNvSpPr>
            <p:nvPr/>
          </p:nvSpPr>
          <p:spPr bwMode="auto">
            <a:xfrm>
              <a:off x="2784" y="12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5" name="Line 80"/>
            <p:cNvSpPr>
              <a:spLocks noChangeShapeType="1"/>
            </p:cNvSpPr>
            <p:nvPr/>
          </p:nvSpPr>
          <p:spPr bwMode="auto">
            <a:xfrm>
              <a:off x="278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6" name="Line 81"/>
            <p:cNvSpPr>
              <a:spLocks noChangeShapeType="1"/>
            </p:cNvSpPr>
            <p:nvPr/>
          </p:nvSpPr>
          <p:spPr bwMode="auto">
            <a:xfrm>
              <a:off x="2784" y="34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2667000" y="1524000"/>
            <a:ext cx="5105400" cy="4495800"/>
            <a:chOff x="1680" y="960"/>
            <a:chExt cx="3216" cy="2832"/>
          </a:xfrm>
        </p:grpSpPr>
        <p:sp>
          <p:nvSpPr>
            <p:cNvPr id="23650" name="Line 83"/>
            <p:cNvSpPr>
              <a:spLocks noChangeShapeType="1"/>
            </p:cNvSpPr>
            <p:nvPr/>
          </p:nvSpPr>
          <p:spPr bwMode="auto">
            <a:xfrm>
              <a:off x="1680" y="37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1" name="Line 84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2" name="Line 85"/>
            <p:cNvSpPr>
              <a:spLocks noChangeShapeType="1"/>
            </p:cNvSpPr>
            <p:nvPr/>
          </p:nvSpPr>
          <p:spPr bwMode="auto">
            <a:xfrm>
              <a:off x="2256" y="9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3" name="Line 86"/>
            <p:cNvSpPr>
              <a:spLocks noChangeShapeType="1"/>
            </p:cNvSpPr>
            <p:nvPr/>
          </p:nvSpPr>
          <p:spPr bwMode="auto">
            <a:xfrm>
              <a:off x="48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87"/>
          <p:cNvGrpSpPr>
            <a:grpSpLocks/>
          </p:cNvGrpSpPr>
          <p:nvPr/>
        </p:nvGrpSpPr>
        <p:grpSpPr bwMode="auto">
          <a:xfrm>
            <a:off x="2667000" y="1676400"/>
            <a:ext cx="2971800" cy="4648200"/>
            <a:chOff x="1680" y="1056"/>
            <a:chExt cx="1872" cy="2928"/>
          </a:xfrm>
        </p:grpSpPr>
        <p:sp>
          <p:nvSpPr>
            <p:cNvPr id="23646" name="Line 88"/>
            <p:cNvSpPr>
              <a:spLocks noChangeShapeType="1"/>
            </p:cNvSpPr>
            <p:nvPr/>
          </p:nvSpPr>
          <p:spPr bwMode="auto">
            <a:xfrm>
              <a:off x="1680" y="39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7" name="Line 89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8" name="Line 90"/>
            <p:cNvSpPr>
              <a:spLocks noChangeShapeType="1"/>
            </p:cNvSpPr>
            <p:nvPr/>
          </p:nvSpPr>
          <p:spPr bwMode="auto">
            <a:xfrm>
              <a:off x="2736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9" name="Line 91"/>
            <p:cNvSpPr>
              <a:spLocks noChangeShapeType="1"/>
            </p:cNvSpPr>
            <p:nvPr/>
          </p:nvSpPr>
          <p:spPr bwMode="auto">
            <a:xfrm>
              <a:off x="3552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0" y="228600"/>
            <a:ext cx="7391400" cy="5700713"/>
            <a:chOff x="0" y="144"/>
            <a:chExt cx="4656" cy="3591"/>
          </a:xfrm>
        </p:grpSpPr>
        <p:sp>
          <p:nvSpPr>
            <p:cNvPr id="23640" name="Text Box 93"/>
            <p:cNvSpPr txBox="1">
              <a:spLocks noChangeArrowheads="1"/>
            </p:cNvSpPr>
            <p:nvPr/>
          </p:nvSpPr>
          <p:spPr bwMode="auto">
            <a:xfrm>
              <a:off x="0" y="14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23641" name="Text Box 94"/>
            <p:cNvSpPr txBox="1">
              <a:spLocks noChangeArrowheads="1"/>
            </p:cNvSpPr>
            <p:nvPr/>
          </p:nvSpPr>
          <p:spPr bwMode="auto">
            <a:xfrm>
              <a:off x="0" y="129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B2</a:t>
              </a:r>
            </a:p>
          </p:txBody>
        </p:sp>
        <p:sp>
          <p:nvSpPr>
            <p:cNvPr id="23642" name="Text Box 95"/>
            <p:cNvSpPr txBox="1">
              <a:spLocks noChangeArrowheads="1"/>
            </p:cNvSpPr>
            <p:nvPr/>
          </p:nvSpPr>
          <p:spPr bwMode="auto">
            <a:xfrm>
              <a:off x="0" y="240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B3</a:t>
              </a:r>
            </a:p>
          </p:txBody>
        </p:sp>
        <p:sp>
          <p:nvSpPr>
            <p:cNvPr id="23643" name="Text Box 96"/>
            <p:cNvSpPr txBox="1">
              <a:spLocks noChangeArrowheads="1"/>
            </p:cNvSpPr>
            <p:nvPr/>
          </p:nvSpPr>
          <p:spPr bwMode="auto">
            <a:xfrm>
              <a:off x="0" y="350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B4</a:t>
              </a:r>
            </a:p>
          </p:txBody>
        </p:sp>
        <p:sp>
          <p:nvSpPr>
            <p:cNvPr id="23644" name="Text Box 97"/>
            <p:cNvSpPr txBox="1">
              <a:spLocks noChangeArrowheads="1"/>
            </p:cNvSpPr>
            <p:nvPr/>
          </p:nvSpPr>
          <p:spPr bwMode="auto">
            <a:xfrm>
              <a:off x="2832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B5</a:t>
              </a:r>
            </a:p>
          </p:txBody>
        </p:sp>
        <p:sp>
          <p:nvSpPr>
            <p:cNvPr id="23645" name="Text Box 98"/>
            <p:cNvSpPr txBox="1">
              <a:spLocks noChangeArrowheads="1"/>
            </p:cNvSpPr>
            <p:nvPr/>
          </p:nvSpPr>
          <p:spPr bwMode="auto">
            <a:xfrm>
              <a:off x="4176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B6</a:t>
              </a:r>
            </a:p>
          </p:txBody>
        </p:sp>
      </p:grpSp>
      <p:grpSp>
        <p:nvGrpSpPr>
          <p:cNvPr id="6" name="Group 99"/>
          <p:cNvGrpSpPr>
            <a:grpSpLocks/>
          </p:cNvGrpSpPr>
          <p:nvPr/>
        </p:nvGrpSpPr>
        <p:grpSpPr bwMode="auto">
          <a:xfrm>
            <a:off x="304800" y="2057400"/>
            <a:ext cx="5334000" cy="4572000"/>
            <a:chOff x="192" y="1296"/>
            <a:chExt cx="3360" cy="2880"/>
          </a:xfrm>
        </p:grpSpPr>
        <p:sp>
          <p:nvSpPr>
            <p:cNvPr id="23636" name="Line 100"/>
            <p:cNvSpPr>
              <a:spLocks noChangeShapeType="1"/>
            </p:cNvSpPr>
            <p:nvPr/>
          </p:nvSpPr>
          <p:spPr bwMode="auto">
            <a:xfrm flipH="1">
              <a:off x="192" y="4176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7" name="Line 101"/>
            <p:cNvSpPr>
              <a:spLocks noChangeShapeType="1"/>
            </p:cNvSpPr>
            <p:nvPr/>
          </p:nvSpPr>
          <p:spPr bwMode="auto">
            <a:xfrm flipV="1">
              <a:off x="192" y="1296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8" name="Line 102"/>
            <p:cNvSpPr>
              <a:spLocks noChangeShapeType="1"/>
            </p:cNvSpPr>
            <p:nvPr/>
          </p:nvSpPr>
          <p:spPr bwMode="auto">
            <a:xfrm>
              <a:off x="192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9" name="Line 103"/>
            <p:cNvSpPr>
              <a:spLocks noChangeShapeType="1"/>
            </p:cNvSpPr>
            <p:nvPr/>
          </p:nvSpPr>
          <p:spPr bwMode="auto">
            <a:xfrm>
              <a:off x="864" y="12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635" name="Line 104"/>
          <p:cNvSpPr>
            <a:spLocks noChangeShapeType="1"/>
          </p:cNvSpPr>
          <p:nvPr/>
        </p:nvSpPr>
        <p:spPr bwMode="auto">
          <a:xfrm flipV="1">
            <a:off x="5638800" y="4572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ChangeArrowheads="1"/>
          </p:cNvSpPr>
          <p:nvPr/>
        </p:nvSpPr>
        <p:spPr bwMode="auto">
          <a:xfrm>
            <a:off x="7239000" y="28194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772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Common </a:t>
            </a:r>
            <a:r>
              <a:rPr lang="en-US" altLang="zh-CN" dirty="0" err="1"/>
              <a:t>Subexpression</a:t>
            </a:r>
            <a:r>
              <a:rPr lang="en-US" altLang="zh-CN" dirty="0"/>
              <a:t> Elimination</a:t>
            </a:r>
          </a:p>
        </p:txBody>
      </p:sp>
      <p:graphicFrame>
        <p:nvGraphicFramePr>
          <p:cNvPr id="994308" name="Group 4"/>
          <p:cNvGraphicFramePr>
            <a:graphicFrameLocks noGrp="1"/>
          </p:cNvGraphicFramePr>
          <p:nvPr/>
        </p:nvGraphicFramePr>
        <p:xfrm>
          <a:off x="685800" y="68580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94320" name="Group 16"/>
          <p:cNvGraphicFramePr>
            <a:graphicFrameLocks noGrp="1"/>
          </p:cNvGraphicFramePr>
          <p:nvPr/>
        </p:nvGraphicFramePr>
        <p:xfrm>
          <a:off x="685800" y="252095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i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&lt; v 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94332" name="Group 28"/>
          <p:cNvGraphicFramePr>
            <a:graphicFrameLocks noGrp="1"/>
          </p:cNvGraphicFramePr>
          <p:nvPr/>
        </p:nvGraphicFramePr>
        <p:xfrm>
          <a:off x="685800" y="4191000"/>
          <a:ext cx="2057400" cy="122396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&gt; v 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685800" y="6019800"/>
            <a:ext cx="1981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if i &gt;= j goto B6</a:t>
            </a:r>
          </a:p>
        </p:txBody>
      </p:sp>
      <p:graphicFrame>
        <p:nvGraphicFramePr>
          <p:cNvPr id="994345" name="Group 41"/>
          <p:cNvGraphicFramePr>
            <a:graphicFrameLocks noGrp="1"/>
          </p:cNvGraphicFramePr>
          <p:nvPr/>
        </p:nvGraphicFramePr>
        <p:xfrm>
          <a:off x="5181600" y="2057400"/>
          <a:ext cx="914400" cy="2555875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94363" name="Group 59"/>
          <p:cNvGraphicFramePr>
            <a:graphicFrameLocks noGrp="1"/>
          </p:cNvGraphicFramePr>
          <p:nvPr/>
        </p:nvGraphicFramePr>
        <p:xfrm>
          <a:off x="7239000" y="2133600"/>
          <a:ext cx="1066800" cy="29210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  <a:endParaRPr kumimoji="0" lang="en-US" altLang="zh-CN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x</a:t>
                      </a:r>
                      <a:endParaRPr kumimoji="0" lang="en-US" altLang="zh-CN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676400" y="1905000"/>
            <a:ext cx="0" cy="4114800"/>
            <a:chOff x="2784" y="1248"/>
            <a:chExt cx="0" cy="2592"/>
          </a:xfrm>
        </p:grpSpPr>
        <p:sp>
          <p:nvSpPr>
            <p:cNvPr id="24680" name="Line 80"/>
            <p:cNvSpPr>
              <a:spLocks noChangeShapeType="1"/>
            </p:cNvSpPr>
            <p:nvPr/>
          </p:nvSpPr>
          <p:spPr bwMode="auto">
            <a:xfrm>
              <a:off x="2784" y="12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1" name="Line 81"/>
            <p:cNvSpPr>
              <a:spLocks noChangeShapeType="1"/>
            </p:cNvSpPr>
            <p:nvPr/>
          </p:nvSpPr>
          <p:spPr bwMode="auto">
            <a:xfrm>
              <a:off x="278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2" name="Line 82"/>
            <p:cNvSpPr>
              <a:spLocks noChangeShapeType="1"/>
            </p:cNvSpPr>
            <p:nvPr/>
          </p:nvSpPr>
          <p:spPr bwMode="auto">
            <a:xfrm>
              <a:off x="2784" y="34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3"/>
          <p:cNvGrpSpPr>
            <a:grpSpLocks/>
          </p:cNvGrpSpPr>
          <p:nvPr/>
        </p:nvGrpSpPr>
        <p:grpSpPr bwMode="auto">
          <a:xfrm>
            <a:off x="2667000" y="1524000"/>
            <a:ext cx="5105400" cy="4495800"/>
            <a:chOff x="1680" y="960"/>
            <a:chExt cx="3216" cy="2832"/>
          </a:xfrm>
        </p:grpSpPr>
        <p:sp>
          <p:nvSpPr>
            <p:cNvPr id="24676" name="Line 84"/>
            <p:cNvSpPr>
              <a:spLocks noChangeShapeType="1"/>
            </p:cNvSpPr>
            <p:nvPr/>
          </p:nvSpPr>
          <p:spPr bwMode="auto">
            <a:xfrm>
              <a:off x="1680" y="37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7" name="Line 85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8" name="Line 86"/>
            <p:cNvSpPr>
              <a:spLocks noChangeShapeType="1"/>
            </p:cNvSpPr>
            <p:nvPr/>
          </p:nvSpPr>
          <p:spPr bwMode="auto">
            <a:xfrm>
              <a:off x="2256" y="9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9" name="Line 87"/>
            <p:cNvSpPr>
              <a:spLocks noChangeShapeType="1"/>
            </p:cNvSpPr>
            <p:nvPr/>
          </p:nvSpPr>
          <p:spPr bwMode="auto">
            <a:xfrm>
              <a:off x="48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88"/>
          <p:cNvGrpSpPr>
            <a:grpSpLocks/>
          </p:cNvGrpSpPr>
          <p:nvPr/>
        </p:nvGrpSpPr>
        <p:grpSpPr bwMode="auto">
          <a:xfrm>
            <a:off x="2667000" y="1676400"/>
            <a:ext cx="2971800" cy="4648200"/>
            <a:chOff x="1680" y="1056"/>
            <a:chExt cx="1872" cy="2928"/>
          </a:xfrm>
        </p:grpSpPr>
        <p:sp>
          <p:nvSpPr>
            <p:cNvPr id="24672" name="Line 89"/>
            <p:cNvSpPr>
              <a:spLocks noChangeShapeType="1"/>
            </p:cNvSpPr>
            <p:nvPr/>
          </p:nvSpPr>
          <p:spPr bwMode="auto">
            <a:xfrm>
              <a:off x="1680" y="39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3" name="Line 90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4" name="Line 91"/>
            <p:cNvSpPr>
              <a:spLocks noChangeShapeType="1"/>
            </p:cNvSpPr>
            <p:nvPr/>
          </p:nvSpPr>
          <p:spPr bwMode="auto">
            <a:xfrm>
              <a:off x="2736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5" name="Line 92"/>
            <p:cNvSpPr>
              <a:spLocks noChangeShapeType="1"/>
            </p:cNvSpPr>
            <p:nvPr/>
          </p:nvSpPr>
          <p:spPr bwMode="auto">
            <a:xfrm>
              <a:off x="3552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0" y="228600"/>
            <a:ext cx="7391400" cy="5700713"/>
            <a:chOff x="0" y="144"/>
            <a:chExt cx="4656" cy="3591"/>
          </a:xfrm>
        </p:grpSpPr>
        <p:sp>
          <p:nvSpPr>
            <p:cNvPr id="24666" name="Text Box 94"/>
            <p:cNvSpPr txBox="1">
              <a:spLocks noChangeArrowheads="1"/>
            </p:cNvSpPr>
            <p:nvPr/>
          </p:nvSpPr>
          <p:spPr bwMode="auto">
            <a:xfrm>
              <a:off x="0" y="14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24667" name="Text Box 95"/>
            <p:cNvSpPr txBox="1">
              <a:spLocks noChangeArrowheads="1"/>
            </p:cNvSpPr>
            <p:nvPr/>
          </p:nvSpPr>
          <p:spPr bwMode="auto">
            <a:xfrm>
              <a:off x="0" y="129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B2</a:t>
              </a:r>
            </a:p>
          </p:txBody>
        </p:sp>
        <p:sp>
          <p:nvSpPr>
            <p:cNvPr id="24668" name="Text Box 96"/>
            <p:cNvSpPr txBox="1">
              <a:spLocks noChangeArrowheads="1"/>
            </p:cNvSpPr>
            <p:nvPr/>
          </p:nvSpPr>
          <p:spPr bwMode="auto">
            <a:xfrm>
              <a:off x="0" y="240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B3</a:t>
              </a:r>
            </a:p>
          </p:txBody>
        </p:sp>
        <p:sp>
          <p:nvSpPr>
            <p:cNvPr id="24669" name="Text Box 97"/>
            <p:cNvSpPr txBox="1">
              <a:spLocks noChangeArrowheads="1"/>
            </p:cNvSpPr>
            <p:nvPr/>
          </p:nvSpPr>
          <p:spPr bwMode="auto">
            <a:xfrm>
              <a:off x="0" y="350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B4</a:t>
              </a:r>
            </a:p>
          </p:txBody>
        </p:sp>
        <p:sp>
          <p:nvSpPr>
            <p:cNvPr id="24670" name="Text Box 98"/>
            <p:cNvSpPr txBox="1">
              <a:spLocks noChangeArrowheads="1"/>
            </p:cNvSpPr>
            <p:nvPr/>
          </p:nvSpPr>
          <p:spPr bwMode="auto">
            <a:xfrm>
              <a:off x="2832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/>
                <a:t>B5</a:t>
              </a:r>
            </a:p>
          </p:txBody>
        </p:sp>
        <p:sp>
          <p:nvSpPr>
            <p:cNvPr id="24671" name="Text Box 99"/>
            <p:cNvSpPr txBox="1">
              <a:spLocks noChangeArrowheads="1"/>
            </p:cNvSpPr>
            <p:nvPr/>
          </p:nvSpPr>
          <p:spPr bwMode="auto">
            <a:xfrm>
              <a:off x="4176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/>
                <a:t>B6</a:t>
              </a:r>
            </a:p>
          </p:txBody>
        </p:sp>
      </p:grpSp>
      <p:sp>
        <p:nvSpPr>
          <p:cNvPr id="994404" name="AutoShape 100"/>
          <p:cNvSpPr>
            <a:spLocks noChangeArrowheads="1"/>
          </p:cNvSpPr>
          <p:nvPr/>
        </p:nvSpPr>
        <p:spPr bwMode="auto">
          <a:xfrm>
            <a:off x="8305800" y="2971800"/>
            <a:ext cx="533400" cy="228600"/>
          </a:xfrm>
          <a:prstGeom prst="lef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304800" y="2057400"/>
            <a:ext cx="5334000" cy="4572000"/>
            <a:chOff x="192" y="1296"/>
            <a:chExt cx="3360" cy="2880"/>
          </a:xfrm>
        </p:grpSpPr>
        <p:sp>
          <p:nvSpPr>
            <p:cNvPr id="24662" name="Line 102"/>
            <p:cNvSpPr>
              <a:spLocks noChangeShapeType="1"/>
            </p:cNvSpPr>
            <p:nvPr/>
          </p:nvSpPr>
          <p:spPr bwMode="auto">
            <a:xfrm flipH="1">
              <a:off x="192" y="4176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63" name="Line 103"/>
            <p:cNvSpPr>
              <a:spLocks noChangeShapeType="1"/>
            </p:cNvSpPr>
            <p:nvPr/>
          </p:nvSpPr>
          <p:spPr bwMode="auto">
            <a:xfrm flipV="1">
              <a:off x="192" y="1296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64" name="Line 104"/>
            <p:cNvSpPr>
              <a:spLocks noChangeShapeType="1"/>
            </p:cNvSpPr>
            <p:nvPr/>
          </p:nvSpPr>
          <p:spPr bwMode="auto">
            <a:xfrm>
              <a:off x="192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65" name="Line 105"/>
            <p:cNvSpPr>
              <a:spLocks noChangeShapeType="1"/>
            </p:cNvSpPr>
            <p:nvPr/>
          </p:nvSpPr>
          <p:spPr bwMode="auto">
            <a:xfrm>
              <a:off x="864" y="12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61" name="Line 106"/>
          <p:cNvSpPr>
            <a:spLocks noChangeShapeType="1"/>
          </p:cNvSpPr>
          <p:nvPr/>
        </p:nvSpPr>
        <p:spPr bwMode="auto">
          <a:xfrm>
            <a:off x="5638800" y="4572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4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4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9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6" grpId="0" animBg="1"/>
      <p:bldP spid="99440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ChangeArrowheads="1"/>
          </p:cNvSpPr>
          <p:nvPr/>
        </p:nvSpPr>
        <p:spPr bwMode="auto">
          <a:xfrm>
            <a:off x="7239000" y="39624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533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1534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Common </a:t>
            </a:r>
            <a:r>
              <a:rPr lang="en-US" altLang="zh-CN" dirty="0" err="1"/>
              <a:t>Subexpression</a:t>
            </a:r>
            <a:r>
              <a:rPr lang="en-US" altLang="zh-CN" dirty="0"/>
              <a:t> Elimination</a:t>
            </a:r>
          </a:p>
        </p:txBody>
      </p:sp>
      <p:graphicFrame>
        <p:nvGraphicFramePr>
          <p:cNvPr id="995332" name="Group 4"/>
          <p:cNvGraphicFramePr>
            <a:graphicFrameLocks noGrp="1"/>
          </p:cNvGraphicFramePr>
          <p:nvPr/>
        </p:nvGraphicFramePr>
        <p:xfrm>
          <a:off x="685800" y="68580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95344" name="Group 16"/>
          <p:cNvGraphicFramePr>
            <a:graphicFrameLocks noGrp="1"/>
          </p:cNvGraphicFramePr>
          <p:nvPr/>
        </p:nvGraphicFramePr>
        <p:xfrm>
          <a:off x="685800" y="252095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i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&lt; v 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95356" name="Group 28"/>
          <p:cNvGraphicFramePr>
            <a:graphicFrameLocks noGrp="1"/>
          </p:cNvGraphicFramePr>
          <p:nvPr/>
        </p:nvGraphicFramePr>
        <p:xfrm>
          <a:off x="685800" y="4191000"/>
          <a:ext cx="2057400" cy="122396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&gt; v 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40" name="Rectangle 40"/>
          <p:cNvSpPr>
            <a:spLocks noChangeArrowheads="1"/>
          </p:cNvSpPr>
          <p:nvPr/>
        </p:nvSpPr>
        <p:spPr bwMode="auto">
          <a:xfrm>
            <a:off x="685800" y="6019800"/>
            <a:ext cx="1981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if i &gt;= j goto B6</a:t>
            </a:r>
          </a:p>
        </p:txBody>
      </p:sp>
      <p:graphicFrame>
        <p:nvGraphicFramePr>
          <p:cNvPr id="995369" name="Group 41"/>
          <p:cNvGraphicFramePr>
            <a:graphicFrameLocks noGrp="1"/>
          </p:cNvGraphicFramePr>
          <p:nvPr/>
        </p:nvGraphicFramePr>
        <p:xfrm>
          <a:off x="5181600" y="2057400"/>
          <a:ext cx="914400" cy="2555875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95387" name="Group 59"/>
          <p:cNvGraphicFramePr>
            <a:graphicFrameLocks noGrp="1"/>
          </p:cNvGraphicFramePr>
          <p:nvPr/>
        </p:nvGraphicFramePr>
        <p:xfrm>
          <a:off x="7239000" y="2133600"/>
          <a:ext cx="1066800" cy="255587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  <a:endParaRPr kumimoji="0" lang="en-US" altLang="zh-CN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x</a:t>
                      </a:r>
                      <a:endParaRPr kumimoji="0" lang="en-US" altLang="zh-CN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1676400" y="1905000"/>
            <a:ext cx="0" cy="4114800"/>
            <a:chOff x="2784" y="1248"/>
            <a:chExt cx="0" cy="2592"/>
          </a:xfrm>
        </p:grpSpPr>
        <p:sp>
          <p:nvSpPr>
            <p:cNvPr id="25702" name="Line 78"/>
            <p:cNvSpPr>
              <a:spLocks noChangeShapeType="1"/>
            </p:cNvSpPr>
            <p:nvPr/>
          </p:nvSpPr>
          <p:spPr bwMode="auto">
            <a:xfrm>
              <a:off x="2784" y="12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3" name="Line 79"/>
            <p:cNvSpPr>
              <a:spLocks noChangeShapeType="1"/>
            </p:cNvSpPr>
            <p:nvPr/>
          </p:nvSpPr>
          <p:spPr bwMode="auto">
            <a:xfrm>
              <a:off x="278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4" name="Line 80"/>
            <p:cNvSpPr>
              <a:spLocks noChangeShapeType="1"/>
            </p:cNvSpPr>
            <p:nvPr/>
          </p:nvSpPr>
          <p:spPr bwMode="auto">
            <a:xfrm>
              <a:off x="2784" y="34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2667000" y="1524000"/>
            <a:ext cx="5105400" cy="4495800"/>
            <a:chOff x="1680" y="960"/>
            <a:chExt cx="3216" cy="2832"/>
          </a:xfrm>
        </p:grpSpPr>
        <p:sp>
          <p:nvSpPr>
            <p:cNvPr id="25698" name="Line 82"/>
            <p:cNvSpPr>
              <a:spLocks noChangeShapeType="1"/>
            </p:cNvSpPr>
            <p:nvPr/>
          </p:nvSpPr>
          <p:spPr bwMode="auto">
            <a:xfrm>
              <a:off x="1680" y="37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9" name="Line 83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0" name="Line 84"/>
            <p:cNvSpPr>
              <a:spLocks noChangeShapeType="1"/>
            </p:cNvSpPr>
            <p:nvPr/>
          </p:nvSpPr>
          <p:spPr bwMode="auto">
            <a:xfrm>
              <a:off x="2256" y="9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1" name="Line 85"/>
            <p:cNvSpPr>
              <a:spLocks noChangeShapeType="1"/>
            </p:cNvSpPr>
            <p:nvPr/>
          </p:nvSpPr>
          <p:spPr bwMode="auto">
            <a:xfrm>
              <a:off x="48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2667000" y="1676400"/>
            <a:ext cx="2971800" cy="4648200"/>
            <a:chOff x="1680" y="1056"/>
            <a:chExt cx="1872" cy="2928"/>
          </a:xfrm>
        </p:grpSpPr>
        <p:sp>
          <p:nvSpPr>
            <p:cNvPr id="25694" name="Line 87"/>
            <p:cNvSpPr>
              <a:spLocks noChangeShapeType="1"/>
            </p:cNvSpPr>
            <p:nvPr/>
          </p:nvSpPr>
          <p:spPr bwMode="auto">
            <a:xfrm>
              <a:off x="1680" y="39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5" name="Line 88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6" name="Line 89"/>
            <p:cNvSpPr>
              <a:spLocks noChangeShapeType="1"/>
            </p:cNvSpPr>
            <p:nvPr/>
          </p:nvSpPr>
          <p:spPr bwMode="auto">
            <a:xfrm>
              <a:off x="2736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7" name="Line 90"/>
            <p:cNvSpPr>
              <a:spLocks noChangeShapeType="1"/>
            </p:cNvSpPr>
            <p:nvPr/>
          </p:nvSpPr>
          <p:spPr bwMode="auto">
            <a:xfrm>
              <a:off x="3552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91"/>
          <p:cNvGrpSpPr>
            <a:grpSpLocks/>
          </p:cNvGrpSpPr>
          <p:nvPr/>
        </p:nvGrpSpPr>
        <p:grpSpPr bwMode="auto">
          <a:xfrm>
            <a:off x="0" y="228600"/>
            <a:ext cx="7391400" cy="5700713"/>
            <a:chOff x="0" y="144"/>
            <a:chExt cx="4656" cy="3591"/>
          </a:xfrm>
        </p:grpSpPr>
        <p:sp>
          <p:nvSpPr>
            <p:cNvPr id="25688" name="Text Box 92"/>
            <p:cNvSpPr txBox="1">
              <a:spLocks noChangeArrowheads="1"/>
            </p:cNvSpPr>
            <p:nvPr/>
          </p:nvSpPr>
          <p:spPr bwMode="auto">
            <a:xfrm>
              <a:off x="0" y="14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25689" name="Text Box 93"/>
            <p:cNvSpPr txBox="1">
              <a:spLocks noChangeArrowheads="1"/>
            </p:cNvSpPr>
            <p:nvPr/>
          </p:nvSpPr>
          <p:spPr bwMode="auto">
            <a:xfrm>
              <a:off x="0" y="129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B2</a:t>
              </a:r>
            </a:p>
          </p:txBody>
        </p:sp>
        <p:sp>
          <p:nvSpPr>
            <p:cNvPr id="25690" name="Text Box 94"/>
            <p:cNvSpPr txBox="1">
              <a:spLocks noChangeArrowheads="1"/>
            </p:cNvSpPr>
            <p:nvPr/>
          </p:nvSpPr>
          <p:spPr bwMode="auto">
            <a:xfrm>
              <a:off x="0" y="240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B3</a:t>
              </a:r>
            </a:p>
          </p:txBody>
        </p:sp>
        <p:sp>
          <p:nvSpPr>
            <p:cNvPr id="25691" name="Text Box 95"/>
            <p:cNvSpPr txBox="1">
              <a:spLocks noChangeArrowheads="1"/>
            </p:cNvSpPr>
            <p:nvPr/>
          </p:nvSpPr>
          <p:spPr bwMode="auto">
            <a:xfrm>
              <a:off x="0" y="350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B4</a:t>
              </a:r>
            </a:p>
          </p:txBody>
        </p:sp>
        <p:sp>
          <p:nvSpPr>
            <p:cNvPr id="25692" name="Text Box 96"/>
            <p:cNvSpPr txBox="1">
              <a:spLocks noChangeArrowheads="1"/>
            </p:cNvSpPr>
            <p:nvPr/>
          </p:nvSpPr>
          <p:spPr bwMode="auto">
            <a:xfrm>
              <a:off x="2832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B5</a:t>
              </a:r>
            </a:p>
          </p:txBody>
        </p:sp>
        <p:sp>
          <p:nvSpPr>
            <p:cNvPr id="25693" name="Text Box 97"/>
            <p:cNvSpPr txBox="1">
              <a:spLocks noChangeArrowheads="1"/>
            </p:cNvSpPr>
            <p:nvPr/>
          </p:nvSpPr>
          <p:spPr bwMode="auto">
            <a:xfrm>
              <a:off x="4176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B6</a:t>
              </a:r>
            </a:p>
          </p:txBody>
        </p:sp>
      </p:grpSp>
      <p:sp>
        <p:nvSpPr>
          <p:cNvPr id="995426" name="AutoShape 98"/>
          <p:cNvSpPr>
            <a:spLocks noChangeArrowheads="1"/>
          </p:cNvSpPr>
          <p:nvPr/>
        </p:nvSpPr>
        <p:spPr bwMode="auto">
          <a:xfrm>
            <a:off x="8305800" y="3886200"/>
            <a:ext cx="609600" cy="457200"/>
          </a:xfrm>
          <a:prstGeom prst="lef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99"/>
          <p:cNvGrpSpPr>
            <a:grpSpLocks/>
          </p:cNvGrpSpPr>
          <p:nvPr/>
        </p:nvGrpSpPr>
        <p:grpSpPr bwMode="auto">
          <a:xfrm>
            <a:off x="304800" y="2057400"/>
            <a:ext cx="5334000" cy="4572000"/>
            <a:chOff x="192" y="1296"/>
            <a:chExt cx="3360" cy="2880"/>
          </a:xfrm>
        </p:grpSpPr>
        <p:sp>
          <p:nvSpPr>
            <p:cNvPr id="25684" name="Line 100"/>
            <p:cNvSpPr>
              <a:spLocks noChangeShapeType="1"/>
            </p:cNvSpPr>
            <p:nvPr/>
          </p:nvSpPr>
          <p:spPr bwMode="auto">
            <a:xfrm flipH="1">
              <a:off x="192" y="4176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5" name="Line 101"/>
            <p:cNvSpPr>
              <a:spLocks noChangeShapeType="1"/>
            </p:cNvSpPr>
            <p:nvPr/>
          </p:nvSpPr>
          <p:spPr bwMode="auto">
            <a:xfrm flipV="1">
              <a:off x="192" y="1296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6" name="Line 102"/>
            <p:cNvSpPr>
              <a:spLocks noChangeShapeType="1"/>
            </p:cNvSpPr>
            <p:nvPr/>
          </p:nvSpPr>
          <p:spPr bwMode="auto">
            <a:xfrm>
              <a:off x="192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7" name="Line 103"/>
            <p:cNvSpPr>
              <a:spLocks noChangeShapeType="1"/>
            </p:cNvSpPr>
            <p:nvPr/>
          </p:nvSpPr>
          <p:spPr bwMode="auto">
            <a:xfrm>
              <a:off x="864" y="12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83" name="Line 104"/>
          <p:cNvSpPr>
            <a:spLocks noChangeShapeType="1"/>
          </p:cNvSpPr>
          <p:nvPr/>
        </p:nvSpPr>
        <p:spPr bwMode="auto">
          <a:xfrm flipV="1">
            <a:off x="5638800" y="4572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5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5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9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5330" grpId="0" animBg="1"/>
      <p:bldP spid="9954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772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Common </a:t>
            </a:r>
            <a:r>
              <a:rPr lang="en-US" altLang="zh-CN" dirty="0" err="1"/>
              <a:t>Subexpression</a:t>
            </a:r>
            <a:r>
              <a:rPr lang="en-US" altLang="zh-CN" dirty="0"/>
              <a:t> Elimination</a:t>
            </a:r>
          </a:p>
        </p:txBody>
      </p:sp>
      <p:graphicFrame>
        <p:nvGraphicFramePr>
          <p:cNvPr id="996355" name="Group 3"/>
          <p:cNvGraphicFramePr>
            <a:graphicFrameLocks noGrp="1"/>
          </p:cNvGraphicFramePr>
          <p:nvPr/>
        </p:nvGraphicFramePr>
        <p:xfrm>
          <a:off x="685800" y="68580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96367" name="Group 15"/>
          <p:cNvGraphicFramePr>
            <a:graphicFrameLocks noGrp="1"/>
          </p:cNvGraphicFramePr>
          <p:nvPr/>
        </p:nvGraphicFramePr>
        <p:xfrm>
          <a:off x="685800" y="252095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i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&lt; v 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96379" name="Group 27"/>
          <p:cNvGraphicFramePr>
            <a:graphicFrameLocks noGrp="1"/>
          </p:cNvGraphicFramePr>
          <p:nvPr/>
        </p:nvGraphicFramePr>
        <p:xfrm>
          <a:off x="685800" y="4191000"/>
          <a:ext cx="2057400" cy="122396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&gt; v 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663" name="Rectangle 39"/>
          <p:cNvSpPr>
            <a:spLocks noChangeArrowheads="1"/>
          </p:cNvSpPr>
          <p:nvPr/>
        </p:nvSpPr>
        <p:spPr bwMode="auto">
          <a:xfrm>
            <a:off x="685800" y="6019800"/>
            <a:ext cx="1981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if i &gt;= j goto B6</a:t>
            </a:r>
          </a:p>
        </p:txBody>
      </p:sp>
      <p:graphicFrame>
        <p:nvGraphicFramePr>
          <p:cNvPr id="996392" name="Group 40"/>
          <p:cNvGraphicFramePr>
            <a:graphicFrameLocks noGrp="1"/>
          </p:cNvGraphicFramePr>
          <p:nvPr/>
        </p:nvGraphicFramePr>
        <p:xfrm>
          <a:off x="5181600" y="2057400"/>
          <a:ext cx="914400" cy="2555875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96410" name="Group 58"/>
          <p:cNvGraphicFramePr>
            <a:graphicFrameLocks noGrp="1"/>
          </p:cNvGraphicFramePr>
          <p:nvPr/>
        </p:nvGraphicFramePr>
        <p:xfrm>
          <a:off x="7239000" y="2209800"/>
          <a:ext cx="1066800" cy="219075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  <a:endParaRPr kumimoji="0" lang="en-US" altLang="zh-CN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x</a:t>
                      </a:r>
                      <a:endParaRPr kumimoji="0" lang="en-US" altLang="zh-CN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1676400" y="1905000"/>
            <a:ext cx="0" cy="4114800"/>
            <a:chOff x="2784" y="1248"/>
            <a:chExt cx="0" cy="2592"/>
          </a:xfrm>
        </p:grpSpPr>
        <p:sp>
          <p:nvSpPr>
            <p:cNvPr id="26722" name="Line 75"/>
            <p:cNvSpPr>
              <a:spLocks noChangeShapeType="1"/>
            </p:cNvSpPr>
            <p:nvPr/>
          </p:nvSpPr>
          <p:spPr bwMode="auto">
            <a:xfrm>
              <a:off x="2784" y="12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3" name="Line 76"/>
            <p:cNvSpPr>
              <a:spLocks noChangeShapeType="1"/>
            </p:cNvSpPr>
            <p:nvPr/>
          </p:nvSpPr>
          <p:spPr bwMode="auto">
            <a:xfrm>
              <a:off x="278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4" name="Line 77"/>
            <p:cNvSpPr>
              <a:spLocks noChangeShapeType="1"/>
            </p:cNvSpPr>
            <p:nvPr/>
          </p:nvSpPr>
          <p:spPr bwMode="auto">
            <a:xfrm>
              <a:off x="2784" y="34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2667000" y="1524000"/>
            <a:ext cx="5105400" cy="4495800"/>
            <a:chOff x="1680" y="960"/>
            <a:chExt cx="3216" cy="2832"/>
          </a:xfrm>
        </p:grpSpPr>
        <p:sp>
          <p:nvSpPr>
            <p:cNvPr id="26718" name="Line 79"/>
            <p:cNvSpPr>
              <a:spLocks noChangeShapeType="1"/>
            </p:cNvSpPr>
            <p:nvPr/>
          </p:nvSpPr>
          <p:spPr bwMode="auto">
            <a:xfrm>
              <a:off x="1680" y="37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9" name="Line 80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0" name="Line 81"/>
            <p:cNvSpPr>
              <a:spLocks noChangeShapeType="1"/>
            </p:cNvSpPr>
            <p:nvPr/>
          </p:nvSpPr>
          <p:spPr bwMode="auto">
            <a:xfrm>
              <a:off x="2256" y="9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1" name="Line 82"/>
            <p:cNvSpPr>
              <a:spLocks noChangeShapeType="1"/>
            </p:cNvSpPr>
            <p:nvPr/>
          </p:nvSpPr>
          <p:spPr bwMode="auto">
            <a:xfrm>
              <a:off x="48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2667000" y="1676400"/>
            <a:ext cx="2971800" cy="4648200"/>
            <a:chOff x="1680" y="1056"/>
            <a:chExt cx="1872" cy="2928"/>
          </a:xfrm>
        </p:grpSpPr>
        <p:sp>
          <p:nvSpPr>
            <p:cNvPr id="26714" name="Line 84"/>
            <p:cNvSpPr>
              <a:spLocks noChangeShapeType="1"/>
            </p:cNvSpPr>
            <p:nvPr/>
          </p:nvSpPr>
          <p:spPr bwMode="auto">
            <a:xfrm>
              <a:off x="1680" y="39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5" name="Line 85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6" name="Line 86"/>
            <p:cNvSpPr>
              <a:spLocks noChangeShapeType="1"/>
            </p:cNvSpPr>
            <p:nvPr/>
          </p:nvSpPr>
          <p:spPr bwMode="auto">
            <a:xfrm>
              <a:off x="2736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7" name="Line 87"/>
            <p:cNvSpPr>
              <a:spLocks noChangeShapeType="1"/>
            </p:cNvSpPr>
            <p:nvPr/>
          </p:nvSpPr>
          <p:spPr bwMode="auto">
            <a:xfrm>
              <a:off x="3552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0" y="228600"/>
            <a:ext cx="7391400" cy="5700713"/>
            <a:chOff x="0" y="144"/>
            <a:chExt cx="4656" cy="3591"/>
          </a:xfrm>
        </p:grpSpPr>
        <p:sp>
          <p:nvSpPr>
            <p:cNvPr id="26708" name="Text Box 89"/>
            <p:cNvSpPr txBox="1">
              <a:spLocks noChangeArrowheads="1"/>
            </p:cNvSpPr>
            <p:nvPr/>
          </p:nvSpPr>
          <p:spPr bwMode="auto">
            <a:xfrm>
              <a:off x="0" y="14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26709" name="Text Box 90"/>
            <p:cNvSpPr txBox="1">
              <a:spLocks noChangeArrowheads="1"/>
            </p:cNvSpPr>
            <p:nvPr/>
          </p:nvSpPr>
          <p:spPr bwMode="auto">
            <a:xfrm>
              <a:off x="0" y="129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B2</a:t>
              </a:r>
            </a:p>
          </p:txBody>
        </p:sp>
        <p:sp>
          <p:nvSpPr>
            <p:cNvPr id="26710" name="Text Box 91"/>
            <p:cNvSpPr txBox="1">
              <a:spLocks noChangeArrowheads="1"/>
            </p:cNvSpPr>
            <p:nvPr/>
          </p:nvSpPr>
          <p:spPr bwMode="auto">
            <a:xfrm>
              <a:off x="0" y="240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B3</a:t>
              </a:r>
            </a:p>
          </p:txBody>
        </p:sp>
        <p:sp>
          <p:nvSpPr>
            <p:cNvPr id="26711" name="Text Box 92"/>
            <p:cNvSpPr txBox="1">
              <a:spLocks noChangeArrowheads="1"/>
            </p:cNvSpPr>
            <p:nvPr/>
          </p:nvSpPr>
          <p:spPr bwMode="auto">
            <a:xfrm>
              <a:off x="0" y="350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B4</a:t>
              </a:r>
            </a:p>
          </p:txBody>
        </p:sp>
        <p:sp>
          <p:nvSpPr>
            <p:cNvPr id="26712" name="Text Box 93"/>
            <p:cNvSpPr txBox="1">
              <a:spLocks noChangeArrowheads="1"/>
            </p:cNvSpPr>
            <p:nvPr/>
          </p:nvSpPr>
          <p:spPr bwMode="auto">
            <a:xfrm>
              <a:off x="2832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B5</a:t>
              </a:r>
            </a:p>
          </p:txBody>
        </p:sp>
        <p:sp>
          <p:nvSpPr>
            <p:cNvPr id="26713" name="Text Box 94"/>
            <p:cNvSpPr txBox="1">
              <a:spLocks noChangeArrowheads="1"/>
            </p:cNvSpPr>
            <p:nvPr/>
          </p:nvSpPr>
          <p:spPr bwMode="auto">
            <a:xfrm>
              <a:off x="4176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B6</a:t>
              </a:r>
            </a:p>
          </p:txBody>
        </p:sp>
      </p:grpSp>
      <p:grpSp>
        <p:nvGrpSpPr>
          <p:cNvPr id="6" name="Group 95"/>
          <p:cNvGrpSpPr>
            <a:grpSpLocks/>
          </p:cNvGrpSpPr>
          <p:nvPr/>
        </p:nvGrpSpPr>
        <p:grpSpPr bwMode="auto">
          <a:xfrm>
            <a:off x="304800" y="2057400"/>
            <a:ext cx="5334000" cy="4572000"/>
            <a:chOff x="192" y="1296"/>
            <a:chExt cx="3360" cy="2880"/>
          </a:xfrm>
        </p:grpSpPr>
        <p:sp>
          <p:nvSpPr>
            <p:cNvPr id="26704" name="Line 96"/>
            <p:cNvSpPr>
              <a:spLocks noChangeShapeType="1"/>
            </p:cNvSpPr>
            <p:nvPr/>
          </p:nvSpPr>
          <p:spPr bwMode="auto">
            <a:xfrm flipH="1">
              <a:off x="192" y="4176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5" name="Line 97"/>
            <p:cNvSpPr>
              <a:spLocks noChangeShapeType="1"/>
            </p:cNvSpPr>
            <p:nvPr/>
          </p:nvSpPr>
          <p:spPr bwMode="auto">
            <a:xfrm flipV="1">
              <a:off x="192" y="1296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6" name="Line 98"/>
            <p:cNvSpPr>
              <a:spLocks noChangeShapeType="1"/>
            </p:cNvSpPr>
            <p:nvPr/>
          </p:nvSpPr>
          <p:spPr bwMode="auto">
            <a:xfrm>
              <a:off x="192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7" name="Line 99"/>
            <p:cNvSpPr>
              <a:spLocks noChangeShapeType="1"/>
            </p:cNvSpPr>
            <p:nvPr/>
          </p:nvSpPr>
          <p:spPr bwMode="auto">
            <a:xfrm>
              <a:off x="864" y="12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703" name="Line 100"/>
          <p:cNvSpPr>
            <a:spLocks noChangeShapeType="1"/>
          </p:cNvSpPr>
          <p:nvPr/>
        </p:nvSpPr>
        <p:spPr bwMode="auto">
          <a:xfrm flipV="1">
            <a:off x="5638800" y="45720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Rectangle 2"/>
          <p:cNvSpPr>
            <a:spLocks noChangeArrowheads="1"/>
          </p:cNvSpPr>
          <p:nvPr/>
        </p:nvSpPr>
        <p:spPr bwMode="auto">
          <a:xfrm>
            <a:off x="5181600" y="20574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457200"/>
          </a:xfrm>
        </p:spPr>
        <p:txBody>
          <a:bodyPr>
            <a:normAutofit fontScale="90000"/>
          </a:bodyPr>
          <a:lstStyle/>
          <a:p>
            <a:r>
              <a:rPr lang="en-US" altLang="zh-CN" sz="2800"/>
              <a:t>Common Subexpression Elimination</a:t>
            </a:r>
            <a:r>
              <a:rPr lang="zh-CN" altLang="en-US" sz="2800"/>
              <a:t>（全局）</a:t>
            </a:r>
          </a:p>
        </p:txBody>
      </p:sp>
      <p:graphicFrame>
        <p:nvGraphicFramePr>
          <p:cNvPr id="997380" name="Group 4"/>
          <p:cNvGraphicFramePr>
            <a:graphicFrameLocks noGrp="1"/>
          </p:cNvGraphicFramePr>
          <p:nvPr/>
        </p:nvGraphicFramePr>
        <p:xfrm>
          <a:off x="685800" y="68580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97392" name="Group 16"/>
          <p:cNvGraphicFramePr>
            <a:graphicFrameLocks noGrp="1"/>
          </p:cNvGraphicFramePr>
          <p:nvPr/>
        </p:nvGraphicFramePr>
        <p:xfrm>
          <a:off x="685800" y="252095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i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&lt; v 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97404" name="Group 28"/>
          <p:cNvGraphicFramePr>
            <a:graphicFrameLocks noGrp="1"/>
          </p:cNvGraphicFramePr>
          <p:nvPr/>
        </p:nvGraphicFramePr>
        <p:xfrm>
          <a:off x="685800" y="4191000"/>
          <a:ext cx="2057400" cy="122396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&gt; v 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688" name="Rectangle 40"/>
          <p:cNvSpPr>
            <a:spLocks noChangeArrowheads="1"/>
          </p:cNvSpPr>
          <p:nvPr/>
        </p:nvSpPr>
        <p:spPr bwMode="auto">
          <a:xfrm>
            <a:off x="685800" y="6019800"/>
            <a:ext cx="1981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if i &gt;= j goto B6</a:t>
            </a:r>
          </a:p>
        </p:txBody>
      </p:sp>
      <p:graphicFrame>
        <p:nvGraphicFramePr>
          <p:cNvPr id="997417" name="Group 41"/>
          <p:cNvGraphicFramePr>
            <a:graphicFrameLocks noGrp="1"/>
          </p:cNvGraphicFramePr>
          <p:nvPr/>
        </p:nvGraphicFramePr>
        <p:xfrm>
          <a:off x="5181600" y="2057400"/>
          <a:ext cx="914400" cy="2555875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97435" name="Group 59"/>
          <p:cNvGraphicFramePr>
            <a:graphicFrameLocks noGrp="1"/>
          </p:cNvGraphicFramePr>
          <p:nvPr/>
        </p:nvGraphicFramePr>
        <p:xfrm>
          <a:off x="7239000" y="2209800"/>
          <a:ext cx="1066800" cy="219075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  <a:endParaRPr kumimoji="0" lang="en-US" altLang="zh-CN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x</a:t>
                      </a:r>
                      <a:endParaRPr kumimoji="0" lang="en-US" altLang="zh-CN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1676400" y="1905000"/>
            <a:ext cx="0" cy="4114800"/>
            <a:chOff x="2784" y="1248"/>
            <a:chExt cx="0" cy="2592"/>
          </a:xfrm>
        </p:grpSpPr>
        <p:sp>
          <p:nvSpPr>
            <p:cNvPr id="27750" name="Line 76"/>
            <p:cNvSpPr>
              <a:spLocks noChangeShapeType="1"/>
            </p:cNvSpPr>
            <p:nvPr/>
          </p:nvSpPr>
          <p:spPr bwMode="auto">
            <a:xfrm>
              <a:off x="2784" y="12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1" name="Line 77"/>
            <p:cNvSpPr>
              <a:spLocks noChangeShapeType="1"/>
            </p:cNvSpPr>
            <p:nvPr/>
          </p:nvSpPr>
          <p:spPr bwMode="auto">
            <a:xfrm>
              <a:off x="278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2" name="Line 78"/>
            <p:cNvSpPr>
              <a:spLocks noChangeShapeType="1"/>
            </p:cNvSpPr>
            <p:nvPr/>
          </p:nvSpPr>
          <p:spPr bwMode="auto">
            <a:xfrm>
              <a:off x="2784" y="34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2667000" y="1524000"/>
            <a:ext cx="5105400" cy="4495800"/>
            <a:chOff x="1680" y="960"/>
            <a:chExt cx="3216" cy="2832"/>
          </a:xfrm>
        </p:grpSpPr>
        <p:sp>
          <p:nvSpPr>
            <p:cNvPr id="27746" name="Line 80"/>
            <p:cNvSpPr>
              <a:spLocks noChangeShapeType="1"/>
            </p:cNvSpPr>
            <p:nvPr/>
          </p:nvSpPr>
          <p:spPr bwMode="auto">
            <a:xfrm>
              <a:off x="1680" y="37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7" name="Line 81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8" name="Line 82"/>
            <p:cNvSpPr>
              <a:spLocks noChangeShapeType="1"/>
            </p:cNvSpPr>
            <p:nvPr/>
          </p:nvSpPr>
          <p:spPr bwMode="auto">
            <a:xfrm>
              <a:off x="2256" y="9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9" name="Line 83"/>
            <p:cNvSpPr>
              <a:spLocks noChangeShapeType="1"/>
            </p:cNvSpPr>
            <p:nvPr/>
          </p:nvSpPr>
          <p:spPr bwMode="auto">
            <a:xfrm>
              <a:off x="48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84"/>
          <p:cNvGrpSpPr>
            <a:grpSpLocks/>
          </p:cNvGrpSpPr>
          <p:nvPr/>
        </p:nvGrpSpPr>
        <p:grpSpPr bwMode="auto">
          <a:xfrm>
            <a:off x="2667000" y="1676400"/>
            <a:ext cx="2971800" cy="4648200"/>
            <a:chOff x="1680" y="1056"/>
            <a:chExt cx="1872" cy="2928"/>
          </a:xfrm>
        </p:grpSpPr>
        <p:sp>
          <p:nvSpPr>
            <p:cNvPr id="27742" name="Line 85"/>
            <p:cNvSpPr>
              <a:spLocks noChangeShapeType="1"/>
            </p:cNvSpPr>
            <p:nvPr/>
          </p:nvSpPr>
          <p:spPr bwMode="auto">
            <a:xfrm>
              <a:off x="1680" y="39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3" name="Line 86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4" name="Line 87"/>
            <p:cNvSpPr>
              <a:spLocks noChangeShapeType="1"/>
            </p:cNvSpPr>
            <p:nvPr/>
          </p:nvSpPr>
          <p:spPr bwMode="auto">
            <a:xfrm>
              <a:off x="2736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5" name="Line 88"/>
            <p:cNvSpPr>
              <a:spLocks noChangeShapeType="1"/>
            </p:cNvSpPr>
            <p:nvPr/>
          </p:nvSpPr>
          <p:spPr bwMode="auto">
            <a:xfrm>
              <a:off x="3552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89"/>
          <p:cNvGrpSpPr>
            <a:grpSpLocks/>
          </p:cNvGrpSpPr>
          <p:nvPr/>
        </p:nvGrpSpPr>
        <p:grpSpPr bwMode="auto">
          <a:xfrm>
            <a:off x="0" y="457200"/>
            <a:ext cx="7391400" cy="5472113"/>
            <a:chOff x="0" y="288"/>
            <a:chExt cx="4656" cy="3447"/>
          </a:xfrm>
        </p:grpSpPr>
        <p:sp>
          <p:nvSpPr>
            <p:cNvPr id="27736" name="Text Box 90"/>
            <p:cNvSpPr txBox="1">
              <a:spLocks noChangeArrowheads="1"/>
            </p:cNvSpPr>
            <p:nvPr/>
          </p:nvSpPr>
          <p:spPr bwMode="auto">
            <a:xfrm>
              <a:off x="0" y="288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27737" name="Text Box 91"/>
            <p:cNvSpPr txBox="1">
              <a:spLocks noChangeArrowheads="1"/>
            </p:cNvSpPr>
            <p:nvPr/>
          </p:nvSpPr>
          <p:spPr bwMode="auto">
            <a:xfrm>
              <a:off x="0" y="129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B2</a:t>
              </a:r>
            </a:p>
          </p:txBody>
        </p:sp>
        <p:sp>
          <p:nvSpPr>
            <p:cNvPr id="27738" name="Text Box 92"/>
            <p:cNvSpPr txBox="1">
              <a:spLocks noChangeArrowheads="1"/>
            </p:cNvSpPr>
            <p:nvPr/>
          </p:nvSpPr>
          <p:spPr bwMode="auto">
            <a:xfrm>
              <a:off x="0" y="240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B3</a:t>
              </a:r>
            </a:p>
          </p:txBody>
        </p:sp>
        <p:sp>
          <p:nvSpPr>
            <p:cNvPr id="27739" name="Text Box 93"/>
            <p:cNvSpPr txBox="1">
              <a:spLocks noChangeArrowheads="1"/>
            </p:cNvSpPr>
            <p:nvPr/>
          </p:nvSpPr>
          <p:spPr bwMode="auto">
            <a:xfrm>
              <a:off x="0" y="350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B4</a:t>
              </a:r>
            </a:p>
          </p:txBody>
        </p:sp>
        <p:sp>
          <p:nvSpPr>
            <p:cNvPr id="27740" name="Text Box 94"/>
            <p:cNvSpPr txBox="1">
              <a:spLocks noChangeArrowheads="1"/>
            </p:cNvSpPr>
            <p:nvPr/>
          </p:nvSpPr>
          <p:spPr bwMode="auto">
            <a:xfrm>
              <a:off x="2832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B5</a:t>
              </a:r>
            </a:p>
          </p:txBody>
        </p:sp>
        <p:sp>
          <p:nvSpPr>
            <p:cNvPr id="27741" name="Text Box 95"/>
            <p:cNvSpPr txBox="1">
              <a:spLocks noChangeArrowheads="1"/>
            </p:cNvSpPr>
            <p:nvPr/>
          </p:nvSpPr>
          <p:spPr bwMode="auto">
            <a:xfrm>
              <a:off x="4176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B6</a:t>
              </a:r>
            </a:p>
          </p:txBody>
        </p:sp>
      </p:grpSp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2667000" y="2133600"/>
            <a:ext cx="4038600" cy="990600"/>
            <a:chOff x="1680" y="1344"/>
            <a:chExt cx="2544" cy="624"/>
          </a:xfrm>
        </p:grpSpPr>
        <p:sp>
          <p:nvSpPr>
            <p:cNvPr id="27734" name="AutoShape 97"/>
            <p:cNvSpPr>
              <a:spLocks noChangeArrowheads="1"/>
            </p:cNvSpPr>
            <p:nvPr/>
          </p:nvSpPr>
          <p:spPr bwMode="auto">
            <a:xfrm>
              <a:off x="1680" y="1824"/>
              <a:ext cx="288" cy="144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35" name="AutoShape 98"/>
            <p:cNvSpPr>
              <a:spLocks noChangeArrowheads="1"/>
            </p:cNvSpPr>
            <p:nvPr/>
          </p:nvSpPr>
          <p:spPr bwMode="auto">
            <a:xfrm>
              <a:off x="3840" y="1344"/>
              <a:ext cx="384" cy="192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99"/>
          <p:cNvGrpSpPr>
            <a:grpSpLocks/>
          </p:cNvGrpSpPr>
          <p:nvPr/>
        </p:nvGrpSpPr>
        <p:grpSpPr bwMode="auto">
          <a:xfrm>
            <a:off x="304800" y="2057400"/>
            <a:ext cx="5334000" cy="4572000"/>
            <a:chOff x="192" y="1296"/>
            <a:chExt cx="3360" cy="2880"/>
          </a:xfrm>
        </p:grpSpPr>
        <p:sp>
          <p:nvSpPr>
            <p:cNvPr id="27730" name="Line 100"/>
            <p:cNvSpPr>
              <a:spLocks noChangeShapeType="1"/>
            </p:cNvSpPr>
            <p:nvPr/>
          </p:nvSpPr>
          <p:spPr bwMode="auto">
            <a:xfrm flipH="1">
              <a:off x="192" y="4176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1" name="Line 101"/>
            <p:cNvSpPr>
              <a:spLocks noChangeShapeType="1"/>
            </p:cNvSpPr>
            <p:nvPr/>
          </p:nvSpPr>
          <p:spPr bwMode="auto">
            <a:xfrm flipV="1">
              <a:off x="192" y="1296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2" name="Line 102"/>
            <p:cNvSpPr>
              <a:spLocks noChangeShapeType="1"/>
            </p:cNvSpPr>
            <p:nvPr/>
          </p:nvSpPr>
          <p:spPr bwMode="auto">
            <a:xfrm>
              <a:off x="192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3" name="Line 103"/>
            <p:cNvSpPr>
              <a:spLocks noChangeShapeType="1"/>
            </p:cNvSpPr>
            <p:nvPr/>
          </p:nvSpPr>
          <p:spPr bwMode="auto">
            <a:xfrm>
              <a:off x="864" y="12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729" name="Line 104"/>
          <p:cNvSpPr>
            <a:spLocks noChangeShapeType="1"/>
          </p:cNvSpPr>
          <p:nvPr/>
        </p:nvSpPr>
        <p:spPr bwMode="auto">
          <a:xfrm flipV="1">
            <a:off x="5638800" y="46482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9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37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ChangeArrowheads="1"/>
          </p:cNvSpPr>
          <p:nvPr/>
        </p:nvSpPr>
        <p:spPr bwMode="auto">
          <a:xfrm>
            <a:off x="685800" y="3124200"/>
            <a:ext cx="1981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8403" name="Rectangle 3"/>
          <p:cNvSpPr>
            <a:spLocks noChangeArrowheads="1"/>
          </p:cNvSpPr>
          <p:nvPr/>
        </p:nvSpPr>
        <p:spPr bwMode="auto">
          <a:xfrm>
            <a:off x="5181600" y="20574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84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2296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Common </a:t>
            </a:r>
            <a:r>
              <a:rPr lang="en-US" altLang="zh-CN" dirty="0" err="1"/>
              <a:t>Subexpression</a:t>
            </a:r>
            <a:r>
              <a:rPr lang="en-US" altLang="zh-CN" dirty="0"/>
              <a:t> Elimination</a:t>
            </a:r>
          </a:p>
        </p:txBody>
      </p:sp>
      <p:graphicFrame>
        <p:nvGraphicFramePr>
          <p:cNvPr id="998405" name="Group 5"/>
          <p:cNvGraphicFramePr>
            <a:graphicFrameLocks noGrp="1"/>
          </p:cNvGraphicFramePr>
          <p:nvPr/>
        </p:nvGraphicFramePr>
        <p:xfrm>
          <a:off x="685800" y="68580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98417" name="Group 17"/>
          <p:cNvGraphicFramePr>
            <a:graphicFrameLocks noGrp="1"/>
          </p:cNvGraphicFramePr>
          <p:nvPr/>
        </p:nvGraphicFramePr>
        <p:xfrm>
          <a:off x="685800" y="252095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i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&lt; v 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98429" name="Group 29"/>
          <p:cNvGraphicFramePr>
            <a:graphicFrameLocks noGrp="1"/>
          </p:cNvGraphicFramePr>
          <p:nvPr/>
        </p:nvGraphicFramePr>
        <p:xfrm>
          <a:off x="685800" y="4191000"/>
          <a:ext cx="2057400" cy="122396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&gt; v 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13" name="Rectangle 41"/>
          <p:cNvSpPr>
            <a:spLocks noChangeArrowheads="1"/>
          </p:cNvSpPr>
          <p:nvPr/>
        </p:nvSpPr>
        <p:spPr bwMode="auto">
          <a:xfrm>
            <a:off x="685800" y="6019800"/>
            <a:ext cx="1981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if i &gt;= j goto B6</a:t>
            </a:r>
          </a:p>
        </p:txBody>
      </p:sp>
      <p:graphicFrame>
        <p:nvGraphicFramePr>
          <p:cNvPr id="998442" name="Group 42"/>
          <p:cNvGraphicFramePr>
            <a:graphicFrameLocks noGrp="1"/>
          </p:cNvGraphicFramePr>
          <p:nvPr/>
        </p:nvGraphicFramePr>
        <p:xfrm>
          <a:off x="5181600" y="2057400"/>
          <a:ext cx="914400" cy="2206625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 = 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98458" name="Group 58"/>
          <p:cNvGraphicFramePr>
            <a:graphicFrameLocks noGrp="1"/>
          </p:cNvGraphicFramePr>
          <p:nvPr/>
        </p:nvGraphicFramePr>
        <p:xfrm>
          <a:off x="7239000" y="2209800"/>
          <a:ext cx="1066800" cy="219075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  <a:endParaRPr kumimoji="0" lang="en-US" altLang="zh-CN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x</a:t>
                      </a:r>
                      <a:endParaRPr kumimoji="0" lang="en-US" altLang="zh-CN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1676400" y="1905000"/>
            <a:ext cx="0" cy="4114800"/>
            <a:chOff x="2784" y="1248"/>
            <a:chExt cx="0" cy="2592"/>
          </a:xfrm>
        </p:grpSpPr>
        <p:sp>
          <p:nvSpPr>
            <p:cNvPr id="28770" name="Line 75"/>
            <p:cNvSpPr>
              <a:spLocks noChangeShapeType="1"/>
            </p:cNvSpPr>
            <p:nvPr/>
          </p:nvSpPr>
          <p:spPr bwMode="auto">
            <a:xfrm>
              <a:off x="2784" y="12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1" name="Line 76"/>
            <p:cNvSpPr>
              <a:spLocks noChangeShapeType="1"/>
            </p:cNvSpPr>
            <p:nvPr/>
          </p:nvSpPr>
          <p:spPr bwMode="auto">
            <a:xfrm>
              <a:off x="278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2" name="Line 77"/>
            <p:cNvSpPr>
              <a:spLocks noChangeShapeType="1"/>
            </p:cNvSpPr>
            <p:nvPr/>
          </p:nvSpPr>
          <p:spPr bwMode="auto">
            <a:xfrm>
              <a:off x="2784" y="34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2667000" y="1524000"/>
            <a:ext cx="5105400" cy="4495800"/>
            <a:chOff x="1680" y="960"/>
            <a:chExt cx="3216" cy="2832"/>
          </a:xfrm>
        </p:grpSpPr>
        <p:sp>
          <p:nvSpPr>
            <p:cNvPr id="28766" name="Line 79"/>
            <p:cNvSpPr>
              <a:spLocks noChangeShapeType="1"/>
            </p:cNvSpPr>
            <p:nvPr/>
          </p:nvSpPr>
          <p:spPr bwMode="auto">
            <a:xfrm>
              <a:off x="1680" y="37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7" name="Line 80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8" name="Line 81"/>
            <p:cNvSpPr>
              <a:spLocks noChangeShapeType="1"/>
            </p:cNvSpPr>
            <p:nvPr/>
          </p:nvSpPr>
          <p:spPr bwMode="auto">
            <a:xfrm>
              <a:off x="2256" y="9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9" name="Line 82"/>
            <p:cNvSpPr>
              <a:spLocks noChangeShapeType="1"/>
            </p:cNvSpPr>
            <p:nvPr/>
          </p:nvSpPr>
          <p:spPr bwMode="auto">
            <a:xfrm>
              <a:off x="48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2667000" y="1676400"/>
            <a:ext cx="2971800" cy="4648200"/>
            <a:chOff x="1680" y="1056"/>
            <a:chExt cx="1872" cy="2928"/>
          </a:xfrm>
        </p:grpSpPr>
        <p:sp>
          <p:nvSpPr>
            <p:cNvPr id="28762" name="Line 84"/>
            <p:cNvSpPr>
              <a:spLocks noChangeShapeType="1"/>
            </p:cNvSpPr>
            <p:nvPr/>
          </p:nvSpPr>
          <p:spPr bwMode="auto">
            <a:xfrm>
              <a:off x="1680" y="39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3" name="Line 85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4" name="Line 86"/>
            <p:cNvSpPr>
              <a:spLocks noChangeShapeType="1"/>
            </p:cNvSpPr>
            <p:nvPr/>
          </p:nvSpPr>
          <p:spPr bwMode="auto">
            <a:xfrm>
              <a:off x="2736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5" name="Line 87"/>
            <p:cNvSpPr>
              <a:spLocks noChangeShapeType="1"/>
            </p:cNvSpPr>
            <p:nvPr/>
          </p:nvSpPr>
          <p:spPr bwMode="auto">
            <a:xfrm>
              <a:off x="3552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0" y="228600"/>
            <a:ext cx="7391400" cy="5700713"/>
            <a:chOff x="0" y="144"/>
            <a:chExt cx="4656" cy="3591"/>
          </a:xfrm>
        </p:grpSpPr>
        <p:sp>
          <p:nvSpPr>
            <p:cNvPr id="28756" name="Text Box 89"/>
            <p:cNvSpPr txBox="1">
              <a:spLocks noChangeArrowheads="1"/>
            </p:cNvSpPr>
            <p:nvPr/>
          </p:nvSpPr>
          <p:spPr bwMode="auto">
            <a:xfrm>
              <a:off x="0" y="14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28757" name="Text Box 90"/>
            <p:cNvSpPr txBox="1">
              <a:spLocks noChangeArrowheads="1"/>
            </p:cNvSpPr>
            <p:nvPr/>
          </p:nvSpPr>
          <p:spPr bwMode="auto">
            <a:xfrm>
              <a:off x="0" y="129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B2</a:t>
              </a:r>
            </a:p>
          </p:txBody>
        </p:sp>
        <p:sp>
          <p:nvSpPr>
            <p:cNvPr id="28758" name="Text Box 91"/>
            <p:cNvSpPr txBox="1">
              <a:spLocks noChangeArrowheads="1"/>
            </p:cNvSpPr>
            <p:nvPr/>
          </p:nvSpPr>
          <p:spPr bwMode="auto">
            <a:xfrm>
              <a:off x="0" y="240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B3</a:t>
              </a:r>
            </a:p>
          </p:txBody>
        </p:sp>
        <p:sp>
          <p:nvSpPr>
            <p:cNvPr id="28759" name="Text Box 92"/>
            <p:cNvSpPr txBox="1">
              <a:spLocks noChangeArrowheads="1"/>
            </p:cNvSpPr>
            <p:nvPr/>
          </p:nvSpPr>
          <p:spPr bwMode="auto">
            <a:xfrm>
              <a:off x="0" y="350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B4</a:t>
              </a:r>
            </a:p>
          </p:txBody>
        </p:sp>
        <p:sp>
          <p:nvSpPr>
            <p:cNvPr id="28760" name="Text Box 93"/>
            <p:cNvSpPr txBox="1">
              <a:spLocks noChangeArrowheads="1"/>
            </p:cNvSpPr>
            <p:nvPr/>
          </p:nvSpPr>
          <p:spPr bwMode="auto">
            <a:xfrm>
              <a:off x="2832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B5</a:t>
              </a:r>
            </a:p>
          </p:txBody>
        </p:sp>
        <p:sp>
          <p:nvSpPr>
            <p:cNvPr id="28761" name="Text Box 94"/>
            <p:cNvSpPr txBox="1">
              <a:spLocks noChangeArrowheads="1"/>
            </p:cNvSpPr>
            <p:nvPr/>
          </p:nvSpPr>
          <p:spPr bwMode="auto">
            <a:xfrm>
              <a:off x="4176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B6</a:t>
              </a:r>
            </a:p>
          </p:txBody>
        </p:sp>
      </p:grpSp>
      <p:grpSp>
        <p:nvGrpSpPr>
          <p:cNvPr id="6" name="Group 95"/>
          <p:cNvGrpSpPr>
            <a:grpSpLocks/>
          </p:cNvGrpSpPr>
          <p:nvPr/>
        </p:nvGrpSpPr>
        <p:grpSpPr bwMode="auto">
          <a:xfrm>
            <a:off x="304800" y="2057400"/>
            <a:ext cx="5334000" cy="4572000"/>
            <a:chOff x="192" y="1296"/>
            <a:chExt cx="3360" cy="2880"/>
          </a:xfrm>
        </p:grpSpPr>
        <p:sp>
          <p:nvSpPr>
            <p:cNvPr id="28752" name="Line 96"/>
            <p:cNvSpPr>
              <a:spLocks noChangeShapeType="1"/>
            </p:cNvSpPr>
            <p:nvPr/>
          </p:nvSpPr>
          <p:spPr bwMode="auto">
            <a:xfrm flipH="1">
              <a:off x="192" y="4176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3" name="Line 97"/>
            <p:cNvSpPr>
              <a:spLocks noChangeShapeType="1"/>
            </p:cNvSpPr>
            <p:nvPr/>
          </p:nvSpPr>
          <p:spPr bwMode="auto">
            <a:xfrm flipV="1">
              <a:off x="192" y="1296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4" name="Line 98"/>
            <p:cNvSpPr>
              <a:spLocks noChangeShapeType="1"/>
            </p:cNvSpPr>
            <p:nvPr/>
          </p:nvSpPr>
          <p:spPr bwMode="auto">
            <a:xfrm>
              <a:off x="192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5" name="Line 99"/>
            <p:cNvSpPr>
              <a:spLocks noChangeShapeType="1"/>
            </p:cNvSpPr>
            <p:nvPr/>
          </p:nvSpPr>
          <p:spPr bwMode="auto">
            <a:xfrm>
              <a:off x="864" y="12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751" name="Line 100"/>
          <p:cNvSpPr>
            <a:spLocks noChangeShapeType="1"/>
          </p:cNvSpPr>
          <p:nvPr/>
        </p:nvSpPr>
        <p:spPr bwMode="auto">
          <a:xfrm flipV="1">
            <a:off x="5638800" y="42672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9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2" grpId="0" animBg="1"/>
      <p:bldP spid="99840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ChangeArrowheads="1"/>
          </p:cNvSpPr>
          <p:nvPr/>
        </p:nvSpPr>
        <p:spPr bwMode="auto">
          <a:xfrm>
            <a:off x="5181600" y="24384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9427" name="Rectangle 3"/>
          <p:cNvSpPr>
            <a:spLocks noChangeArrowheads="1"/>
          </p:cNvSpPr>
          <p:nvPr/>
        </p:nvSpPr>
        <p:spPr bwMode="auto">
          <a:xfrm>
            <a:off x="685800" y="4495800"/>
            <a:ext cx="2057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85800" y="3124200"/>
            <a:ext cx="1981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5181600" y="20574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9430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1534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Common </a:t>
            </a:r>
            <a:r>
              <a:rPr lang="en-US" altLang="zh-CN" dirty="0" err="1"/>
              <a:t>Subexpression</a:t>
            </a:r>
            <a:r>
              <a:rPr lang="en-US" altLang="zh-CN" dirty="0"/>
              <a:t> Elimination</a:t>
            </a:r>
          </a:p>
        </p:txBody>
      </p:sp>
      <p:graphicFrame>
        <p:nvGraphicFramePr>
          <p:cNvPr id="999431" name="Group 7"/>
          <p:cNvGraphicFramePr>
            <a:graphicFrameLocks noGrp="1"/>
          </p:cNvGraphicFramePr>
          <p:nvPr/>
        </p:nvGraphicFramePr>
        <p:xfrm>
          <a:off x="685800" y="68580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99443" name="Group 19"/>
          <p:cNvGraphicFramePr>
            <a:graphicFrameLocks noGrp="1"/>
          </p:cNvGraphicFramePr>
          <p:nvPr/>
        </p:nvGraphicFramePr>
        <p:xfrm>
          <a:off x="685800" y="252095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i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&lt; v 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99455" name="Group 31"/>
          <p:cNvGraphicFramePr>
            <a:graphicFrameLocks noGrp="1"/>
          </p:cNvGraphicFramePr>
          <p:nvPr/>
        </p:nvGraphicFramePr>
        <p:xfrm>
          <a:off x="685800" y="4191000"/>
          <a:ext cx="2057400" cy="122396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&gt; v 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739" name="Rectangle 43"/>
          <p:cNvSpPr>
            <a:spLocks noChangeArrowheads="1"/>
          </p:cNvSpPr>
          <p:nvPr/>
        </p:nvSpPr>
        <p:spPr bwMode="auto">
          <a:xfrm>
            <a:off x="685800" y="6019800"/>
            <a:ext cx="1981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if i &gt;= j goto B6</a:t>
            </a:r>
          </a:p>
        </p:txBody>
      </p:sp>
      <p:graphicFrame>
        <p:nvGraphicFramePr>
          <p:cNvPr id="999468" name="Group 44"/>
          <p:cNvGraphicFramePr>
            <a:graphicFrameLocks noGrp="1"/>
          </p:cNvGraphicFramePr>
          <p:nvPr/>
        </p:nvGraphicFramePr>
        <p:xfrm>
          <a:off x="5181600" y="2057400"/>
          <a:ext cx="914400" cy="2206625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99484" name="Group 60"/>
          <p:cNvGraphicFramePr>
            <a:graphicFrameLocks noGrp="1"/>
          </p:cNvGraphicFramePr>
          <p:nvPr/>
        </p:nvGraphicFramePr>
        <p:xfrm>
          <a:off x="7239000" y="2209800"/>
          <a:ext cx="1066800" cy="219075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  <a:endParaRPr kumimoji="0" lang="en-US" altLang="zh-CN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x</a:t>
                      </a:r>
                      <a:endParaRPr kumimoji="0" lang="en-US" altLang="zh-CN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1676400" y="1905000"/>
            <a:ext cx="0" cy="4114800"/>
            <a:chOff x="2784" y="1248"/>
            <a:chExt cx="0" cy="2592"/>
          </a:xfrm>
        </p:grpSpPr>
        <p:sp>
          <p:nvSpPr>
            <p:cNvPr id="29799" name="Line 77"/>
            <p:cNvSpPr>
              <a:spLocks noChangeShapeType="1"/>
            </p:cNvSpPr>
            <p:nvPr/>
          </p:nvSpPr>
          <p:spPr bwMode="auto">
            <a:xfrm>
              <a:off x="2784" y="12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0" name="Line 78"/>
            <p:cNvSpPr>
              <a:spLocks noChangeShapeType="1"/>
            </p:cNvSpPr>
            <p:nvPr/>
          </p:nvSpPr>
          <p:spPr bwMode="auto">
            <a:xfrm>
              <a:off x="278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1" name="Line 79"/>
            <p:cNvSpPr>
              <a:spLocks noChangeShapeType="1"/>
            </p:cNvSpPr>
            <p:nvPr/>
          </p:nvSpPr>
          <p:spPr bwMode="auto">
            <a:xfrm>
              <a:off x="2784" y="34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2667000" y="1524000"/>
            <a:ext cx="5105400" cy="4495800"/>
            <a:chOff x="1680" y="960"/>
            <a:chExt cx="3216" cy="2832"/>
          </a:xfrm>
        </p:grpSpPr>
        <p:sp>
          <p:nvSpPr>
            <p:cNvPr id="29795" name="Line 81"/>
            <p:cNvSpPr>
              <a:spLocks noChangeShapeType="1"/>
            </p:cNvSpPr>
            <p:nvPr/>
          </p:nvSpPr>
          <p:spPr bwMode="auto">
            <a:xfrm>
              <a:off x="1680" y="37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6" name="Line 82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7" name="Line 83"/>
            <p:cNvSpPr>
              <a:spLocks noChangeShapeType="1"/>
            </p:cNvSpPr>
            <p:nvPr/>
          </p:nvSpPr>
          <p:spPr bwMode="auto">
            <a:xfrm>
              <a:off x="2256" y="9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8" name="Line 84"/>
            <p:cNvSpPr>
              <a:spLocks noChangeShapeType="1"/>
            </p:cNvSpPr>
            <p:nvPr/>
          </p:nvSpPr>
          <p:spPr bwMode="auto">
            <a:xfrm>
              <a:off x="48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85"/>
          <p:cNvGrpSpPr>
            <a:grpSpLocks/>
          </p:cNvGrpSpPr>
          <p:nvPr/>
        </p:nvGrpSpPr>
        <p:grpSpPr bwMode="auto">
          <a:xfrm>
            <a:off x="2667000" y="1676400"/>
            <a:ext cx="2971800" cy="4648200"/>
            <a:chOff x="1680" y="1056"/>
            <a:chExt cx="1872" cy="2928"/>
          </a:xfrm>
        </p:grpSpPr>
        <p:sp>
          <p:nvSpPr>
            <p:cNvPr id="29791" name="Line 86"/>
            <p:cNvSpPr>
              <a:spLocks noChangeShapeType="1"/>
            </p:cNvSpPr>
            <p:nvPr/>
          </p:nvSpPr>
          <p:spPr bwMode="auto">
            <a:xfrm>
              <a:off x="1680" y="39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2" name="Line 87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3" name="Line 88"/>
            <p:cNvSpPr>
              <a:spLocks noChangeShapeType="1"/>
            </p:cNvSpPr>
            <p:nvPr/>
          </p:nvSpPr>
          <p:spPr bwMode="auto">
            <a:xfrm>
              <a:off x="2736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4" name="Line 89"/>
            <p:cNvSpPr>
              <a:spLocks noChangeShapeType="1"/>
            </p:cNvSpPr>
            <p:nvPr/>
          </p:nvSpPr>
          <p:spPr bwMode="auto">
            <a:xfrm>
              <a:off x="3552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90"/>
          <p:cNvGrpSpPr>
            <a:grpSpLocks/>
          </p:cNvGrpSpPr>
          <p:nvPr/>
        </p:nvGrpSpPr>
        <p:grpSpPr bwMode="auto">
          <a:xfrm>
            <a:off x="0" y="228600"/>
            <a:ext cx="7391400" cy="5700713"/>
            <a:chOff x="0" y="144"/>
            <a:chExt cx="4656" cy="3591"/>
          </a:xfrm>
        </p:grpSpPr>
        <p:sp>
          <p:nvSpPr>
            <p:cNvPr id="29785" name="Text Box 91"/>
            <p:cNvSpPr txBox="1">
              <a:spLocks noChangeArrowheads="1"/>
            </p:cNvSpPr>
            <p:nvPr/>
          </p:nvSpPr>
          <p:spPr bwMode="auto">
            <a:xfrm>
              <a:off x="0" y="14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29786" name="Text Box 92"/>
            <p:cNvSpPr txBox="1">
              <a:spLocks noChangeArrowheads="1"/>
            </p:cNvSpPr>
            <p:nvPr/>
          </p:nvSpPr>
          <p:spPr bwMode="auto">
            <a:xfrm>
              <a:off x="0" y="129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B2</a:t>
              </a:r>
            </a:p>
          </p:txBody>
        </p:sp>
        <p:sp>
          <p:nvSpPr>
            <p:cNvPr id="29787" name="Text Box 93"/>
            <p:cNvSpPr txBox="1">
              <a:spLocks noChangeArrowheads="1"/>
            </p:cNvSpPr>
            <p:nvPr/>
          </p:nvSpPr>
          <p:spPr bwMode="auto">
            <a:xfrm>
              <a:off x="0" y="240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B3</a:t>
              </a:r>
            </a:p>
          </p:txBody>
        </p:sp>
        <p:sp>
          <p:nvSpPr>
            <p:cNvPr id="29788" name="Text Box 94"/>
            <p:cNvSpPr txBox="1">
              <a:spLocks noChangeArrowheads="1"/>
            </p:cNvSpPr>
            <p:nvPr/>
          </p:nvSpPr>
          <p:spPr bwMode="auto">
            <a:xfrm>
              <a:off x="0" y="350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B4</a:t>
              </a:r>
            </a:p>
          </p:txBody>
        </p:sp>
        <p:sp>
          <p:nvSpPr>
            <p:cNvPr id="29789" name="Text Box 95"/>
            <p:cNvSpPr txBox="1">
              <a:spLocks noChangeArrowheads="1"/>
            </p:cNvSpPr>
            <p:nvPr/>
          </p:nvSpPr>
          <p:spPr bwMode="auto">
            <a:xfrm>
              <a:off x="2832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B5</a:t>
              </a:r>
            </a:p>
          </p:txBody>
        </p:sp>
        <p:sp>
          <p:nvSpPr>
            <p:cNvPr id="29790" name="Text Box 96"/>
            <p:cNvSpPr txBox="1">
              <a:spLocks noChangeArrowheads="1"/>
            </p:cNvSpPr>
            <p:nvPr/>
          </p:nvSpPr>
          <p:spPr bwMode="auto">
            <a:xfrm>
              <a:off x="4176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B6</a:t>
              </a:r>
            </a:p>
          </p:txBody>
        </p:sp>
      </p:grpSp>
      <p:grpSp>
        <p:nvGrpSpPr>
          <p:cNvPr id="6" name="Group 97"/>
          <p:cNvGrpSpPr>
            <a:grpSpLocks/>
          </p:cNvGrpSpPr>
          <p:nvPr/>
        </p:nvGrpSpPr>
        <p:grpSpPr bwMode="auto">
          <a:xfrm>
            <a:off x="2743200" y="2514600"/>
            <a:ext cx="3810000" cy="2286000"/>
            <a:chOff x="1728" y="1584"/>
            <a:chExt cx="2400" cy="1440"/>
          </a:xfrm>
        </p:grpSpPr>
        <p:sp>
          <p:nvSpPr>
            <p:cNvPr id="29783" name="AutoShape 98"/>
            <p:cNvSpPr>
              <a:spLocks noChangeArrowheads="1"/>
            </p:cNvSpPr>
            <p:nvPr/>
          </p:nvSpPr>
          <p:spPr bwMode="auto">
            <a:xfrm>
              <a:off x="1728" y="2880"/>
              <a:ext cx="336" cy="144"/>
            </a:xfrm>
            <a:prstGeom prst="leftArrow">
              <a:avLst>
                <a:gd name="adj1" fmla="val 50000"/>
                <a:gd name="adj2" fmla="val 58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84" name="AutoShape 99"/>
            <p:cNvSpPr>
              <a:spLocks noChangeArrowheads="1"/>
            </p:cNvSpPr>
            <p:nvPr/>
          </p:nvSpPr>
          <p:spPr bwMode="auto">
            <a:xfrm>
              <a:off x="3840" y="1584"/>
              <a:ext cx="288" cy="144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00"/>
          <p:cNvGrpSpPr>
            <a:grpSpLocks/>
          </p:cNvGrpSpPr>
          <p:nvPr/>
        </p:nvGrpSpPr>
        <p:grpSpPr bwMode="auto">
          <a:xfrm>
            <a:off x="304800" y="2057400"/>
            <a:ext cx="5334000" cy="4572000"/>
            <a:chOff x="192" y="1296"/>
            <a:chExt cx="3360" cy="2880"/>
          </a:xfrm>
        </p:grpSpPr>
        <p:sp>
          <p:nvSpPr>
            <p:cNvPr id="29779" name="Line 101"/>
            <p:cNvSpPr>
              <a:spLocks noChangeShapeType="1"/>
            </p:cNvSpPr>
            <p:nvPr/>
          </p:nvSpPr>
          <p:spPr bwMode="auto">
            <a:xfrm flipH="1">
              <a:off x="192" y="4176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0" name="Line 102"/>
            <p:cNvSpPr>
              <a:spLocks noChangeShapeType="1"/>
            </p:cNvSpPr>
            <p:nvPr/>
          </p:nvSpPr>
          <p:spPr bwMode="auto">
            <a:xfrm flipV="1">
              <a:off x="192" y="1296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1" name="Line 103"/>
            <p:cNvSpPr>
              <a:spLocks noChangeShapeType="1"/>
            </p:cNvSpPr>
            <p:nvPr/>
          </p:nvSpPr>
          <p:spPr bwMode="auto">
            <a:xfrm>
              <a:off x="192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2" name="Line 104"/>
            <p:cNvSpPr>
              <a:spLocks noChangeShapeType="1"/>
            </p:cNvSpPr>
            <p:nvPr/>
          </p:nvSpPr>
          <p:spPr bwMode="auto">
            <a:xfrm>
              <a:off x="864" y="12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78" name="Line 105"/>
          <p:cNvSpPr>
            <a:spLocks noChangeShapeType="1"/>
          </p:cNvSpPr>
          <p:nvPr/>
        </p:nvSpPr>
        <p:spPr bwMode="auto">
          <a:xfrm flipV="1">
            <a:off x="5638800" y="42672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9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9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9426" grpId="0" animBg="1"/>
      <p:bldP spid="9994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ChangeArrowheads="1"/>
          </p:cNvSpPr>
          <p:nvPr/>
        </p:nvSpPr>
        <p:spPr bwMode="auto">
          <a:xfrm>
            <a:off x="5181600" y="24384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0451" name="Rectangle 3"/>
          <p:cNvSpPr>
            <a:spLocks noChangeArrowheads="1"/>
          </p:cNvSpPr>
          <p:nvPr/>
        </p:nvSpPr>
        <p:spPr bwMode="auto">
          <a:xfrm>
            <a:off x="685800" y="4800600"/>
            <a:ext cx="2057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85800" y="3124200"/>
            <a:ext cx="1981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0453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3058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Common </a:t>
            </a:r>
            <a:r>
              <a:rPr lang="en-US" altLang="zh-CN" dirty="0" err="1"/>
              <a:t>Subexpression</a:t>
            </a:r>
            <a:r>
              <a:rPr lang="en-US" altLang="zh-CN" dirty="0"/>
              <a:t> Elimination</a:t>
            </a:r>
          </a:p>
        </p:txBody>
      </p:sp>
      <p:graphicFrame>
        <p:nvGraphicFramePr>
          <p:cNvPr id="1000454" name="Group 6"/>
          <p:cNvGraphicFramePr>
            <a:graphicFrameLocks noGrp="1"/>
          </p:cNvGraphicFramePr>
          <p:nvPr/>
        </p:nvGraphicFramePr>
        <p:xfrm>
          <a:off x="685800" y="68580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00466" name="Group 18"/>
          <p:cNvGraphicFramePr>
            <a:graphicFrameLocks noGrp="1"/>
          </p:cNvGraphicFramePr>
          <p:nvPr/>
        </p:nvGraphicFramePr>
        <p:xfrm>
          <a:off x="685800" y="252095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i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&lt; v 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00478" name="Group 30"/>
          <p:cNvGraphicFramePr>
            <a:graphicFrameLocks noGrp="1"/>
          </p:cNvGraphicFramePr>
          <p:nvPr/>
        </p:nvGraphicFramePr>
        <p:xfrm>
          <a:off x="685800" y="4191000"/>
          <a:ext cx="2057400" cy="122396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&gt; v 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762" name="Rectangle 42"/>
          <p:cNvSpPr>
            <a:spLocks noChangeArrowheads="1"/>
          </p:cNvSpPr>
          <p:nvPr/>
        </p:nvSpPr>
        <p:spPr bwMode="auto">
          <a:xfrm>
            <a:off x="685800" y="6019800"/>
            <a:ext cx="1981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if i &gt;= j goto B6</a:t>
            </a:r>
          </a:p>
        </p:txBody>
      </p:sp>
      <p:graphicFrame>
        <p:nvGraphicFramePr>
          <p:cNvPr id="1000491" name="Group 43"/>
          <p:cNvGraphicFramePr>
            <a:graphicFrameLocks noGrp="1"/>
          </p:cNvGraphicFramePr>
          <p:nvPr/>
        </p:nvGraphicFramePr>
        <p:xfrm>
          <a:off x="5181600" y="2057400"/>
          <a:ext cx="990600" cy="18415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00505" name="Group 57"/>
          <p:cNvGraphicFramePr>
            <a:graphicFrameLocks noGrp="1"/>
          </p:cNvGraphicFramePr>
          <p:nvPr/>
        </p:nvGraphicFramePr>
        <p:xfrm>
          <a:off x="7239000" y="2209800"/>
          <a:ext cx="1066800" cy="219075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  <a:endParaRPr kumimoji="0" lang="en-US" altLang="zh-CN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x</a:t>
                      </a:r>
                      <a:endParaRPr kumimoji="0" lang="en-US" altLang="zh-CN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1676400" y="1905000"/>
            <a:ext cx="0" cy="4114800"/>
            <a:chOff x="2784" y="1248"/>
            <a:chExt cx="0" cy="2592"/>
          </a:xfrm>
        </p:grpSpPr>
        <p:sp>
          <p:nvSpPr>
            <p:cNvPr id="30817" name="Line 74"/>
            <p:cNvSpPr>
              <a:spLocks noChangeShapeType="1"/>
            </p:cNvSpPr>
            <p:nvPr/>
          </p:nvSpPr>
          <p:spPr bwMode="auto">
            <a:xfrm>
              <a:off x="2784" y="12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8" name="Line 75"/>
            <p:cNvSpPr>
              <a:spLocks noChangeShapeType="1"/>
            </p:cNvSpPr>
            <p:nvPr/>
          </p:nvSpPr>
          <p:spPr bwMode="auto">
            <a:xfrm>
              <a:off x="278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9" name="Line 76"/>
            <p:cNvSpPr>
              <a:spLocks noChangeShapeType="1"/>
            </p:cNvSpPr>
            <p:nvPr/>
          </p:nvSpPr>
          <p:spPr bwMode="auto">
            <a:xfrm>
              <a:off x="2784" y="34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2667000" y="1524000"/>
            <a:ext cx="5105400" cy="4495800"/>
            <a:chOff x="1680" y="960"/>
            <a:chExt cx="3216" cy="2832"/>
          </a:xfrm>
        </p:grpSpPr>
        <p:sp>
          <p:nvSpPr>
            <p:cNvPr id="30813" name="Line 78"/>
            <p:cNvSpPr>
              <a:spLocks noChangeShapeType="1"/>
            </p:cNvSpPr>
            <p:nvPr/>
          </p:nvSpPr>
          <p:spPr bwMode="auto">
            <a:xfrm>
              <a:off x="1680" y="37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4" name="Line 79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5" name="Line 80"/>
            <p:cNvSpPr>
              <a:spLocks noChangeShapeType="1"/>
            </p:cNvSpPr>
            <p:nvPr/>
          </p:nvSpPr>
          <p:spPr bwMode="auto">
            <a:xfrm>
              <a:off x="2256" y="9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6" name="Line 81"/>
            <p:cNvSpPr>
              <a:spLocks noChangeShapeType="1"/>
            </p:cNvSpPr>
            <p:nvPr/>
          </p:nvSpPr>
          <p:spPr bwMode="auto">
            <a:xfrm>
              <a:off x="48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2667000" y="1676400"/>
            <a:ext cx="2971800" cy="4648200"/>
            <a:chOff x="1680" y="1056"/>
            <a:chExt cx="1872" cy="2928"/>
          </a:xfrm>
        </p:grpSpPr>
        <p:sp>
          <p:nvSpPr>
            <p:cNvPr id="30809" name="Line 83"/>
            <p:cNvSpPr>
              <a:spLocks noChangeShapeType="1"/>
            </p:cNvSpPr>
            <p:nvPr/>
          </p:nvSpPr>
          <p:spPr bwMode="auto">
            <a:xfrm>
              <a:off x="1680" y="39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0" name="Line 84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1" name="Line 85"/>
            <p:cNvSpPr>
              <a:spLocks noChangeShapeType="1"/>
            </p:cNvSpPr>
            <p:nvPr/>
          </p:nvSpPr>
          <p:spPr bwMode="auto">
            <a:xfrm>
              <a:off x="2736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2" name="Line 86"/>
            <p:cNvSpPr>
              <a:spLocks noChangeShapeType="1"/>
            </p:cNvSpPr>
            <p:nvPr/>
          </p:nvSpPr>
          <p:spPr bwMode="auto">
            <a:xfrm>
              <a:off x="3552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0" y="228600"/>
            <a:ext cx="7391400" cy="5700713"/>
            <a:chOff x="0" y="144"/>
            <a:chExt cx="4656" cy="3591"/>
          </a:xfrm>
        </p:grpSpPr>
        <p:sp>
          <p:nvSpPr>
            <p:cNvPr id="30803" name="Text Box 88"/>
            <p:cNvSpPr txBox="1">
              <a:spLocks noChangeArrowheads="1"/>
            </p:cNvSpPr>
            <p:nvPr/>
          </p:nvSpPr>
          <p:spPr bwMode="auto">
            <a:xfrm>
              <a:off x="0" y="14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30804" name="Text Box 89"/>
            <p:cNvSpPr txBox="1">
              <a:spLocks noChangeArrowheads="1"/>
            </p:cNvSpPr>
            <p:nvPr/>
          </p:nvSpPr>
          <p:spPr bwMode="auto">
            <a:xfrm>
              <a:off x="0" y="129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B2</a:t>
              </a:r>
            </a:p>
          </p:txBody>
        </p:sp>
        <p:sp>
          <p:nvSpPr>
            <p:cNvPr id="30805" name="Text Box 90"/>
            <p:cNvSpPr txBox="1">
              <a:spLocks noChangeArrowheads="1"/>
            </p:cNvSpPr>
            <p:nvPr/>
          </p:nvSpPr>
          <p:spPr bwMode="auto">
            <a:xfrm>
              <a:off x="0" y="240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B3</a:t>
              </a:r>
            </a:p>
          </p:txBody>
        </p:sp>
        <p:sp>
          <p:nvSpPr>
            <p:cNvPr id="30806" name="Text Box 91"/>
            <p:cNvSpPr txBox="1">
              <a:spLocks noChangeArrowheads="1"/>
            </p:cNvSpPr>
            <p:nvPr/>
          </p:nvSpPr>
          <p:spPr bwMode="auto">
            <a:xfrm>
              <a:off x="0" y="350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B4</a:t>
              </a:r>
            </a:p>
          </p:txBody>
        </p:sp>
        <p:sp>
          <p:nvSpPr>
            <p:cNvPr id="30807" name="Text Box 92"/>
            <p:cNvSpPr txBox="1">
              <a:spLocks noChangeArrowheads="1"/>
            </p:cNvSpPr>
            <p:nvPr/>
          </p:nvSpPr>
          <p:spPr bwMode="auto">
            <a:xfrm>
              <a:off x="2832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B5</a:t>
              </a:r>
            </a:p>
          </p:txBody>
        </p:sp>
        <p:sp>
          <p:nvSpPr>
            <p:cNvPr id="30808" name="Text Box 93"/>
            <p:cNvSpPr txBox="1">
              <a:spLocks noChangeArrowheads="1"/>
            </p:cNvSpPr>
            <p:nvPr/>
          </p:nvSpPr>
          <p:spPr bwMode="auto">
            <a:xfrm>
              <a:off x="4176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B6</a:t>
              </a:r>
            </a:p>
          </p:txBody>
        </p:sp>
      </p:grpSp>
      <p:grpSp>
        <p:nvGrpSpPr>
          <p:cNvPr id="6" name="Group 94"/>
          <p:cNvGrpSpPr>
            <a:grpSpLocks/>
          </p:cNvGrpSpPr>
          <p:nvPr/>
        </p:nvGrpSpPr>
        <p:grpSpPr bwMode="auto">
          <a:xfrm>
            <a:off x="304800" y="2057400"/>
            <a:ext cx="5334000" cy="4572000"/>
            <a:chOff x="192" y="1296"/>
            <a:chExt cx="3360" cy="2880"/>
          </a:xfrm>
        </p:grpSpPr>
        <p:sp>
          <p:nvSpPr>
            <p:cNvPr id="30799" name="Line 95"/>
            <p:cNvSpPr>
              <a:spLocks noChangeShapeType="1"/>
            </p:cNvSpPr>
            <p:nvPr/>
          </p:nvSpPr>
          <p:spPr bwMode="auto">
            <a:xfrm flipH="1">
              <a:off x="192" y="4176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0" name="Line 96"/>
            <p:cNvSpPr>
              <a:spLocks noChangeShapeType="1"/>
            </p:cNvSpPr>
            <p:nvPr/>
          </p:nvSpPr>
          <p:spPr bwMode="auto">
            <a:xfrm flipV="1">
              <a:off x="192" y="1296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1" name="Line 97"/>
            <p:cNvSpPr>
              <a:spLocks noChangeShapeType="1"/>
            </p:cNvSpPr>
            <p:nvPr/>
          </p:nvSpPr>
          <p:spPr bwMode="auto">
            <a:xfrm>
              <a:off x="192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2" name="Line 98"/>
            <p:cNvSpPr>
              <a:spLocks noChangeShapeType="1"/>
            </p:cNvSpPr>
            <p:nvPr/>
          </p:nvSpPr>
          <p:spPr bwMode="auto">
            <a:xfrm>
              <a:off x="864" y="12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98" name="Line 99"/>
          <p:cNvSpPr>
            <a:spLocks noChangeShapeType="1"/>
          </p:cNvSpPr>
          <p:nvPr/>
        </p:nvSpPr>
        <p:spPr bwMode="auto">
          <a:xfrm flipV="1">
            <a:off x="5638800" y="38862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0" grpId="0" animBg="1"/>
      <p:bldP spid="100045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ChangeArrowheads="1"/>
          </p:cNvSpPr>
          <p:nvPr/>
        </p:nvSpPr>
        <p:spPr bwMode="auto">
          <a:xfrm>
            <a:off x="685800" y="4800600"/>
            <a:ext cx="2057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85800" y="3124200"/>
            <a:ext cx="1981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147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1534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Common </a:t>
            </a:r>
            <a:r>
              <a:rPr lang="en-US" altLang="zh-CN" dirty="0" err="1"/>
              <a:t>Subexpression</a:t>
            </a:r>
            <a:r>
              <a:rPr lang="en-US" altLang="zh-CN" dirty="0"/>
              <a:t> Elimination</a:t>
            </a:r>
          </a:p>
        </p:txBody>
      </p:sp>
      <p:graphicFrame>
        <p:nvGraphicFramePr>
          <p:cNvPr id="1001477" name="Group 5"/>
          <p:cNvGraphicFramePr>
            <a:graphicFrameLocks noGrp="1"/>
          </p:cNvGraphicFramePr>
          <p:nvPr/>
        </p:nvGraphicFramePr>
        <p:xfrm>
          <a:off x="685800" y="68580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01489" name="Group 17"/>
          <p:cNvGraphicFramePr>
            <a:graphicFrameLocks noGrp="1"/>
          </p:cNvGraphicFramePr>
          <p:nvPr/>
        </p:nvGraphicFramePr>
        <p:xfrm>
          <a:off x="685800" y="252095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i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&lt; v 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01501" name="Group 29"/>
          <p:cNvGraphicFramePr>
            <a:graphicFrameLocks noGrp="1"/>
          </p:cNvGraphicFramePr>
          <p:nvPr/>
        </p:nvGraphicFramePr>
        <p:xfrm>
          <a:off x="685800" y="4191000"/>
          <a:ext cx="2057400" cy="122396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&gt; v 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785" name="Rectangle 41"/>
          <p:cNvSpPr>
            <a:spLocks noChangeArrowheads="1"/>
          </p:cNvSpPr>
          <p:nvPr/>
        </p:nvSpPr>
        <p:spPr bwMode="auto">
          <a:xfrm>
            <a:off x="685800" y="6019800"/>
            <a:ext cx="1981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if i &gt;= j goto B6</a:t>
            </a:r>
          </a:p>
        </p:txBody>
      </p:sp>
      <p:graphicFrame>
        <p:nvGraphicFramePr>
          <p:cNvPr id="1001514" name="Group 42"/>
          <p:cNvGraphicFramePr>
            <a:graphicFrameLocks noGrp="1"/>
          </p:cNvGraphicFramePr>
          <p:nvPr/>
        </p:nvGraphicFramePr>
        <p:xfrm>
          <a:off x="5181600" y="2057400"/>
          <a:ext cx="990600" cy="147637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01526" name="Group 54"/>
          <p:cNvGraphicFramePr>
            <a:graphicFrameLocks noGrp="1"/>
          </p:cNvGraphicFramePr>
          <p:nvPr/>
        </p:nvGraphicFramePr>
        <p:xfrm>
          <a:off x="7239000" y="2209800"/>
          <a:ext cx="1066800" cy="219075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  <a:endParaRPr kumimoji="0" lang="en-US" altLang="zh-CN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x</a:t>
                      </a:r>
                      <a:endParaRPr kumimoji="0" lang="en-US" altLang="zh-CN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1676400" y="1905000"/>
            <a:ext cx="0" cy="4114800"/>
            <a:chOff x="2784" y="1248"/>
            <a:chExt cx="0" cy="2592"/>
          </a:xfrm>
        </p:grpSpPr>
        <p:sp>
          <p:nvSpPr>
            <p:cNvPr id="31838" name="Line 71"/>
            <p:cNvSpPr>
              <a:spLocks noChangeShapeType="1"/>
            </p:cNvSpPr>
            <p:nvPr/>
          </p:nvSpPr>
          <p:spPr bwMode="auto">
            <a:xfrm>
              <a:off x="2784" y="12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9" name="Line 72"/>
            <p:cNvSpPr>
              <a:spLocks noChangeShapeType="1"/>
            </p:cNvSpPr>
            <p:nvPr/>
          </p:nvSpPr>
          <p:spPr bwMode="auto">
            <a:xfrm>
              <a:off x="278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0" name="Line 73"/>
            <p:cNvSpPr>
              <a:spLocks noChangeShapeType="1"/>
            </p:cNvSpPr>
            <p:nvPr/>
          </p:nvSpPr>
          <p:spPr bwMode="auto">
            <a:xfrm>
              <a:off x="2784" y="34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2667000" y="1524000"/>
            <a:ext cx="5105400" cy="4495800"/>
            <a:chOff x="1680" y="960"/>
            <a:chExt cx="3216" cy="2832"/>
          </a:xfrm>
        </p:grpSpPr>
        <p:sp>
          <p:nvSpPr>
            <p:cNvPr id="31834" name="Line 75"/>
            <p:cNvSpPr>
              <a:spLocks noChangeShapeType="1"/>
            </p:cNvSpPr>
            <p:nvPr/>
          </p:nvSpPr>
          <p:spPr bwMode="auto">
            <a:xfrm>
              <a:off x="1680" y="37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5" name="Line 76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6" name="Line 77"/>
            <p:cNvSpPr>
              <a:spLocks noChangeShapeType="1"/>
            </p:cNvSpPr>
            <p:nvPr/>
          </p:nvSpPr>
          <p:spPr bwMode="auto">
            <a:xfrm>
              <a:off x="2256" y="9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7" name="Line 78"/>
            <p:cNvSpPr>
              <a:spLocks noChangeShapeType="1"/>
            </p:cNvSpPr>
            <p:nvPr/>
          </p:nvSpPr>
          <p:spPr bwMode="auto">
            <a:xfrm>
              <a:off x="48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2667000" y="1676400"/>
            <a:ext cx="2971800" cy="4648200"/>
            <a:chOff x="1680" y="1056"/>
            <a:chExt cx="1872" cy="2928"/>
          </a:xfrm>
        </p:grpSpPr>
        <p:sp>
          <p:nvSpPr>
            <p:cNvPr id="31830" name="Line 80"/>
            <p:cNvSpPr>
              <a:spLocks noChangeShapeType="1"/>
            </p:cNvSpPr>
            <p:nvPr/>
          </p:nvSpPr>
          <p:spPr bwMode="auto">
            <a:xfrm>
              <a:off x="1680" y="39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1" name="Line 81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2" name="Line 82"/>
            <p:cNvSpPr>
              <a:spLocks noChangeShapeType="1"/>
            </p:cNvSpPr>
            <p:nvPr/>
          </p:nvSpPr>
          <p:spPr bwMode="auto">
            <a:xfrm>
              <a:off x="2736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3" name="Line 83"/>
            <p:cNvSpPr>
              <a:spLocks noChangeShapeType="1"/>
            </p:cNvSpPr>
            <p:nvPr/>
          </p:nvSpPr>
          <p:spPr bwMode="auto">
            <a:xfrm>
              <a:off x="3552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84"/>
          <p:cNvGrpSpPr>
            <a:grpSpLocks/>
          </p:cNvGrpSpPr>
          <p:nvPr/>
        </p:nvGrpSpPr>
        <p:grpSpPr bwMode="auto">
          <a:xfrm>
            <a:off x="0" y="228600"/>
            <a:ext cx="7391400" cy="5700713"/>
            <a:chOff x="0" y="144"/>
            <a:chExt cx="4656" cy="3591"/>
          </a:xfrm>
        </p:grpSpPr>
        <p:sp>
          <p:nvSpPr>
            <p:cNvPr id="31824" name="Text Box 85"/>
            <p:cNvSpPr txBox="1">
              <a:spLocks noChangeArrowheads="1"/>
            </p:cNvSpPr>
            <p:nvPr/>
          </p:nvSpPr>
          <p:spPr bwMode="auto">
            <a:xfrm>
              <a:off x="0" y="14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31825" name="Text Box 86"/>
            <p:cNvSpPr txBox="1">
              <a:spLocks noChangeArrowheads="1"/>
            </p:cNvSpPr>
            <p:nvPr/>
          </p:nvSpPr>
          <p:spPr bwMode="auto">
            <a:xfrm>
              <a:off x="0" y="129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B2</a:t>
              </a:r>
            </a:p>
          </p:txBody>
        </p:sp>
        <p:sp>
          <p:nvSpPr>
            <p:cNvPr id="31826" name="Text Box 87"/>
            <p:cNvSpPr txBox="1">
              <a:spLocks noChangeArrowheads="1"/>
            </p:cNvSpPr>
            <p:nvPr/>
          </p:nvSpPr>
          <p:spPr bwMode="auto">
            <a:xfrm>
              <a:off x="0" y="240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B3</a:t>
              </a:r>
            </a:p>
          </p:txBody>
        </p:sp>
        <p:sp>
          <p:nvSpPr>
            <p:cNvPr id="31827" name="Text Box 88"/>
            <p:cNvSpPr txBox="1">
              <a:spLocks noChangeArrowheads="1"/>
            </p:cNvSpPr>
            <p:nvPr/>
          </p:nvSpPr>
          <p:spPr bwMode="auto">
            <a:xfrm>
              <a:off x="0" y="350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B4</a:t>
              </a:r>
            </a:p>
          </p:txBody>
        </p:sp>
        <p:sp>
          <p:nvSpPr>
            <p:cNvPr id="31828" name="Text Box 89"/>
            <p:cNvSpPr txBox="1">
              <a:spLocks noChangeArrowheads="1"/>
            </p:cNvSpPr>
            <p:nvPr/>
          </p:nvSpPr>
          <p:spPr bwMode="auto">
            <a:xfrm>
              <a:off x="2832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B5</a:t>
              </a:r>
            </a:p>
          </p:txBody>
        </p:sp>
        <p:sp>
          <p:nvSpPr>
            <p:cNvPr id="31829" name="Text Box 90"/>
            <p:cNvSpPr txBox="1">
              <a:spLocks noChangeArrowheads="1"/>
            </p:cNvSpPr>
            <p:nvPr/>
          </p:nvSpPr>
          <p:spPr bwMode="auto">
            <a:xfrm>
              <a:off x="4176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B6</a:t>
              </a:r>
            </a:p>
          </p:txBody>
        </p:sp>
      </p:grpSp>
      <p:grpSp>
        <p:nvGrpSpPr>
          <p:cNvPr id="6" name="Group 91"/>
          <p:cNvGrpSpPr>
            <a:grpSpLocks/>
          </p:cNvGrpSpPr>
          <p:nvPr/>
        </p:nvGrpSpPr>
        <p:grpSpPr bwMode="auto">
          <a:xfrm>
            <a:off x="304800" y="2057400"/>
            <a:ext cx="5334000" cy="4572000"/>
            <a:chOff x="192" y="1296"/>
            <a:chExt cx="3360" cy="2880"/>
          </a:xfrm>
        </p:grpSpPr>
        <p:sp>
          <p:nvSpPr>
            <p:cNvPr id="31820" name="Line 92"/>
            <p:cNvSpPr>
              <a:spLocks noChangeShapeType="1"/>
            </p:cNvSpPr>
            <p:nvPr/>
          </p:nvSpPr>
          <p:spPr bwMode="auto">
            <a:xfrm flipH="1">
              <a:off x="192" y="4176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1" name="Line 93"/>
            <p:cNvSpPr>
              <a:spLocks noChangeShapeType="1"/>
            </p:cNvSpPr>
            <p:nvPr/>
          </p:nvSpPr>
          <p:spPr bwMode="auto">
            <a:xfrm flipV="1">
              <a:off x="192" y="1296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2" name="Line 94"/>
            <p:cNvSpPr>
              <a:spLocks noChangeShapeType="1"/>
            </p:cNvSpPr>
            <p:nvPr/>
          </p:nvSpPr>
          <p:spPr bwMode="auto">
            <a:xfrm>
              <a:off x="192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3" name="Line 95"/>
            <p:cNvSpPr>
              <a:spLocks noChangeShapeType="1"/>
            </p:cNvSpPr>
            <p:nvPr/>
          </p:nvSpPr>
          <p:spPr bwMode="auto">
            <a:xfrm>
              <a:off x="864" y="12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19" name="Line 96"/>
          <p:cNvSpPr>
            <a:spLocks noChangeShapeType="1"/>
          </p:cNvSpPr>
          <p:nvPr/>
        </p:nvSpPr>
        <p:spPr bwMode="auto">
          <a:xfrm flipH="1">
            <a:off x="5638800" y="3505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4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ChangeArrowheads="1"/>
          </p:cNvSpPr>
          <p:nvPr/>
        </p:nvSpPr>
        <p:spPr bwMode="auto">
          <a:xfrm>
            <a:off x="685800" y="4800600"/>
            <a:ext cx="2057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85800" y="3124200"/>
            <a:ext cx="1981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250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1534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Common </a:t>
            </a:r>
            <a:r>
              <a:rPr lang="en-US" altLang="zh-CN" dirty="0" err="1"/>
              <a:t>Subexpression</a:t>
            </a:r>
            <a:r>
              <a:rPr lang="en-US" altLang="zh-CN" dirty="0"/>
              <a:t> Elimination</a:t>
            </a:r>
          </a:p>
        </p:txBody>
      </p:sp>
      <p:graphicFrame>
        <p:nvGraphicFramePr>
          <p:cNvPr id="1002501" name="Group 5"/>
          <p:cNvGraphicFramePr>
            <a:graphicFrameLocks noGrp="1"/>
          </p:cNvGraphicFramePr>
          <p:nvPr/>
        </p:nvGraphicFramePr>
        <p:xfrm>
          <a:off x="685800" y="68580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02513" name="Group 17"/>
          <p:cNvGraphicFramePr>
            <a:graphicFrameLocks noGrp="1"/>
          </p:cNvGraphicFramePr>
          <p:nvPr/>
        </p:nvGraphicFramePr>
        <p:xfrm>
          <a:off x="685800" y="252095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i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&lt; v 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02525" name="Group 29"/>
          <p:cNvGraphicFramePr>
            <a:graphicFrameLocks noGrp="1"/>
          </p:cNvGraphicFramePr>
          <p:nvPr/>
        </p:nvGraphicFramePr>
        <p:xfrm>
          <a:off x="685800" y="4191000"/>
          <a:ext cx="2057400" cy="122396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&gt; v 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809" name="Rectangle 41"/>
          <p:cNvSpPr>
            <a:spLocks noChangeArrowheads="1"/>
          </p:cNvSpPr>
          <p:nvPr/>
        </p:nvSpPr>
        <p:spPr bwMode="auto">
          <a:xfrm>
            <a:off x="685800" y="6019800"/>
            <a:ext cx="1981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if i &gt;= j goto B6</a:t>
            </a:r>
          </a:p>
        </p:txBody>
      </p:sp>
      <p:graphicFrame>
        <p:nvGraphicFramePr>
          <p:cNvPr id="1002538" name="Group 42"/>
          <p:cNvGraphicFramePr>
            <a:graphicFrameLocks noGrp="1"/>
          </p:cNvGraphicFramePr>
          <p:nvPr/>
        </p:nvGraphicFramePr>
        <p:xfrm>
          <a:off x="5181600" y="2057400"/>
          <a:ext cx="990600" cy="147637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02550" name="Group 54"/>
          <p:cNvGraphicFramePr>
            <a:graphicFrameLocks noGrp="1"/>
          </p:cNvGraphicFramePr>
          <p:nvPr/>
        </p:nvGraphicFramePr>
        <p:xfrm>
          <a:off x="7239000" y="2209800"/>
          <a:ext cx="1066800" cy="14605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x</a:t>
                      </a:r>
                      <a:endParaRPr kumimoji="0" lang="en-US" altLang="zh-CN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1676400" y="1905000"/>
            <a:ext cx="0" cy="4114800"/>
            <a:chOff x="2784" y="1248"/>
            <a:chExt cx="0" cy="2592"/>
          </a:xfrm>
        </p:grpSpPr>
        <p:sp>
          <p:nvSpPr>
            <p:cNvPr id="32859" name="Line 67"/>
            <p:cNvSpPr>
              <a:spLocks noChangeShapeType="1"/>
            </p:cNvSpPr>
            <p:nvPr/>
          </p:nvSpPr>
          <p:spPr bwMode="auto">
            <a:xfrm>
              <a:off x="2784" y="12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0" name="Line 68"/>
            <p:cNvSpPr>
              <a:spLocks noChangeShapeType="1"/>
            </p:cNvSpPr>
            <p:nvPr/>
          </p:nvSpPr>
          <p:spPr bwMode="auto">
            <a:xfrm>
              <a:off x="278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61" name="Line 69"/>
            <p:cNvSpPr>
              <a:spLocks noChangeShapeType="1"/>
            </p:cNvSpPr>
            <p:nvPr/>
          </p:nvSpPr>
          <p:spPr bwMode="auto">
            <a:xfrm>
              <a:off x="2784" y="34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2667000" y="1524000"/>
            <a:ext cx="5105400" cy="4495800"/>
            <a:chOff x="1680" y="960"/>
            <a:chExt cx="3216" cy="2832"/>
          </a:xfrm>
        </p:grpSpPr>
        <p:sp>
          <p:nvSpPr>
            <p:cNvPr id="32855" name="Line 71"/>
            <p:cNvSpPr>
              <a:spLocks noChangeShapeType="1"/>
            </p:cNvSpPr>
            <p:nvPr/>
          </p:nvSpPr>
          <p:spPr bwMode="auto">
            <a:xfrm>
              <a:off x="1680" y="37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6" name="Line 72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7" name="Line 73"/>
            <p:cNvSpPr>
              <a:spLocks noChangeShapeType="1"/>
            </p:cNvSpPr>
            <p:nvPr/>
          </p:nvSpPr>
          <p:spPr bwMode="auto">
            <a:xfrm>
              <a:off x="2256" y="9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8" name="Line 74"/>
            <p:cNvSpPr>
              <a:spLocks noChangeShapeType="1"/>
            </p:cNvSpPr>
            <p:nvPr/>
          </p:nvSpPr>
          <p:spPr bwMode="auto">
            <a:xfrm>
              <a:off x="48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2667000" y="1676400"/>
            <a:ext cx="2971800" cy="4648200"/>
            <a:chOff x="1680" y="1056"/>
            <a:chExt cx="1872" cy="2928"/>
          </a:xfrm>
        </p:grpSpPr>
        <p:sp>
          <p:nvSpPr>
            <p:cNvPr id="32851" name="Line 76"/>
            <p:cNvSpPr>
              <a:spLocks noChangeShapeType="1"/>
            </p:cNvSpPr>
            <p:nvPr/>
          </p:nvSpPr>
          <p:spPr bwMode="auto">
            <a:xfrm>
              <a:off x="1680" y="39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2" name="Line 77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3" name="Line 78"/>
            <p:cNvSpPr>
              <a:spLocks noChangeShapeType="1"/>
            </p:cNvSpPr>
            <p:nvPr/>
          </p:nvSpPr>
          <p:spPr bwMode="auto">
            <a:xfrm>
              <a:off x="2736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4" name="Line 79"/>
            <p:cNvSpPr>
              <a:spLocks noChangeShapeType="1"/>
            </p:cNvSpPr>
            <p:nvPr/>
          </p:nvSpPr>
          <p:spPr bwMode="auto">
            <a:xfrm>
              <a:off x="3552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0" y="228600"/>
            <a:ext cx="7391400" cy="5700713"/>
            <a:chOff x="0" y="144"/>
            <a:chExt cx="4656" cy="3591"/>
          </a:xfrm>
        </p:grpSpPr>
        <p:sp>
          <p:nvSpPr>
            <p:cNvPr id="32845" name="Text Box 81"/>
            <p:cNvSpPr txBox="1">
              <a:spLocks noChangeArrowheads="1"/>
            </p:cNvSpPr>
            <p:nvPr/>
          </p:nvSpPr>
          <p:spPr bwMode="auto">
            <a:xfrm>
              <a:off x="0" y="14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32846" name="Text Box 82"/>
            <p:cNvSpPr txBox="1">
              <a:spLocks noChangeArrowheads="1"/>
            </p:cNvSpPr>
            <p:nvPr/>
          </p:nvSpPr>
          <p:spPr bwMode="auto">
            <a:xfrm>
              <a:off x="0" y="129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B2</a:t>
              </a:r>
            </a:p>
          </p:txBody>
        </p:sp>
        <p:sp>
          <p:nvSpPr>
            <p:cNvPr id="32847" name="Text Box 83"/>
            <p:cNvSpPr txBox="1">
              <a:spLocks noChangeArrowheads="1"/>
            </p:cNvSpPr>
            <p:nvPr/>
          </p:nvSpPr>
          <p:spPr bwMode="auto">
            <a:xfrm>
              <a:off x="0" y="240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B3</a:t>
              </a:r>
            </a:p>
          </p:txBody>
        </p:sp>
        <p:sp>
          <p:nvSpPr>
            <p:cNvPr id="32848" name="Text Box 84"/>
            <p:cNvSpPr txBox="1">
              <a:spLocks noChangeArrowheads="1"/>
            </p:cNvSpPr>
            <p:nvPr/>
          </p:nvSpPr>
          <p:spPr bwMode="auto">
            <a:xfrm>
              <a:off x="0" y="350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B4</a:t>
              </a:r>
            </a:p>
          </p:txBody>
        </p:sp>
        <p:sp>
          <p:nvSpPr>
            <p:cNvPr id="32849" name="Text Box 85"/>
            <p:cNvSpPr txBox="1">
              <a:spLocks noChangeArrowheads="1"/>
            </p:cNvSpPr>
            <p:nvPr/>
          </p:nvSpPr>
          <p:spPr bwMode="auto">
            <a:xfrm>
              <a:off x="2832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B5</a:t>
              </a:r>
            </a:p>
          </p:txBody>
        </p:sp>
        <p:sp>
          <p:nvSpPr>
            <p:cNvPr id="32850" name="Text Box 86"/>
            <p:cNvSpPr txBox="1">
              <a:spLocks noChangeArrowheads="1"/>
            </p:cNvSpPr>
            <p:nvPr/>
          </p:nvSpPr>
          <p:spPr bwMode="auto">
            <a:xfrm>
              <a:off x="4176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B6</a:t>
              </a:r>
            </a:p>
          </p:txBody>
        </p:sp>
      </p:grpSp>
      <p:sp>
        <p:nvSpPr>
          <p:cNvPr id="32838" name="Text Box 87"/>
          <p:cNvSpPr txBox="1">
            <a:spLocks noChangeArrowheads="1"/>
          </p:cNvSpPr>
          <p:nvPr/>
        </p:nvSpPr>
        <p:spPr bwMode="auto">
          <a:xfrm>
            <a:off x="6400800" y="4038600"/>
            <a:ext cx="243840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/>
              <a:t>Similarly for B6</a:t>
            </a:r>
          </a:p>
        </p:txBody>
      </p: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304800" y="2057400"/>
            <a:ext cx="5334000" cy="4572000"/>
            <a:chOff x="192" y="1296"/>
            <a:chExt cx="3360" cy="2880"/>
          </a:xfrm>
        </p:grpSpPr>
        <p:sp>
          <p:nvSpPr>
            <p:cNvPr id="32841" name="Line 89"/>
            <p:cNvSpPr>
              <a:spLocks noChangeShapeType="1"/>
            </p:cNvSpPr>
            <p:nvPr/>
          </p:nvSpPr>
          <p:spPr bwMode="auto">
            <a:xfrm flipH="1">
              <a:off x="192" y="4176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2" name="Line 90"/>
            <p:cNvSpPr>
              <a:spLocks noChangeShapeType="1"/>
            </p:cNvSpPr>
            <p:nvPr/>
          </p:nvSpPr>
          <p:spPr bwMode="auto">
            <a:xfrm flipV="1">
              <a:off x="192" y="1296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3" name="Line 91"/>
            <p:cNvSpPr>
              <a:spLocks noChangeShapeType="1"/>
            </p:cNvSpPr>
            <p:nvPr/>
          </p:nvSpPr>
          <p:spPr bwMode="auto">
            <a:xfrm>
              <a:off x="192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4" name="Line 92"/>
            <p:cNvSpPr>
              <a:spLocks noChangeShapeType="1"/>
            </p:cNvSpPr>
            <p:nvPr/>
          </p:nvSpPr>
          <p:spPr bwMode="auto">
            <a:xfrm>
              <a:off x="864" y="12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840" name="Line 93"/>
          <p:cNvSpPr>
            <a:spLocks noChangeShapeType="1"/>
          </p:cNvSpPr>
          <p:nvPr/>
        </p:nvSpPr>
        <p:spPr bwMode="auto">
          <a:xfrm flipV="1">
            <a:off x="5638800" y="3505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249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引言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代码优化或者代码改进</a:t>
            </a:r>
            <a:endParaRPr lang="en-US" altLang="zh-CN"/>
          </a:p>
          <a:p>
            <a:pPr lvl="1" eaLnBrk="1" hangingPunct="1"/>
            <a:r>
              <a:rPr lang="zh-CN" altLang="en-US"/>
              <a:t>在目标代码中消除不必要的指令</a:t>
            </a:r>
            <a:endParaRPr lang="en-US" altLang="zh-CN"/>
          </a:p>
          <a:p>
            <a:pPr lvl="1" eaLnBrk="1" hangingPunct="1"/>
            <a:r>
              <a:rPr lang="zh-CN" altLang="en-US"/>
              <a:t>把一个指令序列替换为一个完成相同功能的更快的指令序列</a:t>
            </a:r>
            <a:endParaRPr lang="en-US" altLang="zh-CN"/>
          </a:p>
          <a:p>
            <a:pPr eaLnBrk="1" hangingPunct="1"/>
            <a:r>
              <a:rPr lang="zh-CN" altLang="en-US"/>
              <a:t>全局优化</a:t>
            </a:r>
            <a:endParaRPr lang="en-US" altLang="zh-CN"/>
          </a:p>
          <a:p>
            <a:pPr eaLnBrk="1" hangingPunct="1"/>
            <a:r>
              <a:rPr lang="zh-CN" altLang="en-US"/>
              <a:t>有哪些可能的优化或改进机会？</a:t>
            </a:r>
            <a:endParaRPr lang="en-US" altLang="zh-CN"/>
          </a:p>
          <a:p>
            <a:pPr eaLnBrk="1" hangingPunct="1"/>
            <a:r>
              <a:rPr lang="zh-CN" altLang="en-US"/>
              <a:t>具体的优化实现基于数据流分析技术</a:t>
            </a:r>
            <a:endParaRPr lang="en-US" altLang="zh-CN"/>
          </a:p>
          <a:p>
            <a:pPr lvl="1" eaLnBrk="1" hangingPunct="1"/>
            <a:r>
              <a:rPr lang="zh-CN" altLang="en-US"/>
              <a:t>用以收集程序相关信息的算法。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Rectangle 2"/>
          <p:cNvSpPr>
            <a:spLocks noChangeArrowheads="1"/>
          </p:cNvSpPr>
          <p:nvPr/>
        </p:nvSpPr>
        <p:spPr bwMode="auto">
          <a:xfrm>
            <a:off x="7239000" y="22098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523" name="Rectangle 3"/>
          <p:cNvSpPr>
            <a:spLocks noChangeArrowheads="1"/>
          </p:cNvSpPr>
          <p:nvPr/>
        </p:nvSpPr>
        <p:spPr bwMode="auto">
          <a:xfrm>
            <a:off x="5181600" y="2057400"/>
            <a:ext cx="990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685800" y="4800600"/>
            <a:ext cx="2057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685800" y="3124200"/>
            <a:ext cx="1981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457200"/>
          </a:xfrm>
        </p:spPr>
        <p:txBody>
          <a:bodyPr>
            <a:normAutofit fontScale="90000"/>
          </a:bodyPr>
          <a:lstStyle/>
          <a:p>
            <a:r>
              <a:rPr lang="en-US" altLang="zh-CN" sz="2800"/>
              <a:t>Copy Propogation &amp; Dead Code Elimination</a:t>
            </a:r>
          </a:p>
        </p:txBody>
      </p:sp>
      <p:graphicFrame>
        <p:nvGraphicFramePr>
          <p:cNvPr id="1003527" name="Group 7"/>
          <p:cNvGraphicFramePr>
            <a:graphicFrameLocks noGrp="1"/>
          </p:cNvGraphicFramePr>
          <p:nvPr/>
        </p:nvGraphicFramePr>
        <p:xfrm>
          <a:off x="685800" y="68580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03539" name="Group 19"/>
          <p:cNvGraphicFramePr>
            <a:graphicFrameLocks noGrp="1"/>
          </p:cNvGraphicFramePr>
          <p:nvPr/>
        </p:nvGraphicFramePr>
        <p:xfrm>
          <a:off x="685800" y="252095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i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&lt; v 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03551" name="Group 31"/>
          <p:cNvGraphicFramePr>
            <a:graphicFrameLocks noGrp="1"/>
          </p:cNvGraphicFramePr>
          <p:nvPr/>
        </p:nvGraphicFramePr>
        <p:xfrm>
          <a:off x="685800" y="4191000"/>
          <a:ext cx="2057400" cy="122396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&gt; v 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835" name="Rectangle 43"/>
          <p:cNvSpPr>
            <a:spLocks noChangeArrowheads="1"/>
          </p:cNvSpPr>
          <p:nvPr/>
        </p:nvSpPr>
        <p:spPr bwMode="auto">
          <a:xfrm>
            <a:off x="685800" y="6019800"/>
            <a:ext cx="1981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if i &gt;= j goto B6</a:t>
            </a:r>
          </a:p>
        </p:txBody>
      </p:sp>
      <p:graphicFrame>
        <p:nvGraphicFramePr>
          <p:cNvPr id="1003564" name="Group 44"/>
          <p:cNvGraphicFramePr>
            <a:graphicFrameLocks noGrp="1"/>
          </p:cNvGraphicFramePr>
          <p:nvPr/>
        </p:nvGraphicFramePr>
        <p:xfrm>
          <a:off x="5181600" y="2057400"/>
          <a:ext cx="990600" cy="147637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03576" name="Group 56"/>
          <p:cNvGraphicFramePr>
            <a:graphicFrameLocks noGrp="1"/>
          </p:cNvGraphicFramePr>
          <p:nvPr/>
        </p:nvGraphicFramePr>
        <p:xfrm>
          <a:off x="7239000" y="2209800"/>
          <a:ext cx="1066800" cy="14605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x</a:t>
                      </a:r>
                      <a:endParaRPr kumimoji="0" lang="en-US" altLang="zh-CN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1676400" y="1905000"/>
            <a:ext cx="0" cy="4114800"/>
            <a:chOff x="2784" y="1248"/>
            <a:chExt cx="0" cy="2592"/>
          </a:xfrm>
        </p:grpSpPr>
        <p:sp>
          <p:nvSpPr>
            <p:cNvPr id="33884" name="Line 69"/>
            <p:cNvSpPr>
              <a:spLocks noChangeShapeType="1"/>
            </p:cNvSpPr>
            <p:nvPr/>
          </p:nvSpPr>
          <p:spPr bwMode="auto">
            <a:xfrm>
              <a:off x="2784" y="12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5" name="Line 70"/>
            <p:cNvSpPr>
              <a:spLocks noChangeShapeType="1"/>
            </p:cNvSpPr>
            <p:nvPr/>
          </p:nvSpPr>
          <p:spPr bwMode="auto">
            <a:xfrm>
              <a:off x="278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6" name="Line 71"/>
            <p:cNvSpPr>
              <a:spLocks noChangeShapeType="1"/>
            </p:cNvSpPr>
            <p:nvPr/>
          </p:nvSpPr>
          <p:spPr bwMode="auto">
            <a:xfrm>
              <a:off x="2784" y="34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2667000" y="1524000"/>
            <a:ext cx="5105400" cy="4495800"/>
            <a:chOff x="1680" y="960"/>
            <a:chExt cx="3216" cy="2832"/>
          </a:xfrm>
        </p:grpSpPr>
        <p:sp>
          <p:nvSpPr>
            <p:cNvPr id="33880" name="Line 73"/>
            <p:cNvSpPr>
              <a:spLocks noChangeShapeType="1"/>
            </p:cNvSpPr>
            <p:nvPr/>
          </p:nvSpPr>
          <p:spPr bwMode="auto">
            <a:xfrm>
              <a:off x="1680" y="37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1" name="Line 74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2" name="Line 75"/>
            <p:cNvSpPr>
              <a:spLocks noChangeShapeType="1"/>
            </p:cNvSpPr>
            <p:nvPr/>
          </p:nvSpPr>
          <p:spPr bwMode="auto">
            <a:xfrm>
              <a:off x="2256" y="9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3" name="Line 76"/>
            <p:cNvSpPr>
              <a:spLocks noChangeShapeType="1"/>
            </p:cNvSpPr>
            <p:nvPr/>
          </p:nvSpPr>
          <p:spPr bwMode="auto">
            <a:xfrm>
              <a:off x="48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2667000" y="1676400"/>
            <a:ext cx="2971800" cy="4648200"/>
            <a:chOff x="1680" y="1056"/>
            <a:chExt cx="1872" cy="2928"/>
          </a:xfrm>
        </p:grpSpPr>
        <p:sp>
          <p:nvSpPr>
            <p:cNvPr id="33876" name="Line 78"/>
            <p:cNvSpPr>
              <a:spLocks noChangeShapeType="1"/>
            </p:cNvSpPr>
            <p:nvPr/>
          </p:nvSpPr>
          <p:spPr bwMode="auto">
            <a:xfrm>
              <a:off x="1680" y="39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7" name="Line 79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8" name="Line 80"/>
            <p:cNvSpPr>
              <a:spLocks noChangeShapeType="1"/>
            </p:cNvSpPr>
            <p:nvPr/>
          </p:nvSpPr>
          <p:spPr bwMode="auto">
            <a:xfrm>
              <a:off x="2736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9" name="Line 81"/>
            <p:cNvSpPr>
              <a:spLocks noChangeShapeType="1"/>
            </p:cNvSpPr>
            <p:nvPr/>
          </p:nvSpPr>
          <p:spPr bwMode="auto">
            <a:xfrm>
              <a:off x="3552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82"/>
          <p:cNvGrpSpPr>
            <a:grpSpLocks/>
          </p:cNvGrpSpPr>
          <p:nvPr/>
        </p:nvGrpSpPr>
        <p:grpSpPr bwMode="auto">
          <a:xfrm>
            <a:off x="0" y="533400"/>
            <a:ext cx="7391400" cy="5395913"/>
            <a:chOff x="0" y="336"/>
            <a:chExt cx="4656" cy="3399"/>
          </a:xfrm>
        </p:grpSpPr>
        <p:sp>
          <p:nvSpPr>
            <p:cNvPr id="33870" name="Text Box 83"/>
            <p:cNvSpPr txBox="1">
              <a:spLocks noChangeArrowheads="1"/>
            </p:cNvSpPr>
            <p:nvPr/>
          </p:nvSpPr>
          <p:spPr bwMode="auto">
            <a:xfrm>
              <a:off x="0" y="336"/>
              <a:ext cx="4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33871" name="Text Box 84"/>
            <p:cNvSpPr txBox="1">
              <a:spLocks noChangeArrowheads="1"/>
            </p:cNvSpPr>
            <p:nvPr/>
          </p:nvSpPr>
          <p:spPr bwMode="auto">
            <a:xfrm>
              <a:off x="0" y="129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B2</a:t>
              </a:r>
            </a:p>
          </p:txBody>
        </p:sp>
        <p:sp>
          <p:nvSpPr>
            <p:cNvPr id="33872" name="Text Box 85"/>
            <p:cNvSpPr txBox="1">
              <a:spLocks noChangeArrowheads="1"/>
            </p:cNvSpPr>
            <p:nvPr/>
          </p:nvSpPr>
          <p:spPr bwMode="auto">
            <a:xfrm>
              <a:off x="0" y="240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B3</a:t>
              </a:r>
            </a:p>
          </p:txBody>
        </p:sp>
        <p:sp>
          <p:nvSpPr>
            <p:cNvPr id="33873" name="Text Box 86"/>
            <p:cNvSpPr txBox="1">
              <a:spLocks noChangeArrowheads="1"/>
            </p:cNvSpPr>
            <p:nvPr/>
          </p:nvSpPr>
          <p:spPr bwMode="auto">
            <a:xfrm>
              <a:off x="0" y="350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B4</a:t>
              </a:r>
            </a:p>
          </p:txBody>
        </p:sp>
        <p:sp>
          <p:nvSpPr>
            <p:cNvPr id="33874" name="Text Box 87"/>
            <p:cNvSpPr txBox="1">
              <a:spLocks noChangeArrowheads="1"/>
            </p:cNvSpPr>
            <p:nvPr/>
          </p:nvSpPr>
          <p:spPr bwMode="auto">
            <a:xfrm>
              <a:off x="2832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B5</a:t>
              </a:r>
            </a:p>
          </p:txBody>
        </p:sp>
        <p:sp>
          <p:nvSpPr>
            <p:cNvPr id="33875" name="Text Box 88"/>
            <p:cNvSpPr txBox="1">
              <a:spLocks noChangeArrowheads="1"/>
            </p:cNvSpPr>
            <p:nvPr/>
          </p:nvSpPr>
          <p:spPr bwMode="auto">
            <a:xfrm>
              <a:off x="4176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B6</a:t>
              </a:r>
            </a:p>
          </p:txBody>
        </p:sp>
      </p:grpSp>
      <p:grpSp>
        <p:nvGrpSpPr>
          <p:cNvPr id="6" name="Group 89"/>
          <p:cNvGrpSpPr>
            <a:grpSpLocks/>
          </p:cNvGrpSpPr>
          <p:nvPr/>
        </p:nvGrpSpPr>
        <p:grpSpPr bwMode="auto">
          <a:xfrm>
            <a:off x="304800" y="2057400"/>
            <a:ext cx="5334000" cy="4572000"/>
            <a:chOff x="192" y="1296"/>
            <a:chExt cx="3360" cy="2880"/>
          </a:xfrm>
        </p:grpSpPr>
        <p:sp>
          <p:nvSpPr>
            <p:cNvPr id="33866" name="Line 90"/>
            <p:cNvSpPr>
              <a:spLocks noChangeShapeType="1"/>
            </p:cNvSpPr>
            <p:nvPr/>
          </p:nvSpPr>
          <p:spPr bwMode="auto">
            <a:xfrm flipH="1">
              <a:off x="192" y="4176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7" name="Line 91"/>
            <p:cNvSpPr>
              <a:spLocks noChangeShapeType="1"/>
            </p:cNvSpPr>
            <p:nvPr/>
          </p:nvSpPr>
          <p:spPr bwMode="auto">
            <a:xfrm flipV="1">
              <a:off x="192" y="1296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8" name="Line 92"/>
            <p:cNvSpPr>
              <a:spLocks noChangeShapeType="1"/>
            </p:cNvSpPr>
            <p:nvPr/>
          </p:nvSpPr>
          <p:spPr bwMode="auto">
            <a:xfrm>
              <a:off x="192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9" name="Line 93"/>
            <p:cNvSpPr>
              <a:spLocks noChangeShapeType="1"/>
            </p:cNvSpPr>
            <p:nvPr/>
          </p:nvSpPr>
          <p:spPr bwMode="auto">
            <a:xfrm>
              <a:off x="864" y="12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65" name="Line 94"/>
          <p:cNvSpPr>
            <a:spLocks noChangeShapeType="1"/>
          </p:cNvSpPr>
          <p:nvPr/>
        </p:nvSpPr>
        <p:spPr bwMode="auto">
          <a:xfrm flipV="1">
            <a:off x="5638800" y="3505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2" grpId="0" animBg="1"/>
      <p:bldP spid="10035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5800" y="4800600"/>
            <a:ext cx="2057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685800" y="3124200"/>
            <a:ext cx="1981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Dead Code Elimination</a:t>
            </a:r>
          </a:p>
        </p:txBody>
      </p:sp>
      <p:graphicFrame>
        <p:nvGraphicFramePr>
          <p:cNvPr id="1004549" name="Group 5"/>
          <p:cNvGraphicFramePr>
            <a:graphicFrameLocks noGrp="1"/>
          </p:cNvGraphicFramePr>
          <p:nvPr/>
        </p:nvGraphicFramePr>
        <p:xfrm>
          <a:off x="685800" y="68580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04561" name="Group 17"/>
          <p:cNvGraphicFramePr>
            <a:graphicFrameLocks noGrp="1"/>
          </p:cNvGraphicFramePr>
          <p:nvPr/>
        </p:nvGraphicFramePr>
        <p:xfrm>
          <a:off x="685800" y="252095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i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&lt; v 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04573" name="Group 29"/>
          <p:cNvGraphicFramePr>
            <a:graphicFrameLocks noGrp="1"/>
          </p:cNvGraphicFramePr>
          <p:nvPr/>
        </p:nvGraphicFramePr>
        <p:xfrm>
          <a:off x="685800" y="4191000"/>
          <a:ext cx="2057400" cy="122396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&gt; v 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57" name="Rectangle 41"/>
          <p:cNvSpPr>
            <a:spLocks noChangeArrowheads="1"/>
          </p:cNvSpPr>
          <p:nvPr/>
        </p:nvSpPr>
        <p:spPr bwMode="auto">
          <a:xfrm>
            <a:off x="685800" y="6019800"/>
            <a:ext cx="1981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if i &gt;= j goto B6</a:t>
            </a:r>
          </a:p>
        </p:txBody>
      </p:sp>
      <p:graphicFrame>
        <p:nvGraphicFramePr>
          <p:cNvPr id="1004586" name="Group 42"/>
          <p:cNvGraphicFramePr>
            <a:graphicFrameLocks noGrp="1"/>
          </p:cNvGraphicFramePr>
          <p:nvPr/>
        </p:nvGraphicFramePr>
        <p:xfrm>
          <a:off x="5105400" y="2057400"/>
          <a:ext cx="990600" cy="109537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04596" name="Group 52"/>
          <p:cNvGraphicFramePr>
            <a:graphicFrameLocks noGrp="1"/>
          </p:cNvGraphicFramePr>
          <p:nvPr/>
        </p:nvGraphicFramePr>
        <p:xfrm>
          <a:off x="7239000" y="2133600"/>
          <a:ext cx="1066800" cy="109537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1676400" y="1905000"/>
            <a:ext cx="0" cy="4114800"/>
            <a:chOff x="2784" y="1248"/>
            <a:chExt cx="0" cy="2592"/>
          </a:xfrm>
        </p:grpSpPr>
        <p:sp>
          <p:nvSpPr>
            <p:cNvPr id="34902" name="Line 63"/>
            <p:cNvSpPr>
              <a:spLocks noChangeShapeType="1"/>
            </p:cNvSpPr>
            <p:nvPr/>
          </p:nvSpPr>
          <p:spPr bwMode="auto">
            <a:xfrm>
              <a:off x="2784" y="12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3" name="Line 64"/>
            <p:cNvSpPr>
              <a:spLocks noChangeShapeType="1"/>
            </p:cNvSpPr>
            <p:nvPr/>
          </p:nvSpPr>
          <p:spPr bwMode="auto">
            <a:xfrm>
              <a:off x="278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4" name="Line 65"/>
            <p:cNvSpPr>
              <a:spLocks noChangeShapeType="1"/>
            </p:cNvSpPr>
            <p:nvPr/>
          </p:nvSpPr>
          <p:spPr bwMode="auto">
            <a:xfrm>
              <a:off x="2784" y="34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2667000" y="1524000"/>
            <a:ext cx="5105400" cy="4495800"/>
            <a:chOff x="1680" y="960"/>
            <a:chExt cx="3216" cy="2832"/>
          </a:xfrm>
        </p:grpSpPr>
        <p:sp>
          <p:nvSpPr>
            <p:cNvPr id="34898" name="Line 67"/>
            <p:cNvSpPr>
              <a:spLocks noChangeShapeType="1"/>
            </p:cNvSpPr>
            <p:nvPr/>
          </p:nvSpPr>
          <p:spPr bwMode="auto">
            <a:xfrm>
              <a:off x="1680" y="37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9" name="Line 68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0" name="Line 69"/>
            <p:cNvSpPr>
              <a:spLocks noChangeShapeType="1"/>
            </p:cNvSpPr>
            <p:nvPr/>
          </p:nvSpPr>
          <p:spPr bwMode="auto">
            <a:xfrm>
              <a:off x="2256" y="9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01" name="Line 70"/>
            <p:cNvSpPr>
              <a:spLocks noChangeShapeType="1"/>
            </p:cNvSpPr>
            <p:nvPr/>
          </p:nvSpPr>
          <p:spPr bwMode="auto">
            <a:xfrm>
              <a:off x="48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2667000" y="1676400"/>
            <a:ext cx="2971800" cy="4648200"/>
            <a:chOff x="1680" y="1056"/>
            <a:chExt cx="1872" cy="2928"/>
          </a:xfrm>
        </p:grpSpPr>
        <p:sp>
          <p:nvSpPr>
            <p:cNvPr id="34894" name="Line 72"/>
            <p:cNvSpPr>
              <a:spLocks noChangeShapeType="1"/>
            </p:cNvSpPr>
            <p:nvPr/>
          </p:nvSpPr>
          <p:spPr bwMode="auto">
            <a:xfrm>
              <a:off x="1680" y="39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5" name="Line 73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6" name="Line 74"/>
            <p:cNvSpPr>
              <a:spLocks noChangeShapeType="1"/>
            </p:cNvSpPr>
            <p:nvPr/>
          </p:nvSpPr>
          <p:spPr bwMode="auto">
            <a:xfrm>
              <a:off x="2736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7" name="Line 75"/>
            <p:cNvSpPr>
              <a:spLocks noChangeShapeType="1"/>
            </p:cNvSpPr>
            <p:nvPr/>
          </p:nvSpPr>
          <p:spPr bwMode="auto">
            <a:xfrm>
              <a:off x="3552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0" y="228600"/>
            <a:ext cx="7391400" cy="5700713"/>
            <a:chOff x="0" y="144"/>
            <a:chExt cx="4656" cy="3591"/>
          </a:xfrm>
        </p:grpSpPr>
        <p:sp>
          <p:nvSpPr>
            <p:cNvPr id="34888" name="Text Box 77"/>
            <p:cNvSpPr txBox="1">
              <a:spLocks noChangeArrowheads="1"/>
            </p:cNvSpPr>
            <p:nvPr/>
          </p:nvSpPr>
          <p:spPr bwMode="auto">
            <a:xfrm>
              <a:off x="0" y="14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34889" name="Text Box 78"/>
            <p:cNvSpPr txBox="1">
              <a:spLocks noChangeArrowheads="1"/>
            </p:cNvSpPr>
            <p:nvPr/>
          </p:nvSpPr>
          <p:spPr bwMode="auto">
            <a:xfrm>
              <a:off x="0" y="129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B2</a:t>
              </a:r>
            </a:p>
          </p:txBody>
        </p:sp>
        <p:sp>
          <p:nvSpPr>
            <p:cNvPr id="34890" name="Text Box 79"/>
            <p:cNvSpPr txBox="1">
              <a:spLocks noChangeArrowheads="1"/>
            </p:cNvSpPr>
            <p:nvPr/>
          </p:nvSpPr>
          <p:spPr bwMode="auto">
            <a:xfrm>
              <a:off x="0" y="240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B3</a:t>
              </a:r>
            </a:p>
          </p:txBody>
        </p:sp>
        <p:sp>
          <p:nvSpPr>
            <p:cNvPr id="34891" name="Text Box 80"/>
            <p:cNvSpPr txBox="1">
              <a:spLocks noChangeArrowheads="1"/>
            </p:cNvSpPr>
            <p:nvPr/>
          </p:nvSpPr>
          <p:spPr bwMode="auto">
            <a:xfrm>
              <a:off x="0" y="350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B4</a:t>
              </a:r>
            </a:p>
          </p:txBody>
        </p:sp>
        <p:sp>
          <p:nvSpPr>
            <p:cNvPr id="34892" name="Text Box 81"/>
            <p:cNvSpPr txBox="1">
              <a:spLocks noChangeArrowheads="1"/>
            </p:cNvSpPr>
            <p:nvPr/>
          </p:nvSpPr>
          <p:spPr bwMode="auto">
            <a:xfrm>
              <a:off x="2832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B5</a:t>
              </a:r>
            </a:p>
          </p:txBody>
        </p:sp>
        <p:sp>
          <p:nvSpPr>
            <p:cNvPr id="34893" name="Text Box 82"/>
            <p:cNvSpPr txBox="1">
              <a:spLocks noChangeArrowheads="1"/>
            </p:cNvSpPr>
            <p:nvPr/>
          </p:nvSpPr>
          <p:spPr bwMode="auto">
            <a:xfrm>
              <a:off x="4176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B6</a:t>
              </a:r>
            </a:p>
          </p:txBody>
        </p: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304800" y="2057400"/>
            <a:ext cx="5334000" cy="4572000"/>
            <a:chOff x="192" y="1296"/>
            <a:chExt cx="3360" cy="2880"/>
          </a:xfrm>
        </p:grpSpPr>
        <p:sp>
          <p:nvSpPr>
            <p:cNvPr id="34884" name="Line 84"/>
            <p:cNvSpPr>
              <a:spLocks noChangeShapeType="1"/>
            </p:cNvSpPr>
            <p:nvPr/>
          </p:nvSpPr>
          <p:spPr bwMode="auto">
            <a:xfrm flipH="1">
              <a:off x="192" y="4176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5" name="Line 85"/>
            <p:cNvSpPr>
              <a:spLocks noChangeShapeType="1"/>
            </p:cNvSpPr>
            <p:nvPr/>
          </p:nvSpPr>
          <p:spPr bwMode="auto">
            <a:xfrm flipV="1">
              <a:off x="192" y="1296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6" name="Line 86"/>
            <p:cNvSpPr>
              <a:spLocks noChangeShapeType="1"/>
            </p:cNvSpPr>
            <p:nvPr/>
          </p:nvSpPr>
          <p:spPr bwMode="auto">
            <a:xfrm>
              <a:off x="192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7" name="Line 87"/>
            <p:cNvSpPr>
              <a:spLocks noChangeShapeType="1"/>
            </p:cNvSpPr>
            <p:nvPr/>
          </p:nvSpPr>
          <p:spPr bwMode="auto">
            <a:xfrm>
              <a:off x="864" y="12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83" name="Line 88"/>
          <p:cNvSpPr>
            <a:spLocks noChangeShapeType="1"/>
          </p:cNvSpPr>
          <p:nvPr/>
        </p:nvSpPr>
        <p:spPr bwMode="auto">
          <a:xfrm flipV="1">
            <a:off x="5638800" y="31242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5800" y="4800600"/>
            <a:ext cx="2057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685800" y="3124200"/>
            <a:ext cx="1981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Reduction in Strength</a:t>
            </a:r>
          </a:p>
        </p:txBody>
      </p:sp>
      <p:graphicFrame>
        <p:nvGraphicFramePr>
          <p:cNvPr id="1005573" name="Group 5"/>
          <p:cNvGraphicFramePr>
            <a:graphicFrameLocks noGrp="1"/>
          </p:cNvGraphicFramePr>
          <p:nvPr/>
        </p:nvGraphicFramePr>
        <p:xfrm>
          <a:off x="685800" y="68580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05585" name="Group 17"/>
          <p:cNvGraphicFramePr>
            <a:graphicFrameLocks noGrp="1"/>
          </p:cNvGraphicFramePr>
          <p:nvPr/>
        </p:nvGraphicFramePr>
        <p:xfrm>
          <a:off x="685800" y="252095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i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&lt; v 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05597" name="Group 29"/>
          <p:cNvGraphicFramePr>
            <a:graphicFrameLocks noGrp="1"/>
          </p:cNvGraphicFramePr>
          <p:nvPr/>
        </p:nvGraphicFramePr>
        <p:xfrm>
          <a:off x="685800" y="4191000"/>
          <a:ext cx="2057400" cy="122396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&gt; v 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881" name="Rectangle 41"/>
          <p:cNvSpPr>
            <a:spLocks noChangeArrowheads="1"/>
          </p:cNvSpPr>
          <p:nvPr/>
        </p:nvSpPr>
        <p:spPr bwMode="auto">
          <a:xfrm>
            <a:off x="685800" y="6019800"/>
            <a:ext cx="1981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if i &gt;= j goto B6</a:t>
            </a:r>
          </a:p>
        </p:txBody>
      </p:sp>
      <p:graphicFrame>
        <p:nvGraphicFramePr>
          <p:cNvPr id="1005610" name="Group 42"/>
          <p:cNvGraphicFramePr>
            <a:graphicFrameLocks noGrp="1"/>
          </p:cNvGraphicFramePr>
          <p:nvPr/>
        </p:nvGraphicFramePr>
        <p:xfrm>
          <a:off x="5105400" y="2057400"/>
          <a:ext cx="990600" cy="109537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05620" name="Group 52"/>
          <p:cNvGraphicFramePr>
            <a:graphicFrameLocks noGrp="1"/>
          </p:cNvGraphicFramePr>
          <p:nvPr/>
        </p:nvGraphicFramePr>
        <p:xfrm>
          <a:off x="7239000" y="2133600"/>
          <a:ext cx="1066800" cy="109537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1676400" y="1905000"/>
            <a:ext cx="0" cy="4114800"/>
            <a:chOff x="2784" y="1248"/>
            <a:chExt cx="0" cy="2592"/>
          </a:xfrm>
        </p:grpSpPr>
        <p:sp>
          <p:nvSpPr>
            <p:cNvPr id="35926" name="Line 63"/>
            <p:cNvSpPr>
              <a:spLocks noChangeShapeType="1"/>
            </p:cNvSpPr>
            <p:nvPr/>
          </p:nvSpPr>
          <p:spPr bwMode="auto">
            <a:xfrm>
              <a:off x="2784" y="12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7" name="Line 64"/>
            <p:cNvSpPr>
              <a:spLocks noChangeShapeType="1"/>
            </p:cNvSpPr>
            <p:nvPr/>
          </p:nvSpPr>
          <p:spPr bwMode="auto">
            <a:xfrm>
              <a:off x="278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8" name="Line 65"/>
            <p:cNvSpPr>
              <a:spLocks noChangeShapeType="1"/>
            </p:cNvSpPr>
            <p:nvPr/>
          </p:nvSpPr>
          <p:spPr bwMode="auto">
            <a:xfrm>
              <a:off x="2784" y="34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2667000" y="1524000"/>
            <a:ext cx="5105400" cy="4495800"/>
            <a:chOff x="1680" y="960"/>
            <a:chExt cx="3216" cy="2832"/>
          </a:xfrm>
        </p:grpSpPr>
        <p:sp>
          <p:nvSpPr>
            <p:cNvPr id="35922" name="Line 67"/>
            <p:cNvSpPr>
              <a:spLocks noChangeShapeType="1"/>
            </p:cNvSpPr>
            <p:nvPr/>
          </p:nvSpPr>
          <p:spPr bwMode="auto">
            <a:xfrm>
              <a:off x="1680" y="37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3" name="Line 68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4" name="Line 69"/>
            <p:cNvSpPr>
              <a:spLocks noChangeShapeType="1"/>
            </p:cNvSpPr>
            <p:nvPr/>
          </p:nvSpPr>
          <p:spPr bwMode="auto">
            <a:xfrm>
              <a:off x="2256" y="9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5" name="Line 70"/>
            <p:cNvSpPr>
              <a:spLocks noChangeShapeType="1"/>
            </p:cNvSpPr>
            <p:nvPr/>
          </p:nvSpPr>
          <p:spPr bwMode="auto">
            <a:xfrm>
              <a:off x="48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2667000" y="1676400"/>
            <a:ext cx="2971800" cy="4648200"/>
            <a:chOff x="1680" y="1056"/>
            <a:chExt cx="1872" cy="2928"/>
          </a:xfrm>
        </p:grpSpPr>
        <p:sp>
          <p:nvSpPr>
            <p:cNvPr id="35918" name="Line 72"/>
            <p:cNvSpPr>
              <a:spLocks noChangeShapeType="1"/>
            </p:cNvSpPr>
            <p:nvPr/>
          </p:nvSpPr>
          <p:spPr bwMode="auto">
            <a:xfrm>
              <a:off x="1680" y="39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9" name="Line 73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0" name="Line 74"/>
            <p:cNvSpPr>
              <a:spLocks noChangeShapeType="1"/>
            </p:cNvSpPr>
            <p:nvPr/>
          </p:nvSpPr>
          <p:spPr bwMode="auto">
            <a:xfrm>
              <a:off x="2736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21" name="Line 75"/>
            <p:cNvSpPr>
              <a:spLocks noChangeShapeType="1"/>
            </p:cNvSpPr>
            <p:nvPr/>
          </p:nvSpPr>
          <p:spPr bwMode="auto">
            <a:xfrm>
              <a:off x="3552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0" y="228600"/>
            <a:ext cx="7391400" cy="5700713"/>
            <a:chOff x="0" y="144"/>
            <a:chExt cx="4656" cy="3591"/>
          </a:xfrm>
        </p:grpSpPr>
        <p:sp>
          <p:nvSpPr>
            <p:cNvPr id="35912" name="Text Box 77"/>
            <p:cNvSpPr txBox="1">
              <a:spLocks noChangeArrowheads="1"/>
            </p:cNvSpPr>
            <p:nvPr/>
          </p:nvSpPr>
          <p:spPr bwMode="auto">
            <a:xfrm>
              <a:off x="0" y="14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35913" name="Text Box 78"/>
            <p:cNvSpPr txBox="1">
              <a:spLocks noChangeArrowheads="1"/>
            </p:cNvSpPr>
            <p:nvPr/>
          </p:nvSpPr>
          <p:spPr bwMode="auto">
            <a:xfrm>
              <a:off x="0" y="129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B2</a:t>
              </a:r>
            </a:p>
          </p:txBody>
        </p:sp>
        <p:sp>
          <p:nvSpPr>
            <p:cNvPr id="35914" name="Text Box 79"/>
            <p:cNvSpPr txBox="1">
              <a:spLocks noChangeArrowheads="1"/>
            </p:cNvSpPr>
            <p:nvPr/>
          </p:nvSpPr>
          <p:spPr bwMode="auto">
            <a:xfrm>
              <a:off x="0" y="240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/>
                <a:t>B3</a:t>
              </a:r>
            </a:p>
          </p:txBody>
        </p:sp>
        <p:sp>
          <p:nvSpPr>
            <p:cNvPr id="35915" name="Text Box 80"/>
            <p:cNvSpPr txBox="1">
              <a:spLocks noChangeArrowheads="1"/>
            </p:cNvSpPr>
            <p:nvPr/>
          </p:nvSpPr>
          <p:spPr bwMode="auto">
            <a:xfrm>
              <a:off x="0" y="350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B4</a:t>
              </a:r>
            </a:p>
          </p:txBody>
        </p:sp>
        <p:sp>
          <p:nvSpPr>
            <p:cNvPr id="35916" name="Text Box 81"/>
            <p:cNvSpPr txBox="1">
              <a:spLocks noChangeArrowheads="1"/>
            </p:cNvSpPr>
            <p:nvPr/>
          </p:nvSpPr>
          <p:spPr bwMode="auto">
            <a:xfrm>
              <a:off x="2832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B5</a:t>
              </a:r>
            </a:p>
          </p:txBody>
        </p:sp>
        <p:sp>
          <p:nvSpPr>
            <p:cNvPr id="35917" name="Text Box 82"/>
            <p:cNvSpPr txBox="1">
              <a:spLocks noChangeArrowheads="1"/>
            </p:cNvSpPr>
            <p:nvPr/>
          </p:nvSpPr>
          <p:spPr bwMode="auto">
            <a:xfrm>
              <a:off x="4176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B6</a:t>
              </a:r>
            </a:p>
          </p:txBody>
        </p: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304800" y="2057400"/>
            <a:ext cx="5334000" cy="4572000"/>
            <a:chOff x="192" y="1296"/>
            <a:chExt cx="3360" cy="2880"/>
          </a:xfrm>
        </p:grpSpPr>
        <p:sp>
          <p:nvSpPr>
            <p:cNvPr id="35908" name="Line 84"/>
            <p:cNvSpPr>
              <a:spLocks noChangeShapeType="1"/>
            </p:cNvSpPr>
            <p:nvPr/>
          </p:nvSpPr>
          <p:spPr bwMode="auto">
            <a:xfrm flipH="1">
              <a:off x="192" y="4176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9" name="Line 85"/>
            <p:cNvSpPr>
              <a:spLocks noChangeShapeType="1"/>
            </p:cNvSpPr>
            <p:nvPr/>
          </p:nvSpPr>
          <p:spPr bwMode="auto">
            <a:xfrm flipV="1">
              <a:off x="192" y="1296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0" name="Line 86"/>
            <p:cNvSpPr>
              <a:spLocks noChangeShapeType="1"/>
            </p:cNvSpPr>
            <p:nvPr/>
          </p:nvSpPr>
          <p:spPr bwMode="auto">
            <a:xfrm>
              <a:off x="192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1" name="Line 87"/>
            <p:cNvSpPr>
              <a:spLocks noChangeShapeType="1"/>
            </p:cNvSpPr>
            <p:nvPr/>
          </p:nvSpPr>
          <p:spPr bwMode="auto">
            <a:xfrm>
              <a:off x="864" y="12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907" name="Line 88"/>
          <p:cNvSpPr>
            <a:spLocks noChangeShapeType="1"/>
          </p:cNvSpPr>
          <p:nvPr/>
        </p:nvSpPr>
        <p:spPr bwMode="auto">
          <a:xfrm flipV="1">
            <a:off x="5638800" y="31242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85800" y="4800600"/>
            <a:ext cx="2057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85800" y="3124200"/>
            <a:ext cx="1981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2971800" y="152400"/>
            <a:ext cx="5486400" cy="45720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Reduction in Strength</a:t>
            </a:r>
          </a:p>
        </p:txBody>
      </p:sp>
      <p:graphicFrame>
        <p:nvGraphicFramePr>
          <p:cNvPr id="1070097" name="Group 17"/>
          <p:cNvGraphicFramePr>
            <a:graphicFrameLocks noGrp="1"/>
          </p:cNvGraphicFramePr>
          <p:nvPr/>
        </p:nvGraphicFramePr>
        <p:xfrm>
          <a:off x="685800" y="2520950"/>
          <a:ext cx="1981200" cy="1219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i  + 1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&lt; v 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70170" name="Group 90"/>
          <p:cNvGraphicFramePr>
            <a:graphicFrameLocks noGrp="1"/>
          </p:cNvGraphicFramePr>
          <p:nvPr/>
        </p:nvGraphicFramePr>
        <p:xfrm>
          <a:off x="685800" y="4191000"/>
          <a:ext cx="2057400" cy="122396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j –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- 4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&gt; v 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893" name="Rectangle 41"/>
          <p:cNvSpPr>
            <a:spLocks noChangeArrowheads="1"/>
          </p:cNvSpPr>
          <p:nvPr/>
        </p:nvSpPr>
        <p:spPr bwMode="auto">
          <a:xfrm>
            <a:off x="685800" y="6019800"/>
            <a:ext cx="19812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if i &gt;= j goto B6</a:t>
            </a:r>
          </a:p>
        </p:txBody>
      </p:sp>
      <p:graphicFrame>
        <p:nvGraphicFramePr>
          <p:cNvPr id="1070122" name="Group 42"/>
          <p:cNvGraphicFramePr>
            <a:graphicFrameLocks noGrp="1"/>
          </p:cNvGraphicFramePr>
          <p:nvPr/>
        </p:nvGraphicFramePr>
        <p:xfrm>
          <a:off x="5105400" y="2057400"/>
          <a:ext cx="990600" cy="109537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70132" name="Group 52"/>
          <p:cNvGraphicFramePr>
            <a:graphicFrameLocks noGrp="1"/>
          </p:cNvGraphicFramePr>
          <p:nvPr/>
        </p:nvGraphicFramePr>
        <p:xfrm>
          <a:off x="7239000" y="2133600"/>
          <a:ext cx="1066800" cy="109537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1676400" y="1905000"/>
            <a:ext cx="0" cy="4114800"/>
            <a:chOff x="2784" y="1248"/>
            <a:chExt cx="0" cy="2592"/>
          </a:xfrm>
        </p:grpSpPr>
        <p:sp>
          <p:nvSpPr>
            <p:cNvPr id="36954" name="Line 63"/>
            <p:cNvSpPr>
              <a:spLocks noChangeShapeType="1"/>
            </p:cNvSpPr>
            <p:nvPr/>
          </p:nvSpPr>
          <p:spPr bwMode="auto">
            <a:xfrm>
              <a:off x="2784" y="12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5" name="Line 64"/>
            <p:cNvSpPr>
              <a:spLocks noChangeShapeType="1"/>
            </p:cNvSpPr>
            <p:nvPr/>
          </p:nvSpPr>
          <p:spPr bwMode="auto">
            <a:xfrm>
              <a:off x="278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6" name="Line 65"/>
            <p:cNvSpPr>
              <a:spLocks noChangeShapeType="1"/>
            </p:cNvSpPr>
            <p:nvPr/>
          </p:nvSpPr>
          <p:spPr bwMode="auto">
            <a:xfrm>
              <a:off x="2784" y="34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2667000" y="1524000"/>
            <a:ext cx="5105400" cy="4495800"/>
            <a:chOff x="1680" y="960"/>
            <a:chExt cx="3216" cy="2832"/>
          </a:xfrm>
        </p:grpSpPr>
        <p:sp>
          <p:nvSpPr>
            <p:cNvPr id="36950" name="Line 67"/>
            <p:cNvSpPr>
              <a:spLocks noChangeShapeType="1"/>
            </p:cNvSpPr>
            <p:nvPr/>
          </p:nvSpPr>
          <p:spPr bwMode="auto">
            <a:xfrm>
              <a:off x="1680" y="37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1" name="Line 68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2" name="Line 69"/>
            <p:cNvSpPr>
              <a:spLocks noChangeShapeType="1"/>
            </p:cNvSpPr>
            <p:nvPr/>
          </p:nvSpPr>
          <p:spPr bwMode="auto">
            <a:xfrm>
              <a:off x="2256" y="9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3" name="Line 70"/>
            <p:cNvSpPr>
              <a:spLocks noChangeShapeType="1"/>
            </p:cNvSpPr>
            <p:nvPr/>
          </p:nvSpPr>
          <p:spPr bwMode="auto">
            <a:xfrm>
              <a:off x="48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2667000" y="1676400"/>
            <a:ext cx="2971800" cy="4648200"/>
            <a:chOff x="1680" y="1056"/>
            <a:chExt cx="1872" cy="2928"/>
          </a:xfrm>
        </p:grpSpPr>
        <p:sp>
          <p:nvSpPr>
            <p:cNvPr id="36946" name="Line 72"/>
            <p:cNvSpPr>
              <a:spLocks noChangeShapeType="1"/>
            </p:cNvSpPr>
            <p:nvPr/>
          </p:nvSpPr>
          <p:spPr bwMode="auto">
            <a:xfrm>
              <a:off x="1680" y="39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7" name="Line 73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8" name="Line 74"/>
            <p:cNvSpPr>
              <a:spLocks noChangeShapeType="1"/>
            </p:cNvSpPr>
            <p:nvPr/>
          </p:nvSpPr>
          <p:spPr bwMode="auto">
            <a:xfrm>
              <a:off x="2736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9" name="Line 75"/>
            <p:cNvSpPr>
              <a:spLocks noChangeShapeType="1"/>
            </p:cNvSpPr>
            <p:nvPr/>
          </p:nvSpPr>
          <p:spPr bwMode="auto">
            <a:xfrm>
              <a:off x="3552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0" y="228600"/>
            <a:ext cx="7391400" cy="5700713"/>
            <a:chOff x="0" y="144"/>
            <a:chExt cx="4656" cy="3591"/>
          </a:xfrm>
        </p:grpSpPr>
        <p:sp>
          <p:nvSpPr>
            <p:cNvPr id="36940" name="Text Box 77"/>
            <p:cNvSpPr txBox="1">
              <a:spLocks noChangeArrowheads="1"/>
            </p:cNvSpPr>
            <p:nvPr/>
          </p:nvSpPr>
          <p:spPr bwMode="auto">
            <a:xfrm>
              <a:off x="0" y="14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36941" name="Text Box 78"/>
            <p:cNvSpPr txBox="1">
              <a:spLocks noChangeArrowheads="1"/>
            </p:cNvSpPr>
            <p:nvPr/>
          </p:nvSpPr>
          <p:spPr bwMode="auto">
            <a:xfrm>
              <a:off x="0" y="129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B2</a:t>
              </a:r>
            </a:p>
          </p:txBody>
        </p:sp>
        <p:sp>
          <p:nvSpPr>
            <p:cNvPr id="36942" name="Text Box 79"/>
            <p:cNvSpPr txBox="1">
              <a:spLocks noChangeArrowheads="1"/>
            </p:cNvSpPr>
            <p:nvPr/>
          </p:nvSpPr>
          <p:spPr bwMode="auto">
            <a:xfrm>
              <a:off x="0" y="240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B3</a:t>
              </a:r>
            </a:p>
          </p:txBody>
        </p:sp>
        <p:sp>
          <p:nvSpPr>
            <p:cNvPr id="36943" name="Text Box 80"/>
            <p:cNvSpPr txBox="1">
              <a:spLocks noChangeArrowheads="1"/>
            </p:cNvSpPr>
            <p:nvPr/>
          </p:nvSpPr>
          <p:spPr bwMode="auto">
            <a:xfrm>
              <a:off x="0" y="350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B4</a:t>
              </a:r>
            </a:p>
          </p:txBody>
        </p:sp>
        <p:sp>
          <p:nvSpPr>
            <p:cNvPr id="36944" name="Text Box 81"/>
            <p:cNvSpPr txBox="1">
              <a:spLocks noChangeArrowheads="1"/>
            </p:cNvSpPr>
            <p:nvPr/>
          </p:nvSpPr>
          <p:spPr bwMode="auto">
            <a:xfrm>
              <a:off x="2832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B5</a:t>
              </a:r>
            </a:p>
          </p:txBody>
        </p:sp>
        <p:sp>
          <p:nvSpPr>
            <p:cNvPr id="36945" name="Text Box 82"/>
            <p:cNvSpPr txBox="1">
              <a:spLocks noChangeArrowheads="1"/>
            </p:cNvSpPr>
            <p:nvPr/>
          </p:nvSpPr>
          <p:spPr bwMode="auto">
            <a:xfrm>
              <a:off x="4176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B6</a:t>
              </a:r>
            </a:p>
          </p:txBody>
        </p: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304800" y="2057400"/>
            <a:ext cx="5334000" cy="4572000"/>
            <a:chOff x="192" y="1296"/>
            <a:chExt cx="3360" cy="2880"/>
          </a:xfrm>
        </p:grpSpPr>
        <p:sp>
          <p:nvSpPr>
            <p:cNvPr id="36936" name="Line 84"/>
            <p:cNvSpPr>
              <a:spLocks noChangeShapeType="1"/>
            </p:cNvSpPr>
            <p:nvPr/>
          </p:nvSpPr>
          <p:spPr bwMode="auto">
            <a:xfrm flipH="1">
              <a:off x="192" y="4176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7" name="Line 85"/>
            <p:cNvSpPr>
              <a:spLocks noChangeShapeType="1"/>
            </p:cNvSpPr>
            <p:nvPr/>
          </p:nvSpPr>
          <p:spPr bwMode="auto">
            <a:xfrm flipV="1">
              <a:off x="192" y="1296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8" name="Line 86"/>
            <p:cNvSpPr>
              <a:spLocks noChangeShapeType="1"/>
            </p:cNvSpPr>
            <p:nvPr/>
          </p:nvSpPr>
          <p:spPr bwMode="auto">
            <a:xfrm>
              <a:off x="192" y="129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9" name="Line 87"/>
            <p:cNvSpPr>
              <a:spLocks noChangeShapeType="1"/>
            </p:cNvSpPr>
            <p:nvPr/>
          </p:nvSpPr>
          <p:spPr bwMode="auto">
            <a:xfrm>
              <a:off x="864" y="12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919" name="Line 88"/>
          <p:cNvSpPr>
            <a:spLocks noChangeShapeType="1"/>
          </p:cNvSpPr>
          <p:nvPr/>
        </p:nvSpPr>
        <p:spPr bwMode="auto">
          <a:xfrm flipV="1">
            <a:off x="5638800" y="31242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70198" name="Group 118"/>
          <p:cNvGraphicFramePr>
            <a:graphicFrameLocks noGrp="1"/>
          </p:cNvGraphicFramePr>
          <p:nvPr/>
        </p:nvGraphicFramePr>
        <p:xfrm>
          <a:off x="685800" y="28575"/>
          <a:ext cx="1981200" cy="18288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 4 * 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Induction Variable Elimination</a:t>
            </a:r>
          </a:p>
        </p:txBody>
      </p:sp>
      <p:graphicFrame>
        <p:nvGraphicFramePr>
          <p:cNvPr id="1006595" name="Group 3"/>
          <p:cNvGraphicFramePr>
            <a:graphicFrameLocks noGrp="1"/>
          </p:cNvGraphicFramePr>
          <p:nvPr/>
        </p:nvGraphicFramePr>
        <p:xfrm>
          <a:off x="685800" y="685800"/>
          <a:ext cx="1981200" cy="18288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 = m - 1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j =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=4 * 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 4 *  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4 *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06611" name="Group 19"/>
          <p:cNvGraphicFramePr>
            <a:graphicFrameLocks noGrp="1"/>
          </p:cNvGraphicFramePr>
          <p:nvPr/>
        </p:nvGraphicFramePr>
        <p:xfrm>
          <a:off x="685800" y="3124200"/>
          <a:ext cx="1981200" cy="9144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&lt; v 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06621" name="Group 29"/>
          <p:cNvGraphicFramePr>
            <a:graphicFrameLocks noGrp="1"/>
          </p:cNvGraphicFramePr>
          <p:nvPr/>
        </p:nvGraphicFramePr>
        <p:xfrm>
          <a:off x="685800" y="4495800"/>
          <a:ext cx="2057400" cy="91916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- 4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if t</a:t>
                      </a:r>
                      <a:r>
                        <a:rPr kumimoji="0" lang="en-US" altLang="zh-CN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&gt; v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goto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B</a:t>
                      </a:r>
                      <a:r>
                        <a:rPr kumimoji="0" lang="en-US" altLang="zh-CN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685800" y="6019800"/>
            <a:ext cx="1981200" cy="314325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if t2&gt;= t4</a:t>
            </a:r>
            <a:r>
              <a:rPr lang="zh-CN" altLang="en-US"/>
              <a:t> </a:t>
            </a:r>
            <a:r>
              <a:rPr lang="en-US" altLang="zh-CN"/>
              <a:t>goto B6</a:t>
            </a:r>
          </a:p>
        </p:txBody>
      </p:sp>
      <p:graphicFrame>
        <p:nvGraphicFramePr>
          <p:cNvPr id="1006632" name="Group 40"/>
          <p:cNvGraphicFramePr>
            <a:graphicFrameLocks noGrp="1"/>
          </p:cNvGraphicFramePr>
          <p:nvPr/>
        </p:nvGraphicFramePr>
        <p:xfrm>
          <a:off x="5105400" y="2057400"/>
          <a:ext cx="990600" cy="109537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goto B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06642" name="Group 50"/>
          <p:cNvGraphicFramePr>
            <a:graphicFrameLocks noGrp="1"/>
          </p:cNvGraphicFramePr>
          <p:nvPr/>
        </p:nvGraphicFramePr>
        <p:xfrm>
          <a:off x="7239000" y="2133600"/>
          <a:ext cx="1066800" cy="109537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= a[t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a[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] = t</a:t>
                      </a:r>
                      <a:r>
                        <a:rPr kumimoji="0" lang="en-US" altLang="zh-CN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948" name="Line 60"/>
          <p:cNvSpPr>
            <a:spLocks noChangeShapeType="1"/>
          </p:cNvSpPr>
          <p:nvPr/>
        </p:nvSpPr>
        <p:spPr bwMode="auto">
          <a:xfrm>
            <a:off x="1676400" y="2514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49" name="Line 61"/>
          <p:cNvSpPr>
            <a:spLocks noChangeShapeType="1"/>
          </p:cNvSpPr>
          <p:nvPr/>
        </p:nvSpPr>
        <p:spPr bwMode="auto">
          <a:xfrm>
            <a:off x="16764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950" name="Line 62"/>
          <p:cNvSpPr>
            <a:spLocks noChangeShapeType="1"/>
          </p:cNvSpPr>
          <p:nvPr/>
        </p:nvSpPr>
        <p:spPr bwMode="auto">
          <a:xfrm>
            <a:off x="1676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2667000" y="1524000"/>
            <a:ext cx="5105400" cy="4495800"/>
            <a:chOff x="1680" y="960"/>
            <a:chExt cx="3216" cy="2832"/>
          </a:xfrm>
        </p:grpSpPr>
        <p:sp>
          <p:nvSpPr>
            <p:cNvPr id="37970" name="Line 64"/>
            <p:cNvSpPr>
              <a:spLocks noChangeShapeType="1"/>
            </p:cNvSpPr>
            <p:nvPr/>
          </p:nvSpPr>
          <p:spPr bwMode="auto">
            <a:xfrm>
              <a:off x="1680" y="37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1" name="Line 65"/>
            <p:cNvSpPr>
              <a:spLocks noChangeShapeType="1"/>
            </p:cNvSpPr>
            <p:nvPr/>
          </p:nvSpPr>
          <p:spPr bwMode="auto">
            <a:xfrm flipV="1">
              <a:off x="2256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2" name="Line 66"/>
            <p:cNvSpPr>
              <a:spLocks noChangeShapeType="1"/>
            </p:cNvSpPr>
            <p:nvPr/>
          </p:nvSpPr>
          <p:spPr bwMode="auto">
            <a:xfrm>
              <a:off x="2256" y="9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3" name="Line 67"/>
            <p:cNvSpPr>
              <a:spLocks noChangeShapeType="1"/>
            </p:cNvSpPr>
            <p:nvPr/>
          </p:nvSpPr>
          <p:spPr bwMode="auto">
            <a:xfrm>
              <a:off x="48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2667000" y="1676400"/>
            <a:ext cx="2971800" cy="4648200"/>
            <a:chOff x="1680" y="1056"/>
            <a:chExt cx="1872" cy="2928"/>
          </a:xfrm>
        </p:grpSpPr>
        <p:sp>
          <p:nvSpPr>
            <p:cNvPr id="37966" name="Line 69"/>
            <p:cNvSpPr>
              <a:spLocks noChangeShapeType="1"/>
            </p:cNvSpPr>
            <p:nvPr/>
          </p:nvSpPr>
          <p:spPr bwMode="auto">
            <a:xfrm>
              <a:off x="1680" y="398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7" name="Line 70"/>
            <p:cNvSpPr>
              <a:spLocks noChangeShapeType="1"/>
            </p:cNvSpPr>
            <p:nvPr/>
          </p:nvSpPr>
          <p:spPr bwMode="auto">
            <a:xfrm flipV="1">
              <a:off x="2736" y="1056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8" name="Line 71"/>
            <p:cNvSpPr>
              <a:spLocks noChangeShapeType="1"/>
            </p:cNvSpPr>
            <p:nvPr/>
          </p:nvSpPr>
          <p:spPr bwMode="auto">
            <a:xfrm>
              <a:off x="2736" y="105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9" name="Line 72"/>
            <p:cNvSpPr>
              <a:spLocks noChangeShapeType="1"/>
            </p:cNvSpPr>
            <p:nvPr/>
          </p:nvSpPr>
          <p:spPr bwMode="auto">
            <a:xfrm>
              <a:off x="3552" y="10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0" y="228600"/>
            <a:ext cx="7391400" cy="5700713"/>
            <a:chOff x="0" y="144"/>
            <a:chExt cx="4656" cy="3591"/>
          </a:xfrm>
        </p:grpSpPr>
        <p:sp>
          <p:nvSpPr>
            <p:cNvPr id="37960" name="Text Box 74"/>
            <p:cNvSpPr txBox="1">
              <a:spLocks noChangeArrowheads="1"/>
            </p:cNvSpPr>
            <p:nvPr/>
          </p:nvSpPr>
          <p:spPr bwMode="auto">
            <a:xfrm>
              <a:off x="0" y="14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B1</a:t>
              </a:r>
            </a:p>
          </p:txBody>
        </p:sp>
        <p:sp>
          <p:nvSpPr>
            <p:cNvPr id="37961" name="Text Box 75"/>
            <p:cNvSpPr txBox="1">
              <a:spLocks noChangeArrowheads="1"/>
            </p:cNvSpPr>
            <p:nvPr/>
          </p:nvSpPr>
          <p:spPr bwMode="auto">
            <a:xfrm>
              <a:off x="0" y="168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B2</a:t>
              </a:r>
            </a:p>
          </p:txBody>
        </p:sp>
        <p:sp>
          <p:nvSpPr>
            <p:cNvPr id="37962" name="Text Box 76"/>
            <p:cNvSpPr txBox="1">
              <a:spLocks noChangeArrowheads="1"/>
            </p:cNvSpPr>
            <p:nvPr/>
          </p:nvSpPr>
          <p:spPr bwMode="auto">
            <a:xfrm>
              <a:off x="0" y="2745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B3</a:t>
              </a:r>
            </a:p>
          </p:txBody>
        </p:sp>
        <p:sp>
          <p:nvSpPr>
            <p:cNvPr id="37963" name="Text Box 77"/>
            <p:cNvSpPr txBox="1">
              <a:spLocks noChangeArrowheads="1"/>
            </p:cNvSpPr>
            <p:nvPr/>
          </p:nvSpPr>
          <p:spPr bwMode="auto">
            <a:xfrm>
              <a:off x="0" y="3504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B4</a:t>
              </a:r>
            </a:p>
          </p:txBody>
        </p:sp>
        <p:sp>
          <p:nvSpPr>
            <p:cNvPr id="37964" name="Text Box 78"/>
            <p:cNvSpPr txBox="1">
              <a:spLocks noChangeArrowheads="1"/>
            </p:cNvSpPr>
            <p:nvPr/>
          </p:nvSpPr>
          <p:spPr bwMode="auto">
            <a:xfrm>
              <a:off x="2832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B5</a:t>
              </a:r>
            </a:p>
          </p:txBody>
        </p:sp>
        <p:sp>
          <p:nvSpPr>
            <p:cNvPr id="37965" name="Text Box 79"/>
            <p:cNvSpPr txBox="1">
              <a:spLocks noChangeArrowheads="1"/>
            </p:cNvSpPr>
            <p:nvPr/>
          </p:nvSpPr>
          <p:spPr bwMode="auto">
            <a:xfrm>
              <a:off x="4176" y="105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altLang="zh-CN">
                  <a:solidFill>
                    <a:schemeClr val="tx1"/>
                  </a:solidFill>
                </a:rPr>
                <a:t>B6</a:t>
              </a:r>
            </a:p>
          </p:txBody>
        </p:sp>
      </p:grp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304800" y="2819400"/>
            <a:ext cx="5334000" cy="3810000"/>
            <a:chOff x="192" y="1776"/>
            <a:chExt cx="3360" cy="2400"/>
          </a:xfrm>
        </p:grpSpPr>
        <p:sp>
          <p:nvSpPr>
            <p:cNvPr id="37956" name="Line 81"/>
            <p:cNvSpPr>
              <a:spLocks noChangeShapeType="1"/>
            </p:cNvSpPr>
            <p:nvPr/>
          </p:nvSpPr>
          <p:spPr bwMode="auto">
            <a:xfrm flipH="1">
              <a:off x="192" y="4176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7" name="Line 82"/>
            <p:cNvSpPr>
              <a:spLocks noChangeShapeType="1"/>
            </p:cNvSpPr>
            <p:nvPr/>
          </p:nvSpPr>
          <p:spPr bwMode="auto">
            <a:xfrm flipV="1">
              <a:off x="192" y="1776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8" name="Line 83"/>
            <p:cNvSpPr>
              <a:spLocks noChangeShapeType="1"/>
            </p:cNvSpPr>
            <p:nvPr/>
          </p:nvSpPr>
          <p:spPr bwMode="auto">
            <a:xfrm>
              <a:off x="192" y="17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Line 84"/>
            <p:cNvSpPr>
              <a:spLocks noChangeShapeType="1"/>
            </p:cNvSpPr>
            <p:nvPr/>
          </p:nvSpPr>
          <p:spPr bwMode="auto">
            <a:xfrm>
              <a:off x="864" y="17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55" name="Line 85"/>
          <p:cNvSpPr>
            <a:spLocks noChangeShapeType="1"/>
          </p:cNvSpPr>
          <p:nvPr/>
        </p:nvSpPr>
        <p:spPr bwMode="auto">
          <a:xfrm flipV="1">
            <a:off x="5638800" y="31242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优化的来源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566738" y="1752600"/>
            <a:ext cx="7815262" cy="3048000"/>
          </a:xfrm>
        </p:spPr>
        <p:txBody>
          <a:bodyPr/>
          <a:lstStyle/>
          <a:p>
            <a:pPr eaLnBrk="1" hangingPunct="1"/>
            <a:r>
              <a:rPr lang="zh-CN" altLang="en-US"/>
              <a:t>程序的冗余</a:t>
            </a:r>
            <a:endParaRPr lang="en-US" altLang="zh-CN"/>
          </a:p>
          <a:p>
            <a:pPr lvl="1" eaLnBrk="1" hangingPunct="1"/>
            <a:r>
              <a:rPr lang="zh-CN" altLang="en-US"/>
              <a:t>冗余是使用高级程序设计语言编程的副产品</a:t>
            </a:r>
            <a:endParaRPr lang="en-US" altLang="zh-CN"/>
          </a:p>
          <a:p>
            <a:pPr lvl="1" eaLnBrk="1" hangingPunct="1"/>
            <a:r>
              <a:rPr lang="zh-CN" altLang="en-US"/>
              <a:t>通过抽象的易于书写的方式编程和程序的高效之间存在矛盾。</a:t>
            </a:r>
            <a:endParaRPr lang="en-US" altLang="zh-CN"/>
          </a:p>
          <a:p>
            <a:pPr lvl="1" eaLnBrk="1" hangingPunct="1"/>
            <a:r>
              <a:rPr lang="zh-CN" altLang="en-US"/>
              <a:t>给编译器提供了优化的机会。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优化的示例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快速排序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1470" y="1822463"/>
            <a:ext cx="4800600" cy="353536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9312" y="1857364"/>
            <a:ext cx="4484688" cy="3352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优化的示例（续）</a:t>
            </a:r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4687888" cy="3505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1850" y="381000"/>
            <a:ext cx="4578350" cy="54864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优化的示例（续）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000" dirty="0"/>
              <a:t>全局公共子表达式</a:t>
            </a:r>
            <a:endParaRPr lang="en-US" altLang="zh-CN" sz="2000" dirty="0"/>
          </a:p>
          <a:p>
            <a:pPr lvl="1" eaLnBrk="1" hangingPunct="1"/>
            <a:r>
              <a:rPr lang="zh-CN" altLang="en-US" sz="1600" dirty="0"/>
              <a:t>表达式</a:t>
            </a:r>
            <a:r>
              <a:rPr lang="en-US" altLang="zh-CN" sz="1600" dirty="0"/>
              <a:t>E</a:t>
            </a:r>
            <a:r>
              <a:rPr lang="zh-CN" altLang="en-US" sz="1600" dirty="0"/>
              <a:t>之前出现过，其中的变量值都没有改变过，多次出现这样的</a:t>
            </a:r>
            <a:r>
              <a:rPr lang="en-US" altLang="zh-CN" sz="1600" dirty="0"/>
              <a:t>E</a:t>
            </a:r>
            <a:r>
              <a:rPr lang="zh-CN" altLang="en-US" sz="1600" dirty="0"/>
              <a:t>可以被称为公共子表达式。</a:t>
            </a:r>
            <a:endParaRPr lang="en-US" altLang="zh-CN" sz="1600" dirty="0"/>
          </a:p>
          <a:p>
            <a:pPr lvl="1" eaLnBrk="1" hangingPunct="1"/>
            <a:r>
              <a:rPr lang="zh-CN" altLang="en-US" sz="1600" dirty="0"/>
              <a:t>如果</a:t>
            </a:r>
            <a:r>
              <a:rPr lang="en-US" altLang="zh-CN" sz="1600" dirty="0"/>
              <a:t>E</a:t>
            </a:r>
            <a:r>
              <a:rPr lang="zh-CN" altLang="en-US" sz="1600" dirty="0"/>
              <a:t>上一次计算结果赋予变量</a:t>
            </a:r>
            <a:r>
              <a:rPr lang="en-US" altLang="zh-CN" sz="1600" dirty="0"/>
              <a:t>x</a:t>
            </a:r>
            <a:r>
              <a:rPr lang="zh-CN" altLang="en-US" sz="1600" dirty="0"/>
              <a:t>，且</a:t>
            </a:r>
            <a:r>
              <a:rPr lang="en-US" altLang="zh-CN" sz="1600" dirty="0"/>
              <a:t>x</a:t>
            </a:r>
            <a:r>
              <a:rPr lang="zh-CN" altLang="en-US" sz="1600" dirty="0"/>
              <a:t>的值中间没有被改变，那么就可以使用</a:t>
            </a:r>
            <a:r>
              <a:rPr lang="en-US" altLang="zh-CN" sz="1600" dirty="0"/>
              <a:t>x</a:t>
            </a:r>
            <a:r>
              <a:rPr lang="zh-CN" altLang="en-US" sz="1600" dirty="0"/>
              <a:t>而避免重新计算</a:t>
            </a:r>
            <a:r>
              <a:rPr lang="en-US" altLang="zh-CN" sz="1600" dirty="0"/>
              <a:t>E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lvl="1" eaLnBrk="1" hangingPunct="1"/>
            <a:r>
              <a:rPr lang="zh-CN" altLang="en-US" sz="1600" dirty="0"/>
              <a:t>例</a:t>
            </a:r>
            <a:r>
              <a:rPr lang="en-US" altLang="zh-CN" sz="1600" dirty="0"/>
              <a:t>9.1:</a:t>
            </a:r>
            <a:r>
              <a:rPr lang="zh-CN" altLang="en-US" sz="1600" dirty="0"/>
              <a:t>局部优化</a:t>
            </a:r>
            <a:endParaRPr lang="en-US" altLang="zh-CN" sz="1600" dirty="0"/>
          </a:p>
          <a:p>
            <a:pPr lvl="1" eaLnBrk="1" hangingPunct="1"/>
            <a:r>
              <a:rPr lang="zh-CN" altLang="en-US" sz="1600" dirty="0"/>
              <a:t>例</a:t>
            </a:r>
            <a:r>
              <a:rPr lang="en-US" altLang="zh-CN" sz="1600" dirty="0"/>
              <a:t>9.2: </a:t>
            </a:r>
            <a:r>
              <a:rPr lang="zh-CN" altLang="en-US" sz="1600" dirty="0"/>
              <a:t>考虑</a:t>
            </a:r>
            <a:r>
              <a:rPr lang="en-US" altLang="zh-CN" sz="1600" dirty="0"/>
              <a:t>B2</a:t>
            </a:r>
            <a:r>
              <a:rPr lang="zh-CN" altLang="en-US" sz="1600" dirty="0"/>
              <a:t>、</a:t>
            </a:r>
            <a:r>
              <a:rPr lang="en-US" altLang="zh-CN" sz="1600" dirty="0"/>
              <a:t>B3</a:t>
            </a:r>
            <a:r>
              <a:rPr lang="zh-CN" altLang="en-US" sz="1600" dirty="0"/>
              <a:t>和</a:t>
            </a:r>
            <a:r>
              <a:rPr lang="en-US" altLang="zh-CN" sz="1600" dirty="0"/>
              <a:t>B5</a:t>
            </a:r>
            <a:r>
              <a:rPr lang="zh-CN" altLang="en-US" sz="1600" dirty="0"/>
              <a:t>、</a:t>
            </a:r>
            <a:r>
              <a:rPr lang="en-US" altLang="zh-CN" sz="1600" dirty="0"/>
              <a:t>B6</a:t>
            </a:r>
            <a:r>
              <a:rPr lang="zh-CN" altLang="en-US" sz="1600" dirty="0"/>
              <a:t>中</a:t>
            </a:r>
            <a:endParaRPr lang="en-US" altLang="zh-CN" sz="1600" dirty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1600" dirty="0"/>
              <a:t>              </a:t>
            </a:r>
            <a:r>
              <a:rPr lang="zh-CN" altLang="en-US" sz="1600" dirty="0"/>
              <a:t>的公共子表达式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766936"/>
            <a:ext cx="1720850" cy="3886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5650" y="857232"/>
            <a:ext cx="4578350" cy="54864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优化的示例（续）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566738" y="1600200"/>
            <a:ext cx="8001000" cy="4267200"/>
          </a:xfrm>
        </p:spPr>
        <p:txBody>
          <a:bodyPr/>
          <a:lstStyle/>
          <a:p>
            <a:pPr eaLnBrk="1" hangingPunct="1"/>
            <a:r>
              <a:rPr lang="zh-CN" altLang="en-US"/>
              <a:t>消除公共子表达式后的流图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3" y="2438400"/>
            <a:ext cx="4357687" cy="425132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1229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133600"/>
            <a:ext cx="4197350" cy="5029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001000" cy="1216025"/>
          </a:xfrm>
        </p:spPr>
        <p:txBody>
          <a:bodyPr/>
          <a:lstStyle/>
          <a:p>
            <a:pPr eaLnBrk="1" hangingPunct="1"/>
            <a:r>
              <a:rPr lang="zh-CN" altLang="en-US"/>
              <a:t>优化  </a:t>
            </a:r>
            <a:r>
              <a:rPr lang="en-US" altLang="zh-CN"/>
              <a:t>- </a:t>
            </a:r>
            <a:r>
              <a:rPr lang="zh-CN" altLang="en-US"/>
              <a:t>复制传播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复制语句：形如</a:t>
            </a:r>
            <a:r>
              <a:rPr lang="en-US" altLang="zh-CN" dirty="0"/>
              <a:t>u=v</a:t>
            </a:r>
            <a:r>
              <a:rPr lang="zh-CN" altLang="en-US" dirty="0"/>
              <a:t>这样的复制表达式</a:t>
            </a:r>
            <a:endParaRPr lang="en-US" altLang="zh-CN" dirty="0"/>
          </a:p>
          <a:p>
            <a:pPr eaLnBrk="1" hangingPunct="1"/>
            <a:r>
              <a:rPr lang="zh-CN" altLang="en-US" dirty="0"/>
              <a:t>复制语句的产生，有时是由其公共子表达式消除优化引入的。</a:t>
            </a:r>
            <a:endParaRPr lang="en-US" altLang="zh-CN" dirty="0"/>
          </a:p>
          <a:p>
            <a:pPr eaLnBrk="1" hangingPunct="1"/>
            <a:r>
              <a:rPr lang="zh-CN" altLang="en-US" dirty="0"/>
              <a:t>复制传播转换的基本思想</a:t>
            </a: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 是在复制语句</a:t>
            </a:r>
            <a:r>
              <a:rPr lang="en-US" altLang="zh-CN" dirty="0"/>
              <a:t>u=v</a:t>
            </a:r>
            <a:r>
              <a:rPr lang="zh-CN" altLang="en-US" dirty="0"/>
              <a:t>之后尽</a:t>
            </a: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 可能的用</a:t>
            </a:r>
            <a:r>
              <a:rPr lang="en-US" altLang="zh-CN" dirty="0"/>
              <a:t>v</a:t>
            </a:r>
            <a:r>
              <a:rPr lang="zh-CN" altLang="en-US" dirty="0"/>
              <a:t>来替代</a:t>
            </a:r>
            <a:r>
              <a:rPr lang="en-US" altLang="zh-CN" dirty="0"/>
              <a:t>u</a:t>
            </a:r>
            <a:r>
              <a:rPr lang="zh-CN" altLang="en-US" dirty="0"/>
              <a:t>。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4550" y="3048000"/>
            <a:ext cx="2000250" cy="33528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848225"/>
            <a:ext cx="1428750" cy="20097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1034</TotalTime>
  <Words>3913</Words>
  <Application>Microsoft Office PowerPoint</Application>
  <PresentationFormat>全屏显示(4:3)</PresentationFormat>
  <Paragraphs>747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Calibri</vt:lpstr>
      <vt:lpstr>Constantia</vt:lpstr>
      <vt:lpstr>Times New Roman</vt:lpstr>
      <vt:lpstr>Wingdings</vt:lpstr>
      <vt:lpstr>Wingdings 2</vt:lpstr>
      <vt:lpstr>流畅</vt:lpstr>
      <vt:lpstr>第九章     机器无关的优化</vt:lpstr>
      <vt:lpstr>主要内容</vt:lpstr>
      <vt:lpstr>引言</vt:lpstr>
      <vt:lpstr>优化的来源</vt:lpstr>
      <vt:lpstr>优化的示例</vt:lpstr>
      <vt:lpstr>优化的示例（续）</vt:lpstr>
      <vt:lpstr>优化的示例（续）</vt:lpstr>
      <vt:lpstr>优化的示例（续）</vt:lpstr>
      <vt:lpstr>优化  - 复制传播</vt:lpstr>
      <vt:lpstr>优化  - 死代码的消除</vt:lpstr>
      <vt:lpstr>优化  - 代码移动</vt:lpstr>
      <vt:lpstr>优化  - 归纳变量和强度削减</vt:lpstr>
      <vt:lpstr>优化  - 归纳变量和强度削减(例)</vt:lpstr>
      <vt:lpstr>优化  - 归纳变量和强度削减(例)</vt:lpstr>
      <vt:lpstr>  Three Address Code of Quick Sort</vt:lpstr>
      <vt:lpstr>Find The Basic Block</vt:lpstr>
      <vt:lpstr>Flow Graph</vt:lpstr>
      <vt:lpstr>  Common Subexpression Elimination</vt:lpstr>
      <vt:lpstr>Common Subexpression Elimination</vt:lpstr>
      <vt:lpstr>Common Subexpression Elimination</vt:lpstr>
      <vt:lpstr>Common Subexpression Elimination</vt:lpstr>
      <vt:lpstr>Common Subexpression Elimination</vt:lpstr>
      <vt:lpstr>Common Subexpression Elimination</vt:lpstr>
      <vt:lpstr>Common Subexpression Elimination（全局）</vt:lpstr>
      <vt:lpstr>Common Subexpression Elimination</vt:lpstr>
      <vt:lpstr>Common Subexpression Elimination</vt:lpstr>
      <vt:lpstr>Common Subexpression Elimination</vt:lpstr>
      <vt:lpstr>Common Subexpression Elimination</vt:lpstr>
      <vt:lpstr>Common Subexpression Elimination</vt:lpstr>
      <vt:lpstr>Copy Propogation &amp; Dead Code Elimination</vt:lpstr>
      <vt:lpstr>Dead Code Elimination</vt:lpstr>
      <vt:lpstr>Reduction in Strength</vt:lpstr>
      <vt:lpstr>Reduction in Strength</vt:lpstr>
      <vt:lpstr>Induction Variable Elimination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    机器无关的优化</dc:title>
  <dc:creator>Dai Xinyu</dc:creator>
  <cp:lastModifiedBy>Tianyi</cp:lastModifiedBy>
  <cp:revision>25</cp:revision>
  <dcterms:created xsi:type="dcterms:W3CDTF">2010-05-26T01:50:24Z</dcterms:created>
  <dcterms:modified xsi:type="dcterms:W3CDTF">2022-01-06T16:17:58Z</dcterms:modified>
</cp:coreProperties>
</file>