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290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 autoAdjust="0"/>
    <p:restoredTop sz="79258" autoAdjust="0"/>
  </p:normalViewPr>
  <p:slideViewPr>
    <p:cSldViewPr snapToGrid="0">
      <p:cViewPr varScale="1">
        <p:scale>
          <a:sx n="129" d="100"/>
          <a:sy n="129" d="100"/>
        </p:scale>
        <p:origin x="17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jpeg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8.png"/><Relationship Id="rId23" Type="http://schemas.openxmlformats.org/officeDocument/2006/relationships/image" Target="../media/image27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7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in action:</a:t>
            </a:r>
            <a:br>
              <a:rPr lang="en-US" sz="3800" dirty="0"/>
            </a:br>
            <a:r>
              <a:rPr lang="en-US" sz="3800" dirty="0"/>
              <a:t>Comparison-based sorting lower bound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input items are distinct.</a:t>
                </a:r>
                <a:endParaRPr lang="en-US" sz="2400" dirty="0"/>
              </a:p>
              <a:p>
                <a:r>
                  <a:rPr lang="en-US" sz="2400" dirty="0"/>
                  <a:t>Assume the algorithm only uses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” to do comparison.</a:t>
                </a:r>
                <a:endParaRPr lang="en-US" sz="2400" dirty="0"/>
              </a:p>
              <a:p>
                <a:r>
                  <a:rPr lang="en-US" sz="2400" dirty="0"/>
                  <a:t>We can use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binary comparison tree</a:t>
                </a:r>
                <a:r>
                  <a:rPr lang="en-US" sz="2400" dirty="0"/>
                  <a:t> to describe the alg.</a:t>
                </a:r>
                <a:endParaRPr lang="en-US" sz="2400" dirty="0"/>
              </a:p>
              <a:p>
                <a:pPr lvl="1"/>
                <a:r>
                  <a:rPr lang="en-US" sz="2000" dirty="0"/>
                  <a:t>Each internal node has two outgoing edges.</a:t>
                </a:r>
                <a:endParaRPr lang="en-US" sz="2000" dirty="0"/>
              </a:p>
              <a:p>
                <a:pPr lvl="1"/>
                <a:r>
                  <a:rPr lang="en-US" sz="2000" dirty="0"/>
                  <a:t>Each internal node denotes a query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  <a:endParaRPr lang="en-US" sz="200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The tree must 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leaves.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height of the tree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862" t="2894" r="4446"/>
          <a:stretch>
            <a:fillRect/>
          </a:stretch>
        </p:blipFill>
        <p:spPr>
          <a:xfrm>
            <a:off x="4845050" y="4933315"/>
            <a:ext cx="3496945" cy="1634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549900" y="1296670"/>
                <a:ext cx="2868295" cy="73977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in the worst case.</a:t>
                </a:r>
                <a:endParaRPr lang="en-US" sz="1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00" y="1296670"/>
                <a:ext cx="2868295" cy="739775"/>
              </a:xfrm>
              <a:prstGeom prst="rect">
                <a:avLst/>
              </a:prstGeom>
              <a:blipFill rotWithShape="1">
                <a:blip r:embed="rId3"/>
                <a:stretch>
                  <a:fillRect l="-1683" t="-3948" r="-1660" b="-9013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42340" y="6199505"/>
            <a:ext cx="2706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*: 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宋体" charset="0"/>
              </a:rPr>
              <a:t>基于信息论的下界证明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宋体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583876" y="6199759"/>
                <a:ext cx="11563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/>
                  <a:t> </a:t>
                </a:r>
                <a:r>
                  <a:rPr lang="en-US" altLang="zh-CN"/>
                  <a:t>&gt;= n!</a:t>
                </a:r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876" y="6199759"/>
                <a:ext cx="1156335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49" t="-69" r="4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14035" t="-10" r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" t="-80" r="-3222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49272" y="3429000"/>
            <a:ext cx="704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comparison-based sorting…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1763" y="4275385"/>
            <a:ext cx="734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Humm, maybe “non-comparison-based” sorting?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integers, and we know each item is from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 Can we beat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r>
                  <a:rPr lang="en-US" sz="2400" dirty="0"/>
                  <a:t>Of course, very easy!</a:t>
                </a:r>
                <a:endParaRPr lang="en-US" sz="2400" dirty="0"/>
              </a:p>
              <a:p>
                <a:pPr lvl="1"/>
                <a:r>
                  <a:rPr lang="en-US" sz="2000" dirty="0"/>
                  <a:t>Create 10 empty lists. (These are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buckets</a:t>
                </a:r>
                <a:r>
                  <a:rPr lang="en-US" sz="2000" dirty="0"/>
                  <a:t>.)</a:t>
                </a:r>
                <a:endParaRPr lang="en-US" sz="2000" dirty="0"/>
              </a:p>
              <a:p>
                <a:pPr lvl="1"/>
                <a:r>
                  <a:rPr lang="en-US" sz="2000" dirty="0"/>
                  <a:t>Scan through input, for each item, append it to the end of the corresponding list.</a:t>
                </a:r>
                <a:endParaRPr lang="en-US" sz="2000" dirty="0"/>
              </a:p>
              <a:p>
                <a:pPr lvl="1"/>
                <a:r>
                  <a:rPr lang="en-US" sz="2000" dirty="0"/>
                  <a:t>Concatenate all lists.</a:t>
                </a:r>
                <a:endParaRPr lang="en-US" sz="2000" dirty="0"/>
              </a:p>
              <a:p>
                <a:r>
                  <a:rPr lang="en-US" sz="2400" dirty="0"/>
                  <a:t>This algorithm only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  <a:p>
                <a:r>
                  <a:rPr lang="en-US" sz="2400" dirty="0"/>
                  <a:t>This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comparison based algorithm.</a:t>
                </a:r>
                <a:endParaRPr lang="en-US" sz="2400" dirty="0"/>
              </a:p>
              <a:p>
                <a:pPr lvl="1"/>
                <a:r>
                  <a:rPr lang="en-US" sz="2000" dirty="0"/>
                  <a:t>No comparison between items are made.</a:t>
                </a:r>
                <a:endParaRPr lang="en-US" sz="2000" dirty="0"/>
              </a:p>
              <a:p>
                <a:pPr lvl="1"/>
                <a:r>
                  <a:rPr lang="en-US" sz="2000" dirty="0"/>
                  <a:t>Instead the algorithm uses actual values of the items.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  <a:blipFill rotWithShape="1">
                <a:blip r:embed="rId1"/>
                <a:stretch>
                  <a:fillRect t="-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general, if the input items are all from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, then we can use the following algorithm to sort them.</a:t>
                </a: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create buckets.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assign items to buckets.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/>
                  <a:t> time to combine buckets.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42404" y="2469091"/>
            <a:ext cx="4449403" cy="143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Say sort 1000 64-bit integers.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1" t="-67" r="-10948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the range of items’ values is too large, allow each bucket to hold multiple values.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Allocate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buckets each responsible </a:t>
                </a:r>
                <a:br>
                  <a:rPr lang="en-US" sz="2400" dirty="0"/>
                </a:br>
                <a:r>
                  <a:rPr lang="en-US" sz="2400" dirty="0"/>
                  <a:t>for an interval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we need to sort each bucket</a:t>
                </a:r>
                <a:br>
                  <a:rPr lang="en-US" sz="2400" dirty="0"/>
                </a:br>
                <a:r>
                  <a:rPr lang="en-US" sz="2400" dirty="0"/>
                  <a:t>before combining them.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3" y="2406707"/>
            <a:ext cx="2648607" cy="111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" t="-25" r="-215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2" y="4078390"/>
            <a:ext cx="2648608" cy="1117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022996" y="4395841"/>
            <a:ext cx="4305750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plus cost for sorting within buckets.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items are uniformly distributed and we use insertion sort,</a:t>
                </a:r>
                <a:br>
                  <a:rPr lang="en-US" sz="2400" dirty="0"/>
                </a:br>
                <a:r>
                  <a:rPr lang="en-US" sz="2400" dirty="0"/>
                  <a:t>expected cost for sorting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Expected total runtime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which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buckets.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400" dirty="0"/>
                  <a:t> can be stable.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214648" y="4573038"/>
            <a:ext cx="4300702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integers each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-digits.</a:t>
                </a:r>
                <a:endParaRPr lang="en-US" sz="2400" dirty="0"/>
              </a:p>
              <a:p>
                <a:r>
                  <a:rPr lang="en-US" sz="2400" dirty="0"/>
                  <a:t>How about recursive bucket sort?</a:t>
                </a:r>
                <a:endParaRPr lang="en-US" sz="2400" dirty="0"/>
              </a:p>
              <a:p>
                <a:pPr lvl="1"/>
                <a:r>
                  <a:rPr lang="en-US" sz="2000" dirty="0"/>
                  <a:t>Based on most significant bit, assign items to 10 buckets.</a:t>
                </a:r>
                <a:endParaRPr lang="en-US" sz="2000" dirty="0"/>
              </a:p>
              <a:p>
                <a:pPr lvl="1"/>
                <a:r>
                  <a:rPr lang="en-US" sz="2000" dirty="0"/>
                  <a:t>Sort recursively in each bucket (i.e., use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most significant bit).</a:t>
                </a:r>
                <a:endParaRPr lang="en-US" sz="2000" dirty="0"/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: iterative, starting from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least</a:t>
                </a:r>
                <a:r>
                  <a:rPr lang="en-US" sz="2400" dirty="0"/>
                  <a:t> significant bit.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5315" y="374493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041963" y="4325447"/>
            <a:ext cx="1534511" cy="2743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815" y="4685970"/>
            <a:ext cx="3639535" cy="1809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5096946" y="2104997"/>
            <a:ext cx="303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 but not for now…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442" y="2007221"/>
            <a:ext cx="205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it works?!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Claim:</a:t>
                </a:r>
                <a:r>
                  <a:rPr lang="en-US" sz="2400" dirty="0"/>
                  <a:t>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iteration, items are sorted by their rightmost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bits.</a:t>
                </a:r>
                <a:endParaRPr 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blipFill rotWithShape="1">
                <a:blip r:embed="rId1"/>
                <a:stretch>
                  <a:fillRect t="-6532" r="-12620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28650" y="3247084"/>
                <a:ext cx="7462107" cy="290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Use induction to prove the claim.</a:t>
                </a:r>
                <a:endParaRPr lang="en-US" sz="2200" dirty="0"/>
              </a:p>
              <a:p>
                <a:pPr marL="215900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Claim holds after the first iteration.</a:t>
                </a:r>
                <a:endParaRPr lang="en-US" sz="2200" dirty="0"/>
              </a:p>
              <a:p>
                <a:pPr marL="215900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Hypothesis</a:t>
                </a:r>
                <a:r>
                  <a:rPr lang="en-US" sz="2200" dirty="0"/>
                  <a:t>] Assume claim holds after first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iterations.</a:t>
                </a:r>
                <a:endParaRPr lang="en-US" sz="2200" dirty="0"/>
              </a:p>
              <a:p>
                <a:pPr marL="215900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Consider two items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after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iterations.</a:t>
                </a:r>
                <a:endParaRPr lang="en-US" sz="2200" dirty="0"/>
              </a:p>
              <a:p>
                <a:pPr marL="673100" lvl="1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marL="673100" lvl="1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marL="673100" lvl="1" indent="-215900">
                  <a:spcAft>
                    <a:spcPts val="300"/>
                  </a:spcAft>
                  <a:buFont typeface="Arial" panose="0208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since we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stable sort</a:t>
                </a:r>
                <a:r>
                  <a:rPr lang="en-US" sz="2000" dirty="0"/>
                  <a:t>, it must be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 Again,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47084"/>
                <a:ext cx="7462107" cy="2908489"/>
              </a:xfrm>
              <a:prstGeom prst="rect">
                <a:avLst/>
              </a:prstGeom>
              <a:blipFill rotWithShape="1">
                <a:blip r:embed="rId2"/>
                <a:stretch>
                  <a:fillRect t="-11" r="-1362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3442" y="2007221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much time?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628648" y="278541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Since only considering decimal numbers, we only need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buckets.</a:t>
                </a:r>
                <a:endParaRPr 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" t="-142" r="-10348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 can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 numbers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  <a:endParaRPr 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" t="-73" r="-608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Bounds:</a:t>
                </a:r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600" dirty="0"/>
                  <a:t>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time.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(adversary argument)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r>
                  <a:rPr lang="en-US" sz="2600" dirty="0"/>
                  <a:t>Comparison-based 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(decision tree)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Upper Bounds:</a:t>
                </a:r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comparison-based sorting algorithms.</a:t>
                </a:r>
                <a:endParaRPr lang="en-US" sz="2600" dirty="0"/>
              </a:p>
              <a:p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600" dirty="0"/>
                  <a:t>,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6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many cases.</a:t>
                </a:r>
                <a:endParaRPr lang="en-US" sz="2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14035" t="-59" r="-1621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Ch.8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Complexity of a problem:</a:t>
            </a:r>
            <a:br>
              <a:rPr lang="en-US" dirty="0"/>
            </a:br>
            <a:r>
              <a:rPr lang="en-US" dirty="0"/>
              <a:t>Upper bound and Lower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Consider a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 (Such as the sorting problem.)</a:t>
                </a:r>
                <a:endParaRPr lang="en-US" sz="2400" dirty="0"/>
              </a:p>
              <a:p>
                <a:r>
                  <a:rPr lang="en-US" sz="2400" b="1" dirty="0"/>
                  <a:t>Upper bound:</a:t>
                </a:r>
                <a:r>
                  <a:rPr lang="en-US" sz="2400" dirty="0"/>
                  <a:t> how fast can we solve the problem?</a:t>
                </a:r>
                <a:endParaRPr lang="en-US" sz="2400" dirty="0"/>
              </a:p>
              <a:p>
                <a:pPr lvl="1"/>
                <a:r>
                  <a:rPr lang="en-US" sz="2000" dirty="0"/>
                  <a:t>The (worst-case) runtime of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upper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:r>
                  <a:rPr lang="en-US" sz="2000" dirty="0"/>
                  <a:t>Every valid algorithm gives an upper bound on the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r>
                  <a:rPr lang="en-US" sz="2400" b="1" dirty="0"/>
                  <a:t>Lower bound:</a:t>
                </a:r>
                <a:r>
                  <a:rPr lang="en-US" sz="2400" dirty="0"/>
                  <a:t> how slow solving the problem has to be?</a:t>
                </a:r>
                <a:endParaRPr lang="en-US" sz="2400" dirty="0"/>
              </a:p>
              <a:p>
                <a:pPr lvl="1"/>
                <a:r>
                  <a:rPr lang="en-US" sz="2000" dirty="0"/>
                  <a:t>The worst-case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is the worst-case runtime of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fastest</a:t>
                </a:r>
                <a:r>
                  <a:rPr lang="en-US" sz="20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solves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usually in the 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means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algorithm has to spend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time to solve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192" b="-4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of a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for a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4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worst-case</a:t>
                </a:r>
                <a:r>
                  <a:rPr lang="en-US" sz="2400" dirty="0"/>
                  <a:t>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Larger lower bound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stronger</a:t>
                </a:r>
                <a:r>
                  <a:rPr lang="en-US" sz="2400" dirty="0"/>
                  <a:t> lower bound.</a:t>
                </a:r>
                <a:br>
                  <a:rPr lang="en-US" sz="2400" dirty="0"/>
                </a:br>
                <a:r>
                  <a:rPr lang="en-US" sz="2400" dirty="0"/>
                  <a:t>(On the other hand, smaller upper bound is better.)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how do we prove a lower bound?!</a:t>
                </a:r>
                <a:endParaRPr lang="en-US" sz="2400" dirty="0"/>
              </a:p>
              <a:p>
                <a:pPr lvl="1"/>
                <a:r>
                  <a:rPr lang="en-US" sz="2000" dirty="0"/>
                  <a:t>It is usually unpractical to examine all possible algorithms…</a:t>
                </a:r>
                <a:endParaRPr lang="en-US" sz="2000" dirty="0"/>
              </a:p>
              <a:p>
                <a:pPr lvl="1"/>
                <a:r>
                  <a:rPr lang="en-US" sz="2000" dirty="0"/>
                  <a:t>Instead, rely on structures/properties of the problem itself…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Techniques for proving lower bounds:</a:t>
            </a:r>
            <a:br>
              <a:rPr lang="en-US" dirty="0"/>
            </a:br>
            <a:r>
              <a:rPr lang="en-US" dirty="0"/>
              <a:t>The Adversary Argument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Imagine an adversary Eve that determines the input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.</a:t>
                </a:r>
                <a:endParaRPr lang="en-US" sz="2200" dirty="0"/>
              </a:p>
              <a:p>
                <a:r>
                  <a:rPr lang="en-US" sz="2200" dirty="0"/>
                  <a:t>Whenever the algorithm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asks about the input, Eve answers.</a:t>
                </a:r>
                <a:endParaRPr lang="en-US" sz="22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does not ask enough questions, then there are two inputs that are both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consistent</a:t>
                </a:r>
                <a:r>
                  <a:rPr lang="en-US" sz="2200" dirty="0"/>
                  <a:t> with Eve’s answers, but result in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different</a:t>
                </a:r>
                <a:r>
                  <a:rPr lang="en-US" sz="2200" dirty="0"/>
                  <a:t> outputs.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two such inputs.</a:t>
                </a:r>
                <a:endParaRPr lang="en-US" sz="22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), then Eve can “reveal”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was 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), making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’s output invalid.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200" dirty="0"/>
                  <a:t> an algorithm which solves the considered problem!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can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200" dirty="0"/>
                  <a:t> algorithm: no restrictions posed on its behavior.</a:t>
                </a:r>
                <a:endParaRPr lang="en-US" sz="2200" dirty="0"/>
              </a:p>
              <a:p>
                <a:r>
                  <a:rPr lang="en-US" sz="2200" dirty="0"/>
                  <a:t>Any algorithm that does solve the problem must ask enough questions (i.e., do enough work), and this is a lower bound!</a:t>
                </a:r>
                <a:endParaRPr lang="en-US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-23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dvers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1311" y="365125"/>
            <a:ext cx="1354038" cy="12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矩形: 圆角 2047"/>
          <p:cNvSpPr/>
          <p:nvPr/>
        </p:nvSpPr>
        <p:spPr>
          <a:xfrm>
            <a:off x="708412" y="3054945"/>
            <a:ext cx="2108360" cy="2170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adversary argument in action:</a:t>
            </a:r>
            <a:br>
              <a:rPr lang="en-US" dirty="0"/>
            </a:br>
            <a:r>
              <a:rPr lang="en-US" dirty="0"/>
              <a:t>Lower bound for sorting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integers.</a:t>
                </a:r>
                <a:endParaRPr 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10" r="-9500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3010244" y="2305139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4" descr="Image result for advers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2035" y="1975898"/>
            <a:ext cx="1053372" cy="9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2" y="1970271"/>
            <a:ext cx="1053372" cy="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  <a:endParaRPr 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" t="-66" r="-683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3020754" y="3054944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”</a:t>
                </a:r>
                <a:endParaRPr 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9" t="-66" r="-548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708413" y="3786137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Busy…busy…busy…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  <a:endParaRPr lang="en-US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1" t="-112" r="-6912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”</a:t>
                </a:r>
                <a:endParaRPr lang="en-US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3" t="-112" r="-531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3020754" y="3943191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矩形 32"/>
          <p:cNvSpPr/>
          <p:nvPr/>
        </p:nvSpPr>
        <p:spPr>
          <a:xfrm>
            <a:off x="1776638" y="4604307"/>
            <a:ext cx="895326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…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72036" y="4604307"/>
            <a:ext cx="2043314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… </a:t>
            </a:r>
            <a:r>
              <a:rPr lang="en-US" sz="2000" dirty="0">
                <a:solidFill>
                  <a:srgbClr val="C00000"/>
                </a:solidFill>
              </a:rPr>
              <a:t>(always say 1)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文本框 2050"/>
              <p:cNvSpPr txBox="1"/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queries,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work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51" name="文本框 2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blipFill rotWithShape="1">
                <a:blip r:embed="rId14"/>
                <a:stretch>
                  <a:fillRect l="-4691" r="-8787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3020754" y="4692996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rgbClr val="C00000"/>
                      </a:solidFill>
                    </a:rPr>
                    <a:t>=?</a:t>
                  </a:r>
                  <a:endParaRPr lang="en-US" sz="16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5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52" name="文本框 2051"/>
              <p:cNvSpPr txBox="1"/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at beginning or end?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52" name="文本框 2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blipFill rotWithShape="1">
                <a:blip r:embed="rId17"/>
                <a:stretch>
                  <a:fillRect l="10740" t="-300167" r="3884" b="-247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628650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矩形 46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&lt;1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矩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8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矩形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 48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矩形 50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5391841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矩形 52"/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矩形 53"/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 rotWithShape="1">
                  <a:blip r:embed="rId19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/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/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矩形 56"/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&gt;1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矩形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 rotWithShape="1">
                  <a:blip r:embed="rId20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rgbClr val="C00000"/>
                    </a:solidFill>
                  </a:rPr>
                  <a:t>sorry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blipFill rotWithShape="1">
                <a:blip r:embed="rId21"/>
                <a:stretch>
                  <a:fillRect l="-5014" t="-66" r="-858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文本框 2052"/>
              <p:cNvSpPr txBox="1"/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The</a:t>
                </a:r>
                <a:r>
                  <a:rPr lang="en-US" sz="2000" dirty="0"/>
                  <a:t> algorithm, which queries the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times, does not solve the problem.</a:t>
                </a:r>
                <a:endParaRPr lang="en-US" sz="2000" dirty="0"/>
              </a:p>
            </p:txBody>
          </p:sp>
        </mc:Choice>
        <mc:Fallback>
          <p:sp>
            <p:nvSpPr>
              <p:cNvPr id="2053" name="文本框 2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  <a:blipFill rotWithShape="1">
                <a:blip r:embed="rId22"/>
                <a:stretch>
                  <a:fillRect l="-855" t="-4173" r="-840" b="-9482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Any</a:t>
                </a:r>
                <a:r>
                  <a:rPr lang="en-US" sz="2000" dirty="0"/>
                  <a:t> algorithm which queries the input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times does not solve the problem.</a:t>
                </a:r>
                <a:endParaRPr lang="en-US" sz="2000" dirty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  <a:blipFill rotWithShape="1">
                <a:blip r:embed="rId23"/>
                <a:stretch>
                  <a:fillRect l="-856" t="-4147" r="-838" b="-9418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Solving the “sort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integers” problem has a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  <a:blipFill rotWithShape="1">
                <a:blip r:embed="rId24"/>
                <a:stretch>
                  <a:fillRect l="-856" t="-4181" r="-838" b="-9473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  <p:bldP spid="15" grpId="0"/>
      <p:bldP spid="23" grpId="0"/>
      <p:bldP spid="24" grpId="0"/>
      <p:bldP spid="25" grpId="0"/>
      <p:bldP spid="26" grpId="0"/>
      <p:bldP spid="33" grpId="0"/>
      <p:bldP spid="34" grpId="0"/>
      <p:bldP spid="2051" grpId="0"/>
      <p:bldP spid="2052" grpId="0" animBg="1"/>
      <p:bldP spid="58" grpId="0"/>
      <p:bldP spid="2053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14035" t="-59" r="-16216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4" t="-20" r="-3222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76330" y="4013775"/>
            <a:ext cx="699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a large class of algorithms…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Comparison-based sorting lower bound</a:t>
            </a: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comparison-based sorting algorithm</a:t>
                </a:r>
                <a:r>
                  <a:rPr lang="en-US" sz="2200" dirty="0"/>
                  <a:t> determines sorted order only based on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comparisons</a:t>
                </a:r>
                <a:r>
                  <a:rPr lang="en-US" sz="2200" dirty="0"/>
                  <a:t> between the input items.</a:t>
                </a:r>
                <a:endParaRPr lang="en-US" sz="2200" dirty="0"/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In a comparison sort, only comparisons between elements are used to gain order information about the input sequence</a:t>
                </a:r>
                <a:r>
                  <a:rPr lang="en-US" sz="1800" dirty="0"/>
                  <a:t>.</a:t>
                </a:r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only use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”, or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” to gain order info.</a:t>
                </a:r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Particularly, the algorithm </a:t>
                </a:r>
                <a:r>
                  <a:rPr lang="en-US" sz="1800" b="1" dirty="0"/>
                  <a:t>cannot</a:t>
                </a:r>
                <a:r>
                  <a:rPr lang="en-US" sz="1800" dirty="0"/>
                  <a:t> inspect the values of input items.</a:t>
                </a:r>
                <a:endParaRPr 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02055" y="5368290"/>
                <a:ext cx="7018655" cy="83439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in the worst case.</a:t>
                </a:r>
                <a:endParaRPr 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055" y="5368290"/>
                <a:ext cx="7018655" cy="834390"/>
              </a:xfrm>
              <a:prstGeom prst="rect">
                <a:avLst/>
              </a:prstGeom>
              <a:blipFill rotWithShape="1">
                <a:blip r:embed="rId2"/>
                <a:stretch>
                  <a:fillRect l="-688" t="-3501" r="-679" b="-7991"/>
                </a:stretch>
              </a:blip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Decisions trees can be used to describe algorithms.</a:t>
            </a:r>
            <a:endParaRPr lang="en-US" sz="2400" dirty="0"/>
          </a:p>
          <a:p>
            <a:pPr lvl="1"/>
            <a:r>
              <a:rPr lang="en-US" sz="2000" dirty="0"/>
              <a:t>A decision tree is a tree.</a:t>
            </a:r>
            <a:endParaRPr lang="en-US" sz="2000" dirty="0"/>
          </a:p>
          <a:p>
            <a:pPr lvl="1"/>
            <a:r>
              <a:rPr lang="en-US" sz="2000" dirty="0"/>
              <a:t>Each internal node denotes a query the algorithm makes on input.</a:t>
            </a:r>
            <a:endParaRPr lang="en-US" sz="2000" dirty="0"/>
          </a:p>
          <a:p>
            <a:pPr lvl="1"/>
            <a:r>
              <a:rPr lang="en-US" sz="2000" dirty="0"/>
              <a:t>Outgoing edges denote the possible answers to that query.</a:t>
            </a:r>
            <a:endParaRPr lang="en-US" sz="2000" dirty="0"/>
          </a:p>
          <a:p>
            <a:pPr lvl="1"/>
            <a:r>
              <a:rPr lang="en-US" sz="2000" dirty="0"/>
              <a:t>Each leaf denotes an output.</a:t>
            </a:r>
            <a:endParaRPr lang="en-US" sz="2000" dirty="0"/>
          </a:p>
          <a:p>
            <a:r>
              <a:rPr lang="en-US" sz="2400" dirty="0"/>
              <a:t>One execution of the algorithm is a path from root to a leaf.</a:t>
            </a:r>
            <a:endParaRPr lang="en-US" sz="2400" dirty="0"/>
          </a:p>
          <a:p>
            <a:pPr lvl="1"/>
            <a:r>
              <a:rPr lang="en-US" sz="2000" dirty="0"/>
              <a:t>At each internal node, answer to query tells us where to go next.</a:t>
            </a:r>
            <a:endParaRPr lang="en-US" sz="2000" dirty="0"/>
          </a:p>
          <a:p>
            <a:r>
              <a:rPr lang="en-US" sz="2400" dirty="0">
                <a:solidFill>
                  <a:srgbClr val="C00000"/>
                </a:solidFill>
              </a:rPr>
              <a:t>The worst-case time complexity is at least the length of the longest path from root to some leaf. I.e., height of the tree!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41683" y="4363439"/>
            <a:ext cx="4773667" cy="2129642"/>
            <a:chOff x="3741683" y="4363439"/>
            <a:chExt cx="4773667" cy="212964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1683" y="4363439"/>
              <a:ext cx="4773667" cy="21296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Sort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.</a:t>
                  </a:r>
                  <a:endParaRPr 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14" t="-128" r="-11675" b="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1.11111E-6 -0.327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7871</Words>
  <Application>WPS 演示</Application>
  <PresentationFormat>On-screen Show (4:3)</PresentationFormat>
  <Paragraphs>332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DejaVu Sans</vt:lpstr>
      <vt:lpstr>Cambria Math</vt:lpstr>
      <vt:lpstr>DejaVu Math TeX Gyre</vt:lpstr>
      <vt:lpstr>Courier New</vt:lpstr>
      <vt:lpstr>Calibri Light</vt:lpstr>
      <vt:lpstr>Calibri</vt:lpstr>
      <vt:lpstr>等线</vt:lpstr>
      <vt:lpstr>Gubbi</vt:lpstr>
      <vt:lpstr>宋体</vt:lpstr>
      <vt:lpstr>文泉驿微米黑</vt:lpstr>
      <vt:lpstr>微软雅黑</vt:lpstr>
      <vt:lpstr>Arial Unicode MS</vt:lpstr>
      <vt:lpstr>等线 Light</vt:lpstr>
      <vt:lpstr>Noto Color Emoji</vt:lpstr>
      <vt:lpstr>Office 主题​​</vt:lpstr>
      <vt:lpstr>Sorting</vt:lpstr>
      <vt:lpstr>PowerPoint 演示文稿</vt:lpstr>
      <vt:lpstr>Complexity of a problem: Upper bound and Lower bound</vt:lpstr>
      <vt:lpstr>Lower bound of a problem</vt:lpstr>
      <vt:lpstr>Techniques for proving lower bounds: The Adversary Argument</vt:lpstr>
      <vt:lpstr>The adversary argument in action: Lower bound for sorting </vt:lpstr>
      <vt:lpstr>PowerPoint 演示文稿</vt:lpstr>
      <vt:lpstr>Comparison-based sorting lower bound</vt:lpstr>
      <vt:lpstr>Decision Tree</vt:lpstr>
      <vt:lpstr>Decision tree in action: Comparison-based sorting lower bound</vt:lpstr>
      <vt:lpstr>PowerPoint 演示文稿</vt:lpstr>
      <vt:lpstr>Bucket sort</vt:lpstr>
      <vt:lpstr>Bucket sort</vt:lpstr>
      <vt:lpstr>Bucket sort</vt:lpstr>
      <vt:lpstr>Bucket sort</vt:lpstr>
      <vt:lpstr>Radix sort</vt:lpstr>
      <vt:lpstr>Radix sort</vt:lpstr>
      <vt:lpstr>Radix sort</vt:lpstr>
      <vt:lpstr>Summary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orangex4</cp:lastModifiedBy>
  <cp:revision>188</cp:revision>
  <dcterms:created xsi:type="dcterms:W3CDTF">2021-10-09T02:43:29Z</dcterms:created>
  <dcterms:modified xsi:type="dcterms:W3CDTF">2021-10-09T02:43:29Z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