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90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mbria Math" panose="02040503050406030204" pitchFamily="18" charset="0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82811" autoAdjust="0"/>
  </p:normalViewPr>
  <p:slideViewPr>
    <p:cSldViewPr snapToGrid="0">
      <p:cViewPr varScale="1">
        <p:scale>
          <a:sx n="95" d="100"/>
          <a:sy n="95" d="100"/>
        </p:scale>
        <p:origin x="20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0683B-C2DD-4CA9-A9EF-38221D6441C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F7499-A094-4354-9E75-33E41697AD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031B-8D7C-4842-88D8-919F45541C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0969-6C45-4B2F-9843-98901387A7D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All-Pairs Shortest Path</a:t>
            </a:r>
            <a:endParaRPr 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from multiple SSSP</a:t>
            </a:r>
            <a:br>
              <a:rPr lang="en-US" dirty="0"/>
            </a:br>
            <a:r>
              <a:rPr lang="en-US" dirty="0"/>
              <a:t>Johnson’s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633293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Positive-weight Graphs:</a:t>
                </a:r>
                <a:r>
                  <a:rPr lang="en-US" sz="2200" dirty="0"/>
                  <a:t> Repeating Dijkstra gives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.</a:t>
                </a:r>
                <a:br>
                  <a:rPr lang="en-US" sz="2200" dirty="0"/>
                </a:br>
                <a:r>
                  <a:rPr lang="en-US" sz="2200" b="1" dirty="0"/>
                  <a:t>Arbitrary-weight Graphs:</a:t>
                </a:r>
                <a:r>
                  <a:rPr lang="en-US" sz="2200" dirty="0"/>
                  <a:t> Repeating Bellman-Ford gives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Faster algorithms for arbitrary-weight graphs?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Johnson’s Alg.</a:t>
                </a:r>
                <a:r>
                  <a:rPr lang="en-US" sz="2200" b="1" dirty="0"/>
                  <a:t>:</a:t>
                </a:r>
                <a:r>
                  <a:rPr lang="en-US" sz="2200" dirty="0"/>
                  <a:t> </a:t>
                </a:r>
                <a:r>
                  <a:rPr lang="en-US" sz="2200" i="1" dirty="0">
                    <a:solidFill>
                      <a:schemeClr val="accent2">
                        <a:lumMod val="75000"/>
                      </a:schemeClr>
                    </a:solidFill>
                  </a:rPr>
                  <a:t>reweight</a:t>
                </a:r>
                <a:r>
                  <a:rPr lang="en-US" sz="2200" dirty="0"/>
                  <a:t> edges </a:t>
                </a:r>
                <a:r>
                  <a:rPr lang="en-US" sz="2200" i="1" dirty="0">
                    <a:solidFill>
                      <a:schemeClr val="accent2">
                        <a:lumMod val="75000"/>
                      </a:schemeClr>
                    </a:solidFill>
                  </a:rPr>
                  <a:t>without</a:t>
                </a:r>
                <a:r>
                  <a:rPr lang="en-US" sz="2200" dirty="0"/>
                  <a:t> changing shortest path, </a:t>
                </a:r>
                <a:br>
                  <a:rPr lang="en-US" sz="2200" dirty="0"/>
                </a:br>
                <a:r>
                  <a:rPr lang="en-US" sz="2200" dirty="0"/>
                  <a:t>so that Dijkstra’s algorithm can work.</a:t>
                </a:r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Johnson’s algorithm combines Dijkstra and Bellman-Ford,</a:t>
                </a:r>
                <a:b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resulting a runtime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, for </a:t>
                </a:r>
                <a:r>
                  <a:rPr lang="en-US" sz="2200" b="0" dirty="0">
                    <a:solidFill>
                      <a:srgbClr val="C00000"/>
                    </a:solidFill>
                  </a:rPr>
                  <a:t>arbitrary weight graphs</a:t>
                </a: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  <a:endParaRPr lang="en-US" sz="2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633293" cy="4802186"/>
              </a:xfrm>
              <a:blipFill rotWithShape="1">
                <a:blip r:embed="rId1"/>
                <a:stretch>
                  <a:fillRect t="-7" r="8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4"/>
              <p:cNvSpPr/>
              <p:nvPr/>
            </p:nvSpPr>
            <p:spPr>
              <a:xfrm>
                <a:off x="1433852" y="4330609"/>
                <a:ext cx="6276295" cy="21622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(G):</a:t>
                </a:r>
                <a:endParaRPr lang="en-GB" sz="1600" b="1" u="sng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1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2" y="4330609"/>
                <a:ext cx="6276295" cy="2162266"/>
              </a:xfrm>
              <a:prstGeom prst="rect">
                <a:avLst/>
              </a:prstGeom>
              <a:blipFill rotWithShape="1">
                <a:blip r:embed="rId2"/>
                <a:stretch>
                  <a:fillRect l="-102" t="-319" r="-91" b="-29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圆角 12"/>
          <p:cNvSpPr/>
          <p:nvPr/>
        </p:nvSpPr>
        <p:spPr>
          <a:xfrm>
            <a:off x="882057" y="1690688"/>
            <a:ext cx="7379886" cy="69077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This recurrence is correct, </a:t>
                </a:r>
                <a:b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but it does not lead to a recursive algorithm directly!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Cycle in the graph can make the recursion never ends!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Introduce an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additional parameter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in the recurrence: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uses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edges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  <a:blipFill rotWithShape="1">
                <a:blip r:embed="rId1"/>
                <a:stretch>
                  <a:fillRect t="-1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583101" y="4159248"/>
            <a:ext cx="1977798" cy="1167330"/>
            <a:chOff x="4406830" y="4671562"/>
            <a:chExt cx="1977798" cy="1167330"/>
          </a:xfrm>
        </p:grpSpPr>
        <p:sp>
          <p:nvSpPr>
            <p:cNvPr id="5" name="椭圆 61"/>
            <p:cNvSpPr/>
            <p:nvPr/>
          </p:nvSpPr>
          <p:spPr>
            <a:xfrm>
              <a:off x="4406830" y="5533045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63"/>
            <p:cNvCxnSpPr>
              <a:stCxn id="17" idx="1"/>
              <a:endCxn id="18" idx="5"/>
            </p:cNvCxnSpPr>
            <p:nvPr/>
          </p:nvCxnSpPr>
          <p:spPr>
            <a:xfrm flipH="1" flipV="1">
              <a:off x="5791789" y="4932619"/>
              <a:ext cx="331782" cy="20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66"/>
            <p:cNvCxnSpPr>
              <a:stCxn id="5" idx="6"/>
              <a:endCxn id="16" idx="2"/>
            </p:cNvCxnSpPr>
            <p:nvPr/>
          </p:nvCxnSpPr>
          <p:spPr>
            <a:xfrm>
              <a:off x="4712677" y="5685969"/>
              <a:ext cx="818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61"/>
            <p:cNvSpPr/>
            <p:nvPr/>
          </p:nvSpPr>
          <p:spPr>
            <a:xfrm>
              <a:off x="5530733" y="5533045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61"/>
            <p:cNvSpPr/>
            <p:nvPr/>
          </p:nvSpPr>
          <p:spPr>
            <a:xfrm>
              <a:off x="6078781" y="5092262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61"/>
            <p:cNvSpPr/>
            <p:nvPr/>
          </p:nvSpPr>
          <p:spPr>
            <a:xfrm>
              <a:off x="5530732" y="4671562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61"/>
            <p:cNvSpPr/>
            <p:nvPr/>
          </p:nvSpPr>
          <p:spPr>
            <a:xfrm>
              <a:off x="5013419" y="5096081"/>
              <a:ext cx="305847" cy="3020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66"/>
            <p:cNvCxnSpPr>
              <a:stCxn id="16" idx="7"/>
              <a:endCxn id="17" idx="3"/>
            </p:cNvCxnSpPr>
            <p:nvPr/>
          </p:nvCxnSpPr>
          <p:spPr>
            <a:xfrm flipV="1">
              <a:off x="5791790" y="5353319"/>
              <a:ext cx="331781" cy="224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63"/>
            <p:cNvCxnSpPr>
              <a:stCxn id="18" idx="3"/>
              <a:endCxn id="19" idx="7"/>
            </p:cNvCxnSpPr>
            <p:nvPr/>
          </p:nvCxnSpPr>
          <p:spPr>
            <a:xfrm flipH="1">
              <a:off x="5274476" y="4932619"/>
              <a:ext cx="301046" cy="207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63"/>
            <p:cNvCxnSpPr>
              <a:stCxn id="19" idx="5"/>
              <a:endCxn id="16" idx="1"/>
            </p:cNvCxnSpPr>
            <p:nvPr/>
          </p:nvCxnSpPr>
          <p:spPr>
            <a:xfrm>
              <a:off x="5274476" y="5353878"/>
              <a:ext cx="301047" cy="223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Evaluate this recurrence easily in a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bottom-up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 fashion!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easy to compute, given input graph.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easy to compute,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known.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are easy to compute,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000" dirty="0"/>
                  <a:t> are known.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what we want!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Don’t always need a recursive algorithm to evaluate recurrence, </a:t>
                </a:r>
                <a:b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often an iterative alternative exists.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Evaluate this recurrence easily in a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bottom-up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 fashion!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/>
          <p:cNvSpPr/>
          <p:nvPr/>
        </p:nvSpPr>
        <p:spPr>
          <a:xfrm>
            <a:off x="1320592" y="3647321"/>
            <a:ext cx="6502815" cy="2622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RecursiveAPSP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(u=v)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[u,v,0]=0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(l=1 to n-1)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[u,v,l-1]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going to v)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[u,x,l-1] + 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[u,x,l-1]+w(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377737" y="3647321"/>
                <a:ext cx="24456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37" y="3647321"/>
                <a:ext cx="244567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3" t="-112" r="8" b="-86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37161" y="6269744"/>
            <a:ext cx="5069678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this approach do better?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This recursion is like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split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” in divide-and-conquer.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How about “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split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”?</a:t>
                </a:r>
                <a:b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(You might have noticed “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split” is usually better than “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split”)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then double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each time,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then double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each time,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/>
          <p:cNvSpPr/>
          <p:nvPr/>
        </p:nvSpPr>
        <p:spPr>
          <a:xfrm>
            <a:off x="928707" y="3429000"/>
            <a:ext cx="7286586" cy="2622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FasterRecursiveAPSP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[u,v,1]=w(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[u,v,1]=INF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Ceil(lg(n)))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INF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node x)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[u,x,i-1]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[x,v,i-1])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[u,x,i-1]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[x,v,i-1]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338844" y="3429000"/>
                <a:ext cx="29597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44" y="3429000"/>
                <a:ext cx="295975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9" r="10" b="-86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41911" y="6133338"/>
            <a:ext cx="5069678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this approach do better?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77967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(Previous algorithms recuse on # of edges the shortest paths use.)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Let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be such a shortest path.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779677"/>
              </a:xfrm>
              <a:blipFill rotWithShape="1">
                <a:blip r:embed="rId1"/>
                <a:stretch>
                  <a:fillRect t="-11" b="-10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28650" y="4442358"/>
            <a:ext cx="2840264" cy="1935365"/>
            <a:chOff x="965505" y="4367195"/>
            <a:chExt cx="2840264" cy="1935365"/>
          </a:xfrm>
        </p:grpSpPr>
        <p:sp>
          <p:nvSpPr>
            <p:cNvPr id="8" name="椭圆 61"/>
            <p:cNvSpPr/>
            <p:nvPr/>
          </p:nvSpPr>
          <p:spPr>
            <a:xfrm>
              <a:off x="965505" y="5210328"/>
              <a:ext cx="305847" cy="3058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61"/>
            <p:cNvSpPr/>
            <p:nvPr/>
          </p:nvSpPr>
          <p:spPr>
            <a:xfrm>
              <a:off x="3499922" y="5196856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椭圆 61"/>
                <p:cNvSpPr/>
                <p:nvPr/>
              </p:nvSpPr>
              <p:spPr>
                <a:xfrm>
                  <a:off x="1410897" y="5660971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897" y="5660971"/>
                  <a:ext cx="305847" cy="305847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椭圆 61"/>
                <p:cNvSpPr/>
                <p:nvPr/>
              </p:nvSpPr>
              <p:spPr>
                <a:xfrm>
                  <a:off x="1984096" y="5996713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096" y="5996713"/>
                  <a:ext cx="305847" cy="305847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61"/>
                <p:cNvSpPr/>
                <p:nvPr/>
              </p:nvSpPr>
              <p:spPr>
                <a:xfrm>
                  <a:off x="2121181" y="5351022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181" y="5351022"/>
                  <a:ext cx="305847" cy="305847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61"/>
                <p:cNvSpPr/>
                <p:nvPr/>
              </p:nvSpPr>
              <p:spPr>
                <a:xfrm>
                  <a:off x="2809293" y="569086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293" y="5690866"/>
                  <a:ext cx="305847" cy="305847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椭圆 61"/>
                <p:cNvSpPr/>
                <p:nvPr/>
              </p:nvSpPr>
              <p:spPr>
                <a:xfrm>
                  <a:off x="1716744" y="460259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744" y="4602596"/>
                  <a:ext cx="305847" cy="305847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椭圆 61"/>
                <p:cNvSpPr/>
                <p:nvPr/>
              </p:nvSpPr>
              <p:spPr>
                <a:xfrm>
                  <a:off x="2503446" y="4772518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446" y="4772518"/>
                  <a:ext cx="305847" cy="305847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/>
            <p:cNvSpPr/>
            <p:nvPr/>
          </p:nvSpPr>
          <p:spPr>
            <a:xfrm>
              <a:off x="1193286" y="4903596"/>
              <a:ext cx="639336" cy="331595"/>
            </a:xfrm>
            <a:custGeom>
              <a:avLst/>
              <a:gdLst>
                <a:gd name="connsiteX0" fmla="*/ 42661 w 639336"/>
                <a:gd name="connsiteY0" fmla="*/ 331595 h 331595"/>
                <a:gd name="connsiteX1" fmla="*/ 52710 w 639336"/>
                <a:gd name="connsiteY1" fmla="*/ 30145 h 331595"/>
                <a:gd name="connsiteX2" fmla="*/ 565176 w 639336"/>
                <a:gd name="connsiteY2" fmla="*/ 281353 h 331595"/>
                <a:gd name="connsiteX3" fmla="*/ 625466 w 639336"/>
                <a:gd name="connsiteY3" fmla="*/ 0 h 33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336" h="331595">
                  <a:moveTo>
                    <a:pt x="42661" y="331595"/>
                  </a:moveTo>
                  <a:cubicBezTo>
                    <a:pt x="4142" y="185057"/>
                    <a:pt x="-34376" y="38519"/>
                    <a:pt x="52710" y="30145"/>
                  </a:cubicBezTo>
                  <a:cubicBezTo>
                    <a:pt x="139796" y="21771"/>
                    <a:pt x="469717" y="286377"/>
                    <a:pt x="565176" y="281353"/>
                  </a:cubicBezTo>
                  <a:cubicBezTo>
                    <a:pt x="660635" y="276329"/>
                    <a:pt x="643050" y="138164"/>
                    <a:pt x="625466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1919235" y="4367195"/>
              <a:ext cx="683288" cy="415820"/>
            </a:xfrm>
            <a:custGeom>
              <a:avLst/>
              <a:gdLst>
                <a:gd name="connsiteX0" fmla="*/ 0 w 683288"/>
                <a:gd name="connsiteY0" fmla="*/ 244998 h 415820"/>
                <a:gd name="connsiteX1" fmla="*/ 271306 w 683288"/>
                <a:gd name="connsiteY1" fmla="*/ 3838 h 415820"/>
                <a:gd name="connsiteX2" fmla="*/ 683288 w 683288"/>
                <a:gd name="connsiteY2" fmla="*/ 415820 h 4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288" h="415820">
                  <a:moveTo>
                    <a:pt x="0" y="244998"/>
                  </a:moveTo>
                  <a:cubicBezTo>
                    <a:pt x="78712" y="110183"/>
                    <a:pt x="157425" y="-24632"/>
                    <a:pt x="271306" y="3838"/>
                  </a:cubicBezTo>
                  <a:cubicBezTo>
                    <a:pt x="385187" y="32308"/>
                    <a:pt x="534237" y="224064"/>
                    <a:pt x="683288" y="41582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803490" y="4983982"/>
              <a:ext cx="703385" cy="306826"/>
            </a:xfrm>
            <a:custGeom>
              <a:avLst/>
              <a:gdLst>
                <a:gd name="connsiteX0" fmla="*/ 0 w 703385"/>
                <a:gd name="connsiteY0" fmla="*/ 0 h 306826"/>
                <a:gd name="connsiteX1" fmla="*/ 180870 w 703385"/>
                <a:gd name="connsiteY1" fmla="*/ 301451 h 306826"/>
                <a:gd name="connsiteX2" fmla="*/ 482321 w 703385"/>
                <a:gd name="connsiteY2" fmla="*/ 200967 h 306826"/>
                <a:gd name="connsiteX3" fmla="*/ 703385 w 703385"/>
                <a:gd name="connsiteY3" fmla="*/ 301451 h 30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385" h="306826">
                  <a:moveTo>
                    <a:pt x="0" y="0"/>
                  </a:moveTo>
                  <a:cubicBezTo>
                    <a:pt x="50241" y="133978"/>
                    <a:pt x="100483" y="267957"/>
                    <a:pt x="180870" y="301451"/>
                  </a:cubicBezTo>
                  <a:cubicBezTo>
                    <a:pt x="261257" y="334946"/>
                    <a:pt x="395235" y="200967"/>
                    <a:pt x="482321" y="200967"/>
                  </a:cubicBezTo>
                  <a:cubicBezTo>
                    <a:pt x="569407" y="200967"/>
                    <a:pt x="636396" y="251209"/>
                    <a:pt x="703385" y="301451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1188548" y="5486400"/>
              <a:ext cx="228270" cy="351692"/>
            </a:xfrm>
            <a:custGeom>
              <a:avLst/>
              <a:gdLst>
                <a:gd name="connsiteX0" fmla="*/ 7206 w 228270"/>
                <a:gd name="connsiteY0" fmla="*/ 0 h 351692"/>
                <a:gd name="connsiteX1" fmla="*/ 27303 w 228270"/>
                <a:gd name="connsiteY1" fmla="*/ 291402 h 351692"/>
                <a:gd name="connsiteX2" fmla="*/ 228270 w 228270"/>
                <a:gd name="connsiteY2" fmla="*/ 351692 h 3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270" h="351692">
                  <a:moveTo>
                    <a:pt x="7206" y="0"/>
                  </a:moveTo>
                  <a:cubicBezTo>
                    <a:pt x="-1168" y="116393"/>
                    <a:pt x="-9541" y="232787"/>
                    <a:pt x="27303" y="291402"/>
                  </a:cubicBezTo>
                  <a:cubicBezTo>
                    <a:pt x="64147" y="350017"/>
                    <a:pt x="146208" y="350854"/>
                    <a:pt x="228270" y="351692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1668026" y="5459124"/>
              <a:ext cx="452176" cy="228243"/>
            </a:xfrm>
            <a:custGeom>
              <a:avLst/>
              <a:gdLst>
                <a:gd name="connsiteX0" fmla="*/ 0 w 452176"/>
                <a:gd name="connsiteY0" fmla="*/ 228243 h 228243"/>
                <a:gd name="connsiteX1" fmla="*/ 221064 w 452176"/>
                <a:gd name="connsiteY1" fmla="*/ 17228 h 228243"/>
                <a:gd name="connsiteX2" fmla="*/ 452176 w 452176"/>
                <a:gd name="connsiteY2" fmla="*/ 17228 h 22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176" h="228243">
                  <a:moveTo>
                    <a:pt x="0" y="228243"/>
                  </a:moveTo>
                  <a:cubicBezTo>
                    <a:pt x="72850" y="140320"/>
                    <a:pt x="145701" y="52397"/>
                    <a:pt x="221064" y="17228"/>
                  </a:cubicBezTo>
                  <a:cubicBezTo>
                    <a:pt x="296427" y="-17941"/>
                    <a:pt x="408633" y="10529"/>
                    <a:pt x="452176" y="1722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2431701" y="5432201"/>
              <a:ext cx="482321" cy="265214"/>
            </a:xfrm>
            <a:custGeom>
              <a:avLst/>
              <a:gdLst>
                <a:gd name="connsiteX0" fmla="*/ 0 w 482321"/>
                <a:gd name="connsiteY0" fmla="*/ 54199 h 265214"/>
                <a:gd name="connsiteX1" fmla="*/ 311499 w 482321"/>
                <a:gd name="connsiteY1" fmla="*/ 14006 h 265214"/>
                <a:gd name="connsiteX2" fmla="*/ 482321 w 482321"/>
                <a:gd name="connsiteY2" fmla="*/ 265214 h 26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321" h="265214">
                  <a:moveTo>
                    <a:pt x="0" y="54199"/>
                  </a:moveTo>
                  <a:cubicBezTo>
                    <a:pt x="115556" y="16518"/>
                    <a:pt x="231112" y="-21163"/>
                    <a:pt x="311499" y="14006"/>
                  </a:cubicBezTo>
                  <a:cubicBezTo>
                    <a:pt x="391886" y="49175"/>
                    <a:pt x="437103" y="157194"/>
                    <a:pt x="482321" y="265214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708220" y="5888334"/>
              <a:ext cx="291402" cy="223901"/>
            </a:xfrm>
            <a:custGeom>
              <a:avLst/>
              <a:gdLst>
                <a:gd name="connsiteX0" fmla="*/ 0 w 291402"/>
                <a:gd name="connsiteY0" fmla="*/ 0 h 223901"/>
                <a:gd name="connsiteX1" fmla="*/ 120580 w 291402"/>
                <a:gd name="connsiteY1" fmla="*/ 200967 h 223901"/>
                <a:gd name="connsiteX2" fmla="*/ 291402 w 291402"/>
                <a:gd name="connsiteY2" fmla="*/ 211015 h 22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402" h="223901">
                  <a:moveTo>
                    <a:pt x="0" y="0"/>
                  </a:moveTo>
                  <a:cubicBezTo>
                    <a:pt x="36006" y="82899"/>
                    <a:pt x="72013" y="165798"/>
                    <a:pt x="120580" y="200967"/>
                  </a:cubicBezTo>
                  <a:cubicBezTo>
                    <a:pt x="169147" y="236136"/>
                    <a:pt x="230274" y="223575"/>
                    <a:pt x="291402" y="2110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2291024" y="6018963"/>
              <a:ext cx="683288" cy="214425"/>
            </a:xfrm>
            <a:custGeom>
              <a:avLst/>
              <a:gdLst>
                <a:gd name="connsiteX0" fmla="*/ 0 w 683288"/>
                <a:gd name="connsiteY0" fmla="*/ 110532 h 214425"/>
                <a:gd name="connsiteX1" fmla="*/ 422031 w 683288"/>
                <a:gd name="connsiteY1" fmla="*/ 211015 h 214425"/>
                <a:gd name="connsiteX2" fmla="*/ 683288 w 683288"/>
                <a:gd name="connsiteY2" fmla="*/ 0 h 2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288" h="214425">
                  <a:moveTo>
                    <a:pt x="0" y="110532"/>
                  </a:moveTo>
                  <a:cubicBezTo>
                    <a:pt x="154075" y="169984"/>
                    <a:pt x="308150" y="229437"/>
                    <a:pt x="422031" y="211015"/>
                  </a:cubicBezTo>
                  <a:cubicBezTo>
                    <a:pt x="535912" y="192593"/>
                    <a:pt x="609600" y="96296"/>
                    <a:pt x="68328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3125037" y="5496448"/>
              <a:ext cx="582805" cy="301451"/>
            </a:xfrm>
            <a:custGeom>
              <a:avLst/>
              <a:gdLst>
                <a:gd name="connsiteX0" fmla="*/ 0 w 582805"/>
                <a:gd name="connsiteY0" fmla="*/ 301451 h 301451"/>
                <a:gd name="connsiteX1" fmla="*/ 120581 w 582805"/>
                <a:gd name="connsiteY1" fmla="*/ 80387 h 301451"/>
                <a:gd name="connsiteX2" fmla="*/ 482321 w 582805"/>
                <a:gd name="connsiteY2" fmla="*/ 180871 h 301451"/>
                <a:gd name="connsiteX3" fmla="*/ 582805 w 582805"/>
                <a:gd name="connsiteY3" fmla="*/ 0 h 30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805" h="301451">
                  <a:moveTo>
                    <a:pt x="0" y="301451"/>
                  </a:moveTo>
                  <a:cubicBezTo>
                    <a:pt x="20097" y="200967"/>
                    <a:pt x="40194" y="100484"/>
                    <a:pt x="120581" y="80387"/>
                  </a:cubicBezTo>
                  <a:cubicBezTo>
                    <a:pt x="200968" y="60290"/>
                    <a:pt x="405284" y="194269"/>
                    <a:pt x="482321" y="180871"/>
                  </a:cubicBezTo>
                  <a:cubicBezTo>
                    <a:pt x="559358" y="167473"/>
                    <a:pt x="571081" y="83736"/>
                    <a:pt x="582805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矩形: 圆角 12"/>
          <p:cNvSpPr/>
          <p:nvPr/>
        </p:nvSpPr>
        <p:spPr>
          <a:xfrm>
            <a:off x="952992" y="5354125"/>
            <a:ext cx="1882670" cy="110771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905759" y="6185097"/>
                <a:ext cx="45910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59" y="6185097"/>
                <a:ext cx="4591000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4" t="-64" r="-14898" b="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845137" y="4751057"/>
                <a:ext cx="3747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137" y="4751057"/>
                <a:ext cx="3747949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9" t="-202" r="-1403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2845559" y="5758371"/>
                <a:ext cx="23054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559" y="5758371"/>
                <a:ext cx="230543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5" t="-48" r="-18818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8515350" cy="29978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Let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such a shortest path.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either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not.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Latter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Former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8515350" cy="2997816"/>
              </a:xfrm>
              <a:blipFill rotWithShape="1">
                <a:blip r:embed="rId1"/>
                <a:stretch>
                  <a:fillRect t="-11" b="-6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989018" y="4903503"/>
            <a:ext cx="4011979" cy="785347"/>
            <a:chOff x="1989018" y="4903503"/>
            <a:chExt cx="4011979" cy="785347"/>
          </a:xfrm>
        </p:grpSpPr>
        <p:sp>
          <p:nvSpPr>
            <p:cNvPr id="27" name="椭圆 61"/>
            <p:cNvSpPr/>
            <p:nvPr/>
          </p:nvSpPr>
          <p:spPr>
            <a:xfrm>
              <a:off x="1989018" y="5383003"/>
              <a:ext cx="305847" cy="3058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椭圆 61"/>
            <p:cNvSpPr/>
            <p:nvPr/>
          </p:nvSpPr>
          <p:spPr>
            <a:xfrm>
              <a:off x="5695150" y="5157258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61"/>
                <p:cNvSpPr/>
                <p:nvPr/>
              </p:nvSpPr>
              <p:spPr>
                <a:xfrm>
                  <a:off x="3536237" y="494119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237" y="4941197"/>
                  <a:ext cx="305847" cy="305847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椭圆 61"/>
                <p:cNvSpPr/>
                <p:nvPr/>
              </p:nvSpPr>
              <p:spPr>
                <a:xfrm>
                  <a:off x="4523434" y="4941198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434" y="4941198"/>
                  <a:ext cx="305847" cy="305847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: Shape 3"/>
            <p:cNvSpPr/>
            <p:nvPr/>
          </p:nvSpPr>
          <p:spPr>
            <a:xfrm>
              <a:off x="2256904" y="5099256"/>
              <a:ext cx="1286189" cy="319263"/>
            </a:xfrm>
            <a:custGeom>
              <a:avLst/>
              <a:gdLst>
                <a:gd name="connsiteX0" fmla="*/ 0 w 1286189"/>
                <a:gd name="connsiteY0" fmla="*/ 319263 h 319263"/>
                <a:gd name="connsiteX1" fmla="*/ 361741 w 1286189"/>
                <a:gd name="connsiteY1" fmla="*/ 7764 h 319263"/>
                <a:gd name="connsiteX2" fmla="*/ 834013 w 1286189"/>
                <a:gd name="connsiteY2" fmla="*/ 88151 h 319263"/>
                <a:gd name="connsiteX3" fmla="*/ 1286189 w 1286189"/>
                <a:gd name="connsiteY3" fmla="*/ 17813 h 31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189" h="319263">
                  <a:moveTo>
                    <a:pt x="0" y="319263"/>
                  </a:moveTo>
                  <a:cubicBezTo>
                    <a:pt x="111369" y="182773"/>
                    <a:pt x="222739" y="46283"/>
                    <a:pt x="361741" y="7764"/>
                  </a:cubicBezTo>
                  <a:cubicBezTo>
                    <a:pt x="500743" y="-30755"/>
                    <a:pt x="679938" y="86476"/>
                    <a:pt x="834013" y="88151"/>
                  </a:cubicBezTo>
                  <a:cubicBezTo>
                    <a:pt x="988088" y="89826"/>
                    <a:pt x="1137138" y="53819"/>
                    <a:pt x="1286189" y="17813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3854592" y="4903503"/>
              <a:ext cx="663191" cy="273658"/>
            </a:xfrm>
            <a:custGeom>
              <a:avLst/>
              <a:gdLst>
                <a:gd name="connsiteX0" fmla="*/ 0 w 663191"/>
                <a:gd name="connsiteY0" fmla="*/ 153276 h 273658"/>
                <a:gd name="connsiteX1" fmla="*/ 231112 w 663191"/>
                <a:gd name="connsiteY1" fmla="*/ 2550 h 273658"/>
                <a:gd name="connsiteX2" fmla="*/ 452176 w 663191"/>
                <a:gd name="connsiteY2" fmla="*/ 263807 h 273658"/>
                <a:gd name="connsiteX3" fmla="*/ 663191 w 663191"/>
                <a:gd name="connsiteY3" fmla="*/ 193469 h 27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191" h="273658">
                  <a:moveTo>
                    <a:pt x="0" y="153276"/>
                  </a:moveTo>
                  <a:cubicBezTo>
                    <a:pt x="77874" y="68702"/>
                    <a:pt x="155749" y="-15872"/>
                    <a:pt x="231112" y="2550"/>
                  </a:cubicBezTo>
                  <a:cubicBezTo>
                    <a:pt x="306475" y="20972"/>
                    <a:pt x="380163" y="231987"/>
                    <a:pt x="452176" y="263807"/>
                  </a:cubicBezTo>
                  <a:cubicBezTo>
                    <a:pt x="524189" y="295627"/>
                    <a:pt x="593690" y="244548"/>
                    <a:pt x="663191" y="193469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4819234" y="4922665"/>
              <a:ext cx="1004835" cy="244645"/>
            </a:xfrm>
            <a:custGeom>
              <a:avLst/>
              <a:gdLst>
                <a:gd name="connsiteX0" fmla="*/ 0 w 1004835"/>
                <a:gd name="connsiteY0" fmla="*/ 124065 h 244645"/>
                <a:gd name="connsiteX1" fmla="*/ 582804 w 1004835"/>
                <a:gd name="connsiteY1" fmla="*/ 3485 h 244645"/>
                <a:gd name="connsiteX2" fmla="*/ 1004835 w 1004835"/>
                <a:gd name="connsiteY2" fmla="*/ 244645 h 24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4835" h="244645">
                  <a:moveTo>
                    <a:pt x="0" y="124065"/>
                  </a:moveTo>
                  <a:cubicBezTo>
                    <a:pt x="207666" y="53726"/>
                    <a:pt x="415332" y="-16612"/>
                    <a:pt x="582804" y="3485"/>
                  </a:cubicBezTo>
                  <a:cubicBezTo>
                    <a:pt x="750276" y="23582"/>
                    <a:pt x="914400" y="207801"/>
                    <a:pt x="1004835" y="244645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66952" y="5458713"/>
            <a:ext cx="3705530" cy="756961"/>
            <a:chOff x="2266952" y="5458713"/>
            <a:chExt cx="3705530" cy="7569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61"/>
                <p:cNvSpPr/>
                <p:nvPr/>
              </p:nvSpPr>
              <p:spPr>
                <a:xfrm>
                  <a:off x="2434410" y="583364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410" y="5833646"/>
                  <a:ext cx="305847" cy="305847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椭圆 61"/>
                <p:cNvSpPr/>
                <p:nvPr/>
              </p:nvSpPr>
              <p:spPr>
                <a:xfrm>
                  <a:off x="4676358" y="590982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358" y="5909827"/>
                  <a:ext cx="305847" cy="305847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椭圆 61"/>
                <p:cNvSpPr/>
                <p:nvPr/>
              </p:nvSpPr>
              <p:spPr>
                <a:xfrm>
                  <a:off x="3144694" y="552369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694" y="5523697"/>
                  <a:ext cx="305847" cy="305847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椭圆 61"/>
                <p:cNvSpPr/>
                <p:nvPr/>
              </p:nvSpPr>
              <p:spPr>
                <a:xfrm>
                  <a:off x="5409780" y="571316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780" y="5713166"/>
                  <a:ext cx="305847" cy="305847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椭圆 61"/>
                <p:cNvSpPr/>
                <p:nvPr/>
              </p:nvSpPr>
              <p:spPr>
                <a:xfrm>
                  <a:off x="3787608" y="5909827"/>
                  <a:ext cx="305847" cy="30584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8" name="椭圆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08" y="5909827"/>
                  <a:ext cx="305847" cy="305847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: Shape 6"/>
            <p:cNvSpPr/>
            <p:nvPr/>
          </p:nvSpPr>
          <p:spPr>
            <a:xfrm>
              <a:off x="2266952" y="5629535"/>
              <a:ext cx="231112" cy="251208"/>
            </a:xfrm>
            <a:custGeom>
              <a:avLst/>
              <a:gdLst>
                <a:gd name="connsiteX0" fmla="*/ 0 w 231112"/>
                <a:gd name="connsiteY0" fmla="*/ 0 h 251208"/>
                <a:gd name="connsiteX1" fmla="*/ 50242 w 231112"/>
                <a:gd name="connsiteY1" fmla="*/ 190918 h 251208"/>
                <a:gd name="connsiteX2" fmla="*/ 231112 w 231112"/>
                <a:gd name="connsiteY2" fmla="*/ 251208 h 25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112" h="251208">
                  <a:moveTo>
                    <a:pt x="0" y="0"/>
                  </a:moveTo>
                  <a:cubicBezTo>
                    <a:pt x="5861" y="74525"/>
                    <a:pt x="11723" y="149050"/>
                    <a:pt x="50242" y="190918"/>
                  </a:cubicBezTo>
                  <a:cubicBezTo>
                    <a:pt x="88761" y="232786"/>
                    <a:pt x="159936" y="241997"/>
                    <a:pt x="231112" y="25120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678935" y="5629867"/>
              <a:ext cx="472272" cy="230780"/>
            </a:xfrm>
            <a:custGeom>
              <a:avLst/>
              <a:gdLst>
                <a:gd name="connsiteX0" fmla="*/ 0 w 472272"/>
                <a:gd name="connsiteY0" fmla="*/ 230780 h 230780"/>
                <a:gd name="connsiteX1" fmla="*/ 150725 w 472272"/>
                <a:gd name="connsiteY1" fmla="*/ 9716 h 230780"/>
                <a:gd name="connsiteX2" fmla="*/ 472272 w 472272"/>
                <a:gd name="connsiteY2" fmla="*/ 59958 h 23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272" h="230780">
                  <a:moveTo>
                    <a:pt x="0" y="230780"/>
                  </a:moveTo>
                  <a:cubicBezTo>
                    <a:pt x="36006" y="134483"/>
                    <a:pt x="72013" y="38186"/>
                    <a:pt x="150725" y="9716"/>
                  </a:cubicBezTo>
                  <a:cubicBezTo>
                    <a:pt x="229437" y="-18754"/>
                    <a:pt x="350854" y="20602"/>
                    <a:pt x="472272" y="5995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3462706" y="5719970"/>
              <a:ext cx="462224" cy="180870"/>
            </a:xfrm>
            <a:custGeom>
              <a:avLst/>
              <a:gdLst>
                <a:gd name="connsiteX0" fmla="*/ 0 w 462224"/>
                <a:gd name="connsiteY0" fmla="*/ 0 h 180870"/>
                <a:gd name="connsiteX1" fmla="*/ 311499 w 462224"/>
                <a:gd name="connsiteY1" fmla="*/ 30145 h 180870"/>
                <a:gd name="connsiteX2" fmla="*/ 462224 w 462224"/>
                <a:gd name="connsiteY2" fmla="*/ 180870 h 18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224" h="180870">
                  <a:moveTo>
                    <a:pt x="0" y="0"/>
                  </a:moveTo>
                  <a:cubicBezTo>
                    <a:pt x="117231" y="0"/>
                    <a:pt x="234462" y="0"/>
                    <a:pt x="311499" y="30145"/>
                  </a:cubicBezTo>
                  <a:cubicBezTo>
                    <a:pt x="388536" y="60290"/>
                    <a:pt x="425380" y="120580"/>
                    <a:pt x="462224" y="18087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4095752" y="6041517"/>
              <a:ext cx="592853" cy="120616"/>
            </a:xfrm>
            <a:custGeom>
              <a:avLst/>
              <a:gdLst>
                <a:gd name="connsiteX0" fmla="*/ 0 w 592853"/>
                <a:gd name="connsiteY0" fmla="*/ 10048 h 120616"/>
                <a:gd name="connsiteX1" fmla="*/ 241161 w 592853"/>
                <a:gd name="connsiteY1" fmla="*/ 120580 h 120616"/>
                <a:gd name="connsiteX2" fmla="*/ 592853 w 592853"/>
                <a:gd name="connsiteY2" fmla="*/ 0 h 12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853" h="120616">
                  <a:moveTo>
                    <a:pt x="0" y="10048"/>
                  </a:moveTo>
                  <a:cubicBezTo>
                    <a:pt x="71176" y="66151"/>
                    <a:pt x="142352" y="122255"/>
                    <a:pt x="241161" y="120580"/>
                  </a:cubicBezTo>
                  <a:cubicBezTo>
                    <a:pt x="339970" y="118905"/>
                    <a:pt x="466411" y="59452"/>
                    <a:pt x="592853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919717" y="5686126"/>
              <a:ext cx="522514" cy="234811"/>
            </a:xfrm>
            <a:custGeom>
              <a:avLst/>
              <a:gdLst>
                <a:gd name="connsiteX0" fmla="*/ 0 w 522514"/>
                <a:gd name="connsiteY0" fmla="*/ 234811 h 234811"/>
                <a:gd name="connsiteX1" fmla="*/ 281354 w 522514"/>
                <a:gd name="connsiteY1" fmla="*/ 3699 h 234811"/>
                <a:gd name="connsiteX2" fmla="*/ 522514 w 522514"/>
                <a:gd name="connsiteY2" fmla="*/ 114231 h 23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234811">
                  <a:moveTo>
                    <a:pt x="0" y="234811"/>
                  </a:moveTo>
                  <a:cubicBezTo>
                    <a:pt x="97134" y="129303"/>
                    <a:pt x="194268" y="23796"/>
                    <a:pt x="281354" y="3699"/>
                  </a:cubicBezTo>
                  <a:cubicBezTo>
                    <a:pt x="368440" y="-16398"/>
                    <a:pt x="445477" y="48916"/>
                    <a:pt x="522514" y="114231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5623102" y="5458713"/>
              <a:ext cx="349380" cy="251442"/>
            </a:xfrm>
            <a:custGeom>
              <a:avLst/>
              <a:gdLst>
                <a:gd name="connsiteX0" fmla="*/ 0 w 349380"/>
                <a:gd name="connsiteY0" fmla="*/ 251208 h 251442"/>
                <a:gd name="connsiteX1" fmla="*/ 321547 w 349380"/>
                <a:gd name="connsiteY1" fmla="*/ 211015 h 251442"/>
                <a:gd name="connsiteX2" fmla="*/ 311499 w 349380"/>
                <a:gd name="connsiteY2" fmla="*/ 0 h 25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380" h="251442">
                  <a:moveTo>
                    <a:pt x="0" y="251208"/>
                  </a:moveTo>
                  <a:cubicBezTo>
                    <a:pt x="134815" y="252045"/>
                    <a:pt x="269631" y="252883"/>
                    <a:pt x="321547" y="211015"/>
                  </a:cubicBezTo>
                  <a:cubicBezTo>
                    <a:pt x="373463" y="169147"/>
                    <a:pt x="342481" y="84573"/>
                    <a:pt x="31149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598132" y="4736494"/>
                <a:ext cx="2724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132" y="4736494"/>
                <a:ext cx="272414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2" t="-8" r="-9768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28650" y="5841710"/>
                <a:ext cx="1626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841710"/>
                <a:ext cx="16262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93" r="-8201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100692" y="5913347"/>
                <a:ext cx="1619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92" y="5913347"/>
                <a:ext cx="161909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5" t="-61" r="-8819" b="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: 圆角 12"/>
          <p:cNvSpPr/>
          <p:nvPr/>
        </p:nvSpPr>
        <p:spPr>
          <a:xfrm>
            <a:off x="2254863" y="5487659"/>
            <a:ext cx="1504229" cy="72338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: 圆角 12"/>
          <p:cNvSpPr/>
          <p:nvPr/>
        </p:nvSpPr>
        <p:spPr>
          <a:xfrm>
            <a:off x="4118874" y="5429854"/>
            <a:ext cx="1990524" cy="84203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0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Let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such a shortest path.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either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or not.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Latter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Former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8515350" cy="4802184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: 圆角 12"/>
          <p:cNvSpPr/>
          <p:nvPr/>
        </p:nvSpPr>
        <p:spPr>
          <a:xfrm>
            <a:off x="2928103" y="5688628"/>
            <a:ext cx="3392310" cy="29014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23587" y="6037863"/>
            <a:ext cx="561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longer needs to enumerate multiple potential choices!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via Recursion</a:t>
            </a:r>
            <a:br>
              <a:rPr lang="en-US" dirty="0"/>
            </a:b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recuse on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000" dirty="0"/>
                  <a:t> the shortest paths use.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  <a:blipFill rotWithShape="1">
                <a:blip r:embed="rId1"/>
                <a:stretch>
                  <a:fillRect t="-1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/>
          <p:cNvSpPr/>
          <p:nvPr/>
        </p:nvSpPr>
        <p:spPr>
          <a:xfrm>
            <a:off x="1057206" y="4061990"/>
            <a:ext cx="7029588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647420" y="4055738"/>
                <a:ext cx="24393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20" y="4055738"/>
                <a:ext cx="243937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" t="-136" r="3" b="-86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SSSP and APSP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Single-Source Shortest Paths (SSSP) Problem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given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 source node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All-Pairs Shortest Paths (APSP) Problem</a:t>
                </a:r>
                <a:r>
                  <a:rPr lang="en-US" b="1" dirty="0"/>
                  <a:t>:</a:t>
                </a:r>
                <a:br>
                  <a:rPr lang="en-US" sz="2400" dirty="0"/>
                </a:br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for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Application of APSP</a:t>
            </a:r>
            <a:br>
              <a:rPr lang="en-US" dirty="0"/>
            </a:br>
            <a:r>
              <a:rPr lang="en-US" dirty="0"/>
              <a:t>Compute Transitive Closure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What if we don’t care exact distance, but only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reachability</a:t>
                </a:r>
                <a:r>
                  <a:rPr lang="en-US" sz="2000" dirty="0"/>
                  <a:t>?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 compute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transitive closure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if exists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Simple, any APSP algorithm will do! (Check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But we can save a lot of space if a bit cleverer.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4802184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4"/>
          <p:cNvSpPr/>
          <p:nvPr/>
        </p:nvSpPr>
        <p:spPr>
          <a:xfrm>
            <a:off x="628649" y="4091782"/>
            <a:ext cx="7530611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FloydWarshallTransitiveClosure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t[u,v,0]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t[u,v,0]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t[u,v,r-1]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GB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628650" y="1583694"/>
            <a:ext cx="7530612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64287" y="4162120"/>
                <a:ext cx="3527048" cy="5096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87" y="4162120"/>
                <a:ext cx="3527048" cy="509643"/>
              </a:xfrm>
              <a:prstGeom prst="roundRect">
                <a:avLst/>
              </a:prstGeom>
              <a:blipFill rotWithShape="1">
                <a:blip r:embed="rId2"/>
                <a:stretch>
                  <a:fillRect l="-15" t="-65" r="-19619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Ch.25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2400" dirty="0"/>
              <a:t>[Erickson v1] Ch.9</a:t>
            </a:r>
            <a:endParaRPr lang="en-GB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4602" y="4162471"/>
            <a:ext cx="1400748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8650" y="1690689"/>
                <a:ext cx="58886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Straightforward solution for APSP: </a:t>
                </a:r>
                <a:br>
                  <a:rPr lang="en-US" sz="2400" dirty="0"/>
                </a:br>
                <a:r>
                  <a:rPr lang="en-US" sz="2400" dirty="0">
                    <a:solidFill>
                      <a:srgbClr val="C00000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execute SSSP algorithm once!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88663" cy="830997"/>
              </a:xfrm>
              <a:prstGeom prst="rect">
                <a:avLst/>
              </a:prstGeom>
              <a:blipFill rotWithShape="1">
                <a:blip r:embed="rId1"/>
                <a:stretch>
                  <a:fillRect t="-38" r="-159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/>
              <p:cNvGraphicFramePr>
                <a:graphicFrameLocks noGrp="1"/>
              </p:cNvGraphicFramePr>
              <p:nvPr/>
            </p:nvGraphicFramePr>
            <p:xfrm>
              <a:off x="628650" y="2780578"/>
              <a:ext cx="7863840" cy="33832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26080"/>
                    <a:gridCol w="3474720"/>
                    <a:gridCol w="146304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SSSP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APSP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BFS</a:t>
                          </a:r>
                          <a:endParaRPr lang="en-US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(Unit-weight Graphs)</a:t>
                          </a:r>
                          <a:endParaRPr lang="en-US" sz="1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Dijkstra</a:t>
                          </a:r>
                          <a:endParaRPr lang="en-US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(Positive-weight Graphs)</a:t>
                          </a:r>
                          <a:endParaRPr lang="en-US" sz="1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(using binary heap for priority queue)</a:t>
                          </a:r>
                          <a:endParaRPr lang="en-US" sz="1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Bellman-Ford</a:t>
                          </a:r>
                          <a:endParaRPr lang="en-US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Directed)</a:t>
                          </a:r>
                          <a:endParaRPr lang="en-US" sz="1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Topological Sort Variant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DAG)</a:t>
                          </a:r>
                          <a:endParaRPr lang="en-US" sz="1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/>
              <p:cNvGraphicFramePr>
                <a:graphicFrameLocks noGrp="1"/>
              </p:cNvGraphicFramePr>
              <p:nvPr/>
            </p:nvGraphicFramePr>
            <p:xfrm>
              <a:off x="628650" y="2780578"/>
              <a:ext cx="7863840" cy="33832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26080"/>
                    <a:gridCol w="3474720"/>
                    <a:gridCol w="146304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SSSP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APSP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BFS</a:t>
                          </a:r>
                          <a:endParaRPr lang="en-US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(Unit-weight Graphs)</a:t>
                          </a:r>
                          <a:endParaRPr lang="en-US" sz="1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</a:tr>
                  <a:tr h="1007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Dijkstra</a:t>
                          </a:r>
                          <a:endParaRPr lang="en-US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(Positive-weight Graphs)</a:t>
                          </a:r>
                          <a:endParaRPr lang="en-US" sz="1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Bellman-Ford</a:t>
                          </a:r>
                          <a:endParaRPr lang="en-US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Directed)</a:t>
                          </a:r>
                          <a:endParaRPr lang="en-US" sz="1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Topological Sort Variant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DAG)</a:t>
                          </a:r>
                          <a:endParaRPr lang="en-US" sz="1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矩形: 圆角 12"/>
          <p:cNvSpPr/>
          <p:nvPr/>
        </p:nvSpPr>
        <p:spPr>
          <a:xfrm>
            <a:off x="651510" y="3989196"/>
            <a:ext cx="7840980" cy="141681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Positive-weight Graphs:</a:t>
                </a:r>
                <a:r>
                  <a:rPr lang="en-US" sz="2200" dirty="0"/>
                  <a:t> Repeating Dijkstra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.</a:t>
                </a:r>
                <a:br>
                  <a:rPr lang="en-US" sz="2200" dirty="0"/>
                </a:br>
                <a:r>
                  <a:rPr lang="en-US" sz="2200" b="1" dirty="0"/>
                  <a:t>Arbitrary-weight Graphs:</a:t>
                </a:r>
                <a:r>
                  <a:rPr lang="en-US" sz="2200" dirty="0"/>
                  <a:t> Repeating Bellman-Ford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Add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to each edge?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400" dirty="0">
                    <a:solidFill>
                      <a:srgbClr val="C00000"/>
                    </a:solidFill>
                  </a:rPr>
                  <a:t> Shortest paths may change!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different paths may change by different amount!</a:t>
                </a:r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/>
          <p:cNvGrpSpPr/>
          <p:nvPr/>
        </p:nvGrpSpPr>
        <p:grpSpPr>
          <a:xfrm>
            <a:off x="4933093" y="4889829"/>
            <a:ext cx="2751226" cy="1190259"/>
            <a:chOff x="798215" y="4933968"/>
            <a:chExt cx="2751226" cy="1190259"/>
          </a:xfrm>
        </p:grpSpPr>
        <p:sp>
          <p:nvSpPr>
            <p:cNvPr id="126" name="椭圆 8"/>
            <p:cNvSpPr/>
            <p:nvPr/>
          </p:nvSpPr>
          <p:spPr>
            <a:xfrm>
              <a:off x="798215" y="5343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椭圆 16"/>
            <p:cNvSpPr/>
            <p:nvPr/>
          </p:nvSpPr>
          <p:spPr>
            <a:xfrm>
              <a:off x="1594063" y="576054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椭圆 24"/>
            <p:cNvSpPr/>
            <p:nvPr/>
          </p:nvSpPr>
          <p:spPr>
            <a:xfrm>
              <a:off x="2389911" y="576054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直接箭头连接符 36"/>
            <p:cNvCxnSpPr>
              <a:stCxn id="126" idx="7"/>
              <a:endCxn id="131" idx="2"/>
            </p:cNvCxnSpPr>
            <p:nvPr/>
          </p:nvCxnSpPr>
          <p:spPr>
            <a:xfrm flipV="1">
              <a:off x="1108637" y="5147555"/>
              <a:ext cx="883350" cy="249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24"/>
            <p:cNvSpPr/>
            <p:nvPr/>
          </p:nvSpPr>
          <p:spPr>
            <a:xfrm>
              <a:off x="3185759" y="5343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椭圆 24"/>
            <p:cNvSpPr/>
            <p:nvPr/>
          </p:nvSpPr>
          <p:spPr>
            <a:xfrm>
              <a:off x="1991987" y="496571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直接箭头连接符 36"/>
            <p:cNvCxnSpPr>
              <a:stCxn id="131" idx="6"/>
              <a:endCxn id="130" idx="1"/>
            </p:cNvCxnSpPr>
            <p:nvPr/>
          </p:nvCxnSpPr>
          <p:spPr>
            <a:xfrm>
              <a:off x="2355669" y="5147555"/>
              <a:ext cx="883350" cy="249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36"/>
            <p:cNvCxnSpPr>
              <a:stCxn id="126" idx="5"/>
              <a:endCxn id="127" idx="2"/>
            </p:cNvCxnSpPr>
            <p:nvPr/>
          </p:nvCxnSpPr>
          <p:spPr>
            <a:xfrm>
              <a:off x="1108637" y="5653734"/>
              <a:ext cx="485426" cy="288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36"/>
            <p:cNvCxnSpPr>
              <a:stCxn id="128" idx="6"/>
              <a:endCxn id="130" idx="3"/>
            </p:cNvCxnSpPr>
            <p:nvPr/>
          </p:nvCxnSpPr>
          <p:spPr>
            <a:xfrm flipV="1">
              <a:off x="2753593" y="5653734"/>
              <a:ext cx="485426" cy="288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36"/>
            <p:cNvCxnSpPr>
              <a:stCxn id="127" idx="6"/>
              <a:endCxn id="128" idx="2"/>
            </p:cNvCxnSpPr>
            <p:nvPr/>
          </p:nvCxnSpPr>
          <p:spPr>
            <a:xfrm>
              <a:off x="1957745" y="5942386"/>
              <a:ext cx="432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43"/>
            <p:cNvSpPr txBox="1"/>
            <p:nvPr/>
          </p:nvSpPr>
          <p:spPr>
            <a:xfrm>
              <a:off x="1449632" y="49339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  <a:endParaRPr lang="en-US" sz="1600" dirty="0"/>
            </a:p>
          </p:txBody>
        </p:sp>
        <p:sp>
          <p:nvSpPr>
            <p:cNvPr id="137" name="文本框 43"/>
            <p:cNvSpPr txBox="1"/>
            <p:nvPr/>
          </p:nvSpPr>
          <p:spPr>
            <a:xfrm>
              <a:off x="2652913" y="49339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  <a:endParaRPr lang="en-US" sz="1600" dirty="0"/>
            </a:p>
          </p:txBody>
        </p:sp>
        <p:sp>
          <p:nvSpPr>
            <p:cNvPr id="138" name="文本框 43"/>
            <p:cNvSpPr txBox="1"/>
            <p:nvPr/>
          </p:nvSpPr>
          <p:spPr>
            <a:xfrm>
              <a:off x="2029397" y="562878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0</a:t>
              </a:r>
              <a:endParaRPr lang="en-US" sz="1600" dirty="0"/>
            </a:p>
          </p:txBody>
        </p:sp>
        <p:sp>
          <p:nvSpPr>
            <p:cNvPr id="139" name="文本框 43"/>
            <p:cNvSpPr txBox="1"/>
            <p:nvPr/>
          </p:nvSpPr>
          <p:spPr>
            <a:xfrm>
              <a:off x="1206919" y="54844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  <a:endParaRPr lang="en-US" sz="1600" dirty="0"/>
            </a:p>
          </p:txBody>
        </p:sp>
        <p:sp>
          <p:nvSpPr>
            <p:cNvPr id="140" name="文本框 43"/>
            <p:cNvSpPr txBox="1"/>
            <p:nvPr/>
          </p:nvSpPr>
          <p:spPr>
            <a:xfrm>
              <a:off x="2822573" y="55002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  <a:endParaRPr lang="en-US" sz="1600" dirty="0"/>
            </a:p>
          </p:txBody>
        </p:sp>
      </p:grpSp>
      <p:sp>
        <p:nvSpPr>
          <p:cNvPr id="141" name="Arrow: Right 140"/>
          <p:cNvSpPr/>
          <p:nvPr/>
        </p:nvSpPr>
        <p:spPr>
          <a:xfrm>
            <a:off x="4036394" y="5299173"/>
            <a:ext cx="643703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033117" y="4893774"/>
            <a:ext cx="2751226" cy="1190259"/>
            <a:chOff x="1033117" y="4893774"/>
            <a:chExt cx="2751226" cy="1190259"/>
          </a:xfrm>
        </p:grpSpPr>
        <p:grpSp>
          <p:nvGrpSpPr>
            <p:cNvPr id="108" name="Group 107"/>
            <p:cNvGrpSpPr/>
            <p:nvPr/>
          </p:nvGrpSpPr>
          <p:grpSpPr>
            <a:xfrm>
              <a:off x="1033117" y="4893774"/>
              <a:ext cx="2751226" cy="1190259"/>
              <a:chOff x="798215" y="4933968"/>
              <a:chExt cx="2751226" cy="1190259"/>
            </a:xfrm>
          </p:grpSpPr>
          <p:sp>
            <p:nvSpPr>
              <p:cNvPr id="5" name="椭圆 8"/>
              <p:cNvSpPr/>
              <p:nvPr/>
            </p:nvSpPr>
            <p:spPr>
              <a:xfrm>
                <a:off x="798215" y="534331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椭圆 16"/>
              <p:cNvSpPr/>
              <p:nvPr/>
            </p:nvSpPr>
            <p:spPr>
              <a:xfrm>
                <a:off x="1594063" y="576054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24"/>
              <p:cNvSpPr/>
              <p:nvPr/>
            </p:nvSpPr>
            <p:spPr>
              <a:xfrm>
                <a:off x="2389911" y="576054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接箭头连接符 36"/>
              <p:cNvCxnSpPr>
                <a:stCxn id="5" idx="7"/>
                <a:endCxn id="78" idx="2"/>
              </p:cNvCxnSpPr>
              <p:nvPr/>
            </p:nvCxnSpPr>
            <p:spPr>
              <a:xfrm flipV="1">
                <a:off x="1108637" y="5147555"/>
                <a:ext cx="883350" cy="249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24"/>
              <p:cNvSpPr/>
              <p:nvPr/>
            </p:nvSpPr>
            <p:spPr>
              <a:xfrm>
                <a:off x="3185759" y="534331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椭圆 24"/>
              <p:cNvSpPr/>
              <p:nvPr/>
            </p:nvSpPr>
            <p:spPr>
              <a:xfrm>
                <a:off x="1991987" y="4965714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直接箭头连接符 36"/>
              <p:cNvCxnSpPr>
                <a:stCxn id="78" idx="6"/>
                <a:endCxn id="77" idx="1"/>
              </p:cNvCxnSpPr>
              <p:nvPr/>
            </p:nvCxnSpPr>
            <p:spPr>
              <a:xfrm>
                <a:off x="2355669" y="5147555"/>
                <a:ext cx="883350" cy="249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36"/>
              <p:cNvCxnSpPr>
                <a:stCxn id="5" idx="5"/>
                <a:endCxn id="13" idx="2"/>
              </p:cNvCxnSpPr>
              <p:nvPr/>
            </p:nvCxnSpPr>
            <p:spPr>
              <a:xfrm>
                <a:off x="1108637" y="5653734"/>
                <a:ext cx="485426" cy="288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36"/>
              <p:cNvCxnSpPr>
                <a:stCxn id="14" idx="6"/>
                <a:endCxn id="77" idx="3"/>
              </p:cNvCxnSpPr>
              <p:nvPr/>
            </p:nvCxnSpPr>
            <p:spPr>
              <a:xfrm flipV="1">
                <a:off x="2753593" y="5653734"/>
                <a:ext cx="485426" cy="288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36"/>
              <p:cNvCxnSpPr>
                <a:stCxn id="13" idx="6"/>
                <a:endCxn id="14" idx="2"/>
              </p:cNvCxnSpPr>
              <p:nvPr/>
            </p:nvCxnSpPr>
            <p:spPr>
              <a:xfrm>
                <a:off x="1957745" y="5942386"/>
                <a:ext cx="4321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43"/>
              <p:cNvSpPr txBox="1"/>
              <p:nvPr/>
            </p:nvSpPr>
            <p:spPr>
              <a:xfrm>
                <a:off x="1449632" y="49339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  <a:endParaRPr lang="en-US" sz="1600" dirty="0"/>
              </a:p>
            </p:txBody>
          </p:sp>
          <p:sp>
            <p:nvSpPr>
              <p:cNvPr id="104" name="文本框 43"/>
              <p:cNvSpPr txBox="1"/>
              <p:nvPr/>
            </p:nvSpPr>
            <p:spPr>
              <a:xfrm>
                <a:off x="2652913" y="49339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  <a:endParaRPr lang="en-US" sz="1600" dirty="0"/>
              </a:p>
            </p:txBody>
          </p:sp>
          <p:sp>
            <p:nvSpPr>
              <p:cNvPr id="105" name="文本框 43"/>
              <p:cNvSpPr txBox="1"/>
              <p:nvPr/>
            </p:nvSpPr>
            <p:spPr>
              <a:xfrm>
                <a:off x="1998139" y="5628783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-3</a:t>
                </a:r>
                <a:endParaRPr lang="en-US" sz="1600" dirty="0"/>
              </a:p>
            </p:txBody>
          </p:sp>
          <p:sp>
            <p:nvSpPr>
              <p:cNvPr id="106" name="文本框 43"/>
              <p:cNvSpPr txBox="1"/>
              <p:nvPr/>
            </p:nvSpPr>
            <p:spPr>
              <a:xfrm>
                <a:off x="1206919" y="54844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  <a:endParaRPr lang="en-US" sz="1600" dirty="0"/>
              </a:p>
            </p:txBody>
          </p:sp>
          <p:sp>
            <p:nvSpPr>
              <p:cNvPr id="107" name="文本框 43"/>
              <p:cNvSpPr txBox="1"/>
              <p:nvPr/>
            </p:nvSpPr>
            <p:spPr>
              <a:xfrm>
                <a:off x="2822573" y="55002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  <a:endParaRPr lang="en-US" sz="16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292183" y="5675474"/>
              <a:ext cx="2224322" cy="311588"/>
              <a:chOff x="1292183" y="5675474"/>
              <a:chExt cx="2224322" cy="311588"/>
            </a:xfrm>
          </p:grpSpPr>
          <p:sp>
            <p:nvSpPr>
              <p:cNvPr id="142" name="矩形: 圆角 12"/>
              <p:cNvSpPr/>
              <p:nvPr/>
            </p:nvSpPr>
            <p:spPr>
              <a:xfrm rot="1810622">
                <a:off x="1292183" y="5679242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矩形: 圆角 12"/>
              <p:cNvSpPr/>
              <p:nvPr/>
            </p:nvSpPr>
            <p:spPr>
              <a:xfrm rot="19812626">
                <a:off x="2936823" y="5675474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矩形: 圆角 12"/>
              <p:cNvSpPr/>
              <p:nvPr/>
            </p:nvSpPr>
            <p:spPr>
              <a:xfrm>
                <a:off x="2106602" y="5809432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5203088" y="5136720"/>
            <a:ext cx="2219575" cy="192455"/>
            <a:chOff x="5203088" y="5136720"/>
            <a:chExt cx="2219575" cy="192455"/>
          </a:xfrm>
        </p:grpSpPr>
        <p:sp>
          <p:nvSpPr>
            <p:cNvPr id="145" name="矩形: 圆角 12"/>
            <p:cNvSpPr/>
            <p:nvPr/>
          </p:nvSpPr>
          <p:spPr>
            <a:xfrm rot="1007619">
              <a:off x="6454590" y="5151545"/>
              <a:ext cx="968073" cy="17763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矩形: 圆角 12"/>
            <p:cNvSpPr/>
            <p:nvPr/>
          </p:nvSpPr>
          <p:spPr>
            <a:xfrm rot="20619268">
              <a:off x="5203088" y="5136720"/>
              <a:ext cx="968073" cy="17763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Requirement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Alternatively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for every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change it by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amount!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0" dirty="0"/>
                  <a:t>Imagine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entry gift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</a:t>
                </a:r>
                <a:r>
                  <a:rPr lang="en-US" sz="2000" b="0" dirty="0">
                    <a:solidFill>
                      <a:schemeClr val="accent4">
                        <a:lumMod val="75000"/>
                      </a:schemeClr>
                    </a:solidFill>
                  </a:rPr>
                  <a:t>exit tax</a:t>
                </a:r>
                <a:r>
                  <a:rPr lang="en-US" sz="2000" dirty="0"/>
                  <a:t> 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for traveling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→⋯→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acc>
                      <m:ac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→⋯→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 rotWithShape="1">
                <a:blip r:embed="rId1"/>
                <a:stretch>
                  <a:fillRect t="-7" b="-1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角 12"/>
          <p:cNvSpPr/>
          <p:nvPr/>
        </p:nvSpPr>
        <p:spPr>
          <a:xfrm>
            <a:off x="842429" y="4612195"/>
            <a:ext cx="1317967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: 圆角 12"/>
          <p:cNvSpPr/>
          <p:nvPr/>
        </p:nvSpPr>
        <p:spPr>
          <a:xfrm>
            <a:off x="5637167" y="6070844"/>
            <a:ext cx="2713013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: 圆角 12"/>
          <p:cNvSpPr/>
          <p:nvPr/>
        </p:nvSpPr>
        <p:spPr>
          <a:xfrm>
            <a:off x="842429" y="3429000"/>
            <a:ext cx="7869492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Requirement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Alternatively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for every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change it by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same</a:t>
                </a:r>
                <a:r>
                  <a:rPr lang="en-US" sz="2000" dirty="0">
                    <a:solidFill>
                      <a:schemeClr val="tx1"/>
                    </a:solidFill>
                  </a:rPr>
                  <a:t> amount!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some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fixed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It is possible that we cannot find such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that reaches every node!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12"/>
          <p:cNvSpPr/>
          <p:nvPr/>
        </p:nvSpPr>
        <p:spPr>
          <a:xfrm>
            <a:off x="912767" y="3850623"/>
            <a:ext cx="4965519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Add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b="0" dirty="0">
                    <a:solidFill>
                      <a:srgbClr val="C00000"/>
                    </a:solidFill>
                  </a:rPr>
                  <a:t> that goes to every node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0" dirty="0">
                    <a:solidFill>
                      <a:srgbClr val="C00000"/>
                    </a:solidFill>
                  </a:rPr>
                  <a:t> with a weight 0 edge.</a:t>
                </a:r>
                <a:endParaRPr lang="en-US" sz="2400" b="0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="0" dirty="0"/>
                  <a:t>.</a:t>
                </a:r>
                <a:endParaRPr lang="en-US" sz="2000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12"/>
          <p:cNvSpPr/>
          <p:nvPr/>
        </p:nvSpPr>
        <p:spPr>
          <a:xfrm>
            <a:off x="882622" y="2956730"/>
            <a:ext cx="4965519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4223" y="4360985"/>
            <a:ext cx="5710642" cy="2131889"/>
            <a:chOff x="1384223" y="4360985"/>
            <a:chExt cx="5710642" cy="21318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223" y="4644801"/>
              <a:ext cx="1981976" cy="168453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0740" y="4360985"/>
              <a:ext cx="2634125" cy="2131889"/>
            </a:xfrm>
            <a:prstGeom prst="rect">
              <a:avLst/>
            </a:prstGeom>
          </p:spPr>
        </p:pic>
        <p:sp>
          <p:nvSpPr>
            <p:cNvPr id="10" name="Arrow: Right 9"/>
            <p:cNvSpPr/>
            <p:nvPr/>
          </p:nvSpPr>
          <p:spPr>
            <a:xfrm>
              <a:off x="3591618" y="5305082"/>
              <a:ext cx="643703" cy="363973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Faster algorithms for arbitrary-weight graphs?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Strategy</a:t>
                </a:r>
                <a:r>
                  <a:rPr lang="en-US" sz="2200" b="1" dirty="0"/>
                  <a:t>:</a:t>
                </a:r>
                <a:r>
                  <a:rPr lang="en-US" sz="2200" dirty="0"/>
                  <a:t> modify edge weights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200" dirty="0"/>
                  <a:t> changing shortest path, </a:t>
                </a:r>
                <a:br>
                  <a:rPr lang="en-US" sz="2200" dirty="0"/>
                </a:br>
                <a:r>
                  <a:rPr lang="en-US" sz="2200" dirty="0"/>
                  <a:t>so that Dijkstra’s algorithm can work.</a:t>
                </a:r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Add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 that goes to every node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 with a weight 0 edge.</a:t>
                </a:r>
                <a:endParaRPr lang="en-US" sz="2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Reweight edges</a:t>
                </a:r>
                <a:r>
                  <a:rPr lang="en-US" sz="2200" b="1" dirty="0"/>
                  <a:t>: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200" b="0" dirty="0"/>
              </a:p>
              <a:p>
                <a:pPr lvl="1"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node pairs in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addition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</a:t>
                </a:r>
                <a:r>
                  <a:rPr 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oes not create new shortest path.</a:t>
                </a:r>
                <a:endParaRPr lang="en-US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node pairs in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 path is shortest under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iff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this path is shortest under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endParaRPr lang="en-US" sz="1800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4"/>
              <p:cNvSpPr/>
              <p:nvPr/>
            </p:nvSpPr>
            <p:spPr>
              <a:xfrm>
                <a:off x="1058366" y="4311261"/>
                <a:ext cx="7025997" cy="24597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b="1" u="sng" dirty="0">
                    <a:solidFill>
                      <a:schemeClr val="tx1"/>
                    </a:solidFill>
                  </a:rPr>
                  <a:t>(G):</a:t>
                </a:r>
                <a:endParaRPr lang="en-GB" b="1" u="sng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1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66" y="4311261"/>
                <a:ext cx="7025997" cy="2459743"/>
              </a:xfrm>
              <a:prstGeom prst="rect">
                <a:avLst/>
              </a:prstGeom>
              <a:blipFill rotWithShape="1">
                <a:blip r:embed="rId2"/>
                <a:stretch>
                  <a:fillRect l="-97" t="-268" r="-88" b="-23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4319" y="5245695"/>
            <a:ext cx="1829681" cy="14974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909"/>
          <a:stretch>
            <a:fillRect/>
          </a:stretch>
        </p:blipFill>
        <p:spPr>
          <a:xfrm>
            <a:off x="2463623" y="5167312"/>
            <a:ext cx="2072076" cy="166938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690688"/>
            <a:ext cx="7633293" cy="480218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C00000"/>
                </a:solidFill>
              </a:rPr>
              <a:t>Faster algorithms for arbitrary-weight graphs?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Strategy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</a:rPr>
              <a:t>reweight</a:t>
            </a:r>
            <a:r>
              <a:rPr lang="en-US" sz="2200" dirty="0"/>
              <a:t> edges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</a:rPr>
              <a:t>without</a:t>
            </a:r>
            <a:r>
              <a:rPr lang="en-US" sz="2200" dirty="0"/>
              <a:t> changing shortest path, </a:t>
            </a:r>
            <a:br>
              <a:rPr lang="en-US" sz="2200" dirty="0"/>
            </a:br>
            <a:r>
              <a:rPr lang="en-US" sz="2200" dirty="0"/>
              <a:t>so that Dijkstra’s algorithm can work.</a:t>
            </a:r>
            <a:endParaRPr lang="en-US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4"/>
              <p:cNvSpPr/>
              <p:nvPr/>
            </p:nvSpPr>
            <p:spPr>
              <a:xfrm>
                <a:off x="1433852" y="2761428"/>
                <a:ext cx="6276295" cy="21622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(G):</a:t>
                </a:r>
                <a:endParaRPr lang="en-GB" sz="1600" b="1" u="sng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1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2" y="2761428"/>
                <a:ext cx="6276295" cy="2162266"/>
              </a:xfrm>
              <a:prstGeom prst="rect">
                <a:avLst/>
              </a:prstGeom>
              <a:blipFill rotWithShape="1">
                <a:blip r:embed="rId3"/>
                <a:stretch>
                  <a:fillRect l="-102" t="-314" r="-91" b="-269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8" y="5152164"/>
            <a:ext cx="1981976" cy="1684537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2073327" y="5812445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3400"/>
          <a:stretch>
            <a:fillRect/>
          </a:stretch>
        </p:blipFill>
        <p:spPr>
          <a:xfrm>
            <a:off x="4925995" y="5139656"/>
            <a:ext cx="2072076" cy="1697045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4535699" y="5806191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6998071" y="5806190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2"/>
          <p:cNvSpPr/>
          <p:nvPr/>
        </p:nvSpPr>
        <p:spPr>
          <a:xfrm>
            <a:off x="1433853" y="3046162"/>
            <a:ext cx="5564218" cy="5411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2"/>
          <p:cNvSpPr/>
          <p:nvPr/>
        </p:nvSpPr>
        <p:spPr>
          <a:xfrm>
            <a:off x="1433853" y="3558063"/>
            <a:ext cx="5564218" cy="45122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2"/>
          <p:cNvSpPr/>
          <p:nvPr/>
        </p:nvSpPr>
        <p:spPr>
          <a:xfrm rot="19655403">
            <a:off x="5498740" y="5588977"/>
            <a:ext cx="919724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圆角 12"/>
          <p:cNvSpPr/>
          <p:nvPr/>
        </p:nvSpPr>
        <p:spPr>
          <a:xfrm>
            <a:off x="1750101" y="4167902"/>
            <a:ext cx="5866550" cy="75579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2"/>
          <p:cNvSpPr/>
          <p:nvPr/>
        </p:nvSpPr>
        <p:spPr>
          <a:xfrm>
            <a:off x="7980745" y="5258039"/>
            <a:ext cx="562395" cy="288651"/>
          </a:xfrm>
          <a:prstGeom prst="ellipse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2"/>
          <p:cNvSpPr/>
          <p:nvPr/>
        </p:nvSpPr>
        <p:spPr>
          <a:xfrm>
            <a:off x="5458448" y="5731073"/>
            <a:ext cx="390296" cy="288651"/>
          </a:xfrm>
          <a:prstGeom prst="ellipse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2"/>
          <p:cNvSpPr/>
          <p:nvPr/>
        </p:nvSpPr>
        <p:spPr>
          <a:xfrm rot="3939199">
            <a:off x="64015" y="6108980"/>
            <a:ext cx="757022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12"/>
          <p:cNvSpPr/>
          <p:nvPr/>
        </p:nvSpPr>
        <p:spPr>
          <a:xfrm rot="17786748">
            <a:off x="1358044" y="6164881"/>
            <a:ext cx="746638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圆角 12"/>
          <p:cNvSpPr/>
          <p:nvPr/>
        </p:nvSpPr>
        <p:spPr>
          <a:xfrm rot="1900523">
            <a:off x="1094379" y="5445913"/>
            <a:ext cx="772253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12"/>
          <p:cNvSpPr/>
          <p:nvPr/>
        </p:nvSpPr>
        <p:spPr>
          <a:xfrm>
            <a:off x="715728" y="6554542"/>
            <a:ext cx="718124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11725</Words>
  <Application>WPS 演示</Application>
  <PresentationFormat>全屏显示(4:3)</PresentationFormat>
  <Paragraphs>387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Nimbus Roman No9 L</vt:lpstr>
      <vt:lpstr>Cambria Math</vt:lpstr>
      <vt:lpstr>DejaVu Math TeX Gyre</vt:lpstr>
      <vt:lpstr>Courier New</vt:lpstr>
      <vt:lpstr>Calibri Light</vt:lpstr>
      <vt:lpstr>DejaVu Sans</vt:lpstr>
      <vt:lpstr>Calibri</vt:lpstr>
      <vt:lpstr>等线</vt:lpstr>
      <vt:lpstr>Gubbi</vt:lpstr>
      <vt:lpstr>宋体</vt:lpstr>
      <vt:lpstr>文泉驿微米黑</vt:lpstr>
      <vt:lpstr>微软雅黑</vt:lpstr>
      <vt:lpstr>Arial Unicode MS</vt:lpstr>
      <vt:lpstr>Office Theme</vt:lpstr>
      <vt:lpstr>All-Pairs Shortest Path</vt:lpstr>
      <vt:lpstr>SSSP and APSP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 Johnson’s algorithm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 The Floyd-Warshall Algorithm</vt:lpstr>
      <vt:lpstr>Application of APSP Compute Transitive Closure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All-Pairs Shortest Path</dc:title>
  <dc:creator>ZHENG Chaodong</dc:creator>
  <cp:lastModifiedBy>orangex4</cp:lastModifiedBy>
  <cp:revision>66</cp:revision>
  <dcterms:created xsi:type="dcterms:W3CDTF">2021-12-14T08:04:51Z</dcterms:created>
  <dcterms:modified xsi:type="dcterms:W3CDTF">2021-12-14T08:04:51Z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