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91" r:id="rId6"/>
    <p:sldId id="292" r:id="rId7"/>
    <p:sldId id="293" r:id="rId8"/>
    <p:sldId id="294" r:id="rId9"/>
    <p:sldId id="295" r:id="rId10"/>
    <p:sldId id="296" r:id="rId11"/>
    <p:sldId id="297" r:id="rId12"/>
    <p:sldId id="321" r:id="rId13"/>
    <p:sldId id="298" r:id="rId14"/>
    <p:sldId id="299" r:id="rId15"/>
    <p:sldId id="300" r:id="rId16"/>
    <p:sldId id="322" r:id="rId17"/>
    <p:sldId id="301" r:id="rId18"/>
    <p:sldId id="307" r:id="rId19"/>
    <p:sldId id="306" r:id="rId20"/>
    <p:sldId id="308" r:id="rId21"/>
    <p:sldId id="309" r:id="rId22"/>
    <p:sldId id="310" r:id="rId23"/>
    <p:sldId id="323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290" r:id="rId3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 Math" panose="02040503050406030204" pitchFamily="18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70" autoAdjust="0"/>
  </p:normalViewPr>
  <p:slideViewPr>
    <p:cSldViewPr snapToGrid="0">
      <p:cViewPr varScale="1">
        <p:scale>
          <a:sx n="130" d="100"/>
          <a:sy n="130" d="100"/>
        </p:scale>
        <p:origin x="18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slide" Target="slides/slide1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22EB5-CCAD-4AC5-881E-F553F8DF2D57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98CC2-A76A-4CD0-B0D8-DAF2C1DAF99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39F09-393E-4E6D-98AC-DC0B07A168D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98CC2-A76A-4CD0-B0D8-DAF2C1DAF99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6B6F-C5EB-46C7-B166-BF9DDE08F22E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7803-17A8-4152-9029-835530349A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8.png"/><Relationship Id="rId5" Type="http://schemas.openxmlformats.org/officeDocument/2006/relationships/image" Target="../media/image23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37.png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3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2.png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1" Type="http://schemas.openxmlformats.org/officeDocument/2006/relationships/image" Target="../media/image4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4.jpe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jpe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5400" b="1" dirty="0"/>
              <a:t>Single-Source Shortest Path</a:t>
            </a:r>
            <a:endParaRPr lang="en-US" sz="5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  <a:endParaRPr lang="en-GB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SSSP in positive weight graphs via extension of BFS</a:t>
            </a:r>
            <a:br>
              <a:rPr lang="en-US" dirty="0"/>
            </a:br>
            <a:r>
              <a:rPr lang="en-US" dirty="0"/>
              <a:t>Dijkstra's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Correctness of Dijkstra’s algorithm?</a:t>
                </a:r>
                <a:endParaRPr lang="en-US" sz="2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tx1"/>
                    </a:solidFill>
                  </a:rPr>
                  <a:t>Similar to the correctness proof of BFS.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Efficiency of Dijkstra’s algorithm?</a:t>
                </a:r>
                <a:endParaRPr lang="en-US" sz="2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func>
                          <m:func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when using a binary heap.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6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2247034" y="3647209"/>
            <a:ext cx="4649932" cy="2845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DijkstraSSSP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priority queue Q based on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Q.DecreaseKey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2504209" y="4179230"/>
            <a:ext cx="3117273" cy="2888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894167" y="3809898"/>
                <a:ext cx="1389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total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167" y="3809898"/>
                <a:ext cx="138909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6" t="-144" r="-644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/>
          <p:cNvSpPr/>
          <p:nvPr/>
        </p:nvSpPr>
        <p:spPr>
          <a:xfrm>
            <a:off x="2504210" y="5063907"/>
            <a:ext cx="2389958" cy="2888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894167" y="4879240"/>
                <a:ext cx="1901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total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167" y="4879240"/>
                <a:ext cx="190122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" t="-145" r="-2258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: 圆角 12"/>
          <p:cNvSpPr/>
          <p:nvPr/>
        </p:nvSpPr>
        <p:spPr>
          <a:xfrm>
            <a:off x="2791692" y="5555692"/>
            <a:ext cx="3588326" cy="868920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962536" y="5990975"/>
                <a:ext cx="19621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total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536" y="5990975"/>
                <a:ext cx="196214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" t="-104" r="-2654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: 圆角 14"/>
          <p:cNvSpPr/>
          <p:nvPr/>
        </p:nvSpPr>
        <p:spPr>
          <a:xfrm>
            <a:off x="2271843" y="4643461"/>
            <a:ext cx="4523550" cy="259914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5588716" y="4293531"/>
                <a:ext cx="1389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total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716" y="4293531"/>
                <a:ext cx="1389098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" t="-80" r="-654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3" grpId="0" animBg="1"/>
      <p:bldP spid="14" grpId="0"/>
      <p:bldP spid="15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87659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What’s BFS doing: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expand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 outward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growing the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region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to which distances and shortest paths are known.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Growth should be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orderly</a:t>
                </a:r>
                <a:r>
                  <a:rPr lang="en-US" sz="2400" dirty="0"/>
                  <a:t>: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closest nodes first</a:t>
                </a:r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But how to identify the node to expend to?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24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Consider a </a:t>
                </a:r>
                <a:r>
                  <a:rPr lang="en-US" sz="2400" i="1" dirty="0">
                    <a:solidFill>
                      <a:schemeClr val="tx1"/>
                    </a:solidFill>
                  </a:rPr>
                  <a:t>shortest path</a:t>
                </a:r>
                <a:r>
                  <a:rPr lang="en-US" sz="2400" dirty="0">
                    <a:solidFill>
                      <a:schemeClr val="tx1"/>
                    </a:solidFill>
                  </a:rPr>
                  <a:t> from source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It must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Thus shortest path exhibits </a:t>
                </a:r>
                <a:r>
                  <a:rPr lang="en-US" sz="20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optimal substructure</a:t>
                </a: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property.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It must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Since we are considering positive edge weight graphs.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87659"/>
                <a:ext cx="7886700" cy="4802186"/>
              </a:xfrm>
              <a:blipFill rotWithShape="1">
                <a:blip r:embed="rId1"/>
                <a:stretch>
                  <a:fillRect t="-10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Alternative derivation of Dijkstra’s alg.</a:t>
            </a:r>
            <a:endParaRPr lang="en-US" sz="40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293288" y="3906153"/>
            <a:ext cx="5092306" cy="365197"/>
            <a:chOff x="1480324" y="3906911"/>
            <a:chExt cx="5092306" cy="3651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椭圆 11"/>
                <p:cNvSpPr/>
                <p:nvPr/>
              </p:nvSpPr>
              <p:spPr>
                <a:xfrm>
                  <a:off x="1480324" y="3908426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椭圆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0324" y="3908426"/>
                  <a:ext cx="363682" cy="363682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椭圆 14"/>
            <p:cNvSpPr/>
            <p:nvPr/>
          </p:nvSpPr>
          <p:spPr>
            <a:xfrm>
              <a:off x="2331998" y="3906911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1755"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183672" y="3906911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1755"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椭圆 16"/>
                <p:cNvSpPr/>
                <p:nvPr/>
              </p:nvSpPr>
              <p:spPr>
                <a:xfrm>
                  <a:off x="6208948" y="3906911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椭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8948" y="3906911"/>
                  <a:ext cx="363682" cy="363682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椭圆 17"/>
                <p:cNvSpPr/>
                <p:nvPr/>
              </p:nvSpPr>
              <p:spPr>
                <a:xfrm>
                  <a:off x="5175433" y="3906911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433" y="3906911"/>
                  <a:ext cx="363682" cy="363682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/>
            <p:cNvCxnSpPr>
              <a:stCxn id="12" idx="6"/>
              <a:endCxn id="15" idx="2"/>
            </p:cNvCxnSpPr>
            <p:nvPr/>
          </p:nvCxnSpPr>
          <p:spPr>
            <a:xfrm flipV="1">
              <a:off x="1844006" y="4088752"/>
              <a:ext cx="487992" cy="15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5" idx="6"/>
              <a:endCxn id="16" idx="2"/>
            </p:cNvCxnSpPr>
            <p:nvPr/>
          </p:nvCxnSpPr>
          <p:spPr>
            <a:xfrm>
              <a:off x="2695680" y="4088752"/>
              <a:ext cx="4879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6" idx="6"/>
              <a:endCxn id="18" idx="2"/>
            </p:cNvCxnSpPr>
            <p:nvPr/>
          </p:nvCxnSpPr>
          <p:spPr>
            <a:xfrm>
              <a:off x="3547354" y="4088752"/>
              <a:ext cx="16280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8" idx="6"/>
              <a:endCxn id="17" idx="2"/>
            </p:cNvCxnSpPr>
            <p:nvPr/>
          </p:nvCxnSpPr>
          <p:spPr>
            <a:xfrm>
              <a:off x="5539115" y="4088752"/>
              <a:ext cx="6698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87659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What’s BFS doing: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expand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 outward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growing the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region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to which distances and shortest paths are known.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Growth should be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orderly</a:t>
                </a:r>
                <a:r>
                  <a:rPr lang="en-US" sz="2400" dirty="0"/>
                  <a:t>: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closest nodes first</a:t>
                </a:r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But how to identify the node to expend to?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Consider a shortest path from source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Property 1: It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Property 2: It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Given “known region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”, </a:t>
                </a:r>
                <a:b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   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node to expend to. (A shortest path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Property 2 ensures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Property 1 then ensures we correctly identify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to expend to.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87659"/>
                <a:ext cx="7886700" cy="4802186"/>
              </a:xfrm>
              <a:blipFill rotWithShape="1">
                <a:blip r:embed="rId1"/>
                <a:stretch>
                  <a:fillRect t="-10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Alternative derivation of Dijkstra’s alg.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87659"/>
                <a:ext cx="788670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What’s BFS doing: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expand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 outward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growing the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region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to which distances and shortest paths are known.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Growth should be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orderly</a:t>
                </a:r>
                <a:r>
                  <a:rPr lang="en-US" sz="2400" dirty="0"/>
                  <a:t>: </a:t>
                </a: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closest nodes first</a:t>
                </a:r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Q: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But how to identify the node to expend to?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Consider a shortest path from source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via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Property 1: It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Property 2: It must be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A: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Given “known region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”, </a:t>
                </a:r>
                <a:b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   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node to expend to. (A shortest path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Property 2 ensures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Property 1 then ensures we correctly identify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to expend to.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87659"/>
                <a:ext cx="7886700" cy="4802186"/>
              </a:xfrm>
              <a:blipFill rotWithShape="1">
                <a:blip r:embed="rId1"/>
                <a:stretch>
                  <a:fillRect t="-10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Alternative derivation of Dijkstra’s alg.</a:t>
            </a:r>
            <a:endParaRPr lang="en-US" sz="4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13" y="1869710"/>
            <a:ext cx="4831773" cy="22137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497891"/>
                <a:ext cx="7886700" cy="156469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What’s BFS doing: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expand</a:t>
                </a:r>
                <a:r>
                  <a:rPr lang="en-US" sz="2400" dirty="0">
                    <a:solidFill>
                      <a:schemeClr val="tx1"/>
                    </a:solidFill>
                  </a:rPr>
                  <a:t> outward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growing the </a:t>
                </a:r>
                <a:r>
                  <a:rPr lang="en-US" sz="2400" i="1" u="sng" dirty="0">
                    <a:solidFill>
                      <a:schemeClr val="accent1">
                        <a:lumMod val="75000"/>
                      </a:schemeClr>
                    </a:solidFill>
                  </a:rPr>
                  <a:t>region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to which distances and shortest paths are known.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How to expend</a:t>
                </a: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: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Given “known region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”, expend to node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97891"/>
                <a:ext cx="7886700" cy="1564696"/>
              </a:xfrm>
              <a:blipFill rotWithShape="1">
                <a:blip r:embed="rId1"/>
                <a:stretch>
                  <a:fillRect t="-3" b="-1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85" y="2174608"/>
            <a:ext cx="3236768" cy="1482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748645" y="3940382"/>
                <a:ext cx="4060248" cy="23357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spcAft>
                    <a:spcPts val="600"/>
                  </a:spcAft>
                </a:pPr>
                <a:r>
                  <a:rPr lang="en-GB" sz="1400" b="1" u="sng" dirty="0" err="1">
                    <a:solidFill>
                      <a:schemeClr val="tx1"/>
                    </a:solidFill>
                  </a:rPr>
                  <a:t>DijkstraSSSPAbs</a:t>
                </a:r>
                <a:r>
                  <a:rPr lang="en-GB" sz="1400" b="1" u="sng" dirty="0">
                    <a:solidFill>
                      <a:schemeClr val="tx1"/>
                    </a:solidFill>
                  </a:rPr>
                  <a:t>(G,s):</a:t>
                </a:r>
                <a:endParaRPr lang="en-GB" sz="1400" b="1" u="sng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 (each u in V)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u.dist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INF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s.dist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0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∅</m:t>
                    </m:r>
                  </m:oMath>
                </a14:m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(R != V)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Find node v in V-R with min 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v.dist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Add v to R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 (each edge (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v,z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in E)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(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z.dist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&gt; 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v.dist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+ w(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v,z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z.dist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v.dist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+ w(</a:t>
                </a:r>
                <a:r>
                  <a:rPr lang="en-GB" sz="14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v,z</a:t>
                </a: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GB" sz="14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endParaRPr lang="en-GB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45" y="3940382"/>
                <a:ext cx="4060248" cy="2335727"/>
              </a:xfrm>
              <a:prstGeom prst="rect">
                <a:avLst/>
              </a:prstGeom>
              <a:blipFill rotWithShape="1">
                <a:blip r:embed="rId3"/>
                <a:stretch>
                  <a:fillRect l="-159" t="-281" r="-152" b="-4985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35107" y="2394352"/>
            <a:ext cx="4060248" cy="2526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DijkstraSSSP</a:t>
            </a:r>
            <a:r>
              <a:rPr lang="en-GB" sz="1400" b="1" u="sng" dirty="0">
                <a:solidFill>
                  <a:schemeClr val="tx1"/>
                </a:solidFill>
              </a:rPr>
              <a:t>(G,s):</a:t>
            </a:r>
            <a:endParaRPr lang="en-GB" sz="14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priority queue Q based on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Q.DecreaseKey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11827" y="5049982"/>
            <a:ext cx="3504335" cy="935181"/>
            <a:chOff x="1111827" y="5049982"/>
            <a:chExt cx="3504335" cy="935181"/>
          </a:xfrm>
        </p:grpSpPr>
        <p:sp>
          <p:nvSpPr>
            <p:cNvPr id="10" name="箭头: 直角上 9"/>
            <p:cNvSpPr/>
            <p:nvPr/>
          </p:nvSpPr>
          <p:spPr>
            <a:xfrm flipH="1">
              <a:off x="1111827" y="5049982"/>
              <a:ext cx="3504335" cy="935181"/>
            </a:xfrm>
            <a:prstGeom prst="bentUpArrow">
              <a:avLst>
                <a:gd name="adj1" fmla="val 25000"/>
                <a:gd name="adj2" fmla="val 25555"/>
                <a:gd name="adj3" fmla="val 26111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485818" y="5332906"/>
              <a:ext cx="3130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Priority queue implementation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r="66945" b="53310"/>
          <a:stretch>
            <a:fillRect/>
          </a:stretch>
        </p:blipFill>
        <p:spPr>
          <a:xfrm>
            <a:off x="0" y="2818181"/>
            <a:ext cx="3022600" cy="2007819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572000" y="166994"/>
            <a:ext cx="4060248" cy="2526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 err="1">
                <a:solidFill>
                  <a:schemeClr val="tx1"/>
                </a:solidFill>
              </a:rPr>
              <a:t>DijkstraSSSP</a:t>
            </a:r>
            <a:r>
              <a:rPr lang="en-GB" sz="1400" b="1" u="sng" dirty="0">
                <a:solidFill>
                  <a:schemeClr val="tx1"/>
                </a:solidFill>
              </a:rPr>
              <a:t>(G,s):</a:t>
            </a:r>
            <a:endParaRPr lang="en-GB" sz="14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priority queue Q based on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Q.DecreaseKey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/>
          <a:srcRect l="33054" r="32843" b="53310"/>
          <a:stretch>
            <a:fillRect/>
          </a:stretch>
        </p:blipFill>
        <p:spPr>
          <a:xfrm>
            <a:off x="3022600" y="2818181"/>
            <a:ext cx="3118426" cy="20078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l="67157" r="3" b="53310"/>
          <a:stretch>
            <a:fillRect/>
          </a:stretch>
        </p:blipFill>
        <p:spPr>
          <a:xfrm>
            <a:off x="6141026" y="2818180"/>
            <a:ext cx="3002974" cy="200781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/>
          <a:srcRect l="-2" t="53293" r="66947" b="18"/>
          <a:stretch>
            <a:fillRect/>
          </a:stretch>
        </p:blipFill>
        <p:spPr>
          <a:xfrm>
            <a:off x="0" y="4825999"/>
            <a:ext cx="3022600" cy="200781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32530" t="53293" r="33368" b="18"/>
          <a:stretch>
            <a:fillRect/>
          </a:stretch>
        </p:blipFill>
        <p:spPr>
          <a:xfrm>
            <a:off x="3022599" y="4825998"/>
            <a:ext cx="3118426" cy="200781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/>
          <a:srcRect l="66631" t="53293" r="529" b="18"/>
          <a:stretch>
            <a:fillRect/>
          </a:stretch>
        </p:blipFill>
        <p:spPr>
          <a:xfrm>
            <a:off x="6141025" y="4825997"/>
            <a:ext cx="3002974" cy="20078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DFS, BFS, Prim, Dijkstra, and others…</a:t>
            </a:r>
            <a:endParaRPr 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628650" y="1690689"/>
            <a:ext cx="3943350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DFSIterSkeleton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 Q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79821" y="1690689"/>
            <a:ext cx="3943352" cy="2170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BFSSkeletonAlt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FIFOQueue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8650" y="4130936"/>
            <a:ext cx="3943349" cy="23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PrimMSTSkeleton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Q.update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(v,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779824" y="4130936"/>
            <a:ext cx="3943349" cy="2361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DijkstraSSSPSkeleton</a:t>
            </a:r>
            <a:r>
              <a:rPr lang="en-GB" sz="1600" b="1" u="sng" dirty="0">
                <a:solidFill>
                  <a:schemeClr val="tx1"/>
                </a:solidFill>
              </a:rPr>
              <a:t>(</a:t>
            </a:r>
            <a:r>
              <a:rPr lang="en-GB" sz="1600" b="1" u="sng" dirty="0" err="1">
                <a:solidFill>
                  <a:schemeClr val="tx1"/>
                </a:solidFill>
              </a:rPr>
              <a:t>G,x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PriorityQueue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Q.add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Q.remove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v.visited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Q.update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(v,</a:t>
            </a:r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3004709" y="6248399"/>
            <a:ext cx="186167" cy="20637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: 圆角 10"/>
          <p:cNvSpPr/>
          <p:nvPr/>
        </p:nvSpPr>
        <p:spPr>
          <a:xfrm>
            <a:off x="3733371" y="6019799"/>
            <a:ext cx="186167" cy="20637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矩形: 圆角 11"/>
          <p:cNvSpPr/>
          <p:nvPr/>
        </p:nvSpPr>
        <p:spPr>
          <a:xfrm>
            <a:off x="7152847" y="6253161"/>
            <a:ext cx="186167" cy="20637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: 圆角 12"/>
          <p:cNvSpPr/>
          <p:nvPr/>
        </p:nvSpPr>
        <p:spPr>
          <a:xfrm>
            <a:off x="7886271" y="6024562"/>
            <a:ext cx="186167" cy="206373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5532" b="7448"/>
          <a:stretch>
            <a:fillRect/>
          </a:stretch>
        </p:blipFill>
        <p:spPr>
          <a:xfrm>
            <a:off x="3435723" y="4716029"/>
            <a:ext cx="2272553" cy="188075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SSSP in graphs with negative weights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Dijkstra’s algorithm no longer works!</a:t>
                </a:r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Why would this happen?</a:t>
                </a:r>
                <a:endParaRPr lang="en-US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Dijkstra’s algorithm for finding next closest node to expend to:</a:t>
                </a: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b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</a:br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Given “known region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”, find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2000" dirty="0">
                    <a:solidFill>
                      <a:schemeClr val="accent6">
                        <a:lumMod val="50000"/>
                      </a:schemeClr>
                    </a:solidFill>
                  </a:rPr>
                  <a:t>.</a:t>
                </a:r>
                <a:endParaRPr lang="en-US" sz="20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is the node to expend to. (A shortest path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.)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Positive edge weights ensures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Optimal substructure then ensures we correctly identify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to expend to.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“</a:t>
                </a:r>
                <a:r>
                  <a:rPr lang="en-US" sz="2400" dirty="0">
                    <a:solidFill>
                      <a:srgbClr val="C00000"/>
                    </a:solidFill>
                  </a:rPr>
                  <a:t>Shortest path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to any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must pass exclusively through nodes that are closer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” no longer holds!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2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/>
          <p:cNvSpPr/>
          <p:nvPr/>
        </p:nvSpPr>
        <p:spPr>
          <a:xfrm>
            <a:off x="1361209" y="3429000"/>
            <a:ext cx="3553691" cy="2888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SSSP in graphs with negative weights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But how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𝑑𝑖𝑠𝑡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values are maintained in Dijkstra is helpful: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Each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initially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When processing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, execute procedure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This way two properties are maintained: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at any time,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2000" dirty="0"/>
                  <a:t> is either an overestimate, or correct.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Assume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 is the last node on a shortest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.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r>
                  <a:rPr lang="en-US" sz="2000" dirty="0"/>
                  <a:t>is correct and we run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2000" dirty="0"/>
                  <a:t> becomes correct.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is </a:t>
                </a:r>
                <a:r>
                  <a:rPr lang="en-US" sz="2400" b="1" u="sng" dirty="0">
                    <a:solidFill>
                      <a:srgbClr val="C00000"/>
                    </a:solidFill>
                  </a:rPr>
                  <a:t>safe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and helpful!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Safe</a:t>
                </a:r>
                <a:r>
                  <a:rPr lang="en-US" sz="2000" b="1" dirty="0"/>
                  <a:t>]</a:t>
                </a:r>
                <a:r>
                  <a:rPr lang="en-US" sz="2000" dirty="0"/>
                  <a:t> Regardless of the sequence of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000" dirty="0"/>
                  <a:t> operations we execute, </a:t>
                </a:r>
                <a:br>
                  <a:rPr lang="en-US" sz="2000" dirty="0"/>
                </a:br>
                <a:r>
                  <a:rPr lang="en-US" sz="2000" dirty="0"/>
                  <a:t>for any node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000" dirty="0"/>
                  <a:t>, value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2000" dirty="0"/>
                  <a:t> is either an overestimate or correct.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[</a:t>
                </a: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Helpful</a:t>
                </a:r>
                <a:r>
                  <a:rPr lang="en-US" sz="2000" b="1" dirty="0"/>
                  <a:t>]</a:t>
                </a:r>
                <a:r>
                  <a:rPr lang="en-US" sz="2000" dirty="0"/>
                  <a:t> With correct sequence of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000" dirty="0"/>
                  <a:t>, we get correct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/>
          <p:cNvSpPr/>
          <p:nvPr/>
        </p:nvSpPr>
        <p:spPr>
          <a:xfrm>
            <a:off x="1332633" y="3512127"/>
            <a:ext cx="6992831" cy="2888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SSSP in graphs with negative weights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safe</a:t>
                </a:r>
                <a:r>
                  <a:rPr lang="en-US" sz="2000" dirty="0">
                    <a:solidFill>
                      <a:srgbClr val="C00000"/>
                    </a:solidFill>
                  </a:rPr>
                  <a:t> and helpful!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1800" b="1" dirty="0"/>
                  <a:t>[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Safe</a:t>
                </a:r>
                <a:r>
                  <a:rPr lang="en-US" sz="1800" b="1" dirty="0"/>
                  <a:t>]</a:t>
                </a:r>
                <a:r>
                  <a:rPr lang="en-US" sz="1800" dirty="0"/>
                  <a:t> Regardless of the sequence of 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1800" dirty="0"/>
                  <a:t> operations we execute, </a:t>
                </a:r>
                <a:br>
                  <a:rPr lang="en-US" sz="1800" dirty="0"/>
                </a:br>
                <a:r>
                  <a:rPr lang="en-US" sz="1800" dirty="0"/>
                  <a:t>for any node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,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1800" dirty="0"/>
                  <a:t> is either overestimate or correct.</a:t>
                </a:r>
                <a:endParaRPr lang="en-US" sz="18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800" b="1" dirty="0"/>
                  <a:t>[</a:t>
                </a: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Helpful</a:t>
                </a:r>
                <a:r>
                  <a:rPr lang="en-US" sz="1800" b="1" dirty="0"/>
                  <a:t>]</a:t>
                </a:r>
                <a:r>
                  <a:rPr lang="en-US" sz="1800" dirty="0"/>
                  <a:t> Assume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the last node on a shortest path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. </a:t>
                </a:r>
                <a:br>
                  <a:rPr lang="en-US" sz="1800" dirty="0"/>
                </a:b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1800" dirty="0"/>
                  <a:t> is correct and we run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1800" dirty="0"/>
                  <a:t> becomes correct.</a:t>
                </a:r>
                <a:endParaRPr lang="en-US" sz="18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Consider a 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Observation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are executed, then we correctly obtain the shortest path.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Observation 2</a:t>
                </a:r>
                <a:r>
                  <a:rPr lang="en-US" sz="2000" b="1" dirty="0"/>
                  <a:t>:</a:t>
                </a:r>
                <a:r>
                  <a:rPr lang="en-US" sz="2000" dirty="0"/>
                  <a:t> in above sequence, before and after each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000" dirty="0"/>
                  <a:t>, we can </a:t>
                </a:r>
                <a:br>
                  <a:rPr lang="en-US" sz="2000" dirty="0"/>
                </a:br>
                <a:r>
                  <a:rPr lang="en-US" sz="2000" dirty="0"/>
                  <a:t>add arbitrary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000" dirty="0"/>
                  <a:t> sequence, and still get shortest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Algorithm: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simply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2400" i="1" u="sng" dirty="0">
                    <a:solidFill>
                      <a:schemeClr val="accent6">
                        <a:lumMod val="50000"/>
                      </a:schemeClr>
                    </a:solidFill>
                  </a:rPr>
                  <a:t>all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edges, for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times!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-2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1224377" y="4014005"/>
                <a:ext cx="12602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377" y="4014005"/>
                <a:ext cx="1260217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8" t="-55" r="-7672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3186359" y="4014004"/>
                <a:ext cx="14034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359" y="4014004"/>
                <a:ext cx="1403461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40" t="-55" r="-4114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6489419" y="4014007"/>
                <a:ext cx="13275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19" y="4014007"/>
                <a:ext cx="1327543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27" t="-56" r="-7406" b="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2276675" y="4014004"/>
                <a:ext cx="10897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75" y="4014004"/>
                <a:ext cx="1089786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8" t="-55" r="-1252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4584481" y="4018683"/>
                <a:ext cx="10897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81" y="4018683"/>
                <a:ext cx="1089786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38" t="-131" r="-1232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5537620" y="4014002"/>
                <a:ext cx="10897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620" y="4014002"/>
                <a:ext cx="1089786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39" t="-54" r="-1232" b="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7696792" y="4014002"/>
                <a:ext cx="10897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792" y="4014002"/>
                <a:ext cx="1089786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54" t="-54" r="-1216" b="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Shortest Path 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Given a map, what’s 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shortest path</a:t>
                </a:r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?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Consider a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and a weight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that associates a real-valued weight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 to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.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what’s 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min weight path</a:t>
                </a:r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?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Weights are not always lengths.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E.g., time/cost to walk the edge.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The graph can be directed.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b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Thus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possible.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Negative edge weight allowed.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Negative cycle </a:t>
                </a:r>
                <a:r>
                  <a:rPr lang="en-US" sz="2400" i="1" dirty="0">
                    <a:solidFill>
                      <a:schemeClr val="accent2">
                        <a:lumMod val="75000"/>
                      </a:schemeClr>
                    </a:solidFill>
                  </a:rPr>
                  <a:t>not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allowed.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Problem not well-defined then.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82" y="3293126"/>
            <a:ext cx="3236768" cy="31997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SSSP in graphs with negative weights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𝑑𝑖𝑠𝑡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is 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safe</a:t>
                </a:r>
                <a:r>
                  <a:rPr lang="en-US" sz="2000" dirty="0">
                    <a:solidFill>
                      <a:srgbClr val="C00000"/>
                    </a:solidFill>
                  </a:rPr>
                  <a:t> and helpful!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1800" b="1" dirty="0"/>
                  <a:t>[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Safe</a:t>
                </a:r>
                <a:r>
                  <a:rPr lang="en-US" sz="1800" b="1" dirty="0"/>
                  <a:t>]</a:t>
                </a:r>
                <a:r>
                  <a:rPr lang="en-US" sz="1800" dirty="0"/>
                  <a:t> Regardless of the sequence of </a:t>
                </a:r>
                <a:r>
                  <a:rPr lang="en-US" sz="18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1800" dirty="0"/>
                  <a:t> operations we execute, </a:t>
                </a:r>
                <a:br>
                  <a:rPr lang="en-US" sz="1800" dirty="0"/>
                </a:br>
                <a:r>
                  <a:rPr lang="en-US" sz="1800" dirty="0"/>
                  <a:t>for any node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, value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1800" dirty="0"/>
                  <a:t> is either overestimate or correct.</a:t>
                </a:r>
                <a:endParaRPr lang="en-US" sz="18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800" b="1" dirty="0"/>
                  <a:t>[</a:t>
                </a: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Helpful</a:t>
                </a:r>
                <a:r>
                  <a:rPr lang="en-US" sz="1800" b="1" dirty="0"/>
                  <a:t>]</a:t>
                </a:r>
                <a:r>
                  <a:rPr lang="en-US" sz="1800" dirty="0"/>
                  <a:t> Assume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800" dirty="0"/>
                  <a:t> is the last node on a shortest path from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800" dirty="0"/>
                  <a:t>. </a:t>
                </a:r>
                <a:br>
                  <a:rPr lang="en-US" sz="1800" dirty="0"/>
                </a:b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1800" dirty="0"/>
                  <a:t> is correct and we run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1800" dirty="0"/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r>
                  <a:rPr lang="en-US" sz="1800" dirty="0"/>
                  <a:t> becomes correct.</a:t>
                </a:r>
                <a:endParaRPr lang="en-US" sz="18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Consider a 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Observation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are executed, then we correctly obtain the shortest path.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Observation 2</a:t>
                </a:r>
                <a:r>
                  <a:rPr lang="en-US" sz="2000" b="1" dirty="0"/>
                  <a:t>:</a:t>
                </a:r>
                <a:r>
                  <a:rPr lang="en-US" sz="2000" dirty="0"/>
                  <a:t> in above sequence, before and after each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000" dirty="0"/>
                  <a:t>, we can </a:t>
                </a:r>
                <a:br>
                  <a:rPr lang="en-US" sz="2000" dirty="0"/>
                </a:br>
                <a:r>
                  <a:rPr lang="en-US" sz="2000" dirty="0"/>
                  <a:t>add arbitrary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000" dirty="0"/>
                  <a:t> sequence, and still get shortest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Algorithm: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simply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2400" i="1" u="sng" dirty="0">
                    <a:solidFill>
                      <a:schemeClr val="accent6">
                        <a:lumMod val="50000"/>
                      </a:schemeClr>
                    </a:solidFill>
                  </a:rPr>
                  <a:t>all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edges, for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times!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-2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/>
          <p:cNvGrpSpPr/>
          <p:nvPr/>
        </p:nvGrpSpPr>
        <p:grpSpPr>
          <a:xfrm>
            <a:off x="1033515" y="4250192"/>
            <a:ext cx="7076970" cy="365197"/>
            <a:chOff x="1033515" y="4321787"/>
            <a:chExt cx="7076970" cy="36519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/>
                <p:cNvSpPr/>
                <p:nvPr/>
              </p:nvSpPr>
              <p:spPr>
                <a:xfrm>
                  <a:off x="1033515" y="4323302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515" y="4323302"/>
                  <a:ext cx="363682" cy="363682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/>
                <p:cNvSpPr/>
                <p:nvPr/>
              </p:nvSpPr>
              <p:spPr>
                <a:xfrm>
                  <a:off x="2584422" y="4321787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422" y="4321787"/>
                  <a:ext cx="363682" cy="363682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椭圆 8"/>
                <p:cNvSpPr/>
                <p:nvPr/>
              </p:nvSpPr>
              <p:spPr>
                <a:xfrm>
                  <a:off x="4135329" y="4321787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椭圆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329" y="4321787"/>
                  <a:ext cx="363682" cy="363682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/>
                <p:cNvSpPr/>
                <p:nvPr/>
              </p:nvSpPr>
              <p:spPr>
                <a:xfrm>
                  <a:off x="7746803" y="4321787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803" y="4321787"/>
                  <a:ext cx="363682" cy="363682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椭圆 10"/>
                <p:cNvSpPr/>
                <p:nvPr/>
              </p:nvSpPr>
              <p:spPr>
                <a:xfrm>
                  <a:off x="6195896" y="4321787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椭圆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5896" y="4321787"/>
                  <a:ext cx="363682" cy="363682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/>
            <p:cNvCxnSpPr>
              <a:stCxn id="7" idx="6"/>
              <a:endCxn id="8" idx="2"/>
            </p:cNvCxnSpPr>
            <p:nvPr/>
          </p:nvCxnSpPr>
          <p:spPr>
            <a:xfrm flipV="1">
              <a:off x="1397197" y="4503628"/>
              <a:ext cx="1187225" cy="15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8" idx="6"/>
              <a:endCxn id="9" idx="2"/>
            </p:cNvCxnSpPr>
            <p:nvPr/>
          </p:nvCxnSpPr>
          <p:spPr>
            <a:xfrm>
              <a:off x="2948104" y="4503628"/>
              <a:ext cx="11872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6"/>
              <a:endCxn id="11" idx="2"/>
            </p:cNvCxnSpPr>
            <p:nvPr/>
          </p:nvCxnSpPr>
          <p:spPr>
            <a:xfrm>
              <a:off x="4499011" y="4503628"/>
              <a:ext cx="16968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1" idx="6"/>
              <a:endCxn id="10" idx="2"/>
            </p:cNvCxnSpPr>
            <p:nvPr/>
          </p:nvCxnSpPr>
          <p:spPr>
            <a:xfrm>
              <a:off x="6559578" y="4503628"/>
              <a:ext cx="11872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1224377" y="4014005"/>
                <a:ext cx="126021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377" y="4014005"/>
                <a:ext cx="1260217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8" t="-55" r="-7672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 26"/>
              <p:cNvSpPr/>
              <p:nvPr/>
            </p:nvSpPr>
            <p:spPr>
              <a:xfrm>
                <a:off x="3186359" y="4014004"/>
                <a:ext cx="14034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359" y="4014004"/>
                <a:ext cx="1403461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40" t="-55" r="-4114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6489419" y="4014007"/>
                <a:ext cx="13275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419" y="4014007"/>
                <a:ext cx="1327543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27" t="-56" r="-7406" b="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2276675" y="4014004"/>
                <a:ext cx="10897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75" y="4014004"/>
                <a:ext cx="1089786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18" t="-55" r="-1252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4584481" y="4018683"/>
                <a:ext cx="10897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481" y="4018683"/>
                <a:ext cx="1089786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38" t="-131" r="-1232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5537620" y="4014002"/>
                <a:ext cx="10897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620" y="4014002"/>
                <a:ext cx="1089786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39" t="-54" r="-1232" b="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7696792" y="4014002"/>
                <a:ext cx="108978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sz="14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792" y="4014002"/>
                <a:ext cx="1089786" cy="307777"/>
              </a:xfrm>
              <a:prstGeom prst="rect">
                <a:avLst/>
              </a:prstGeom>
              <a:blipFill rotWithShape="1">
                <a:blip r:embed="rId10"/>
                <a:stretch>
                  <a:fillRect l="-54" t="-54" r="-1216" b="1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1245498" y="4057222"/>
            <a:ext cx="150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all edges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00143" y="4057221"/>
            <a:ext cx="150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all edges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02444" y="4057220"/>
            <a:ext cx="150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all edges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406025" y="4057219"/>
            <a:ext cx="1507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all edges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4" grpId="0"/>
      <p:bldP spid="35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SSSP in graphs with negative weights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Consider a 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.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24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Observation 1</a:t>
                </a:r>
                <a:r>
                  <a:rPr lang="en-US" sz="2000" b="1" dirty="0"/>
                  <a:t>: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…,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Update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/>
                  <a:t> are executed, then we correctly obtain the shortest path.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Observation 2</a:t>
                </a:r>
                <a:r>
                  <a:rPr lang="en-US" sz="2000" b="1" dirty="0"/>
                  <a:t>:</a:t>
                </a:r>
                <a:r>
                  <a:rPr lang="en-US" sz="2000" dirty="0"/>
                  <a:t> in above sequence, before and after each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000" dirty="0"/>
                  <a:t>, we can </a:t>
                </a:r>
                <a:br>
                  <a:rPr lang="en-US" sz="2000" dirty="0"/>
                </a:br>
                <a:r>
                  <a:rPr lang="en-US" sz="2000" dirty="0"/>
                  <a:t>add arbitrary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000" dirty="0"/>
                  <a:t> sequence, and still get shortest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Algorithm: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simply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2400" i="1" u="sng" dirty="0">
                    <a:solidFill>
                      <a:schemeClr val="accent6">
                        <a:lumMod val="50000"/>
                      </a:schemeClr>
                    </a:solidFill>
                  </a:rPr>
                  <a:t>all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edges, for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times!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But how large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?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Observation 3</a:t>
                </a:r>
                <a:r>
                  <a:rPr lang="en-US" sz="2000" b="1" dirty="0"/>
                  <a:t>: </a:t>
                </a:r>
                <a:r>
                  <a:rPr lang="en-US" sz="2000" dirty="0"/>
                  <a:t>any shortest path cannot contain a cycle. (</a:t>
                </a:r>
                <a:r>
                  <a:rPr lang="en-US" sz="2000" dirty="0">
                    <a:solidFill>
                      <a:srgbClr val="C00000"/>
                    </a:solidFill>
                  </a:rPr>
                  <a:t>WHY?</a:t>
                </a:r>
                <a:r>
                  <a:rPr lang="en-US" sz="2000" dirty="0"/>
                  <a:t>)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Algorithm: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simply 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sz="2400" i="1" u="sng" dirty="0">
                    <a:solidFill>
                      <a:schemeClr val="accent6">
                        <a:lumMod val="50000"/>
                      </a:schemeClr>
                    </a:solidFill>
                  </a:rPr>
                  <a:t>all</a:t>
                </a:r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edges,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50000"/>
                      </a:schemeClr>
                    </a:solidFill>
                  </a:rPr>
                  <a:t> times!</a:t>
                </a:r>
                <a:endParaRPr lang="en-US" sz="24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1033515" y="2072555"/>
            <a:ext cx="7076970" cy="558170"/>
            <a:chOff x="1033515" y="4057219"/>
            <a:chExt cx="7076970" cy="558170"/>
          </a:xfrm>
        </p:grpSpPr>
        <p:grpSp>
          <p:nvGrpSpPr>
            <p:cNvPr id="26" name="组合 25"/>
            <p:cNvGrpSpPr/>
            <p:nvPr/>
          </p:nvGrpSpPr>
          <p:grpSpPr>
            <a:xfrm>
              <a:off x="1033515" y="4250192"/>
              <a:ext cx="7076970" cy="365197"/>
              <a:chOff x="1033515" y="4321787"/>
              <a:chExt cx="7076970" cy="36519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椭圆 6"/>
                  <p:cNvSpPr/>
                  <p:nvPr/>
                </p:nvSpPr>
                <p:spPr>
                  <a:xfrm>
                    <a:off x="1033515" y="4323302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1755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椭圆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515" y="4323302"/>
                    <a:ext cx="363682" cy="363682"/>
                  </a:xfrm>
                  <a:prstGeom prst="ellipse">
                    <a:avLst/>
                  </a:prstGeom>
                  <a:blipFill rotWithShape="1">
                    <a:blip r:embed="rId2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椭圆 7"/>
                  <p:cNvSpPr/>
                  <p:nvPr/>
                </p:nvSpPr>
                <p:spPr>
                  <a:xfrm>
                    <a:off x="2584422" y="4321787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1755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椭圆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4422" y="4321787"/>
                    <a:ext cx="363682" cy="363682"/>
                  </a:xfrm>
                  <a:prstGeom prst="ellipse">
                    <a:avLst/>
                  </a:prstGeom>
                  <a:blipFill rotWithShape="1">
                    <a:blip r:embed="rId3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椭圆 8"/>
                  <p:cNvSpPr/>
                  <p:nvPr/>
                </p:nvSpPr>
                <p:spPr>
                  <a:xfrm>
                    <a:off x="4135329" y="4321787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1755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" name="椭圆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5329" y="4321787"/>
                    <a:ext cx="363682" cy="363682"/>
                  </a:xfrm>
                  <a:prstGeom prst="ellipse">
                    <a:avLst/>
                  </a:prstGeom>
                  <a:blipFill rotWithShape="1">
                    <a:blip r:embed="rId4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椭圆 9"/>
                  <p:cNvSpPr/>
                  <p:nvPr/>
                </p:nvSpPr>
                <p:spPr>
                  <a:xfrm>
                    <a:off x="7746803" y="4321787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1755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" name="椭圆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6803" y="4321787"/>
                    <a:ext cx="363682" cy="363682"/>
                  </a:xfrm>
                  <a:prstGeom prst="ellipse">
                    <a:avLst/>
                  </a:prstGeom>
                  <a:blipFill rotWithShape="1">
                    <a:blip r:embed="rId5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椭圆 10"/>
                  <p:cNvSpPr/>
                  <p:nvPr/>
                </p:nvSpPr>
                <p:spPr>
                  <a:xfrm>
                    <a:off x="6195896" y="4321787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1755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" name="椭圆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5896" y="4321787"/>
                    <a:ext cx="363682" cy="363682"/>
                  </a:xfrm>
                  <a:prstGeom prst="ellipse">
                    <a:avLst/>
                  </a:prstGeom>
                  <a:blipFill rotWithShape="1">
                    <a:blip r:embed="rId6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接箭头连接符 11"/>
              <p:cNvCxnSpPr>
                <a:stCxn id="7" idx="6"/>
                <a:endCxn id="8" idx="2"/>
              </p:cNvCxnSpPr>
              <p:nvPr/>
            </p:nvCxnSpPr>
            <p:spPr>
              <a:xfrm flipV="1">
                <a:off x="1397197" y="4503628"/>
                <a:ext cx="1187225" cy="15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/>
              <p:cNvCxnSpPr>
                <a:stCxn id="8" idx="6"/>
                <a:endCxn id="9" idx="2"/>
              </p:cNvCxnSpPr>
              <p:nvPr/>
            </p:nvCxnSpPr>
            <p:spPr>
              <a:xfrm>
                <a:off x="2948104" y="4503628"/>
                <a:ext cx="11872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/>
              <p:cNvCxnSpPr>
                <a:stCxn id="9" idx="6"/>
                <a:endCxn id="11" idx="2"/>
              </p:cNvCxnSpPr>
              <p:nvPr/>
            </p:nvCxnSpPr>
            <p:spPr>
              <a:xfrm>
                <a:off x="4499011" y="4503628"/>
                <a:ext cx="169688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>
                <a:stCxn id="11" idx="6"/>
                <a:endCxn id="10" idx="2"/>
              </p:cNvCxnSpPr>
              <p:nvPr/>
            </p:nvCxnSpPr>
            <p:spPr>
              <a:xfrm>
                <a:off x="6559578" y="4503628"/>
                <a:ext cx="1187225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矩形 32"/>
            <p:cNvSpPr/>
            <p:nvPr/>
          </p:nvSpPr>
          <p:spPr>
            <a:xfrm>
              <a:off x="1245498" y="4057222"/>
              <a:ext cx="15072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 all edges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800143" y="4057221"/>
              <a:ext cx="15072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 all edges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602444" y="4057220"/>
              <a:ext cx="15072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 all edges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6406025" y="4057219"/>
              <a:ext cx="15072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</a:t>
              </a:r>
              <a:r>
                <a:rPr lang="en-US" sz="1400" dirty="0">
                  <a:solidFill>
                    <a:schemeClr val="accent6">
                      <a:lumMod val="50000"/>
                    </a:schemeClr>
                  </a:solidFill>
                </a:rPr>
                <a:t> all edges</a:t>
              </a:r>
              <a:endParaRPr lang="en-US" sz="14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SSSP in directed graphs with negative weights</a:t>
            </a:r>
            <a:br>
              <a:rPr lang="en-US" sz="4000" dirty="0"/>
            </a:br>
            <a:r>
              <a:rPr lang="en-US" sz="4000" dirty="0"/>
              <a:t>The Bellman-Ford Algorithm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Bellman-Ford Algorithm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</a:t>
                </a:r>
                <a:endParaRPr lang="en-US" sz="2400" b="1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000" dirty="0">
                    <a:solidFill>
                      <a:schemeClr val="tx1"/>
                    </a:solidFill>
                  </a:rPr>
                  <a:t> all edges;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/>
                  <a:t>Repeat above step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times.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Time complexity of Bellman-Ford: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2189885" y="3599698"/>
            <a:ext cx="4764230" cy="24270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BellmanFordSSSP</a:t>
            </a:r>
            <a:r>
              <a:rPr lang="en-GB" b="1" u="sng" dirty="0">
                <a:solidFill>
                  <a:schemeClr val="tx1"/>
                </a:solidFill>
              </a:rPr>
              <a:t>(G,s):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n-1 times: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-1" t="54494" r="66932" b="1096"/>
          <a:stretch>
            <a:fillRect/>
          </a:stretch>
        </p:blipFill>
        <p:spPr>
          <a:xfrm>
            <a:off x="0" y="4678216"/>
            <a:ext cx="3023755" cy="20493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l="33067" t="54494" r="32083" b="1096"/>
          <a:stretch>
            <a:fillRect/>
          </a:stretch>
        </p:blipFill>
        <p:spPr>
          <a:xfrm>
            <a:off x="3023754" y="4678216"/>
            <a:ext cx="3186545" cy="204931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572000" y="140858"/>
            <a:ext cx="4262869" cy="2198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BellmanFordSSSP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n-1 times: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r="66932" b="55590"/>
          <a:stretch>
            <a:fillRect/>
          </a:stretch>
        </p:blipFill>
        <p:spPr>
          <a:xfrm>
            <a:off x="0" y="2743201"/>
            <a:ext cx="3023755" cy="20493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33067" r="32084" b="55590"/>
          <a:stretch>
            <a:fillRect/>
          </a:stretch>
        </p:blipFill>
        <p:spPr>
          <a:xfrm>
            <a:off x="3023755" y="2743201"/>
            <a:ext cx="3186545" cy="20493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67916" b="55590"/>
          <a:stretch>
            <a:fillRect/>
          </a:stretch>
        </p:blipFill>
        <p:spPr>
          <a:xfrm>
            <a:off x="6210300" y="2743200"/>
            <a:ext cx="2933700" cy="20493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793389" y="2466200"/>
                <a:ext cx="7041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accent1">
                        <a:lumMod val="75000"/>
                      </a:schemeClr>
                    </a:solidFill>
                  </a:rPr>
                  <a:t>Edge order: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389" y="2466200"/>
                <a:ext cx="7041479" cy="276999"/>
              </a:xfrm>
              <a:prstGeom prst="rect">
                <a:avLst/>
              </a:prstGeom>
              <a:blipFill rotWithShape="1">
                <a:blip r:embed="rId2"/>
                <a:stretch>
                  <a:fillRect l="-2" t="-637" r="-18873" b="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SSSP in directed graphs with negative weights</a:t>
            </a:r>
            <a:br>
              <a:rPr lang="en-US" sz="4000" dirty="0"/>
            </a:br>
            <a:r>
              <a:rPr lang="en-US" sz="4000" dirty="0"/>
              <a:t>The Bellman-Ford Algorithm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What if the graph contains a negative cycle?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After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repetitions of “Update all edges”,</a:t>
                </a:r>
                <a:br>
                  <a:rPr lang="en-US" sz="2400" dirty="0"/>
                </a:br>
                <a:r>
                  <a:rPr lang="en-US" sz="2400" dirty="0"/>
                  <a:t>some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still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𝑑𝑖𝑠𝑡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Bellman-Ford can also detect negative cycle!</a:t>
                </a: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2189885" y="3323646"/>
            <a:ext cx="4764230" cy="31692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BellmanFordSSSP</a:t>
            </a:r>
            <a:r>
              <a:rPr lang="en-GB" b="1" u="sng" dirty="0">
                <a:solidFill>
                  <a:schemeClr val="tx1"/>
                </a:solidFill>
              </a:rPr>
              <a:t>(G,s):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 n-1 times: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edge (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  <a:endParaRPr lang="en-GB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“Negative Cycle”</a:t>
            </a:r>
            <a:endParaRPr lang="en-GB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SSSP in DAG (with negative weights)</a:t>
            </a:r>
            <a:endParaRPr 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Bellman-Ford still works, but we can be more efficient!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Core idea of Bellman-Ford</a:t>
            </a:r>
            <a:r>
              <a:rPr lang="en-US" sz="2400" b="1" dirty="0"/>
              <a:t>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perform a sequence of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that includes every shortest path as a subsequence</a:t>
            </a:r>
            <a:r>
              <a:rPr lang="en-US" sz="2400" dirty="0"/>
              <a:t>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Observation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 DAG, every path, thus every shortest path, is a subsequence in the topological order</a:t>
            </a:r>
            <a:r>
              <a:rPr lang="en-US" sz="2400" dirty="0"/>
              <a:t>.</a:t>
            </a:r>
            <a:endParaRPr 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859972" y="3688773"/>
            <a:ext cx="5424055" cy="2669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>
                <a:solidFill>
                  <a:schemeClr val="tx1"/>
                </a:solidFill>
              </a:rPr>
              <a:t>DAGSSSP(G,s):</a:t>
            </a:r>
            <a:endParaRPr lang="en-GB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DFS to obtain topological order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 in topological order)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315715" y="3722449"/>
                <a:ext cx="19235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</a:t>
                </a:r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15" y="3722449"/>
                <a:ext cx="1923540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7" t="-881" r="-9692" b="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r="50343" b="75412"/>
          <a:stretch>
            <a:fillRect/>
          </a:stretch>
        </p:blipFill>
        <p:spPr>
          <a:xfrm>
            <a:off x="83128" y="103909"/>
            <a:ext cx="4042064" cy="15066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49657" r="1452" b="75412"/>
          <a:stretch>
            <a:fillRect/>
          </a:stretch>
        </p:blipFill>
        <p:spPr>
          <a:xfrm>
            <a:off x="4125192" y="103909"/>
            <a:ext cx="3979716" cy="150668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t="24588" r="50343" b="50654"/>
          <a:stretch>
            <a:fillRect/>
          </a:stretch>
        </p:blipFill>
        <p:spPr>
          <a:xfrm>
            <a:off x="83128" y="1610591"/>
            <a:ext cx="4042064" cy="15170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49657" t="24588" r="1452" b="50654"/>
          <a:stretch>
            <a:fillRect/>
          </a:stretch>
        </p:blipFill>
        <p:spPr>
          <a:xfrm>
            <a:off x="4125190" y="1610591"/>
            <a:ext cx="3979717" cy="15170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t="49345" r="50343" b="26067"/>
          <a:stretch>
            <a:fillRect/>
          </a:stretch>
        </p:blipFill>
        <p:spPr>
          <a:xfrm>
            <a:off x="83129" y="3127663"/>
            <a:ext cx="4042060" cy="150668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l="49657" t="49345" r="1452" b="26067"/>
          <a:stretch>
            <a:fillRect/>
          </a:stretch>
        </p:blipFill>
        <p:spPr>
          <a:xfrm>
            <a:off x="4125189" y="3127663"/>
            <a:ext cx="3979717" cy="150668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/>
          <a:srcRect t="74103" r="50343" b="2157"/>
          <a:stretch>
            <a:fillRect/>
          </a:stretch>
        </p:blipFill>
        <p:spPr>
          <a:xfrm>
            <a:off x="83128" y="4644735"/>
            <a:ext cx="4042060" cy="14547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2000" y="4592782"/>
            <a:ext cx="4263520" cy="2161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400" b="1" u="sng" dirty="0">
                <a:solidFill>
                  <a:schemeClr val="tx1"/>
                </a:solidFill>
              </a:rPr>
              <a:t>DAGSSSP(G,s):</a:t>
            </a:r>
            <a:endParaRPr lang="en-GB" sz="14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DFS to obtain topological order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node u in topological order)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  <a:endParaRPr lang="en-GB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Application of SSSP in DAG</a:t>
            </a:r>
            <a:br>
              <a:rPr lang="en-US" sz="4000" dirty="0"/>
            </a:br>
            <a:r>
              <a:rPr lang="en-US" dirty="0"/>
              <a:t>Computing Critical Path</a:t>
            </a:r>
            <a:endParaRPr lang="en-US" sz="4000" dirty="0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28650" y="1690688"/>
            <a:ext cx="8515350" cy="48021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Assume you want to finish a task that involves multiple steps.</a:t>
            </a:r>
            <a:br>
              <a:rPr lang="en-US" sz="2400" dirty="0"/>
            </a:br>
            <a:r>
              <a:rPr lang="en-US" sz="2400" dirty="0"/>
              <a:t>Each step takes some time.</a:t>
            </a:r>
            <a:br>
              <a:rPr lang="en-US" sz="2400" dirty="0"/>
            </a:br>
            <a:r>
              <a:rPr lang="en-US" sz="2400" dirty="0"/>
              <a:t>For some step(s), it can only begin after certain steps are done.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These dependency can be modeled as a DAG. (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PERT Chart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How fast can you finish this task?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Equivalently, </a:t>
            </a:r>
            <a:r>
              <a:rPr lang="en-US" sz="2400" i="1" dirty="0">
                <a:solidFill>
                  <a:srgbClr val="C00000"/>
                </a:solidFill>
              </a:rPr>
              <a:t>longest path</a:t>
            </a:r>
            <a:r>
              <a:rPr lang="en-US" sz="2400" dirty="0">
                <a:solidFill>
                  <a:srgbClr val="C00000"/>
                </a:solidFill>
              </a:rPr>
              <a:t>, a.k.a. </a:t>
            </a:r>
            <a:r>
              <a:rPr lang="en-US" sz="2400" b="1" dirty="0">
                <a:solidFill>
                  <a:srgbClr val="C00000"/>
                </a:solidFill>
              </a:rPr>
              <a:t>critical path</a:t>
            </a:r>
            <a:r>
              <a:rPr lang="en-US" sz="2400" dirty="0">
                <a:solidFill>
                  <a:srgbClr val="C00000"/>
                </a:solidFill>
              </a:rPr>
              <a:t>, in the DAG?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Negate edge weights and compute a shortest path.</a:t>
            </a: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t="4635" r="3806" b="15517"/>
          <a:stretch>
            <a:fillRect/>
          </a:stretch>
        </p:blipFill>
        <p:spPr>
          <a:xfrm>
            <a:off x="314325" y="4669701"/>
            <a:ext cx="8515350" cy="16257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The SSSP Problem</a:t>
                </a:r>
                <a:r>
                  <a:rPr lang="en-US" sz="2000" b="1" dirty="0"/>
                  <a:t>:</a:t>
                </a:r>
                <a:r>
                  <a:rPr lang="en-US" sz="2000" dirty="0"/>
                  <a:t> Given a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 and a weight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given a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, find a shortest path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every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b="1" dirty="0"/>
                  <a:t>Case 1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Unit weight graphs (directed or undirected)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Simply use BFS.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runtime.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Case 2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Arbitrary positive weight graphs (directed or undirected)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Dijkstra’s algorithm. A greedy algorithm.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func>
                          <m:funcPr>
                            <m:ctrlP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runtime.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Case 3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Arbitrary weight without cycle in directed graphs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in topological order.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runtime.</a:t>
                </a:r>
                <a:endParaRPr 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Case 4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Arbitrary weight without negative cycle in directed graphs</a:t>
                </a:r>
                <a:r>
                  <a:rPr lang="en-US" sz="2000" dirty="0"/>
                  <a:t>.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Bellman-Ford algorithm.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runtime, can detect negative cycle.</a:t>
                </a:r>
                <a:endParaRPr lang="en-US" sz="2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18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The shortest path problem has </a:t>
                </a:r>
                <a:r>
                  <a:rPr lang="en-US" sz="2200" i="1" u="sng" dirty="0">
                    <a:solidFill>
                      <a:srgbClr val="C00000"/>
                    </a:solidFill>
                  </a:rPr>
                  <a:t>optimal substructure</a:t>
                </a:r>
                <a:r>
                  <a:rPr lang="en-US" sz="2200" dirty="0">
                    <a:solidFill>
                      <a:srgbClr val="C00000"/>
                    </a:solidFill>
                  </a:rPr>
                  <a:t> property.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</a:t>
                </a:r>
                <a:r>
                  <a:rPr lang="en-US" sz="2200" dirty="0">
                    <a:solidFill>
                      <a:srgbClr val="C00000"/>
                    </a:solidFill>
                  </a:rPr>
                  <a:t> is a </a:t>
                </a:r>
                <a:r>
                  <a:rPr lang="en-US" sz="2200" i="1" u="sng" dirty="0">
                    <a:solidFill>
                      <a:srgbClr val="C00000"/>
                    </a:solidFill>
                  </a:rPr>
                  <a:t>safe</a:t>
                </a:r>
                <a:r>
                  <a:rPr lang="en-US" sz="2200" dirty="0">
                    <a:solidFill>
                      <a:srgbClr val="C00000"/>
                    </a:solidFill>
                  </a:rPr>
                  <a:t> and </a:t>
                </a:r>
                <a:r>
                  <a:rPr lang="en-US" sz="2200" i="1" u="sng" dirty="0">
                    <a:solidFill>
                      <a:srgbClr val="C00000"/>
                    </a:solidFill>
                  </a:rPr>
                  <a:t>helpful</a:t>
                </a:r>
                <a:r>
                  <a:rPr lang="en-US" sz="2200" dirty="0">
                    <a:solidFill>
                      <a:srgbClr val="C00000"/>
                    </a:solidFill>
                  </a:rPr>
                  <a:t> operation.</a:t>
                </a:r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[DPV] Ch.4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(More intuitive presentation.)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GB" sz="2400" dirty="0"/>
              <a:t>[CLRS] Ch.24 (excluding 24.4)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(Formal and rigorous.)</a:t>
            </a:r>
            <a:endParaRPr lang="en-US" sz="1600" dirty="0"/>
          </a:p>
          <a:p>
            <a:pPr>
              <a:spcBef>
                <a:spcPts val="600"/>
              </a:spcBef>
            </a:pPr>
            <a:r>
              <a:rPr lang="en-US" sz="2400" dirty="0"/>
              <a:t>Optional reading: [Erickson v1] Ch.8</a:t>
            </a:r>
            <a:endParaRPr lang="en-GB" sz="3600" dirty="0"/>
          </a:p>
        </p:txBody>
      </p:sp>
      <p:pic>
        <p:nvPicPr>
          <p:cNvPr id="7" name="Picture 12" descr="https://img3.doubanio.com/view/subject/l/public/s4242595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96" y="4162471"/>
            <a:ext cx="1603536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602" y="4162471"/>
            <a:ext cx="1400748" cy="20144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 (SSSP)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The SSSP Problem</a:t>
                </a:r>
                <a:r>
                  <a:rPr lang="en-US" sz="2400" b="1" dirty="0"/>
                  <a:t>:</a:t>
                </a:r>
                <a:r>
                  <a:rPr lang="en-US" sz="2400" dirty="0"/>
                  <a:t> Given a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400" dirty="0"/>
                  <a:t> and a weight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, given a source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, find a shortest path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to every node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Consider </a:t>
                </a:r>
                <a:r>
                  <a:rPr lang="en-US" sz="2400" i="1" u="sng" dirty="0">
                    <a:solidFill>
                      <a:schemeClr val="accent2">
                        <a:lumMod val="75000"/>
                      </a:schemeClr>
                    </a:solidFill>
                  </a:rPr>
                  <a:t>directed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graphs </a:t>
                </a:r>
                <a:r>
                  <a:rPr lang="en-US" sz="2400" i="1" u="sng" dirty="0">
                    <a:solidFill>
                      <a:schemeClr val="accent2">
                        <a:lumMod val="75000"/>
                      </a:schemeClr>
                    </a:solidFill>
                  </a:rPr>
                  <a:t>without</a:t>
                </a: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 negative cycle.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1</a:t>
                </a:r>
                <a:r>
                  <a:rPr lang="en-US" sz="2400" dirty="0"/>
                  <a:t>: Unit weight.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2</a:t>
                </a:r>
                <a:r>
                  <a:rPr lang="en-US" sz="2400" dirty="0"/>
                  <a:t>: Arbitrary positive weight.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3</a:t>
                </a:r>
                <a:r>
                  <a:rPr lang="en-US" sz="2400" dirty="0"/>
                  <a:t>: Arbitrary weight without cycle.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Case 4</a:t>
                </a:r>
                <a:r>
                  <a:rPr lang="en-US" sz="2400" dirty="0"/>
                  <a:t>: Arbitrary weight.</a:t>
                </a:r>
                <a:endParaRPr lang="en-US" sz="2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 rotWithShape="1">
                <a:blip r:embed="rId1"/>
                <a:stretch>
                  <a:fillRect t="-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26" y="3751118"/>
            <a:ext cx="2476424" cy="27417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SSSP in unit weight graphs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2029256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How to solve SSSP in an unit weight graph?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That is, a graph in which each edge is of weight one.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How to “traverse by layer” in an unweighted graph?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Visit all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nods before visiting any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node.</a:t>
                </a:r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Simple, just use BFS!</a:t>
                </a:r>
                <a:endParaRPr lang="en-US" sz="2400" b="1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2029256"/>
              </a:xfrm>
              <a:blipFill rotWithShape="1">
                <a:blip r:embed="rId1"/>
                <a:stretch>
                  <a:fillRect t="-1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/>
          <p:cNvSpPr/>
          <p:nvPr/>
        </p:nvSpPr>
        <p:spPr>
          <a:xfrm>
            <a:off x="1093993" y="408973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93993" y="5171221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258428" y="4089734"/>
            <a:ext cx="363682" cy="36368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258428" y="5171221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11" idx="2"/>
            <a:endCxn id="9" idx="6"/>
          </p:cNvCxnSpPr>
          <p:nvPr/>
        </p:nvCxnSpPr>
        <p:spPr>
          <a:xfrm flipH="1">
            <a:off x="1457675" y="4271575"/>
            <a:ext cx="800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1" idx="4"/>
            <a:endCxn id="12" idx="0"/>
          </p:cNvCxnSpPr>
          <p:nvPr/>
        </p:nvCxnSpPr>
        <p:spPr>
          <a:xfrm>
            <a:off x="2440269" y="4453416"/>
            <a:ext cx="0" cy="717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4"/>
            <a:endCxn id="10" idx="0"/>
          </p:cNvCxnSpPr>
          <p:nvPr/>
        </p:nvCxnSpPr>
        <p:spPr>
          <a:xfrm>
            <a:off x="1275834" y="4453416"/>
            <a:ext cx="0" cy="717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3"/>
            <a:endCxn id="10" idx="7"/>
          </p:cNvCxnSpPr>
          <p:nvPr/>
        </p:nvCxnSpPr>
        <p:spPr>
          <a:xfrm flipH="1">
            <a:off x="1404415" y="4400156"/>
            <a:ext cx="907273" cy="82432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422863" y="4089734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422863" y="5171221"/>
            <a:ext cx="363682" cy="3636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>
            <a:stCxn id="11" idx="6"/>
            <a:endCxn id="17" idx="2"/>
          </p:cNvCxnSpPr>
          <p:nvPr/>
        </p:nvCxnSpPr>
        <p:spPr>
          <a:xfrm>
            <a:off x="2622110" y="4271575"/>
            <a:ext cx="800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7" idx="4"/>
            <a:endCxn id="25" idx="0"/>
          </p:cNvCxnSpPr>
          <p:nvPr/>
        </p:nvCxnSpPr>
        <p:spPr>
          <a:xfrm>
            <a:off x="3604704" y="4453416"/>
            <a:ext cx="0" cy="7178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5" idx="2"/>
            <a:endCxn id="12" idx="6"/>
          </p:cNvCxnSpPr>
          <p:nvPr/>
        </p:nvCxnSpPr>
        <p:spPr>
          <a:xfrm flipH="1">
            <a:off x="2622110" y="5353062"/>
            <a:ext cx="8007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047750" y="464782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1569189" y="463823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2206066" y="46534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3331709" y="465560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44" name="文本框 43"/>
          <p:cNvSpPr txBox="1"/>
          <p:nvPr/>
        </p:nvSpPr>
        <p:spPr>
          <a:xfrm>
            <a:off x="1710456" y="39973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2878055" y="39973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</a:t>
            </a:r>
            <a:endParaRPr lang="en-US" sz="1600" dirty="0"/>
          </a:p>
        </p:txBody>
      </p:sp>
      <p:sp>
        <p:nvSpPr>
          <p:cNvPr id="46" name="文本框 45"/>
          <p:cNvSpPr txBox="1"/>
          <p:nvPr/>
        </p:nvSpPr>
        <p:spPr>
          <a:xfrm>
            <a:off x="2878055" y="50759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1</a:t>
            </a:r>
            <a:endParaRPr lang="en-US" sz="1600" dirty="0"/>
          </a:p>
        </p:txBody>
      </p:sp>
      <p:grpSp>
        <p:nvGrpSpPr>
          <p:cNvPr id="87" name="组合 86"/>
          <p:cNvGrpSpPr/>
          <p:nvPr/>
        </p:nvGrpSpPr>
        <p:grpSpPr>
          <a:xfrm>
            <a:off x="5175614" y="4089734"/>
            <a:ext cx="2692552" cy="1445169"/>
            <a:chOff x="5175614" y="4089734"/>
            <a:chExt cx="2692552" cy="1445169"/>
          </a:xfrm>
        </p:grpSpPr>
        <p:sp>
          <p:nvSpPr>
            <p:cNvPr id="49" name="椭圆 48"/>
            <p:cNvSpPr/>
            <p:nvPr/>
          </p:nvSpPr>
          <p:spPr>
            <a:xfrm>
              <a:off x="5175614" y="408973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175614" y="5171221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6340049" y="4089734"/>
              <a:ext cx="363682" cy="3636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6340049" y="5171221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>
              <a:stCxn id="51" idx="2"/>
              <a:endCxn id="49" idx="6"/>
            </p:cNvCxnSpPr>
            <p:nvPr/>
          </p:nvCxnSpPr>
          <p:spPr>
            <a:xfrm flipH="1">
              <a:off x="5539296" y="4271575"/>
              <a:ext cx="8007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51" idx="4"/>
              <a:endCxn id="52" idx="0"/>
            </p:cNvCxnSpPr>
            <p:nvPr/>
          </p:nvCxnSpPr>
          <p:spPr>
            <a:xfrm>
              <a:off x="6521890" y="4453416"/>
              <a:ext cx="0" cy="7178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9" idx="4"/>
              <a:endCxn id="50" idx="0"/>
            </p:cNvCxnSpPr>
            <p:nvPr/>
          </p:nvCxnSpPr>
          <p:spPr>
            <a:xfrm>
              <a:off x="5357455" y="4453416"/>
              <a:ext cx="0" cy="7178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51" idx="3"/>
              <a:endCxn id="50" idx="7"/>
            </p:cNvCxnSpPr>
            <p:nvPr/>
          </p:nvCxnSpPr>
          <p:spPr>
            <a:xfrm flipH="1">
              <a:off x="5486036" y="4400156"/>
              <a:ext cx="907273" cy="8243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椭圆 56"/>
            <p:cNvSpPr/>
            <p:nvPr/>
          </p:nvSpPr>
          <p:spPr>
            <a:xfrm>
              <a:off x="7504484" y="4089734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7504484" y="5171221"/>
              <a:ext cx="363682" cy="3636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直接箭头连接符 58"/>
            <p:cNvCxnSpPr>
              <a:stCxn id="51" idx="6"/>
              <a:endCxn id="57" idx="2"/>
            </p:cNvCxnSpPr>
            <p:nvPr/>
          </p:nvCxnSpPr>
          <p:spPr>
            <a:xfrm>
              <a:off x="6703731" y="4271575"/>
              <a:ext cx="8007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57" idx="4"/>
              <a:endCxn id="58" idx="0"/>
            </p:cNvCxnSpPr>
            <p:nvPr/>
          </p:nvCxnSpPr>
          <p:spPr>
            <a:xfrm>
              <a:off x="7686325" y="4453416"/>
              <a:ext cx="0" cy="7178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58" idx="2"/>
              <a:endCxn id="52" idx="6"/>
            </p:cNvCxnSpPr>
            <p:nvPr/>
          </p:nvCxnSpPr>
          <p:spPr>
            <a:xfrm flipH="1">
              <a:off x="6703731" y="5353062"/>
              <a:ext cx="8007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5320943" y="4166589"/>
            <a:ext cx="2356229" cy="1851463"/>
            <a:chOff x="5320943" y="4166589"/>
            <a:chExt cx="2356229" cy="1851463"/>
          </a:xfrm>
        </p:grpSpPr>
        <p:grpSp>
          <p:nvGrpSpPr>
            <p:cNvPr id="88" name="组合 87"/>
            <p:cNvGrpSpPr/>
            <p:nvPr/>
          </p:nvGrpSpPr>
          <p:grpSpPr>
            <a:xfrm>
              <a:off x="5320943" y="4166589"/>
              <a:ext cx="2356229" cy="1206753"/>
              <a:chOff x="6235343" y="4238595"/>
              <a:chExt cx="2356229" cy="1206753"/>
            </a:xfrm>
          </p:grpSpPr>
          <p:cxnSp>
            <p:nvCxnSpPr>
              <p:cNvPr id="74" name="连接符: 曲线 73"/>
              <p:cNvCxnSpPr/>
              <p:nvPr/>
            </p:nvCxnSpPr>
            <p:spPr>
              <a:xfrm rot="16200000" flipH="1">
                <a:off x="7420787" y="4274563"/>
                <a:ext cx="12700" cy="2328870"/>
              </a:xfrm>
              <a:prstGeom prst="curvedConnector3">
                <a:avLst>
                  <a:gd name="adj1" fmla="val 5645449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连接符: 曲线 70"/>
              <p:cNvCxnSpPr/>
              <p:nvPr/>
            </p:nvCxnSpPr>
            <p:spPr>
              <a:xfrm rot="5400000" flipH="1" flipV="1">
                <a:off x="7393428" y="3080510"/>
                <a:ext cx="12700" cy="2328870"/>
              </a:xfrm>
              <a:prstGeom prst="curvedConnector3">
                <a:avLst>
                  <a:gd name="adj1" fmla="val -9327276"/>
                </a:avLst>
              </a:prstGeom>
              <a:ln w="3810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箭头: 右 88"/>
            <p:cNvSpPr/>
            <p:nvPr/>
          </p:nvSpPr>
          <p:spPr>
            <a:xfrm rot="5400000">
              <a:off x="6228161" y="5596002"/>
              <a:ext cx="587458" cy="256642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805131" y="3914350"/>
            <a:ext cx="3270276" cy="1929980"/>
            <a:chOff x="805131" y="3914350"/>
            <a:chExt cx="3270276" cy="1929980"/>
          </a:xfrm>
        </p:grpSpPr>
        <p:sp>
          <p:nvSpPr>
            <p:cNvPr id="91" name="文本框 90"/>
            <p:cNvSpPr txBox="1"/>
            <p:nvPr/>
          </p:nvSpPr>
          <p:spPr>
            <a:xfrm>
              <a:off x="810986" y="391435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3786545" y="3934389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2295036" y="550577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805131" y="5430594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3786545" y="534852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SSSP in positive weight graphs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244214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Solve SSSP in a graph with </a:t>
            </a:r>
            <a:r>
              <a:rPr lang="en-US" sz="2400" i="1" u="sng" dirty="0">
                <a:solidFill>
                  <a:schemeClr val="accent2">
                    <a:lumMod val="75000"/>
                  </a:schemeClr>
                </a:solidFill>
              </a:rPr>
              <a:t>arbitrary positive weights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Extension of unit graph SSSP algorithm</a:t>
            </a:r>
            <a:r>
              <a:rPr lang="en-US" sz="2400" dirty="0"/>
              <a:t>: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Add dummy nodes on edges so graph becomes unit weight graph.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en-US" sz="2000" dirty="0"/>
              <a:t>Run BFS on the resulting graph.</a:t>
            </a: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Problem with this approach?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Too slow when edge weights differs a lot!</a:t>
            </a:r>
            <a:endParaRPr lang="en-US" sz="2400" dirty="0">
              <a:solidFill>
                <a:srgbClr val="C00000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28650" y="4567528"/>
            <a:ext cx="3083152" cy="1401993"/>
            <a:chOff x="938783" y="4368300"/>
            <a:chExt cx="3083152" cy="1401993"/>
          </a:xfrm>
        </p:grpSpPr>
        <p:sp>
          <p:nvSpPr>
            <p:cNvPr id="62" name="椭圆 61"/>
            <p:cNvSpPr/>
            <p:nvPr/>
          </p:nvSpPr>
          <p:spPr>
            <a:xfrm>
              <a:off x="938783" y="5171221"/>
              <a:ext cx="599072" cy="599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直接箭头连接符 63"/>
            <p:cNvCxnSpPr>
              <a:stCxn id="62" idx="6"/>
              <a:endCxn id="66" idx="2"/>
            </p:cNvCxnSpPr>
            <p:nvPr/>
          </p:nvCxnSpPr>
          <p:spPr>
            <a:xfrm>
              <a:off x="1537855" y="5470757"/>
              <a:ext cx="18850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/>
            <p:cNvSpPr/>
            <p:nvPr/>
          </p:nvSpPr>
          <p:spPr>
            <a:xfrm>
              <a:off x="2621775" y="4368300"/>
              <a:ext cx="599072" cy="599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422863" y="5171221"/>
              <a:ext cx="599072" cy="599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直接箭头连接符 66"/>
            <p:cNvCxnSpPr>
              <a:stCxn id="62" idx="7"/>
              <a:endCxn id="65" idx="2"/>
            </p:cNvCxnSpPr>
            <p:nvPr/>
          </p:nvCxnSpPr>
          <p:spPr>
            <a:xfrm flipV="1">
              <a:off x="1450123" y="4667836"/>
              <a:ext cx="1171652" cy="5911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65" idx="5"/>
              <a:endCxn id="66" idx="1"/>
            </p:cNvCxnSpPr>
            <p:nvPr/>
          </p:nvCxnSpPr>
          <p:spPr>
            <a:xfrm>
              <a:off x="3133115" y="4879640"/>
              <a:ext cx="377480" cy="379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/>
            <p:cNvSpPr txBox="1"/>
            <p:nvPr/>
          </p:nvSpPr>
          <p:spPr>
            <a:xfrm>
              <a:off x="3242118" y="4828758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1</a:t>
              </a:r>
              <a:endParaRPr lang="en-US" sz="1600" dirty="0"/>
            </a:p>
          </p:txBody>
        </p:sp>
        <p:sp>
          <p:nvSpPr>
            <p:cNvPr id="73" name="文本框 72"/>
            <p:cNvSpPr txBox="1"/>
            <p:nvPr/>
          </p:nvSpPr>
          <p:spPr>
            <a:xfrm>
              <a:off x="1772997" y="4668720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50</a:t>
              </a:r>
              <a:endParaRPr lang="en-US" sz="1600" dirty="0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2281341" y="5431739"/>
              <a:ext cx="3930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80</a:t>
              </a:r>
              <a:endParaRPr lang="en-US" sz="1600" dirty="0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4196650" y="4207278"/>
            <a:ext cx="4294027" cy="1762242"/>
            <a:chOff x="4196650" y="4207278"/>
            <a:chExt cx="4294027" cy="1762242"/>
          </a:xfrm>
        </p:grpSpPr>
        <p:sp>
          <p:nvSpPr>
            <p:cNvPr id="79" name="椭圆 78"/>
            <p:cNvSpPr/>
            <p:nvPr/>
          </p:nvSpPr>
          <p:spPr>
            <a:xfrm>
              <a:off x="4196650" y="5370448"/>
              <a:ext cx="599072" cy="599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7121931" y="4207278"/>
              <a:ext cx="599072" cy="599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7891605" y="5370448"/>
              <a:ext cx="599072" cy="599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1" idx="5"/>
              <a:endCxn id="82" idx="1"/>
            </p:cNvCxnSpPr>
            <p:nvPr/>
          </p:nvCxnSpPr>
          <p:spPr>
            <a:xfrm>
              <a:off x="7633271" y="4718618"/>
              <a:ext cx="346066" cy="739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79" idx="7"/>
              <a:endCxn id="97" idx="3"/>
            </p:cNvCxnSpPr>
            <p:nvPr/>
          </p:nvCxnSpPr>
          <p:spPr>
            <a:xfrm flipV="1">
              <a:off x="4707990" y="5291203"/>
              <a:ext cx="405276" cy="1669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椭圆 96"/>
                <p:cNvSpPr/>
                <p:nvPr/>
              </p:nvSpPr>
              <p:spPr>
                <a:xfrm>
                  <a:off x="5060006" y="4980781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椭圆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0006" y="4980781"/>
                  <a:ext cx="363682" cy="363682"/>
                </a:xfrm>
                <a:prstGeom prst="ellipse">
                  <a:avLst/>
                </a:prstGeom>
                <a:blipFill rotWithShape="1">
                  <a:blip r:embed="rId1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椭圆 98"/>
                <p:cNvSpPr/>
                <p:nvPr/>
              </p:nvSpPr>
              <p:spPr>
                <a:xfrm>
                  <a:off x="5723119" y="472450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椭圆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119" y="4724500"/>
                  <a:ext cx="363682" cy="363682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椭圆 99"/>
                <p:cNvSpPr/>
                <p:nvPr/>
              </p:nvSpPr>
              <p:spPr>
                <a:xfrm>
                  <a:off x="6429912" y="4442668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" name="椭圆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912" y="4442668"/>
                  <a:ext cx="363682" cy="363682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箭头连接符 117"/>
            <p:cNvCxnSpPr>
              <a:stCxn id="97" idx="6"/>
              <a:endCxn id="99" idx="3"/>
            </p:cNvCxnSpPr>
            <p:nvPr/>
          </p:nvCxnSpPr>
          <p:spPr>
            <a:xfrm flipV="1">
              <a:off x="5423688" y="5034922"/>
              <a:ext cx="352691" cy="1277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99" idx="6"/>
              <a:endCxn id="100" idx="3"/>
            </p:cNvCxnSpPr>
            <p:nvPr/>
          </p:nvCxnSpPr>
          <p:spPr>
            <a:xfrm flipV="1">
              <a:off x="6086801" y="4753090"/>
              <a:ext cx="396371" cy="1532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00" idx="6"/>
              <a:endCxn id="81" idx="2"/>
            </p:cNvCxnSpPr>
            <p:nvPr/>
          </p:nvCxnSpPr>
          <p:spPr>
            <a:xfrm flipV="1">
              <a:off x="6793594" y="4506814"/>
              <a:ext cx="328337" cy="117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椭圆 137"/>
                <p:cNvSpPr/>
                <p:nvPr/>
              </p:nvSpPr>
              <p:spPr>
                <a:xfrm>
                  <a:off x="5133825" y="548677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8" name="椭圆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25" y="5486770"/>
                  <a:ext cx="363682" cy="363682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椭圆 138"/>
                <p:cNvSpPr/>
                <p:nvPr/>
              </p:nvSpPr>
              <p:spPr>
                <a:xfrm>
                  <a:off x="5838120" y="5483284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椭圆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8120" y="5483284"/>
                  <a:ext cx="363682" cy="363682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椭圆 139"/>
                <p:cNvSpPr/>
                <p:nvPr/>
              </p:nvSpPr>
              <p:spPr>
                <a:xfrm>
                  <a:off x="7239626" y="548677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0" name="椭圆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626" y="5486770"/>
                  <a:ext cx="363682" cy="363682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/>
            <p:cNvCxnSpPr>
              <a:stCxn id="140" idx="6"/>
              <a:endCxn id="82" idx="2"/>
            </p:cNvCxnSpPr>
            <p:nvPr/>
          </p:nvCxnSpPr>
          <p:spPr>
            <a:xfrm>
              <a:off x="7603308" y="5668611"/>
              <a:ext cx="288297" cy="1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79" idx="6"/>
              <a:endCxn id="138" idx="2"/>
            </p:cNvCxnSpPr>
            <p:nvPr/>
          </p:nvCxnSpPr>
          <p:spPr>
            <a:xfrm flipV="1">
              <a:off x="4795722" y="5668611"/>
              <a:ext cx="338103" cy="1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38" idx="6"/>
              <a:endCxn id="139" idx="2"/>
            </p:cNvCxnSpPr>
            <p:nvPr/>
          </p:nvCxnSpPr>
          <p:spPr>
            <a:xfrm flipV="1">
              <a:off x="5497507" y="5665125"/>
              <a:ext cx="340613" cy="3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139" idx="6"/>
              <a:endCxn id="140" idx="2"/>
            </p:cNvCxnSpPr>
            <p:nvPr/>
          </p:nvCxnSpPr>
          <p:spPr>
            <a:xfrm>
              <a:off x="6201802" y="5665125"/>
              <a:ext cx="1037824" cy="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箭头: 右 162"/>
          <p:cNvSpPr/>
          <p:nvPr/>
        </p:nvSpPr>
        <p:spPr>
          <a:xfrm>
            <a:off x="3543445" y="4842821"/>
            <a:ext cx="875976" cy="36368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SSSP in positive weight graphs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96550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Simple BFS extension for SSSP in positive weight graphs</a:t>
                </a:r>
                <a:r>
                  <a:rPr lang="en-US" sz="2400" dirty="0"/>
                  <a:t>:</a:t>
                </a:r>
                <a:endParaRPr lang="en-US" sz="24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Add dummy nodes on edges so graph becomes unit weight graph.</a:t>
                </a:r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/>
                  <a:t>Run BFS on the resulting graph.</a:t>
                </a:r>
                <a:endParaRPr lang="en-US" sz="20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2">
                        <a:lumMod val="75000"/>
                      </a:schemeClr>
                    </a:solidFill>
                  </a:rPr>
                  <a:t>The algorithm is too slow when edge weights differ a lot!</a:t>
                </a:r>
                <a:endParaRPr lang="en-US" sz="24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To save time, bypass the events that process dummy nodes!</a:t>
                </a:r>
                <a:endParaRPr lang="en-US" sz="2400" dirty="0">
                  <a:solidFill>
                    <a:srgbClr val="C00000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Imagine we have an alarm clock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each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Alarm for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goes off at time 0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goes off,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965503"/>
              </a:xfrm>
              <a:blipFill rotWithShape="1">
                <a:blip r:embed="rId1"/>
                <a:stretch>
                  <a:fillRect t="-11" b="-4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628650" y="4730631"/>
            <a:ext cx="7862027" cy="1762243"/>
            <a:chOff x="628650" y="4207278"/>
            <a:chExt cx="7862027" cy="1762243"/>
          </a:xfrm>
        </p:grpSpPr>
        <p:grpSp>
          <p:nvGrpSpPr>
            <p:cNvPr id="29" name="组合 28"/>
            <p:cNvGrpSpPr/>
            <p:nvPr/>
          </p:nvGrpSpPr>
          <p:grpSpPr>
            <a:xfrm>
              <a:off x="628650" y="4567528"/>
              <a:ext cx="3083152" cy="1401993"/>
              <a:chOff x="938783" y="4368300"/>
              <a:chExt cx="3083152" cy="1401993"/>
            </a:xfrm>
          </p:grpSpPr>
          <p:sp>
            <p:nvSpPr>
              <p:cNvPr id="62" name="椭圆 61"/>
              <p:cNvSpPr/>
              <p:nvPr/>
            </p:nvSpPr>
            <p:spPr>
              <a:xfrm>
                <a:off x="938783" y="5171221"/>
                <a:ext cx="599072" cy="5990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4" name="直接箭头连接符 63"/>
              <p:cNvCxnSpPr>
                <a:stCxn id="62" idx="6"/>
                <a:endCxn id="66" idx="2"/>
              </p:cNvCxnSpPr>
              <p:nvPr/>
            </p:nvCxnSpPr>
            <p:spPr>
              <a:xfrm>
                <a:off x="1537855" y="5470757"/>
                <a:ext cx="188500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椭圆 64"/>
              <p:cNvSpPr/>
              <p:nvPr/>
            </p:nvSpPr>
            <p:spPr>
              <a:xfrm>
                <a:off x="2621775" y="4368300"/>
                <a:ext cx="599072" cy="5990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3422863" y="5171221"/>
                <a:ext cx="599072" cy="5990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直接箭头连接符 66"/>
              <p:cNvCxnSpPr>
                <a:stCxn id="62" idx="7"/>
                <a:endCxn id="65" idx="2"/>
              </p:cNvCxnSpPr>
              <p:nvPr/>
            </p:nvCxnSpPr>
            <p:spPr>
              <a:xfrm flipV="1">
                <a:off x="1450123" y="4667836"/>
                <a:ext cx="1171652" cy="5911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>
                <a:stCxn id="65" idx="5"/>
                <a:endCxn id="66" idx="1"/>
              </p:cNvCxnSpPr>
              <p:nvPr/>
            </p:nvCxnSpPr>
            <p:spPr>
              <a:xfrm>
                <a:off x="3133115" y="4879640"/>
                <a:ext cx="377480" cy="379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/>
              <p:cNvSpPr txBox="1"/>
              <p:nvPr/>
            </p:nvSpPr>
            <p:spPr>
              <a:xfrm>
                <a:off x="3242118" y="4828758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1</a:t>
                </a:r>
                <a:endParaRPr lang="en-US" sz="1600" dirty="0"/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772997" y="4668720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50</a:t>
                </a:r>
                <a:endParaRPr lang="en-US" sz="1600" dirty="0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2281341" y="5431739"/>
                <a:ext cx="3930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80</a:t>
                </a:r>
                <a:endParaRPr lang="en-US" sz="1600" dirty="0"/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4196650" y="4207278"/>
              <a:ext cx="4294027" cy="1762242"/>
              <a:chOff x="4196650" y="4207278"/>
              <a:chExt cx="4294027" cy="1762242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4196650" y="5370448"/>
                <a:ext cx="599072" cy="59907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7121931" y="4207278"/>
                <a:ext cx="599072" cy="5990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7891605" y="5370448"/>
                <a:ext cx="599072" cy="5990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直接箭头连接符 83"/>
              <p:cNvCxnSpPr>
                <a:stCxn id="81" idx="5"/>
                <a:endCxn id="82" idx="1"/>
              </p:cNvCxnSpPr>
              <p:nvPr/>
            </p:nvCxnSpPr>
            <p:spPr>
              <a:xfrm>
                <a:off x="7633271" y="4718618"/>
                <a:ext cx="346066" cy="7395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/>
              <p:cNvCxnSpPr>
                <a:stCxn id="79" idx="7"/>
                <a:endCxn id="97" idx="3"/>
              </p:cNvCxnSpPr>
              <p:nvPr/>
            </p:nvCxnSpPr>
            <p:spPr>
              <a:xfrm flipV="1">
                <a:off x="4707990" y="5291203"/>
                <a:ext cx="405276" cy="1669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椭圆 96"/>
                  <p:cNvSpPr/>
                  <p:nvPr/>
                </p:nvSpPr>
                <p:spPr>
                  <a:xfrm>
                    <a:off x="5060006" y="4980781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1755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7" name="椭圆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0006" y="4980781"/>
                    <a:ext cx="363682" cy="363682"/>
                  </a:xfrm>
                  <a:prstGeom prst="ellipse">
                    <a:avLst/>
                  </a:prstGeom>
                  <a:blipFill rotWithShape="1">
                    <a:blip r:embed="rId2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9" name="椭圆 98"/>
                  <p:cNvSpPr/>
                  <p:nvPr/>
                </p:nvSpPr>
                <p:spPr>
                  <a:xfrm>
                    <a:off x="5723119" y="4724500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1755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9" name="椭圆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3119" y="4724500"/>
                    <a:ext cx="363682" cy="363682"/>
                  </a:xfrm>
                  <a:prstGeom prst="ellipse">
                    <a:avLst/>
                  </a:prstGeom>
                  <a:blipFill rotWithShape="1">
                    <a:blip r:embed="rId3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椭圆 99"/>
                  <p:cNvSpPr/>
                  <p:nvPr/>
                </p:nvSpPr>
                <p:spPr>
                  <a:xfrm>
                    <a:off x="6429912" y="4442668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1755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0" name="椭圆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9912" y="4442668"/>
                    <a:ext cx="363682" cy="363682"/>
                  </a:xfrm>
                  <a:prstGeom prst="ellipse">
                    <a:avLst/>
                  </a:prstGeom>
                  <a:blipFill rotWithShape="1">
                    <a:blip r:embed="rId4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直接箭头连接符 117"/>
              <p:cNvCxnSpPr>
                <a:stCxn id="97" idx="6"/>
                <a:endCxn id="99" idx="3"/>
              </p:cNvCxnSpPr>
              <p:nvPr/>
            </p:nvCxnSpPr>
            <p:spPr>
              <a:xfrm flipV="1">
                <a:off x="5423688" y="5034922"/>
                <a:ext cx="352691" cy="1277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箭头连接符 127"/>
              <p:cNvCxnSpPr>
                <a:stCxn id="99" idx="6"/>
                <a:endCxn id="100" idx="3"/>
              </p:cNvCxnSpPr>
              <p:nvPr/>
            </p:nvCxnSpPr>
            <p:spPr>
              <a:xfrm flipV="1">
                <a:off x="6086801" y="4753090"/>
                <a:ext cx="396371" cy="153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/>
              <p:cNvCxnSpPr>
                <a:stCxn id="100" idx="6"/>
                <a:endCxn id="81" idx="2"/>
              </p:cNvCxnSpPr>
              <p:nvPr/>
            </p:nvCxnSpPr>
            <p:spPr>
              <a:xfrm flipV="1">
                <a:off x="6793594" y="4506814"/>
                <a:ext cx="328337" cy="11769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椭圆 137"/>
                  <p:cNvSpPr/>
                  <p:nvPr/>
                </p:nvSpPr>
                <p:spPr>
                  <a:xfrm>
                    <a:off x="5133825" y="5486770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1755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8" name="椭圆 1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3825" y="5486770"/>
                    <a:ext cx="363682" cy="363682"/>
                  </a:xfrm>
                  <a:prstGeom prst="ellipse">
                    <a:avLst/>
                  </a:prstGeom>
                  <a:blipFill rotWithShape="1">
                    <a:blip r:embed="rId5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9" name="椭圆 138"/>
                  <p:cNvSpPr/>
                  <p:nvPr/>
                </p:nvSpPr>
                <p:spPr>
                  <a:xfrm>
                    <a:off x="5838120" y="5483284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1755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39" name="椭圆 1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38120" y="5483284"/>
                    <a:ext cx="363682" cy="363682"/>
                  </a:xfrm>
                  <a:prstGeom prst="ellipse">
                    <a:avLst/>
                  </a:prstGeom>
                  <a:blipFill rotWithShape="1">
                    <a:blip r:embed="rId6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0" name="椭圆 139"/>
                  <p:cNvSpPr/>
                  <p:nvPr/>
                </p:nvSpPr>
                <p:spPr>
                  <a:xfrm>
                    <a:off x="7239626" y="5486770"/>
                    <a:ext cx="363682" cy="36368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71755"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79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0" name="椭圆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9626" y="5486770"/>
                    <a:ext cx="363682" cy="363682"/>
                  </a:xfrm>
                  <a:prstGeom prst="ellipse">
                    <a:avLst/>
                  </a:prstGeom>
                  <a:blipFill rotWithShape="1">
                    <a:blip r:embed="rId7"/>
                  </a:blip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直接箭头连接符 140"/>
              <p:cNvCxnSpPr>
                <a:stCxn id="140" idx="6"/>
                <a:endCxn id="82" idx="2"/>
              </p:cNvCxnSpPr>
              <p:nvPr/>
            </p:nvCxnSpPr>
            <p:spPr>
              <a:xfrm>
                <a:off x="7603308" y="5668611"/>
                <a:ext cx="288297" cy="13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>
                <a:stCxn id="79" idx="6"/>
                <a:endCxn id="138" idx="2"/>
              </p:cNvCxnSpPr>
              <p:nvPr/>
            </p:nvCxnSpPr>
            <p:spPr>
              <a:xfrm flipV="1">
                <a:off x="4795722" y="5668611"/>
                <a:ext cx="338103" cy="13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/>
              <p:cNvCxnSpPr>
                <a:stCxn id="138" idx="6"/>
                <a:endCxn id="139" idx="2"/>
              </p:cNvCxnSpPr>
              <p:nvPr/>
            </p:nvCxnSpPr>
            <p:spPr>
              <a:xfrm flipV="1">
                <a:off x="5497507" y="5665125"/>
                <a:ext cx="340613" cy="34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/>
              <p:cNvCxnSpPr>
                <a:stCxn id="139" idx="6"/>
                <a:endCxn id="140" idx="2"/>
              </p:cNvCxnSpPr>
              <p:nvPr/>
            </p:nvCxnSpPr>
            <p:spPr>
              <a:xfrm>
                <a:off x="6201802" y="5665125"/>
                <a:ext cx="1037824" cy="34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箭头: 右 162"/>
            <p:cNvSpPr/>
            <p:nvPr/>
          </p:nvSpPr>
          <p:spPr>
            <a:xfrm>
              <a:off x="3543445" y="4842821"/>
              <a:ext cx="875976" cy="363681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SSSP in positive weight graphs</a:t>
            </a:r>
            <a:br>
              <a:rPr lang="en-US" dirty="0"/>
            </a:br>
            <a:r>
              <a:rPr lang="en-US" dirty="0"/>
              <a:t>Extension of the BFS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55017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Extension of BFS for SSSP in positive weight graphs</a:t>
                </a:r>
                <a:r>
                  <a:rPr lang="en-US" sz="2400" dirty="0"/>
                  <a:t>:</a:t>
                </a:r>
                <a:endParaRPr lang="en-US" sz="24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Imagine we have an alarm clock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each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Alarm for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goes off at time 0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goes off,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This process is just mimicking the BFS process!</a:t>
                </a:r>
                <a:endParaRPr lang="en-US" sz="22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At any time,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is an estimate of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.</a:t>
                </a:r>
                <a:endParaRPr lang="en-US" sz="2200" dirty="0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At any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𝑑𝑖𝑠𝑡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, with equality holds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goes off.</a:t>
                </a:r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550176"/>
              </a:xfrm>
              <a:blipFill rotWithShape="1">
                <a:blip r:embed="rId1"/>
                <a:stretch>
                  <a:fillRect t="-12" b="-8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组合 161"/>
          <p:cNvGrpSpPr/>
          <p:nvPr/>
        </p:nvGrpSpPr>
        <p:grpSpPr>
          <a:xfrm>
            <a:off x="1604104" y="4540400"/>
            <a:ext cx="5117443" cy="1762242"/>
            <a:chOff x="4196650" y="4207278"/>
            <a:chExt cx="5117443" cy="1762242"/>
          </a:xfrm>
        </p:grpSpPr>
        <p:sp>
          <p:nvSpPr>
            <p:cNvPr id="79" name="椭圆 78"/>
            <p:cNvSpPr/>
            <p:nvPr/>
          </p:nvSpPr>
          <p:spPr>
            <a:xfrm>
              <a:off x="4196650" y="5370448"/>
              <a:ext cx="599072" cy="59907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7121931" y="4207278"/>
              <a:ext cx="599072" cy="599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8715021" y="5370448"/>
              <a:ext cx="599072" cy="5990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直接箭头连接符 83"/>
            <p:cNvCxnSpPr>
              <a:stCxn id="81" idx="5"/>
              <a:endCxn id="82" idx="1"/>
            </p:cNvCxnSpPr>
            <p:nvPr/>
          </p:nvCxnSpPr>
          <p:spPr>
            <a:xfrm>
              <a:off x="7633271" y="4718618"/>
              <a:ext cx="1169482" cy="7395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79" idx="7"/>
              <a:endCxn id="97" idx="3"/>
            </p:cNvCxnSpPr>
            <p:nvPr/>
          </p:nvCxnSpPr>
          <p:spPr>
            <a:xfrm flipV="1">
              <a:off x="4707990" y="5291203"/>
              <a:ext cx="405276" cy="1669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椭圆 96"/>
                <p:cNvSpPr/>
                <p:nvPr/>
              </p:nvSpPr>
              <p:spPr>
                <a:xfrm>
                  <a:off x="5060006" y="4980781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7" name="椭圆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0006" y="4980781"/>
                  <a:ext cx="363682" cy="363682"/>
                </a:xfrm>
                <a:prstGeom prst="ellipse">
                  <a:avLst/>
                </a:prstGeom>
                <a:blipFill rotWithShape="1">
                  <a:blip r:embed="rId2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椭圆 98"/>
                <p:cNvSpPr/>
                <p:nvPr/>
              </p:nvSpPr>
              <p:spPr>
                <a:xfrm>
                  <a:off x="5723119" y="472450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9" name="椭圆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119" y="4724500"/>
                  <a:ext cx="363682" cy="363682"/>
                </a:xfrm>
                <a:prstGeom prst="ellipse">
                  <a:avLst/>
                </a:prstGeom>
                <a:blipFill rotWithShape="1">
                  <a:blip r:embed="rId3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椭圆 99"/>
                <p:cNvSpPr/>
                <p:nvPr/>
              </p:nvSpPr>
              <p:spPr>
                <a:xfrm>
                  <a:off x="6429912" y="4442668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0" name="椭圆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912" y="4442668"/>
                  <a:ext cx="363682" cy="363682"/>
                </a:xfrm>
                <a:prstGeom prst="ellipse">
                  <a:avLst/>
                </a:prstGeom>
                <a:blipFill rotWithShape="1">
                  <a:blip r:embed="rId4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箭头连接符 117"/>
            <p:cNvCxnSpPr>
              <a:stCxn id="97" idx="6"/>
              <a:endCxn id="99" idx="3"/>
            </p:cNvCxnSpPr>
            <p:nvPr/>
          </p:nvCxnSpPr>
          <p:spPr>
            <a:xfrm flipV="1">
              <a:off x="5423688" y="5034922"/>
              <a:ext cx="352691" cy="1277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/>
            <p:cNvCxnSpPr>
              <a:stCxn id="99" idx="6"/>
              <a:endCxn id="100" idx="3"/>
            </p:cNvCxnSpPr>
            <p:nvPr/>
          </p:nvCxnSpPr>
          <p:spPr>
            <a:xfrm flipV="1">
              <a:off x="6086801" y="4753090"/>
              <a:ext cx="396371" cy="153251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00" idx="6"/>
              <a:endCxn id="81" idx="2"/>
            </p:cNvCxnSpPr>
            <p:nvPr/>
          </p:nvCxnSpPr>
          <p:spPr>
            <a:xfrm flipV="1">
              <a:off x="6793594" y="4506814"/>
              <a:ext cx="328337" cy="1176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椭圆 137"/>
                <p:cNvSpPr/>
                <p:nvPr/>
              </p:nvSpPr>
              <p:spPr>
                <a:xfrm>
                  <a:off x="5133825" y="548677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8" name="椭圆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25" y="5486770"/>
                  <a:ext cx="363682" cy="363682"/>
                </a:xfrm>
                <a:prstGeom prst="ellipse">
                  <a:avLst/>
                </a:prstGeom>
                <a:blipFill rotWithShape="1">
                  <a:blip r:embed="rId5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椭圆 138"/>
                <p:cNvSpPr/>
                <p:nvPr/>
              </p:nvSpPr>
              <p:spPr>
                <a:xfrm>
                  <a:off x="5838120" y="5483284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9" name="椭圆 1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8120" y="5483284"/>
                  <a:ext cx="363682" cy="363682"/>
                </a:xfrm>
                <a:prstGeom prst="ellipse">
                  <a:avLst/>
                </a:prstGeom>
                <a:blipFill rotWithShape="1">
                  <a:blip r:embed="rId6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椭圆 139"/>
                <p:cNvSpPr/>
                <p:nvPr/>
              </p:nvSpPr>
              <p:spPr>
                <a:xfrm>
                  <a:off x="7952391" y="5486770"/>
                  <a:ext cx="363682" cy="36368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71755"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0" name="椭圆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2391" y="5486770"/>
                  <a:ext cx="363682" cy="363682"/>
                </a:xfrm>
                <a:prstGeom prst="ellipse">
                  <a:avLst/>
                </a:prstGeom>
                <a:blipFill rotWithShape="1">
                  <a:blip r:embed="rId7"/>
                </a:blip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/>
            <p:cNvCxnSpPr>
              <a:stCxn id="140" idx="6"/>
              <a:endCxn id="82" idx="2"/>
            </p:cNvCxnSpPr>
            <p:nvPr/>
          </p:nvCxnSpPr>
          <p:spPr>
            <a:xfrm>
              <a:off x="8316073" y="5668611"/>
              <a:ext cx="398948" cy="1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/>
            <p:cNvCxnSpPr>
              <a:stCxn id="79" idx="6"/>
              <a:endCxn id="138" idx="2"/>
            </p:cNvCxnSpPr>
            <p:nvPr/>
          </p:nvCxnSpPr>
          <p:spPr>
            <a:xfrm flipV="1">
              <a:off x="4795722" y="5668611"/>
              <a:ext cx="338103" cy="1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>
              <a:stCxn id="138" idx="6"/>
              <a:endCxn id="139" idx="2"/>
            </p:cNvCxnSpPr>
            <p:nvPr/>
          </p:nvCxnSpPr>
          <p:spPr>
            <a:xfrm flipV="1">
              <a:off x="5497507" y="5665125"/>
              <a:ext cx="340613" cy="3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139" idx="6"/>
              <a:endCxn id="140" idx="2"/>
            </p:cNvCxnSpPr>
            <p:nvPr/>
          </p:nvCxnSpPr>
          <p:spPr>
            <a:xfrm>
              <a:off x="6201802" y="5665125"/>
              <a:ext cx="1750589" cy="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1604104" y="5266757"/>
            <a:ext cx="581466" cy="369332"/>
            <a:chOff x="4196650" y="5456988"/>
            <a:chExt cx="581466" cy="36933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6650" y="5459813"/>
              <a:ext cx="280907" cy="363682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4476430" y="54569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457" y="4281294"/>
            <a:ext cx="280907" cy="363682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5408237" y="42784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50</a:t>
            </a:r>
            <a:endParaRPr lang="en-US" b="1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582" y="5311078"/>
            <a:ext cx="280907" cy="363682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6855362" y="53082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80</a:t>
            </a:r>
            <a:endParaRPr lang="en-US" b="1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102930" y="4819251"/>
            <a:ext cx="624772" cy="1673623"/>
            <a:chOff x="2923812" y="4656191"/>
            <a:chExt cx="624772" cy="1673623"/>
          </a:xfrm>
        </p:grpSpPr>
        <p:sp>
          <p:nvSpPr>
            <p:cNvPr id="13" name="任意多边形: 形状 12"/>
            <p:cNvSpPr/>
            <p:nvPr/>
          </p:nvSpPr>
          <p:spPr>
            <a:xfrm>
              <a:off x="3074655" y="4999777"/>
              <a:ext cx="473929" cy="1330037"/>
            </a:xfrm>
            <a:custGeom>
              <a:avLst/>
              <a:gdLst>
                <a:gd name="connsiteX0" fmla="*/ 0 w 473929"/>
                <a:gd name="connsiteY0" fmla="*/ 0 h 1330037"/>
                <a:gd name="connsiteX1" fmla="*/ 467591 w 473929"/>
                <a:gd name="connsiteY1" fmla="*/ 571500 h 1330037"/>
                <a:gd name="connsiteX2" fmla="*/ 259773 w 473929"/>
                <a:gd name="connsiteY2" fmla="*/ 1330037 h 13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3929" h="1330037">
                  <a:moveTo>
                    <a:pt x="0" y="0"/>
                  </a:moveTo>
                  <a:cubicBezTo>
                    <a:pt x="212148" y="174913"/>
                    <a:pt x="424296" y="349827"/>
                    <a:pt x="467591" y="571500"/>
                  </a:cubicBezTo>
                  <a:cubicBezTo>
                    <a:pt x="510886" y="793173"/>
                    <a:pt x="320387" y="1193223"/>
                    <a:pt x="259773" y="1330037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2923812" y="46561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  <a:endParaRPr lang="en-US" b="1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811850" y="4525575"/>
            <a:ext cx="619003" cy="1967299"/>
            <a:chOff x="3632732" y="4362515"/>
            <a:chExt cx="619003" cy="1967299"/>
          </a:xfrm>
        </p:grpSpPr>
        <p:sp>
          <p:nvSpPr>
            <p:cNvPr id="52" name="任意多边形: 形状 51"/>
            <p:cNvSpPr/>
            <p:nvPr/>
          </p:nvSpPr>
          <p:spPr>
            <a:xfrm>
              <a:off x="3777806" y="4686991"/>
              <a:ext cx="473929" cy="1642823"/>
            </a:xfrm>
            <a:custGeom>
              <a:avLst/>
              <a:gdLst>
                <a:gd name="connsiteX0" fmla="*/ 0 w 473929"/>
                <a:gd name="connsiteY0" fmla="*/ 0 h 1330037"/>
                <a:gd name="connsiteX1" fmla="*/ 467591 w 473929"/>
                <a:gd name="connsiteY1" fmla="*/ 571500 h 1330037"/>
                <a:gd name="connsiteX2" fmla="*/ 259773 w 473929"/>
                <a:gd name="connsiteY2" fmla="*/ 1330037 h 13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3929" h="1330037">
                  <a:moveTo>
                    <a:pt x="0" y="0"/>
                  </a:moveTo>
                  <a:cubicBezTo>
                    <a:pt x="212148" y="174913"/>
                    <a:pt x="424296" y="349827"/>
                    <a:pt x="467591" y="571500"/>
                  </a:cubicBezTo>
                  <a:cubicBezTo>
                    <a:pt x="510886" y="793173"/>
                    <a:pt x="320387" y="1193223"/>
                    <a:pt x="259773" y="1330037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32732" y="436251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</a:t>
              </a:r>
              <a:endParaRPr lang="en-US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54151" y="4315538"/>
            <a:ext cx="624772" cy="2173850"/>
            <a:chOff x="4375033" y="4152478"/>
            <a:chExt cx="624772" cy="2173850"/>
          </a:xfrm>
        </p:grpSpPr>
        <p:sp>
          <p:nvSpPr>
            <p:cNvPr id="53" name="任意多边形: 形状 52"/>
            <p:cNvSpPr/>
            <p:nvPr/>
          </p:nvSpPr>
          <p:spPr>
            <a:xfrm>
              <a:off x="4525876" y="4480174"/>
              <a:ext cx="473929" cy="1846154"/>
            </a:xfrm>
            <a:custGeom>
              <a:avLst/>
              <a:gdLst>
                <a:gd name="connsiteX0" fmla="*/ 0 w 473929"/>
                <a:gd name="connsiteY0" fmla="*/ 0 h 1330037"/>
                <a:gd name="connsiteX1" fmla="*/ 467591 w 473929"/>
                <a:gd name="connsiteY1" fmla="*/ 571500 h 1330037"/>
                <a:gd name="connsiteX2" fmla="*/ 259773 w 473929"/>
                <a:gd name="connsiteY2" fmla="*/ 1330037 h 1330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3929" h="1330037">
                  <a:moveTo>
                    <a:pt x="0" y="0"/>
                  </a:moveTo>
                  <a:cubicBezTo>
                    <a:pt x="212148" y="174913"/>
                    <a:pt x="424296" y="349827"/>
                    <a:pt x="467591" y="571500"/>
                  </a:cubicBezTo>
                  <a:cubicBezTo>
                    <a:pt x="510886" y="793173"/>
                    <a:pt x="320387" y="1193223"/>
                    <a:pt x="259773" y="1330037"/>
                  </a:cubicBezTo>
                </a:path>
              </a:pathLst>
            </a:custGeom>
            <a:noFill/>
            <a:ln w="381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4375033" y="415247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49</a:t>
              </a:r>
              <a:endParaRPr lang="en-US" b="1" dirty="0"/>
            </a:p>
          </p:txBody>
        </p:sp>
      </p:grpSp>
      <p:sp>
        <p:nvSpPr>
          <p:cNvPr id="69" name="任意多边形: 形状 68"/>
          <p:cNvSpPr/>
          <p:nvPr/>
        </p:nvSpPr>
        <p:spPr>
          <a:xfrm>
            <a:off x="4490832" y="4315538"/>
            <a:ext cx="473929" cy="2173850"/>
          </a:xfrm>
          <a:custGeom>
            <a:avLst/>
            <a:gdLst>
              <a:gd name="connsiteX0" fmla="*/ 0 w 473929"/>
              <a:gd name="connsiteY0" fmla="*/ 0 h 1330037"/>
              <a:gd name="connsiteX1" fmla="*/ 467591 w 473929"/>
              <a:gd name="connsiteY1" fmla="*/ 571500 h 1330037"/>
              <a:gd name="connsiteX2" fmla="*/ 259773 w 473929"/>
              <a:gd name="connsiteY2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929" h="1330037">
                <a:moveTo>
                  <a:pt x="0" y="0"/>
                </a:moveTo>
                <a:cubicBezTo>
                  <a:pt x="212148" y="174913"/>
                  <a:pt x="424296" y="349827"/>
                  <a:pt x="467591" y="571500"/>
                </a:cubicBezTo>
                <a:cubicBezTo>
                  <a:pt x="510886" y="793173"/>
                  <a:pt x="320387" y="1193223"/>
                  <a:pt x="259773" y="1330037"/>
                </a:cubicBezTo>
              </a:path>
            </a:pathLst>
          </a:cu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文本框 69"/>
          <p:cNvSpPr txBox="1"/>
          <p:nvPr/>
        </p:nvSpPr>
        <p:spPr>
          <a:xfrm>
            <a:off x="6873253" y="53199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6" grpId="0"/>
      <p:bldP spid="46" grpId="1"/>
      <p:bldP spid="69" grpId="0" animBg="1"/>
      <p:bldP spid="70" grpId="0"/>
      <p:bldP spid="7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SSSP in positive weight graphs via extension of BFS</a:t>
            </a:r>
            <a:br>
              <a:rPr lang="en-US" dirty="0"/>
            </a:br>
            <a:r>
              <a:rPr lang="en-US" dirty="0"/>
              <a:t>Dijkstra's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63193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Extension of BFS for SSSP in positive weight graphs</a:t>
                </a:r>
                <a:r>
                  <a:rPr lang="en-US" sz="2400" dirty="0"/>
                  <a:t>:</a:t>
                </a:r>
                <a:endParaRPr lang="en-US" sz="24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Imagine we have an alarm clock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each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Alarm for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goes off at time 0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goes off,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How to implement the “alarm clock”?</a:t>
                </a:r>
                <a:endParaRPr lang="en-US" sz="22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Use priority queue (such as binary heap).</a:t>
                </a:r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631930"/>
              </a:xfrm>
              <a:blipFill rotWithShape="1">
                <a:blip r:embed="rId1"/>
                <a:stretch>
                  <a:fillRect t="-1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5841461" y="3782559"/>
            <a:ext cx="2739660" cy="2710315"/>
            <a:chOff x="5912561" y="3429001"/>
            <a:chExt cx="2739660" cy="271031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7886" y="3429001"/>
              <a:ext cx="1527464" cy="203661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5912561" y="5585318"/>
              <a:ext cx="27396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Edsger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W. Dijkstra (1930-2002)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ACM Turing Award Recipient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SSSP in positive weight graphs via extension of BFS</a:t>
            </a:r>
            <a:br>
              <a:rPr lang="en-US" dirty="0"/>
            </a:br>
            <a:r>
              <a:rPr lang="en-US" dirty="0"/>
              <a:t>Dijkstra's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63193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Extension of BFS for SSSP in positive weight graphs</a:t>
                </a:r>
                <a:r>
                  <a:rPr lang="en-US" sz="2400" dirty="0"/>
                  <a:t>:</a:t>
                </a:r>
                <a:endParaRPr lang="en-US" sz="2400" dirty="0"/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Imagine we have an alarm clock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for each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Alarm for source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goes off at time 0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4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goes off,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chemeClr val="accent2">
                        <a:lumMod val="75000"/>
                      </a:schemeClr>
                    </a:solidFill>
                  </a:rPr>
                  <a:t>How to implement the “alarm clock”?</a:t>
                </a:r>
                <a:endParaRPr lang="en-US" sz="22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Use priority queue (such as binary heap).</a:t>
                </a:r>
                <a:endParaRPr lang="en-US" sz="2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631930"/>
              </a:xfrm>
              <a:blipFill rotWithShape="1">
                <a:blip r:embed="rId1"/>
                <a:stretch>
                  <a:fillRect t="-1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 40"/>
          <p:cNvSpPr/>
          <p:nvPr/>
        </p:nvSpPr>
        <p:spPr>
          <a:xfrm>
            <a:off x="628650" y="3647209"/>
            <a:ext cx="4649932" cy="2845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 err="1">
                <a:solidFill>
                  <a:schemeClr val="tx1"/>
                </a:solidFill>
              </a:rPr>
              <a:t>DijkstraSSSP</a:t>
            </a:r>
            <a:r>
              <a:rPr lang="en-GB" sz="1600" b="1" u="sng" dirty="0">
                <a:solidFill>
                  <a:schemeClr val="tx1"/>
                </a:solidFill>
              </a:rPr>
              <a:t>(G,s):</a:t>
            </a:r>
            <a:endParaRPr lang="en-GB" sz="1600" b="1" u="sng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(each u in V)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=INF,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=NIL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 priority queue Q based on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Q.ExtractMin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(each edge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in E)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u.dist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w(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u,v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v.parent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Q.DecreaseKey</a:t>
            </a: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endParaRPr lang="en-GB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841461" y="3782559"/>
            <a:ext cx="2739660" cy="2710315"/>
            <a:chOff x="5912561" y="3429001"/>
            <a:chExt cx="2739660" cy="271031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7886" y="3429001"/>
              <a:ext cx="1527464" cy="2036618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/>
            <p:cNvSpPr txBox="1"/>
            <p:nvPr/>
          </p:nvSpPr>
          <p:spPr>
            <a:xfrm>
              <a:off x="5912561" y="5585318"/>
              <a:ext cx="27396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Edsger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W. Dijkstra (1930-2002)</a:t>
              </a:r>
              <a:endPara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ACM Turing Award Recipient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7" name="矩形: 圆角 46"/>
          <p:cNvSpPr/>
          <p:nvPr/>
        </p:nvSpPr>
        <p:spPr>
          <a:xfrm>
            <a:off x="2389909" y="4189621"/>
            <a:ext cx="1039091" cy="288862"/>
          </a:xfrm>
          <a:prstGeom prst="roundRect">
            <a:avLst/>
          </a:prstGeom>
          <a:solidFill>
            <a:schemeClr val="accent2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3351901" y="3591942"/>
            <a:ext cx="192668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Shortest-path Tree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sz="1600" dirty="0">
                <a:solidFill>
                  <a:srgbClr val="C00000"/>
                </a:solidFill>
              </a:rPr>
              <a:t>(Similar to BFS tree.)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1" grpId="0" bldLvl="0" animBg="1"/>
      <p:bldP spid="47" grpId="0" bldLvl="0" animBg="1"/>
      <p:bldP spid="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15237</Words>
  <Application>WPS 演示</Application>
  <PresentationFormat>On-screen Show (4:3)</PresentationFormat>
  <Paragraphs>633</Paragraphs>
  <Slides>29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9" baseType="lpstr">
      <vt:lpstr>Arial</vt:lpstr>
      <vt:lpstr>宋体</vt:lpstr>
      <vt:lpstr>Wingdings</vt:lpstr>
      <vt:lpstr>Nimbus Roman No9 L</vt:lpstr>
      <vt:lpstr>Cambria Math</vt:lpstr>
      <vt:lpstr>DejaVu Math TeX Gyre</vt:lpstr>
      <vt:lpstr>Courier New</vt:lpstr>
      <vt:lpstr>Calibri Light</vt:lpstr>
      <vt:lpstr>DejaVu Sans</vt:lpstr>
      <vt:lpstr>Calibri</vt:lpstr>
      <vt:lpstr>等线</vt:lpstr>
      <vt:lpstr>Gubbi</vt:lpstr>
      <vt:lpstr>宋体</vt:lpstr>
      <vt:lpstr>文泉驿微米黑</vt:lpstr>
      <vt:lpstr>微软雅黑</vt:lpstr>
      <vt:lpstr>Arial Unicode MS</vt:lpstr>
      <vt:lpstr>等线 Light</vt:lpstr>
      <vt:lpstr>Noto Color Emoji</vt:lpstr>
      <vt:lpstr>Office 主题​​</vt:lpstr>
      <vt:lpstr>1_Office 主题​​</vt:lpstr>
      <vt:lpstr>Single-Source Shortest Path</vt:lpstr>
      <vt:lpstr>The Shortest Path Problem</vt:lpstr>
      <vt:lpstr>Single-Source Shortest Path (SSSP)</vt:lpstr>
      <vt:lpstr>SSSP in unit weight graphs</vt:lpstr>
      <vt:lpstr>SSSP in positive weight graphs</vt:lpstr>
      <vt:lpstr>SSSP in positive weight graphs</vt:lpstr>
      <vt:lpstr>SSSP in positive weight graphs Extension of the BFS algorithm</vt:lpstr>
      <vt:lpstr>SSSP in positive weight graphs via extension of BFS Dijkstra's algorithm</vt:lpstr>
      <vt:lpstr>SSSP in positive weight graphs via extension of BFS Dijkstra's algorithm</vt:lpstr>
      <vt:lpstr>SSSP in positive weight graphs via extension of BFS Dijkstra's algorithm</vt:lpstr>
      <vt:lpstr>Alternative derivation of Dijkstra’s alg.</vt:lpstr>
      <vt:lpstr>Alternative derivation of Dijkstra’s alg.</vt:lpstr>
      <vt:lpstr>Alternative derivation of Dijkstra’s alg.</vt:lpstr>
      <vt:lpstr>PowerPoint 演示文稿</vt:lpstr>
      <vt:lpstr>PowerPoint 演示文稿</vt:lpstr>
      <vt:lpstr>DFS, BFS, Prim, Dijkstra, and others…</vt:lpstr>
      <vt:lpstr>SSSP in graphs with negative weights</vt:lpstr>
      <vt:lpstr>SSSP in graphs with negative weights</vt:lpstr>
      <vt:lpstr>SSSP in graphs with negative weights</vt:lpstr>
      <vt:lpstr>SSSP in graphs with negative weights</vt:lpstr>
      <vt:lpstr>SSSP in graphs with negative weights</vt:lpstr>
      <vt:lpstr>SSSP in directed graphs with negative weights The Bellman-Ford Algorithm</vt:lpstr>
      <vt:lpstr>PowerPoint 演示文稿</vt:lpstr>
      <vt:lpstr>SSSP in directed graphs with negative weights The Bellman-Ford Algorithm</vt:lpstr>
      <vt:lpstr>SSSP in DAG (with negative weights)</vt:lpstr>
      <vt:lpstr>PowerPoint 演示文稿</vt:lpstr>
      <vt:lpstr>Application of SSSP in DAG Computing Critical Path</vt:lpstr>
      <vt:lpstr>Summary</vt:lpstr>
      <vt:lpstr>Reading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Single-Source Shortest Path</dc:title>
  <dc:creator>Chaodong</dc:creator>
  <cp:lastModifiedBy>orangex4</cp:lastModifiedBy>
  <cp:revision>74</cp:revision>
  <dcterms:created xsi:type="dcterms:W3CDTF">2021-12-13T14:27:30Z</dcterms:created>
  <dcterms:modified xsi:type="dcterms:W3CDTF">2021-12-13T14:27:30Z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