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7" r:id="rId3"/>
    <p:sldId id="347" r:id="rId4"/>
    <p:sldId id="348" r:id="rId5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3" r:id="rId20"/>
    <p:sldId id="362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290" r:id="rId3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libri Light" panose="020F0302020204030204" pitchFamily="34" charset="0"/>
      <p:regular r:id="rId43"/>
      <p:italic r:id="rId44"/>
    </p:embeddedFont>
    <p:embeddedFont>
      <p:font typeface="Cambria Math" panose="02040503050406030204" pitchFamily="18" charset="0"/>
      <p:regular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5" autoAdjust="0"/>
    <p:restoredTop sz="80881" autoAdjust="0"/>
  </p:normalViewPr>
  <p:slideViewPr>
    <p:cSldViewPr snapToGrid="0">
      <p:cViewPr varScale="1">
        <p:scale>
          <a:sx n="131" d="100"/>
          <a:sy n="131" d="100"/>
        </p:scale>
        <p:origin x="19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5" Type="http://schemas.openxmlformats.org/officeDocument/2006/relationships/font" Target="fonts/font7.fntdata"/><Relationship Id="rId44" Type="http://schemas.openxmlformats.org/officeDocument/2006/relationships/font" Target="fonts/font6.fntdata"/><Relationship Id="rId43" Type="http://schemas.openxmlformats.org/officeDocument/2006/relationships/font" Target="fonts/font5.fntdata"/><Relationship Id="rId42" Type="http://schemas.openxmlformats.org/officeDocument/2006/relationships/font" Target="fonts/font4.fntdata"/><Relationship Id="rId41" Type="http://schemas.openxmlformats.org/officeDocument/2006/relationships/font" Target="fonts/font3.fntdata"/><Relationship Id="rId40" Type="http://schemas.openxmlformats.org/officeDocument/2006/relationships/font" Target="fonts/font2.fntdata"/><Relationship Id="rId4" Type="http://schemas.openxmlformats.org/officeDocument/2006/relationships/slide" Target="slides/slide2.xml"/><Relationship Id="rId39" Type="http://schemas.openxmlformats.org/officeDocument/2006/relationships/font" Target="fonts/font1.fntdata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AC1C-74B6-40D8-BA42-648A80D79C44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0B6E8-DEBD-4AB6-8B71-16A00FD6079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Direct-address table: </a:t>
            </a:r>
            <a:r>
              <a:rPr lang="zh-CN" altLang="en-US" dirty="0"/>
              <a:t>直接寻址表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B6E8-DEBD-4AB6-8B71-16A00FD6079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Universal hashing: </a:t>
            </a:r>
            <a:r>
              <a:rPr lang="zh-CN" altLang="en-US" dirty="0"/>
              <a:t>全域散列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B6E8-DEBD-4AB6-8B71-16A00FD6079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1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7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10" Type="http://schemas.openxmlformats.org/officeDocument/2006/relationships/image" Target="../media/image17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17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Hashing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</a:t>
            </a:r>
            <a:r>
              <a:rPr lang="en-GB" sz="2000">
                <a:solidFill>
                  <a:schemeClr val="bg2">
                    <a:lumMod val="50000"/>
                  </a:schemeClr>
                </a:solidFill>
              </a:rPr>
              <a:t>Fall 2021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Coping with collisions in hashing</a:t>
            </a:r>
            <a:br>
              <a:rPr lang="en-US" dirty="0"/>
            </a:br>
            <a:r>
              <a:rPr lang="en-US" dirty="0"/>
              <a:t>Chaining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dirty="0"/>
                  <a:t>Each bucket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stores a pointer to a linked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dirty="0"/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All keys that are hashed to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go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/>
          <p:cNvGrpSpPr/>
          <p:nvPr/>
        </p:nvGrpSpPr>
        <p:grpSpPr>
          <a:xfrm>
            <a:off x="628650" y="3933629"/>
            <a:ext cx="4301788" cy="2269949"/>
            <a:chOff x="628650" y="4275152"/>
            <a:chExt cx="4301788" cy="2269949"/>
          </a:xfrm>
        </p:grpSpPr>
        <p:sp>
          <p:nvSpPr>
            <p:cNvPr id="5" name="矩形 4"/>
            <p:cNvSpPr/>
            <p:nvPr/>
          </p:nvSpPr>
          <p:spPr>
            <a:xfrm>
              <a:off x="922174" y="6000233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22174" y="6246555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22173" y="5753913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22173" y="5261267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922173" y="5507589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22172" y="5014947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22172" y="4522299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22172" y="4768621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22171" y="4275979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28654" y="4275152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28656" y="4521969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28657" y="476928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28655" y="501428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28651" y="5261100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28653" y="5507917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28654" y="5755233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28652" y="6000233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28650" y="624655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1685948" y="4894060"/>
              <a:ext cx="10286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1685948" y="5637010"/>
              <a:ext cx="10286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685948" y="6379960"/>
              <a:ext cx="10286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矩形 30"/>
                <p:cNvSpPr/>
                <p:nvPr/>
              </p:nvSpPr>
              <p:spPr>
                <a:xfrm>
                  <a:off x="2714625" y="47243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5" y="4724356"/>
                  <a:ext cx="478003" cy="334847"/>
                </a:xfrm>
                <a:prstGeom prst="rect">
                  <a:avLst/>
                </a:prstGeom>
                <a:blipFill rotWithShape="1">
                  <a:blip r:embed="rId2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矩形 31"/>
                <p:cNvSpPr/>
                <p:nvPr/>
              </p:nvSpPr>
              <p:spPr>
                <a:xfrm>
                  <a:off x="2714625" y="5467305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5" y="5467305"/>
                  <a:ext cx="478003" cy="334847"/>
                </a:xfrm>
                <a:prstGeom prst="rect">
                  <a:avLst/>
                </a:prstGeom>
                <a:blipFill rotWithShape="1">
                  <a:blip r:embed="rId3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矩形 32"/>
                <p:cNvSpPr/>
                <p:nvPr/>
              </p:nvSpPr>
              <p:spPr>
                <a:xfrm>
                  <a:off x="2714624" y="6210254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4" y="6210254"/>
                  <a:ext cx="478003" cy="334847"/>
                </a:xfrm>
                <a:prstGeom prst="rect">
                  <a:avLst/>
                </a:prstGeom>
                <a:blipFill rotWithShape="1">
                  <a:blip r:embed="rId4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/>
            <p:cNvCxnSpPr>
              <a:stCxn id="33" idx="3"/>
              <a:endCxn id="36" idx="1"/>
            </p:cNvCxnSpPr>
            <p:nvPr/>
          </p:nvCxnSpPr>
          <p:spPr>
            <a:xfrm flipV="1">
              <a:off x="3192627" y="6377677"/>
              <a:ext cx="39399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矩形 35"/>
                <p:cNvSpPr/>
                <p:nvPr/>
              </p:nvSpPr>
              <p:spPr>
                <a:xfrm>
                  <a:off x="3586624" y="6210253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624" y="6210253"/>
                  <a:ext cx="478003" cy="334847"/>
                </a:xfrm>
                <a:prstGeom prst="rect">
                  <a:avLst/>
                </a:prstGeom>
                <a:blipFill rotWithShape="1">
                  <a:blip r:embed="rId5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接箭头连接符 39"/>
            <p:cNvCxnSpPr>
              <a:endCxn id="41" idx="1"/>
            </p:cNvCxnSpPr>
            <p:nvPr/>
          </p:nvCxnSpPr>
          <p:spPr>
            <a:xfrm flipV="1">
              <a:off x="3189533" y="4891780"/>
              <a:ext cx="39399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矩形 40"/>
                <p:cNvSpPr/>
                <p:nvPr/>
              </p:nvSpPr>
              <p:spPr>
                <a:xfrm>
                  <a:off x="3583530" y="47243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530" y="4724356"/>
                  <a:ext cx="478003" cy="334847"/>
                </a:xfrm>
                <a:prstGeom prst="rect">
                  <a:avLst/>
                </a:prstGeom>
                <a:blipFill rotWithShape="1">
                  <a:blip r:embed="rId6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接箭头连接符 42"/>
            <p:cNvCxnSpPr>
              <a:endCxn id="44" idx="1"/>
            </p:cNvCxnSpPr>
            <p:nvPr/>
          </p:nvCxnSpPr>
          <p:spPr>
            <a:xfrm flipV="1">
              <a:off x="4058438" y="4891780"/>
              <a:ext cx="39399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矩形 43"/>
                <p:cNvSpPr/>
                <p:nvPr/>
              </p:nvSpPr>
              <p:spPr>
                <a:xfrm>
                  <a:off x="4452435" y="47243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435" y="4724356"/>
                  <a:ext cx="478003" cy="334847"/>
                </a:xfrm>
                <a:prstGeom prst="rect">
                  <a:avLst/>
                </a:prstGeom>
                <a:blipFill rotWithShape="1">
                  <a:blip r:embed="rId7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5448607" y="3995828"/>
                <a:ext cx="30667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ℎ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ℎ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ℎ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607" y="3995828"/>
                <a:ext cx="3066737" cy="307777"/>
              </a:xfrm>
              <a:prstGeom prst="rect">
                <a:avLst/>
              </a:prstGeom>
              <a:blipFill rotWithShape="1">
                <a:blip r:embed="rId8"/>
                <a:stretch>
                  <a:fillRect l="-10" t="-133" r="-8945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组合 49"/>
          <p:cNvGrpSpPr/>
          <p:nvPr/>
        </p:nvGrpSpPr>
        <p:grpSpPr>
          <a:xfrm>
            <a:off x="483918" y="3707691"/>
            <a:ext cx="4615647" cy="2785181"/>
            <a:chOff x="483918" y="3707691"/>
            <a:chExt cx="4615647" cy="2785181"/>
          </a:xfrm>
        </p:grpSpPr>
        <p:sp>
          <p:nvSpPr>
            <p:cNvPr id="48" name="矩形: 圆角 47"/>
            <p:cNvSpPr/>
            <p:nvPr/>
          </p:nvSpPr>
          <p:spPr>
            <a:xfrm>
              <a:off x="483918" y="3707691"/>
              <a:ext cx="4615647" cy="278518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091642" y="3795178"/>
              <a:ext cx="1759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Hash Table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/>
            </p:nvSpPr>
            <p:spPr>
              <a:xfrm>
                <a:off x="5393087" y="4795921"/>
                <a:ext cx="338233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Space cost:</a:t>
                </a:r>
                <a:endParaRPr lang="en-US" sz="2400" b="1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for pointers;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for actual elements.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087" y="4795921"/>
                <a:ext cx="3382336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1" t="-33" r="-10484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Hashing with Chaining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Search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)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is a key.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Go through the corresponding list to search item with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Insert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)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is a pointer to an item.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𝑘𝑒𝑦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Insert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the </a:t>
                </a:r>
                <a:r>
                  <a:rPr lang="en-US" sz="2000" i="1" u="sng" dirty="0"/>
                  <a:t>head</a:t>
                </a:r>
                <a:r>
                  <a:rPr lang="en-US" sz="2000" dirty="0"/>
                  <a:t> of the corresponding list.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Remove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) where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is a pointer to an item.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Simply remove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from the linked list.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Time complexities?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(Assume computing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time.)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400" dirty="0">
                    <a:solidFill>
                      <a:srgbClr val="C00000"/>
                    </a:solidFill>
                  </a:rPr>
                  <a:t> can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in worst-case.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(All keys hash to same value.)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414887" y="3907114"/>
                <a:ext cx="7112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887" y="3907114"/>
                <a:ext cx="71122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6" t="-161" r="-12391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6059277" y="2798703"/>
                <a:ext cx="7112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77" y="2798703"/>
                <a:ext cx="71122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" t="-70" r="-12393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4324637" y="1700208"/>
            <a:ext cx="4528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Time depends on length of the linked list!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Autofit/>
          </a:bodyPr>
          <a:lstStyle/>
          <a:p>
            <a:r>
              <a:rPr lang="en-US" sz="2400" dirty="0"/>
              <a:t>Let’s be optimistic (for now):</a:t>
            </a:r>
            <a:br>
              <a:rPr lang="en-US" dirty="0"/>
            </a:br>
            <a:r>
              <a:rPr lang="en-US" sz="3600" dirty="0"/>
              <a:t>The “Simple Uniform Hashing” Assumption</a:t>
            </a:r>
            <a:endParaRPr lang="en-US" sz="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/>
                  <a:t>Every key is </a:t>
                </a:r>
                <a:r>
                  <a:rPr lang="en-US" i="1" u="sng" dirty="0"/>
                  <a:t>equally likely</a:t>
                </a:r>
                <a:r>
                  <a:rPr lang="en-US" dirty="0"/>
                  <a:t> to map to every bucket.</a:t>
                </a:r>
                <a:endParaRPr lang="en-US" dirty="0"/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Keys are mapped </a:t>
                </a:r>
                <a:r>
                  <a:rPr lang="en-US" i="1" u="sng" dirty="0"/>
                  <a:t>independently</a:t>
                </a:r>
                <a:r>
                  <a:rPr lang="en-US" dirty="0"/>
                  <a:t>.</a:t>
                </a:r>
                <a:endParaRPr lang="en-US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Recall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dirty="0"/>
                  <a:t> is fixed and deterministic:  </a:t>
                </a:r>
                <a:br>
                  <a:rPr lang="en-US" dirty="0"/>
                </a:b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Making assumptions regarding input keys’ distribution!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solidFill>
                      <a:srgbClr val="C00000"/>
                    </a:solidFill>
                  </a:rPr>
                  <a:t>Why this helps?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key goes to a randomly chosen bucket, if there are enough number of buckets (</a:t>
                </a:r>
                <a:r>
                  <a:rPr lang="en-US" sz="2400" dirty="0" err="1"/>
                  <a:t>w.r.t.</a:t>
                </a:r>
                <a:r>
                  <a:rPr lang="en-US" sz="2400" dirty="0"/>
                  <a:t> </a:t>
                </a:r>
                <a:r>
                  <a:rPr lang="en-US" sz="2400" i="1" dirty="0"/>
                  <a:t>actual</a:t>
                </a:r>
                <a:r>
                  <a:rPr lang="en-US" sz="2400" dirty="0"/>
                  <a:t> number of keys to be stored), each bucket will not have too many keys.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1">
                <a:blip r:embed="rId1"/>
                <a:stretch>
                  <a:fillRect r="-8" b="-17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Assuming “Simple Uniform Hashing”</a:t>
            </a:r>
            <a:br>
              <a:rPr lang="en-US" dirty="0"/>
            </a:br>
            <a:r>
              <a:rPr lang="en-US" sz="4000" dirty="0"/>
              <a:t>Performance of hashing with chaining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Consider a hash table containing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buckets</a:t>
                </a:r>
                <a:r>
                  <a:rPr lang="en-US" sz="2400" dirty="0"/>
                  <a:t>, storing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keys</a:t>
                </a:r>
                <a:r>
                  <a:rPr lang="en-US" sz="2400" dirty="0"/>
                  <a:t>.</a:t>
                </a:r>
                <a:endParaRPr lang="en-US" sz="2400" dirty="0"/>
              </a:p>
              <a:p>
                <a:r>
                  <a:rPr lang="en-US" sz="2400" dirty="0"/>
                  <a:t>Define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load factor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(This is the expected number of keys in each bucket.)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sz="2400" dirty="0"/>
                  <a:t>Intuitively, </a:t>
                </a:r>
                <a:r>
                  <a:rPr lang="en-US" sz="2400" b="1" dirty="0"/>
                  <a:t>Search</a:t>
                </a:r>
                <a:r>
                  <a:rPr lang="en-US" sz="2400" dirty="0"/>
                  <a:t> will on average cost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400" dirty="0"/>
                  <a:t>:</a:t>
                </a: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for computing hash value;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000" dirty="0"/>
                  <a:t> for traversing linked list.</a:t>
                </a:r>
                <a:endParaRPr lang="en-US" sz="20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Expected cost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for both successful and unsuccessful search!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Assuming “Simple Uniform Hashing”</a:t>
            </a:r>
            <a:br>
              <a:rPr lang="en-US" dirty="0"/>
            </a:br>
            <a:r>
              <a:rPr lang="en-US" sz="4000" dirty="0"/>
              <a:t>Performance of hashing with chaining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Expected cost of </a:t>
                </a:r>
                <a:r>
                  <a:rPr lang="en-US" sz="2400" u="sng" dirty="0"/>
                  <a:t>unsuccessful</a:t>
                </a:r>
                <a:r>
                  <a:rPr lang="en-US" sz="2400" dirty="0"/>
                  <a:t> search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pPr lvl="1"/>
                <a:r>
                  <a:rPr lang="en-US" sz="2000" dirty="0"/>
                  <a:t>Cost: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compute hash value</a:t>
                </a:r>
                <a:r>
                  <a:rPr lang="en-US" sz="2000" dirty="0"/>
                  <a:t> +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traverse </a:t>
                </a:r>
                <a:r>
                  <a:rPr lang="en-US" sz="2000" u="sng" dirty="0">
                    <a:solidFill>
                      <a:schemeClr val="accent2">
                        <a:lumMod val="75000"/>
                      </a:schemeClr>
                    </a:solidFill>
                  </a:rPr>
                  <a:t>entire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linked list in a bucket</a:t>
                </a:r>
                <a:r>
                  <a:rPr lang="en-US" sz="2000" dirty="0"/>
                  <a:t>.</a:t>
                </a:r>
                <a:endParaRPr lang="en-US" sz="2000" dirty="0"/>
              </a:p>
              <a:p>
                <a:pPr lvl="1"/>
                <a:r>
                  <a:rPr lang="en-US" sz="2000" dirty="0"/>
                  <a:t>The key being searched is equally likely to map to every bucket.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Expected cost of </a:t>
                </a:r>
                <a:r>
                  <a:rPr lang="en-US" sz="2400" u="sng" dirty="0"/>
                  <a:t>successful</a:t>
                </a:r>
                <a:r>
                  <a:rPr lang="en-US" sz="2400" dirty="0"/>
                  <a:t> search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400" dirty="0"/>
                  <a:t>, too!</a:t>
                </a:r>
                <a:endParaRPr lang="en-US" sz="2400" dirty="0"/>
              </a:p>
              <a:p>
                <a:pPr lvl="1"/>
                <a:r>
                  <a:rPr lang="en-US" sz="2000" dirty="0"/>
                  <a:t>Cost: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compute hash value</a:t>
                </a:r>
                <a:r>
                  <a:rPr lang="en-US" sz="2000" dirty="0"/>
                  <a:t> +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traverse linked list in a bucket till key found</a:t>
                </a:r>
                <a:r>
                  <a:rPr lang="en-US" sz="2000" dirty="0"/>
                  <a:t>.</a:t>
                </a:r>
                <a:endParaRPr lang="en-US" sz="2000" dirty="0"/>
              </a:p>
              <a:p>
                <a:pPr lvl="1"/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be the cost for finding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inserted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We want to compute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000" dirty="0"/>
                  <a:t> </a:t>
                </a:r>
                <a:endParaRPr lang="en-US" sz="2000" dirty="0"/>
              </a:p>
              <a:p>
                <a:pPr lvl="1"/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be </a:t>
                </a:r>
                <a:r>
                  <a:rPr lang="en-US" sz="2000" dirty="0" err="1"/>
                  <a:t>i.r.v</a:t>
                </a:r>
                <a:r>
                  <a:rPr lang="en-US" sz="2000" dirty="0"/>
                  <a:t>. taking value 1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𝑘𝑒𝑦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𝑘𝑒𝑦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</m:nary>
                  </m:oMath>
                </a14:m>
                <a:br>
                  <a:rPr lang="en-US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nary>
                          </m:e>
                        </m:d>
                      </m:e>
                    </m:nary>
                  </m:oMath>
                </a14:m>
                <a:r>
                  <a:rPr lang="en-US" sz="2200" i="1" dirty="0">
                    <a:latin typeface="Cambria Math" panose="02040503050406030204" pitchFamily="18" charset="0"/>
                  </a:rPr>
                  <a:t> </a:t>
                </a:r>
                <a:br>
                  <a:rPr lang="en-US" sz="2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200" dirty="0"/>
                  <a:t> </a:t>
                </a:r>
                <a:endParaRPr lang="en-US" sz="22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t="-7" b="-5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406448" y="155806"/>
                <a:ext cx="2423227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buckets,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keys; </a:t>
                </a:r>
                <a:br>
                  <a:rPr lang="en-US" sz="2000" dirty="0"/>
                </a:br>
                <a:r>
                  <a:rPr lang="en-US" sz="2000" dirty="0"/>
                  <a:t>load factor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448" y="155806"/>
                <a:ext cx="2423227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417" t="-1378" r="-7259" b="-1333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Assuming “Simple Uniform Hashing”</a:t>
            </a:r>
            <a:br>
              <a:rPr lang="en-US" dirty="0"/>
            </a:br>
            <a:r>
              <a:rPr lang="en-US" sz="4000" dirty="0"/>
              <a:t>Performance of hashing with chaining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Consider a hash table containing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buckets, storing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keys.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Define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load factor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Expected cost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for the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Search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operation.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 hash table costs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space,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but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400" dirty="0">
                    <a:solidFill>
                      <a:srgbClr val="C00000"/>
                    </a:solidFill>
                  </a:rPr>
                  <a:t>/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Insert</a:t>
                </a:r>
                <a:r>
                  <a:rPr lang="en-US" sz="2400" dirty="0">
                    <a:solidFill>
                      <a:srgbClr val="C00000"/>
                    </a:solidFill>
                  </a:rPr>
                  <a:t>/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Remove</a:t>
                </a:r>
                <a:r>
                  <a:rPr lang="en-US" sz="2400" dirty="0">
                    <a:solidFill>
                      <a:srgbClr val="C00000"/>
                    </a:solidFill>
                  </a:rPr>
                  <a:t> all take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time, on average.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But what is the expected </a:t>
                </a:r>
                <a:r>
                  <a:rPr lang="en-US" sz="2400" i="1" dirty="0"/>
                  <a:t>maximum</a:t>
                </a:r>
                <a:r>
                  <a:rPr lang="en-US" sz="2400" dirty="0"/>
                  <a:t> cost for </a:t>
                </a:r>
                <a:r>
                  <a:rPr lang="en-US" sz="2400" b="1" dirty="0"/>
                  <a:t>Search</a:t>
                </a:r>
                <a:r>
                  <a:rPr lang="en-US" sz="2400" dirty="0"/>
                  <a:t>?</a:t>
                </a:r>
                <a:br>
                  <a:rPr lang="en-US" sz="2400" dirty="0"/>
                </a:br>
                <a:r>
                  <a:rPr lang="en-US" sz="2000" dirty="0"/>
                  <a:t>(Search for a key that maps to the heaviest bucket.)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u="sng" dirty="0"/>
                  <a:t>That is:</a:t>
                </a:r>
                <a:r>
                  <a:rPr lang="en-US" sz="2000" dirty="0"/>
                  <a:t> expected length of the longest linked list?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u="sng" dirty="0"/>
                  <a:t>Alternatively:</a:t>
                </a:r>
                <a:r>
                  <a:rPr lang="en-US" sz="2000" dirty="0"/>
                  <a:t> throw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balls into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bins uniformly at random, </a:t>
                </a:r>
                <a:br>
                  <a:rPr lang="en-US" sz="2000" dirty="0"/>
                </a:br>
                <a:r>
                  <a:rPr lang="en-US" sz="2000" dirty="0"/>
                  <a:t>max number of balls in a bin, in expectation?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, the answer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t="-7" b="-5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fights back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“Simple Uniform Hashing” does not hold!</a:t>
                </a:r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Keys are not that random (they usually have patterns).</a:t>
                </a:r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Patterns in keys can induce patterns in hash functions,</a:t>
                </a:r>
                <a:br>
                  <a:rPr lang="en-US" dirty="0"/>
                </a:br>
                <a:r>
                  <a:rPr lang="en-US" dirty="0"/>
                  <a:t>unless you are very, very careful.</a:t>
                </a:r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Bottom line: once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dirty="0"/>
                  <a:t> is fixed and known, </a:t>
                </a:r>
                <a:br>
                  <a:rPr lang="en-US" dirty="0"/>
                </a:br>
                <a:r>
                  <a:rPr lang="en-US" dirty="0"/>
                  <a:t>you can find a set of “bad” keys that hash to same value.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94786" y="1679110"/>
            <a:ext cx="655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How to design hash functions?</a:t>
            </a:r>
            <a:endParaRPr 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2848707" y="2791021"/>
            <a:ext cx="344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Stop! Please don’t try!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25445" y="3314241"/>
            <a:ext cx="4093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Unless you really need to…</a:t>
            </a:r>
            <a:endParaRPr 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1174560" y="4241486"/>
            <a:ext cx="6794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We will now show you this is really not easy...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Designing hash functions</a:t>
            </a:r>
            <a:br>
              <a:rPr lang="en-US" dirty="0"/>
            </a:br>
            <a:r>
              <a:rPr lang="en-US" dirty="0"/>
              <a:t>Some bad hash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keys are English words.</a:t>
                </a:r>
                <a:endParaRPr lang="en-US" dirty="0"/>
              </a:p>
              <a:p>
                <a:r>
                  <a:rPr lang="en-US" dirty="0"/>
                  <a:t>One bucket for each letter (i.e., 26 buckets).</a:t>
                </a:r>
                <a:endParaRPr lang="en-US" dirty="0"/>
              </a:p>
              <a:p>
                <a:r>
                  <a:rPr lang="en-US" dirty="0"/>
                  <a:t>Hash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= first letter in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𝑡𝑒𝑠𝑡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Problem?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Many words 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few words 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Designing hash functions</a:t>
            </a:r>
            <a:br>
              <a:rPr lang="en-US" dirty="0"/>
            </a:br>
            <a:r>
              <a:rPr lang="en-US" dirty="0"/>
              <a:t>Some bad hash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</p:spPr>
            <p:txBody>
              <a:bodyPr/>
              <a:lstStyle/>
              <a:p>
                <a:r>
                  <a:rPr lang="en-US" dirty="0"/>
                  <a:t>Assume keys are English words.</a:t>
                </a:r>
                <a:endParaRPr lang="en-US" dirty="0"/>
              </a:p>
              <a:p>
                <a:r>
                  <a:rPr lang="en-US" dirty="0"/>
                  <a:t>One bucket for each number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endParaRPr lang="en-US" dirty="0"/>
              </a:p>
              <a:p>
                <a:r>
                  <a:rPr lang="en-US" dirty="0"/>
                  <a:t>Hash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= sum of indices of letters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E.g.,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ℎ𝑎𝑡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29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Problem?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Most of the words are short words.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720000" y="1624080"/>
              <a:ext cx="7704000" cy="36098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/>
                    <a:gridCol w="1728000"/>
                    <a:gridCol w="1728000"/>
                    <a:gridCol w="1728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BinarySearchTree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ℎ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ℎ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ℎ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Treap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RB-Tree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SkipList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in expectation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in expectation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in expectation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720000" y="1624080"/>
              <a:ext cx="7704000" cy="36098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/>
                    <a:gridCol w="1728000"/>
                    <a:gridCol w="1728000"/>
                    <a:gridCol w="1728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</a:tr>
                  <a:tr h="8255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BinarySearchTree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</a:tr>
                  <a:tr h="113411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Treap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</a:tr>
                  <a:tr h="829310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RB-Tree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</a:tr>
                  <a:tr h="100965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SkipList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本框 2"/>
          <p:cNvSpPr txBox="1"/>
          <p:nvPr/>
        </p:nvSpPr>
        <p:spPr>
          <a:xfrm>
            <a:off x="1611638" y="5477211"/>
            <a:ext cx="59207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Can we be faster?</a:t>
            </a:r>
            <a:endParaRPr lang="en-US" sz="3600" dirty="0">
              <a:solidFill>
                <a:srgbClr val="C00000"/>
              </a:solidFill>
            </a:endParaRP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(if we only care about </a:t>
            </a:r>
            <a:r>
              <a:rPr lang="en-US" sz="2400" b="1" dirty="0">
                <a:solidFill>
                  <a:srgbClr val="C00000"/>
                </a:solidFill>
              </a:rPr>
              <a:t>Search</a:t>
            </a:r>
            <a:r>
              <a:rPr lang="en-US" sz="2400" dirty="0">
                <a:solidFill>
                  <a:srgbClr val="C00000"/>
                </a:solidFill>
              </a:rPr>
              <a:t>/</a:t>
            </a:r>
            <a:r>
              <a:rPr lang="en-US" sz="2400" b="1" dirty="0">
                <a:solidFill>
                  <a:srgbClr val="C00000"/>
                </a:solidFill>
              </a:rPr>
              <a:t>Insert</a:t>
            </a:r>
            <a:r>
              <a:rPr lang="en-US" sz="2400" dirty="0">
                <a:solidFill>
                  <a:srgbClr val="C00000"/>
                </a:solidFill>
              </a:rPr>
              <a:t>/</a:t>
            </a:r>
            <a:r>
              <a:rPr lang="en-US" sz="2400" b="1" dirty="0">
                <a:solidFill>
                  <a:srgbClr val="C00000"/>
                </a:solidFill>
              </a:rPr>
              <a:t>Remove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Common technique when designing hash functions</a:t>
            </a:r>
            <a:br>
              <a:rPr lang="en-US" dirty="0"/>
            </a:br>
            <a:r>
              <a:rPr lang="en-US" dirty="0"/>
              <a:t>The Division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b="0" dirty="0">
                    <a:solidFill>
                      <a:schemeClr val="accent1">
                        <a:lumMod val="75000"/>
                      </a:schemeClr>
                    </a:solidFill>
                  </a:rPr>
                  <a:t>Hash function: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E.g.,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sz="2400" dirty="0"/>
                  <a:t>Two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would collide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How to pick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? (Say we want to store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keys.)</a:t>
                </a:r>
                <a:endParaRPr lang="en-US" sz="24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C00000"/>
                    </a:solidFill>
                  </a:rPr>
                  <a:t>Bad</a:t>
                </a:r>
                <a:r>
                  <a:rPr lang="en-US" sz="2400" dirty="0"/>
                  <a:t>) Idea: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=⌈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sz="2400" dirty="0"/>
                  <a:t>,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r>
                  <a:rPr lang="en-US" sz="2400" dirty="0"/>
                  <a:t>Computing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very fast: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≫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≪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But we are only using rightmost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bits of the input key.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(So if all input keys are even, we use at most half space.)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1">
                <a:blip r:embed="rId1"/>
                <a:stretch>
                  <a:fillRect b="-2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Common technique when designing hash functions</a:t>
            </a:r>
            <a:br>
              <a:rPr lang="en-US" dirty="0"/>
            </a:br>
            <a:r>
              <a:rPr lang="en-US" dirty="0"/>
              <a:t>The Division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b="0" dirty="0">
                    <a:solidFill>
                      <a:schemeClr val="accent1">
                        <a:lumMod val="75000"/>
                      </a:schemeClr>
                    </a:solidFill>
                  </a:rPr>
                  <a:t>Hash function: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E.g.,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sz="2400" dirty="0"/>
                  <a:t>Two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would collide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How to pick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? (Say we want to store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keys.)</a:t>
                </a:r>
                <a:endParaRPr lang="en-US" sz="24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r>
                  <a:rPr lang="en-US" sz="2400" dirty="0"/>
                  <a:t>In general, we don’t want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to be a composite number.</a:t>
                </a:r>
                <a:endParaRPr lang="en-US" sz="2400" dirty="0"/>
              </a:p>
              <a:p>
                <a:pPr lvl="1"/>
                <a:r>
                  <a:rPr lang="en-US" sz="2000" dirty="0"/>
                  <a:t>Assume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have common divisor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000" dirty="0"/>
                  <a:t> is also divisible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,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+⌊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⌋⋅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 lvl="1"/>
                <a:r>
                  <a:rPr lang="en-US" sz="2000" dirty="0"/>
                  <a:t>If all input keys are divisible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, we use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space.</a:t>
                </a:r>
                <a:endParaRPr lang="en-US" sz="20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Rule of thumb: prime not too close to exact power of two.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1">
                <a:blip r:embed="rId1"/>
                <a:stretch>
                  <a:fillRect b="-14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Common technique when designing hash functions</a:t>
            </a:r>
            <a:br>
              <a:rPr lang="en-US" dirty="0"/>
            </a:br>
            <a:r>
              <a:rPr lang="en-US" dirty="0"/>
              <a:t>The Multiplication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95112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key length is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bits.</a:t>
                </a:r>
                <a:endParaRPr lang="en-US" sz="2400" dirty="0"/>
              </a:p>
              <a:p>
                <a:r>
                  <a:rPr lang="en-US" sz="2400" dirty="0"/>
                  <a:t>Fix table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2400" dirty="0"/>
                  <a:t>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r>
                  <a:rPr lang="en-US" sz="2400" dirty="0"/>
                  <a:t>Fix constant integer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Hash function: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≫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951122"/>
              </a:xfrm>
              <a:blipFill rotWithShape="1">
                <a:blip r:embed="rId1"/>
                <a:stretch>
                  <a:fillRect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628650" y="3776747"/>
            <a:ext cx="2644048" cy="784236"/>
            <a:chOff x="628650" y="3776747"/>
            <a:chExt cx="2644048" cy="784236"/>
          </a:xfrm>
        </p:grpSpPr>
        <p:grpSp>
          <p:nvGrpSpPr>
            <p:cNvPr id="13" name="组合 12"/>
            <p:cNvGrpSpPr/>
            <p:nvPr/>
          </p:nvGrpSpPr>
          <p:grpSpPr>
            <a:xfrm>
              <a:off x="628650" y="4219460"/>
              <a:ext cx="2644048" cy="341523"/>
              <a:chOff x="1079653" y="4384713"/>
              <a:chExt cx="2644048" cy="341523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079653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10159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740665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071171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401677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732183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062689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393195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1443131" y="3776747"/>
                  <a:ext cx="101508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sz="2000" dirty="0">
                      <a:solidFill>
                        <a:srgbClr val="7030A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sz="2000" dirty="0">
                      <a:solidFill>
                        <a:srgbClr val="7030A0"/>
                      </a:solidFill>
                    </a:rPr>
                    <a:t> bits)</a:t>
                  </a:r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3131" y="3776747"/>
                  <a:ext cx="1015086" cy="307777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/>
          <p:cNvGrpSpPr/>
          <p:nvPr/>
        </p:nvGrpSpPr>
        <p:grpSpPr>
          <a:xfrm>
            <a:off x="3910988" y="3776747"/>
            <a:ext cx="2644048" cy="784236"/>
            <a:chOff x="3910988" y="3776747"/>
            <a:chExt cx="2644048" cy="784236"/>
          </a:xfrm>
        </p:grpSpPr>
        <p:grpSp>
          <p:nvGrpSpPr>
            <p:cNvPr id="15" name="组合 14"/>
            <p:cNvGrpSpPr/>
            <p:nvPr/>
          </p:nvGrpSpPr>
          <p:grpSpPr>
            <a:xfrm>
              <a:off x="3910988" y="4219460"/>
              <a:ext cx="2644048" cy="341523"/>
              <a:chOff x="1079653" y="4384713"/>
              <a:chExt cx="2644048" cy="341523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079653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410159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740665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071171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401677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732183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062689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393195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4725469" y="3776747"/>
                  <a:ext cx="101508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sz="2000" dirty="0">
                      <a:solidFill>
                        <a:srgbClr val="7030A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sz="2000" dirty="0">
                      <a:solidFill>
                        <a:srgbClr val="7030A0"/>
                      </a:solidFill>
                    </a:rPr>
                    <a:t> bits)</a:t>
                  </a:r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5469" y="3776747"/>
                  <a:ext cx="1015086" cy="307777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3398681" y="4143999"/>
                <a:ext cx="3863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681" y="4143999"/>
                <a:ext cx="386323" cy="492443"/>
              </a:xfrm>
              <a:prstGeom prst="rect">
                <a:avLst/>
              </a:prstGeom>
              <a:blipFill rotWithShape="1">
                <a:blip r:embed="rId4"/>
                <a:stretch>
                  <a:fillRect l="-42" t="-127" r="-15839" b="-15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/>
          <p:cNvGrpSpPr/>
          <p:nvPr/>
        </p:nvGrpSpPr>
        <p:grpSpPr>
          <a:xfrm>
            <a:off x="947794" y="5285937"/>
            <a:ext cx="5288096" cy="712163"/>
            <a:chOff x="617712" y="4820562"/>
            <a:chExt cx="5288096" cy="712163"/>
          </a:xfrm>
        </p:grpSpPr>
        <p:sp>
          <p:nvSpPr>
            <p:cNvPr id="31" name="矩形 30"/>
            <p:cNvSpPr/>
            <p:nvPr/>
          </p:nvSpPr>
          <p:spPr>
            <a:xfrm>
              <a:off x="617712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948218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278724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609230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939736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270242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600748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931254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2600748" y="4820562"/>
                  <a:ext cx="13038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𝐴𝑘</m:t>
                      </m:r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sz="2000" dirty="0">
                      <a:solidFill>
                        <a:srgbClr val="7030A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0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sz="2000" dirty="0">
                      <a:solidFill>
                        <a:srgbClr val="7030A0"/>
                      </a:solidFill>
                    </a:rPr>
                    <a:t> bits)</a:t>
                  </a:r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748" y="4820562"/>
                  <a:ext cx="1303819" cy="307777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矩形 38"/>
            <p:cNvSpPr/>
            <p:nvPr/>
          </p:nvSpPr>
          <p:spPr>
            <a:xfrm>
              <a:off x="3261760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592266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922772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253278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583784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4914290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244796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5575302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箭头: 下 47"/>
          <p:cNvSpPr/>
          <p:nvPr/>
        </p:nvSpPr>
        <p:spPr>
          <a:xfrm>
            <a:off x="3426589" y="4708951"/>
            <a:ext cx="330506" cy="492443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947794" y="5285937"/>
            <a:ext cx="5288096" cy="712323"/>
            <a:chOff x="3107445" y="5821987"/>
            <a:chExt cx="5288096" cy="712323"/>
          </a:xfrm>
        </p:grpSpPr>
        <p:sp>
          <p:nvSpPr>
            <p:cNvPr id="50" name="矩形 49"/>
            <p:cNvSpPr/>
            <p:nvPr/>
          </p:nvSpPr>
          <p:spPr>
            <a:xfrm>
              <a:off x="3107445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437951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3768457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4098963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429469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4759975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090481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420987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6033397" y="5821987"/>
                  <a:ext cx="207742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𝐴𝑘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sz="2000" dirty="0">
                      <a:solidFill>
                        <a:srgbClr val="7030A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sz="2000" dirty="0">
                      <a:solidFill>
                        <a:srgbClr val="7030A0"/>
                      </a:solidFill>
                    </a:rPr>
                    <a:t> bits)</a:t>
                  </a:r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3397" y="5821987"/>
                  <a:ext cx="2077428" cy="307777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矩形 58"/>
            <p:cNvSpPr/>
            <p:nvPr/>
          </p:nvSpPr>
          <p:spPr>
            <a:xfrm>
              <a:off x="5751493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6081999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6412505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743011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7073517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7404023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7734529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8065035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947794" y="5304702"/>
            <a:ext cx="5288096" cy="697828"/>
            <a:chOff x="3107445" y="5836482"/>
            <a:chExt cx="5288096" cy="697828"/>
          </a:xfrm>
        </p:grpSpPr>
        <p:sp>
          <p:nvSpPr>
            <p:cNvPr id="70" name="矩形 69"/>
            <p:cNvSpPr/>
            <p:nvPr/>
          </p:nvSpPr>
          <p:spPr>
            <a:xfrm>
              <a:off x="3107445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3437951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3768457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4098963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4429469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4759975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5090481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420987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4522974" y="5836482"/>
                  <a:ext cx="35053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𝐴𝑘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≫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sz="2000" dirty="0">
                      <a:solidFill>
                        <a:srgbClr val="7030A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sz="2000" dirty="0">
                      <a:solidFill>
                        <a:srgbClr val="7030A0"/>
                      </a:solidFill>
                    </a:rPr>
                    <a:t> bits)</a:t>
                  </a:r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974" y="5836482"/>
                  <a:ext cx="3505383" cy="307777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矩形 78"/>
            <p:cNvSpPr/>
            <p:nvPr/>
          </p:nvSpPr>
          <p:spPr>
            <a:xfrm>
              <a:off x="5751493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081999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6412505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6743011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7073517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7404023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7734529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8065035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8" grpId="0" animBg="1"/>
      <p:bldP spid="4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Common technique when designing hash functions</a:t>
            </a:r>
            <a:br>
              <a:rPr lang="en-US" dirty="0"/>
            </a:br>
            <a:r>
              <a:rPr lang="en-US" dirty="0"/>
              <a:t>The Multiplication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key length is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bits.</a:t>
                </a:r>
                <a:endParaRPr lang="en-US" sz="2400" dirty="0"/>
              </a:p>
              <a:p>
                <a:r>
                  <a:rPr lang="en-US" sz="2400" dirty="0"/>
                  <a:t>Fix table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2400" dirty="0"/>
                  <a:t>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r>
                  <a:rPr lang="en-US" sz="2400" dirty="0"/>
                  <a:t>Fix constant integer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Hash function: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≫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Faster than the Division Method.</a:t>
                </a:r>
                <a:endParaRPr lang="en-US" sz="2400" dirty="0"/>
              </a:p>
              <a:p>
                <a:pPr lvl="1"/>
                <a:r>
                  <a:rPr lang="en-US" sz="2000" dirty="0"/>
                  <a:t>Recall in division method,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Multiplication and bit-shifting faster than division.</a:t>
                </a:r>
                <a:endParaRPr lang="en-US" sz="2000" dirty="0"/>
              </a:p>
              <a:p>
                <a:r>
                  <a:rPr lang="en-US" sz="2400" dirty="0"/>
                  <a:t>Works reasonably well with proper choice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 rotWithShape="1">
                <a:blip r:embed="rId1"/>
                <a:stretch>
                  <a:fillRect t="-14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Once hash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fixed</a:t>
                </a:r>
                <a:r>
                  <a:rPr lang="en-US" sz="2400" dirty="0"/>
                  <a:t> and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known</a:t>
                </a:r>
                <a:r>
                  <a:rPr lang="en-US" sz="2400" dirty="0"/>
                  <a:t>, there must exist a set of “bad” keys that hash to the same value.</a:t>
                </a:r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Such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adversarial input</a:t>
                </a:r>
                <a:r>
                  <a:rPr lang="en-US" sz="2400" dirty="0"/>
                  <a:t> will result in poor performance!</a:t>
                </a:r>
                <a:endParaRPr lang="en-US" sz="2400" dirty="0"/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Use randomization!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Hashing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Pick a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random</a:t>
                </a:r>
                <a:r>
                  <a:rPr lang="en-US" sz="2400" dirty="0"/>
                  <a:t> hash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sz="2400" dirty="0"/>
                  <a:t> when the hash table is first built</a:t>
                </a:r>
                <a:endParaRPr lang="en-US" sz="2400" dirty="0"/>
              </a:p>
              <a:p>
                <a:pPr lvl="1"/>
                <a:r>
                  <a:rPr lang="en-US" sz="2000" dirty="0"/>
                  <a:t>Once chosen,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sz="2000" dirty="0"/>
                  <a:t> is fixed throughout entire execution.</a:t>
                </a:r>
                <a:endParaRPr lang="en-US" sz="2000" dirty="0"/>
              </a:p>
              <a:p>
                <a:pPr lvl="1"/>
                <a:r>
                  <a:rPr lang="en-US" sz="2000" b="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sz="2000" dirty="0"/>
                  <a:t> is randomly chosen, no input is always bad.</a:t>
                </a:r>
                <a:endParaRPr lang="en-US" sz="2400" dirty="0"/>
              </a:p>
              <a:p>
                <a:pPr>
                  <a:spcBef>
                    <a:spcPts val="24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A collection of hash functions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is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universal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if:</a:t>
                </a:r>
                <a:b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at most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hash functions 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lead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/>
              </a:p>
              <a:p>
                <a:pPr>
                  <a:spcBef>
                    <a:spcPts val="2400"/>
                  </a:spcBef>
                </a:pPr>
                <a:r>
                  <a:rPr lang="en-US" sz="2400" dirty="0"/>
                  <a:t>“Simple Uniform Hashing” vs “Universal Hashing”</a:t>
                </a:r>
                <a:endParaRPr lang="en-US" sz="2400" dirty="0"/>
              </a:p>
              <a:p>
                <a:pPr lvl="1"/>
                <a:r>
                  <a:rPr lang="en-US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Simple Uniform Hashing:</a:t>
                </a:r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Uncertainty due to randomness of input.</a:t>
                </a:r>
                <a:endParaRPr lang="en-US" sz="2000" dirty="0"/>
              </a:p>
              <a:p>
                <a:pPr lvl="1"/>
                <a:r>
                  <a:rPr lang="en-US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Universal Hashing:</a:t>
                </a:r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Uncertainty due to choice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sz="2000" dirty="0"/>
                  <a:t> (and potentially randomness of input).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t="-7" b="-10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675" y="78740"/>
            <a:ext cx="9568180" cy="1325880"/>
          </a:xfrm>
        </p:spPr>
        <p:txBody>
          <a:bodyPr>
            <a:noAutofit/>
          </a:bodyPr>
          <a:lstStyle/>
          <a:p>
            <a:r>
              <a:rPr lang="en-US" sz="2400" dirty="0"/>
              <a:t>Assuming “Universal Hashing”</a:t>
            </a:r>
            <a:br>
              <a:rPr lang="en-US" dirty="0"/>
            </a:br>
            <a:r>
              <a:rPr lang="en-US" sz="4000" dirty="0"/>
              <a:t>Performance of hashing with chaining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14325" y="1170623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Universal hashing: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Load factor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num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inserted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keys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size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table</m:t>
                        </m:r>
                      </m:den>
                    </m:f>
                  </m:oMath>
                </a14:m>
                <a:endParaRPr lang="en-US" sz="2400" dirty="0"/>
              </a:p>
              <a:p>
                <a:pPr>
                  <a:spcBef>
                    <a:spcPts val="24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400" dirty="0"/>
                  <a:t> be length of list at index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what’s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?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Claim 1:</a:t>
                </a:r>
                <a:r>
                  <a:rPr lang="en-US" sz="2400" dirty="0"/>
                  <a:t> If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not</a:t>
                </a:r>
                <a:r>
                  <a:rPr lang="en-US" sz="2400" dirty="0">
                    <a:solidFill>
                      <a:schemeClr val="tx1"/>
                    </a:solidFill>
                  </a:rPr>
                  <a:t> in table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For any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define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i.r.v</a:t>
                </a:r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𝑘𝑙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𝑘𝑙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Claim 2:</a:t>
                </a:r>
                <a:r>
                  <a:rPr lang="en-US" sz="2400" dirty="0"/>
                  <a:t> If key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in table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𝑘𝑙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5" y="1170623"/>
                <a:ext cx="851535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44000" y="5561762"/>
                <a:ext cx="8856000" cy="129600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r>
                  <a:rPr lang="en-US" sz="2800" dirty="0"/>
                  <a:t>If the hash table is not overloaded (i.e.,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/>
                  <a:t>),</a:t>
                </a:r>
                <a:br>
                  <a:rPr lang="en-US" sz="2800" dirty="0"/>
                </a:br>
                <a:r>
                  <a:rPr lang="en-US" sz="2800" b="1" dirty="0"/>
                  <a:t>Search</a:t>
                </a:r>
                <a:r>
                  <a:rPr lang="en-US" sz="2800" dirty="0"/>
                  <a:t>/</a:t>
                </a:r>
                <a:r>
                  <a:rPr lang="en-US" sz="2800" b="1" dirty="0"/>
                  <a:t>Insert</a:t>
                </a:r>
                <a:r>
                  <a:rPr lang="en-US" sz="2800" dirty="0"/>
                  <a:t>/</a:t>
                </a:r>
                <a:r>
                  <a:rPr lang="en-US" sz="2800" b="1" dirty="0"/>
                  <a:t>Remove</a:t>
                </a:r>
                <a:r>
                  <a:rPr lang="en-US" sz="2800" dirty="0"/>
                  <a:t> can be done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/>
                  <a:t> expected time.</a:t>
                </a:r>
                <a:endParaRPr lang="en-US" sz="28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" y="5561762"/>
                <a:ext cx="8856000" cy="1296000"/>
              </a:xfrm>
              <a:prstGeom prst="roundRect">
                <a:avLst/>
              </a:prstGeom>
              <a:blipFill rotWithShape="1">
                <a:blip r:embed="rId2"/>
                <a:stretch>
                  <a:fillRect l="-550" t="-2287" r="-19631" b="-5163"/>
                </a:stretch>
              </a:blip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65830" y="2236424"/>
                <a:ext cx="7612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C00000"/>
                    </a:solidFill>
                  </a:rPr>
                  <a:t>How to construct a universal hash family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?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30" y="2236424"/>
                <a:ext cx="7612340" cy="584775"/>
              </a:xfrm>
              <a:prstGeom prst="rect">
                <a:avLst/>
              </a:prstGeom>
              <a:blipFill rotWithShape="1">
                <a:blip r:embed="rId1"/>
                <a:stretch>
                  <a:fillRect l="-3854" t="-101" r="-5172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204076" y="3429000"/>
                <a:ext cx="4735848" cy="6474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76" y="3429000"/>
                <a:ext cx="4735848" cy="647421"/>
              </a:xfrm>
              <a:prstGeom prst="rect">
                <a:avLst/>
              </a:prstGeom>
              <a:blipFill rotWithShape="1">
                <a:blip r:embed="rId2"/>
                <a:stretch>
                  <a:fillRect l="-3674" t="-785" r="-5242" b="-7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48169" y="6389783"/>
            <a:ext cx="6223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Strictly speaking, the definition here is actually “2-universal hash family”.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Universal Hash Family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Proposed by Carter and Wegman in 1977</a:t>
                </a:r>
                <a:endParaRPr lang="en-US" sz="2400" dirty="0"/>
              </a:p>
              <a:p>
                <a:pPr lvl="1"/>
                <a:r>
                  <a:rPr lang="en-US" sz="2000" dirty="0"/>
                  <a:t>They introduced the notion of universal classes of hash functions.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[“</a:t>
                </a:r>
                <a:r>
                  <a:rPr lang="en-US" sz="18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Universal Classes of Hash Functions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”, STOC 77 and JCSS 79]</a:t>
                </a: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Find a large prime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larger than the max possible key value, </a:t>
                </a:r>
                <a:br>
                  <a:rPr lang="en-US" sz="2400" dirty="0"/>
                </a:b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and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endParaRPr lang="en-US" sz="2400" b="0" dirty="0"/>
              </a:p>
              <a:p>
                <a:r>
                  <a:rPr lang="en-US" sz="2400" b="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, then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400" dirty="0">
                            <a:latin typeface="DejaVu Math TeX Gyre" panose="02000503000000000000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DejaVu Math TeX Gyre" panose="02000503000000000000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DejaVu Math TeX Gyre" panose="02000503000000000000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a universal hash family.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A Typical Universal Hash Family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𝑝𝑚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ℎ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600" dirty="0">
                            <a:latin typeface="DejaVu Math TeX Gyre" panose="02000503000000000000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DejaVu Math TeX Gyre" panose="02000503000000000000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DejaVu Math TeX Gyre" panose="02000503000000000000" charset="0"/>
                          </a:rPr>
                          <m:t>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m:rPr>
                        <m:nor/>
                      </m:rPr>
                      <a:rPr lang="en-US" sz="2000" dirty="0">
                        <a:latin typeface="DejaVu Math TeX Gyre" panose="02000503000000000000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DejaVu Math TeX Gyre" panose="02000503000000000000" charset="0"/>
                      </a:rPr>
                      <m:t>and</m:t>
                    </m:r>
                    <m:r>
                      <m:rPr>
                        <m:nor/>
                      </m:rPr>
                      <a:rPr lang="en-US" sz="2000" dirty="0">
                        <a:latin typeface="DejaVu Math TeX Gyre" panose="02000503000000000000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Goal: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𝑎𝑘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Claim: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Proof: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but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That is: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does not generate collision at “mod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level”.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2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Search</a:t>
                </a:r>
                <a:r>
                  <a:rPr lang="en-US" sz="4000" dirty="0"/>
                  <a:t>/</a:t>
                </a:r>
                <a:r>
                  <a:rPr lang="en-US" sz="4000" b="1" dirty="0"/>
                  <a:t>Insert</a:t>
                </a:r>
                <a:r>
                  <a:rPr lang="en-US" sz="4000" dirty="0"/>
                  <a:t>/</a:t>
                </a:r>
                <a:r>
                  <a:rPr lang="en-US" sz="4000" b="1" dirty="0"/>
                  <a:t>Remove</a:t>
                </a:r>
                <a:r>
                  <a:rPr lang="en-US" sz="4000" dirty="0"/>
                  <a:t> in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 time</a:t>
                </a:r>
                <a:endParaRPr lang="en-US" sz="4000" dirty="0"/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4736"/>
                <a:ext cx="7886700" cy="19420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keys are </a:t>
                </a:r>
                <a:r>
                  <a:rPr lang="en-US" sz="2400" i="1" dirty="0"/>
                  <a:t>distinct</a:t>
                </a:r>
                <a:r>
                  <a:rPr lang="en-US" sz="2400" dirty="0"/>
                  <a:t> integers from universe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/>
              </a:p>
              <a:p>
                <a:r>
                  <a:rPr lang="en-US" sz="2400" dirty="0"/>
                  <a:t>Easy, just allocate an array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r>
                  <a:rPr lang="en-US" sz="2400" b="1" dirty="0"/>
                  <a:t>Search</a:t>
                </a:r>
                <a:r>
                  <a:rPr lang="en-US" sz="2400" dirty="0"/>
                  <a:t>/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/</a:t>
                </a:r>
                <a:r>
                  <a:rPr lang="en-US" sz="2400" b="1" dirty="0"/>
                  <a:t>Remove</a:t>
                </a:r>
                <a:r>
                  <a:rPr lang="en-US" sz="2400" dirty="0"/>
                  <a:t> can be done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time.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4736"/>
                <a:ext cx="7886700" cy="1942085"/>
              </a:xfrm>
              <a:blipFill rotWithShape="1">
                <a:blip r:embed="rId2"/>
                <a:stretch>
                  <a:fillRect t="-29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619751" y="3848834"/>
            <a:ext cx="1398453" cy="44067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619751" y="4289508"/>
            <a:ext cx="1398453" cy="44067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619750" y="4730182"/>
            <a:ext cx="1398453" cy="44067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16983" y="5611526"/>
            <a:ext cx="1398453" cy="44067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6616983" y="6052200"/>
            <a:ext cx="1398453" cy="44067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8023048" y="3848834"/>
            <a:ext cx="492303" cy="44067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23048" y="4289508"/>
            <a:ext cx="492303" cy="44067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23047" y="4730182"/>
            <a:ext cx="492303" cy="44067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21664" y="5170856"/>
            <a:ext cx="492303" cy="44067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20280" y="5611526"/>
            <a:ext cx="492303" cy="44067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20280" y="6052200"/>
            <a:ext cx="492303" cy="44067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03425" y="3848834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Insert(2)</a:t>
            </a:r>
            <a:endParaRPr lang="en-US" sz="2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003425" y="4248944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Insert(3)</a:t>
            </a:r>
            <a:endParaRPr 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003425" y="4649054"/>
            <a:ext cx="1171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Search(2)</a:t>
            </a:r>
            <a:endParaRPr 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003425" y="5049164"/>
            <a:ext cx="131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Remove(3)</a:t>
            </a:r>
            <a:endParaRPr 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003425" y="5449274"/>
            <a:ext cx="1171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Search(3)</a:t>
            </a:r>
            <a:endParaRPr 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6616983" y="5170852"/>
            <a:ext cx="1398453" cy="44067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6318080" y="3602516"/>
            <a:ext cx="2194503" cy="309573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23"/>
          <p:cNvSpPr txBox="1"/>
          <p:nvPr/>
        </p:nvSpPr>
        <p:spPr>
          <a:xfrm>
            <a:off x="628649" y="3787279"/>
            <a:ext cx="3734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Direct-address Tables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31417" y="4372054"/>
            <a:ext cx="2692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Any potential issue?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 animBg="1"/>
      <p:bldP spid="22" grpId="1" animBg="1"/>
      <p:bldP spid="23" grpId="0" animBg="1"/>
      <p:bldP spid="24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A Typical Universal Hash Family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𝑝𝑚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ℎ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600" dirty="0">
                            <a:latin typeface="DejaVu Math TeX Gyre" panose="02000503000000000000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DejaVu Math TeX Gyre" panose="02000503000000000000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DejaVu Math TeX Gyre" panose="02000503000000000000" charset="0"/>
                          </a:rPr>
                          <m:t>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m:rPr>
                        <m:nor/>
                      </m:rPr>
                      <a:rPr lang="en-US" sz="2000" dirty="0">
                        <a:latin typeface="DejaVu Math TeX Gyre" panose="02000503000000000000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DejaVu Math TeX Gyre" panose="02000503000000000000" charset="0"/>
                      </a:rPr>
                      <m:t>and</m:t>
                    </m:r>
                    <m:r>
                      <m:rPr>
                        <m:nor/>
                      </m:rPr>
                      <a:rPr lang="en-US" sz="2000" dirty="0">
                        <a:latin typeface="DejaVu Math TeX Gyre" panose="02000503000000000000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Goal: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𝑎𝑘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Claim: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does not generate collision at “mod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level”)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Claim:</a:t>
                </a:r>
                <a:r>
                  <a:rPr lang="en-US" sz="2000" dirty="0">
                    <a:solidFill>
                      <a:schemeClr val="tx1"/>
                    </a:solidFill>
                  </a:rPr>
                  <a:t> Fix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there is 1-to-1 mapping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pairs.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dirty="0"/>
                  <a:t>Recall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𝑎𝑘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pairs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pairs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2"/>
                <a:stretch>
                  <a:fillRect t="-7" b="-2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5829299" y="4977077"/>
            <a:ext cx="2482487" cy="646331"/>
            <a:chOff x="5829299" y="4977077"/>
            <a:chExt cx="2482487" cy="646331"/>
          </a:xfrm>
        </p:grpSpPr>
        <p:sp>
          <p:nvSpPr>
            <p:cNvPr id="4" name="左大括号 3"/>
            <p:cNvSpPr/>
            <p:nvPr/>
          </p:nvSpPr>
          <p:spPr>
            <a:xfrm flipH="1">
              <a:off x="5829299" y="5034710"/>
              <a:ext cx="229974" cy="531066"/>
            </a:xfrm>
            <a:prstGeom prst="leftBrac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6193962" y="4977077"/>
                  <a:ext cx="211782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Given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,</a:t>
                  </a:r>
                  <a:br>
                    <a:rPr lang="en-US" dirty="0"/>
                  </a:br>
                  <a:r>
                    <a:rPr lang="en-US" dirty="0"/>
                    <a:t>we get </a:t>
                  </a:r>
                  <a:r>
                    <a:rPr lang="en-US" i="1" dirty="0"/>
                    <a:t>unique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3962" y="4977077"/>
                  <a:ext cx="2117824" cy="646331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" y="947276"/>
            <a:ext cx="9029700" cy="2356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2" name="组合 11"/>
          <p:cNvGrpSpPr/>
          <p:nvPr/>
        </p:nvGrpSpPr>
        <p:grpSpPr>
          <a:xfrm>
            <a:off x="2795319" y="4423615"/>
            <a:ext cx="5460732" cy="860330"/>
            <a:chOff x="2795319" y="4423615"/>
            <a:chExt cx="5460732" cy="860330"/>
          </a:xfrm>
        </p:grpSpPr>
        <p:sp>
          <p:nvSpPr>
            <p:cNvPr id="8" name="矩形: 圆角 7"/>
            <p:cNvSpPr/>
            <p:nvPr/>
          </p:nvSpPr>
          <p:spPr>
            <a:xfrm>
              <a:off x="2795319" y="4785473"/>
              <a:ext cx="1954482" cy="49847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C00000"/>
                </a:solidFill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>
              <a:off x="4749801" y="4635500"/>
              <a:ext cx="622299" cy="149973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5400654" y="4423615"/>
                  <a:ext cx="2855397" cy="4237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Unique since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 is a field.</a:t>
                  </a:r>
                  <a:endParaRPr lang="en-US" sz="2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654" y="4423615"/>
                  <a:ext cx="2855397" cy="42377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A Typical Universal Hash Family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𝑝𝑚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ℎ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600" dirty="0">
                            <a:latin typeface="DejaVu Math TeX Gyre" panose="02000503000000000000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DejaVu Math TeX Gyre" panose="02000503000000000000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DejaVu Math TeX Gyre" panose="02000503000000000000" charset="0"/>
                          </a:rPr>
                          <m:t>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m:rPr>
                        <m:nor/>
                      </m:rPr>
                      <a:rPr lang="en-US" sz="2000" dirty="0">
                        <a:latin typeface="DejaVu Math TeX Gyre" panose="02000503000000000000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DejaVu Math TeX Gyre" panose="02000503000000000000" charset="0"/>
                      </a:rPr>
                      <m:t>and</m:t>
                    </m:r>
                    <m:r>
                      <m:rPr>
                        <m:nor/>
                      </m:rPr>
                      <a:rPr lang="en-US" sz="2000" dirty="0">
                        <a:latin typeface="DejaVu Math TeX Gyre" panose="02000503000000000000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Goal: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𝑎𝑘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Claim: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does not generate collision at “mod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level”)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Claim:</a:t>
                </a:r>
                <a:r>
                  <a:rPr lang="en-US" sz="2000" dirty="0">
                    <a:solidFill>
                      <a:schemeClr val="tx1"/>
                    </a:solidFill>
                  </a:rPr>
                  <a:t> Fix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there is 1-to-1 mapping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pairs.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/>
                  <a:t>Lemma: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ℎ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ℎ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when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are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distinct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values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chosen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from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2"/>
                <a:stretch>
                  <a:fillRect t="-7" r="-2148" b="-7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: 圆角 12"/>
          <p:cNvSpPr/>
          <p:nvPr/>
        </p:nvSpPr>
        <p:spPr>
          <a:xfrm>
            <a:off x="628650" y="2501900"/>
            <a:ext cx="7473950" cy="62229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Ch.11 (11.1-11.3)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Direct-address Tables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keys are </a:t>
                </a:r>
                <a:r>
                  <a:rPr lang="en-US" sz="2400" i="1" dirty="0"/>
                  <a:t>distinct</a:t>
                </a:r>
                <a:r>
                  <a:rPr lang="en-US" sz="2400" dirty="0"/>
                  <a:t> integers from universe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/>
              </a:p>
              <a:p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Direct-address table:</a:t>
                </a:r>
                <a:r>
                  <a:rPr lang="en-US" sz="2400" dirty="0"/>
                  <a:t> allocate an array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r>
                  <a:rPr lang="en-US" sz="2400" b="1" dirty="0"/>
                  <a:t>Search</a:t>
                </a:r>
                <a:r>
                  <a:rPr lang="en-US" sz="2400" dirty="0"/>
                  <a:t>/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/</a:t>
                </a:r>
                <a:r>
                  <a:rPr lang="en-US" sz="2400" b="1" dirty="0"/>
                  <a:t>Remove</a:t>
                </a:r>
                <a:r>
                  <a:rPr lang="en-US" sz="2400" dirty="0"/>
                  <a:t> can be done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time.</a:t>
                </a:r>
                <a:endParaRPr lang="en-US" sz="2400" dirty="0"/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Potential issues: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Q:</a:t>
                </a:r>
                <a:r>
                  <a:rPr lang="en-US" sz="2000" dirty="0"/>
                  <a:t> What if keys are distinct, but not integers (e.g., strings).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A:</a:t>
                </a:r>
                <a:r>
                  <a:rPr lang="en-US" sz="2000" dirty="0"/>
                  <a:t> “Everything is a number.”</a:t>
                </a:r>
                <a:br>
                  <a:rPr lang="en-US" sz="2000" dirty="0"/>
                </a:br>
                <a:r>
                  <a:rPr lang="en-US" sz="2000" dirty="0"/>
                  <a:t>This is especially true for modern computers…</a:t>
                </a:r>
                <a:endParaRPr lang="en-US" sz="20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 rotWithShape="1">
                <a:blip r:embed="rId1"/>
                <a:stretch>
                  <a:fillRect t="-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3800819" y="4206709"/>
            <a:ext cx="1953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Said </a:t>
            </a:r>
            <a:r>
              <a:rPr lang="el-GR" sz="2000" dirty="0"/>
              <a:t>Πυθαγόρας</a:t>
            </a:r>
            <a:r>
              <a:rPr lang="en-US" sz="2000" dirty="0"/>
              <a:t>.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30" b="13899"/>
          <a:stretch>
            <a:fillRect/>
          </a:stretch>
        </p:blipFill>
        <p:spPr bwMode="auto">
          <a:xfrm>
            <a:off x="7039089" y="4696252"/>
            <a:ext cx="1476261" cy="18847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592507" y="4206709"/>
            <a:ext cx="221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That is, Pythagoras.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Direct-address Tables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keys are </a:t>
                </a:r>
                <a:r>
                  <a:rPr lang="en-US" sz="2400" i="1" dirty="0"/>
                  <a:t>distinct</a:t>
                </a:r>
                <a:r>
                  <a:rPr lang="en-US" sz="2400" dirty="0"/>
                  <a:t> integers from universe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/>
              </a:p>
              <a:p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Direct-address table:</a:t>
                </a:r>
                <a:r>
                  <a:rPr lang="en-US" sz="2400" dirty="0"/>
                  <a:t> allocate an array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r>
                  <a:rPr lang="en-US" sz="2400" b="1" dirty="0"/>
                  <a:t>Search</a:t>
                </a:r>
                <a:r>
                  <a:rPr lang="en-US" sz="2400" dirty="0"/>
                  <a:t>/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/</a:t>
                </a:r>
                <a:r>
                  <a:rPr lang="en-US" sz="2400" b="1" dirty="0"/>
                  <a:t>Remove</a:t>
                </a:r>
                <a:r>
                  <a:rPr lang="en-US" sz="2400" dirty="0"/>
                  <a:t> can be done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time.</a:t>
                </a:r>
                <a:endParaRPr lang="en-US" sz="2400" dirty="0"/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The real problem: the universe can be large, very large!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000" dirty="0"/>
                  <a:t>(E.g.,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is the set of 64-bit integers.)</a:t>
                </a:r>
                <a:endParaRPr lang="en-US" sz="2000" dirty="0"/>
              </a:p>
              <a:p>
                <a:r>
                  <a:rPr lang="en-US" sz="2400" dirty="0"/>
                  <a:t>The space complexity is unacceptable!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05219"/>
                <a:ext cx="7886700" cy="17383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Huge universe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 of possible keys.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Much smaller number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of actual keys.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Only want to spend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(i.e.,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) space.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(Meanwhile support very fast </a:t>
                </a:r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Search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/</a:t>
                </a:r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Insert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/</a:t>
                </a:r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Remove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05219"/>
                <a:ext cx="7886700" cy="1738312"/>
              </a:xfrm>
              <a:blipFill rotWithShape="1">
                <a:blip r:embed="rId1"/>
                <a:stretch>
                  <a:fillRect t="-15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组合 56"/>
          <p:cNvGrpSpPr/>
          <p:nvPr/>
        </p:nvGrpSpPr>
        <p:grpSpPr>
          <a:xfrm>
            <a:off x="6616980" y="4275153"/>
            <a:ext cx="1890756" cy="2217721"/>
            <a:chOff x="6616980" y="4275153"/>
            <a:chExt cx="1890756" cy="2217721"/>
          </a:xfrm>
        </p:grpSpPr>
        <p:sp>
          <p:nvSpPr>
            <p:cNvPr id="8" name="矩形 7"/>
            <p:cNvSpPr/>
            <p:nvPr/>
          </p:nvSpPr>
          <p:spPr>
            <a:xfrm>
              <a:off x="6616983" y="600023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616983" y="6246556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616982" y="575391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616982" y="526126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616982" y="550759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616981" y="501494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616981" y="452230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616981" y="4768622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616980" y="427598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015430" y="4275153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015432" y="4521970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015433" y="4769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015431" y="5014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015427" y="5261101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015429" y="5507918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015430" y="5755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015428" y="6000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015426" y="624655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28650" y="3646583"/>
            <a:ext cx="4736564" cy="2846291"/>
            <a:chOff x="628650" y="3646583"/>
            <a:chExt cx="4736564" cy="2846291"/>
          </a:xfrm>
        </p:grpSpPr>
        <p:sp>
          <p:nvSpPr>
            <p:cNvPr id="4" name="矩形: 圆角 3"/>
            <p:cNvSpPr/>
            <p:nvPr/>
          </p:nvSpPr>
          <p:spPr>
            <a:xfrm>
              <a:off x="628650" y="3646583"/>
              <a:ext cx="4736564" cy="28462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矩形: 圆角 22"/>
            <p:cNvSpPr/>
            <p:nvPr/>
          </p:nvSpPr>
          <p:spPr>
            <a:xfrm>
              <a:off x="2616861" y="4862544"/>
              <a:ext cx="2259605" cy="138400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2896071" y="4983556"/>
                  <a:ext cx="2017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071" y="4983556"/>
                  <a:ext cx="201722" cy="307777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3491910" y="5384260"/>
                  <a:ext cx="2063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910" y="5384260"/>
                  <a:ext cx="206339" cy="307777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3881267" y="4984863"/>
                  <a:ext cx="2117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1267" y="4984863"/>
                  <a:ext cx="211725" cy="307777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4260327" y="5723184"/>
                  <a:ext cx="2543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327" y="5723184"/>
                  <a:ext cx="254365" cy="307777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878148" y="3852311"/>
                  <a:ext cx="2865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48" y="3852311"/>
                  <a:ext cx="286553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3369015" y="3267536"/>
                <a:ext cx="5138714" cy="769441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Hash function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decides index of slot for storing key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.</a:t>
                </a:r>
                <a:endParaRPr lang="en-US" sz="2200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015" y="3267536"/>
                <a:ext cx="5138714" cy="769441"/>
              </a:xfrm>
              <a:prstGeom prst="rect">
                <a:avLst/>
              </a:prstGeom>
              <a:blipFill rotWithShape="1">
                <a:blip r:embed="rId7"/>
                <a:stretch>
                  <a:fillRect l="-946" t="-3856" r="-11591" b="-8711"/>
                </a:stretch>
              </a:blip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组合 57"/>
          <p:cNvGrpSpPr/>
          <p:nvPr/>
        </p:nvGrpSpPr>
        <p:grpSpPr>
          <a:xfrm>
            <a:off x="3097793" y="4399139"/>
            <a:ext cx="3519190" cy="1970576"/>
            <a:chOff x="3097793" y="4399139"/>
            <a:chExt cx="3519190" cy="1970576"/>
          </a:xfrm>
        </p:grpSpPr>
        <p:cxnSp>
          <p:nvCxnSpPr>
            <p:cNvPr id="43" name="直接箭头连接符 42"/>
            <p:cNvCxnSpPr>
              <a:stCxn id="33" idx="3"/>
              <a:endCxn id="22" idx="1"/>
            </p:cNvCxnSpPr>
            <p:nvPr/>
          </p:nvCxnSpPr>
          <p:spPr>
            <a:xfrm flipV="1">
              <a:off x="3097793" y="4399139"/>
              <a:ext cx="3519187" cy="738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/>
                <p:cNvSpPr txBox="1"/>
                <p:nvPr/>
              </p:nvSpPr>
              <p:spPr>
                <a:xfrm rot="20893753">
                  <a:off x="4399850" y="4475932"/>
                  <a:ext cx="9367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3753">
                  <a:off x="4399850" y="4475932"/>
                  <a:ext cx="936731" cy="276999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箭头连接符 44"/>
            <p:cNvCxnSpPr>
              <a:stCxn id="36" idx="3"/>
              <a:endCxn id="21" idx="1"/>
            </p:cNvCxnSpPr>
            <p:nvPr/>
          </p:nvCxnSpPr>
          <p:spPr>
            <a:xfrm flipV="1">
              <a:off x="4092992" y="4891781"/>
              <a:ext cx="2523989" cy="2469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/>
                <p:cNvSpPr txBox="1"/>
                <p:nvPr/>
              </p:nvSpPr>
              <p:spPr>
                <a:xfrm rot="21259371">
                  <a:off x="5482267" y="4660904"/>
                  <a:ext cx="9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59371">
                  <a:off x="5482267" y="4660904"/>
                  <a:ext cx="945195" cy="276999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接箭头连接符 48"/>
            <p:cNvCxnSpPr>
              <a:stCxn id="35" idx="3"/>
              <a:endCxn id="18" idx="1"/>
            </p:cNvCxnSpPr>
            <p:nvPr/>
          </p:nvCxnSpPr>
          <p:spPr>
            <a:xfrm>
              <a:off x="3698249" y="5538149"/>
              <a:ext cx="2918733" cy="9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/>
                <p:cNvSpPr txBox="1"/>
                <p:nvPr/>
              </p:nvSpPr>
              <p:spPr>
                <a:xfrm rot="210707">
                  <a:off x="5419520" y="5298891"/>
                  <a:ext cx="9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707">
                  <a:off x="5419520" y="5298891"/>
                  <a:ext cx="945195" cy="276999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箭头连接符 52"/>
            <p:cNvCxnSpPr>
              <a:stCxn id="37" idx="3"/>
              <a:endCxn id="9" idx="1"/>
            </p:cNvCxnSpPr>
            <p:nvPr/>
          </p:nvCxnSpPr>
          <p:spPr>
            <a:xfrm>
              <a:off x="4514692" y="5877073"/>
              <a:ext cx="2102291" cy="4926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/>
                <p:cNvSpPr txBox="1"/>
                <p:nvPr/>
              </p:nvSpPr>
              <p:spPr>
                <a:xfrm rot="707382">
                  <a:off x="5507394" y="5891647"/>
                  <a:ext cx="9829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07382">
                  <a:off x="5507394" y="5891647"/>
                  <a:ext cx="982961" cy="276999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510"/>
                <a:ext cx="7886700" cy="1738312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Keys from huge universe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, but much smaller number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of actual keys.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Spend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(i.e.,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≪|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space for very fast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Search</a:t>
                </a:r>
                <a:r>
                  <a:rPr lang="en-US" sz="2000" dirty="0">
                    <a:solidFill>
                      <a:schemeClr val="tx1"/>
                    </a:solidFill>
                  </a:rPr>
                  <a:t>/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Insert</a:t>
                </a:r>
                <a:r>
                  <a:rPr lang="en-US" sz="2000" dirty="0">
                    <a:solidFill>
                      <a:schemeClr val="tx1"/>
                    </a:solidFill>
                  </a:rPr>
                  <a:t>/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Remove</a:t>
                </a:r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Design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hash function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ℎ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as the index of slot for storing element with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510"/>
                <a:ext cx="7886700" cy="1738312"/>
              </a:xfrm>
              <a:blipFill rotWithShape="1">
                <a:blip r:embed="rId1"/>
                <a:stretch>
                  <a:fillRect t="-8" b="-356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组合 56"/>
          <p:cNvGrpSpPr/>
          <p:nvPr/>
        </p:nvGrpSpPr>
        <p:grpSpPr>
          <a:xfrm>
            <a:off x="6616980" y="4275153"/>
            <a:ext cx="1890756" cy="2217721"/>
            <a:chOff x="6616980" y="4275153"/>
            <a:chExt cx="1890756" cy="2217721"/>
          </a:xfrm>
        </p:grpSpPr>
        <p:sp>
          <p:nvSpPr>
            <p:cNvPr id="8" name="矩形 7"/>
            <p:cNvSpPr/>
            <p:nvPr/>
          </p:nvSpPr>
          <p:spPr>
            <a:xfrm>
              <a:off x="6616983" y="600023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616983" y="6246556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616982" y="575391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616982" y="526126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616982" y="550759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616981" y="501494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616981" y="452230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616981" y="4768622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616980" y="427598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015430" y="4275153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015432" y="4521970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015433" y="4769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015431" y="5014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015427" y="5261101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015429" y="5507918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015430" y="5755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015428" y="6000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015426" y="624655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28650" y="3646583"/>
            <a:ext cx="4736564" cy="2846291"/>
            <a:chOff x="628650" y="3646583"/>
            <a:chExt cx="4736564" cy="2846291"/>
          </a:xfrm>
        </p:grpSpPr>
        <p:sp>
          <p:nvSpPr>
            <p:cNvPr id="4" name="矩形: 圆角 3"/>
            <p:cNvSpPr/>
            <p:nvPr/>
          </p:nvSpPr>
          <p:spPr>
            <a:xfrm>
              <a:off x="628650" y="3646583"/>
              <a:ext cx="4736564" cy="28462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矩形: 圆角 22"/>
            <p:cNvSpPr/>
            <p:nvPr/>
          </p:nvSpPr>
          <p:spPr>
            <a:xfrm>
              <a:off x="2616861" y="4862544"/>
              <a:ext cx="2259605" cy="138400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2896071" y="4983556"/>
                  <a:ext cx="2017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071" y="4983556"/>
                  <a:ext cx="201722" cy="307777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3491910" y="5384260"/>
                  <a:ext cx="2063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910" y="5384260"/>
                  <a:ext cx="206339" cy="307777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3881267" y="4984863"/>
                  <a:ext cx="2117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1267" y="4984863"/>
                  <a:ext cx="211725" cy="307777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4260327" y="5723184"/>
                  <a:ext cx="2543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327" y="5723184"/>
                  <a:ext cx="254365" cy="307777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878148" y="3852311"/>
                  <a:ext cx="2865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48" y="3852311"/>
                  <a:ext cx="286553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组合 57"/>
          <p:cNvGrpSpPr/>
          <p:nvPr/>
        </p:nvGrpSpPr>
        <p:grpSpPr>
          <a:xfrm>
            <a:off x="3097793" y="4399139"/>
            <a:ext cx="3519190" cy="1970576"/>
            <a:chOff x="3097793" y="4399139"/>
            <a:chExt cx="3519190" cy="1970576"/>
          </a:xfrm>
        </p:grpSpPr>
        <p:cxnSp>
          <p:nvCxnSpPr>
            <p:cNvPr id="43" name="直接箭头连接符 42"/>
            <p:cNvCxnSpPr>
              <a:stCxn id="33" idx="3"/>
              <a:endCxn id="22" idx="1"/>
            </p:cNvCxnSpPr>
            <p:nvPr/>
          </p:nvCxnSpPr>
          <p:spPr>
            <a:xfrm flipV="1">
              <a:off x="3097793" y="4399139"/>
              <a:ext cx="3519187" cy="738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/>
                <p:cNvSpPr txBox="1"/>
                <p:nvPr/>
              </p:nvSpPr>
              <p:spPr>
                <a:xfrm rot="20893753">
                  <a:off x="4399850" y="4475932"/>
                  <a:ext cx="9367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3753">
                  <a:off x="4399850" y="4475932"/>
                  <a:ext cx="936731" cy="276999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箭头连接符 44"/>
            <p:cNvCxnSpPr>
              <a:stCxn id="36" idx="3"/>
              <a:endCxn id="21" idx="1"/>
            </p:cNvCxnSpPr>
            <p:nvPr/>
          </p:nvCxnSpPr>
          <p:spPr>
            <a:xfrm flipV="1">
              <a:off x="4092992" y="4891781"/>
              <a:ext cx="2523989" cy="2469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/>
                <p:cNvSpPr txBox="1"/>
                <p:nvPr/>
              </p:nvSpPr>
              <p:spPr>
                <a:xfrm rot="21259371">
                  <a:off x="5482267" y="4660904"/>
                  <a:ext cx="9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59371">
                  <a:off x="5482267" y="4660904"/>
                  <a:ext cx="945195" cy="276999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接箭头连接符 48"/>
            <p:cNvCxnSpPr>
              <a:stCxn id="35" idx="3"/>
              <a:endCxn id="18" idx="1"/>
            </p:cNvCxnSpPr>
            <p:nvPr/>
          </p:nvCxnSpPr>
          <p:spPr>
            <a:xfrm>
              <a:off x="3698249" y="5538149"/>
              <a:ext cx="2918733" cy="9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/>
                <p:cNvSpPr txBox="1"/>
                <p:nvPr/>
              </p:nvSpPr>
              <p:spPr>
                <a:xfrm rot="210707">
                  <a:off x="5419520" y="5298891"/>
                  <a:ext cx="9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707">
                  <a:off x="5419520" y="5298891"/>
                  <a:ext cx="945195" cy="276999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箭头连接符 52"/>
            <p:cNvCxnSpPr>
              <a:stCxn id="37" idx="3"/>
              <a:endCxn id="9" idx="1"/>
            </p:cNvCxnSpPr>
            <p:nvPr/>
          </p:nvCxnSpPr>
          <p:spPr>
            <a:xfrm>
              <a:off x="4514692" y="5877073"/>
              <a:ext cx="2102291" cy="4926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/>
                <p:cNvSpPr txBox="1"/>
                <p:nvPr/>
              </p:nvSpPr>
              <p:spPr>
                <a:xfrm rot="707382">
                  <a:off x="5507394" y="5891647"/>
                  <a:ext cx="9829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07382">
                  <a:off x="5507394" y="5891647"/>
                  <a:ext cx="982961" cy="276999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文本框 4"/>
          <p:cNvSpPr txBox="1"/>
          <p:nvPr/>
        </p:nvSpPr>
        <p:spPr>
          <a:xfrm>
            <a:off x="2217151" y="3375812"/>
            <a:ext cx="6298199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Hashing “randomly” maps keys to buckets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510"/>
                <a:ext cx="7886700" cy="173831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Design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hash function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ℎ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as the index of slot for storing element with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computing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always fast. (E.g.,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time.)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maps distinct keys to </a:t>
                </a:r>
                <a:r>
                  <a:rPr lang="en-US" sz="2000" dirty="0"/>
                  <a:t>distinct indices.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Search</a:t>
                </a:r>
                <a:r>
                  <a:rPr lang="en-US" sz="2000" dirty="0">
                    <a:solidFill>
                      <a:schemeClr val="tx1"/>
                    </a:solidFill>
                  </a:rPr>
                  <a:t>/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Insert</a:t>
                </a:r>
                <a:r>
                  <a:rPr lang="en-US" sz="2000" dirty="0">
                    <a:solidFill>
                      <a:schemeClr val="tx1"/>
                    </a:solidFill>
                  </a:rPr>
                  <a:t>/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Remove</a:t>
                </a:r>
                <a:r>
                  <a:rPr lang="en-US" sz="2000" dirty="0">
                    <a:solidFill>
                      <a:schemeClr val="tx1"/>
                    </a:solidFill>
                  </a:rPr>
                  <a:t> can be done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time!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510"/>
                <a:ext cx="7886700" cy="1738312"/>
              </a:xfrm>
              <a:blipFill rotWithShape="1">
                <a:blip r:embed="rId1"/>
                <a:stretch>
                  <a:fillRect t="-8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组合 56"/>
          <p:cNvGrpSpPr/>
          <p:nvPr/>
        </p:nvGrpSpPr>
        <p:grpSpPr>
          <a:xfrm>
            <a:off x="6616980" y="4275153"/>
            <a:ext cx="1890756" cy="2217721"/>
            <a:chOff x="6616980" y="4275153"/>
            <a:chExt cx="1890756" cy="2217721"/>
          </a:xfrm>
        </p:grpSpPr>
        <p:sp>
          <p:nvSpPr>
            <p:cNvPr id="8" name="矩形 7"/>
            <p:cNvSpPr/>
            <p:nvPr/>
          </p:nvSpPr>
          <p:spPr>
            <a:xfrm>
              <a:off x="6616983" y="600023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616983" y="6246556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616982" y="575391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616982" y="526126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616982" y="550759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616981" y="501494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616981" y="452230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616981" y="4768622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616980" y="427598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015430" y="4275153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015432" y="4521970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015433" y="4769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015431" y="5014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015427" y="5261101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015429" y="5507918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015430" y="5755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015428" y="6000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015426" y="624655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28650" y="3646583"/>
            <a:ext cx="4736564" cy="2846291"/>
            <a:chOff x="628650" y="3646583"/>
            <a:chExt cx="4736564" cy="2846291"/>
          </a:xfrm>
        </p:grpSpPr>
        <p:sp>
          <p:nvSpPr>
            <p:cNvPr id="4" name="矩形: 圆角 3"/>
            <p:cNvSpPr/>
            <p:nvPr/>
          </p:nvSpPr>
          <p:spPr>
            <a:xfrm>
              <a:off x="628650" y="3646583"/>
              <a:ext cx="4736564" cy="28462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2896071" y="4983556"/>
                  <a:ext cx="2017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071" y="4983556"/>
                  <a:ext cx="201722" cy="307777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3491910" y="5384260"/>
                  <a:ext cx="2063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910" y="5384260"/>
                  <a:ext cx="206339" cy="307777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3881267" y="4984863"/>
                  <a:ext cx="2117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1267" y="4984863"/>
                  <a:ext cx="211725" cy="307777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4260327" y="5723184"/>
                  <a:ext cx="2543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327" y="5723184"/>
                  <a:ext cx="254365" cy="307777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878148" y="3852311"/>
                  <a:ext cx="2865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48" y="3852311"/>
                  <a:ext cx="286553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组合 57"/>
          <p:cNvGrpSpPr/>
          <p:nvPr/>
        </p:nvGrpSpPr>
        <p:grpSpPr>
          <a:xfrm>
            <a:off x="3097793" y="4399139"/>
            <a:ext cx="3519190" cy="1970576"/>
            <a:chOff x="3097793" y="4399139"/>
            <a:chExt cx="3519190" cy="1970576"/>
          </a:xfrm>
        </p:grpSpPr>
        <p:cxnSp>
          <p:nvCxnSpPr>
            <p:cNvPr id="43" name="直接箭头连接符 42"/>
            <p:cNvCxnSpPr>
              <a:stCxn id="33" idx="3"/>
              <a:endCxn id="22" idx="1"/>
            </p:cNvCxnSpPr>
            <p:nvPr/>
          </p:nvCxnSpPr>
          <p:spPr>
            <a:xfrm flipV="1">
              <a:off x="3097793" y="4399139"/>
              <a:ext cx="3519187" cy="738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/>
                <p:cNvSpPr txBox="1"/>
                <p:nvPr/>
              </p:nvSpPr>
              <p:spPr>
                <a:xfrm rot="20893753">
                  <a:off x="4399850" y="4475932"/>
                  <a:ext cx="9367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3753">
                  <a:off x="4399850" y="4475932"/>
                  <a:ext cx="936731" cy="276999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箭头连接符 44"/>
            <p:cNvCxnSpPr>
              <a:stCxn id="36" idx="3"/>
              <a:endCxn id="21" idx="1"/>
            </p:cNvCxnSpPr>
            <p:nvPr/>
          </p:nvCxnSpPr>
          <p:spPr>
            <a:xfrm flipV="1">
              <a:off x="4092992" y="4891781"/>
              <a:ext cx="2523989" cy="2469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/>
                <p:cNvSpPr txBox="1"/>
                <p:nvPr/>
              </p:nvSpPr>
              <p:spPr>
                <a:xfrm rot="21259371">
                  <a:off x="5482267" y="4660904"/>
                  <a:ext cx="9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59371">
                  <a:off x="5482267" y="4660904"/>
                  <a:ext cx="945195" cy="276999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接箭头连接符 48"/>
            <p:cNvCxnSpPr>
              <a:stCxn id="35" idx="3"/>
              <a:endCxn id="18" idx="1"/>
            </p:cNvCxnSpPr>
            <p:nvPr/>
          </p:nvCxnSpPr>
          <p:spPr>
            <a:xfrm>
              <a:off x="3698249" y="5538149"/>
              <a:ext cx="2918733" cy="9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/>
                <p:cNvSpPr txBox="1"/>
                <p:nvPr/>
              </p:nvSpPr>
              <p:spPr>
                <a:xfrm rot="210707">
                  <a:off x="5419520" y="5298891"/>
                  <a:ext cx="9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707">
                  <a:off x="5419520" y="5298891"/>
                  <a:ext cx="945195" cy="276999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箭头连接符 52"/>
            <p:cNvCxnSpPr>
              <a:stCxn id="37" idx="3"/>
              <a:endCxn id="9" idx="1"/>
            </p:cNvCxnSpPr>
            <p:nvPr/>
          </p:nvCxnSpPr>
          <p:spPr>
            <a:xfrm>
              <a:off x="4514692" y="5877073"/>
              <a:ext cx="2102291" cy="4926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/>
                <p:cNvSpPr txBox="1"/>
                <p:nvPr/>
              </p:nvSpPr>
              <p:spPr>
                <a:xfrm rot="707382">
                  <a:off x="5507394" y="5891647"/>
                  <a:ext cx="9829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07382">
                  <a:off x="5507394" y="5891647"/>
                  <a:ext cx="982961" cy="276999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文本框 4"/>
          <p:cNvSpPr txBox="1"/>
          <p:nvPr/>
        </p:nvSpPr>
        <p:spPr>
          <a:xfrm>
            <a:off x="6372312" y="3031876"/>
            <a:ext cx="26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But is this possible?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122517" y="3493541"/>
            <a:ext cx="113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NO!!!</a:t>
            </a:r>
            <a:endParaRPr lang="en-US" sz="3200" b="1" dirty="0">
              <a:solidFill>
                <a:srgbClr val="C00000"/>
              </a:solidFill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621029" y="2934240"/>
            <a:ext cx="5377845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/>
          <p:cNvSpPr/>
          <p:nvPr/>
        </p:nvSpPr>
        <p:spPr>
          <a:xfrm>
            <a:off x="3172689" y="1626501"/>
            <a:ext cx="1230790" cy="47988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/>
            </p:nvSpPr>
            <p:spPr>
              <a:xfrm>
                <a:off x="4403479" y="1396683"/>
                <a:ext cx="13751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≪|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479" y="1396683"/>
                <a:ext cx="1375185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28" t="-69" r="-1142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1" grpId="0"/>
      <p:bldP spid="50" grpId="0" animBg="1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in hashing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Hash function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ℎ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Two </a:t>
                </a:r>
                <a:r>
                  <a:rPr lang="en-US" sz="2400" i="1" u="sng" dirty="0">
                    <a:solidFill>
                      <a:schemeClr val="tx1"/>
                    </a:solidFill>
                  </a:rPr>
                  <a:t>distinct</a:t>
                </a:r>
                <a:r>
                  <a:rPr lang="en-US" sz="2400" dirty="0">
                    <a:solidFill>
                      <a:schemeClr val="tx1"/>
                    </a:solidFill>
                  </a:rPr>
                  <a:t>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collide</a:t>
                </a:r>
                <a:r>
                  <a:rPr lang="en-US" sz="2400" dirty="0">
                    <a:solidFill>
                      <a:schemeClr val="tx1"/>
                    </a:solidFill>
                  </a:rPr>
                  <a:t> if: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Collisions are unavoidable!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Proof: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≪|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pigeonhole principle.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组合 79"/>
          <p:cNvGrpSpPr/>
          <p:nvPr/>
        </p:nvGrpSpPr>
        <p:grpSpPr>
          <a:xfrm>
            <a:off x="628650" y="3646583"/>
            <a:ext cx="7879086" cy="2846291"/>
            <a:chOff x="628650" y="3646583"/>
            <a:chExt cx="7879086" cy="2846291"/>
          </a:xfrm>
        </p:grpSpPr>
        <p:grpSp>
          <p:nvGrpSpPr>
            <p:cNvPr id="39" name="组合 38"/>
            <p:cNvGrpSpPr/>
            <p:nvPr/>
          </p:nvGrpSpPr>
          <p:grpSpPr>
            <a:xfrm>
              <a:off x="6616980" y="4275153"/>
              <a:ext cx="1890756" cy="2217721"/>
              <a:chOff x="6616980" y="4275153"/>
              <a:chExt cx="1890756" cy="2217721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6616983" y="6000234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616983" y="6246556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616982" y="5753914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616982" y="5261268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6616982" y="5507590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6616981" y="5014948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6616981" y="4522300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616981" y="4768622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616980" y="4275980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015430" y="4275153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8015432" y="4521970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8015433" y="4769286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8015431" y="5014286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8015427" y="5261101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8015429" y="5507918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8015430" y="5755234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8015428" y="6000234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8015426" y="6246556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628650" y="3646583"/>
              <a:ext cx="4736564" cy="2846291"/>
              <a:chOff x="628650" y="3646583"/>
              <a:chExt cx="4736564" cy="2846291"/>
            </a:xfrm>
          </p:grpSpPr>
          <p:sp>
            <p:nvSpPr>
              <p:cNvPr id="59" name="矩形: 圆角 58"/>
              <p:cNvSpPr/>
              <p:nvPr/>
            </p:nvSpPr>
            <p:spPr>
              <a:xfrm>
                <a:off x="628650" y="3646583"/>
                <a:ext cx="4736564" cy="284629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2896071" y="4983556"/>
                    <a:ext cx="20172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60" name="文本框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6071" y="4983556"/>
                    <a:ext cx="201722" cy="307777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3491910" y="5384260"/>
                    <a:ext cx="20633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61" name="文本框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1910" y="5384260"/>
                    <a:ext cx="206339" cy="307777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3881267" y="4984863"/>
                    <a:ext cx="2117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62" name="文本框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1267" y="4984863"/>
                    <a:ext cx="211725" cy="307777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4260327" y="5723184"/>
                    <a:ext cx="2543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63" name="文本框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0327" y="5723184"/>
                    <a:ext cx="254365" cy="307777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878148" y="3852311"/>
                    <a:ext cx="2865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64" name="文本框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8148" y="3852311"/>
                    <a:ext cx="286553" cy="369332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5" name="组合 64"/>
            <p:cNvGrpSpPr/>
            <p:nvPr/>
          </p:nvGrpSpPr>
          <p:grpSpPr>
            <a:xfrm>
              <a:off x="3097793" y="4399139"/>
              <a:ext cx="3519190" cy="1970576"/>
              <a:chOff x="3097793" y="4399139"/>
              <a:chExt cx="3519190" cy="1970576"/>
            </a:xfrm>
          </p:grpSpPr>
          <p:cxnSp>
            <p:nvCxnSpPr>
              <p:cNvPr id="66" name="直接箭头连接符 65"/>
              <p:cNvCxnSpPr>
                <a:stCxn id="60" idx="3"/>
                <a:endCxn id="48" idx="1"/>
              </p:cNvCxnSpPr>
              <p:nvPr/>
            </p:nvCxnSpPr>
            <p:spPr>
              <a:xfrm flipV="1">
                <a:off x="3097793" y="4399139"/>
                <a:ext cx="3519187" cy="7383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文本框 66"/>
                  <p:cNvSpPr txBox="1"/>
                  <p:nvPr/>
                </p:nvSpPr>
                <p:spPr>
                  <a:xfrm rot="20893753">
                    <a:off x="4399850" y="4475932"/>
                    <a:ext cx="93673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7" name="文本框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893753">
                    <a:off x="4399850" y="4475932"/>
                    <a:ext cx="936731" cy="276999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直接箭头连接符 67"/>
              <p:cNvCxnSpPr>
                <a:stCxn id="62" idx="3"/>
                <a:endCxn id="47" idx="1"/>
              </p:cNvCxnSpPr>
              <p:nvPr/>
            </p:nvCxnSpPr>
            <p:spPr>
              <a:xfrm flipV="1">
                <a:off x="4092992" y="4891781"/>
                <a:ext cx="2523989" cy="24697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文本框 68"/>
                  <p:cNvSpPr txBox="1"/>
                  <p:nvPr/>
                </p:nvSpPr>
                <p:spPr>
                  <a:xfrm rot="21259371">
                    <a:off x="5482267" y="4660904"/>
                    <a:ext cx="9451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9" name="文本框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259371">
                    <a:off x="5482267" y="4660904"/>
                    <a:ext cx="945195" cy="276999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直接箭头连接符 69"/>
              <p:cNvCxnSpPr>
                <a:stCxn id="61" idx="3"/>
                <a:endCxn id="44" idx="1"/>
              </p:cNvCxnSpPr>
              <p:nvPr/>
            </p:nvCxnSpPr>
            <p:spPr>
              <a:xfrm>
                <a:off x="3698249" y="5538149"/>
                <a:ext cx="2918733" cy="92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文本框 70"/>
                  <p:cNvSpPr txBox="1"/>
                  <p:nvPr/>
                </p:nvSpPr>
                <p:spPr>
                  <a:xfrm rot="210707">
                    <a:off x="5419520" y="5298891"/>
                    <a:ext cx="9451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1" name="文本框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707">
                    <a:off x="5419520" y="5298891"/>
                    <a:ext cx="945195" cy="276999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直接箭头连接符 71"/>
              <p:cNvCxnSpPr>
                <a:stCxn id="63" idx="3"/>
                <a:endCxn id="41" idx="1"/>
              </p:cNvCxnSpPr>
              <p:nvPr/>
            </p:nvCxnSpPr>
            <p:spPr>
              <a:xfrm>
                <a:off x="4514692" y="5877073"/>
                <a:ext cx="2102291" cy="4926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文本框 72"/>
                  <p:cNvSpPr txBox="1"/>
                  <p:nvPr/>
                </p:nvSpPr>
                <p:spPr>
                  <a:xfrm rot="707382">
                    <a:off x="5507394" y="5891647"/>
                    <a:ext cx="98296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707382">
                    <a:off x="5507394" y="5891647"/>
                    <a:ext cx="982961" cy="276999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本框 73"/>
                <p:cNvSpPr txBox="1"/>
                <p:nvPr/>
              </p:nvSpPr>
              <p:spPr>
                <a:xfrm>
                  <a:off x="2409986" y="5846343"/>
                  <a:ext cx="1855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986" y="5846343"/>
                  <a:ext cx="185500" cy="307777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直接箭头连接符 74"/>
            <p:cNvCxnSpPr>
              <a:stCxn id="74" idx="3"/>
              <a:endCxn id="41" idx="1"/>
            </p:cNvCxnSpPr>
            <p:nvPr/>
          </p:nvCxnSpPr>
          <p:spPr>
            <a:xfrm>
              <a:off x="2595486" y="6000232"/>
              <a:ext cx="4021497" cy="36948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/>
                <p:cNvSpPr txBox="1"/>
                <p:nvPr/>
              </p:nvSpPr>
              <p:spPr>
                <a:xfrm rot="381926">
                  <a:off x="2894255" y="5760076"/>
                  <a:ext cx="9224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81926">
                  <a:off x="2894255" y="5760076"/>
                  <a:ext cx="922497" cy="276999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文本框 78"/>
          <p:cNvSpPr txBox="1"/>
          <p:nvPr/>
        </p:nvSpPr>
        <p:spPr>
          <a:xfrm>
            <a:off x="4175709" y="3408623"/>
            <a:ext cx="433202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How to cope with collisions?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12362</Words>
  <Application>WPS 演示</Application>
  <PresentationFormat>On-screen Show (4:3)</PresentationFormat>
  <Paragraphs>616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0" baseType="lpstr">
      <vt:lpstr>Arial</vt:lpstr>
      <vt:lpstr>宋体</vt:lpstr>
      <vt:lpstr>Wingdings</vt:lpstr>
      <vt:lpstr>DejaVu Sans</vt:lpstr>
      <vt:lpstr>Courier New</vt:lpstr>
      <vt:lpstr>Cambria Math</vt:lpstr>
      <vt:lpstr>DejaVu Math TeX Gyre</vt:lpstr>
      <vt:lpstr>Calibri Light</vt:lpstr>
      <vt:lpstr>Calibri</vt:lpstr>
      <vt:lpstr>等线</vt:lpstr>
      <vt:lpstr>Gubbi</vt:lpstr>
      <vt:lpstr>宋体</vt:lpstr>
      <vt:lpstr>文泉驿微米黑</vt:lpstr>
      <vt:lpstr>微软雅黑</vt:lpstr>
      <vt:lpstr>Arial Unicode MS</vt:lpstr>
      <vt:lpstr>等线 Light</vt:lpstr>
      <vt:lpstr>Noto Color Emoji</vt:lpstr>
      <vt:lpstr>Office 主题​​</vt:lpstr>
      <vt:lpstr>Hashing</vt:lpstr>
      <vt:lpstr>Efficient implementation of OSet</vt:lpstr>
      <vt:lpstr>Search/Insert/Remove in  time</vt:lpstr>
      <vt:lpstr>Direct-address Tables</vt:lpstr>
      <vt:lpstr>Direct-address Tables</vt:lpstr>
      <vt:lpstr>Hashing</vt:lpstr>
      <vt:lpstr>Hashing</vt:lpstr>
      <vt:lpstr>Hashing</vt:lpstr>
      <vt:lpstr>Collisions in hashing</vt:lpstr>
      <vt:lpstr>Coping with collisions in hashing Chaining</vt:lpstr>
      <vt:lpstr>Hashing with Chaining</vt:lpstr>
      <vt:lpstr>Let’s be optimistic (for now): The “Simple Uniform Hashing” Assumption</vt:lpstr>
      <vt:lpstr>Assuming “Simple Uniform Hashing” Performance of hashing with chaining</vt:lpstr>
      <vt:lpstr>Assuming “Simple Uniform Hashing” Performance of hashing with chaining</vt:lpstr>
      <vt:lpstr>Assuming “Simple Uniform Hashing” Performance of hashing with chaining</vt:lpstr>
      <vt:lpstr>Reality fights back</vt:lpstr>
      <vt:lpstr>PowerPoint 演示文稿</vt:lpstr>
      <vt:lpstr>Designing hash functions Some bad hash functions</vt:lpstr>
      <vt:lpstr>Designing hash functions Some bad hash functions</vt:lpstr>
      <vt:lpstr>Common technique when designing hash functions The Division Method</vt:lpstr>
      <vt:lpstr>Common technique when designing hash functions The Division Method</vt:lpstr>
      <vt:lpstr>Common technique when designing hash functions The Multiplication Method</vt:lpstr>
      <vt:lpstr>Common technique when designing hash functions The Multiplication Method</vt:lpstr>
      <vt:lpstr>However…</vt:lpstr>
      <vt:lpstr>Universal Hashing</vt:lpstr>
      <vt:lpstr>Assuming “Universal Hashing” Performance of hashing with chaining</vt:lpstr>
      <vt:lpstr>PowerPoint 演示文稿</vt:lpstr>
      <vt:lpstr>A Typical Universal Hash Family </vt:lpstr>
      <vt:lpstr>A Typical Universal Hash Family  </vt:lpstr>
      <vt:lpstr>A Typical Universal Hash Family  </vt:lpstr>
      <vt:lpstr>A Typical Universal Hash Family  </vt:lpstr>
      <vt:lpstr>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Chaodong</dc:creator>
  <cp:lastModifiedBy>orangex4</cp:lastModifiedBy>
  <cp:revision>112</cp:revision>
  <dcterms:created xsi:type="dcterms:W3CDTF">2021-10-28T02:47:08Z</dcterms:created>
  <dcterms:modified xsi:type="dcterms:W3CDTF">2021-10-28T02:47:08Z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