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1" r:id="rId5"/>
    <p:sldId id="256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2F2F2F"/>
    <a:srgbClr val="FFFFFF"/>
    <a:srgbClr val="787878"/>
    <a:srgbClr val="EADDB8"/>
    <a:srgbClr val="303030"/>
    <a:srgbClr val="362C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5.xml"/><Relationship Id="rId2" Type="http://schemas.openxmlformats.org/officeDocument/2006/relationships/image" Target="../media/image3.jpeg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jpeg"/><Relationship Id="rId2" Type="http://schemas.openxmlformats.org/officeDocument/2006/relationships/tags" Target="../tags/tag6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" name="组合 14"/>
          <p:cNvGrpSpPr/>
          <p:nvPr/>
        </p:nvGrpSpPr>
        <p:grpSpPr>
          <a:xfrm>
            <a:off x="0" y="779145"/>
            <a:ext cx="6492240" cy="5299710"/>
            <a:chOff x="0" y="572"/>
            <a:chExt cx="10224" cy="8346"/>
          </a:xfrm>
        </p:grpSpPr>
        <p:sp>
          <p:nvSpPr>
            <p:cNvPr id="8" name="文本框 7"/>
            <p:cNvSpPr txBox="1"/>
            <p:nvPr/>
          </p:nvSpPr>
          <p:spPr>
            <a:xfrm>
              <a:off x="0" y="1701"/>
              <a:ext cx="10225" cy="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0" b="1">
                  <a:solidFill>
                    <a:srgbClr val="303030"/>
                  </a:solidFill>
                </a:rPr>
                <a:t>BOOK</a:t>
              </a:r>
              <a:endParaRPr lang="en-US" altLang="zh-CN" sz="16000" b="1">
                <a:solidFill>
                  <a:srgbClr val="303030"/>
                </a:solidFill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245" y="572"/>
              <a:ext cx="5618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8000">
                  <a:solidFill>
                    <a:srgbClr val="787878"/>
                  </a:solidFill>
                </a:rPr>
                <a:t>THE</a:t>
              </a:r>
              <a:endParaRPr lang="en-US" altLang="zh-CN" sz="8000">
                <a:solidFill>
                  <a:srgbClr val="787878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245" y="4898"/>
              <a:ext cx="6466" cy="4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8000">
                  <a:solidFill>
                    <a:srgbClr val="787878"/>
                  </a:solidFill>
                </a:rPr>
                <a:t>WE</a:t>
              </a:r>
              <a:endParaRPr lang="en-US" altLang="zh-CN" sz="8000">
                <a:solidFill>
                  <a:srgbClr val="787878"/>
                </a:solidFill>
              </a:endParaRPr>
            </a:p>
            <a:p>
              <a:pPr algn="l"/>
              <a:r>
                <a:rPr lang="en-US" altLang="zh-CN" sz="8000">
                  <a:solidFill>
                    <a:srgbClr val="787878"/>
                  </a:solidFill>
                </a:rPr>
                <a:t>ENJOY</a:t>
              </a:r>
              <a:endParaRPr lang="en-US" altLang="zh-CN" sz="8000">
                <a:solidFill>
                  <a:srgbClr val="787878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896485" y="86360"/>
            <a:ext cx="7034530" cy="6684645"/>
            <a:chOff x="7711" y="0"/>
            <a:chExt cx="11078" cy="10527"/>
          </a:xfrm>
        </p:grpSpPr>
        <p:pic>
          <p:nvPicPr>
            <p:cNvPr id="18" name="图片 17" descr="question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242" y="2399"/>
              <a:ext cx="8128" cy="812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7711" y="0"/>
              <a:ext cx="11079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10000" b="1">
                  <a:solidFill>
                    <a:srgbClr val="303030"/>
                  </a:solidFill>
                </a:rPr>
                <a:t>HANDOUT</a:t>
              </a:r>
              <a:endParaRPr lang="en-US" altLang="zh-CN" sz="10000" b="1">
                <a:solidFill>
                  <a:srgbClr val="30303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66155" y="152400"/>
            <a:ext cx="6015990" cy="6490970"/>
            <a:chOff x="9553" y="240"/>
            <a:chExt cx="9474" cy="10222"/>
          </a:xfrm>
        </p:grpSpPr>
        <p:pic>
          <p:nvPicPr>
            <p:cNvPr id="7" name="图片 6" descr="book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9553" y="4252"/>
              <a:ext cx="9474" cy="6211"/>
            </a:xfrm>
            <a:prstGeom prst="rect">
              <a:avLst/>
            </a:prstGeom>
          </p:spPr>
        </p:pic>
        <p:sp>
          <p:nvSpPr>
            <p:cNvPr id="2" name="文本框 1"/>
            <p:cNvSpPr txBox="1"/>
            <p:nvPr/>
          </p:nvSpPr>
          <p:spPr>
            <a:xfrm>
              <a:off x="14367" y="240"/>
              <a:ext cx="4494" cy="36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en-US" altLang="zh-CN" sz="4800">
                  <a:solidFill>
                    <a:srgbClr val="787878"/>
                  </a:solidFill>
                </a:rPr>
                <a:t>Presenter</a:t>
              </a:r>
              <a:endParaRPr lang="en-US" altLang="zh-CN" sz="4800">
                <a:solidFill>
                  <a:srgbClr val="787878"/>
                </a:solidFill>
              </a:endParaRPr>
            </a:p>
            <a:p>
              <a:pPr algn="r"/>
              <a:r>
                <a:rPr lang="zh-CN" altLang="en-US" sz="4800">
                  <a:solidFill>
                    <a:srgbClr val="787878"/>
                  </a:solidFill>
                </a:rPr>
                <a:t>方盛俊</a:t>
              </a:r>
              <a:endParaRPr lang="en-US" altLang="zh-CN" sz="4800">
                <a:solidFill>
                  <a:srgbClr val="787878"/>
                </a:solidFill>
              </a:endParaRPr>
            </a:p>
            <a:p>
              <a:pPr algn="l"/>
              <a:endParaRPr lang="zh-CN" altLang="en-US" sz="4800">
                <a:solidFill>
                  <a:srgbClr val="787878"/>
                </a:solidFill>
              </a:endParaRPr>
            </a:p>
          </p:txBody>
        </p:sp>
      </p:grp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99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" name="组合 4"/>
          <p:cNvGrpSpPr/>
          <p:nvPr/>
        </p:nvGrpSpPr>
        <p:grpSpPr>
          <a:xfrm>
            <a:off x="635000" y="2194560"/>
            <a:ext cx="6734175" cy="1090295"/>
            <a:chOff x="1000" y="1038"/>
            <a:chExt cx="10605" cy="1717"/>
          </a:xfrm>
        </p:grpSpPr>
        <p:sp>
          <p:nvSpPr>
            <p:cNvPr id="3" name="菱形 2"/>
            <p:cNvSpPr/>
            <p:nvPr/>
          </p:nvSpPr>
          <p:spPr>
            <a:xfrm>
              <a:off x="1000" y="1038"/>
              <a:ext cx="1717" cy="1717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471" y="1243"/>
              <a:ext cx="10134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4800">
                  <a:solidFill>
                    <a:schemeClr val="bg1"/>
                  </a:solidFill>
                </a:rPr>
                <a:t>1</a:t>
              </a:r>
              <a:r>
                <a:rPr lang="en-US" altLang="zh-CN" sz="4800"/>
                <a:t>    </a:t>
              </a:r>
              <a:r>
                <a:rPr lang="en-US" altLang="zh-CN" sz="4800" b="1">
                  <a:solidFill>
                    <a:srgbClr val="2F2F2F"/>
                  </a:solidFill>
                </a:rPr>
                <a:t>The basis of the book</a:t>
              </a:r>
              <a:endParaRPr lang="en-US" altLang="zh-CN" sz="4800" b="1">
                <a:solidFill>
                  <a:srgbClr val="2F2F2F"/>
                </a:solidFill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5000" y="3598545"/>
            <a:ext cx="10551795" cy="1090295"/>
            <a:chOff x="1000" y="1038"/>
            <a:chExt cx="16617" cy="1717"/>
          </a:xfrm>
        </p:grpSpPr>
        <p:sp>
          <p:nvSpPr>
            <p:cNvPr id="7" name="菱形 6"/>
            <p:cNvSpPr/>
            <p:nvPr/>
          </p:nvSpPr>
          <p:spPr>
            <a:xfrm>
              <a:off x="1000" y="1038"/>
              <a:ext cx="1717" cy="1717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71" y="1243"/>
              <a:ext cx="16146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4800">
                  <a:solidFill>
                    <a:schemeClr val="bg1"/>
                  </a:solidFill>
                </a:rPr>
                <a:t>2</a:t>
              </a:r>
              <a:r>
                <a:rPr lang="en-US" altLang="zh-CN" sz="4800"/>
                <a:t>    </a:t>
              </a:r>
              <a:r>
                <a:rPr lang="en-US" altLang="zh-CN" sz="4800" b="1">
                  <a:solidFill>
                    <a:srgbClr val="2F2F2F"/>
                  </a:solidFill>
                </a:rPr>
                <a:t>The interesting plots about the book</a:t>
              </a:r>
              <a:endParaRPr lang="en-US" altLang="zh-CN" sz="4800" b="1">
                <a:solidFill>
                  <a:srgbClr val="2F2F2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5000" y="5001895"/>
            <a:ext cx="7808595" cy="1090295"/>
            <a:chOff x="1000" y="1038"/>
            <a:chExt cx="12297" cy="1717"/>
          </a:xfrm>
        </p:grpSpPr>
        <p:sp>
          <p:nvSpPr>
            <p:cNvPr id="11" name="菱形 10"/>
            <p:cNvSpPr/>
            <p:nvPr/>
          </p:nvSpPr>
          <p:spPr>
            <a:xfrm>
              <a:off x="1000" y="1038"/>
              <a:ext cx="1717" cy="1717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471" y="1243"/>
              <a:ext cx="11826" cy="1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en-US" altLang="zh-CN" sz="4800">
                  <a:solidFill>
                    <a:schemeClr val="bg1"/>
                  </a:solidFill>
                </a:rPr>
                <a:t>3</a:t>
              </a:r>
              <a:r>
                <a:rPr lang="en-US" altLang="zh-CN" sz="4800"/>
                <a:t>    </a:t>
              </a:r>
              <a:r>
                <a:rPr lang="en-US" altLang="zh-CN" sz="4800" b="1">
                  <a:solidFill>
                    <a:srgbClr val="2F2F2F"/>
                  </a:solidFill>
                </a:rPr>
                <a:t>The influence of the book</a:t>
              </a:r>
              <a:endParaRPr lang="en-US" altLang="zh-CN" sz="4800" b="1">
                <a:solidFill>
                  <a:srgbClr val="2F2F2F"/>
                </a:solidFill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14880" y="256540"/>
            <a:ext cx="77628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0" b="1">
                <a:solidFill>
                  <a:srgbClr val="303030"/>
                </a:solidFill>
              </a:rPr>
              <a:t>OUTLINE</a:t>
            </a:r>
            <a:endParaRPr lang="en-US" altLang="zh-CN" sz="12000" b="1">
              <a:solidFill>
                <a:srgbClr val="303030"/>
              </a:solidFill>
            </a:endParaRPr>
          </a:p>
        </p:txBody>
      </p:sp>
      <p:pic>
        <p:nvPicPr>
          <p:cNvPr id="14" name="图片 13" descr="book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33180" y="4566285"/>
            <a:ext cx="3170555" cy="207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threebody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27305" y="-90805"/>
            <a:ext cx="12407265" cy="69481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threebodyproblem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641590" y="134620"/>
            <a:ext cx="4361180" cy="6588125"/>
          </a:xfrm>
          <a:prstGeom prst="rect">
            <a:avLst/>
          </a:prstGeom>
          <a:effectLst>
            <a:outerShdw blurRad="431800" dist="50800" dir="5400000" sx="101000" sy="101000" algn="t" rotWithShape="0">
              <a:prstClr val="black">
                <a:alpha val="100000"/>
              </a:prstClr>
            </a:outerShdw>
          </a:effectLst>
        </p:spPr>
      </p:pic>
      <p:grpSp>
        <p:nvGrpSpPr>
          <p:cNvPr id="12" name="组合 11"/>
          <p:cNvGrpSpPr/>
          <p:nvPr/>
        </p:nvGrpSpPr>
        <p:grpSpPr>
          <a:xfrm>
            <a:off x="336550" y="0"/>
            <a:ext cx="6931660" cy="5373370"/>
            <a:chOff x="885" y="212"/>
            <a:chExt cx="10916" cy="8462"/>
          </a:xfrm>
        </p:grpSpPr>
        <p:grpSp>
          <p:nvGrpSpPr>
            <p:cNvPr id="15" name="组合 14"/>
            <p:cNvGrpSpPr/>
            <p:nvPr/>
          </p:nvGrpSpPr>
          <p:grpSpPr>
            <a:xfrm>
              <a:off x="885" y="212"/>
              <a:ext cx="10916" cy="7625"/>
              <a:chOff x="1245" y="572"/>
              <a:chExt cx="9782" cy="9298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245" y="2603"/>
                <a:ext cx="9782" cy="7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 fontAlgn="auto">
                  <a:lnSpc>
                    <a:spcPct val="80000"/>
                  </a:lnSpc>
                </a:pPr>
                <a:r>
                  <a:rPr lang="en-US" altLang="zh-CN" sz="12000" b="1">
                    <a:solidFill>
                      <a:srgbClr val="E4E4E4"/>
                    </a:solidFill>
                  </a:rPr>
                  <a:t>THREE</a:t>
                </a:r>
                <a:endParaRPr lang="en-US" altLang="zh-CN" sz="12000" b="1">
                  <a:solidFill>
                    <a:srgbClr val="E4E4E4"/>
                  </a:solidFill>
                </a:endParaRPr>
              </a:p>
              <a:p>
                <a:pPr algn="l" fontAlgn="auto">
                  <a:lnSpc>
                    <a:spcPct val="80000"/>
                  </a:lnSpc>
                </a:pPr>
                <a:r>
                  <a:rPr lang="en-US" altLang="zh-CN" sz="12000" b="1">
                    <a:solidFill>
                      <a:srgbClr val="E4E4E4"/>
                    </a:solidFill>
                  </a:rPr>
                  <a:t>BODY </a:t>
                </a:r>
                <a:endParaRPr lang="en-US" altLang="zh-CN" sz="16000" b="1">
                  <a:solidFill>
                    <a:srgbClr val="E4E4E4"/>
                  </a:solidFill>
                </a:endParaRPr>
              </a:p>
              <a:p>
                <a:pPr algn="l"/>
                <a:endParaRPr lang="en-US" altLang="zh-CN" sz="4800" b="1">
                  <a:solidFill>
                    <a:srgbClr val="E4E4E4"/>
                  </a:solidFill>
                </a:endParaRP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45" y="572"/>
                <a:ext cx="5618" cy="2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 sz="8000">
                    <a:solidFill>
                      <a:srgbClr val="2F2F2F"/>
                    </a:solidFill>
                  </a:rPr>
                  <a:t>THE</a:t>
                </a:r>
                <a:endParaRPr lang="en-US" altLang="zh-CN" sz="8000">
                  <a:solidFill>
                    <a:srgbClr val="2F2F2F"/>
                  </a:solidFill>
                </a:endParaRPr>
              </a:p>
            </p:txBody>
          </p:sp>
        </p:grpSp>
        <p:sp>
          <p:nvSpPr>
            <p:cNvPr id="11" name="文本框 10"/>
            <p:cNvSpPr txBox="1"/>
            <p:nvPr/>
          </p:nvSpPr>
          <p:spPr>
            <a:xfrm>
              <a:off x="885" y="6592"/>
              <a:ext cx="9428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8000">
                  <a:solidFill>
                    <a:srgbClr val="787878"/>
                  </a:solidFill>
                </a:rPr>
                <a:t>PROBLEM</a:t>
              </a:r>
              <a:endParaRPr lang="en-US" altLang="zh-CN" sz="8000">
                <a:solidFill>
                  <a:srgbClr val="787878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 descr="ques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7965" y="1663700"/>
            <a:ext cx="5043170" cy="50431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2480" y="134620"/>
            <a:ext cx="10606405" cy="17157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80000"/>
              </a:lnSpc>
            </a:pPr>
            <a:r>
              <a:rPr lang="en-US" altLang="zh-CN" sz="6000" b="1"/>
              <a:t>Have you read the science fiction</a:t>
            </a:r>
            <a:endParaRPr lang="en-US" altLang="zh-CN" sz="6000" b="1"/>
          </a:p>
          <a:p>
            <a:pPr algn="ctr" fontAlgn="auto">
              <a:lnSpc>
                <a:spcPct val="80000"/>
              </a:lnSpc>
            </a:pPr>
            <a:r>
              <a:rPr lang="en-US" altLang="zh-CN" sz="6000" b="1" i="1"/>
              <a:t>The Three Body Problem</a:t>
            </a:r>
            <a:r>
              <a:rPr lang="en-US" altLang="zh-CN" sz="6000" b="1"/>
              <a:t>?</a:t>
            </a:r>
            <a:r>
              <a:rPr lang="en-US" altLang="zh-CN" sz="7200"/>
              <a:t> </a:t>
            </a:r>
            <a:endParaRPr lang="en-US" altLang="zh-CN" sz="7200"/>
          </a:p>
        </p:txBody>
      </p:sp>
      <p:pic>
        <p:nvPicPr>
          <p:cNvPr id="3" name="图片 2" descr="sant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75" y="1788795"/>
            <a:ext cx="3891915" cy="479234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ags/tag1.xml><?xml version="1.0" encoding="utf-8"?>
<p:tagLst xmlns:p="http://schemas.openxmlformats.org/presentationml/2006/main">
  <p:tag name="KSO_WM_FULL_TEXT_BEAUTIFY_COPY_ID" val="7"/>
</p:tagLst>
</file>

<file path=ppt/tags/tag2.xml><?xml version="1.0" encoding="utf-8"?>
<p:tagLst xmlns:p="http://schemas.openxmlformats.org/presentationml/2006/main">
  <p:tag name="KSO_WM_FULL_TEXT_BEAUTIFY_COPY_ID" val="150995201"/>
</p:tagLst>
</file>

<file path=ppt/tags/tag3.xml><?xml version="1.0" encoding="utf-8"?>
<p:tagLst xmlns:p="http://schemas.openxmlformats.org/presentationml/2006/main">
  <p:tag name="KSO_WM_FULL_TEXT_BEAUTIFY_COPY_ID" val="7"/>
</p:tagLst>
</file>

<file path=ppt/tags/tag4.xml><?xml version="1.0" encoding="utf-8"?>
<p:tagLst xmlns:p="http://schemas.openxmlformats.org/presentationml/2006/main">
  <p:tag name="KSO_WM_FULL_TEXT_BEAUTIFY_COPY_ID" val="4"/>
</p:tagLst>
</file>

<file path=ppt/tags/tag5.xml><?xml version="1.0" encoding="utf-8"?>
<p:tagLst xmlns:p="http://schemas.openxmlformats.org/presentationml/2006/main">
  <p:tag name="KSO_WM_FULL_TEXT_BEAUTIFY_COPY_ID" val="150995200"/>
</p:tagLst>
</file>

<file path=ppt/tags/tag6.xml><?xml version="1.0" encoding="utf-8"?>
<p:tagLst xmlns:p="http://schemas.openxmlformats.org/presentationml/2006/main">
  <p:tag name="KSO_WM_UNIT_PLACING_PICTURE_USER_VIEWPORT" val="{&quot;height&quot;:15840,&quot;width&quot;:1048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WPS 演示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华文彩云</vt:lpstr>
      <vt:lpstr>黑体</vt:lpstr>
      <vt:lpstr>汉仪旗黑-85S</vt:lpstr>
      <vt:lpstr>华文仿宋</vt:lpstr>
      <vt:lpstr>华文隶书</vt:lpstr>
      <vt:lpstr>华文行楷</vt:lpstr>
      <vt:lpstr>幼圆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方</cp:lastModifiedBy>
  <cp:revision>6</cp:revision>
  <dcterms:created xsi:type="dcterms:W3CDTF">2021-03-18T03:40:00Z</dcterms:created>
  <dcterms:modified xsi:type="dcterms:W3CDTF">2021-03-18T15:58:52Z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