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488" r:id="rId3"/>
    <p:sldId id="1487" r:id="rId4"/>
    <p:sldId id="1490" r:id="rId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CC"/>
    <a:srgbClr val="FF33CC"/>
    <a:srgbClr val="FFCC99"/>
    <a:srgbClr val="CCFF33"/>
    <a:srgbClr val="99FF33"/>
    <a:srgbClr val="FF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6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16657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q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–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Ø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" y="931545"/>
            <a:ext cx="9000490" cy="4404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AI21-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课后作业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01</a:t>
            </a:r>
            <a:endParaRPr lang="en-US" altLang="zh-CN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en-US" altLang="zh-CN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关系代数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应用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（共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大题）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作业提交方式：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以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PDF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文件方式发到我的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QQ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邮箱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410285329@qq.com</a:t>
            </a:r>
            <a:endParaRPr lang="en-US" altLang="zh-CN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文件采用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‘AI+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学号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姓名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’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的命名方式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提交截止时间：</a:t>
            </a:r>
            <a:r>
              <a:rPr lang="en-US" altLang="zh-CN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2021.09.28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2245" y="2624455"/>
            <a:ext cx="8796020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只购买过一次商品的顾客的编号</a:t>
            </a:r>
            <a:r>
              <a:rPr lang="en-US" altLang="zh-CN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cid</a:t>
            </a: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altLang="en-US"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在所有有顾客的城市中都销售过商品的供应商的编号</a:t>
            </a:r>
            <a:r>
              <a:rPr lang="en-US" altLang="zh-CN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aid</a:t>
            </a: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altLang="en-US"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查询满足下述条件的顾客c的编号：对于每一个“销售过所有商品”的供应商a，客户c都通过a购买过商品；</a:t>
            </a:r>
            <a:endParaRPr lang="zh-CN" altLang="en-US"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查询每一个供应商单笔销售金额最高的订单（即：在一个供应商的所有销售订单中，订单金额dols最高的订单），结果返回供应商编号，订单编号</a:t>
            </a:r>
            <a:r>
              <a:rPr lang="en-US" altLang="zh-CN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ordno</a:t>
            </a: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，订单金额</a:t>
            </a:r>
            <a:r>
              <a:rPr lang="en-US" altLang="zh-CN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dols</a:t>
            </a: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altLang="en-US"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31470" indent="-331470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查询每一个顾客最后两次订单的订购日期</a:t>
            </a:r>
            <a:r>
              <a:rPr lang="en-US" altLang="zh-CN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orddate</a:t>
            </a:r>
            <a:r>
              <a:rPr lang="zh-CN" altLang="en-US" sz="20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，结果关系包括三个属性：客户编号，该客户的最后两次订单的日期；（orddate越大，订单越后）</a:t>
            </a:r>
            <a:endParaRPr lang="zh-CN" altLang="en-US" sz="20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610" y="47625"/>
            <a:ext cx="8782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【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第一大题</a:t>
            </a:r>
            <a:r>
              <a:rPr lang="zh-CN" altLang="en-US"/>
              <a:t>】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67335" y="563245"/>
            <a:ext cx="8626475" cy="1938020"/>
            <a:chOff x="534" y="7441"/>
            <a:chExt cx="13585" cy="3052"/>
          </a:xfrm>
        </p:grpSpPr>
        <p:sp>
          <p:nvSpPr>
            <p:cNvPr id="4" name="矩形 11268"/>
            <p:cNvSpPr/>
            <p:nvPr/>
          </p:nvSpPr>
          <p:spPr>
            <a:xfrm>
              <a:off x="534" y="7441"/>
              <a:ext cx="13320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285750" lvl="0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假设存在如下的关系模式：</a:t>
              </a:r>
              <a:endPara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顾    客 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C(</a:t>
              </a:r>
              <a:r>
                <a:rPr lang="en-US" altLang="x-none" sz="20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cid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cname, city, dis)</a:t>
              </a:r>
              <a:endPara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供应商 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A(</a:t>
              </a:r>
              <a:r>
                <a:rPr lang="en-US" altLang="x-none" sz="20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aid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aname, city, per)</a:t>
              </a:r>
              <a:endPara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商    品 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P(</a:t>
              </a:r>
              <a:r>
                <a:rPr lang="en-US" altLang="x-none" sz="20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pid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pname, city, qua, pri)</a:t>
              </a:r>
              <a:endPara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742950" lvl="1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订    单 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O(</a:t>
              </a:r>
              <a:r>
                <a:rPr lang="en-US" altLang="x-none" sz="2000" b="1" u="sng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ordno</a:t>
              </a:r>
              <a:r>
                <a:rPr lang="en-US" altLang="x-none" sz="2000" b="1" dirty="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orddate, cid, aid, pid, qty, dols)</a:t>
              </a:r>
              <a:endParaRPr lang="en-US" altLang="x-none" sz="2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285750" lvl="0" indent="-285750" algn="l">
                <a:lnSpc>
                  <a:spcPct val="100000"/>
                </a:lnSpc>
                <a:spcBef>
                  <a:spcPts val="0"/>
                </a:spcBef>
                <a:buClr>
                  <a:schemeClr val="accent1"/>
                </a:buClr>
                <a:buFont typeface="Arial" panose="020B0604020202020204" pitchFamily="34" charset="0"/>
                <a:buNone/>
              </a:pPr>
              <a:r>
                <a:rPr lang="zh-CN" altLang="en-US" sz="2000" b="1"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请用关系代数来表示下述查询。</a:t>
              </a:r>
              <a:endPara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705" y="7564"/>
              <a:ext cx="5414" cy="188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marL="511175" indent="-511175"/>
              <a:r>
                <a:rPr lang="zh-CN" altLang="en-US" sz="1800" b="1" u="sng"/>
                <a:t>注：带下划线的属性，是各个关系的关键字；</a:t>
              </a:r>
              <a:r>
                <a:rPr lang="en-US" altLang="zh-CN" sz="1800" b="1" u="sng"/>
                <a:t>orddate</a:t>
              </a:r>
              <a:r>
                <a:rPr lang="zh-CN" altLang="en-US" sz="1800" b="1" u="sng"/>
                <a:t>是</a:t>
              </a:r>
              <a:r>
                <a:rPr lang="en-US" altLang="zh-CN" sz="1800" b="1" u="sng"/>
                <a:t>DATE</a:t>
              </a:r>
              <a:r>
                <a:rPr lang="zh-CN" altLang="en-US" sz="1800" b="1" u="sng"/>
                <a:t>类型的属性，可以进行大小比较。</a:t>
              </a:r>
              <a:endParaRPr lang="zh-CN" altLang="en-US" sz="1800" b="1" u="sng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1610" y="47625"/>
            <a:ext cx="8782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【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</a:t>
            </a:r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二大题</a:t>
            </a:r>
            <a:r>
              <a:rPr lang="zh-CN" altLang="en-US"/>
              <a:t>】</a:t>
            </a:r>
            <a:endParaRPr lang="zh-CN" altLang="en-US"/>
          </a:p>
        </p:txBody>
      </p:sp>
      <p:sp>
        <p:nvSpPr>
          <p:cNvPr id="2049" name="文本占位符 3073"/>
          <p:cNvSpPr>
            <a:spLocks noGrp="1"/>
          </p:cNvSpPr>
          <p:nvPr/>
        </p:nvSpPr>
        <p:spPr>
          <a:xfrm>
            <a:off x="397510" y="569595"/>
            <a:ext cx="8462010" cy="19862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设有如下的一组关系模式（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其中，一门课可能有多门前导课程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学生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 ( </a:t>
            </a:r>
            <a:r>
              <a:rPr lang="zh-CN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学号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sno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姓名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sn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,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就读院系 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dept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x-none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课程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 ( 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课程号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cno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,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课程名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cn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,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开课院系 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dept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x-none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前导课程 P ( 课程号 cno，前导课程号 pno )</a:t>
            </a:r>
            <a:endParaRPr lang="en-US" altLang="x-none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成绩 L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 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学号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sno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,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课程号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cno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,  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课程成绩</a:t>
            </a:r>
            <a:r>
              <a:rPr lang="en-US" altLang="zh-CN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rd </a:t>
            </a:r>
            <a:r>
              <a:rPr lang="en-US" altLang="x-none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请</a:t>
            </a:r>
            <a:r>
              <a:rPr lang="zh-CN" altLang="en-US" sz="20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用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关系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代数表示下列查询：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50" name="矩形 3074"/>
          <p:cNvSpPr>
            <a:spLocks noGrp="1"/>
          </p:cNvSpPr>
          <p:nvPr/>
        </p:nvSpPr>
        <p:spPr>
          <a:xfrm>
            <a:off x="234950" y="2637155"/>
            <a:ext cx="8624570" cy="3630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27025" indent="-327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满足下述条件的学生的学号：选修</a:t>
            </a:r>
            <a:r>
              <a:rPr lang="zh-CN"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了 </a:t>
            </a: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c001 号课程；</a:t>
            </a:r>
            <a:endParaRPr sz="2000" b="1" dirty="0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27025" indent="-327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满足下述条件的学生的学号和姓名：选修</a:t>
            </a:r>
            <a:r>
              <a:rPr lang="zh-CN"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过 </a:t>
            </a: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‘计算机’ 系开设的课程；</a:t>
            </a:r>
            <a:endParaRPr sz="2000" b="1" dirty="0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27025" indent="-327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满足下述条件的学生的姓名与院系：没有选修 ‘体育’ 课；</a:t>
            </a:r>
            <a:endParaRPr sz="2000" b="1" dirty="0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27025" indent="-327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满足下述条件的学生的学号和姓名：只选修过自己</a:t>
            </a:r>
            <a:r>
              <a:rPr lang="zh-CN"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就读</a:t>
            </a: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院系开设的课程</a:t>
            </a:r>
            <a:r>
              <a:rPr lang="zh-CN"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（没有选修过其他院系开设的课程）</a:t>
            </a: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；</a:t>
            </a:r>
            <a:endParaRPr sz="2000" b="1" dirty="0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27025" indent="-327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满足下述条件的学生的学号和姓名：选修过c009号课程的所有前导课程；</a:t>
            </a:r>
            <a:endParaRPr sz="2000" b="1" dirty="0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27025" indent="-327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满足下述条件的学生的学号：所有成绩都及格（成绩</a:t>
            </a:r>
            <a:r>
              <a:rPr lang="en-US"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&gt;=</a:t>
            </a: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60），且选修过‘计算机’系开设的所有课程；</a:t>
            </a:r>
            <a:endParaRPr sz="2000" b="1" dirty="0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327025" indent="-327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sz="2000" b="1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查询每一门课程的课程号，最高分和最低分。</a:t>
            </a:r>
            <a:endParaRPr sz="2000" b="1" dirty="0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/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华文楷体</vt:lpstr>
      <vt:lpstr>华文细黑</vt:lpstr>
      <vt:lpstr>微软雅黑</vt:lpstr>
      <vt:lpstr>Calibri</vt:lpstr>
      <vt:lpstr>Arial Unicode MS</vt:lpstr>
      <vt:lpstr>Wingdings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百老汇</cp:lastModifiedBy>
  <cp:revision>485</cp:revision>
  <dcterms:created xsi:type="dcterms:W3CDTF">2014-02-16T15:20:00Z</dcterms:created>
  <dcterms:modified xsi:type="dcterms:W3CDTF">2021-09-14T10:11:32Z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C1B7B30391584A299774A4007F501661</vt:lpwstr>
  </property>
</Properties>
</file>