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317" r:id="rId2"/>
    <p:sldId id="270" r:id="rId3"/>
    <p:sldId id="271" r:id="rId4"/>
    <p:sldId id="306" r:id="rId5"/>
    <p:sldId id="296" r:id="rId6"/>
    <p:sldId id="272" r:id="rId7"/>
    <p:sldId id="300" r:id="rId8"/>
    <p:sldId id="1020" r:id="rId9"/>
    <p:sldId id="319" r:id="rId10"/>
    <p:sldId id="1021" r:id="rId11"/>
    <p:sldId id="320" r:id="rId12"/>
    <p:sldId id="307" r:id="rId13"/>
    <p:sldId id="305" r:id="rId14"/>
    <p:sldId id="308" r:id="rId15"/>
    <p:sldId id="297" r:id="rId16"/>
    <p:sldId id="309" r:id="rId17"/>
    <p:sldId id="310" r:id="rId18"/>
    <p:sldId id="311" r:id="rId19"/>
    <p:sldId id="312" r:id="rId20"/>
    <p:sldId id="298" r:id="rId21"/>
    <p:sldId id="313" r:id="rId22"/>
    <p:sldId id="314" r:id="rId23"/>
    <p:sldId id="315" r:id="rId24"/>
    <p:sldId id="316" r:id="rId25"/>
    <p:sldId id="318" r:id="rId26"/>
    <p:sldId id="299" r:id="rId27"/>
    <p:sldId id="1019"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5">
          <p15:clr>
            <a:srgbClr val="A4A3A4"/>
          </p15:clr>
        </p15:guide>
        <p15:guide id="2" pos="28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5C4EA6-9501-4A3F-9778-0AD4EAACBE58}" v="42" dt="2022-03-20T04:43:05.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150" d="100"/>
          <a:sy n="150" d="100"/>
        </p:scale>
        <p:origin x="504" y="120"/>
      </p:cViewPr>
      <p:guideLst>
        <p:guide orient="horz" pos="2265"/>
        <p:guide pos="287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3" d="100"/>
          <a:sy n="53" d="100"/>
        </p:scale>
        <p:origin x="2270"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 De-Chuan" userId="8687bb5e07bf0441" providerId="LiveId" clId="{D05C4EA6-9501-4A3F-9778-0AD4EAACBE58}"/>
    <pc:docChg chg="custSel addSld delSld modSld">
      <pc:chgData name="Zhan De-Chuan" userId="8687bb5e07bf0441" providerId="LiveId" clId="{D05C4EA6-9501-4A3F-9778-0AD4EAACBE58}" dt="2022-03-20T04:43:05.548" v="183"/>
      <pc:docMkLst>
        <pc:docMk/>
      </pc:docMkLst>
      <pc:sldChg chg="add">
        <pc:chgData name="Zhan De-Chuan" userId="8687bb5e07bf0441" providerId="LiveId" clId="{D05C4EA6-9501-4A3F-9778-0AD4EAACBE58}" dt="2022-03-20T04:08:47.068" v="0"/>
        <pc:sldMkLst>
          <pc:docMk/>
          <pc:sldMk cId="3159360655" sldId="270"/>
        </pc:sldMkLst>
      </pc:sldChg>
      <pc:sldChg chg="modSp add mod">
        <pc:chgData name="Zhan De-Chuan" userId="8687bb5e07bf0441" providerId="LiveId" clId="{D05C4EA6-9501-4A3F-9778-0AD4EAACBE58}" dt="2022-03-20T04:12:52.040" v="109" actId="20577"/>
        <pc:sldMkLst>
          <pc:docMk/>
          <pc:sldMk cId="1547744778" sldId="271"/>
        </pc:sldMkLst>
        <pc:spChg chg="mod">
          <ac:chgData name="Zhan De-Chuan" userId="8687bb5e07bf0441" providerId="LiveId" clId="{D05C4EA6-9501-4A3F-9778-0AD4EAACBE58}" dt="2022-03-20T04:12:52.040" v="109" actId="20577"/>
          <ac:spMkLst>
            <pc:docMk/>
            <pc:sldMk cId="1547744778" sldId="271"/>
            <ac:spMk id="33" creationId="{00000000-0000-0000-0000-000000000000}"/>
          </ac:spMkLst>
        </pc:spChg>
      </pc:sldChg>
      <pc:sldChg chg="add">
        <pc:chgData name="Zhan De-Chuan" userId="8687bb5e07bf0441" providerId="LiveId" clId="{D05C4EA6-9501-4A3F-9778-0AD4EAACBE58}" dt="2022-03-20T04:08:47.068" v="0"/>
        <pc:sldMkLst>
          <pc:docMk/>
          <pc:sldMk cId="1279071727" sldId="272"/>
        </pc:sldMkLst>
      </pc:sldChg>
      <pc:sldChg chg="add">
        <pc:chgData name="Zhan De-Chuan" userId="8687bb5e07bf0441" providerId="LiveId" clId="{D05C4EA6-9501-4A3F-9778-0AD4EAACBE58}" dt="2022-03-20T04:08:47.068" v="0"/>
        <pc:sldMkLst>
          <pc:docMk/>
          <pc:sldMk cId="2720024715" sldId="296"/>
        </pc:sldMkLst>
      </pc:sldChg>
      <pc:sldChg chg="add">
        <pc:chgData name="Zhan De-Chuan" userId="8687bb5e07bf0441" providerId="LiveId" clId="{D05C4EA6-9501-4A3F-9778-0AD4EAACBE58}" dt="2022-03-20T04:08:47.068" v="0"/>
        <pc:sldMkLst>
          <pc:docMk/>
          <pc:sldMk cId="2160125251" sldId="297"/>
        </pc:sldMkLst>
      </pc:sldChg>
      <pc:sldChg chg="add">
        <pc:chgData name="Zhan De-Chuan" userId="8687bb5e07bf0441" providerId="LiveId" clId="{D05C4EA6-9501-4A3F-9778-0AD4EAACBE58}" dt="2022-03-20T04:08:47.068" v="0"/>
        <pc:sldMkLst>
          <pc:docMk/>
          <pc:sldMk cId="1366640731" sldId="298"/>
        </pc:sldMkLst>
      </pc:sldChg>
      <pc:sldChg chg="add">
        <pc:chgData name="Zhan De-Chuan" userId="8687bb5e07bf0441" providerId="LiveId" clId="{D05C4EA6-9501-4A3F-9778-0AD4EAACBE58}" dt="2022-03-20T04:08:47.068" v="0"/>
        <pc:sldMkLst>
          <pc:docMk/>
          <pc:sldMk cId="3999964089" sldId="299"/>
        </pc:sldMkLst>
      </pc:sldChg>
      <pc:sldChg chg="add modAnim">
        <pc:chgData name="Zhan De-Chuan" userId="8687bb5e07bf0441" providerId="LiveId" clId="{D05C4EA6-9501-4A3F-9778-0AD4EAACBE58}" dt="2022-03-20T04:14:32.756" v="110"/>
        <pc:sldMkLst>
          <pc:docMk/>
          <pc:sldMk cId="4005379841" sldId="300"/>
        </pc:sldMkLst>
      </pc:sldChg>
      <pc:sldChg chg="addSp delSp modSp add mod delAnim modAnim">
        <pc:chgData name="Zhan De-Chuan" userId="8687bb5e07bf0441" providerId="LiveId" clId="{D05C4EA6-9501-4A3F-9778-0AD4EAACBE58}" dt="2022-03-20T04:42:15.967" v="171"/>
        <pc:sldMkLst>
          <pc:docMk/>
          <pc:sldMk cId="2066187758" sldId="305"/>
        </pc:sldMkLst>
        <pc:spChg chg="mod">
          <ac:chgData name="Zhan De-Chuan" userId="8687bb5e07bf0441" providerId="LiveId" clId="{D05C4EA6-9501-4A3F-9778-0AD4EAACBE58}" dt="2022-03-20T04:39:29.035" v="162" actId="1076"/>
          <ac:spMkLst>
            <pc:docMk/>
            <pc:sldMk cId="2066187758" sldId="305"/>
            <ac:spMk id="15" creationId="{00000000-0000-0000-0000-000000000000}"/>
          </ac:spMkLst>
        </pc:spChg>
        <pc:spChg chg="mod">
          <ac:chgData name="Zhan De-Chuan" userId="8687bb5e07bf0441" providerId="LiveId" clId="{D05C4EA6-9501-4A3F-9778-0AD4EAACBE58}" dt="2022-03-20T04:39:35.268" v="163" actId="1076"/>
          <ac:spMkLst>
            <pc:docMk/>
            <pc:sldMk cId="2066187758" sldId="305"/>
            <ac:spMk id="16" creationId="{00000000-0000-0000-0000-000000000000}"/>
          </ac:spMkLst>
        </pc:spChg>
        <pc:spChg chg="del mod">
          <ac:chgData name="Zhan De-Chuan" userId="8687bb5e07bf0441" providerId="LiveId" clId="{D05C4EA6-9501-4A3F-9778-0AD4EAACBE58}" dt="2022-03-20T04:39:25.374" v="161" actId="478"/>
          <ac:spMkLst>
            <pc:docMk/>
            <pc:sldMk cId="2066187758" sldId="305"/>
            <ac:spMk id="23" creationId="{00000000-0000-0000-0000-000000000000}"/>
          </ac:spMkLst>
        </pc:spChg>
        <pc:spChg chg="add mod">
          <ac:chgData name="Zhan De-Chuan" userId="8687bb5e07bf0441" providerId="LiveId" clId="{D05C4EA6-9501-4A3F-9778-0AD4EAACBE58}" dt="2022-03-20T04:39:22.898" v="160" actId="571"/>
          <ac:spMkLst>
            <pc:docMk/>
            <pc:sldMk cId="2066187758" sldId="305"/>
            <ac:spMk id="26" creationId="{D542B897-1C76-485F-867F-9C99D75A10D2}"/>
          </ac:spMkLst>
        </pc:spChg>
        <pc:picChg chg="mod">
          <ac:chgData name="Zhan De-Chuan" userId="8687bb5e07bf0441" providerId="LiveId" clId="{D05C4EA6-9501-4A3F-9778-0AD4EAACBE58}" dt="2022-03-20T04:39:37.667" v="164" actId="1076"/>
          <ac:picMkLst>
            <pc:docMk/>
            <pc:sldMk cId="2066187758" sldId="305"/>
            <ac:picMk id="17" creationId="{00000000-0000-0000-0000-000000000000}"/>
          </ac:picMkLst>
        </pc:picChg>
        <pc:picChg chg="mod">
          <ac:chgData name="Zhan De-Chuan" userId="8687bb5e07bf0441" providerId="LiveId" clId="{D05C4EA6-9501-4A3F-9778-0AD4EAACBE58}" dt="2022-03-20T04:39:35.268" v="163" actId="1076"/>
          <ac:picMkLst>
            <pc:docMk/>
            <pc:sldMk cId="2066187758" sldId="305"/>
            <ac:picMk id="28" creationId="{00000000-0000-0000-0000-000000000000}"/>
          </ac:picMkLst>
        </pc:picChg>
      </pc:sldChg>
      <pc:sldChg chg="add">
        <pc:chgData name="Zhan De-Chuan" userId="8687bb5e07bf0441" providerId="LiveId" clId="{D05C4EA6-9501-4A3F-9778-0AD4EAACBE58}" dt="2022-03-20T04:08:47.068" v="0"/>
        <pc:sldMkLst>
          <pc:docMk/>
          <pc:sldMk cId="2981757323" sldId="306"/>
        </pc:sldMkLst>
      </pc:sldChg>
      <pc:sldChg chg="add modAnim">
        <pc:chgData name="Zhan De-Chuan" userId="8687bb5e07bf0441" providerId="LiveId" clId="{D05C4EA6-9501-4A3F-9778-0AD4EAACBE58}" dt="2022-03-20T04:42:12.508" v="170"/>
        <pc:sldMkLst>
          <pc:docMk/>
          <pc:sldMk cId="7726168" sldId="307"/>
        </pc:sldMkLst>
      </pc:sldChg>
      <pc:sldChg chg="modSp add mod modAnim">
        <pc:chgData name="Zhan De-Chuan" userId="8687bb5e07bf0441" providerId="LiveId" clId="{D05C4EA6-9501-4A3F-9778-0AD4EAACBE58}" dt="2022-03-20T04:42:27.465" v="174" actId="1076"/>
        <pc:sldMkLst>
          <pc:docMk/>
          <pc:sldMk cId="617841176" sldId="308"/>
        </pc:sldMkLst>
        <pc:spChg chg="mod">
          <ac:chgData name="Zhan De-Chuan" userId="8687bb5e07bf0441" providerId="LiveId" clId="{D05C4EA6-9501-4A3F-9778-0AD4EAACBE58}" dt="2022-03-20T04:42:27.465" v="174" actId="1076"/>
          <ac:spMkLst>
            <pc:docMk/>
            <pc:sldMk cId="617841176" sldId="308"/>
            <ac:spMk id="23" creationId="{00000000-0000-0000-0000-000000000000}"/>
          </ac:spMkLst>
        </pc:spChg>
        <pc:spChg chg="mod">
          <ac:chgData name="Zhan De-Chuan" userId="8687bb5e07bf0441" providerId="LiveId" clId="{D05C4EA6-9501-4A3F-9778-0AD4EAACBE58}" dt="2022-03-20T04:42:24.952" v="173" actId="1076"/>
          <ac:spMkLst>
            <pc:docMk/>
            <pc:sldMk cId="617841176" sldId="308"/>
            <ac:spMk id="26" creationId="{00000000-0000-0000-0000-000000000000}"/>
          </ac:spMkLst>
        </pc:spChg>
        <pc:spChg chg="mod">
          <ac:chgData name="Zhan De-Chuan" userId="8687bb5e07bf0441" providerId="LiveId" clId="{D05C4EA6-9501-4A3F-9778-0AD4EAACBE58}" dt="2022-03-20T04:42:24.952" v="173" actId="1076"/>
          <ac:spMkLst>
            <pc:docMk/>
            <pc:sldMk cId="617841176" sldId="308"/>
            <ac:spMk id="30" creationId="{00000000-0000-0000-0000-000000000000}"/>
          </ac:spMkLst>
        </pc:spChg>
        <pc:spChg chg="mod">
          <ac:chgData name="Zhan De-Chuan" userId="8687bb5e07bf0441" providerId="LiveId" clId="{D05C4EA6-9501-4A3F-9778-0AD4EAACBE58}" dt="2022-03-20T04:42:24.952" v="173" actId="1076"/>
          <ac:spMkLst>
            <pc:docMk/>
            <pc:sldMk cId="617841176" sldId="308"/>
            <ac:spMk id="33" creationId="{00000000-0000-0000-0000-000000000000}"/>
          </ac:spMkLst>
        </pc:spChg>
        <pc:graphicFrameChg chg="mod">
          <ac:chgData name="Zhan De-Chuan" userId="8687bb5e07bf0441" providerId="LiveId" clId="{D05C4EA6-9501-4A3F-9778-0AD4EAACBE58}" dt="2022-03-20T04:42:24.952" v="173" actId="1076"/>
          <ac:graphicFrameMkLst>
            <pc:docMk/>
            <pc:sldMk cId="617841176" sldId="308"/>
            <ac:graphicFrameMk id="32" creationId="{00000000-0000-0000-0000-000000000000}"/>
          </ac:graphicFrameMkLst>
        </pc:graphicFrameChg>
        <pc:graphicFrameChg chg="mod">
          <ac:chgData name="Zhan De-Chuan" userId="8687bb5e07bf0441" providerId="LiveId" clId="{D05C4EA6-9501-4A3F-9778-0AD4EAACBE58}" dt="2022-03-20T04:42:24.952" v="173" actId="1076"/>
          <ac:graphicFrameMkLst>
            <pc:docMk/>
            <pc:sldMk cId="617841176" sldId="308"/>
            <ac:graphicFrameMk id="43" creationId="{00000000-0000-0000-0000-000000000000}"/>
          </ac:graphicFrameMkLst>
        </pc:graphicFrameChg>
      </pc:sldChg>
      <pc:sldChg chg="add modAnim">
        <pc:chgData name="Zhan De-Chuan" userId="8687bb5e07bf0441" providerId="LiveId" clId="{D05C4EA6-9501-4A3F-9778-0AD4EAACBE58}" dt="2022-03-20T04:42:32.265" v="175"/>
        <pc:sldMkLst>
          <pc:docMk/>
          <pc:sldMk cId="4010330130" sldId="309"/>
        </pc:sldMkLst>
      </pc:sldChg>
      <pc:sldChg chg="add modAnim">
        <pc:chgData name="Zhan De-Chuan" userId="8687bb5e07bf0441" providerId="LiveId" clId="{D05C4EA6-9501-4A3F-9778-0AD4EAACBE58}" dt="2022-03-20T04:42:36.284" v="176"/>
        <pc:sldMkLst>
          <pc:docMk/>
          <pc:sldMk cId="1286597962" sldId="310"/>
        </pc:sldMkLst>
      </pc:sldChg>
      <pc:sldChg chg="add modAnim">
        <pc:chgData name="Zhan De-Chuan" userId="8687bb5e07bf0441" providerId="LiveId" clId="{D05C4EA6-9501-4A3F-9778-0AD4EAACBE58}" dt="2022-03-20T04:42:39.568" v="177"/>
        <pc:sldMkLst>
          <pc:docMk/>
          <pc:sldMk cId="4169536143" sldId="311"/>
        </pc:sldMkLst>
      </pc:sldChg>
      <pc:sldChg chg="add modAnim">
        <pc:chgData name="Zhan De-Chuan" userId="8687bb5e07bf0441" providerId="LiveId" clId="{D05C4EA6-9501-4A3F-9778-0AD4EAACBE58}" dt="2022-03-20T04:42:43.673" v="178"/>
        <pc:sldMkLst>
          <pc:docMk/>
          <pc:sldMk cId="4120721378" sldId="312"/>
        </pc:sldMkLst>
      </pc:sldChg>
      <pc:sldChg chg="add modAnim">
        <pc:chgData name="Zhan De-Chuan" userId="8687bb5e07bf0441" providerId="LiveId" clId="{D05C4EA6-9501-4A3F-9778-0AD4EAACBE58}" dt="2022-03-20T04:42:51.098" v="179"/>
        <pc:sldMkLst>
          <pc:docMk/>
          <pc:sldMk cId="2013821390" sldId="313"/>
        </pc:sldMkLst>
      </pc:sldChg>
      <pc:sldChg chg="add modAnim">
        <pc:chgData name="Zhan De-Chuan" userId="8687bb5e07bf0441" providerId="LiveId" clId="{D05C4EA6-9501-4A3F-9778-0AD4EAACBE58}" dt="2022-03-20T04:42:55.196" v="180"/>
        <pc:sldMkLst>
          <pc:docMk/>
          <pc:sldMk cId="3557828447" sldId="314"/>
        </pc:sldMkLst>
      </pc:sldChg>
      <pc:sldChg chg="add modAnim">
        <pc:chgData name="Zhan De-Chuan" userId="8687bb5e07bf0441" providerId="LiveId" clId="{D05C4EA6-9501-4A3F-9778-0AD4EAACBE58}" dt="2022-03-20T04:42:58.522" v="181"/>
        <pc:sldMkLst>
          <pc:docMk/>
          <pc:sldMk cId="2588975918" sldId="315"/>
        </pc:sldMkLst>
      </pc:sldChg>
      <pc:sldChg chg="add modAnim">
        <pc:chgData name="Zhan De-Chuan" userId="8687bb5e07bf0441" providerId="LiveId" clId="{D05C4EA6-9501-4A3F-9778-0AD4EAACBE58}" dt="2022-03-20T04:43:01.804" v="182"/>
        <pc:sldMkLst>
          <pc:docMk/>
          <pc:sldMk cId="2784175986" sldId="316"/>
        </pc:sldMkLst>
      </pc:sldChg>
      <pc:sldChg chg="modSp mod">
        <pc:chgData name="Zhan De-Chuan" userId="8687bb5e07bf0441" providerId="LiveId" clId="{D05C4EA6-9501-4A3F-9778-0AD4EAACBE58}" dt="2022-03-20T04:11:08.938" v="107" actId="20577"/>
        <pc:sldMkLst>
          <pc:docMk/>
          <pc:sldMk cId="0" sldId="317"/>
        </pc:sldMkLst>
        <pc:spChg chg="mod">
          <ac:chgData name="Zhan De-Chuan" userId="8687bb5e07bf0441" providerId="LiveId" clId="{D05C4EA6-9501-4A3F-9778-0AD4EAACBE58}" dt="2022-03-20T04:11:08.938" v="107" actId="20577"/>
          <ac:spMkLst>
            <pc:docMk/>
            <pc:sldMk cId="0" sldId="317"/>
            <ac:spMk id="5" creationId="{00000000-0000-0000-0000-000000000000}"/>
          </ac:spMkLst>
        </pc:spChg>
      </pc:sldChg>
      <pc:sldChg chg="add modAnim">
        <pc:chgData name="Zhan De-Chuan" userId="8687bb5e07bf0441" providerId="LiveId" clId="{D05C4EA6-9501-4A3F-9778-0AD4EAACBE58}" dt="2022-03-20T04:43:05.548" v="183"/>
        <pc:sldMkLst>
          <pc:docMk/>
          <pc:sldMk cId="2945215328" sldId="318"/>
        </pc:sldMkLst>
      </pc:sldChg>
      <pc:sldChg chg="add">
        <pc:chgData name="Zhan De-Chuan" userId="8687bb5e07bf0441" providerId="LiveId" clId="{D05C4EA6-9501-4A3F-9778-0AD4EAACBE58}" dt="2022-03-20T04:08:47.068" v="0"/>
        <pc:sldMkLst>
          <pc:docMk/>
          <pc:sldMk cId="3649389449" sldId="319"/>
        </pc:sldMkLst>
      </pc:sldChg>
      <pc:sldChg chg="add modAnim">
        <pc:chgData name="Zhan De-Chuan" userId="8687bb5e07bf0441" providerId="LiveId" clId="{D05C4EA6-9501-4A3F-9778-0AD4EAACBE58}" dt="2022-03-20T04:42:08.129" v="169"/>
        <pc:sldMkLst>
          <pc:docMk/>
          <pc:sldMk cId="3439119398" sldId="320"/>
        </pc:sldMkLst>
      </pc:sldChg>
      <pc:sldChg chg="del">
        <pc:chgData name="Zhan De-Chuan" userId="8687bb5e07bf0441" providerId="LiveId" clId="{D05C4EA6-9501-4A3F-9778-0AD4EAACBE58}" dt="2022-03-20T04:09:01.776" v="1" actId="47"/>
        <pc:sldMkLst>
          <pc:docMk/>
          <pc:sldMk cId="0" sldId="330"/>
        </pc:sldMkLst>
      </pc:sldChg>
      <pc:sldChg chg="del">
        <pc:chgData name="Zhan De-Chuan" userId="8687bb5e07bf0441" providerId="LiveId" clId="{D05C4EA6-9501-4A3F-9778-0AD4EAACBE58}" dt="2022-03-20T04:09:01.776" v="1" actId="47"/>
        <pc:sldMkLst>
          <pc:docMk/>
          <pc:sldMk cId="0" sldId="331"/>
        </pc:sldMkLst>
      </pc:sldChg>
      <pc:sldChg chg="del">
        <pc:chgData name="Zhan De-Chuan" userId="8687bb5e07bf0441" providerId="LiveId" clId="{D05C4EA6-9501-4A3F-9778-0AD4EAACBE58}" dt="2022-03-20T04:09:01.776" v="1" actId="47"/>
        <pc:sldMkLst>
          <pc:docMk/>
          <pc:sldMk cId="0" sldId="332"/>
        </pc:sldMkLst>
      </pc:sldChg>
      <pc:sldChg chg="del">
        <pc:chgData name="Zhan De-Chuan" userId="8687bb5e07bf0441" providerId="LiveId" clId="{D05C4EA6-9501-4A3F-9778-0AD4EAACBE58}" dt="2022-03-20T04:09:01.776" v="1" actId="47"/>
        <pc:sldMkLst>
          <pc:docMk/>
          <pc:sldMk cId="0" sldId="333"/>
        </pc:sldMkLst>
      </pc:sldChg>
      <pc:sldChg chg="del">
        <pc:chgData name="Zhan De-Chuan" userId="8687bb5e07bf0441" providerId="LiveId" clId="{D05C4EA6-9501-4A3F-9778-0AD4EAACBE58}" dt="2022-03-20T04:09:01.776" v="1" actId="47"/>
        <pc:sldMkLst>
          <pc:docMk/>
          <pc:sldMk cId="0" sldId="334"/>
        </pc:sldMkLst>
      </pc:sldChg>
      <pc:sldChg chg="del">
        <pc:chgData name="Zhan De-Chuan" userId="8687bb5e07bf0441" providerId="LiveId" clId="{D05C4EA6-9501-4A3F-9778-0AD4EAACBE58}" dt="2022-03-20T04:09:01.776" v="1" actId="47"/>
        <pc:sldMkLst>
          <pc:docMk/>
          <pc:sldMk cId="0" sldId="335"/>
        </pc:sldMkLst>
      </pc:sldChg>
      <pc:sldChg chg="del">
        <pc:chgData name="Zhan De-Chuan" userId="8687bb5e07bf0441" providerId="LiveId" clId="{D05C4EA6-9501-4A3F-9778-0AD4EAACBE58}" dt="2022-03-20T04:09:01.776" v="1" actId="47"/>
        <pc:sldMkLst>
          <pc:docMk/>
          <pc:sldMk cId="0" sldId="336"/>
        </pc:sldMkLst>
      </pc:sldChg>
      <pc:sldChg chg="del">
        <pc:chgData name="Zhan De-Chuan" userId="8687bb5e07bf0441" providerId="LiveId" clId="{D05C4EA6-9501-4A3F-9778-0AD4EAACBE58}" dt="2022-03-20T04:09:01.776" v="1" actId="47"/>
        <pc:sldMkLst>
          <pc:docMk/>
          <pc:sldMk cId="0" sldId="337"/>
        </pc:sldMkLst>
      </pc:sldChg>
      <pc:sldChg chg="del">
        <pc:chgData name="Zhan De-Chuan" userId="8687bb5e07bf0441" providerId="LiveId" clId="{D05C4EA6-9501-4A3F-9778-0AD4EAACBE58}" dt="2022-03-20T04:09:01.776" v="1" actId="47"/>
        <pc:sldMkLst>
          <pc:docMk/>
          <pc:sldMk cId="0" sldId="338"/>
        </pc:sldMkLst>
      </pc:sldChg>
      <pc:sldChg chg="del">
        <pc:chgData name="Zhan De-Chuan" userId="8687bb5e07bf0441" providerId="LiveId" clId="{D05C4EA6-9501-4A3F-9778-0AD4EAACBE58}" dt="2022-03-20T04:09:01.776" v="1" actId="47"/>
        <pc:sldMkLst>
          <pc:docMk/>
          <pc:sldMk cId="0" sldId="339"/>
        </pc:sldMkLst>
      </pc:sldChg>
      <pc:sldChg chg="del">
        <pc:chgData name="Zhan De-Chuan" userId="8687bb5e07bf0441" providerId="LiveId" clId="{D05C4EA6-9501-4A3F-9778-0AD4EAACBE58}" dt="2022-03-20T04:09:01.776" v="1" actId="47"/>
        <pc:sldMkLst>
          <pc:docMk/>
          <pc:sldMk cId="0" sldId="340"/>
        </pc:sldMkLst>
      </pc:sldChg>
      <pc:sldChg chg="del">
        <pc:chgData name="Zhan De-Chuan" userId="8687bb5e07bf0441" providerId="LiveId" clId="{D05C4EA6-9501-4A3F-9778-0AD4EAACBE58}" dt="2022-03-20T04:09:01.776" v="1" actId="47"/>
        <pc:sldMkLst>
          <pc:docMk/>
          <pc:sldMk cId="0" sldId="341"/>
        </pc:sldMkLst>
      </pc:sldChg>
      <pc:sldChg chg="del">
        <pc:chgData name="Zhan De-Chuan" userId="8687bb5e07bf0441" providerId="LiveId" clId="{D05C4EA6-9501-4A3F-9778-0AD4EAACBE58}" dt="2022-03-20T04:09:01.776" v="1" actId="47"/>
        <pc:sldMkLst>
          <pc:docMk/>
          <pc:sldMk cId="0" sldId="342"/>
        </pc:sldMkLst>
      </pc:sldChg>
      <pc:sldChg chg="del">
        <pc:chgData name="Zhan De-Chuan" userId="8687bb5e07bf0441" providerId="LiveId" clId="{D05C4EA6-9501-4A3F-9778-0AD4EAACBE58}" dt="2022-03-20T04:09:01.776" v="1" actId="47"/>
        <pc:sldMkLst>
          <pc:docMk/>
          <pc:sldMk cId="0" sldId="343"/>
        </pc:sldMkLst>
      </pc:sldChg>
      <pc:sldChg chg="del">
        <pc:chgData name="Zhan De-Chuan" userId="8687bb5e07bf0441" providerId="LiveId" clId="{D05C4EA6-9501-4A3F-9778-0AD4EAACBE58}" dt="2022-03-20T04:09:01.776" v="1" actId="47"/>
        <pc:sldMkLst>
          <pc:docMk/>
          <pc:sldMk cId="0" sldId="344"/>
        </pc:sldMkLst>
      </pc:sldChg>
      <pc:sldChg chg="del">
        <pc:chgData name="Zhan De-Chuan" userId="8687bb5e07bf0441" providerId="LiveId" clId="{D05C4EA6-9501-4A3F-9778-0AD4EAACBE58}" dt="2022-03-20T04:09:01.776" v="1" actId="47"/>
        <pc:sldMkLst>
          <pc:docMk/>
          <pc:sldMk cId="0" sldId="345"/>
        </pc:sldMkLst>
      </pc:sldChg>
      <pc:sldChg chg="del">
        <pc:chgData name="Zhan De-Chuan" userId="8687bb5e07bf0441" providerId="LiveId" clId="{D05C4EA6-9501-4A3F-9778-0AD4EAACBE58}" dt="2022-03-20T04:09:01.776" v="1" actId="47"/>
        <pc:sldMkLst>
          <pc:docMk/>
          <pc:sldMk cId="0" sldId="1018"/>
        </pc:sldMkLst>
      </pc:sldChg>
      <pc:sldChg chg="add">
        <pc:chgData name="Zhan De-Chuan" userId="8687bb5e07bf0441" providerId="LiveId" clId="{D05C4EA6-9501-4A3F-9778-0AD4EAACBE58}" dt="2022-03-20T04:08:47.068" v="0"/>
        <pc:sldMkLst>
          <pc:docMk/>
          <pc:sldMk cId="468360807" sldId="1019"/>
        </pc:sldMkLst>
      </pc:sldChg>
      <pc:sldChg chg="addSp modSp new mod">
        <pc:chgData name="Zhan De-Chuan" userId="8687bb5e07bf0441" providerId="LiveId" clId="{D05C4EA6-9501-4A3F-9778-0AD4EAACBE58}" dt="2022-03-20T04:15:30.309" v="131" actId="14100"/>
        <pc:sldMkLst>
          <pc:docMk/>
          <pc:sldMk cId="2316452829" sldId="1020"/>
        </pc:sldMkLst>
        <pc:spChg chg="add mod">
          <ac:chgData name="Zhan De-Chuan" userId="8687bb5e07bf0441" providerId="LiveId" clId="{D05C4EA6-9501-4A3F-9778-0AD4EAACBE58}" dt="2022-03-20T04:15:30.309" v="131" actId="14100"/>
          <ac:spMkLst>
            <pc:docMk/>
            <pc:sldMk cId="2316452829" sldId="1020"/>
            <ac:spMk id="2" creationId="{3A1C2779-20F6-4004-A8D7-5F32424165C3}"/>
          </ac:spMkLst>
        </pc:spChg>
      </pc:sldChg>
      <pc:sldChg chg="addSp delSp modSp new mod">
        <pc:chgData name="Zhan De-Chuan" userId="8687bb5e07bf0441" providerId="LiveId" clId="{D05C4EA6-9501-4A3F-9778-0AD4EAACBE58}" dt="2022-03-20T04:18:18.278" v="151" actId="2711"/>
        <pc:sldMkLst>
          <pc:docMk/>
          <pc:sldMk cId="2968924936" sldId="1021"/>
        </pc:sldMkLst>
        <pc:spChg chg="add mod">
          <ac:chgData name="Zhan De-Chuan" userId="8687bb5e07bf0441" providerId="LiveId" clId="{D05C4EA6-9501-4A3F-9778-0AD4EAACBE58}" dt="2022-03-20T04:18:18.278" v="151" actId="2711"/>
          <ac:spMkLst>
            <pc:docMk/>
            <pc:sldMk cId="2968924936" sldId="1021"/>
            <ac:spMk id="2" creationId="{27E4AD14-B9B7-4B0B-A3AB-0206CD5D971B}"/>
          </ac:spMkLst>
        </pc:spChg>
        <pc:spChg chg="add del mod">
          <ac:chgData name="Zhan De-Chuan" userId="8687bb5e07bf0441" providerId="LiveId" clId="{D05C4EA6-9501-4A3F-9778-0AD4EAACBE58}" dt="2022-03-20T04:17:42.261" v="140"/>
          <ac:spMkLst>
            <pc:docMk/>
            <pc:sldMk cId="2968924936" sldId="1021"/>
            <ac:spMk id="3" creationId="{6058BDA2-3E0F-4DEB-A506-A6D122D5A47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cked"/>
        <c:varyColors val="0"/>
        <c:ser>
          <c:idx val="0"/>
          <c:order val="0"/>
          <c:tx>
            <c:strRef>
              <c:f>Sheet1!$B$1</c:f>
              <c:strCache>
                <c:ptCount val="1"/>
                <c:pt idx="0">
                  <c:v>P30 (↑)</c:v>
                </c:pt>
              </c:strCache>
            </c:strRef>
          </c:tx>
          <c:spPr>
            <a:ln w="28575" cap="rnd">
              <a:solidFill>
                <a:schemeClr val="accent2"/>
              </a:solidFill>
              <a:round/>
            </a:ln>
            <a:effectLst/>
          </c:spPr>
          <c:marker>
            <c:symbol val="circle"/>
            <c:size val="5"/>
            <c:spPr>
              <a:solidFill>
                <a:schemeClr val="accent1"/>
              </a:solidFill>
              <a:ln w="9525">
                <a:solidFill>
                  <a:schemeClr val="accent2"/>
                </a:solidFill>
              </a:ln>
              <a:effectLst/>
            </c:spPr>
          </c:marker>
          <c:cat>
            <c:strRef>
              <c:f>Sheet1!$A$2:$A$5</c:f>
              <c:strCache>
                <c:ptCount val="4"/>
                <c:pt idx="0">
                  <c:v>PreBaseline</c:v>
                </c:pt>
                <c:pt idx="1">
                  <c:v>Baseline</c:v>
                </c:pt>
                <c:pt idx="2">
                  <c:v>KLIEP</c:v>
                </c:pt>
                <c:pt idx="3">
                  <c:v>SA</c:v>
                </c:pt>
              </c:strCache>
            </c:strRef>
          </c:cat>
          <c:val>
            <c:numRef>
              <c:f>Sheet1!$B$2:$B$5</c:f>
              <c:numCache>
                <c:formatCode>General</c:formatCode>
                <c:ptCount val="4"/>
                <c:pt idx="0">
                  <c:v>0.48</c:v>
                </c:pt>
                <c:pt idx="1">
                  <c:v>0.58799999999999997</c:v>
                </c:pt>
                <c:pt idx="2">
                  <c:v>0.61899999999999999</c:v>
                </c:pt>
                <c:pt idx="3">
                  <c:v>0.64300000000000002</c:v>
                </c:pt>
              </c:numCache>
            </c:numRef>
          </c:val>
          <c:smooth val="0"/>
          <c:extLst>
            <c:ext xmlns:c16="http://schemas.microsoft.com/office/drawing/2014/chart" uri="{C3380CC4-5D6E-409C-BE32-E72D297353CC}">
              <c16:uniqueId val="{00000000-1017-444E-AB1B-2350DCE28BAC}"/>
            </c:ext>
          </c:extLst>
        </c:ser>
        <c:dLbls>
          <c:showLegendKey val="0"/>
          <c:showVal val="0"/>
          <c:showCatName val="0"/>
          <c:showSerName val="0"/>
          <c:showPercent val="0"/>
          <c:showBubbleSize val="0"/>
        </c:dLbls>
        <c:marker val="1"/>
        <c:smooth val="0"/>
        <c:axId val="-126107968"/>
        <c:axId val="-126105792"/>
      </c:lineChart>
      <c:catAx>
        <c:axId val="-12610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6105792"/>
        <c:crosses val="autoZero"/>
        <c:auto val="1"/>
        <c:lblAlgn val="ctr"/>
        <c:lblOffset val="100"/>
        <c:noMultiLvlLbl val="0"/>
      </c:catAx>
      <c:valAx>
        <c:axId val="-126105792"/>
        <c:scaling>
          <c:orientation val="minMax"/>
          <c:min val="0.4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610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04C9CE-B339-44B6-8976-36825863C2EC}" type="datetimeFigureOut">
              <a:rPr lang="zh-CN" altLang="en-US" smtClean="0"/>
              <a:t>2022/3/20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DFE0BE-0E94-4D72-BA5E-23F6FFFCF08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B6FEE-85DE-49B6-B8ED-C02AD6EB72C0}" type="datetimeFigureOut">
              <a:rPr lang="zh-CN" altLang="en-US" smtClean="0"/>
              <a:t>2022/3/20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3FD74-5463-43CF-822A-FB75D10100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a:t>
            </a:fld>
            <a:endParaRPr lang="zh-CN" altLang="en-US"/>
          </a:p>
        </p:txBody>
      </p:sp>
    </p:spTree>
    <p:extLst>
      <p:ext uri="{BB962C8B-B14F-4D97-AF65-F5344CB8AC3E}">
        <p14:creationId xmlns:p14="http://schemas.microsoft.com/office/powerpoint/2010/main" val="2428202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13</a:t>
            </a:fld>
            <a:endParaRPr lang="zh-CN" altLang="en-US"/>
          </a:p>
        </p:txBody>
      </p:sp>
    </p:spTree>
    <p:extLst>
      <p:ext uri="{BB962C8B-B14F-4D97-AF65-F5344CB8AC3E}">
        <p14:creationId xmlns:p14="http://schemas.microsoft.com/office/powerpoint/2010/main" val="213690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14</a:t>
            </a:fld>
            <a:endParaRPr lang="zh-CN" altLang="en-US"/>
          </a:p>
        </p:txBody>
      </p:sp>
    </p:spTree>
    <p:extLst>
      <p:ext uri="{BB962C8B-B14F-4D97-AF65-F5344CB8AC3E}">
        <p14:creationId xmlns:p14="http://schemas.microsoft.com/office/powerpoint/2010/main" val="2405964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15</a:t>
            </a:fld>
            <a:endParaRPr lang="zh-CN" altLang="en-US"/>
          </a:p>
        </p:txBody>
      </p:sp>
    </p:spTree>
    <p:extLst>
      <p:ext uri="{BB962C8B-B14F-4D97-AF65-F5344CB8AC3E}">
        <p14:creationId xmlns:p14="http://schemas.microsoft.com/office/powerpoint/2010/main" val="389023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16</a:t>
            </a:fld>
            <a:endParaRPr lang="zh-CN" altLang="en-US"/>
          </a:p>
        </p:txBody>
      </p:sp>
    </p:spTree>
    <p:extLst>
      <p:ext uri="{BB962C8B-B14F-4D97-AF65-F5344CB8AC3E}">
        <p14:creationId xmlns:p14="http://schemas.microsoft.com/office/powerpoint/2010/main" val="2591196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17</a:t>
            </a:fld>
            <a:endParaRPr lang="zh-CN" altLang="en-US"/>
          </a:p>
        </p:txBody>
      </p:sp>
    </p:spTree>
    <p:extLst>
      <p:ext uri="{BB962C8B-B14F-4D97-AF65-F5344CB8AC3E}">
        <p14:creationId xmlns:p14="http://schemas.microsoft.com/office/powerpoint/2010/main" val="2595833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18</a:t>
            </a:fld>
            <a:endParaRPr lang="zh-CN" altLang="en-US"/>
          </a:p>
        </p:txBody>
      </p:sp>
    </p:spTree>
    <p:extLst>
      <p:ext uri="{BB962C8B-B14F-4D97-AF65-F5344CB8AC3E}">
        <p14:creationId xmlns:p14="http://schemas.microsoft.com/office/powerpoint/2010/main" val="2584654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19</a:t>
            </a:fld>
            <a:endParaRPr lang="zh-CN" altLang="en-US"/>
          </a:p>
        </p:txBody>
      </p:sp>
    </p:spTree>
    <p:extLst>
      <p:ext uri="{BB962C8B-B14F-4D97-AF65-F5344CB8AC3E}">
        <p14:creationId xmlns:p14="http://schemas.microsoft.com/office/powerpoint/2010/main" val="3943190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20</a:t>
            </a:fld>
            <a:endParaRPr lang="zh-CN" altLang="en-US"/>
          </a:p>
        </p:txBody>
      </p:sp>
    </p:spTree>
    <p:extLst>
      <p:ext uri="{BB962C8B-B14F-4D97-AF65-F5344CB8AC3E}">
        <p14:creationId xmlns:p14="http://schemas.microsoft.com/office/powerpoint/2010/main" val="407955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21</a:t>
            </a:fld>
            <a:endParaRPr lang="zh-CN" altLang="en-US"/>
          </a:p>
        </p:txBody>
      </p:sp>
    </p:spTree>
    <p:extLst>
      <p:ext uri="{BB962C8B-B14F-4D97-AF65-F5344CB8AC3E}">
        <p14:creationId xmlns:p14="http://schemas.microsoft.com/office/powerpoint/2010/main" val="4188001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22</a:t>
            </a:fld>
            <a:endParaRPr lang="zh-CN" altLang="en-US"/>
          </a:p>
        </p:txBody>
      </p:sp>
    </p:spTree>
    <p:extLst>
      <p:ext uri="{BB962C8B-B14F-4D97-AF65-F5344CB8AC3E}">
        <p14:creationId xmlns:p14="http://schemas.microsoft.com/office/powerpoint/2010/main" val="91574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3</a:t>
            </a:fld>
            <a:endParaRPr lang="zh-CN" altLang="en-US"/>
          </a:p>
        </p:txBody>
      </p:sp>
    </p:spTree>
    <p:extLst>
      <p:ext uri="{BB962C8B-B14F-4D97-AF65-F5344CB8AC3E}">
        <p14:creationId xmlns:p14="http://schemas.microsoft.com/office/powerpoint/2010/main" val="2633441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23</a:t>
            </a:fld>
            <a:endParaRPr lang="zh-CN" altLang="en-US"/>
          </a:p>
        </p:txBody>
      </p:sp>
    </p:spTree>
    <p:extLst>
      <p:ext uri="{BB962C8B-B14F-4D97-AF65-F5344CB8AC3E}">
        <p14:creationId xmlns:p14="http://schemas.microsoft.com/office/powerpoint/2010/main" val="3873897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24</a:t>
            </a:fld>
            <a:endParaRPr lang="zh-CN" altLang="en-US"/>
          </a:p>
        </p:txBody>
      </p:sp>
    </p:spTree>
    <p:extLst>
      <p:ext uri="{BB962C8B-B14F-4D97-AF65-F5344CB8AC3E}">
        <p14:creationId xmlns:p14="http://schemas.microsoft.com/office/powerpoint/2010/main" val="1250156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25</a:t>
            </a:fld>
            <a:endParaRPr lang="zh-CN" altLang="en-US"/>
          </a:p>
        </p:txBody>
      </p:sp>
    </p:spTree>
    <p:extLst>
      <p:ext uri="{BB962C8B-B14F-4D97-AF65-F5344CB8AC3E}">
        <p14:creationId xmlns:p14="http://schemas.microsoft.com/office/powerpoint/2010/main" val="30466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26</a:t>
            </a:fld>
            <a:endParaRPr lang="zh-CN" altLang="en-US"/>
          </a:p>
        </p:txBody>
      </p:sp>
    </p:spTree>
    <p:extLst>
      <p:ext uri="{BB962C8B-B14F-4D97-AF65-F5344CB8AC3E}">
        <p14:creationId xmlns:p14="http://schemas.microsoft.com/office/powerpoint/2010/main" val="1679565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27</a:t>
            </a:fld>
            <a:endParaRPr lang="zh-CN" altLang="en-US"/>
          </a:p>
        </p:txBody>
      </p:sp>
    </p:spTree>
    <p:extLst>
      <p:ext uri="{BB962C8B-B14F-4D97-AF65-F5344CB8AC3E}">
        <p14:creationId xmlns:p14="http://schemas.microsoft.com/office/powerpoint/2010/main" val="252100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4</a:t>
            </a:fld>
            <a:endParaRPr lang="zh-CN" altLang="en-US"/>
          </a:p>
        </p:txBody>
      </p:sp>
    </p:spTree>
    <p:extLst>
      <p:ext uri="{BB962C8B-B14F-4D97-AF65-F5344CB8AC3E}">
        <p14:creationId xmlns:p14="http://schemas.microsoft.com/office/powerpoint/2010/main" val="30282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5</a:t>
            </a:fld>
            <a:endParaRPr lang="zh-CN" altLang="en-US"/>
          </a:p>
        </p:txBody>
      </p:sp>
    </p:spTree>
    <p:extLst>
      <p:ext uri="{BB962C8B-B14F-4D97-AF65-F5344CB8AC3E}">
        <p14:creationId xmlns:p14="http://schemas.microsoft.com/office/powerpoint/2010/main" val="197668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6</a:t>
            </a:fld>
            <a:endParaRPr lang="zh-CN" altLang="en-US"/>
          </a:p>
        </p:txBody>
      </p:sp>
    </p:spTree>
    <p:extLst>
      <p:ext uri="{BB962C8B-B14F-4D97-AF65-F5344CB8AC3E}">
        <p14:creationId xmlns:p14="http://schemas.microsoft.com/office/powerpoint/2010/main" val="374049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7</a:t>
            </a:fld>
            <a:endParaRPr lang="zh-CN" altLang="en-US"/>
          </a:p>
        </p:txBody>
      </p:sp>
    </p:spTree>
    <p:extLst>
      <p:ext uri="{BB962C8B-B14F-4D97-AF65-F5344CB8AC3E}">
        <p14:creationId xmlns:p14="http://schemas.microsoft.com/office/powerpoint/2010/main" val="33033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9</a:t>
            </a:fld>
            <a:endParaRPr lang="zh-CN" altLang="en-US"/>
          </a:p>
        </p:txBody>
      </p:sp>
    </p:spTree>
    <p:extLst>
      <p:ext uri="{BB962C8B-B14F-4D97-AF65-F5344CB8AC3E}">
        <p14:creationId xmlns:p14="http://schemas.microsoft.com/office/powerpoint/2010/main" val="353735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11</a:t>
            </a:fld>
            <a:endParaRPr lang="zh-CN" altLang="en-US"/>
          </a:p>
        </p:txBody>
      </p:sp>
    </p:spTree>
    <p:extLst>
      <p:ext uri="{BB962C8B-B14F-4D97-AF65-F5344CB8AC3E}">
        <p14:creationId xmlns:p14="http://schemas.microsoft.com/office/powerpoint/2010/main" val="209767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D848-7ED5-472D-8394-21D4644EB064}" type="slidenum">
              <a:rPr lang="zh-CN" altLang="en-US" smtClean="0"/>
              <a:t>12</a:t>
            </a:fld>
            <a:endParaRPr lang="zh-CN" altLang="en-US"/>
          </a:p>
        </p:txBody>
      </p:sp>
    </p:spTree>
    <p:extLst>
      <p:ext uri="{BB962C8B-B14F-4D97-AF65-F5344CB8AC3E}">
        <p14:creationId xmlns:p14="http://schemas.microsoft.com/office/powerpoint/2010/main" val="3231026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2022/3/20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541" y="154182"/>
            <a:ext cx="6452376" cy="626403"/>
          </a:xfrm>
        </p:spPr>
        <p:txBody>
          <a:bodyPr/>
          <a:lstStyle/>
          <a:p>
            <a:pPr algn="l"/>
            <a:r>
              <a:rPr kumimoji="1" lang="zh-CN" altLang="en-US" sz="3200" b="0" dirty="0">
                <a:solidFill>
                  <a:srgbClr val="FF0000"/>
                </a:solidFill>
                <a:effectLst/>
                <a:cs typeface="Verdana" panose="020B0604030504040204" pitchFamily="34" charset="0"/>
              </a:rPr>
              <a:t>智能系统设计与应用 </a:t>
            </a:r>
            <a:r>
              <a:rPr kumimoji="1" lang="en-US" altLang="zh-CN" sz="2400" b="0" dirty="0">
                <a:solidFill>
                  <a:prstClr val="black"/>
                </a:solidFill>
                <a:effectLst/>
                <a:cs typeface="Verdana" panose="020B0604030504040204" pitchFamily="34" charset="0"/>
              </a:rPr>
              <a:t>(</a:t>
            </a:r>
            <a:r>
              <a:rPr kumimoji="1" lang="en-US" altLang="zh-CN" sz="2000" b="0" dirty="0">
                <a:solidFill>
                  <a:prstClr val="black"/>
                </a:solidFill>
                <a:effectLst/>
                <a:cs typeface="Verdana" panose="020B0604030504040204" pitchFamily="34" charset="0"/>
              </a:rPr>
              <a:t>2022 </a:t>
            </a:r>
            <a:r>
              <a:rPr kumimoji="1" lang="zh-CN" altLang="en-US" sz="2400" b="0" dirty="0">
                <a:solidFill>
                  <a:prstClr val="black"/>
                </a:solidFill>
                <a:effectLst/>
                <a:cs typeface="Verdana" panose="020B0604030504040204" pitchFamily="34" charset="0"/>
              </a:rPr>
              <a:t>春季学期</a:t>
            </a:r>
            <a:r>
              <a:rPr kumimoji="1" lang="en-US" altLang="zh-CN" sz="2400" b="0" dirty="0">
                <a:solidFill>
                  <a:prstClr val="black"/>
                </a:solidFill>
                <a:effectLst/>
                <a:cs typeface="Verdana" panose="020B0604030504040204" pitchFamily="34" charset="0"/>
              </a:rPr>
              <a:t>)</a:t>
            </a:r>
            <a:r>
              <a:rPr kumimoji="1" lang="zh-CN" altLang="en-US" sz="3200" b="0" dirty="0">
                <a:solidFill>
                  <a:srgbClr val="FF0000"/>
                </a:solidFill>
                <a:effectLst/>
                <a:cs typeface="Verdana" panose="020B0604030504040204" pitchFamily="34" charset="0"/>
              </a:rPr>
              <a:t> </a:t>
            </a:r>
            <a:endParaRPr lang="zh-CN" altLang="en-US" sz="3200" b="0" dirty="0">
              <a:solidFill>
                <a:srgbClr val="FF0000"/>
              </a:solidFill>
              <a:effectLst/>
            </a:endParaRPr>
          </a:p>
        </p:txBody>
      </p:sp>
      <p:sp>
        <p:nvSpPr>
          <p:cNvPr id="4" name="内容占位符 2"/>
          <p:cNvSpPr txBox="1"/>
          <p:nvPr/>
        </p:nvSpPr>
        <p:spPr>
          <a:xfrm>
            <a:off x="6402659" y="5890879"/>
            <a:ext cx="2741341" cy="50992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400" dirty="0"/>
              <a:t>主讲教师：詹德川</a:t>
            </a:r>
          </a:p>
        </p:txBody>
      </p:sp>
      <p:sp>
        <p:nvSpPr>
          <p:cNvPr id="5" name="内容占位符 2"/>
          <p:cNvSpPr txBox="1"/>
          <p:nvPr/>
        </p:nvSpPr>
        <p:spPr>
          <a:xfrm>
            <a:off x="466725" y="1642745"/>
            <a:ext cx="8209915" cy="2364105"/>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altLang="zh-CN" sz="3600" dirty="0">
                <a:solidFill>
                  <a:schemeClr val="tx1"/>
                </a:solidFill>
                <a:effectLst>
                  <a:outerShdw blurRad="38100" dist="19050" dir="2700000" algn="tl" rotWithShape="0">
                    <a:schemeClr val="dk1">
                      <a:alpha val="40000"/>
                    </a:schemeClr>
                  </a:outerShdw>
                </a:effectLst>
              </a:rPr>
              <a:t>Case V:</a:t>
            </a:r>
          </a:p>
          <a:p>
            <a:pPr marL="0" indent="0" algn="ctr">
              <a:buNone/>
            </a:pPr>
            <a:r>
              <a:rPr lang="en-US" altLang="zh-CN" sz="3600" dirty="0">
                <a:effectLst>
                  <a:outerShdw blurRad="38100" dist="19050" dir="2700000" algn="tl" rotWithShape="0">
                    <a:schemeClr val="dk1">
                      <a:alpha val="40000"/>
                    </a:schemeClr>
                  </a:outerShdw>
                </a:effectLst>
              </a:rPr>
              <a:t>Project Crystal Voice for Huawei,</a:t>
            </a:r>
          </a:p>
          <a:p>
            <a:pPr marL="0" indent="0" algn="ctr">
              <a:buNone/>
            </a:pPr>
            <a:r>
              <a:rPr lang="en-US" altLang="zh-CN" sz="3600" dirty="0">
                <a:solidFill>
                  <a:schemeClr val="tx1"/>
                </a:solidFill>
                <a:effectLst>
                  <a:outerShdw blurRad="38100" dist="19050" dir="2700000" algn="tl" rotWithShape="0">
                    <a:schemeClr val="dk1">
                      <a:alpha val="40000"/>
                    </a:schemeClr>
                  </a:outerShdw>
                </a:effectLst>
              </a:rPr>
              <a:t>Model Reuse </a:t>
            </a:r>
          </a:p>
          <a:p>
            <a:pPr marL="0" indent="0" algn="ctr">
              <a:buNone/>
            </a:pPr>
            <a:r>
              <a:rPr lang="en-US" altLang="zh-CN" sz="3600" dirty="0">
                <a:solidFill>
                  <a:schemeClr val="tx1"/>
                </a:solidFill>
                <a:effectLst>
                  <a:outerShdw blurRad="38100" dist="19050" dir="2700000" algn="tl" rotWithShape="0">
                    <a:schemeClr val="dk1">
                      <a:alpha val="40000"/>
                    </a:schemeClr>
                  </a:outerShdw>
                </a:effectLst>
              </a:rPr>
              <a:t>and something else</a:t>
            </a:r>
            <a:endParaRPr lang="zh-CN" altLang="en-US" sz="3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E4AD14-B9B7-4B0B-A3AB-0206CD5D971B}"/>
              </a:ext>
            </a:extLst>
          </p:cNvPr>
          <p:cNvSpPr/>
          <p:nvPr/>
        </p:nvSpPr>
        <p:spPr>
          <a:xfrm>
            <a:off x="179512" y="404664"/>
            <a:ext cx="8697788"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研究内容：一些关于</a:t>
            </a:r>
            <a:r>
              <a:rPr lang="en-US" altLang="zh-CN" sz="3200" b="1" kern="100" dirty="0">
                <a:latin typeface="Times New Roman" panose="02020603050405020304" pitchFamily="18" charset="0"/>
                <a:ea typeface="宋体" panose="02010600030101010101" pitchFamily="2" charset="-122"/>
                <a:cs typeface="Times New Roman" panose="02020603050405020304" pitchFamily="18" charset="0"/>
              </a:rPr>
              <a:t>Ridge Regression</a:t>
            </a:r>
            <a:r>
              <a:rPr lang="zh-CN" altLang="en-US" sz="3200" b="1" kern="100" dirty="0">
                <a:latin typeface="Times New Roman" panose="02020603050405020304" pitchFamily="18" charset="0"/>
                <a:ea typeface="宋体" panose="02010600030101010101" pitchFamily="2" charset="-122"/>
                <a:cs typeface="Times New Roman" panose="02020603050405020304" pitchFamily="18" charset="0"/>
              </a:rPr>
              <a:t>的问题</a:t>
            </a:r>
            <a:endParaRPr lang="zh-CN" altLang="zh-CN" sz="32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892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292058"/>
            <a:ext cx="3159823"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深度模型建模：</a:t>
            </a:r>
          </a:p>
        </p:txBody>
      </p:sp>
      <p:sp>
        <p:nvSpPr>
          <p:cNvPr id="4" name="文本框 3"/>
          <p:cNvSpPr txBox="1"/>
          <p:nvPr/>
        </p:nvSpPr>
        <p:spPr>
          <a:xfrm>
            <a:off x="467029" y="1979885"/>
            <a:ext cx="4464497" cy="461665"/>
          </a:xfrm>
          <a:prstGeom prst="rect">
            <a:avLst/>
          </a:prstGeom>
          <a:noFill/>
          <a:ln>
            <a:solidFill>
              <a:srgbClr val="FF0000"/>
            </a:solidFill>
          </a:ln>
        </p:spPr>
        <p:txBody>
          <a:bodyPr wrap="square" rtlCol="0">
            <a:spAutoFit/>
          </a:bodyPr>
          <a:lstStyle/>
          <a:p>
            <a:r>
              <a:rPr lang="en-US" altLang="zh-CN" dirty="0"/>
              <a:t>MLP: </a:t>
            </a:r>
            <a:r>
              <a:rPr lang="zh-CN" altLang="en-US" dirty="0"/>
              <a:t>使用小区平均数据</a:t>
            </a:r>
            <a:endParaRPr lang="en-US" altLang="zh-CN" dirty="0"/>
          </a:p>
        </p:txBody>
      </p:sp>
      <p:sp>
        <p:nvSpPr>
          <p:cNvPr id="5" name="文本框 4"/>
          <p:cNvSpPr txBox="1"/>
          <p:nvPr/>
        </p:nvSpPr>
        <p:spPr>
          <a:xfrm>
            <a:off x="467029" y="2790785"/>
            <a:ext cx="4464497" cy="461665"/>
          </a:xfrm>
          <a:prstGeom prst="rect">
            <a:avLst/>
          </a:prstGeom>
          <a:noFill/>
          <a:ln>
            <a:solidFill>
              <a:srgbClr val="FF0000"/>
            </a:solidFill>
          </a:ln>
        </p:spPr>
        <p:txBody>
          <a:bodyPr wrap="square" rtlCol="0">
            <a:spAutoFit/>
          </a:bodyPr>
          <a:lstStyle/>
          <a:p>
            <a:r>
              <a:rPr lang="en-US" altLang="zh-CN" dirty="0"/>
              <a:t>BiLSTM: </a:t>
            </a:r>
            <a:r>
              <a:rPr lang="zh-CN" altLang="en-US" dirty="0"/>
              <a:t>使用一周时序数据</a:t>
            </a:r>
            <a:endParaRPr lang="en-US" altLang="zh-CN" dirty="0"/>
          </a:p>
        </p:txBody>
      </p:sp>
      <p:sp>
        <p:nvSpPr>
          <p:cNvPr id="6" name="文本框 5"/>
          <p:cNvSpPr txBox="1"/>
          <p:nvPr/>
        </p:nvSpPr>
        <p:spPr>
          <a:xfrm>
            <a:off x="467028" y="3578429"/>
            <a:ext cx="4464498" cy="461665"/>
          </a:xfrm>
          <a:prstGeom prst="rect">
            <a:avLst/>
          </a:prstGeom>
          <a:noFill/>
          <a:ln>
            <a:solidFill>
              <a:srgbClr val="FF0000"/>
            </a:solidFill>
          </a:ln>
        </p:spPr>
        <p:txBody>
          <a:bodyPr wrap="square" rtlCol="0">
            <a:spAutoFit/>
          </a:bodyPr>
          <a:lstStyle/>
          <a:p>
            <a:r>
              <a:rPr lang="en-US" altLang="zh-CN" dirty="0"/>
              <a:t>DeepMIL: </a:t>
            </a:r>
            <a:r>
              <a:rPr lang="zh-CN" altLang="en-US" dirty="0"/>
              <a:t>使用小时级别数据</a:t>
            </a:r>
            <a:endParaRPr lang="en-US" altLang="zh-CN" dirty="0"/>
          </a:p>
        </p:txBody>
      </p:sp>
      <p:graphicFrame>
        <p:nvGraphicFramePr>
          <p:cNvPr id="7" name="表格 6"/>
          <p:cNvGraphicFramePr>
            <a:graphicFrameLocks noGrp="1"/>
          </p:cNvGraphicFramePr>
          <p:nvPr/>
        </p:nvGraphicFramePr>
        <p:xfrm>
          <a:off x="426464" y="4277488"/>
          <a:ext cx="8248230" cy="1194600"/>
        </p:xfrm>
        <a:graphic>
          <a:graphicData uri="http://schemas.openxmlformats.org/drawingml/2006/table">
            <a:tbl>
              <a:tblPr>
                <a:tableStyleId>{5C22544A-7EE6-4342-B048-85BDC9FD1C3A}</a:tableStyleId>
              </a:tblPr>
              <a:tblGrid>
                <a:gridCol w="916470">
                  <a:extLst>
                    <a:ext uri="{9D8B030D-6E8A-4147-A177-3AD203B41FA5}">
                      <a16:colId xmlns:a16="http://schemas.microsoft.com/office/drawing/2014/main" val="20000"/>
                    </a:ext>
                  </a:extLst>
                </a:gridCol>
                <a:gridCol w="916470">
                  <a:extLst>
                    <a:ext uri="{9D8B030D-6E8A-4147-A177-3AD203B41FA5}">
                      <a16:colId xmlns:a16="http://schemas.microsoft.com/office/drawing/2014/main" val="20001"/>
                    </a:ext>
                  </a:extLst>
                </a:gridCol>
                <a:gridCol w="916470">
                  <a:extLst>
                    <a:ext uri="{9D8B030D-6E8A-4147-A177-3AD203B41FA5}">
                      <a16:colId xmlns:a16="http://schemas.microsoft.com/office/drawing/2014/main" val="20002"/>
                    </a:ext>
                  </a:extLst>
                </a:gridCol>
                <a:gridCol w="916470">
                  <a:extLst>
                    <a:ext uri="{9D8B030D-6E8A-4147-A177-3AD203B41FA5}">
                      <a16:colId xmlns:a16="http://schemas.microsoft.com/office/drawing/2014/main" val="20003"/>
                    </a:ext>
                  </a:extLst>
                </a:gridCol>
                <a:gridCol w="916470">
                  <a:extLst>
                    <a:ext uri="{9D8B030D-6E8A-4147-A177-3AD203B41FA5}">
                      <a16:colId xmlns:a16="http://schemas.microsoft.com/office/drawing/2014/main" val="20004"/>
                    </a:ext>
                  </a:extLst>
                </a:gridCol>
                <a:gridCol w="916470">
                  <a:extLst>
                    <a:ext uri="{9D8B030D-6E8A-4147-A177-3AD203B41FA5}">
                      <a16:colId xmlns:a16="http://schemas.microsoft.com/office/drawing/2014/main" val="20005"/>
                    </a:ext>
                  </a:extLst>
                </a:gridCol>
                <a:gridCol w="916470">
                  <a:extLst>
                    <a:ext uri="{9D8B030D-6E8A-4147-A177-3AD203B41FA5}">
                      <a16:colId xmlns:a16="http://schemas.microsoft.com/office/drawing/2014/main" val="20006"/>
                    </a:ext>
                  </a:extLst>
                </a:gridCol>
                <a:gridCol w="916470">
                  <a:extLst>
                    <a:ext uri="{9D8B030D-6E8A-4147-A177-3AD203B41FA5}">
                      <a16:colId xmlns:a16="http://schemas.microsoft.com/office/drawing/2014/main" val="20007"/>
                    </a:ext>
                  </a:extLst>
                </a:gridCol>
                <a:gridCol w="916470">
                  <a:extLst>
                    <a:ext uri="{9D8B030D-6E8A-4147-A177-3AD203B41FA5}">
                      <a16:colId xmlns:a16="http://schemas.microsoft.com/office/drawing/2014/main" val="20008"/>
                    </a:ext>
                  </a:extLst>
                </a:gridCol>
              </a:tblGrid>
              <a:tr h="398200">
                <a:tc>
                  <a:txBody>
                    <a:bodyPr/>
                    <a:lstStyle/>
                    <a:p>
                      <a:pPr algn="ctr" fontAlgn="ctr"/>
                      <a:r>
                        <a:rPr lang="zh-CN" altLang="en-US" sz="1400" b="0" i="0" u="none" strike="noStrike" dirty="0">
                          <a:solidFill>
                            <a:schemeClr val="tx1"/>
                          </a:solidFill>
                          <a:effectLst/>
                          <a:latin typeface="宋体" panose="02010600030101010101" pitchFamily="2" charset="-122"/>
                          <a:ea typeface="宋体" panose="02010600030101010101" pitchFamily="2" charset="-122"/>
                        </a:rPr>
                        <a:t>局点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A</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B</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C</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D</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E1</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E2</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E3</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T</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8200">
                <a:tc>
                  <a:txBody>
                    <a:bodyPr/>
                    <a:lstStyle/>
                    <a:p>
                      <a:pPr algn="ctr" fontAlgn="ctr"/>
                      <a:r>
                        <a:rPr lang="en-US" sz="1400" u="none" strike="noStrike" dirty="0">
                          <a:solidFill>
                            <a:schemeClr val="tx1"/>
                          </a:solidFill>
                          <a:effectLst/>
                        </a:rPr>
                        <a:t>F1</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0.957983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0.401515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0.772991</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0.421769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0.952381</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0.943161</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0.962025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0.965287</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8200">
                <a:tc>
                  <a:txBody>
                    <a:bodyPr/>
                    <a:lstStyle/>
                    <a:p>
                      <a:pPr algn="ctr" fontAlgn="ctr"/>
                      <a:r>
                        <a:rPr lang="en-US" sz="1400" u="none" strike="noStrike" dirty="0">
                          <a:solidFill>
                            <a:schemeClr val="tx1"/>
                          </a:solidFill>
                          <a:effectLst/>
                        </a:rPr>
                        <a:t>P30</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0.703104</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0.324895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0.686319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0.177215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0.732222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0.651656</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0.613363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effectLst/>
                        </a:rPr>
                        <a:t>0.503458</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文本框 7"/>
          <p:cNvSpPr txBox="1"/>
          <p:nvPr/>
        </p:nvSpPr>
        <p:spPr>
          <a:xfrm>
            <a:off x="5363574" y="2101102"/>
            <a:ext cx="3240360" cy="1938992"/>
          </a:xfrm>
          <a:prstGeom prst="rect">
            <a:avLst/>
          </a:prstGeom>
          <a:noFill/>
        </p:spPr>
        <p:txBody>
          <a:bodyPr wrap="square" rtlCol="0">
            <a:spAutoFit/>
          </a:bodyPr>
          <a:lstStyle/>
          <a:p>
            <a:r>
              <a:rPr lang="zh-CN" altLang="en-US" b="1" dirty="0"/>
              <a:t>数据粒度：</a:t>
            </a:r>
            <a:r>
              <a:rPr lang="zh-CN" altLang="en-US" dirty="0"/>
              <a:t>综合使用了全连接神经网络、长短时记忆网络和深度多示例网络来处理各种粒度的数据</a:t>
            </a:r>
          </a:p>
        </p:txBody>
      </p:sp>
      <p:sp>
        <p:nvSpPr>
          <p:cNvPr id="9" name="文本框 8"/>
          <p:cNvSpPr txBox="1"/>
          <p:nvPr/>
        </p:nvSpPr>
        <p:spPr>
          <a:xfrm>
            <a:off x="446301" y="5589240"/>
            <a:ext cx="8228393" cy="646331"/>
          </a:xfrm>
          <a:prstGeom prst="rect">
            <a:avLst/>
          </a:prstGeom>
          <a:noFill/>
        </p:spPr>
        <p:txBody>
          <a:bodyPr wrap="square" rtlCol="0">
            <a:spAutoFit/>
          </a:bodyPr>
          <a:lstStyle/>
          <a:p>
            <a:r>
              <a:rPr lang="zh-CN" altLang="en-US" sz="1800" dirty="0"/>
              <a:t>相比较于</a:t>
            </a:r>
            <a:r>
              <a:rPr lang="en-US" altLang="zh-CN" sz="1800" dirty="0"/>
              <a:t>Ridge</a:t>
            </a:r>
            <a:r>
              <a:rPr lang="zh-CN" altLang="en-US" sz="1800" dirty="0"/>
              <a:t>，</a:t>
            </a:r>
            <a:r>
              <a:rPr lang="en-US" altLang="zh-CN" sz="1800" dirty="0"/>
              <a:t>P30</a:t>
            </a:r>
            <a:r>
              <a:rPr lang="zh-CN" altLang="en-US" sz="1800" dirty="0"/>
              <a:t>性能有所下降，和数据标记噪音有关系，因此后文只考虑使用线性模型</a:t>
            </a:r>
            <a:r>
              <a:rPr lang="en-US" altLang="zh-CN" sz="1800" dirty="0"/>
              <a:t>Ridge</a:t>
            </a:r>
            <a:r>
              <a:rPr lang="zh-CN" altLang="en-US" sz="1800" dirty="0"/>
              <a:t>来预测</a:t>
            </a:r>
          </a:p>
        </p:txBody>
      </p:sp>
    </p:spTree>
    <p:extLst>
      <p:ext uri="{BB962C8B-B14F-4D97-AF65-F5344CB8AC3E}">
        <p14:creationId xmlns:p14="http://schemas.microsoft.com/office/powerpoint/2010/main" val="343911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66603" y="1196815"/>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迁移学习：</a:t>
            </a:r>
          </a:p>
        </p:txBody>
      </p:sp>
      <p:sp>
        <p:nvSpPr>
          <p:cNvPr id="4" name="文本框 3"/>
          <p:cNvSpPr txBox="1"/>
          <p:nvPr/>
        </p:nvSpPr>
        <p:spPr>
          <a:xfrm>
            <a:off x="539551" y="1841541"/>
            <a:ext cx="8168813" cy="584775"/>
          </a:xfrm>
          <a:prstGeom prst="rect">
            <a:avLst/>
          </a:prstGeom>
          <a:noFill/>
        </p:spPr>
        <p:txBody>
          <a:bodyPr wrap="square" rtlCol="0">
            <a:spAutoFit/>
          </a:bodyPr>
          <a:lstStyle/>
          <a:p>
            <a:r>
              <a:rPr lang="zh-CN" altLang="en-US" sz="1600" dirty="0">
                <a:ea typeface="+mn-ea"/>
                <a:cs typeface="Times New Roman" panose="02020603050405020304" pitchFamily="18" charset="0"/>
              </a:rPr>
              <a:t>迁移学习主要目的是将已有领域（</a:t>
            </a:r>
            <a:r>
              <a:rPr lang="zh-CN" altLang="en-US" sz="1600" dirty="0">
                <a:solidFill>
                  <a:srgbClr val="FF0000"/>
                </a:solidFill>
                <a:ea typeface="+mn-ea"/>
                <a:cs typeface="Times New Roman" panose="02020603050405020304" pitchFamily="18" charset="0"/>
              </a:rPr>
              <a:t>源域</a:t>
            </a:r>
            <a:r>
              <a:rPr lang="zh-CN" altLang="en-US" sz="1600" dirty="0">
                <a:ea typeface="+mn-ea"/>
                <a:cs typeface="Times New Roman" panose="02020603050405020304" pitchFamily="18" charset="0"/>
              </a:rPr>
              <a:t>）的知识迁移到新的场景（</a:t>
            </a:r>
            <a:r>
              <a:rPr lang="zh-CN" altLang="en-US" sz="1600" dirty="0">
                <a:solidFill>
                  <a:srgbClr val="FF0000"/>
                </a:solidFill>
                <a:ea typeface="+mn-ea"/>
                <a:cs typeface="Times New Roman" panose="02020603050405020304" pitchFamily="18" charset="0"/>
              </a:rPr>
              <a:t>目标域</a:t>
            </a:r>
            <a:r>
              <a:rPr lang="zh-CN" altLang="en-US" sz="1600" dirty="0">
                <a:ea typeface="+mn-ea"/>
                <a:cs typeface="Times New Roman" panose="02020603050405020304" pitchFamily="18" charset="0"/>
              </a:rPr>
              <a:t>），辅助目标域快速有效地部署好的模型</a:t>
            </a:r>
          </a:p>
        </p:txBody>
      </p:sp>
      <p:grpSp>
        <p:nvGrpSpPr>
          <p:cNvPr id="5" name="组合 4"/>
          <p:cNvGrpSpPr/>
          <p:nvPr/>
        </p:nvGrpSpPr>
        <p:grpSpPr>
          <a:xfrm>
            <a:off x="1260685" y="2614646"/>
            <a:ext cx="6269505" cy="1077282"/>
            <a:chOff x="1266340" y="2492896"/>
            <a:chExt cx="6269505" cy="1077282"/>
          </a:xfrm>
        </p:grpSpPr>
        <p:sp>
          <p:nvSpPr>
            <p:cNvPr id="6" name="database_30240"/>
            <p:cNvSpPr>
              <a:spLocks noChangeAspect="1"/>
            </p:cNvSpPr>
            <p:nvPr/>
          </p:nvSpPr>
          <p:spPr bwMode="auto">
            <a:xfrm>
              <a:off x="1668385" y="2492896"/>
              <a:ext cx="586651" cy="609685"/>
            </a:xfrm>
            <a:custGeom>
              <a:avLst/>
              <a:gdLst>
                <a:gd name="connsiteX0" fmla="*/ 285790 w 582306"/>
                <a:gd name="connsiteY0" fmla="*/ 486478 h 605169"/>
                <a:gd name="connsiteX1" fmla="*/ 434048 w 582306"/>
                <a:gd name="connsiteY1" fmla="*/ 545824 h 605169"/>
                <a:gd name="connsiteX2" fmla="*/ 582306 w 582306"/>
                <a:gd name="connsiteY2" fmla="*/ 486478 h 605169"/>
                <a:gd name="connsiteX3" fmla="*/ 582306 w 582306"/>
                <a:gd name="connsiteY3" fmla="*/ 545824 h 605169"/>
                <a:gd name="connsiteX4" fmla="*/ 434048 w 582306"/>
                <a:gd name="connsiteY4" fmla="*/ 605169 h 605169"/>
                <a:gd name="connsiteX5" fmla="*/ 285790 w 582306"/>
                <a:gd name="connsiteY5" fmla="*/ 545824 h 605169"/>
                <a:gd name="connsiteX6" fmla="*/ 260881 w 582306"/>
                <a:gd name="connsiteY6" fmla="*/ 412173 h 605169"/>
                <a:gd name="connsiteX7" fmla="*/ 260881 w 582306"/>
                <a:gd name="connsiteY7" fmla="*/ 457110 h 605169"/>
                <a:gd name="connsiteX8" fmla="*/ 260881 w 582306"/>
                <a:gd name="connsiteY8" fmla="*/ 457410 h 605169"/>
                <a:gd name="connsiteX9" fmla="*/ 155186 w 582306"/>
                <a:gd name="connsiteY9" fmla="*/ 478081 h 605169"/>
                <a:gd name="connsiteX10" fmla="*/ 145577 w 582306"/>
                <a:gd name="connsiteY10" fmla="*/ 434342 h 605169"/>
                <a:gd name="connsiteX11" fmla="*/ 285790 w 582306"/>
                <a:gd name="connsiteY11" fmla="*/ 397777 h 605169"/>
                <a:gd name="connsiteX12" fmla="*/ 434048 w 582306"/>
                <a:gd name="connsiteY12" fmla="*/ 457096 h 605169"/>
                <a:gd name="connsiteX13" fmla="*/ 582306 w 582306"/>
                <a:gd name="connsiteY13" fmla="*/ 397777 h 605169"/>
                <a:gd name="connsiteX14" fmla="*/ 582306 w 582306"/>
                <a:gd name="connsiteY14" fmla="*/ 457096 h 605169"/>
                <a:gd name="connsiteX15" fmla="*/ 434048 w 582306"/>
                <a:gd name="connsiteY15" fmla="*/ 516115 h 605169"/>
                <a:gd name="connsiteX16" fmla="*/ 285790 w 582306"/>
                <a:gd name="connsiteY16" fmla="*/ 457096 h 605169"/>
                <a:gd name="connsiteX17" fmla="*/ 261727 w 582306"/>
                <a:gd name="connsiteY17" fmla="*/ 298845 h 605169"/>
                <a:gd name="connsiteX18" fmla="*/ 260826 w 582306"/>
                <a:gd name="connsiteY18" fmla="*/ 308739 h 605169"/>
                <a:gd name="connsiteX19" fmla="*/ 260826 w 582306"/>
                <a:gd name="connsiteY19" fmla="*/ 343519 h 605169"/>
                <a:gd name="connsiteX20" fmla="*/ 130837 w 582306"/>
                <a:gd name="connsiteY20" fmla="*/ 367505 h 605169"/>
                <a:gd name="connsiteX21" fmla="*/ 121231 w 582306"/>
                <a:gd name="connsiteY21" fmla="*/ 324030 h 605169"/>
                <a:gd name="connsiteX22" fmla="*/ 434048 w 582306"/>
                <a:gd name="connsiteY22" fmla="*/ 264348 h 605169"/>
                <a:gd name="connsiteX23" fmla="*/ 300496 w 582306"/>
                <a:gd name="connsiteY23" fmla="*/ 308711 h 605169"/>
                <a:gd name="connsiteX24" fmla="*/ 434048 w 582306"/>
                <a:gd name="connsiteY24" fmla="*/ 353375 h 605169"/>
                <a:gd name="connsiteX25" fmla="*/ 567600 w 582306"/>
                <a:gd name="connsiteY25" fmla="*/ 308711 h 605169"/>
                <a:gd name="connsiteX26" fmla="*/ 434048 w 582306"/>
                <a:gd name="connsiteY26" fmla="*/ 264348 h 605169"/>
                <a:gd name="connsiteX27" fmla="*/ 434048 w 582306"/>
                <a:gd name="connsiteY27" fmla="*/ 249660 h 605169"/>
                <a:gd name="connsiteX28" fmla="*/ 582306 w 582306"/>
                <a:gd name="connsiteY28" fmla="*/ 308711 h 605169"/>
                <a:gd name="connsiteX29" fmla="*/ 582306 w 582306"/>
                <a:gd name="connsiteY29" fmla="*/ 368063 h 605169"/>
                <a:gd name="connsiteX30" fmla="*/ 434048 w 582306"/>
                <a:gd name="connsiteY30" fmla="*/ 427414 h 605169"/>
                <a:gd name="connsiteX31" fmla="*/ 285790 w 582306"/>
                <a:gd name="connsiteY31" fmla="*/ 368063 h 605169"/>
                <a:gd name="connsiteX32" fmla="*/ 285790 w 582306"/>
                <a:gd name="connsiteY32" fmla="*/ 308711 h 605169"/>
                <a:gd name="connsiteX33" fmla="*/ 434048 w 582306"/>
                <a:gd name="connsiteY33" fmla="*/ 249660 h 605169"/>
                <a:gd name="connsiteX34" fmla="*/ 356277 w 582306"/>
                <a:gd name="connsiteY34" fmla="*/ 171474 h 605169"/>
                <a:gd name="connsiteX35" fmla="*/ 365882 w 582306"/>
                <a:gd name="connsiteY35" fmla="*/ 213135 h 605169"/>
                <a:gd name="connsiteX36" fmla="*/ 106544 w 582306"/>
                <a:gd name="connsiteY36" fmla="*/ 257493 h 605169"/>
                <a:gd name="connsiteX37" fmla="*/ 97239 w 582306"/>
                <a:gd name="connsiteY37" fmla="*/ 214334 h 605169"/>
                <a:gd name="connsiteX38" fmla="*/ 375490 w 582306"/>
                <a:gd name="connsiteY38" fmla="*/ 0 h 605169"/>
                <a:gd name="connsiteX39" fmla="*/ 426215 w 582306"/>
                <a:gd name="connsiteY39" fmla="*/ 224811 h 605169"/>
                <a:gd name="connsiteX40" fmla="*/ 407906 w 582306"/>
                <a:gd name="connsiteY40" fmla="*/ 225710 h 605169"/>
                <a:gd name="connsiteX41" fmla="*/ 381192 w 582306"/>
                <a:gd name="connsiteY41" fmla="*/ 106710 h 605169"/>
                <a:gd name="connsiteX42" fmla="*/ 43522 w 582306"/>
                <a:gd name="connsiteY42" fmla="*/ 160065 h 605169"/>
                <a:gd name="connsiteX43" fmla="*/ 129665 w 582306"/>
                <a:gd name="connsiteY43" fmla="*/ 552135 h 605169"/>
                <a:gd name="connsiteX44" fmla="*/ 260831 w 582306"/>
                <a:gd name="connsiteY44" fmla="*/ 525457 h 605169"/>
                <a:gd name="connsiteX45" fmla="*/ 260831 w 582306"/>
                <a:gd name="connsiteY45" fmla="*/ 545840 h 605169"/>
                <a:gd name="connsiteX46" fmla="*/ 260831 w 582306"/>
                <a:gd name="connsiteY46" fmla="*/ 547639 h 605169"/>
                <a:gd name="connsiteX47" fmla="*/ 114958 w 582306"/>
                <a:gd name="connsiteY47" fmla="*/ 578213 h 605169"/>
                <a:gd name="connsiteX48" fmla="*/ 0 w 582306"/>
                <a:gd name="connsiteY48" fmla="*/ 54554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82306" h="605169">
                  <a:moveTo>
                    <a:pt x="285790" y="486478"/>
                  </a:moveTo>
                  <a:cubicBezTo>
                    <a:pt x="285790" y="519448"/>
                    <a:pt x="352116" y="545824"/>
                    <a:pt x="434048" y="545824"/>
                  </a:cubicBezTo>
                  <a:cubicBezTo>
                    <a:pt x="515980" y="545824"/>
                    <a:pt x="582306" y="519448"/>
                    <a:pt x="582306" y="486478"/>
                  </a:cubicBezTo>
                  <a:lnTo>
                    <a:pt x="582306" y="545824"/>
                  </a:lnTo>
                  <a:cubicBezTo>
                    <a:pt x="582306" y="578793"/>
                    <a:pt x="515980" y="605169"/>
                    <a:pt x="434048" y="605169"/>
                  </a:cubicBezTo>
                  <a:cubicBezTo>
                    <a:pt x="352116" y="605169"/>
                    <a:pt x="285790" y="578494"/>
                    <a:pt x="285790" y="545824"/>
                  </a:cubicBezTo>
                  <a:close/>
                  <a:moveTo>
                    <a:pt x="260881" y="412173"/>
                  </a:moveTo>
                  <a:lnTo>
                    <a:pt x="260881" y="457110"/>
                  </a:lnTo>
                  <a:cubicBezTo>
                    <a:pt x="260881" y="457110"/>
                    <a:pt x="260881" y="457110"/>
                    <a:pt x="260881" y="457410"/>
                  </a:cubicBezTo>
                  <a:lnTo>
                    <a:pt x="155186" y="478081"/>
                  </a:lnTo>
                  <a:lnTo>
                    <a:pt x="145577" y="434342"/>
                  </a:lnTo>
                  <a:close/>
                  <a:moveTo>
                    <a:pt x="285790" y="397777"/>
                  </a:moveTo>
                  <a:cubicBezTo>
                    <a:pt x="285790" y="430432"/>
                    <a:pt x="352116" y="457096"/>
                    <a:pt x="434048" y="457096"/>
                  </a:cubicBezTo>
                  <a:cubicBezTo>
                    <a:pt x="515980" y="457096"/>
                    <a:pt x="582306" y="430432"/>
                    <a:pt x="582306" y="397777"/>
                  </a:cubicBezTo>
                  <a:lnTo>
                    <a:pt x="582306" y="457096"/>
                  </a:lnTo>
                  <a:cubicBezTo>
                    <a:pt x="582306" y="489751"/>
                    <a:pt x="515980" y="516115"/>
                    <a:pt x="434048" y="516115"/>
                  </a:cubicBezTo>
                  <a:cubicBezTo>
                    <a:pt x="352116" y="516115"/>
                    <a:pt x="285790" y="489751"/>
                    <a:pt x="285790" y="457096"/>
                  </a:cubicBezTo>
                  <a:close/>
                  <a:moveTo>
                    <a:pt x="261727" y="298845"/>
                  </a:moveTo>
                  <a:cubicBezTo>
                    <a:pt x="261126" y="302143"/>
                    <a:pt x="260826" y="305441"/>
                    <a:pt x="260826" y="308739"/>
                  </a:cubicBezTo>
                  <a:lnTo>
                    <a:pt x="260826" y="343519"/>
                  </a:lnTo>
                  <a:lnTo>
                    <a:pt x="130837" y="367505"/>
                  </a:lnTo>
                  <a:lnTo>
                    <a:pt x="121231" y="324030"/>
                  </a:lnTo>
                  <a:close/>
                  <a:moveTo>
                    <a:pt x="434048" y="264348"/>
                  </a:moveTo>
                  <a:cubicBezTo>
                    <a:pt x="352716" y="264348"/>
                    <a:pt x="300496" y="290726"/>
                    <a:pt x="300496" y="308711"/>
                  </a:cubicBezTo>
                  <a:cubicBezTo>
                    <a:pt x="300496" y="326996"/>
                    <a:pt x="352716" y="353375"/>
                    <a:pt x="434048" y="353375"/>
                  </a:cubicBezTo>
                  <a:cubicBezTo>
                    <a:pt x="515680" y="353375"/>
                    <a:pt x="567600" y="326996"/>
                    <a:pt x="567600" y="308711"/>
                  </a:cubicBezTo>
                  <a:cubicBezTo>
                    <a:pt x="567600" y="290726"/>
                    <a:pt x="515680" y="264348"/>
                    <a:pt x="434048" y="264348"/>
                  </a:cubicBezTo>
                  <a:close/>
                  <a:moveTo>
                    <a:pt x="434048" y="249660"/>
                  </a:moveTo>
                  <a:cubicBezTo>
                    <a:pt x="515980" y="249660"/>
                    <a:pt x="582306" y="276038"/>
                    <a:pt x="582306" y="308711"/>
                  </a:cubicBezTo>
                  <a:lnTo>
                    <a:pt x="582306" y="368063"/>
                  </a:lnTo>
                  <a:cubicBezTo>
                    <a:pt x="582306" y="400736"/>
                    <a:pt x="515980" y="427414"/>
                    <a:pt x="434048" y="427414"/>
                  </a:cubicBezTo>
                  <a:cubicBezTo>
                    <a:pt x="352116" y="427414"/>
                    <a:pt x="285790" y="400736"/>
                    <a:pt x="285790" y="368063"/>
                  </a:cubicBezTo>
                  <a:lnTo>
                    <a:pt x="285790" y="308711"/>
                  </a:lnTo>
                  <a:cubicBezTo>
                    <a:pt x="285790" y="276038"/>
                    <a:pt x="352116" y="249660"/>
                    <a:pt x="434048" y="249660"/>
                  </a:cubicBezTo>
                  <a:close/>
                  <a:moveTo>
                    <a:pt x="356277" y="171474"/>
                  </a:moveTo>
                  <a:lnTo>
                    <a:pt x="365882" y="213135"/>
                  </a:lnTo>
                  <a:lnTo>
                    <a:pt x="106544" y="257493"/>
                  </a:lnTo>
                  <a:lnTo>
                    <a:pt x="97239" y="214334"/>
                  </a:lnTo>
                  <a:close/>
                  <a:moveTo>
                    <a:pt x="375490" y="0"/>
                  </a:moveTo>
                  <a:lnTo>
                    <a:pt x="426215" y="224811"/>
                  </a:lnTo>
                  <a:cubicBezTo>
                    <a:pt x="419912" y="224811"/>
                    <a:pt x="413909" y="225110"/>
                    <a:pt x="407906" y="225710"/>
                  </a:cubicBezTo>
                  <a:lnTo>
                    <a:pt x="381192" y="106710"/>
                  </a:lnTo>
                  <a:lnTo>
                    <a:pt x="43522" y="160065"/>
                  </a:lnTo>
                  <a:lnTo>
                    <a:pt x="129665" y="552135"/>
                  </a:lnTo>
                  <a:lnTo>
                    <a:pt x="260831" y="525457"/>
                  </a:lnTo>
                  <a:lnTo>
                    <a:pt x="260831" y="545840"/>
                  </a:lnTo>
                  <a:cubicBezTo>
                    <a:pt x="260831" y="546440"/>
                    <a:pt x="260831" y="547039"/>
                    <a:pt x="260831" y="547639"/>
                  </a:cubicBezTo>
                  <a:lnTo>
                    <a:pt x="114958" y="578213"/>
                  </a:lnTo>
                  <a:lnTo>
                    <a:pt x="0" y="54554"/>
                  </a:lnTo>
                  <a:close/>
                </a:path>
              </a:pathLst>
            </a:custGeom>
            <a:solidFill>
              <a:schemeClr val="accent1"/>
            </a:solidFill>
            <a:ln>
              <a:noFill/>
            </a:ln>
          </p:spPr>
        </p:sp>
        <p:sp>
          <p:nvSpPr>
            <p:cNvPr id="7" name="table-blank-grid_31072"/>
            <p:cNvSpPr>
              <a:spLocks noChangeAspect="1"/>
            </p:cNvSpPr>
            <p:nvPr/>
          </p:nvSpPr>
          <p:spPr bwMode="auto">
            <a:xfrm>
              <a:off x="6600933" y="2492896"/>
              <a:ext cx="609685" cy="586861"/>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accent1"/>
            </a:solidFill>
            <a:ln>
              <a:noFill/>
            </a:ln>
          </p:spPr>
          <p:txBody>
            <a:bodyPr/>
            <a:lstStyle/>
            <a:p>
              <a:endParaRPr lang="zh-CN" altLang="en-US">
                <a:ea typeface="+mn-ea"/>
                <a:cs typeface="Times New Roman" panose="02020603050405020304" pitchFamily="18" charset="0"/>
              </a:endParaRPr>
            </a:p>
          </p:txBody>
        </p:sp>
        <p:sp>
          <p:nvSpPr>
            <p:cNvPr id="8" name="文本框 7"/>
            <p:cNvSpPr txBox="1"/>
            <p:nvPr/>
          </p:nvSpPr>
          <p:spPr>
            <a:xfrm>
              <a:off x="1266340" y="3262401"/>
              <a:ext cx="1390739" cy="307777"/>
            </a:xfrm>
            <a:prstGeom prst="rect">
              <a:avLst/>
            </a:prstGeom>
            <a:noFill/>
          </p:spPr>
          <p:txBody>
            <a:bodyPr wrap="square" rtlCol="0">
              <a:spAutoFit/>
            </a:bodyPr>
            <a:lstStyle/>
            <a:p>
              <a:pPr algn="ctr"/>
              <a:r>
                <a:rPr lang="zh-CN" altLang="en-US" sz="1400" dirty="0">
                  <a:ea typeface="+mn-ea"/>
                  <a:cs typeface="Times New Roman" panose="02020603050405020304" pitchFamily="18" charset="0"/>
                </a:rPr>
                <a:t>源域</a:t>
              </a:r>
            </a:p>
          </p:txBody>
        </p:sp>
        <p:sp>
          <p:nvSpPr>
            <p:cNvPr id="9" name="文本框 8"/>
            <p:cNvSpPr txBox="1"/>
            <p:nvPr/>
          </p:nvSpPr>
          <p:spPr>
            <a:xfrm>
              <a:off x="6275705" y="3262401"/>
              <a:ext cx="1260140" cy="307777"/>
            </a:xfrm>
            <a:prstGeom prst="rect">
              <a:avLst/>
            </a:prstGeom>
            <a:noFill/>
          </p:spPr>
          <p:txBody>
            <a:bodyPr wrap="square" rtlCol="0">
              <a:spAutoFit/>
            </a:bodyPr>
            <a:lstStyle/>
            <a:p>
              <a:pPr algn="ctr"/>
              <a:r>
                <a:rPr lang="zh-CN" altLang="en-US" sz="1400" dirty="0">
                  <a:ea typeface="+mn-ea"/>
                  <a:cs typeface="Times New Roman" panose="02020603050405020304" pitchFamily="18" charset="0"/>
                </a:rPr>
                <a:t>目标域</a:t>
              </a:r>
            </a:p>
          </p:txBody>
        </p:sp>
        <p:sp>
          <p:nvSpPr>
            <p:cNvPr id="10" name="文本框 9"/>
            <p:cNvSpPr txBox="1"/>
            <p:nvPr/>
          </p:nvSpPr>
          <p:spPr>
            <a:xfrm>
              <a:off x="3557759" y="2796021"/>
              <a:ext cx="1804404" cy="400110"/>
            </a:xfrm>
            <a:prstGeom prst="rect">
              <a:avLst/>
            </a:prstGeom>
            <a:noFill/>
          </p:spPr>
          <p:txBody>
            <a:bodyPr wrap="square" rtlCol="0">
              <a:spAutoFit/>
            </a:bodyPr>
            <a:lstStyle/>
            <a:p>
              <a:pPr algn="ctr"/>
              <a:r>
                <a:rPr lang="zh-CN" altLang="en-US" sz="2000" dirty="0">
                  <a:ea typeface="+mn-ea"/>
                  <a:cs typeface="Times New Roman" panose="02020603050405020304" pitchFamily="18" charset="0"/>
                </a:rPr>
                <a:t>迁移学习</a:t>
              </a:r>
              <a:endParaRPr lang="en-US" altLang="zh-CN" sz="2000" dirty="0">
                <a:ea typeface="+mn-ea"/>
                <a:cs typeface="Times New Roman" panose="02020603050405020304" pitchFamily="18" charset="0"/>
              </a:endParaRPr>
            </a:p>
          </p:txBody>
        </p:sp>
        <p:sp>
          <p:nvSpPr>
            <p:cNvPr id="11" name="右箭头 10"/>
            <p:cNvSpPr/>
            <p:nvPr/>
          </p:nvSpPr>
          <p:spPr bwMode="auto">
            <a:xfrm>
              <a:off x="2843808" y="2887117"/>
              <a:ext cx="360040" cy="19264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右箭头 11"/>
            <p:cNvSpPr/>
            <p:nvPr/>
          </p:nvSpPr>
          <p:spPr bwMode="auto">
            <a:xfrm>
              <a:off x="5688124" y="2887117"/>
              <a:ext cx="360040" cy="19264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13" name="文本框 12"/>
          <p:cNvSpPr txBox="1"/>
          <p:nvPr/>
        </p:nvSpPr>
        <p:spPr>
          <a:xfrm>
            <a:off x="539551" y="3680637"/>
            <a:ext cx="8168814" cy="584775"/>
          </a:xfrm>
          <a:prstGeom prst="rect">
            <a:avLst/>
          </a:prstGeom>
          <a:noFill/>
        </p:spPr>
        <p:txBody>
          <a:bodyPr wrap="square" rtlCol="0">
            <a:spAutoFit/>
          </a:bodyPr>
          <a:lstStyle/>
          <a:p>
            <a:r>
              <a:rPr lang="zh-CN" altLang="en-US" sz="1600" dirty="0">
                <a:ea typeface="+mn-ea"/>
                <a:cs typeface="Times New Roman" panose="02020603050405020304" pitchFamily="18" charset="0"/>
              </a:rPr>
              <a:t>迁移学习具有节省时间成本、节省标注成本、提升模型性能等优点，可以解决目标域因缺乏算力、缺乏有效标记数据等难点</a:t>
            </a:r>
          </a:p>
        </p:txBody>
      </p:sp>
      <p:grpSp>
        <p:nvGrpSpPr>
          <p:cNvPr id="14" name="组合 13"/>
          <p:cNvGrpSpPr/>
          <p:nvPr/>
        </p:nvGrpSpPr>
        <p:grpSpPr>
          <a:xfrm>
            <a:off x="1643377" y="4371413"/>
            <a:ext cx="1359587" cy="1211267"/>
            <a:chOff x="3341202" y="4169857"/>
            <a:chExt cx="1916146" cy="1658143"/>
          </a:xfrm>
        </p:grpSpPr>
        <p:sp>
          <p:nvSpPr>
            <p:cNvPr id="15" name="Freeform 5108"/>
            <p:cNvSpPr>
              <a:spLocks/>
            </p:cNvSpPr>
            <p:nvPr/>
          </p:nvSpPr>
          <p:spPr bwMode="auto">
            <a:xfrm>
              <a:off x="3342752" y="4169857"/>
              <a:ext cx="421902" cy="551200"/>
            </a:xfrm>
            <a:custGeom>
              <a:avLst/>
              <a:gdLst>
                <a:gd name="T0" fmla="*/ 79 w 85"/>
                <a:gd name="T1" fmla="*/ 12 h 113"/>
                <a:gd name="T2" fmla="*/ 85 w 85"/>
                <a:gd name="T3" fmla="*/ 12 h 113"/>
                <a:gd name="T4" fmla="*/ 85 w 85"/>
                <a:gd name="T5" fmla="*/ 0 h 113"/>
                <a:gd name="T6" fmla="*/ 0 w 85"/>
                <a:gd name="T7" fmla="*/ 0 h 113"/>
                <a:gd name="T8" fmla="*/ 0 w 85"/>
                <a:gd name="T9" fmla="*/ 12 h 113"/>
                <a:gd name="T10" fmla="*/ 6 w 85"/>
                <a:gd name="T11" fmla="*/ 12 h 113"/>
                <a:gd name="T12" fmla="*/ 6 w 85"/>
                <a:gd name="T13" fmla="*/ 18 h 113"/>
                <a:gd name="T14" fmla="*/ 24 w 85"/>
                <a:gd name="T15" fmla="*/ 57 h 113"/>
                <a:gd name="T16" fmla="*/ 24 w 85"/>
                <a:gd name="T17" fmla="*/ 57 h 113"/>
                <a:gd name="T18" fmla="*/ 6 w 85"/>
                <a:gd name="T19" fmla="*/ 95 h 113"/>
                <a:gd name="T20" fmla="*/ 6 w 85"/>
                <a:gd name="T21" fmla="*/ 101 h 113"/>
                <a:gd name="T22" fmla="*/ 0 w 85"/>
                <a:gd name="T23" fmla="*/ 101 h 113"/>
                <a:gd name="T24" fmla="*/ 0 w 85"/>
                <a:gd name="T25" fmla="*/ 113 h 113"/>
                <a:gd name="T26" fmla="*/ 85 w 85"/>
                <a:gd name="T27" fmla="*/ 113 h 113"/>
                <a:gd name="T28" fmla="*/ 85 w 85"/>
                <a:gd name="T29" fmla="*/ 101 h 113"/>
                <a:gd name="T30" fmla="*/ 79 w 85"/>
                <a:gd name="T31" fmla="*/ 101 h 113"/>
                <a:gd name="T32" fmla="*/ 79 w 85"/>
                <a:gd name="T33" fmla="*/ 95 h 113"/>
                <a:gd name="T34" fmla="*/ 60 w 85"/>
                <a:gd name="T35" fmla="*/ 57 h 113"/>
                <a:gd name="T36" fmla="*/ 60 w 85"/>
                <a:gd name="T37" fmla="*/ 57 h 113"/>
                <a:gd name="T38" fmla="*/ 79 w 85"/>
                <a:gd name="T39" fmla="*/ 18 h 113"/>
                <a:gd name="T40" fmla="*/ 79 w 85"/>
                <a:gd name="T41" fmla="*/ 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3">
                  <a:moveTo>
                    <a:pt x="79" y="12"/>
                  </a:moveTo>
                  <a:cubicBezTo>
                    <a:pt x="85" y="12"/>
                    <a:pt x="85" y="12"/>
                    <a:pt x="85" y="12"/>
                  </a:cubicBezTo>
                  <a:cubicBezTo>
                    <a:pt x="85" y="0"/>
                    <a:pt x="85" y="0"/>
                    <a:pt x="85" y="0"/>
                  </a:cubicBezTo>
                  <a:cubicBezTo>
                    <a:pt x="0" y="0"/>
                    <a:pt x="0" y="0"/>
                    <a:pt x="0" y="0"/>
                  </a:cubicBezTo>
                  <a:cubicBezTo>
                    <a:pt x="0" y="12"/>
                    <a:pt x="0" y="12"/>
                    <a:pt x="0" y="12"/>
                  </a:cubicBezTo>
                  <a:cubicBezTo>
                    <a:pt x="6" y="12"/>
                    <a:pt x="6" y="12"/>
                    <a:pt x="6" y="12"/>
                  </a:cubicBezTo>
                  <a:cubicBezTo>
                    <a:pt x="6" y="18"/>
                    <a:pt x="6" y="18"/>
                    <a:pt x="6" y="18"/>
                  </a:cubicBezTo>
                  <a:cubicBezTo>
                    <a:pt x="6" y="28"/>
                    <a:pt x="24" y="55"/>
                    <a:pt x="24" y="57"/>
                  </a:cubicBezTo>
                  <a:cubicBezTo>
                    <a:pt x="24" y="57"/>
                    <a:pt x="24" y="57"/>
                    <a:pt x="24" y="57"/>
                  </a:cubicBezTo>
                  <a:cubicBezTo>
                    <a:pt x="24" y="59"/>
                    <a:pt x="6" y="85"/>
                    <a:pt x="6" y="95"/>
                  </a:cubicBezTo>
                  <a:cubicBezTo>
                    <a:pt x="6" y="101"/>
                    <a:pt x="6" y="101"/>
                    <a:pt x="6" y="101"/>
                  </a:cubicBezTo>
                  <a:cubicBezTo>
                    <a:pt x="0" y="101"/>
                    <a:pt x="0" y="101"/>
                    <a:pt x="0" y="101"/>
                  </a:cubicBezTo>
                  <a:cubicBezTo>
                    <a:pt x="0" y="113"/>
                    <a:pt x="0" y="113"/>
                    <a:pt x="0" y="113"/>
                  </a:cubicBezTo>
                  <a:cubicBezTo>
                    <a:pt x="85" y="113"/>
                    <a:pt x="85" y="113"/>
                    <a:pt x="85" y="113"/>
                  </a:cubicBezTo>
                  <a:cubicBezTo>
                    <a:pt x="85" y="101"/>
                    <a:pt x="85" y="101"/>
                    <a:pt x="85" y="101"/>
                  </a:cubicBezTo>
                  <a:cubicBezTo>
                    <a:pt x="79" y="101"/>
                    <a:pt x="79" y="101"/>
                    <a:pt x="79" y="101"/>
                  </a:cubicBezTo>
                  <a:cubicBezTo>
                    <a:pt x="79" y="95"/>
                    <a:pt x="79" y="95"/>
                    <a:pt x="79" y="95"/>
                  </a:cubicBezTo>
                  <a:cubicBezTo>
                    <a:pt x="79" y="85"/>
                    <a:pt x="61" y="59"/>
                    <a:pt x="60" y="57"/>
                  </a:cubicBezTo>
                  <a:cubicBezTo>
                    <a:pt x="60" y="57"/>
                    <a:pt x="60" y="57"/>
                    <a:pt x="60" y="57"/>
                  </a:cubicBezTo>
                  <a:cubicBezTo>
                    <a:pt x="61" y="54"/>
                    <a:pt x="79" y="28"/>
                    <a:pt x="79" y="18"/>
                  </a:cubicBezTo>
                  <a:cubicBezTo>
                    <a:pt x="79" y="12"/>
                    <a:pt x="79" y="12"/>
                    <a:pt x="79" y="12"/>
                  </a:cubicBezTo>
                </a:path>
              </a:pathLst>
            </a:custGeom>
            <a:solidFill>
              <a:srgbClr val="D34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 name="Freeform 5109"/>
            <p:cNvSpPr>
              <a:spLocks/>
            </p:cNvSpPr>
            <p:nvPr/>
          </p:nvSpPr>
          <p:spPr bwMode="auto">
            <a:xfrm>
              <a:off x="3403998" y="4231099"/>
              <a:ext cx="299416" cy="435512"/>
            </a:xfrm>
            <a:custGeom>
              <a:avLst/>
              <a:gdLst>
                <a:gd name="T0" fmla="*/ 61 w 61"/>
                <a:gd name="T1" fmla="*/ 6 h 89"/>
                <a:gd name="T2" fmla="*/ 42 w 61"/>
                <a:gd name="T3" fmla="*/ 45 h 89"/>
                <a:gd name="T4" fmla="*/ 42 w 61"/>
                <a:gd name="T5" fmla="*/ 45 h 89"/>
                <a:gd name="T6" fmla="*/ 61 w 61"/>
                <a:gd name="T7" fmla="*/ 83 h 89"/>
                <a:gd name="T8" fmla="*/ 61 w 61"/>
                <a:gd name="T9" fmla="*/ 89 h 89"/>
                <a:gd name="T10" fmla="*/ 0 w 61"/>
                <a:gd name="T11" fmla="*/ 89 h 89"/>
                <a:gd name="T12" fmla="*/ 0 w 61"/>
                <a:gd name="T13" fmla="*/ 83 h 89"/>
                <a:gd name="T14" fmla="*/ 19 w 61"/>
                <a:gd name="T15" fmla="*/ 45 h 89"/>
                <a:gd name="T16" fmla="*/ 19 w 61"/>
                <a:gd name="T17" fmla="*/ 45 h 89"/>
                <a:gd name="T18" fmla="*/ 0 w 61"/>
                <a:gd name="T19" fmla="*/ 6 h 89"/>
                <a:gd name="T20" fmla="*/ 0 w 61"/>
                <a:gd name="T21" fmla="*/ 0 h 89"/>
                <a:gd name="T22" fmla="*/ 61 w 61"/>
                <a:gd name="T23" fmla="*/ 0 h 89"/>
                <a:gd name="T24" fmla="*/ 61 w 61"/>
                <a:gd name="T25"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89">
                  <a:moveTo>
                    <a:pt x="61" y="6"/>
                  </a:moveTo>
                  <a:cubicBezTo>
                    <a:pt x="61" y="13"/>
                    <a:pt x="42" y="41"/>
                    <a:pt x="42" y="45"/>
                  </a:cubicBezTo>
                  <a:cubicBezTo>
                    <a:pt x="42" y="45"/>
                    <a:pt x="42" y="45"/>
                    <a:pt x="42" y="45"/>
                  </a:cubicBezTo>
                  <a:cubicBezTo>
                    <a:pt x="42" y="48"/>
                    <a:pt x="61" y="76"/>
                    <a:pt x="61" y="83"/>
                  </a:cubicBezTo>
                  <a:cubicBezTo>
                    <a:pt x="61" y="89"/>
                    <a:pt x="61" y="89"/>
                    <a:pt x="61" y="89"/>
                  </a:cubicBezTo>
                  <a:cubicBezTo>
                    <a:pt x="0" y="89"/>
                    <a:pt x="0" y="89"/>
                    <a:pt x="0" y="89"/>
                  </a:cubicBezTo>
                  <a:cubicBezTo>
                    <a:pt x="0" y="83"/>
                    <a:pt x="0" y="83"/>
                    <a:pt x="0" y="83"/>
                  </a:cubicBezTo>
                  <a:cubicBezTo>
                    <a:pt x="0" y="76"/>
                    <a:pt x="19" y="48"/>
                    <a:pt x="19" y="45"/>
                  </a:cubicBezTo>
                  <a:cubicBezTo>
                    <a:pt x="19" y="45"/>
                    <a:pt x="19" y="45"/>
                    <a:pt x="19" y="45"/>
                  </a:cubicBezTo>
                  <a:cubicBezTo>
                    <a:pt x="19" y="41"/>
                    <a:pt x="0" y="13"/>
                    <a:pt x="0" y="6"/>
                  </a:cubicBezTo>
                  <a:cubicBezTo>
                    <a:pt x="0" y="0"/>
                    <a:pt x="0" y="0"/>
                    <a:pt x="0" y="0"/>
                  </a:cubicBezTo>
                  <a:cubicBezTo>
                    <a:pt x="61" y="0"/>
                    <a:pt x="61" y="0"/>
                    <a:pt x="61" y="0"/>
                  </a:cubicBezTo>
                  <a:cubicBezTo>
                    <a:pt x="61" y="6"/>
                    <a:pt x="61" y="6"/>
                    <a:pt x="61" y="6"/>
                  </a:cubicBezTo>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 name="Freeform 5110"/>
            <p:cNvSpPr>
              <a:spLocks/>
            </p:cNvSpPr>
            <p:nvPr/>
          </p:nvSpPr>
          <p:spPr bwMode="auto">
            <a:xfrm>
              <a:off x="3444827" y="4278735"/>
              <a:ext cx="210955" cy="170127"/>
            </a:xfrm>
            <a:custGeom>
              <a:avLst/>
              <a:gdLst>
                <a:gd name="T0" fmla="*/ 42 w 42"/>
                <a:gd name="T1" fmla="*/ 3 h 35"/>
                <a:gd name="T2" fmla="*/ 42 w 42"/>
                <a:gd name="T3" fmla="*/ 0 h 35"/>
                <a:gd name="T4" fmla="*/ 0 w 42"/>
                <a:gd name="T5" fmla="*/ 0 h 35"/>
                <a:gd name="T6" fmla="*/ 0 w 42"/>
                <a:gd name="T7" fmla="*/ 3 h 35"/>
                <a:gd name="T8" fmla="*/ 22 w 42"/>
                <a:gd name="T9" fmla="*/ 35 h 35"/>
                <a:gd name="T10" fmla="*/ 42 w 42"/>
                <a:gd name="T11" fmla="*/ 3 h 35"/>
              </a:gdLst>
              <a:ahLst/>
              <a:cxnLst>
                <a:cxn ang="0">
                  <a:pos x="T0" y="T1"/>
                </a:cxn>
                <a:cxn ang="0">
                  <a:pos x="T2" y="T3"/>
                </a:cxn>
                <a:cxn ang="0">
                  <a:pos x="T4" y="T5"/>
                </a:cxn>
                <a:cxn ang="0">
                  <a:pos x="T6" y="T7"/>
                </a:cxn>
                <a:cxn ang="0">
                  <a:pos x="T8" y="T9"/>
                </a:cxn>
                <a:cxn ang="0">
                  <a:pos x="T10" y="T11"/>
                </a:cxn>
              </a:cxnLst>
              <a:rect l="0" t="0" r="r" b="b"/>
              <a:pathLst>
                <a:path w="42" h="35">
                  <a:moveTo>
                    <a:pt x="42" y="3"/>
                  </a:moveTo>
                  <a:cubicBezTo>
                    <a:pt x="42" y="0"/>
                    <a:pt x="42" y="0"/>
                    <a:pt x="42" y="0"/>
                  </a:cubicBezTo>
                  <a:cubicBezTo>
                    <a:pt x="0" y="0"/>
                    <a:pt x="0" y="0"/>
                    <a:pt x="0" y="0"/>
                  </a:cubicBezTo>
                  <a:cubicBezTo>
                    <a:pt x="0" y="3"/>
                    <a:pt x="0" y="3"/>
                    <a:pt x="0" y="3"/>
                  </a:cubicBezTo>
                  <a:cubicBezTo>
                    <a:pt x="0" y="3"/>
                    <a:pt x="15" y="35"/>
                    <a:pt x="22" y="35"/>
                  </a:cubicBezTo>
                  <a:cubicBezTo>
                    <a:pt x="28" y="35"/>
                    <a:pt x="42" y="3"/>
                    <a:pt x="42" y="3"/>
                  </a:cubicBezTo>
                </a:path>
              </a:pathLst>
            </a:custGeom>
            <a:solidFill>
              <a:srgbClr val="CE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 name="Freeform 5111"/>
            <p:cNvSpPr>
              <a:spLocks noEditPoints="1"/>
            </p:cNvSpPr>
            <p:nvPr/>
          </p:nvSpPr>
          <p:spPr bwMode="auto">
            <a:xfrm>
              <a:off x="3648970" y="4292346"/>
              <a:ext cx="6807" cy="6807"/>
            </a:xfrm>
            <a:custGeom>
              <a:avLst/>
              <a:gdLst>
                <a:gd name="T0" fmla="*/ 0 w 1"/>
                <a:gd name="T1" fmla="*/ 2 h 2"/>
                <a:gd name="T2" fmla="*/ 0 w 1"/>
                <a:gd name="T3" fmla="*/ 2 h 2"/>
                <a:gd name="T4" fmla="*/ 0 w 1"/>
                <a:gd name="T5" fmla="*/ 2 h 2"/>
                <a:gd name="T6" fmla="*/ 1 w 1"/>
                <a:gd name="T7" fmla="*/ 2 h 2"/>
                <a:gd name="T8" fmla="*/ 1 w 1"/>
                <a:gd name="T9" fmla="*/ 2 h 2"/>
                <a:gd name="T10" fmla="*/ 1 w 1"/>
                <a:gd name="T11" fmla="*/ 2 h 2"/>
                <a:gd name="T12" fmla="*/ 1 w 1"/>
                <a:gd name="T13" fmla="*/ 1 h 2"/>
                <a:gd name="T14" fmla="*/ 1 w 1"/>
                <a:gd name="T15" fmla="*/ 2 h 2"/>
                <a:gd name="T16" fmla="*/ 1 w 1"/>
                <a:gd name="T17" fmla="*/ 1 h 2"/>
                <a:gd name="T18" fmla="*/ 1 w 1"/>
                <a:gd name="T19" fmla="*/ 1 h 2"/>
                <a:gd name="T20" fmla="*/ 1 w 1"/>
                <a:gd name="T21" fmla="*/ 1 h 2"/>
                <a:gd name="T22" fmla="*/ 1 w 1"/>
                <a:gd name="T23" fmla="*/ 1 h 2"/>
                <a:gd name="T24" fmla="*/ 1 w 1"/>
                <a:gd name="T25" fmla="*/ 1 h 2"/>
                <a:gd name="T26" fmla="*/ 1 w 1"/>
                <a:gd name="T27" fmla="*/ 1 h 2"/>
                <a:gd name="T28" fmla="*/ 1 w 1"/>
                <a:gd name="T29" fmla="*/ 1 h 2"/>
                <a:gd name="T30" fmla="*/ 1 w 1"/>
                <a:gd name="T31" fmla="*/ 1 h 2"/>
                <a:gd name="T32" fmla="*/ 1 w 1"/>
                <a:gd name="T33" fmla="*/ 1 h 2"/>
                <a:gd name="T34" fmla="*/ 1 w 1"/>
                <a:gd name="T35" fmla="*/ 1 h 2"/>
                <a:gd name="T36" fmla="*/ 1 w 1"/>
                <a:gd name="T37" fmla="*/ 1 h 2"/>
                <a:gd name="T38" fmla="*/ 1 w 1"/>
                <a:gd name="T39" fmla="*/ 1 h 2"/>
                <a:gd name="T40" fmla="*/ 1 w 1"/>
                <a:gd name="T41" fmla="*/ 1 h 2"/>
                <a:gd name="T42" fmla="*/ 1 w 1"/>
                <a:gd name="T43" fmla="*/ 1 h 2"/>
                <a:gd name="T44" fmla="*/ 1 w 1"/>
                <a:gd name="T45" fmla="*/ 1 h 2"/>
                <a:gd name="T46" fmla="*/ 1 w 1"/>
                <a:gd name="T47" fmla="*/ 1 h 2"/>
                <a:gd name="T48" fmla="*/ 1 w 1"/>
                <a:gd name="T49" fmla="*/ 0 h 2"/>
                <a:gd name="T50" fmla="*/ 1 w 1"/>
                <a:gd name="T51" fmla="*/ 1 h 2"/>
                <a:gd name="T52" fmla="*/ 1 w 1"/>
                <a:gd name="T53" fmla="*/ 0 h 2"/>
                <a:gd name="T54" fmla="*/ 1 w 1"/>
                <a:gd name="T55" fmla="*/ 0 h 2"/>
                <a:gd name="T56" fmla="*/ 1 w 1"/>
                <a:gd name="T57" fmla="*/ 0 h 2"/>
                <a:gd name="T58" fmla="*/ 1 w 1"/>
                <a:gd name="T59" fmla="*/ 0 h 2"/>
                <a:gd name="T60" fmla="*/ 1 w 1"/>
                <a:gd name="T61" fmla="*/ 0 h 2"/>
                <a:gd name="T62" fmla="*/ 1 w 1"/>
                <a:gd name="T63" fmla="*/ 0 h 2"/>
                <a:gd name="T64" fmla="*/ 1 w 1"/>
                <a:gd name="T65" fmla="*/ 0 h 2"/>
                <a:gd name="T66" fmla="*/ 1 w 1"/>
                <a:gd name="T67" fmla="*/ 0 h 2"/>
                <a:gd name="T68" fmla="*/ 1 w 1"/>
                <a:gd name="T69" fmla="*/ 0 h 2"/>
                <a:gd name="T70" fmla="*/ 1 w 1"/>
                <a:gd name="T71" fmla="*/ 0 h 2"/>
                <a:gd name="T72" fmla="*/ 1 w 1"/>
                <a:gd name="T73" fmla="*/ 0 h 2"/>
                <a:gd name="T74" fmla="*/ 1 w 1"/>
                <a:gd name="T75" fmla="*/ 0 h 2"/>
                <a:gd name="T76" fmla="*/ 1 w 1"/>
                <a:gd name="T77" fmla="*/ 0 h 2"/>
                <a:gd name="T78" fmla="*/ 1 w 1"/>
                <a:gd name="T79" fmla="*/ 0 h 2"/>
                <a:gd name="T80" fmla="*/ 1 w 1"/>
                <a:gd name="T81" fmla="*/ 0 h 2"/>
                <a:gd name="T82" fmla="*/ 1 w 1"/>
                <a:gd name="T83" fmla="*/ 0 h 2"/>
                <a:gd name="T84" fmla="*/ 1 w 1"/>
                <a:gd name="T85" fmla="*/ 0 h 2"/>
                <a:gd name="T86" fmla="*/ 1 w 1"/>
                <a:gd name="T87" fmla="*/ 0 h 2"/>
                <a:gd name="T88" fmla="*/ 1 w 1"/>
                <a:gd name="T89" fmla="*/ 0 h 2"/>
                <a:gd name="T90" fmla="*/ 1 w 1"/>
                <a:gd name="T91" fmla="*/ 0 h 2"/>
                <a:gd name="T92" fmla="*/ 1 w 1"/>
                <a:gd name="T93" fmla="*/ 0 h 2"/>
                <a:gd name="T94" fmla="*/ 1 w 1"/>
                <a:gd name="T95" fmla="*/ 0 h 2"/>
                <a:gd name="T96" fmla="*/ 1 w 1"/>
                <a:gd name="T97" fmla="*/ 0 h 2"/>
                <a:gd name="T98" fmla="*/ 1 w 1"/>
                <a:gd name="T99" fmla="*/ 0 h 2"/>
                <a:gd name="T100" fmla="*/ 1 w 1"/>
                <a:gd name="T10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 h="2">
                  <a:moveTo>
                    <a:pt x="0" y="2"/>
                  </a:moveTo>
                  <a:cubicBezTo>
                    <a:pt x="0" y="2"/>
                    <a:pt x="0" y="2"/>
                    <a:pt x="0" y="2"/>
                  </a:cubicBezTo>
                  <a:cubicBezTo>
                    <a:pt x="0" y="2"/>
                    <a:pt x="0" y="2"/>
                    <a:pt x="0" y="2"/>
                  </a:cubicBezTo>
                  <a:moveTo>
                    <a:pt x="1" y="2"/>
                  </a:moveTo>
                  <a:cubicBezTo>
                    <a:pt x="1" y="2"/>
                    <a:pt x="1" y="2"/>
                    <a:pt x="1" y="2"/>
                  </a:cubicBezTo>
                  <a:cubicBezTo>
                    <a:pt x="1" y="2"/>
                    <a:pt x="1" y="2"/>
                    <a:pt x="1" y="2"/>
                  </a:cubicBezTo>
                  <a:moveTo>
                    <a:pt x="1" y="1"/>
                  </a:moveTo>
                  <a:cubicBezTo>
                    <a:pt x="1" y="2"/>
                    <a:pt x="1" y="2"/>
                    <a:pt x="1" y="2"/>
                  </a:cubicBezTo>
                  <a:cubicBezTo>
                    <a:pt x="1" y="2"/>
                    <a:pt x="1" y="2"/>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1"/>
                    <a:pt x="1"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9" name="Freeform 5112"/>
            <p:cNvSpPr>
              <a:spLocks/>
            </p:cNvSpPr>
            <p:nvPr/>
          </p:nvSpPr>
          <p:spPr bwMode="auto">
            <a:xfrm>
              <a:off x="3553703" y="4278735"/>
              <a:ext cx="102073" cy="95268"/>
            </a:xfrm>
            <a:custGeom>
              <a:avLst/>
              <a:gdLst>
                <a:gd name="T0" fmla="*/ 20 w 20"/>
                <a:gd name="T1" fmla="*/ 0 h 20"/>
                <a:gd name="T2" fmla="*/ 0 w 20"/>
                <a:gd name="T3" fmla="*/ 0 h 20"/>
                <a:gd name="T4" fmla="*/ 12 w 20"/>
                <a:gd name="T5" fmla="*/ 20 h 20"/>
                <a:gd name="T6" fmla="*/ 19 w 20"/>
                <a:gd name="T7" fmla="*/ 5 h 20"/>
                <a:gd name="T8" fmla="*/ 19 w 20"/>
                <a:gd name="T9" fmla="*/ 5 h 20"/>
                <a:gd name="T10" fmla="*/ 20 w 20"/>
                <a:gd name="T11" fmla="*/ 5 h 20"/>
                <a:gd name="T12" fmla="*/ 20 w 20"/>
                <a:gd name="T13" fmla="*/ 5 h 20"/>
                <a:gd name="T14" fmla="*/ 20 w 20"/>
                <a:gd name="T15" fmla="*/ 5 h 20"/>
                <a:gd name="T16" fmla="*/ 20 w 20"/>
                <a:gd name="T17" fmla="*/ 4 h 20"/>
                <a:gd name="T18" fmla="*/ 20 w 20"/>
                <a:gd name="T19" fmla="*/ 4 h 20"/>
                <a:gd name="T20" fmla="*/ 20 w 20"/>
                <a:gd name="T21" fmla="*/ 4 h 20"/>
                <a:gd name="T22" fmla="*/ 20 w 20"/>
                <a:gd name="T23" fmla="*/ 4 h 20"/>
                <a:gd name="T24" fmla="*/ 20 w 20"/>
                <a:gd name="T25" fmla="*/ 4 h 20"/>
                <a:gd name="T26" fmla="*/ 20 w 20"/>
                <a:gd name="T27" fmla="*/ 4 h 20"/>
                <a:gd name="T28" fmla="*/ 20 w 20"/>
                <a:gd name="T29" fmla="*/ 4 h 20"/>
                <a:gd name="T30" fmla="*/ 20 w 20"/>
                <a:gd name="T31" fmla="*/ 4 h 20"/>
                <a:gd name="T32" fmla="*/ 20 w 20"/>
                <a:gd name="T33" fmla="*/ 4 h 20"/>
                <a:gd name="T34" fmla="*/ 20 w 20"/>
                <a:gd name="T35" fmla="*/ 4 h 20"/>
                <a:gd name="T36" fmla="*/ 20 w 20"/>
                <a:gd name="T37" fmla="*/ 4 h 20"/>
                <a:gd name="T38" fmla="*/ 20 w 20"/>
                <a:gd name="T39" fmla="*/ 4 h 20"/>
                <a:gd name="T40" fmla="*/ 20 w 20"/>
                <a:gd name="T41" fmla="*/ 3 h 20"/>
                <a:gd name="T42" fmla="*/ 20 w 20"/>
                <a:gd name="T43" fmla="*/ 3 h 20"/>
                <a:gd name="T44" fmla="*/ 20 w 20"/>
                <a:gd name="T45" fmla="*/ 3 h 20"/>
                <a:gd name="T46" fmla="*/ 20 w 20"/>
                <a:gd name="T47" fmla="*/ 3 h 20"/>
                <a:gd name="T48" fmla="*/ 20 w 20"/>
                <a:gd name="T49" fmla="*/ 3 h 20"/>
                <a:gd name="T50" fmla="*/ 20 w 20"/>
                <a:gd name="T51" fmla="*/ 3 h 20"/>
                <a:gd name="T52" fmla="*/ 20 w 20"/>
                <a:gd name="T53" fmla="*/ 3 h 20"/>
                <a:gd name="T54" fmla="*/ 20 w 20"/>
                <a:gd name="T55" fmla="*/ 3 h 20"/>
                <a:gd name="T56" fmla="*/ 20 w 20"/>
                <a:gd name="T57" fmla="*/ 3 h 20"/>
                <a:gd name="T58" fmla="*/ 20 w 20"/>
                <a:gd name="T59" fmla="*/ 3 h 20"/>
                <a:gd name="T60" fmla="*/ 20 w 20"/>
                <a:gd name="T61" fmla="*/ 3 h 20"/>
                <a:gd name="T62" fmla="*/ 20 w 20"/>
                <a:gd name="T63" fmla="*/ 3 h 20"/>
                <a:gd name="T64" fmla="*/ 20 w 20"/>
                <a:gd name="T65" fmla="*/ 3 h 20"/>
                <a:gd name="T66" fmla="*/ 20 w 20"/>
                <a:gd name="T67" fmla="*/ 3 h 20"/>
                <a:gd name="T68" fmla="*/ 20 w 20"/>
                <a:gd name="T69" fmla="*/ 3 h 20"/>
                <a:gd name="T70" fmla="*/ 20 w 20"/>
                <a:gd name="T71" fmla="*/ 3 h 20"/>
                <a:gd name="T72" fmla="*/ 20 w 20"/>
                <a:gd name="T73" fmla="*/ 3 h 20"/>
                <a:gd name="T74" fmla="*/ 20 w 20"/>
                <a:gd name="T75" fmla="*/ 3 h 20"/>
                <a:gd name="T76" fmla="*/ 20 w 20"/>
                <a:gd name="T7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20">
                  <a:moveTo>
                    <a:pt x="20" y="0"/>
                  </a:moveTo>
                  <a:cubicBezTo>
                    <a:pt x="0" y="0"/>
                    <a:pt x="0" y="0"/>
                    <a:pt x="0" y="0"/>
                  </a:cubicBezTo>
                  <a:cubicBezTo>
                    <a:pt x="12" y="20"/>
                    <a:pt x="12" y="20"/>
                    <a:pt x="12" y="20"/>
                  </a:cubicBezTo>
                  <a:cubicBezTo>
                    <a:pt x="15" y="14"/>
                    <a:pt x="18" y="8"/>
                    <a:pt x="19" y="5"/>
                  </a:cubicBezTo>
                  <a:cubicBezTo>
                    <a:pt x="19" y="5"/>
                    <a:pt x="19" y="5"/>
                    <a:pt x="19" y="5"/>
                  </a:cubicBezTo>
                  <a:cubicBezTo>
                    <a:pt x="19" y="5"/>
                    <a:pt x="20" y="5"/>
                    <a:pt x="20" y="5"/>
                  </a:cubicBezTo>
                  <a:cubicBezTo>
                    <a:pt x="20" y="5"/>
                    <a:pt x="20" y="5"/>
                    <a:pt x="20" y="5"/>
                  </a:cubicBezTo>
                  <a:cubicBezTo>
                    <a:pt x="20" y="5"/>
                    <a:pt x="20" y="5"/>
                    <a:pt x="20" y="5"/>
                  </a:cubicBezTo>
                  <a:cubicBezTo>
                    <a:pt x="20" y="5"/>
                    <a:pt x="20" y="5"/>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0"/>
                    <a:pt x="20" y="0"/>
                    <a:pt x="20" y="0"/>
                  </a:cubicBezTo>
                </a:path>
              </a:pathLst>
            </a:custGeom>
            <a:solidFill>
              <a:srgbClr val="B79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0" name="Freeform 5113"/>
            <p:cNvSpPr>
              <a:spLocks/>
            </p:cNvSpPr>
            <p:nvPr/>
          </p:nvSpPr>
          <p:spPr bwMode="auto">
            <a:xfrm>
              <a:off x="3444827" y="4292346"/>
              <a:ext cx="47636" cy="81657"/>
            </a:xfrm>
            <a:custGeom>
              <a:avLst/>
              <a:gdLst>
                <a:gd name="T0" fmla="*/ 0 w 9"/>
                <a:gd name="T1" fmla="*/ 0 h 17"/>
                <a:gd name="T2" fmla="*/ 9 w 9"/>
                <a:gd name="T3" fmla="*/ 17 h 17"/>
                <a:gd name="T4" fmla="*/ 9 w 9"/>
                <a:gd name="T5" fmla="*/ 16 h 17"/>
                <a:gd name="T6" fmla="*/ 0 w 9"/>
                <a:gd name="T7" fmla="*/ 0 h 17"/>
              </a:gdLst>
              <a:ahLst/>
              <a:cxnLst>
                <a:cxn ang="0">
                  <a:pos x="T0" y="T1"/>
                </a:cxn>
                <a:cxn ang="0">
                  <a:pos x="T2" y="T3"/>
                </a:cxn>
                <a:cxn ang="0">
                  <a:pos x="T4" y="T5"/>
                </a:cxn>
                <a:cxn ang="0">
                  <a:pos x="T6" y="T7"/>
                </a:cxn>
              </a:cxnLst>
              <a:rect l="0" t="0" r="r" b="b"/>
              <a:pathLst>
                <a:path w="9" h="17">
                  <a:moveTo>
                    <a:pt x="0" y="0"/>
                  </a:moveTo>
                  <a:cubicBezTo>
                    <a:pt x="0" y="0"/>
                    <a:pt x="4" y="9"/>
                    <a:pt x="9" y="17"/>
                  </a:cubicBezTo>
                  <a:cubicBezTo>
                    <a:pt x="9" y="16"/>
                    <a:pt x="9" y="16"/>
                    <a:pt x="9" y="16"/>
                  </a:cubicBezTo>
                  <a:cubicBezTo>
                    <a:pt x="4" y="8"/>
                    <a:pt x="0" y="0"/>
                    <a:pt x="0"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1" name="Freeform 5114"/>
            <p:cNvSpPr>
              <a:spLocks/>
            </p:cNvSpPr>
            <p:nvPr/>
          </p:nvSpPr>
          <p:spPr bwMode="auto">
            <a:xfrm>
              <a:off x="3444827" y="4278735"/>
              <a:ext cx="108876" cy="88465"/>
            </a:xfrm>
            <a:custGeom>
              <a:avLst/>
              <a:gdLst>
                <a:gd name="T0" fmla="*/ 21 w 21"/>
                <a:gd name="T1" fmla="*/ 0 h 19"/>
                <a:gd name="T2" fmla="*/ 0 w 21"/>
                <a:gd name="T3" fmla="*/ 0 h 19"/>
                <a:gd name="T4" fmla="*/ 0 w 21"/>
                <a:gd name="T5" fmla="*/ 3 h 19"/>
                <a:gd name="T6" fmla="*/ 0 w 21"/>
                <a:gd name="T7" fmla="*/ 3 h 19"/>
                <a:gd name="T8" fmla="*/ 9 w 21"/>
                <a:gd name="T9" fmla="*/ 19 h 19"/>
                <a:gd name="T10" fmla="*/ 21 w 21"/>
                <a:gd name="T11" fmla="*/ 0 h 19"/>
              </a:gdLst>
              <a:ahLst/>
              <a:cxnLst>
                <a:cxn ang="0">
                  <a:pos x="T0" y="T1"/>
                </a:cxn>
                <a:cxn ang="0">
                  <a:pos x="T2" y="T3"/>
                </a:cxn>
                <a:cxn ang="0">
                  <a:pos x="T4" y="T5"/>
                </a:cxn>
                <a:cxn ang="0">
                  <a:pos x="T6" y="T7"/>
                </a:cxn>
                <a:cxn ang="0">
                  <a:pos x="T8" y="T9"/>
                </a:cxn>
                <a:cxn ang="0">
                  <a:pos x="T10" y="T11"/>
                </a:cxn>
              </a:cxnLst>
              <a:rect l="0" t="0" r="r" b="b"/>
              <a:pathLst>
                <a:path w="21" h="19">
                  <a:moveTo>
                    <a:pt x="21" y="0"/>
                  </a:moveTo>
                  <a:cubicBezTo>
                    <a:pt x="0" y="0"/>
                    <a:pt x="0" y="0"/>
                    <a:pt x="0" y="0"/>
                  </a:cubicBezTo>
                  <a:cubicBezTo>
                    <a:pt x="0" y="3"/>
                    <a:pt x="0" y="3"/>
                    <a:pt x="0" y="3"/>
                  </a:cubicBezTo>
                  <a:cubicBezTo>
                    <a:pt x="0" y="3"/>
                    <a:pt x="0" y="3"/>
                    <a:pt x="0" y="3"/>
                  </a:cubicBezTo>
                  <a:cubicBezTo>
                    <a:pt x="0" y="3"/>
                    <a:pt x="4" y="11"/>
                    <a:pt x="9" y="19"/>
                  </a:cubicBezTo>
                  <a:cubicBezTo>
                    <a:pt x="21" y="0"/>
                    <a:pt x="21" y="0"/>
                    <a:pt x="21" y="0"/>
                  </a:cubicBezTo>
                </a:path>
              </a:pathLst>
            </a:custGeom>
            <a:solidFill>
              <a:srgbClr val="B79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2" name="Freeform 5203"/>
            <p:cNvSpPr>
              <a:spLocks/>
            </p:cNvSpPr>
            <p:nvPr/>
          </p:nvSpPr>
          <p:spPr bwMode="auto">
            <a:xfrm>
              <a:off x="4563249" y="4729049"/>
              <a:ext cx="551200" cy="551200"/>
            </a:xfrm>
            <a:custGeom>
              <a:avLst/>
              <a:gdLst>
                <a:gd name="T0" fmla="*/ 75 w 81"/>
                <a:gd name="T1" fmla="*/ 0 h 81"/>
                <a:gd name="T2" fmla="*/ 0 w 81"/>
                <a:gd name="T3" fmla="*/ 75 h 81"/>
                <a:gd name="T4" fmla="*/ 5 w 81"/>
                <a:gd name="T5" fmla="*/ 81 h 81"/>
                <a:gd name="T6" fmla="*/ 81 w 81"/>
                <a:gd name="T7" fmla="*/ 5 h 81"/>
                <a:gd name="T8" fmla="*/ 75 w 81"/>
                <a:gd name="T9" fmla="*/ 0 h 81"/>
              </a:gdLst>
              <a:ahLst/>
              <a:cxnLst>
                <a:cxn ang="0">
                  <a:pos x="T0" y="T1"/>
                </a:cxn>
                <a:cxn ang="0">
                  <a:pos x="T2" y="T3"/>
                </a:cxn>
                <a:cxn ang="0">
                  <a:pos x="T4" y="T5"/>
                </a:cxn>
                <a:cxn ang="0">
                  <a:pos x="T6" y="T7"/>
                </a:cxn>
                <a:cxn ang="0">
                  <a:pos x="T8" y="T9"/>
                </a:cxn>
              </a:cxnLst>
              <a:rect l="0" t="0" r="r" b="b"/>
              <a:pathLst>
                <a:path w="81" h="81">
                  <a:moveTo>
                    <a:pt x="75" y="0"/>
                  </a:moveTo>
                  <a:lnTo>
                    <a:pt x="0" y="75"/>
                  </a:lnTo>
                  <a:lnTo>
                    <a:pt x="5" y="81"/>
                  </a:lnTo>
                  <a:lnTo>
                    <a:pt x="81" y="5"/>
                  </a:lnTo>
                  <a:lnTo>
                    <a:pt x="75" y="0"/>
                  </a:ln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4" name="Freeform 5204"/>
            <p:cNvSpPr>
              <a:spLocks/>
            </p:cNvSpPr>
            <p:nvPr/>
          </p:nvSpPr>
          <p:spPr bwMode="auto">
            <a:xfrm>
              <a:off x="4563249" y="4729049"/>
              <a:ext cx="551200" cy="551200"/>
            </a:xfrm>
            <a:custGeom>
              <a:avLst/>
              <a:gdLst>
                <a:gd name="T0" fmla="*/ 75 w 81"/>
                <a:gd name="T1" fmla="*/ 0 h 81"/>
                <a:gd name="T2" fmla="*/ 0 w 81"/>
                <a:gd name="T3" fmla="*/ 75 h 81"/>
                <a:gd name="T4" fmla="*/ 5 w 81"/>
                <a:gd name="T5" fmla="*/ 81 h 81"/>
                <a:gd name="T6" fmla="*/ 81 w 81"/>
                <a:gd name="T7" fmla="*/ 5 h 81"/>
                <a:gd name="T8" fmla="*/ 75 w 81"/>
                <a:gd name="T9" fmla="*/ 0 h 81"/>
              </a:gdLst>
              <a:ahLst/>
              <a:cxnLst>
                <a:cxn ang="0">
                  <a:pos x="T0" y="T1"/>
                </a:cxn>
                <a:cxn ang="0">
                  <a:pos x="T2" y="T3"/>
                </a:cxn>
                <a:cxn ang="0">
                  <a:pos x="T4" y="T5"/>
                </a:cxn>
                <a:cxn ang="0">
                  <a:pos x="T6" y="T7"/>
                </a:cxn>
                <a:cxn ang="0">
                  <a:pos x="T8" y="T9"/>
                </a:cxn>
              </a:cxnLst>
              <a:rect l="0" t="0" r="r" b="b"/>
              <a:pathLst>
                <a:path w="81" h="81">
                  <a:moveTo>
                    <a:pt x="75" y="0"/>
                  </a:moveTo>
                  <a:lnTo>
                    <a:pt x="0" y="75"/>
                  </a:lnTo>
                  <a:lnTo>
                    <a:pt x="5" y="81"/>
                  </a:lnTo>
                  <a:lnTo>
                    <a:pt x="81" y="5"/>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5" name="Freeform 5205"/>
            <p:cNvSpPr>
              <a:spLocks/>
            </p:cNvSpPr>
            <p:nvPr/>
          </p:nvSpPr>
          <p:spPr bwMode="auto">
            <a:xfrm>
              <a:off x="4706155" y="4579342"/>
              <a:ext cx="299416" cy="306221"/>
            </a:xfrm>
            <a:custGeom>
              <a:avLst/>
              <a:gdLst>
                <a:gd name="T0" fmla="*/ 37 w 61"/>
                <a:gd name="T1" fmla="*/ 62 h 62"/>
                <a:gd name="T2" fmla="*/ 61 w 61"/>
                <a:gd name="T3" fmla="*/ 37 h 62"/>
                <a:gd name="T4" fmla="*/ 46 w 61"/>
                <a:gd name="T5" fmla="*/ 0 h 62"/>
                <a:gd name="T6" fmla="*/ 18 w 61"/>
                <a:gd name="T7" fmla="*/ 18 h 62"/>
                <a:gd name="T8" fmla="*/ 0 w 61"/>
                <a:gd name="T9" fmla="*/ 47 h 62"/>
                <a:gd name="T10" fmla="*/ 37 w 61"/>
                <a:gd name="T11" fmla="*/ 62 h 62"/>
              </a:gdLst>
              <a:ahLst/>
              <a:cxnLst>
                <a:cxn ang="0">
                  <a:pos x="T0" y="T1"/>
                </a:cxn>
                <a:cxn ang="0">
                  <a:pos x="T2" y="T3"/>
                </a:cxn>
                <a:cxn ang="0">
                  <a:pos x="T4" y="T5"/>
                </a:cxn>
                <a:cxn ang="0">
                  <a:pos x="T6" y="T7"/>
                </a:cxn>
                <a:cxn ang="0">
                  <a:pos x="T8" y="T9"/>
                </a:cxn>
                <a:cxn ang="0">
                  <a:pos x="T10" y="T11"/>
                </a:cxn>
              </a:cxnLst>
              <a:rect l="0" t="0" r="r" b="b"/>
              <a:pathLst>
                <a:path w="61" h="62">
                  <a:moveTo>
                    <a:pt x="37" y="62"/>
                  </a:moveTo>
                  <a:cubicBezTo>
                    <a:pt x="37" y="62"/>
                    <a:pt x="50" y="48"/>
                    <a:pt x="61" y="37"/>
                  </a:cubicBezTo>
                  <a:cubicBezTo>
                    <a:pt x="45" y="21"/>
                    <a:pt x="46" y="0"/>
                    <a:pt x="46" y="0"/>
                  </a:cubicBezTo>
                  <a:cubicBezTo>
                    <a:pt x="46" y="0"/>
                    <a:pt x="32" y="3"/>
                    <a:pt x="18" y="18"/>
                  </a:cubicBezTo>
                  <a:cubicBezTo>
                    <a:pt x="3" y="32"/>
                    <a:pt x="0" y="47"/>
                    <a:pt x="0" y="47"/>
                  </a:cubicBezTo>
                  <a:cubicBezTo>
                    <a:pt x="0" y="47"/>
                    <a:pt x="19" y="44"/>
                    <a:pt x="37" y="62"/>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6" name="Freeform 5206"/>
            <p:cNvSpPr>
              <a:spLocks noEditPoints="1"/>
            </p:cNvSpPr>
            <p:nvPr/>
          </p:nvSpPr>
          <p:spPr bwMode="auto">
            <a:xfrm>
              <a:off x="4706155" y="4579342"/>
              <a:ext cx="224563" cy="231366"/>
            </a:xfrm>
            <a:custGeom>
              <a:avLst/>
              <a:gdLst>
                <a:gd name="T0" fmla="*/ 2 w 46"/>
                <a:gd name="T1" fmla="*/ 46 h 47"/>
                <a:gd name="T2" fmla="*/ 0 w 46"/>
                <a:gd name="T3" fmla="*/ 47 h 47"/>
                <a:gd name="T4" fmla="*/ 8 w 46"/>
                <a:gd name="T5" fmla="*/ 47 h 47"/>
                <a:gd name="T6" fmla="*/ 2 w 46"/>
                <a:gd name="T7" fmla="*/ 46 h 47"/>
                <a:gd name="T8" fmla="*/ 46 w 46"/>
                <a:gd name="T9" fmla="*/ 0 h 47"/>
                <a:gd name="T10" fmla="*/ 46 w 46"/>
                <a:gd name="T11" fmla="*/ 0 h 47"/>
                <a:gd name="T12" fmla="*/ 46 w 46"/>
                <a:gd name="T13" fmla="*/ 0 h 47"/>
                <a:gd name="T14" fmla="*/ 46 w 46"/>
                <a:gd name="T15" fmla="*/ 0 h 47"/>
                <a:gd name="T16" fmla="*/ 46 w 46"/>
                <a:gd name="T17" fmla="*/ 0 h 47"/>
                <a:gd name="T18" fmla="*/ 46 w 46"/>
                <a:gd name="T19" fmla="*/ 0 h 47"/>
                <a:gd name="T20" fmla="*/ 46 w 46"/>
                <a:gd name="T21" fmla="*/ 0 h 47"/>
                <a:gd name="T22" fmla="*/ 46 w 46"/>
                <a:gd name="T23" fmla="*/ 0 h 47"/>
                <a:gd name="T24" fmla="*/ 46 w 46"/>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47">
                  <a:moveTo>
                    <a:pt x="2" y="46"/>
                  </a:moveTo>
                  <a:cubicBezTo>
                    <a:pt x="1" y="46"/>
                    <a:pt x="0" y="47"/>
                    <a:pt x="0" y="47"/>
                  </a:cubicBezTo>
                  <a:cubicBezTo>
                    <a:pt x="8" y="47"/>
                    <a:pt x="8" y="47"/>
                    <a:pt x="8" y="47"/>
                  </a:cubicBezTo>
                  <a:cubicBezTo>
                    <a:pt x="6" y="47"/>
                    <a:pt x="4" y="46"/>
                    <a:pt x="2" y="46"/>
                  </a:cubicBezTo>
                  <a:moveTo>
                    <a:pt x="46" y="0"/>
                  </a:moveTo>
                  <a:cubicBezTo>
                    <a:pt x="46" y="0"/>
                    <a:pt x="46" y="0"/>
                    <a:pt x="46" y="0"/>
                  </a:cubicBezTo>
                  <a:cubicBezTo>
                    <a:pt x="46" y="0"/>
                    <a:pt x="46" y="0"/>
                    <a:pt x="46" y="0"/>
                  </a:cubicBezTo>
                  <a:moveTo>
                    <a:pt x="46" y="0"/>
                  </a:moveTo>
                  <a:cubicBezTo>
                    <a:pt x="46" y="0"/>
                    <a:pt x="46" y="0"/>
                    <a:pt x="46" y="0"/>
                  </a:cubicBezTo>
                  <a:cubicBezTo>
                    <a:pt x="46" y="0"/>
                    <a:pt x="46" y="0"/>
                    <a:pt x="46" y="0"/>
                  </a:cubicBezTo>
                  <a:moveTo>
                    <a:pt x="46" y="0"/>
                  </a:moveTo>
                  <a:cubicBezTo>
                    <a:pt x="46" y="0"/>
                    <a:pt x="46" y="0"/>
                    <a:pt x="46" y="0"/>
                  </a:cubicBezTo>
                  <a:cubicBezTo>
                    <a:pt x="46" y="0"/>
                    <a:pt x="46" y="0"/>
                    <a:pt x="46" y="0"/>
                  </a:cubicBezTo>
                </a:path>
              </a:pathLst>
            </a:custGeom>
            <a:solidFill>
              <a:srgbClr val="373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7" name="Freeform 5207"/>
            <p:cNvSpPr>
              <a:spLocks/>
            </p:cNvSpPr>
            <p:nvPr/>
          </p:nvSpPr>
          <p:spPr bwMode="auto">
            <a:xfrm>
              <a:off x="4706155" y="4579342"/>
              <a:ext cx="231366" cy="231366"/>
            </a:xfrm>
            <a:custGeom>
              <a:avLst/>
              <a:gdLst>
                <a:gd name="T0" fmla="*/ 46 w 47"/>
                <a:gd name="T1" fmla="*/ 0 h 47"/>
                <a:gd name="T2" fmla="*/ 18 w 47"/>
                <a:gd name="T3" fmla="*/ 18 h 47"/>
                <a:gd name="T4" fmla="*/ 0 w 47"/>
                <a:gd name="T5" fmla="*/ 47 h 47"/>
                <a:gd name="T6" fmla="*/ 0 w 47"/>
                <a:gd name="T7" fmla="*/ 47 h 47"/>
                <a:gd name="T8" fmla="*/ 2 w 47"/>
                <a:gd name="T9" fmla="*/ 46 h 47"/>
                <a:gd name="T10" fmla="*/ 8 w 47"/>
                <a:gd name="T11" fmla="*/ 47 h 47"/>
                <a:gd name="T12" fmla="*/ 8 w 47"/>
                <a:gd name="T13" fmla="*/ 47 h 47"/>
                <a:gd name="T14" fmla="*/ 47 w 47"/>
                <a:gd name="T15" fmla="*/ 8 h 47"/>
                <a:gd name="T16" fmla="*/ 46 w 47"/>
                <a:gd name="T17" fmla="*/ 0 h 47"/>
                <a:gd name="T18" fmla="*/ 46 w 47"/>
                <a:gd name="T19" fmla="*/ 0 h 47"/>
                <a:gd name="T20" fmla="*/ 46 w 47"/>
                <a:gd name="T21" fmla="*/ 0 h 47"/>
                <a:gd name="T22" fmla="*/ 46 w 47"/>
                <a:gd name="T23" fmla="*/ 0 h 47"/>
                <a:gd name="T24" fmla="*/ 46 w 47"/>
                <a:gd name="T25" fmla="*/ 0 h 47"/>
                <a:gd name="T26" fmla="*/ 46 w 47"/>
                <a:gd name="T27" fmla="*/ 0 h 47"/>
                <a:gd name="T28" fmla="*/ 46 w 47"/>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7">
                  <a:moveTo>
                    <a:pt x="46" y="0"/>
                  </a:moveTo>
                  <a:cubicBezTo>
                    <a:pt x="46" y="0"/>
                    <a:pt x="32" y="3"/>
                    <a:pt x="18" y="18"/>
                  </a:cubicBezTo>
                  <a:cubicBezTo>
                    <a:pt x="3" y="32"/>
                    <a:pt x="0" y="47"/>
                    <a:pt x="0" y="47"/>
                  </a:cubicBezTo>
                  <a:cubicBezTo>
                    <a:pt x="0" y="47"/>
                    <a:pt x="0" y="47"/>
                    <a:pt x="0" y="47"/>
                  </a:cubicBezTo>
                  <a:cubicBezTo>
                    <a:pt x="0" y="47"/>
                    <a:pt x="1" y="46"/>
                    <a:pt x="2" y="46"/>
                  </a:cubicBezTo>
                  <a:cubicBezTo>
                    <a:pt x="4" y="46"/>
                    <a:pt x="6" y="47"/>
                    <a:pt x="8" y="47"/>
                  </a:cubicBezTo>
                  <a:cubicBezTo>
                    <a:pt x="8" y="47"/>
                    <a:pt x="8" y="47"/>
                    <a:pt x="8" y="47"/>
                  </a:cubicBezTo>
                  <a:cubicBezTo>
                    <a:pt x="21" y="22"/>
                    <a:pt x="47" y="8"/>
                    <a:pt x="47" y="8"/>
                  </a:cubicBezTo>
                  <a:cubicBezTo>
                    <a:pt x="46" y="3"/>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6" y="0"/>
                    <a:pt x="46" y="0"/>
                  </a:cubicBezTo>
                </a:path>
              </a:pathLst>
            </a:custGeom>
            <a:solidFill>
              <a:srgbClr val="96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8" name="Freeform 5208"/>
            <p:cNvSpPr>
              <a:spLocks/>
            </p:cNvSpPr>
            <p:nvPr/>
          </p:nvSpPr>
          <p:spPr bwMode="auto">
            <a:xfrm>
              <a:off x="4957930" y="4831121"/>
              <a:ext cx="299416" cy="299416"/>
            </a:xfrm>
            <a:custGeom>
              <a:avLst/>
              <a:gdLst>
                <a:gd name="T0" fmla="*/ 24 w 61"/>
                <a:gd name="T1" fmla="*/ 0 h 62"/>
                <a:gd name="T2" fmla="*/ 0 w 61"/>
                <a:gd name="T3" fmla="*/ 25 h 62"/>
                <a:gd name="T4" fmla="*/ 15 w 61"/>
                <a:gd name="T5" fmla="*/ 62 h 62"/>
                <a:gd name="T6" fmla="*/ 44 w 61"/>
                <a:gd name="T7" fmla="*/ 44 h 62"/>
                <a:gd name="T8" fmla="*/ 61 w 61"/>
                <a:gd name="T9" fmla="*/ 15 h 62"/>
                <a:gd name="T10" fmla="*/ 24 w 61"/>
                <a:gd name="T11" fmla="*/ 0 h 62"/>
              </a:gdLst>
              <a:ahLst/>
              <a:cxnLst>
                <a:cxn ang="0">
                  <a:pos x="T0" y="T1"/>
                </a:cxn>
                <a:cxn ang="0">
                  <a:pos x="T2" y="T3"/>
                </a:cxn>
                <a:cxn ang="0">
                  <a:pos x="T4" y="T5"/>
                </a:cxn>
                <a:cxn ang="0">
                  <a:pos x="T6" y="T7"/>
                </a:cxn>
                <a:cxn ang="0">
                  <a:pos x="T8" y="T9"/>
                </a:cxn>
                <a:cxn ang="0">
                  <a:pos x="T10" y="T11"/>
                </a:cxn>
              </a:cxnLst>
              <a:rect l="0" t="0" r="r" b="b"/>
              <a:pathLst>
                <a:path w="61" h="62">
                  <a:moveTo>
                    <a:pt x="24" y="0"/>
                  </a:moveTo>
                  <a:cubicBezTo>
                    <a:pt x="24" y="0"/>
                    <a:pt x="11" y="13"/>
                    <a:pt x="0" y="25"/>
                  </a:cubicBezTo>
                  <a:cubicBezTo>
                    <a:pt x="16" y="41"/>
                    <a:pt x="15" y="62"/>
                    <a:pt x="15" y="62"/>
                  </a:cubicBezTo>
                  <a:cubicBezTo>
                    <a:pt x="15" y="62"/>
                    <a:pt x="29" y="58"/>
                    <a:pt x="44" y="44"/>
                  </a:cubicBezTo>
                  <a:cubicBezTo>
                    <a:pt x="58" y="29"/>
                    <a:pt x="61" y="15"/>
                    <a:pt x="61" y="15"/>
                  </a:cubicBezTo>
                  <a:cubicBezTo>
                    <a:pt x="61" y="15"/>
                    <a:pt x="42" y="17"/>
                    <a:pt x="24" y="0"/>
                  </a:cubicBezTo>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29" name="Freeform 5209"/>
            <p:cNvSpPr>
              <a:spLocks/>
            </p:cNvSpPr>
            <p:nvPr/>
          </p:nvSpPr>
          <p:spPr bwMode="auto">
            <a:xfrm>
              <a:off x="4644907" y="5082901"/>
              <a:ext cx="68047" cy="68047"/>
            </a:xfrm>
            <a:custGeom>
              <a:avLst/>
              <a:gdLst>
                <a:gd name="T0" fmla="*/ 10 w 10"/>
                <a:gd name="T1" fmla="*/ 0 h 10"/>
                <a:gd name="T2" fmla="*/ 0 w 10"/>
                <a:gd name="T3" fmla="*/ 10 h 10"/>
                <a:gd name="T4" fmla="*/ 0 w 10"/>
                <a:gd name="T5" fmla="*/ 10 h 10"/>
                <a:gd name="T6" fmla="*/ 10 w 10"/>
                <a:gd name="T7" fmla="*/ 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0" y="10"/>
                  </a:lnTo>
                  <a:lnTo>
                    <a:pt x="0" y="10"/>
                  </a:lnTo>
                  <a:lnTo>
                    <a:pt x="10" y="0"/>
                  </a:lnTo>
                  <a:lnTo>
                    <a:pt x="10" y="0"/>
                  </a:lnTo>
                  <a:close/>
                </a:path>
              </a:pathLst>
            </a:custGeom>
            <a:solidFill>
              <a:srgbClr val="373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0" name="Freeform 5210"/>
            <p:cNvSpPr>
              <a:spLocks/>
            </p:cNvSpPr>
            <p:nvPr/>
          </p:nvSpPr>
          <p:spPr bwMode="auto">
            <a:xfrm>
              <a:off x="4644907" y="5082901"/>
              <a:ext cx="68047" cy="68047"/>
            </a:xfrm>
            <a:custGeom>
              <a:avLst/>
              <a:gdLst>
                <a:gd name="T0" fmla="*/ 10 w 10"/>
                <a:gd name="T1" fmla="*/ 0 h 10"/>
                <a:gd name="T2" fmla="*/ 0 w 10"/>
                <a:gd name="T3" fmla="*/ 10 h 10"/>
                <a:gd name="T4" fmla="*/ 0 w 10"/>
                <a:gd name="T5" fmla="*/ 10 h 10"/>
                <a:gd name="T6" fmla="*/ 10 w 10"/>
                <a:gd name="T7" fmla="*/ 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0" y="10"/>
                  </a:lnTo>
                  <a:lnTo>
                    <a:pt x="0" y="1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1" name="Freeform 5211"/>
            <p:cNvSpPr>
              <a:spLocks/>
            </p:cNvSpPr>
            <p:nvPr/>
          </p:nvSpPr>
          <p:spPr bwMode="auto">
            <a:xfrm>
              <a:off x="4644907" y="5082901"/>
              <a:ext cx="68047" cy="149707"/>
            </a:xfrm>
            <a:custGeom>
              <a:avLst/>
              <a:gdLst>
                <a:gd name="T0" fmla="*/ 10 w 10"/>
                <a:gd name="T1" fmla="*/ 0 h 22"/>
                <a:gd name="T2" fmla="*/ 0 w 10"/>
                <a:gd name="T3" fmla="*/ 10 h 22"/>
                <a:gd name="T4" fmla="*/ 0 w 10"/>
                <a:gd name="T5" fmla="*/ 22 h 22"/>
                <a:gd name="T6" fmla="*/ 10 w 10"/>
                <a:gd name="T7" fmla="*/ 12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lnTo>
                    <a:pt x="0" y="10"/>
                  </a:lnTo>
                  <a:lnTo>
                    <a:pt x="0" y="22"/>
                  </a:lnTo>
                  <a:lnTo>
                    <a:pt x="10" y="12"/>
                  </a:lnTo>
                  <a:lnTo>
                    <a:pt x="10" y="0"/>
                  </a:lnTo>
                  <a:close/>
                </a:path>
              </a:pathLst>
            </a:custGeom>
            <a:solidFill>
              <a:srgbClr val="B067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2" name="Freeform 5212"/>
            <p:cNvSpPr>
              <a:spLocks/>
            </p:cNvSpPr>
            <p:nvPr/>
          </p:nvSpPr>
          <p:spPr bwMode="auto">
            <a:xfrm>
              <a:off x="4644907" y="5082901"/>
              <a:ext cx="68047" cy="149707"/>
            </a:xfrm>
            <a:custGeom>
              <a:avLst/>
              <a:gdLst>
                <a:gd name="T0" fmla="*/ 10 w 10"/>
                <a:gd name="T1" fmla="*/ 0 h 22"/>
                <a:gd name="T2" fmla="*/ 0 w 10"/>
                <a:gd name="T3" fmla="*/ 10 h 22"/>
                <a:gd name="T4" fmla="*/ 0 w 10"/>
                <a:gd name="T5" fmla="*/ 22 h 22"/>
                <a:gd name="T6" fmla="*/ 10 w 10"/>
                <a:gd name="T7" fmla="*/ 12 h 22"/>
                <a:gd name="T8" fmla="*/ 10 w 10"/>
                <a:gd name="T9" fmla="*/ 0 h 22"/>
              </a:gdLst>
              <a:ahLst/>
              <a:cxnLst>
                <a:cxn ang="0">
                  <a:pos x="T0" y="T1"/>
                </a:cxn>
                <a:cxn ang="0">
                  <a:pos x="T2" y="T3"/>
                </a:cxn>
                <a:cxn ang="0">
                  <a:pos x="T4" y="T5"/>
                </a:cxn>
                <a:cxn ang="0">
                  <a:pos x="T6" y="T7"/>
                </a:cxn>
                <a:cxn ang="0">
                  <a:pos x="T8" y="T9"/>
                </a:cxn>
              </a:cxnLst>
              <a:rect l="0" t="0" r="r" b="b"/>
              <a:pathLst>
                <a:path w="10" h="22">
                  <a:moveTo>
                    <a:pt x="10" y="0"/>
                  </a:moveTo>
                  <a:lnTo>
                    <a:pt x="0" y="10"/>
                  </a:lnTo>
                  <a:lnTo>
                    <a:pt x="0" y="22"/>
                  </a:lnTo>
                  <a:lnTo>
                    <a:pt x="10" y="1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3" name="Freeform 5213"/>
            <p:cNvSpPr>
              <a:spLocks/>
            </p:cNvSpPr>
            <p:nvPr/>
          </p:nvSpPr>
          <p:spPr bwMode="auto">
            <a:xfrm>
              <a:off x="4774202" y="4953612"/>
              <a:ext cx="68047" cy="68047"/>
            </a:xfrm>
            <a:custGeom>
              <a:avLst/>
              <a:gdLst>
                <a:gd name="T0" fmla="*/ 10 w 10"/>
                <a:gd name="T1" fmla="*/ 0 h 10"/>
                <a:gd name="T2" fmla="*/ 0 w 10"/>
                <a:gd name="T3" fmla="*/ 10 h 10"/>
                <a:gd name="T4" fmla="*/ 0 w 10"/>
                <a:gd name="T5" fmla="*/ 10 h 10"/>
                <a:gd name="T6" fmla="*/ 10 w 10"/>
                <a:gd name="T7" fmla="*/ 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0" y="10"/>
                  </a:lnTo>
                  <a:lnTo>
                    <a:pt x="0" y="10"/>
                  </a:lnTo>
                  <a:lnTo>
                    <a:pt x="10" y="0"/>
                  </a:lnTo>
                  <a:lnTo>
                    <a:pt x="10" y="0"/>
                  </a:lnTo>
                  <a:close/>
                </a:path>
              </a:pathLst>
            </a:custGeom>
            <a:solidFill>
              <a:srgbClr val="373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4" name="Freeform 5214"/>
            <p:cNvSpPr>
              <a:spLocks/>
            </p:cNvSpPr>
            <p:nvPr/>
          </p:nvSpPr>
          <p:spPr bwMode="auto">
            <a:xfrm>
              <a:off x="4774202" y="4953612"/>
              <a:ext cx="68047" cy="68047"/>
            </a:xfrm>
            <a:custGeom>
              <a:avLst/>
              <a:gdLst>
                <a:gd name="T0" fmla="*/ 10 w 10"/>
                <a:gd name="T1" fmla="*/ 0 h 10"/>
                <a:gd name="T2" fmla="*/ 0 w 10"/>
                <a:gd name="T3" fmla="*/ 10 h 10"/>
                <a:gd name="T4" fmla="*/ 0 w 10"/>
                <a:gd name="T5" fmla="*/ 10 h 10"/>
                <a:gd name="T6" fmla="*/ 10 w 10"/>
                <a:gd name="T7" fmla="*/ 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0" y="10"/>
                  </a:lnTo>
                  <a:lnTo>
                    <a:pt x="0" y="10"/>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5" name="Freeform 5215"/>
            <p:cNvSpPr>
              <a:spLocks/>
            </p:cNvSpPr>
            <p:nvPr/>
          </p:nvSpPr>
          <p:spPr bwMode="auto">
            <a:xfrm>
              <a:off x="4774202" y="4953612"/>
              <a:ext cx="68047" cy="142906"/>
            </a:xfrm>
            <a:custGeom>
              <a:avLst/>
              <a:gdLst>
                <a:gd name="T0" fmla="*/ 10 w 10"/>
                <a:gd name="T1" fmla="*/ 0 h 21"/>
                <a:gd name="T2" fmla="*/ 0 w 10"/>
                <a:gd name="T3" fmla="*/ 10 h 21"/>
                <a:gd name="T4" fmla="*/ 0 w 10"/>
                <a:gd name="T5" fmla="*/ 21 h 21"/>
                <a:gd name="T6" fmla="*/ 10 w 10"/>
                <a:gd name="T7" fmla="*/ 12 h 21"/>
                <a:gd name="T8" fmla="*/ 10 w 10"/>
                <a:gd name="T9" fmla="*/ 0 h 21"/>
              </a:gdLst>
              <a:ahLst/>
              <a:cxnLst>
                <a:cxn ang="0">
                  <a:pos x="T0" y="T1"/>
                </a:cxn>
                <a:cxn ang="0">
                  <a:pos x="T2" y="T3"/>
                </a:cxn>
                <a:cxn ang="0">
                  <a:pos x="T4" y="T5"/>
                </a:cxn>
                <a:cxn ang="0">
                  <a:pos x="T6" y="T7"/>
                </a:cxn>
                <a:cxn ang="0">
                  <a:pos x="T8" y="T9"/>
                </a:cxn>
              </a:cxnLst>
              <a:rect l="0" t="0" r="r" b="b"/>
              <a:pathLst>
                <a:path w="10" h="21">
                  <a:moveTo>
                    <a:pt x="10" y="0"/>
                  </a:moveTo>
                  <a:lnTo>
                    <a:pt x="0" y="10"/>
                  </a:lnTo>
                  <a:lnTo>
                    <a:pt x="0" y="21"/>
                  </a:lnTo>
                  <a:lnTo>
                    <a:pt x="10" y="12"/>
                  </a:lnTo>
                  <a:lnTo>
                    <a:pt x="10" y="0"/>
                  </a:lnTo>
                  <a:close/>
                </a:path>
              </a:pathLst>
            </a:custGeom>
            <a:solidFill>
              <a:srgbClr val="B067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6" name="Freeform 5216"/>
            <p:cNvSpPr>
              <a:spLocks/>
            </p:cNvSpPr>
            <p:nvPr/>
          </p:nvSpPr>
          <p:spPr bwMode="auto">
            <a:xfrm>
              <a:off x="4774202" y="4953612"/>
              <a:ext cx="68047" cy="142906"/>
            </a:xfrm>
            <a:custGeom>
              <a:avLst/>
              <a:gdLst>
                <a:gd name="T0" fmla="*/ 10 w 10"/>
                <a:gd name="T1" fmla="*/ 0 h 21"/>
                <a:gd name="T2" fmla="*/ 0 w 10"/>
                <a:gd name="T3" fmla="*/ 10 h 21"/>
                <a:gd name="T4" fmla="*/ 0 w 10"/>
                <a:gd name="T5" fmla="*/ 21 h 21"/>
                <a:gd name="T6" fmla="*/ 10 w 10"/>
                <a:gd name="T7" fmla="*/ 12 h 21"/>
                <a:gd name="T8" fmla="*/ 10 w 10"/>
                <a:gd name="T9" fmla="*/ 0 h 21"/>
              </a:gdLst>
              <a:ahLst/>
              <a:cxnLst>
                <a:cxn ang="0">
                  <a:pos x="T0" y="T1"/>
                </a:cxn>
                <a:cxn ang="0">
                  <a:pos x="T2" y="T3"/>
                </a:cxn>
                <a:cxn ang="0">
                  <a:pos x="T4" y="T5"/>
                </a:cxn>
                <a:cxn ang="0">
                  <a:pos x="T6" y="T7"/>
                </a:cxn>
                <a:cxn ang="0">
                  <a:pos x="T8" y="T9"/>
                </a:cxn>
              </a:cxnLst>
              <a:rect l="0" t="0" r="r" b="b"/>
              <a:pathLst>
                <a:path w="10" h="21">
                  <a:moveTo>
                    <a:pt x="10" y="0"/>
                  </a:moveTo>
                  <a:lnTo>
                    <a:pt x="0" y="10"/>
                  </a:lnTo>
                  <a:lnTo>
                    <a:pt x="0" y="21"/>
                  </a:lnTo>
                  <a:lnTo>
                    <a:pt x="10" y="1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7" name="Freeform 5217"/>
            <p:cNvSpPr>
              <a:spLocks/>
            </p:cNvSpPr>
            <p:nvPr/>
          </p:nvSpPr>
          <p:spPr bwMode="auto">
            <a:xfrm>
              <a:off x="4957930" y="4953612"/>
              <a:ext cx="13610" cy="13610"/>
            </a:xfrm>
            <a:custGeom>
              <a:avLst/>
              <a:gdLst>
                <a:gd name="T0" fmla="*/ 0 w 3"/>
                <a:gd name="T1" fmla="*/ 0 h 3"/>
                <a:gd name="T2" fmla="*/ 0 w 3"/>
                <a:gd name="T3" fmla="*/ 0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1"/>
                    <a:pt x="2" y="2"/>
                    <a:pt x="3" y="3"/>
                  </a:cubicBezTo>
                  <a:cubicBezTo>
                    <a:pt x="3" y="3"/>
                    <a:pt x="3" y="3"/>
                    <a:pt x="3" y="3"/>
                  </a:cubicBezTo>
                  <a:cubicBezTo>
                    <a:pt x="2" y="2"/>
                    <a:pt x="1" y="1"/>
                    <a:pt x="0" y="0"/>
                  </a:cubicBezTo>
                </a:path>
              </a:pathLst>
            </a:custGeom>
            <a:solidFill>
              <a:srgbClr val="373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8" name="Freeform 5218"/>
            <p:cNvSpPr>
              <a:spLocks/>
            </p:cNvSpPr>
            <p:nvPr/>
          </p:nvSpPr>
          <p:spPr bwMode="auto">
            <a:xfrm>
              <a:off x="4957930" y="4878758"/>
              <a:ext cx="251784" cy="88465"/>
            </a:xfrm>
            <a:custGeom>
              <a:avLst/>
              <a:gdLst>
                <a:gd name="T0" fmla="*/ 38 w 52"/>
                <a:gd name="T1" fmla="*/ 0 h 18"/>
                <a:gd name="T2" fmla="*/ 5 w 52"/>
                <a:gd name="T3" fmla="*/ 9 h 18"/>
                <a:gd name="T4" fmla="*/ 0 w 52"/>
                <a:gd name="T5" fmla="*/ 15 h 18"/>
                <a:gd name="T6" fmla="*/ 3 w 52"/>
                <a:gd name="T7" fmla="*/ 18 h 18"/>
                <a:gd name="T8" fmla="*/ 52 w 52"/>
                <a:gd name="T9" fmla="*/ 4 h 18"/>
                <a:gd name="T10" fmla="*/ 38 w 52"/>
                <a:gd name="T11" fmla="*/ 0 h 18"/>
              </a:gdLst>
              <a:ahLst/>
              <a:cxnLst>
                <a:cxn ang="0">
                  <a:pos x="T0" y="T1"/>
                </a:cxn>
                <a:cxn ang="0">
                  <a:pos x="T2" y="T3"/>
                </a:cxn>
                <a:cxn ang="0">
                  <a:pos x="T4" y="T5"/>
                </a:cxn>
                <a:cxn ang="0">
                  <a:pos x="T6" y="T7"/>
                </a:cxn>
                <a:cxn ang="0">
                  <a:pos x="T8" y="T9"/>
                </a:cxn>
                <a:cxn ang="0">
                  <a:pos x="T10" y="T11"/>
                </a:cxn>
              </a:cxnLst>
              <a:rect l="0" t="0" r="r" b="b"/>
              <a:pathLst>
                <a:path w="52" h="18">
                  <a:moveTo>
                    <a:pt x="38" y="0"/>
                  </a:moveTo>
                  <a:cubicBezTo>
                    <a:pt x="5" y="9"/>
                    <a:pt x="5" y="9"/>
                    <a:pt x="5" y="9"/>
                  </a:cubicBezTo>
                  <a:cubicBezTo>
                    <a:pt x="3" y="11"/>
                    <a:pt x="1" y="13"/>
                    <a:pt x="0" y="15"/>
                  </a:cubicBezTo>
                  <a:cubicBezTo>
                    <a:pt x="1" y="16"/>
                    <a:pt x="2" y="17"/>
                    <a:pt x="3" y="18"/>
                  </a:cubicBezTo>
                  <a:cubicBezTo>
                    <a:pt x="52" y="4"/>
                    <a:pt x="52" y="4"/>
                    <a:pt x="52" y="4"/>
                  </a:cubicBezTo>
                  <a:cubicBezTo>
                    <a:pt x="48" y="4"/>
                    <a:pt x="43" y="2"/>
                    <a:pt x="38" y="0"/>
                  </a:cubicBezTo>
                </a:path>
              </a:pathLst>
            </a:custGeom>
            <a:solidFill>
              <a:srgbClr val="A1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39" name="Freeform 5219"/>
            <p:cNvSpPr>
              <a:spLocks noEditPoints="1"/>
            </p:cNvSpPr>
            <p:nvPr/>
          </p:nvSpPr>
          <p:spPr bwMode="auto">
            <a:xfrm>
              <a:off x="4985153" y="4912783"/>
              <a:ext cx="272195" cy="95268"/>
            </a:xfrm>
            <a:custGeom>
              <a:avLst/>
              <a:gdLst>
                <a:gd name="T0" fmla="*/ 0 w 55"/>
                <a:gd name="T1" fmla="*/ 15 h 20"/>
                <a:gd name="T2" fmla="*/ 0 w 55"/>
                <a:gd name="T3" fmla="*/ 15 h 20"/>
                <a:gd name="T4" fmla="*/ 3 w 55"/>
                <a:gd name="T5" fmla="*/ 20 h 20"/>
                <a:gd name="T6" fmla="*/ 3 w 55"/>
                <a:gd name="T7" fmla="*/ 20 h 20"/>
                <a:gd name="T8" fmla="*/ 0 w 55"/>
                <a:gd name="T9" fmla="*/ 15 h 20"/>
                <a:gd name="T10" fmla="*/ 55 w 55"/>
                <a:gd name="T11" fmla="*/ 0 h 20"/>
                <a:gd name="T12" fmla="*/ 55 w 55"/>
                <a:gd name="T13" fmla="*/ 0 h 20"/>
                <a:gd name="T14" fmla="*/ 54 w 55"/>
                <a:gd name="T15" fmla="*/ 1 h 20"/>
                <a:gd name="T16" fmla="*/ 55 w 5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20">
                  <a:moveTo>
                    <a:pt x="0" y="15"/>
                  </a:moveTo>
                  <a:cubicBezTo>
                    <a:pt x="0" y="15"/>
                    <a:pt x="0" y="15"/>
                    <a:pt x="0" y="15"/>
                  </a:cubicBezTo>
                  <a:cubicBezTo>
                    <a:pt x="1" y="17"/>
                    <a:pt x="2" y="18"/>
                    <a:pt x="3" y="20"/>
                  </a:cubicBezTo>
                  <a:cubicBezTo>
                    <a:pt x="3" y="20"/>
                    <a:pt x="3" y="20"/>
                    <a:pt x="3" y="20"/>
                  </a:cubicBezTo>
                  <a:cubicBezTo>
                    <a:pt x="2" y="18"/>
                    <a:pt x="1" y="17"/>
                    <a:pt x="0" y="15"/>
                  </a:cubicBezTo>
                  <a:moveTo>
                    <a:pt x="55" y="0"/>
                  </a:moveTo>
                  <a:cubicBezTo>
                    <a:pt x="55" y="0"/>
                    <a:pt x="55" y="0"/>
                    <a:pt x="55" y="0"/>
                  </a:cubicBezTo>
                  <a:cubicBezTo>
                    <a:pt x="55" y="0"/>
                    <a:pt x="55" y="1"/>
                    <a:pt x="54" y="1"/>
                  </a:cubicBezTo>
                  <a:cubicBezTo>
                    <a:pt x="55" y="1"/>
                    <a:pt x="55" y="0"/>
                    <a:pt x="55" y="0"/>
                  </a:cubicBezTo>
                </a:path>
              </a:pathLst>
            </a:custGeom>
            <a:solidFill>
              <a:srgbClr val="373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0" name="Freeform 5220"/>
            <p:cNvSpPr>
              <a:spLocks/>
            </p:cNvSpPr>
            <p:nvPr/>
          </p:nvSpPr>
          <p:spPr bwMode="auto">
            <a:xfrm>
              <a:off x="4985153" y="4912783"/>
              <a:ext cx="272195" cy="95268"/>
            </a:xfrm>
            <a:custGeom>
              <a:avLst/>
              <a:gdLst>
                <a:gd name="T0" fmla="*/ 55 w 55"/>
                <a:gd name="T1" fmla="*/ 0 h 20"/>
                <a:gd name="T2" fmla="*/ 0 w 55"/>
                <a:gd name="T3" fmla="*/ 15 h 20"/>
                <a:gd name="T4" fmla="*/ 3 w 55"/>
                <a:gd name="T5" fmla="*/ 20 h 20"/>
                <a:gd name="T6" fmla="*/ 53 w 55"/>
                <a:gd name="T7" fmla="*/ 5 h 20"/>
                <a:gd name="T8" fmla="*/ 54 w 55"/>
                <a:gd name="T9" fmla="*/ 1 h 20"/>
                <a:gd name="T10" fmla="*/ 55 w 55"/>
                <a:gd name="T11" fmla="*/ 0 h 20"/>
              </a:gdLst>
              <a:ahLst/>
              <a:cxnLst>
                <a:cxn ang="0">
                  <a:pos x="T0" y="T1"/>
                </a:cxn>
                <a:cxn ang="0">
                  <a:pos x="T2" y="T3"/>
                </a:cxn>
                <a:cxn ang="0">
                  <a:pos x="T4" y="T5"/>
                </a:cxn>
                <a:cxn ang="0">
                  <a:pos x="T6" y="T7"/>
                </a:cxn>
                <a:cxn ang="0">
                  <a:pos x="T8" y="T9"/>
                </a:cxn>
                <a:cxn ang="0">
                  <a:pos x="T10" y="T11"/>
                </a:cxn>
              </a:cxnLst>
              <a:rect l="0" t="0" r="r" b="b"/>
              <a:pathLst>
                <a:path w="55" h="20">
                  <a:moveTo>
                    <a:pt x="55" y="0"/>
                  </a:moveTo>
                  <a:cubicBezTo>
                    <a:pt x="0" y="15"/>
                    <a:pt x="0" y="15"/>
                    <a:pt x="0" y="15"/>
                  </a:cubicBezTo>
                  <a:cubicBezTo>
                    <a:pt x="1" y="17"/>
                    <a:pt x="2" y="18"/>
                    <a:pt x="3" y="20"/>
                  </a:cubicBezTo>
                  <a:cubicBezTo>
                    <a:pt x="53" y="5"/>
                    <a:pt x="53" y="5"/>
                    <a:pt x="53" y="5"/>
                  </a:cubicBezTo>
                  <a:cubicBezTo>
                    <a:pt x="53" y="4"/>
                    <a:pt x="54" y="2"/>
                    <a:pt x="54" y="1"/>
                  </a:cubicBezTo>
                  <a:cubicBezTo>
                    <a:pt x="55" y="1"/>
                    <a:pt x="55" y="0"/>
                    <a:pt x="55" y="0"/>
                  </a:cubicBezTo>
                </a:path>
              </a:pathLst>
            </a:custGeom>
            <a:solidFill>
              <a:srgbClr val="A1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1" name="Freeform 5108"/>
            <p:cNvSpPr>
              <a:spLocks/>
            </p:cNvSpPr>
            <p:nvPr/>
          </p:nvSpPr>
          <p:spPr bwMode="auto">
            <a:xfrm>
              <a:off x="3341202" y="5276800"/>
              <a:ext cx="421902" cy="551200"/>
            </a:xfrm>
            <a:custGeom>
              <a:avLst/>
              <a:gdLst>
                <a:gd name="T0" fmla="*/ 79 w 85"/>
                <a:gd name="T1" fmla="*/ 12 h 113"/>
                <a:gd name="T2" fmla="*/ 85 w 85"/>
                <a:gd name="T3" fmla="*/ 12 h 113"/>
                <a:gd name="T4" fmla="*/ 85 w 85"/>
                <a:gd name="T5" fmla="*/ 0 h 113"/>
                <a:gd name="T6" fmla="*/ 0 w 85"/>
                <a:gd name="T7" fmla="*/ 0 h 113"/>
                <a:gd name="T8" fmla="*/ 0 w 85"/>
                <a:gd name="T9" fmla="*/ 12 h 113"/>
                <a:gd name="T10" fmla="*/ 6 w 85"/>
                <a:gd name="T11" fmla="*/ 12 h 113"/>
                <a:gd name="T12" fmla="*/ 6 w 85"/>
                <a:gd name="T13" fmla="*/ 18 h 113"/>
                <a:gd name="T14" fmla="*/ 24 w 85"/>
                <a:gd name="T15" fmla="*/ 57 h 113"/>
                <a:gd name="T16" fmla="*/ 24 w 85"/>
                <a:gd name="T17" fmla="*/ 57 h 113"/>
                <a:gd name="T18" fmla="*/ 6 w 85"/>
                <a:gd name="T19" fmla="*/ 95 h 113"/>
                <a:gd name="T20" fmla="*/ 6 w 85"/>
                <a:gd name="T21" fmla="*/ 101 h 113"/>
                <a:gd name="T22" fmla="*/ 0 w 85"/>
                <a:gd name="T23" fmla="*/ 101 h 113"/>
                <a:gd name="T24" fmla="*/ 0 w 85"/>
                <a:gd name="T25" fmla="*/ 113 h 113"/>
                <a:gd name="T26" fmla="*/ 85 w 85"/>
                <a:gd name="T27" fmla="*/ 113 h 113"/>
                <a:gd name="T28" fmla="*/ 85 w 85"/>
                <a:gd name="T29" fmla="*/ 101 h 113"/>
                <a:gd name="T30" fmla="*/ 79 w 85"/>
                <a:gd name="T31" fmla="*/ 101 h 113"/>
                <a:gd name="T32" fmla="*/ 79 w 85"/>
                <a:gd name="T33" fmla="*/ 95 h 113"/>
                <a:gd name="T34" fmla="*/ 60 w 85"/>
                <a:gd name="T35" fmla="*/ 57 h 113"/>
                <a:gd name="T36" fmla="*/ 60 w 85"/>
                <a:gd name="T37" fmla="*/ 57 h 113"/>
                <a:gd name="T38" fmla="*/ 79 w 85"/>
                <a:gd name="T39" fmla="*/ 18 h 113"/>
                <a:gd name="T40" fmla="*/ 79 w 85"/>
                <a:gd name="T41" fmla="*/ 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3">
                  <a:moveTo>
                    <a:pt x="79" y="12"/>
                  </a:moveTo>
                  <a:cubicBezTo>
                    <a:pt x="85" y="12"/>
                    <a:pt x="85" y="12"/>
                    <a:pt x="85" y="12"/>
                  </a:cubicBezTo>
                  <a:cubicBezTo>
                    <a:pt x="85" y="0"/>
                    <a:pt x="85" y="0"/>
                    <a:pt x="85" y="0"/>
                  </a:cubicBezTo>
                  <a:cubicBezTo>
                    <a:pt x="0" y="0"/>
                    <a:pt x="0" y="0"/>
                    <a:pt x="0" y="0"/>
                  </a:cubicBezTo>
                  <a:cubicBezTo>
                    <a:pt x="0" y="12"/>
                    <a:pt x="0" y="12"/>
                    <a:pt x="0" y="12"/>
                  </a:cubicBezTo>
                  <a:cubicBezTo>
                    <a:pt x="6" y="12"/>
                    <a:pt x="6" y="12"/>
                    <a:pt x="6" y="12"/>
                  </a:cubicBezTo>
                  <a:cubicBezTo>
                    <a:pt x="6" y="18"/>
                    <a:pt x="6" y="18"/>
                    <a:pt x="6" y="18"/>
                  </a:cubicBezTo>
                  <a:cubicBezTo>
                    <a:pt x="6" y="28"/>
                    <a:pt x="24" y="55"/>
                    <a:pt x="24" y="57"/>
                  </a:cubicBezTo>
                  <a:cubicBezTo>
                    <a:pt x="24" y="57"/>
                    <a:pt x="24" y="57"/>
                    <a:pt x="24" y="57"/>
                  </a:cubicBezTo>
                  <a:cubicBezTo>
                    <a:pt x="24" y="59"/>
                    <a:pt x="6" y="85"/>
                    <a:pt x="6" y="95"/>
                  </a:cubicBezTo>
                  <a:cubicBezTo>
                    <a:pt x="6" y="101"/>
                    <a:pt x="6" y="101"/>
                    <a:pt x="6" y="101"/>
                  </a:cubicBezTo>
                  <a:cubicBezTo>
                    <a:pt x="0" y="101"/>
                    <a:pt x="0" y="101"/>
                    <a:pt x="0" y="101"/>
                  </a:cubicBezTo>
                  <a:cubicBezTo>
                    <a:pt x="0" y="113"/>
                    <a:pt x="0" y="113"/>
                    <a:pt x="0" y="113"/>
                  </a:cubicBezTo>
                  <a:cubicBezTo>
                    <a:pt x="85" y="113"/>
                    <a:pt x="85" y="113"/>
                    <a:pt x="85" y="113"/>
                  </a:cubicBezTo>
                  <a:cubicBezTo>
                    <a:pt x="85" y="101"/>
                    <a:pt x="85" y="101"/>
                    <a:pt x="85" y="101"/>
                  </a:cubicBezTo>
                  <a:cubicBezTo>
                    <a:pt x="79" y="101"/>
                    <a:pt x="79" y="101"/>
                    <a:pt x="79" y="101"/>
                  </a:cubicBezTo>
                  <a:cubicBezTo>
                    <a:pt x="79" y="95"/>
                    <a:pt x="79" y="95"/>
                    <a:pt x="79" y="95"/>
                  </a:cubicBezTo>
                  <a:cubicBezTo>
                    <a:pt x="79" y="85"/>
                    <a:pt x="61" y="59"/>
                    <a:pt x="60" y="57"/>
                  </a:cubicBezTo>
                  <a:cubicBezTo>
                    <a:pt x="60" y="57"/>
                    <a:pt x="60" y="57"/>
                    <a:pt x="60" y="57"/>
                  </a:cubicBezTo>
                  <a:cubicBezTo>
                    <a:pt x="61" y="54"/>
                    <a:pt x="79" y="28"/>
                    <a:pt x="79" y="18"/>
                  </a:cubicBezTo>
                  <a:cubicBezTo>
                    <a:pt x="79" y="12"/>
                    <a:pt x="79" y="12"/>
                    <a:pt x="79" y="12"/>
                  </a:cubicBezTo>
                </a:path>
              </a:pathLst>
            </a:custGeom>
            <a:solidFill>
              <a:srgbClr val="D34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2" name="Freeform 5109"/>
            <p:cNvSpPr>
              <a:spLocks/>
            </p:cNvSpPr>
            <p:nvPr/>
          </p:nvSpPr>
          <p:spPr bwMode="auto">
            <a:xfrm>
              <a:off x="3402448" y="5338042"/>
              <a:ext cx="299416" cy="435512"/>
            </a:xfrm>
            <a:custGeom>
              <a:avLst/>
              <a:gdLst>
                <a:gd name="T0" fmla="*/ 61 w 61"/>
                <a:gd name="T1" fmla="*/ 6 h 89"/>
                <a:gd name="T2" fmla="*/ 42 w 61"/>
                <a:gd name="T3" fmla="*/ 45 h 89"/>
                <a:gd name="T4" fmla="*/ 42 w 61"/>
                <a:gd name="T5" fmla="*/ 45 h 89"/>
                <a:gd name="T6" fmla="*/ 61 w 61"/>
                <a:gd name="T7" fmla="*/ 83 h 89"/>
                <a:gd name="T8" fmla="*/ 61 w 61"/>
                <a:gd name="T9" fmla="*/ 89 h 89"/>
                <a:gd name="T10" fmla="*/ 0 w 61"/>
                <a:gd name="T11" fmla="*/ 89 h 89"/>
                <a:gd name="T12" fmla="*/ 0 w 61"/>
                <a:gd name="T13" fmla="*/ 83 h 89"/>
                <a:gd name="T14" fmla="*/ 19 w 61"/>
                <a:gd name="T15" fmla="*/ 45 h 89"/>
                <a:gd name="T16" fmla="*/ 19 w 61"/>
                <a:gd name="T17" fmla="*/ 45 h 89"/>
                <a:gd name="T18" fmla="*/ 0 w 61"/>
                <a:gd name="T19" fmla="*/ 6 h 89"/>
                <a:gd name="T20" fmla="*/ 0 w 61"/>
                <a:gd name="T21" fmla="*/ 0 h 89"/>
                <a:gd name="T22" fmla="*/ 61 w 61"/>
                <a:gd name="T23" fmla="*/ 0 h 89"/>
                <a:gd name="T24" fmla="*/ 61 w 61"/>
                <a:gd name="T25"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89">
                  <a:moveTo>
                    <a:pt x="61" y="6"/>
                  </a:moveTo>
                  <a:cubicBezTo>
                    <a:pt x="61" y="13"/>
                    <a:pt x="42" y="41"/>
                    <a:pt x="42" y="45"/>
                  </a:cubicBezTo>
                  <a:cubicBezTo>
                    <a:pt x="42" y="45"/>
                    <a:pt x="42" y="45"/>
                    <a:pt x="42" y="45"/>
                  </a:cubicBezTo>
                  <a:cubicBezTo>
                    <a:pt x="42" y="48"/>
                    <a:pt x="61" y="76"/>
                    <a:pt x="61" y="83"/>
                  </a:cubicBezTo>
                  <a:cubicBezTo>
                    <a:pt x="61" y="89"/>
                    <a:pt x="61" y="89"/>
                    <a:pt x="61" y="89"/>
                  </a:cubicBezTo>
                  <a:cubicBezTo>
                    <a:pt x="0" y="89"/>
                    <a:pt x="0" y="89"/>
                    <a:pt x="0" y="89"/>
                  </a:cubicBezTo>
                  <a:cubicBezTo>
                    <a:pt x="0" y="83"/>
                    <a:pt x="0" y="83"/>
                    <a:pt x="0" y="83"/>
                  </a:cubicBezTo>
                  <a:cubicBezTo>
                    <a:pt x="0" y="76"/>
                    <a:pt x="19" y="48"/>
                    <a:pt x="19" y="45"/>
                  </a:cubicBezTo>
                  <a:cubicBezTo>
                    <a:pt x="19" y="45"/>
                    <a:pt x="19" y="45"/>
                    <a:pt x="19" y="45"/>
                  </a:cubicBezTo>
                  <a:cubicBezTo>
                    <a:pt x="19" y="41"/>
                    <a:pt x="0" y="13"/>
                    <a:pt x="0" y="6"/>
                  </a:cubicBezTo>
                  <a:cubicBezTo>
                    <a:pt x="0" y="0"/>
                    <a:pt x="0" y="0"/>
                    <a:pt x="0" y="0"/>
                  </a:cubicBezTo>
                  <a:cubicBezTo>
                    <a:pt x="61" y="0"/>
                    <a:pt x="61" y="0"/>
                    <a:pt x="61" y="0"/>
                  </a:cubicBezTo>
                  <a:cubicBezTo>
                    <a:pt x="61" y="6"/>
                    <a:pt x="61" y="6"/>
                    <a:pt x="61" y="6"/>
                  </a:cubicBezTo>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3" name="Freeform 5111"/>
            <p:cNvSpPr>
              <a:spLocks noEditPoints="1"/>
            </p:cNvSpPr>
            <p:nvPr/>
          </p:nvSpPr>
          <p:spPr bwMode="auto">
            <a:xfrm>
              <a:off x="3647420" y="5399289"/>
              <a:ext cx="6807" cy="6807"/>
            </a:xfrm>
            <a:custGeom>
              <a:avLst/>
              <a:gdLst>
                <a:gd name="T0" fmla="*/ 0 w 1"/>
                <a:gd name="T1" fmla="*/ 2 h 2"/>
                <a:gd name="T2" fmla="*/ 0 w 1"/>
                <a:gd name="T3" fmla="*/ 2 h 2"/>
                <a:gd name="T4" fmla="*/ 0 w 1"/>
                <a:gd name="T5" fmla="*/ 2 h 2"/>
                <a:gd name="T6" fmla="*/ 1 w 1"/>
                <a:gd name="T7" fmla="*/ 2 h 2"/>
                <a:gd name="T8" fmla="*/ 1 w 1"/>
                <a:gd name="T9" fmla="*/ 2 h 2"/>
                <a:gd name="T10" fmla="*/ 1 w 1"/>
                <a:gd name="T11" fmla="*/ 2 h 2"/>
                <a:gd name="T12" fmla="*/ 1 w 1"/>
                <a:gd name="T13" fmla="*/ 1 h 2"/>
                <a:gd name="T14" fmla="*/ 1 w 1"/>
                <a:gd name="T15" fmla="*/ 2 h 2"/>
                <a:gd name="T16" fmla="*/ 1 w 1"/>
                <a:gd name="T17" fmla="*/ 1 h 2"/>
                <a:gd name="T18" fmla="*/ 1 w 1"/>
                <a:gd name="T19" fmla="*/ 1 h 2"/>
                <a:gd name="T20" fmla="*/ 1 w 1"/>
                <a:gd name="T21" fmla="*/ 1 h 2"/>
                <a:gd name="T22" fmla="*/ 1 w 1"/>
                <a:gd name="T23" fmla="*/ 1 h 2"/>
                <a:gd name="T24" fmla="*/ 1 w 1"/>
                <a:gd name="T25" fmla="*/ 1 h 2"/>
                <a:gd name="T26" fmla="*/ 1 w 1"/>
                <a:gd name="T27" fmla="*/ 1 h 2"/>
                <a:gd name="T28" fmla="*/ 1 w 1"/>
                <a:gd name="T29" fmla="*/ 1 h 2"/>
                <a:gd name="T30" fmla="*/ 1 w 1"/>
                <a:gd name="T31" fmla="*/ 1 h 2"/>
                <a:gd name="T32" fmla="*/ 1 w 1"/>
                <a:gd name="T33" fmla="*/ 1 h 2"/>
                <a:gd name="T34" fmla="*/ 1 w 1"/>
                <a:gd name="T35" fmla="*/ 1 h 2"/>
                <a:gd name="T36" fmla="*/ 1 w 1"/>
                <a:gd name="T37" fmla="*/ 1 h 2"/>
                <a:gd name="T38" fmla="*/ 1 w 1"/>
                <a:gd name="T39" fmla="*/ 1 h 2"/>
                <a:gd name="T40" fmla="*/ 1 w 1"/>
                <a:gd name="T41" fmla="*/ 1 h 2"/>
                <a:gd name="T42" fmla="*/ 1 w 1"/>
                <a:gd name="T43" fmla="*/ 1 h 2"/>
                <a:gd name="T44" fmla="*/ 1 w 1"/>
                <a:gd name="T45" fmla="*/ 1 h 2"/>
                <a:gd name="T46" fmla="*/ 1 w 1"/>
                <a:gd name="T47" fmla="*/ 1 h 2"/>
                <a:gd name="T48" fmla="*/ 1 w 1"/>
                <a:gd name="T49" fmla="*/ 0 h 2"/>
                <a:gd name="T50" fmla="*/ 1 w 1"/>
                <a:gd name="T51" fmla="*/ 1 h 2"/>
                <a:gd name="T52" fmla="*/ 1 w 1"/>
                <a:gd name="T53" fmla="*/ 0 h 2"/>
                <a:gd name="T54" fmla="*/ 1 w 1"/>
                <a:gd name="T55" fmla="*/ 0 h 2"/>
                <a:gd name="T56" fmla="*/ 1 w 1"/>
                <a:gd name="T57" fmla="*/ 0 h 2"/>
                <a:gd name="T58" fmla="*/ 1 w 1"/>
                <a:gd name="T59" fmla="*/ 0 h 2"/>
                <a:gd name="T60" fmla="*/ 1 w 1"/>
                <a:gd name="T61" fmla="*/ 0 h 2"/>
                <a:gd name="T62" fmla="*/ 1 w 1"/>
                <a:gd name="T63" fmla="*/ 0 h 2"/>
                <a:gd name="T64" fmla="*/ 1 w 1"/>
                <a:gd name="T65" fmla="*/ 0 h 2"/>
                <a:gd name="T66" fmla="*/ 1 w 1"/>
                <a:gd name="T67" fmla="*/ 0 h 2"/>
                <a:gd name="T68" fmla="*/ 1 w 1"/>
                <a:gd name="T69" fmla="*/ 0 h 2"/>
                <a:gd name="T70" fmla="*/ 1 w 1"/>
                <a:gd name="T71" fmla="*/ 0 h 2"/>
                <a:gd name="T72" fmla="*/ 1 w 1"/>
                <a:gd name="T73" fmla="*/ 0 h 2"/>
                <a:gd name="T74" fmla="*/ 1 w 1"/>
                <a:gd name="T75" fmla="*/ 0 h 2"/>
                <a:gd name="T76" fmla="*/ 1 w 1"/>
                <a:gd name="T77" fmla="*/ 0 h 2"/>
                <a:gd name="T78" fmla="*/ 1 w 1"/>
                <a:gd name="T79" fmla="*/ 0 h 2"/>
                <a:gd name="T80" fmla="*/ 1 w 1"/>
                <a:gd name="T81" fmla="*/ 0 h 2"/>
                <a:gd name="T82" fmla="*/ 1 w 1"/>
                <a:gd name="T83" fmla="*/ 0 h 2"/>
                <a:gd name="T84" fmla="*/ 1 w 1"/>
                <a:gd name="T85" fmla="*/ 0 h 2"/>
                <a:gd name="T86" fmla="*/ 1 w 1"/>
                <a:gd name="T87" fmla="*/ 0 h 2"/>
                <a:gd name="T88" fmla="*/ 1 w 1"/>
                <a:gd name="T89" fmla="*/ 0 h 2"/>
                <a:gd name="T90" fmla="*/ 1 w 1"/>
                <a:gd name="T91" fmla="*/ 0 h 2"/>
                <a:gd name="T92" fmla="*/ 1 w 1"/>
                <a:gd name="T93" fmla="*/ 0 h 2"/>
                <a:gd name="T94" fmla="*/ 1 w 1"/>
                <a:gd name="T95" fmla="*/ 0 h 2"/>
                <a:gd name="T96" fmla="*/ 1 w 1"/>
                <a:gd name="T97" fmla="*/ 0 h 2"/>
                <a:gd name="T98" fmla="*/ 1 w 1"/>
                <a:gd name="T99" fmla="*/ 0 h 2"/>
                <a:gd name="T100" fmla="*/ 1 w 1"/>
                <a:gd name="T10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 h="2">
                  <a:moveTo>
                    <a:pt x="0" y="2"/>
                  </a:moveTo>
                  <a:cubicBezTo>
                    <a:pt x="0" y="2"/>
                    <a:pt x="0" y="2"/>
                    <a:pt x="0" y="2"/>
                  </a:cubicBezTo>
                  <a:cubicBezTo>
                    <a:pt x="0" y="2"/>
                    <a:pt x="0" y="2"/>
                    <a:pt x="0" y="2"/>
                  </a:cubicBezTo>
                  <a:moveTo>
                    <a:pt x="1" y="2"/>
                  </a:moveTo>
                  <a:cubicBezTo>
                    <a:pt x="1" y="2"/>
                    <a:pt x="1" y="2"/>
                    <a:pt x="1" y="2"/>
                  </a:cubicBezTo>
                  <a:cubicBezTo>
                    <a:pt x="1" y="2"/>
                    <a:pt x="1" y="2"/>
                    <a:pt x="1" y="2"/>
                  </a:cubicBezTo>
                  <a:moveTo>
                    <a:pt x="1" y="1"/>
                  </a:moveTo>
                  <a:cubicBezTo>
                    <a:pt x="1" y="2"/>
                    <a:pt x="1" y="2"/>
                    <a:pt x="1" y="2"/>
                  </a:cubicBezTo>
                  <a:cubicBezTo>
                    <a:pt x="1" y="2"/>
                    <a:pt x="1" y="2"/>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1"/>
                    <a:pt x="1"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4" name="Freeform 5112"/>
            <p:cNvSpPr>
              <a:spLocks/>
            </p:cNvSpPr>
            <p:nvPr/>
          </p:nvSpPr>
          <p:spPr bwMode="auto">
            <a:xfrm>
              <a:off x="3454578" y="5435097"/>
              <a:ext cx="150161" cy="123011"/>
            </a:xfrm>
            <a:custGeom>
              <a:avLst/>
              <a:gdLst>
                <a:gd name="T0" fmla="*/ 20 w 20"/>
                <a:gd name="T1" fmla="*/ 0 h 20"/>
                <a:gd name="T2" fmla="*/ 0 w 20"/>
                <a:gd name="T3" fmla="*/ 0 h 20"/>
                <a:gd name="T4" fmla="*/ 12 w 20"/>
                <a:gd name="T5" fmla="*/ 20 h 20"/>
                <a:gd name="T6" fmla="*/ 19 w 20"/>
                <a:gd name="T7" fmla="*/ 5 h 20"/>
                <a:gd name="T8" fmla="*/ 19 w 20"/>
                <a:gd name="T9" fmla="*/ 5 h 20"/>
                <a:gd name="T10" fmla="*/ 20 w 20"/>
                <a:gd name="T11" fmla="*/ 5 h 20"/>
                <a:gd name="T12" fmla="*/ 20 w 20"/>
                <a:gd name="T13" fmla="*/ 5 h 20"/>
                <a:gd name="T14" fmla="*/ 20 w 20"/>
                <a:gd name="T15" fmla="*/ 5 h 20"/>
                <a:gd name="T16" fmla="*/ 20 w 20"/>
                <a:gd name="T17" fmla="*/ 4 h 20"/>
                <a:gd name="T18" fmla="*/ 20 w 20"/>
                <a:gd name="T19" fmla="*/ 4 h 20"/>
                <a:gd name="T20" fmla="*/ 20 w 20"/>
                <a:gd name="T21" fmla="*/ 4 h 20"/>
                <a:gd name="T22" fmla="*/ 20 w 20"/>
                <a:gd name="T23" fmla="*/ 4 h 20"/>
                <a:gd name="T24" fmla="*/ 20 w 20"/>
                <a:gd name="T25" fmla="*/ 4 h 20"/>
                <a:gd name="T26" fmla="*/ 20 w 20"/>
                <a:gd name="T27" fmla="*/ 4 h 20"/>
                <a:gd name="T28" fmla="*/ 20 w 20"/>
                <a:gd name="T29" fmla="*/ 4 h 20"/>
                <a:gd name="T30" fmla="*/ 20 w 20"/>
                <a:gd name="T31" fmla="*/ 4 h 20"/>
                <a:gd name="T32" fmla="*/ 20 w 20"/>
                <a:gd name="T33" fmla="*/ 4 h 20"/>
                <a:gd name="T34" fmla="*/ 20 w 20"/>
                <a:gd name="T35" fmla="*/ 4 h 20"/>
                <a:gd name="T36" fmla="*/ 20 w 20"/>
                <a:gd name="T37" fmla="*/ 4 h 20"/>
                <a:gd name="T38" fmla="*/ 20 w 20"/>
                <a:gd name="T39" fmla="*/ 4 h 20"/>
                <a:gd name="T40" fmla="*/ 20 w 20"/>
                <a:gd name="T41" fmla="*/ 3 h 20"/>
                <a:gd name="T42" fmla="*/ 20 w 20"/>
                <a:gd name="T43" fmla="*/ 3 h 20"/>
                <a:gd name="T44" fmla="*/ 20 w 20"/>
                <a:gd name="T45" fmla="*/ 3 h 20"/>
                <a:gd name="T46" fmla="*/ 20 w 20"/>
                <a:gd name="T47" fmla="*/ 3 h 20"/>
                <a:gd name="T48" fmla="*/ 20 w 20"/>
                <a:gd name="T49" fmla="*/ 3 h 20"/>
                <a:gd name="T50" fmla="*/ 20 w 20"/>
                <a:gd name="T51" fmla="*/ 3 h 20"/>
                <a:gd name="T52" fmla="*/ 20 w 20"/>
                <a:gd name="T53" fmla="*/ 3 h 20"/>
                <a:gd name="T54" fmla="*/ 20 w 20"/>
                <a:gd name="T55" fmla="*/ 3 h 20"/>
                <a:gd name="T56" fmla="*/ 20 w 20"/>
                <a:gd name="T57" fmla="*/ 3 h 20"/>
                <a:gd name="T58" fmla="*/ 20 w 20"/>
                <a:gd name="T59" fmla="*/ 3 h 20"/>
                <a:gd name="T60" fmla="*/ 20 w 20"/>
                <a:gd name="T61" fmla="*/ 3 h 20"/>
                <a:gd name="T62" fmla="*/ 20 w 20"/>
                <a:gd name="T63" fmla="*/ 3 h 20"/>
                <a:gd name="T64" fmla="*/ 20 w 20"/>
                <a:gd name="T65" fmla="*/ 3 h 20"/>
                <a:gd name="T66" fmla="*/ 20 w 20"/>
                <a:gd name="T67" fmla="*/ 3 h 20"/>
                <a:gd name="T68" fmla="*/ 20 w 20"/>
                <a:gd name="T69" fmla="*/ 3 h 20"/>
                <a:gd name="T70" fmla="*/ 20 w 20"/>
                <a:gd name="T71" fmla="*/ 3 h 20"/>
                <a:gd name="T72" fmla="*/ 20 w 20"/>
                <a:gd name="T73" fmla="*/ 3 h 20"/>
                <a:gd name="T74" fmla="*/ 20 w 20"/>
                <a:gd name="T75" fmla="*/ 3 h 20"/>
                <a:gd name="T76" fmla="*/ 20 w 20"/>
                <a:gd name="T7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20">
                  <a:moveTo>
                    <a:pt x="20" y="0"/>
                  </a:moveTo>
                  <a:cubicBezTo>
                    <a:pt x="0" y="0"/>
                    <a:pt x="0" y="0"/>
                    <a:pt x="0" y="0"/>
                  </a:cubicBezTo>
                  <a:cubicBezTo>
                    <a:pt x="12" y="20"/>
                    <a:pt x="12" y="20"/>
                    <a:pt x="12" y="20"/>
                  </a:cubicBezTo>
                  <a:cubicBezTo>
                    <a:pt x="15" y="14"/>
                    <a:pt x="18" y="8"/>
                    <a:pt x="19" y="5"/>
                  </a:cubicBezTo>
                  <a:cubicBezTo>
                    <a:pt x="19" y="5"/>
                    <a:pt x="19" y="5"/>
                    <a:pt x="19" y="5"/>
                  </a:cubicBezTo>
                  <a:cubicBezTo>
                    <a:pt x="19" y="5"/>
                    <a:pt x="20" y="5"/>
                    <a:pt x="20" y="5"/>
                  </a:cubicBezTo>
                  <a:cubicBezTo>
                    <a:pt x="20" y="5"/>
                    <a:pt x="20" y="5"/>
                    <a:pt x="20" y="5"/>
                  </a:cubicBezTo>
                  <a:cubicBezTo>
                    <a:pt x="20" y="5"/>
                    <a:pt x="20" y="5"/>
                    <a:pt x="20" y="5"/>
                  </a:cubicBezTo>
                  <a:cubicBezTo>
                    <a:pt x="20" y="5"/>
                    <a:pt x="20" y="5"/>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3"/>
                    <a:pt x="20" y="3"/>
                    <a:pt x="20" y="3"/>
                  </a:cubicBezTo>
                  <a:cubicBezTo>
                    <a:pt x="20" y="0"/>
                    <a:pt x="20" y="0"/>
                    <a:pt x="20" y="0"/>
                  </a:cubicBezTo>
                </a:path>
              </a:pathLst>
            </a:custGeom>
            <a:solidFill>
              <a:srgbClr val="B79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5" name="Freeform 5113"/>
            <p:cNvSpPr>
              <a:spLocks/>
            </p:cNvSpPr>
            <p:nvPr/>
          </p:nvSpPr>
          <p:spPr bwMode="auto">
            <a:xfrm>
              <a:off x="3443277" y="5399289"/>
              <a:ext cx="47636" cy="81657"/>
            </a:xfrm>
            <a:custGeom>
              <a:avLst/>
              <a:gdLst>
                <a:gd name="T0" fmla="*/ 0 w 9"/>
                <a:gd name="T1" fmla="*/ 0 h 17"/>
                <a:gd name="T2" fmla="*/ 9 w 9"/>
                <a:gd name="T3" fmla="*/ 17 h 17"/>
                <a:gd name="T4" fmla="*/ 9 w 9"/>
                <a:gd name="T5" fmla="*/ 16 h 17"/>
                <a:gd name="T6" fmla="*/ 0 w 9"/>
                <a:gd name="T7" fmla="*/ 0 h 17"/>
              </a:gdLst>
              <a:ahLst/>
              <a:cxnLst>
                <a:cxn ang="0">
                  <a:pos x="T0" y="T1"/>
                </a:cxn>
                <a:cxn ang="0">
                  <a:pos x="T2" y="T3"/>
                </a:cxn>
                <a:cxn ang="0">
                  <a:pos x="T4" y="T5"/>
                </a:cxn>
                <a:cxn ang="0">
                  <a:pos x="T6" y="T7"/>
                </a:cxn>
              </a:cxnLst>
              <a:rect l="0" t="0" r="r" b="b"/>
              <a:pathLst>
                <a:path w="9" h="17">
                  <a:moveTo>
                    <a:pt x="0" y="0"/>
                  </a:moveTo>
                  <a:cubicBezTo>
                    <a:pt x="0" y="0"/>
                    <a:pt x="4" y="9"/>
                    <a:pt x="9" y="17"/>
                  </a:cubicBezTo>
                  <a:cubicBezTo>
                    <a:pt x="9" y="16"/>
                    <a:pt x="9" y="16"/>
                    <a:pt x="9" y="16"/>
                  </a:cubicBezTo>
                  <a:cubicBezTo>
                    <a:pt x="4" y="8"/>
                    <a:pt x="0" y="0"/>
                    <a:pt x="0"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46" name="下箭头 45"/>
            <p:cNvSpPr/>
            <p:nvPr/>
          </p:nvSpPr>
          <p:spPr>
            <a:xfrm>
              <a:off x="3490913" y="4887982"/>
              <a:ext cx="113826" cy="210951"/>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下箭头 46"/>
            <p:cNvSpPr/>
            <p:nvPr/>
          </p:nvSpPr>
          <p:spPr>
            <a:xfrm rot="13471337" flipH="1">
              <a:off x="4167574" y="5304501"/>
              <a:ext cx="110654" cy="302987"/>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3778817" y="4448243"/>
            <a:ext cx="1400676" cy="1178853"/>
            <a:chOff x="6777409" y="4123744"/>
            <a:chExt cx="1803300" cy="1527361"/>
          </a:xfrm>
        </p:grpSpPr>
        <p:sp>
          <p:nvSpPr>
            <p:cNvPr id="49" name="Freeform 5289"/>
            <p:cNvSpPr>
              <a:spLocks/>
            </p:cNvSpPr>
            <p:nvPr/>
          </p:nvSpPr>
          <p:spPr bwMode="auto">
            <a:xfrm>
              <a:off x="6906383" y="4529726"/>
              <a:ext cx="277290" cy="348220"/>
            </a:xfrm>
            <a:custGeom>
              <a:avLst/>
              <a:gdLst>
                <a:gd name="T0" fmla="*/ 4 w 59"/>
                <a:gd name="T1" fmla="*/ 50 h 75"/>
                <a:gd name="T2" fmla="*/ 28 w 59"/>
                <a:gd name="T3" fmla="*/ 75 h 75"/>
                <a:gd name="T4" fmla="*/ 53 w 59"/>
                <a:gd name="T5" fmla="*/ 50 h 75"/>
                <a:gd name="T6" fmla="*/ 55 w 59"/>
                <a:gd name="T7" fmla="*/ 46 h 75"/>
                <a:gd name="T8" fmla="*/ 54 w 59"/>
                <a:gd name="T9" fmla="*/ 38 h 75"/>
                <a:gd name="T10" fmla="*/ 50 w 59"/>
                <a:gd name="T11" fmla="*/ 14 h 75"/>
                <a:gd name="T12" fmla="*/ 22 w 59"/>
                <a:gd name="T13" fmla="*/ 3 h 75"/>
                <a:gd name="T14" fmla="*/ 18 w 59"/>
                <a:gd name="T15" fmla="*/ 5 h 75"/>
                <a:gd name="T16" fmla="*/ 4 w 59"/>
                <a:gd name="T17" fmla="*/ 20 h 75"/>
                <a:gd name="T18" fmla="*/ 3 w 59"/>
                <a:gd name="T19" fmla="*/ 38 h 75"/>
                <a:gd name="T20" fmla="*/ 2 w 59"/>
                <a:gd name="T21" fmla="*/ 46 h 75"/>
                <a:gd name="T22" fmla="*/ 4 w 59"/>
                <a:gd name="T23"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5">
                  <a:moveTo>
                    <a:pt x="4" y="50"/>
                  </a:moveTo>
                  <a:cubicBezTo>
                    <a:pt x="6" y="62"/>
                    <a:pt x="18" y="75"/>
                    <a:pt x="28" y="75"/>
                  </a:cubicBezTo>
                  <a:cubicBezTo>
                    <a:pt x="39" y="75"/>
                    <a:pt x="51" y="61"/>
                    <a:pt x="53" y="50"/>
                  </a:cubicBezTo>
                  <a:cubicBezTo>
                    <a:pt x="53" y="49"/>
                    <a:pt x="54" y="48"/>
                    <a:pt x="55" y="46"/>
                  </a:cubicBezTo>
                  <a:cubicBezTo>
                    <a:pt x="55" y="46"/>
                    <a:pt x="57" y="37"/>
                    <a:pt x="54" y="38"/>
                  </a:cubicBezTo>
                  <a:cubicBezTo>
                    <a:pt x="55" y="35"/>
                    <a:pt x="59" y="22"/>
                    <a:pt x="50" y="14"/>
                  </a:cubicBezTo>
                  <a:cubicBezTo>
                    <a:pt x="39" y="5"/>
                    <a:pt x="22" y="3"/>
                    <a:pt x="22" y="3"/>
                  </a:cubicBezTo>
                  <a:cubicBezTo>
                    <a:pt x="22" y="3"/>
                    <a:pt x="24" y="0"/>
                    <a:pt x="18" y="5"/>
                  </a:cubicBezTo>
                  <a:cubicBezTo>
                    <a:pt x="18" y="5"/>
                    <a:pt x="8" y="9"/>
                    <a:pt x="4" y="20"/>
                  </a:cubicBezTo>
                  <a:cubicBezTo>
                    <a:pt x="4" y="20"/>
                    <a:pt x="1" y="24"/>
                    <a:pt x="3" y="38"/>
                  </a:cubicBezTo>
                  <a:cubicBezTo>
                    <a:pt x="0" y="37"/>
                    <a:pt x="2" y="46"/>
                    <a:pt x="2" y="46"/>
                  </a:cubicBezTo>
                  <a:cubicBezTo>
                    <a:pt x="3" y="48"/>
                    <a:pt x="4" y="49"/>
                    <a:pt x="4" y="50"/>
                  </a:cubicBezTo>
                  <a:close/>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0" name="Freeform 5290"/>
            <p:cNvSpPr>
              <a:spLocks/>
            </p:cNvSpPr>
            <p:nvPr/>
          </p:nvSpPr>
          <p:spPr bwMode="auto">
            <a:xfrm>
              <a:off x="6777409" y="4852154"/>
              <a:ext cx="535231" cy="354671"/>
            </a:xfrm>
            <a:custGeom>
              <a:avLst/>
              <a:gdLst>
                <a:gd name="T0" fmla="*/ 105 w 115"/>
                <a:gd name="T1" fmla="*/ 19 h 76"/>
                <a:gd name="T2" fmla="*/ 83 w 115"/>
                <a:gd name="T3" fmla="*/ 7 h 76"/>
                <a:gd name="T4" fmla="*/ 73 w 115"/>
                <a:gd name="T5" fmla="*/ 0 h 76"/>
                <a:gd name="T6" fmla="*/ 61 w 115"/>
                <a:gd name="T7" fmla="*/ 15 h 76"/>
                <a:gd name="T8" fmla="*/ 52 w 115"/>
                <a:gd name="T9" fmla="*/ 16 h 76"/>
                <a:gd name="T10" fmla="*/ 39 w 115"/>
                <a:gd name="T11" fmla="*/ 0 h 76"/>
                <a:gd name="T12" fmla="*/ 18 w 115"/>
                <a:gd name="T13" fmla="*/ 11 h 76"/>
                <a:gd name="T14" fmla="*/ 9 w 115"/>
                <a:gd name="T15" fmla="*/ 17 h 76"/>
                <a:gd name="T16" fmla="*/ 0 w 115"/>
                <a:gd name="T17" fmla="*/ 58 h 76"/>
                <a:gd name="T18" fmla="*/ 2 w 115"/>
                <a:gd name="T19" fmla="*/ 65 h 76"/>
                <a:gd name="T20" fmla="*/ 52 w 115"/>
                <a:gd name="T21" fmla="*/ 76 h 76"/>
                <a:gd name="T22" fmla="*/ 61 w 115"/>
                <a:gd name="T23" fmla="*/ 76 h 76"/>
                <a:gd name="T24" fmla="*/ 109 w 115"/>
                <a:gd name="T25" fmla="*/ 67 h 76"/>
                <a:gd name="T26" fmla="*/ 112 w 115"/>
                <a:gd name="T27" fmla="*/ 63 h 76"/>
                <a:gd name="T28" fmla="*/ 105 w 115"/>
                <a:gd name="T2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76">
                  <a:moveTo>
                    <a:pt x="105" y="19"/>
                  </a:moveTo>
                  <a:cubicBezTo>
                    <a:pt x="102" y="13"/>
                    <a:pt x="83" y="7"/>
                    <a:pt x="83" y="7"/>
                  </a:cubicBezTo>
                  <a:cubicBezTo>
                    <a:pt x="73" y="3"/>
                    <a:pt x="73" y="0"/>
                    <a:pt x="73" y="0"/>
                  </a:cubicBezTo>
                  <a:cubicBezTo>
                    <a:pt x="69" y="9"/>
                    <a:pt x="64" y="13"/>
                    <a:pt x="61" y="15"/>
                  </a:cubicBezTo>
                  <a:cubicBezTo>
                    <a:pt x="59" y="17"/>
                    <a:pt x="52" y="16"/>
                    <a:pt x="52" y="16"/>
                  </a:cubicBezTo>
                  <a:cubicBezTo>
                    <a:pt x="43" y="14"/>
                    <a:pt x="39" y="0"/>
                    <a:pt x="39" y="0"/>
                  </a:cubicBezTo>
                  <a:cubicBezTo>
                    <a:pt x="38" y="5"/>
                    <a:pt x="18" y="11"/>
                    <a:pt x="18" y="11"/>
                  </a:cubicBezTo>
                  <a:cubicBezTo>
                    <a:pt x="12" y="13"/>
                    <a:pt x="9" y="17"/>
                    <a:pt x="9" y="17"/>
                  </a:cubicBezTo>
                  <a:cubicBezTo>
                    <a:pt x="1" y="30"/>
                    <a:pt x="0" y="58"/>
                    <a:pt x="0" y="58"/>
                  </a:cubicBezTo>
                  <a:cubicBezTo>
                    <a:pt x="0" y="65"/>
                    <a:pt x="2" y="65"/>
                    <a:pt x="2" y="65"/>
                  </a:cubicBezTo>
                  <a:cubicBezTo>
                    <a:pt x="20" y="73"/>
                    <a:pt x="47" y="75"/>
                    <a:pt x="52" y="76"/>
                  </a:cubicBezTo>
                  <a:cubicBezTo>
                    <a:pt x="56" y="76"/>
                    <a:pt x="61" y="76"/>
                    <a:pt x="61" y="76"/>
                  </a:cubicBezTo>
                  <a:cubicBezTo>
                    <a:pt x="89" y="75"/>
                    <a:pt x="109" y="67"/>
                    <a:pt x="109" y="67"/>
                  </a:cubicBezTo>
                  <a:cubicBezTo>
                    <a:pt x="112" y="65"/>
                    <a:pt x="112" y="63"/>
                    <a:pt x="112" y="63"/>
                  </a:cubicBezTo>
                  <a:cubicBezTo>
                    <a:pt x="115" y="42"/>
                    <a:pt x="105" y="19"/>
                    <a:pt x="105" y="19"/>
                  </a:cubicBezTo>
                </a:path>
              </a:pathLst>
            </a:custGeom>
            <a:solidFill>
              <a:srgbClr val="98BB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1" name="Freeform 5291"/>
            <p:cNvSpPr>
              <a:spLocks noEditPoints="1"/>
            </p:cNvSpPr>
            <p:nvPr/>
          </p:nvSpPr>
          <p:spPr bwMode="auto">
            <a:xfrm>
              <a:off x="7016008" y="4923088"/>
              <a:ext cx="45142" cy="6451"/>
            </a:xfrm>
            <a:custGeom>
              <a:avLst/>
              <a:gdLst>
                <a:gd name="T0" fmla="*/ 0 w 10"/>
                <a:gd name="T1" fmla="*/ 1 h 1"/>
                <a:gd name="T2" fmla="*/ 0 w 10"/>
                <a:gd name="T3" fmla="*/ 1 h 1"/>
                <a:gd name="T4" fmla="*/ 1 w 10"/>
                <a:gd name="T5" fmla="*/ 1 h 1"/>
                <a:gd name="T6" fmla="*/ 3 w 10"/>
                <a:gd name="T7" fmla="*/ 1 h 1"/>
                <a:gd name="T8" fmla="*/ 0 w 10"/>
                <a:gd name="T9" fmla="*/ 1 h 1"/>
                <a:gd name="T10" fmla="*/ 10 w 10"/>
                <a:gd name="T11" fmla="*/ 0 h 1"/>
                <a:gd name="T12" fmla="*/ 5 w 10"/>
                <a:gd name="T13" fmla="*/ 1 h 1"/>
                <a:gd name="T14" fmla="*/ 10 w 10"/>
                <a:gd name="T15" fmla="*/ 0 h 1"/>
                <a:gd name="T16" fmla="*/ 10 w 10"/>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
                  <a:moveTo>
                    <a:pt x="0" y="1"/>
                  </a:moveTo>
                  <a:cubicBezTo>
                    <a:pt x="0" y="1"/>
                    <a:pt x="0" y="1"/>
                    <a:pt x="0" y="1"/>
                  </a:cubicBezTo>
                  <a:cubicBezTo>
                    <a:pt x="0" y="1"/>
                    <a:pt x="1" y="1"/>
                    <a:pt x="1" y="1"/>
                  </a:cubicBezTo>
                  <a:cubicBezTo>
                    <a:pt x="1" y="1"/>
                    <a:pt x="2" y="1"/>
                    <a:pt x="3" y="1"/>
                  </a:cubicBezTo>
                  <a:cubicBezTo>
                    <a:pt x="1" y="1"/>
                    <a:pt x="0" y="1"/>
                    <a:pt x="0" y="1"/>
                  </a:cubicBezTo>
                  <a:moveTo>
                    <a:pt x="10" y="0"/>
                  </a:moveTo>
                  <a:cubicBezTo>
                    <a:pt x="10" y="0"/>
                    <a:pt x="7" y="1"/>
                    <a:pt x="5" y="1"/>
                  </a:cubicBezTo>
                  <a:cubicBezTo>
                    <a:pt x="7" y="1"/>
                    <a:pt x="9" y="1"/>
                    <a:pt x="10" y="0"/>
                  </a:cubicBezTo>
                  <a:cubicBezTo>
                    <a:pt x="10" y="0"/>
                    <a:pt x="10" y="0"/>
                    <a:pt x="10" y="0"/>
                  </a:cubicBezTo>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2" name="Freeform 5292"/>
            <p:cNvSpPr>
              <a:spLocks/>
            </p:cNvSpPr>
            <p:nvPr/>
          </p:nvSpPr>
          <p:spPr bwMode="auto">
            <a:xfrm>
              <a:off x="7016008" y="4923088"/>
              <a:ext cx="45142" cy="154767"/>
            </a:xfrm>
            <a:custGeom>
              <a:avLst/>
              <a:gdLst>
                <a:gd name="T0" fmla="*/ 10 w 10"/>
                <a:gd name="T1" fmla="*/ 0 h 33"/>
                <a:gd name="T2" fmla="*/ 5 w 10"/>
                <a:gd name="T3" fmla="*/ 1 h 33"/>
                <a:gd name="T4" fmla="*/ 3 w 10"/>
                <a:gd name="T5" fmla="*/ 1 h 33"/>
                <a:gd name="T6" fmla="*/ 3 w 10"/>
                <a:gd name="T7" fmla="*/ 1 h 33"/>
                <a:gd name="T8" fmla="*/ 1 w 10"/>
                <a:gd name="T9" fmla="*/ 1 h 33"/>
                <a:gd name="T10" fmla="*/ 0 w 10"/>
                <a:gd name="T11" fmla="*/ 1 h 33"/>
                <a:gd name="T12" fmla="*/ 6 w 10"/>
                <a:gd name="T13" fmla="*/ 33 h 33"/>
                <a:gd name="T14" fmla="*/ 10 w 10"/>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3">
                  <a:moveTo>
                    <a:pt x="10" y="0"/>
                  </a:moveTo>
                  <a:cubicBezTo>
                    <a:pt x="9" y="1"/>
                    <a:pt x="7" y="1"/>
                    <a:pt x="5" y="1"/>
                  </a:cubicBezTo>
                  <a:cubicBezTo>
                    <a:pt x="4" y="1"/>
                    <a:pt x="4" y="1"/>
                    <a:pt x="3" y="1"/>
                  </a:cubicBezTo>
                  <a:cubicBezTo>
                    <a:pt x="3" y="1"/>
                    <a:pt x="3" y="1"/>
                    <a:pt x="3" y="1"/>
                  </a:cubicBezTo>
                  <a:cubicBezTo>
                    <a:pt x="2" y="1"/>
                    <a:pt x="1" y="1"/>
                    <a:pt x="1" y="1"/>
                  </a:cubicBezTo>
                  <a:cubicBezTo>
                    <a:pt x="1" y="1"/>
                    <a:pt x="0" y="1"/>
                    <a:pt x="0" y="1"/>
                  </a:cubicBezTo>
                  <a:cubicBezTo>
                    <a:pt x="6" y="33"/>
                    <a:pt x="6" y="33"/>
                    <a:pt x="6" y="33"/>
                  </a:cubicBezTo>
                  <a:cubicBezTo>
                    <a:pt x="10" y="0"/>
                    <a:pt x="10" y="0"/>
                    <a:pt x="10" y="0"/>
                  </a:cubicBezTo>
                </a:path>
              </a:pathLst>
            </a:custGeom>
            <a:solidFill>
              <a:srgbClr val="809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3" name="Oval 4701"/>
            <p:cNvSpPr>
              <a:spLocks noChangeArrowheads="1"/>
            </p:cNvSpPr>
            <p:nvPr/>
          </p:nvSpPr>
          <p:spPr bwMode="auto">
            <a:xfrm>
              <a:off x="7997626" y="4465678"/>
              <a:ext cx="539200" cy="203847"/>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4" name="Freeform 4702"/>
            <p:cNvSpPr>
              <a:spLocks/>
            </p:cNvSpPr>
            <p:nvPr/>
          </p:nvSpPr>
          <p:spPr bwMode="auto">
            <a:xfrm>
              <a:off x="8379010" y="4472256"/>
              <a:ext cx="26301" cy="190695"/>
            </a:xfrm>
            <a:custGeom>
              <a:avLst/>
              <a:gdLst>
                <a:gd name="T0" fmla="*/ 0 w 5"/>
                <a:gd name="T1" fmla="*/ 0 h 40"/>
                <a:gd name="T2" fmla="*/ 0 w 5"/>
                <a:gd name="T3" fmla="*/ 40 h 40"/>
                <a:gd name="T4" fmla="*/ 5 w 5"/>
                <a:gd name="T5" fmla="*/ 39 h 40"/>
                <a:gd name="T6" fmla="*/ 5 w 5"/>
                <a:gd name="T7" fmla="*/ 1 h 40"/>
                <a:gd name="T8" fmla="*/ 0 w 5"/>
                <a:gd name="T9" fmla="*/ 0 h 40"/>
              </a:gdLst>
              <a:ahLst/>
              <a:cxnLst>
                <a:cxn ang="0">
                  <a:pos x="T0" y="T1"/>
                </a:cxn>
                <a:cxn ang="0">
                  <a:pos x="T2" y="T3"/>
                </a:cxn>
                <a:cxn ang="0">
                  <a:pos x="T4" y="T5"/>
                </a:cxn>
                <a:cxn ang="0">
                  <a:pos x="T6" y="T7"/>
                </a:cxn>
                <a:cxn ang="0">
                  <a:pos x="T8" y="T9"/>
                </a:cxn>
              </a:cxnLst>
              <a:rect l="0" t="0" r="r" b="b"/>
              <a:pathLst>
                <a:path w="5" h="40">
                  <a:moveTo>
                    <a:pt x="0" y="0"/>
                  </a:moveTo>
                  <a:cubicBezTo>
                    <a:pt x="0" y="40"/>
                    <a:pt x="0" y="40"/>
                    <a:pt x="0" y="40"/>
                  </a:cubicBezTo>
                  <a:cubicBezTo>
                    <a:pt x="2" y="39"/>
                    <a:pt x="3" y="39"/>
                    <a:pt x="5" y="39"/>
                  </a:cubicBezTo>
                  <a:cubicBezTo>
                    <a:pt x="5" y="1"/>
                    <a:pt x="5" y="1"/>
                    <a:pt x="5" y="1"/>
                  </a:cubicBezTo>
                  <a:cubicBezTo>
                    <a:pt x="3"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5" name="Freeform 4703"/>
            <p:cNvSpPr>
              <a:spLocks/>
            </p:cNvSpPr>
            <p:nvPr/>
          </p:nvSpPr>
          <p:spPr bwMode="auto">
            <a:xfrm>
              <a:off x="8076532" y="4485408"/>
              <a:ext cx="19728" cy="164394"/>
            </a:xfrm>
            <a:custGeom>
              <a:avLst/>
              <a:gdLst>
                <a:gd name="T0" fmla="*/ 0 w 5"/>
                <a:gd name="T1" fmla="*/ 1 h 34"/>
                <a:gd name="T2" fmla="*/ 0 w 5"/>
                <a:gd name="T3" fmla="*/ 32 h 34"/>
                <a:gd name="T4" fmla="*/ 5 w 5"/>
                <a:gd name="T5" fmla="*/ 34 h 34"/>
                <a:gd name="T6" fmla="*/ 5 w 5"/>
                <a:gd name="T7" fmla="*/ 0 h 34"/>
                <a:gd name="T8" fmla="*/ 0 w 5"/>
                <a:gd name="T9" fmla="*/ 1 h 34"/>
              </a:gdLst>
              <a:ahLst/>
              <a:cxnLst>
                <a:cxn ang="0">
                  <a:pos x="T0" y="T1"/>
                </a:cxn>
                <a:cxn ang="0">
                  <a:pos x="T2" y="T3"/>
                </a:cxn>
                <a:cxn ang="0">
                  <a:pos x="T4" y="T5"/>
                </a:cxn>
                <a:cxn ang="0">
                  <a:pos x="T6" y="T7"/>
                </a:cxn>
                <a:cxn ang="0">
                  <a:pos x="T8" y="T9"/>
                </a:cxn>
              </a:cxnLst>
              <a:rect l="0" t="0" r="r" b="b"/>
              <a:pathLst>
                <a:path w="5" h="34">
                  <a:moveTo>
                    <a:pt x="0" y="1"/>
                  </a:moveTo>
                  <a:cubicBezTo>
                    <a:pt x="0" y="32"/>
                    <a:pt x="0" y="32"/>
                    <a:pt x="0" y="32"/>
                  </a:cubicBezTo>
                  <a:cubicBezTo>
                    <a:pt x="2" y="33"/>
                    <a:pt x="3" y="33"/>
                    <a:pt x="5" y="34"/>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6" name="Freeform 4704"/>
            <p:cNvSpPr>
              <a:spLocks/>
            </p:cNvSpPr>
            <p:nvPr/>
          </p:nvSpPr>
          <p:spPr bwMode="auto">
            <a:xfrm>
              <a:off x="8037079" y="4498557"/>
              <a:ext cx="26301" cy="138091"/>
            </a:xfrm>
            <a:custGeom>
              <a:avLst/>
              <a:gdLst>
                <a:gd name="T0" fmla="*/ 0 w 5"/>
                <a:gd name="T1" fmla="*/ 3 h 29"/>
                <a:gd name="T2" fmla="*/ 0 w 5"/>
                <a:gd name="T3" fmla="*/ 26 h 29"/>
                <a:gd name="T4" fmla="*/ 5 w 5"/>
                <a:gd name="T5" fmla="*/ 29 h 29"/>
                <a:gd name="T6" fmla="*/ 5 w 5"/>
                <a:gd name="T7" fmla="*/ 0 h 29"/>
                <a:gd name="T8" fmla="*/ 0 w 5"/>
                <a:gd name="T9" fmla="*/ 3 h 29"/>
              </a:gdLst>
              <a:ahLst/>
              <a:cxnLst>
                <a:cxn ang="0">
                  <a:pos x="T0" y="T1"/>
                </a:cxn>
                <a:cxn ang="0">
                  <a:pos x="T2" y="T3"/>
                </a:cxn>
                <a:cxn ang="0">
                  <a:pos x="T4" y="T5"/>
                </a:cxn>
                <a:cxn ang="0">
                  <a:pos x="T6" y="T7"/>
                </a:cxn>
                <a:cxn ang="0">
                  <a:pos x="T8" y="T9"/>
                </a:cxn>
              </a:cxnLst>
              <a:rect l="0" t="0" r="r" b="b"/>
              <a:pathLst>
                <a:path w="5" h="29">
                  <a:moveTo>
                    <a:pt x="0" y="3"/>
                  </a:moveTo>
                  <a:cubicBezTo>
                    <a:pt x="0" y="26"/>
                    <a:pt x="0" y="26"/>
                    <a:pt x="0" y="26"/>
                  </a:cubicBezTo>
                  <a:cubicBezTo>
                    <a:pt x="1" y="27"/>
                    <a:pt x="3" y="28"/>
                    <a:pt x="5" y="29"/>
                  </a:cubicBezTo>
                  <a:cubicBezTo>
                    <a:pt x="5" y="0"/>
                    <a:pt x="5" y="0"/>
                    <a:pt x="5" y="0"/>
                  </a:cubicBezTo>
                  <a:cubicBezTo>
                    <a:pt x="3" y="1"/>
                    <a:pt x="1"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7" name="Freeform 4705"/>
            <p:cNvSpPr>
              <a:spLocks/>
            </p:cNvSpPr>
            <p:nvPr/>
          </p:nvSpPr>
          <p:spPr bwMode="auto">
            <a:xfrm>
              <a:off x="8418463" y="4478830"/>
              <a:ext cx="19728" cy="177544"/>
            </a:xfrm>
            <a:custGeom>
              <a:avLst/>
              <a:gdLst>
                <a:gd name="T0" fmla="*/ 0 w 5"/>
                <a:gd name="T1" fmla="*/ 0 h 37"/>
                <a:gd name="T2" fmla="*/ 0 w 5"/>
                <a:gd name="T3" fmla="*/ 37 h 37"/>
                <a:gd name="T4" fmla="*/ 5 w 5"/>
                <a:gd name="T5" fmla="*/ 36 h 37"/>
                <a:gd name="T6" fmla="*/ 5 w 5"/>
                <a:gd name="T7" fmla="*/ 2 h 37"/>
                <a:gd name="T8" fmla="*/ 0 w 5"/>
                <a:gd name="T9" fmla="*/ 0 h 37"/>
              </a:gdLst>
              <a:ahLst/>
              <a:cxnLst>
                <a:cxn ang="0">
                  <a:pos x="T0" y="T1"/>
                </a:cxn>
                <a:cxn ang="0">
                  <a:pos x="T2" y="T3"/>
                </a:cxn>
                <a:cxn ang="0">
                  <a:pos x="T4" y="T5"/>
                </a:cxn>
                <a:cxn ang="0">
                  <a:pos x="T6" y="T7"/>
                </a:cxn>
                <a:cxn ang="0">
                  <a:pos x="T8" y="T9"/>
                </a:cxn>
              </a:cxnLst>
              <a:rect l="0" t="0" r="r" b="b"/>
              <a:pathLst>
                <a:path w="5" h="37">
                  <a:moveTo>
                    <a:pt x="0" y="0"/>
                  </a:moveTo>
                  <a:cubicBezTo>
                    <a:pt x="0" y="37"/>
                    <a:pt x="0" y="37"/>
                    <a:pt x="0" y="37"/>
                  </a:cubicBezTo>
                  <a:cubicBezTo>
                    <a:pt x="2" y="37"/>
                    <a:pt x="4" y="36"/>
                    <a:pt x="5" y="36"/>
                  </a:cubicBezTo>
                  <a:cubicBezTo>
                    <a:pt x="5" y="2"/>
                    <a:pt x="5" y="2"/>
                    <a:pt x="5"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8" name="Freeform 4706"/>
            <p:cNvSpPr>
              <a:spLocks/>
            </p:cNvSpPr>
            <p:nvPr/>
          </p:nvSpPr>
          <p:spPr bwMode="auto">
            <a:xfrm>
              <a:off x="8115987" y="4472256"/>
              <a:ext cx="19728" cy="184117"/>
            </a:xfrm>
            <a:custGeom>
              <a:avLst/>
              <a:gdLst>
                <a:gd name="T0" fmla="*/ 0 w 5"/>
                <a:gd name="T1" fmla="*/ 2 h 39"/>
                <a:gd name="T2" fmla="*/ 0 w 5"/>
                <a:gd name="T3" fmla="*/ 38 h 39"/>
                <a:gd name="T4" fmla="*/ 5 w 5"/>
                <a:gd name="T5" fmla="*/ 39 h 39"/>
                <a:gd name="T6" fmla="*/ 5 w 5"/>
                <a:gd name="T7" fmla="*/ 0 h 39"/>
                <a:gd name="T8" fmla="*/ 0 w 5"/>
                <a:gd name="T9" fmla="*/ 2 h 39"/>
              </a:gdLst>
              <a:ahLst/>
              <a:cxnLst>
                <a:cxn ang="0">
                  <a:pos x="T0" y="T1"/>
                </a:cxn>
                <a:cxn ang="0">
                  <a:pos x="T2" y="T3"/>
                </a:cxn>
                <a:cxn ang="0">
                  <a:pos x="T4" y="T5"/>
                </a:cxn>
                <a:cxn ang="0">
                  <a:pos x="T6" y="T7"/>
                </a:cxn>
                <a:cxn ang="0">
                  <a:pos x="T8" y="T9"/>
                </a:cxn>
              </a:cxnLst>
              <a:rect l="0" t="0" r="r" b="b"/>
              <a:pathLst>
                <a:path w="5" h="39">
                  <a:moveTo>
                    <a:pt x="0" y="2"/>
                  </a:moveTo>
                  <a:cubicBezTo>
                    <a:pt x="0" y="38"/>
                    <a:pt x="0" y="38"/>
                    <a:pt x="0" y="38"/>
                  </a:cubicBezTo>
                  <a:cubicBezTo>
                    <a:pt x="2" y="38"/>
                    <a:pt x="4" y="39"/>
                    <a:pt x="5" y="39"/>
                  </a:cubicBezTo>
                  <a:cubicBezTo>
                    <a:pt x="5" y="0"/>
                    <a:pt x="5" y="0"/>
                    <a:pt x="5" y="0"/>
                  </a:cubicBezTo>
                  <a:cubicBezTo>
                    <a:pt x="4" y="1"/>
                    <a:pt x="2" y="1"/>
                    <a:pt x="0" y="2"/>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59" name="Freeform 4707"/>
            <p:cNvSpPr>
              <a:spLocks/>
            </p:cNvSpPr>
            <p:nvPr/>
          </p:nvSpPr>
          <p:spPr bwMode="auto">
            <a:xfrm>
              <a:off x="8300104" y="4465678"/>
              <a:ext cx="26301" cy="203847"/>
            </a:xfrm>
            <a:custGeom>
              <a:avLst/>
              <a:gdLst>
                <a:gd name="T0" fmla="*/ 0 w 5"/>
                <a:gd name="T1" fmla="*/ 0 h 44"/>
                <a:gd name="T2" fmla="*/ 0 w 5"/>
                <a:gd name="T3" fmla="*/ 44 h 44"/>
                <a:gd name="T4" fmla="*/ 5 w 5"/>
                <a:gd name="T5" fmla="*/ 43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3"/>
                    <a:pt x="5" y="43"/>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0" name="Freeform 4708"/>
            <p:cNvSpPr>
              <a:spLocks/>
            </p:cNvSpPr>
            <p:nvPr/>
          </p:nvSpPr>
          <p:spPr bwMode="auto">
            <a:xfrm>
              <a:off x="8234348" y="4465678"/>
              <a:ext cx="19728" cy="203847"/>
            </a:xfrm>
            <a:custGeom>
              <a:avLst/>
              <a:gdLst>
                <a:gd name="T0" fmla="*/ 0 w 5"/>
                <a:gd name="T1" fmla="*/ 0 h 44"/>
                <a:gd name="T2" fmla="*/ 0 w 5"/>
                <a:gd name="T3" fmla="*/ 44 h 44"/>
                <a:gd name="T4" fmla="*/ 5 w 5"/>
                <a:gd name="T5" fmla="*/ 44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4"/>
                    <a:pt x="5" y="44"/>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1" name="Freeform 4709"/>
            <p:cNvSpPr>
              <a:spLocks/>
            </p:cNvSpPr>
            <p:nvPr/>
          </p:nvSpPr>
          <p:spPr bwMode="auto">
            <a:xfrm>
              <a:off x="8339557" y="4465678"/>
              <a:ext cx="26301" cy="203847"/>
            </a:xfrm>
            <a:custGeom>
              <a:avLst/>
              <a:gdLst>
                <a:gd name="T0" fmla="*/ 0 w 5"/>
                <a:gd name="T1" fmla="*/ 0 h 43"/>
                <a:gd name="T2" fmla="*/ 0 w 5"/>
                <a:gd name="T3" fmla="*/ 43 h 43"/>
                <a:gd name="T4" fmla="*/ 5 w 5"/>
                <a:gd name="T5" fmla="*/ 42 h 43"/>
                <a:gd name="T6" fmla="*/ 5 w 5"/>
                <a:gd name="T7" fmla="*/ 1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1" y="43"/>
                    <a:pt x="3" y="43"/>
                    <a:pt x="5" y="42"/>
                  </a:cubicBezTo>
                  <a:cubicBezTo>
                    <a:pt x="5" y="1"/>
                    <a:pt x="5" y="1"/>
                    <a:pt x="5" y="1"/>
                  </a:cubicBezTo>
                  <a:cubicBezTo>
                    <a:pt x="3" y="1"/>
                    <a:pt x="1"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2" name="Freeform 4710"/>
            <p:cNvSpPr>
              <a:spLocks/>
            </p:cNvSpPr>
            <p:nvPr/>
          </p:nvSpPr>
          <p:spPr bwMode="auto">
            <a:xfrm>
              <a:off x="8155442" y="4465678"/>
              <a:ext cx="19728" cy="197269"/>
            </a:xfrm>
            <a:custGeom>
              <a:avLst/>
              <a:gdLst>
                <a:gd name="T0" fmla="*/ 0 w 4"/>
                <a:gd name="T1" fmla="*/ 1 h 41"/>
                <a:gd name="T2" fmla="*/ 0 w 4"/>
                <a:gd name="T3" fmla="*/ 41 h 41"/>
                <a:gd name="T4" fmla="*/ 4 w 4"/>
                <a:gd name="T5" fmla="*/ 41 h 41"/>
                <a:gd name="T6" fmla="*/ 4 w 4"/>
                <a:gd name="T7" fmla="*/ 0 h 41"/>
                <a:gd name="T8" fmla="*/ 0 w 4"/>
                <a:gd name="T9" fmla="*/ 1 h 41"/>
              </a:gdLst>
              <a:ahLst/>
              <a:cxnLst>
                <a:cxn ang="0">
                  <a:pos x="T0" y="T1"/>
                </a:cxn>
                <a:cxn ang="0">
                  <a:pos x="T2" y="T3"/>
                </a:cxn>
                <a:cxn ang="0">
                  <a:pos x="T4" y="T5"/>
                </a:cxn>
                <a:cxn ang="0">
                  <a:pos x="T6" y="T7"/>
                </a:cxn>
                <a:cxn ang="0">
                  <a:pos x="T8" y="T9"/>
                </a:cxn>
              </a:cxnLst>
              <a:rect l="0" t="0" r="r" b="b"/>
              <a:pathLst>
                <a:path w="4" h="41">
                  <a:moveTo>
                    <a:pt x="0" y="1"/>
                  </a:moveTo>
                  <a:cubicBezTo>
                    <a:pt x="0" y="41"/>
                    <a:pt x="0" y="41"/>
                    <a:pt x="0" y="41"/>
                  </a:cubicBezTo>
                  <a:cubicBezTo>
                    <a:pt x="1" y="41"/>
                    <a:pt x="3" y="41"/>
                    <a:pt x="4" y="41"/>
                  </a:cubicBezTo>
                  <a:cubicBezTo>
                    <a:pt x="4" y="0"/>
                    <a:pt x="4" y="0"/>
                    <a:pt x="4" y="0"/>
                  </a:cubicBezTo>
                  <a:cubicBezTo>
                    <a:pt x="3" y="0"/>
                    <a:pt x="1"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3" name="Freeform 4711"/>
            <p:cNvSpPr>
              <a:spLocks/>
            </p:cNvSpPr>
            <p:nvPr/>
          </p:nvSpPr>
          <p:spPr bwMode="auto">
            <a:xfrm>
              <a:off x="8188319" y="4465678"/>
              <a:ext cx="26301" cy="203847"/>
            </a:xfrm>
            <a:custGeom>
              <a:avLst/>
              <a:gdLst>
                <a:gd name="T0" fmla="*/ 0 w 6"/>
                <a:gd name="T1" fmla="*/ 1 h 43"/>
                <a:gd name="T2" fmla="*/ 0 w 6"/>
                <a:gd name="T3" fmla="*/ 43 h 43"/>
                <a:gd name="T4" fmla="*/ 6 w 6"/>
                <a:gd name="T5" fmla="*/ 43 h 43"/>
                <a:gd name="T6" fmla="*/ 6 w 6"/>
                <a:gd name="T7" fmla="*/ 0 h 43"/>
                <a:gd name="T8" fmla="*/ 0 w 6"/>
                <a:gd name="T9" fmla="*/ 1 h 43"/>
              </a:gdLst>
              <a:ahLst/>
              <a:cxnLst>
                <a:cxn ang="0">
                  <a:pos x="T0" y="T1"/>
                </a:cxn>
                <a:cxn ang="0">
                  <a:pos x="T2" y="T3"/>
                </a:cxn>
                <a:cxn ang="0">
                  <a:pos x="T4" y="T5"/>
                </a:cxn>
                <a:cxn ang="0">
                  <a:pos x="T6" y="T7"/>
                </a:cxn>
                <a:cxn ang="0">
                  <a:pos x="T8" y="T9"/>
                </a:cxn>
              </a:cxnLst>
              <a:rect l="0" t="0" r="r" b="b"/>
              <a:pathLst>
                <a:path w="6" h="43">
                  <a:moveTo>
                    <a:pt x="0" y="1"/>
                  </a:moveTo>
                  <a:cubicBezTo>
                    <a:pt x="0" y="43"/>
                    <a:pt x="0" y="43"/>
                    <a:pt x="0" y="43"/>
                  </a:cubicBezTo>
                  <a:cubicBezTo>
                    <a:pt x="2" y="43"/>
                    <a:pt x="4" y="43"/>
                    <a:pt x="6" y="43"/>
                  </a:cubicBezTo>
                  <a:cubicBezTo>
                    <a:pt x="6" y="0"/>
                    <a:pt x="6" y="0"/>
                    <a:pt x="6" y="0"/>
                  </a:cubicBezTo>
                  <a:cubicBezTo>
                    <a:pt x="4" y="0"/>
                    <a:pt x="2"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4" name="Freeform 4712"/>
            <p:cNvSpPr>
              <a:spLocks/>
            </p:cNvSpPr>
            <p:nvPr/>
          </p:nvSpPr>
          <p:spPr bwMode="auto">
            <a:xfrm>
              <a:off x="8536826" y="4551162"/>
              <a:ext cx="0" cy="32879"/>
            </a:xfrm>
            <a:custGeom>
              <a:avLst/>
              <a:gdLst>
                <a:gd name="T0" fmla="*/ 1 w 1"/>
                <a:gd name="T1" fmla="*/ 4 h 7"/>
                <a:gd name="T2" fmla="*/ 0 w 1"/>
                <a:gd name="T3" fmla="*/ 0 h 7"/>
                <a:gd name="T4" fmla="*/ 0 w 1"/>
                <a:gd name="T5" fmla="*/ 7 h 7"/>
                <a:gd name="T6" fmla="*/ 1 w 1"/>
                <a:gd name="T7" fmla="*/ 4 h 7"/>
              </a:gdLst>
              <a:ahLst/>
              <a:cxnLst>
                <a:cxn ang="0">
                  <a:pos x="T0" y="T1"/>
                </a:cxn>
                <a:cxn ang="0">
                  <a:pos x="T2" y="T3"/>
                </a:cxn>
                <a:cxn ang="0">
                  <a:pos x="T4" y="T5"/>
                </a:cxn>
                <a:cxn ang="0">
                  <a:pos x="T6" y="T7"/>
                </a:cxn>
              </a:cxnLst>
              <a:rect l="0" t="0" r="r" b="b"/>
              <a:pathLst>
                <a:path w="1" h="7">
                  <a:moveTo>
                    <a:pt x="1" y="4"/>
                  </a:moveTo>
                  <a:cubicBezTo>
                    <a:pt x="1" y="3"/>
                    <a:pt x="0" y="1"/>
                    <a:pt x="0" y="0"/>
                  </a:cubicBezTo>
                  <a:cubicBezTo>
                    <a:pt x="0" y="7"/>
                    <a:pt x="0" y="7"/>
                    <a:pt x="0" y="7"/>
                  </a:cubicBezTo>
                  <a:cubicBezTo>
                    <a:pt x="0" y="6"/>
                    <a:pt x="1" y="5"/>
                    <a:pt x="1" y="4"/>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5" name="Freeform 4713"/>
            <p:cNvSpPr>
              <a:spLocks/>
            </p:cNvSpPr>
            <p:nvPr/>
          </p:nvSpPr>
          <p:spPr bwMode="auto">
            <a:xfrm>
              <a:off x="8490795" y="4511709"/>
              <a:ext cx="32879" cy="111785"/>
            </a:xfrm>
            <a:custGeom>
              <a:avLst/>
              <a:gdLst>
                <a:gd name="T0" fmla="*/ 0 w 6"/>
                <a:gd name="T1" fmla="*/ 0 h 24"/>
                <a:gd name="T2" fmla="*/ 0 w 6"/>
                <a:gd name="T3" fmla="*/ 24 h 24"/>
                <a:gd name="T4" fmla="*/ 6 w 6"/>
                <a:gd name="T5" fmla="*/ 20 h 24"/>
                <a:gd name="T6" fmla="*/ 6 w 6"/>
                <a:gd name="T7" fmla="*/ 4 h 24"/>
                <a:gd name="T8" fmla="*/ 0 w 6"/>
                <a:gd name="T9" fmla="*/ 0 h 24"/>
              </a:gdLst>
              <a:ahLst/>
              <a:cxnLst>
                <a:cxn ang="0">
                  <a:pos x="T0" y="T1"/>
                </a:cxn>
                <a:cxn ang="0">
                  <a:pos x="T2" y="T3"/>
                </a:cxn>
                <a:cxn ang="0">
                  <a:pos x="T4" y="T5"/>
                </a:cxn>
                <a:cxn ang="0">
                  <a:pos x="T6" y="T7"/>
                </a:cxn>
                <a:cxn ang="0">
                  <a:pos x="T8" y="T9"/>
                </a:cxn>
              </a:cxnLst>
              <a:rect l="0" t="0" r="r" b="b"/>
              <a:pathLst>
                <a:path w="6" h="24">
                  <a:moveTo>
                    <a:pt x="0" y="0"/>
                  </a:moveTo>
                  <a:cubicBezTo>
                    <a:pt x="0" y="24"/>
                    <a:pt x="0" y="24"/>
                    <a:pt x="0" y="24"/>
                  </a:cubicBezTo>
                  <a:cubicBezTo>
                    <a:pt x="2" y="22"/>
                    <a:pt x="4" y="21"/>
                    <a:pt x="6" y="20"/>
                  </a:cubicBezTo>
                  <a:cubicBezTo>
                    <a:pt x="6" y="4"/>
                    <a:pt x="6" y="4"/>
                    <a:pt x="6" y="4"/>
                  </a:cubicBezTo>
                  <a:cubicBezTo>
                    <a:pt x="4" y="2"/>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6" name="Freeform 4714"/>
            <p:cNvSpPr>
              <a:spLocks/>
            </p:cNvSpPr>
            <p:nvPr/>
          </p:nvSpPr>
          <p:spPr bwMode="auto">
            <a:xfrm>
              <a:off x="8267225" y="4465678"/>
              <a:ext cx="19728" cy="203847"/>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2" y="44"/>
                    <a:pt x="4" y="44"/>
                  </a:cubicBezTo>
                  <a:cubicBezTo>
                    <a:pt x="4" y="0"/>
                    <a:pt x="4" y="0"/>
                    <a:pt x="4" y="0"/>
                  </a:cubicBezTo>
                  <a:cubicBezTo>
                    <a:pt x="2"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7" name="Freeform 4715"/>
            <p:cNvSpPr>
              <a:spLocks/>
            </p:cNvSpPr>
            <p:nvPr/>
          </p:nvSpPr>
          <p:spPr bwMode="auto">
            <a:xfrm>
              <a:off x="7997626" y="4524861"/>
              <a:ext cx="26301" cy="85484"/>
            </a:xfrm>
            <a:custGeom>
              <a:avLst/>
              <a:gdLst>
                <a:gd name="T0" fmla="*/ 0 w 5"/>
                <a:gd name="T1" fmla="*/ 7 h 18"/>
                <a:gd name="T2" fmla="*/ 0 w 5"/>
                <a:gd name="T3" fmla="*/ 10 h 18"/>
                <a:gd name="T4" fmla="*/ 5 w 5"/>
                <a:gd name="T5" fmla="*/ 18 h 18"/>
                <a:gd name="T6" fmla="*/ 5 w 5"/>
                <a:gd name="T7" fmla="*/ 0 h 18"/>
                <a:gd name="T8" fmla="*/ 0 w 5"/>
                <a:gd name="T9" fmla="*/ 7 h 18"/>
              </a:gdLst>
              <a:ahLst/>
              <a:cxnLst>
                <a:cxn ang="0">
                  <a:pos x="T0" y="T1"/>
                </a:cxn>
                <a:cxn ang="0">
                  <a:pos x="T2" y="T3"/>
                </a:cxn>
                <a:cxn ang="0">
                  <a:pos x="T4" y="T5"/>
                </a:cxn>
                <a:cxn ang="0">
                  <a:pos x="T6" y="T7"/>
                </a:cxn>
                <a:cxn ang="0">
                  <a:pos x="T8" y="T9"/>
                </a:cxn>
              </a:cxnLst>
              <a:rect l="0" t="0" r="r" b="b"/>
              <a:pathLst>
                <a:path w="5" h="18">
                  <a:moveTo>
                    <a:pt x="0" y="7"/>
                  </a:moveTo>
                  <a:cubicBezTo>
                    <a:pt x="0" y="10"/>
                    <a:pt x="0" y="10"/>
                    <a:pt x="0" y="10"/>
                  </a:cubicBezTo>
                  <a:cubicBezTo>
                    <a:pt x="0" y="13"/>
                    <a:pt x="2" y="15"/>
                    <a:pt x="5" y="18"/>
                  </a:cubicBezTo>
                  <a:cubicBezTo>
                    <a:pt x="5" y="0"/>
                    <a:pt x="5" y="0"/>
                    <a:pt x="5" y="0"/>
                  </a:cubicBezTo>
                  <a:cubicBezTo>
                    <a:pt x="2" y="2"/>
                    <a:pt x="0" y="5"/>
                    <a:pt x="0" y="7"/>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8" name="Freeform 4716"/>
            <p:cNvSpPr>
              <a:spLocks/>
            </p:cNvSpPr>
            <p:nvPr/>
          </p:nvSpPr>
          <p:spPr bwMode="auto">
            <a:xfrm>
              <a:off x="8451342" y="4491981"/>
              <a:ext cx="26301" cy="144662"/>
            </a:xfrm>
            <a:custGeom>
              <a:avLst/>
              <a:gdLst>
                <a:gd name="T0" fmla="*/ 0 w 5"/>
                <a:gd name="T1" fmla="*/ 0 h 31"/>
                <a:gd name="T2" fmla="*/ 0 w 5"/>
                <a:gd name="T3" fmla="*/ 31 h 31"/>
                <a:gd name="T4" fmla="*/ 5 w 5"/>
                <a:gd name="T5" fmla="*/ 29 h 31"/>
                <a:gd name="T6" fmla="*/ 5 w 5"/>
                <a:gd name="T7" fmla="*/ 2 h 31"/>
                <a:gd name="T8" fmla="*/ 0 w 5"/>
                <a:gd name="T9" fmla="*/ 0 h 31"/>
              </a:gdLst>
              <a:ahLst/>
              <a:cxnLst>
                <a:cxn ang="0">
                  <a:pos x="T0" y="T1"/>
                </a:cxn>
                <a:cxn ang="0">
                  <a:pos x="T2" y="T3"/>
                </a:cxn>
                <a:cxn ang="0">
                  <a:pos x="T4" y="T5"/>
                </a:cxn>
                <a:cxn ang="0">
                  <a:pos x="T6" y="T7"/>
                </a:cxn>
                <a:cxn ang="0">
                  <a:pos x="T8" y="T9"/>
                </a:cxn>
              </a:cxnLst>
              <a:rect l="0" t="0" r="r" b="b"/>
              <a:pathLst>
                <a:path w="5" h="31">
                  <a:moveTo>
                    <a:pt x="0" y="0"/>
                  </a:moveTo>
                  <a:cubicBezTo>
                    <a:pt x="0" y="31"/>
                    <a:pt x="0" y="31"/>
                    <a:pt x="0" y="31"/>
                  </a:cubicBezTo>
                  <a:cubicBezTo>
                    <a:pt x="2" y="31"/>
                    <a:pt x="4" y="30"/>
                    <a:pt x="5" y="29"/>
                  </a:cubicBezTo>
                  <a:cubicBezTo>
                    <a:pt x="5" y="2"/>
                    <a:pt x="5" y="2"/>
                    <a:pt x="5"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69" name="Oval 4717"/>
            <p:cNvSpPr>
              <a:spLocks noChangeArrowheads="1"/>
            </p:cNvSpPr>
            <p:nvPr/>
          </p:nvSpPr>
          <p:spPr bwMode="auto">
            <a:xfrm>
              <a:off x="7997626" y="4432803"/>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0" name="Freeform 4718"/>
            <p:cNvSpPr>
              <a:spLocks/>
            </p:cNvSpPr>
            <p:nvPr/>
          </p:nvSpPr>
          <p:spPr bwMode="auto">
            <a:xfrm>
              <a:off x="7997626" y="4432803"/>
              <a:ext cx="493172" cy="190695"/>
            </a:xfrm>
            <a:custGeom>
              <a:avLst/>
              <a:gdLst>
                <a:gd name="T0" fmla="*/ 57 w 103"/>
                <a:gd name="T1" fmla="*/ 0 h 40"/>
                <a:gd name="T2" fmla="*/ 0 w 103"/>
                <a:gd name="T3" fmla="*/ 22 h 40"/>
                <a:gd name="T4" fmla="*/ 15 w 103"/>
                <a:gd name="T5" fmla="*/ 37 h 40"/>
                <a:gd name="T6" fmla="*/ 58 w 103"/>
                <a:gd name="T7" fmla="*/ 23 h 40"/>
                <a:gd name="T8" fmla="*/ 103 w 103"/>
                <a:gd name="T9" fmla="*/ 9 h 40"/>
                <a:gd name="T10" fmla="*/ 57 w 103"/>
                <a:gd name="T11" fmla="*/ 0 h 40"/>
              </a:gdLst>
              <a:ahLst/>
              <a:cxnLst>
                <a:cxn ang="0">
                  <a:pos x="T0" y="T1"/>
                </a:cxn>
                <a:cxn ang="0">
                  <a:pos x="T2" y="T3"/>
                </a:cxn>
                <a:cxn ang="0">
                  <a:pos x="T4" y="T5"/>
                </a:cxn>
                <a:cxn ang="0">
                  <a:pos x="T6" y="T7"/>
                </a:cxn>
                <a:cxn ang="0">
                  <a:pos x="T8" y="T9"/>
                </a:cxn>
                <a:cxn ang="0">
                  <a:pos x="T10" y="T11"/>
                </a:cxn>
              </a:cxnLst>
              <a:rect l="0" t="0" r="r" b="b"/>
              <a:pathLst>
                <a:path w="103" h="40">
                  <a:moveTo>
                    <a:pt x="57" y="0"/>
                  </a:moveTo>
                  <a:cubicBezTo>
                    <a:pt x="25" y="0"/>
                    <a:pt x="0" y="10"/>
                    <a:pt x="0" y="22"/>
                  </a:cubicBezTo>
                  <a:cubicBezTo>
                    <a:pt x="0" y="30"/>
                    <a:pt x="9" y="35"/>
                    <a:pt x="15" y="37"/>
                  </a:cubicBezTo>
                  <a:cubicBezTo>
                    <a:pt x="15" y="37"/>
                    <a:pt x="71" y="40"/>
                    <a:pt x="58" y="23"/>
                  </a:cubicBezTo>
                  <a:cubicBezTo>
                    <a:pt x="46" y="6"/>
                    <a:pt x="103" y="9"/>
                    <a:pt x="103" y="9"/>
                  </a:cubicBezTo>
                  <a:cubicBezTo>
                    <a:pt x="92" y="4"/>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1" name="Freeform 4719"/>
            <p:cNvSpPr>
              <a:spLocks/>
            </p:cNvSpPr>
            <p:nvPr/>
          </p:nvSpPr>
          <p:spPr bwMode="auto">
            <a:xfrm>
              <a:off x="8023929" y="4445955"/>
              <a:ext cx="486596" cy="190695"/>
            </a:xfrm>
            <a:custGeom>
              <a:avLst/>
              <a:gdLst>
                <a:gd name="T0" fmla="*/ 101 w 103"/>
                <a:gd name="T1" fmla="*/ 20 h 40"/>
                <a:gd name="T2" fmla="*/ 99 w 103"/>
                <a:gd name="T3" fmla="*/ 20 h 40"/>
                <a:gd name="T4" fmla="*/ 96 w 103"/>
                <a:gd name="T5" fmla="*/ 25 h 40"/>
                <a:gd name="T6" fmla="*/ 79 w 103"/>
                <a:gd name="T7" fmla="*/ 33 h 40"/>
                <a:gd name="T8" fmla="*/ 52 w 103"/>
                <a:gd name="T9" fmla="*/ 36 h 40"/>
                <a:gd name="T10" fmla="*/ 17 w 103"/>
                <a:gd name="T11" fmla="*/ 31 h 40"/>
                <a:gd name="T12" fmla="*/ 7 w 103"/>
                <a:gd name="T13" fmla="*/ 25 h 40"/>
                <a:gd name="T14" fmla="*/ 4 w 103"/>
                <a:gd name="T15" fmla="*/ 20 h 40"/>
                <a:gd name="T16" fmla="*/ 7 w 103"/>
                <a:gd name="T17" fmla="*/ 14 h 40"/>
                <a:gd name="T18" fmla="*/ 25 w 103"/>
                <a:gd name="T19" fmla="*/ 7 h 40"/>
                <a:gd name="T20" fmla="*/ 52 w 103"/>
                <a:gd name="T21" fmla="*/ 4 h 40"/>
                <a:gd name="T22" fmla="*/ 86 w 103"/>
                <a:gd name="T23" fmla="*/ 9 h 40"/>
                <a:gd name="T24" fmla="*/ 96 w 103"/>
                <a:gd name="T25" fmla="*/ 14 h 40"/>
                <a:gd name="T26" fmla="*/ 99 w 103"/>
                <a:gd name="T27" fmla="*/ 20 h 40"/>
                <a:gd name="T28" fmla="*/ 101 w 103"/>
                <a:gd name="T29" fmla="*/ 20 h 40"/>
                <a:gd name="T30" fmla="*/ 103 w 103"/>
                <a:gd name="T31" fmla="*/ 20 h 40"/>
                <a:gd name="T32" fmla="*/ 99 w 103"/>
                <a:gd name="T33" fmla="*/ 11 h 40"/>
                <a:gd name="T34" fmla="*/ 80 w 103"/>
                <a:gd name="T35" fmla="*/ 3 h 40"/>
                <a:gd name="T36" fmla="*/ 52 w 103"/>
                <a:gd name="T37" fmla="*/ 0 h 40"/>
                <a:gd name="T38" fmla="*/ 16 w 103"/>
                <a:gd name="T39" fmla="*/ 5 h 40"/>
                <a:gd name="T40" fmla="*/ 5 w 103"/>
                <a:gd name="T41" fmla="*/ 11 h 40"/>
                <a:gd name="T42" fmla="*/ 0 w 103"/>
                <a:gd name="T43" fmla="*/ 20 h 40"/>
                <a:gd name="T44" fmla="*/ 5 w 103"/>
                <a:gd name="T45" fmla="*/ 28 h 40"/>
                <a:gd name="T46" fmla="*/ 24 w 103"/>
                <a:gd name="T47" fmla="*/ 37 h 40"/>
                <a:gd name="T48" fmla="*/ 52 w 103"/>
                <a:gd name="T49" fmla="*/ 40 h 40"/>
                <a:gd name="T50" fmla="*/ 87 w 103"/>
                <a:gd name="T51" fmla="*/ 34 h 40"/>
                <a:gd name="T52" fmla="*/ 99 w 103"/>
                <a:gd name="T53" fmla="*/ 28 h 40"/>
                <a:gd name="T54" fmla="*/ 103 w 103"/>
                <a:gd name="T55" fmla="*/ 20 h 40"/>
                <a:gd name="T56" fmla="*/ 101 w 103"/>
                <a:gd name="T5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0">
                  <a:moveTo>
                    <a:pt x="101" y="20"/>
                  </a:moveTo>
                  <a:cubicBezTo>
                    <a:pt x="99" y="20"/>
                    <a:pt x="99" y="20"/>
                    <a:pt x="99" y="20"/>
                  </a:cubicBezTo>
                  <a:cubicBezTo>
                    <a:pt x="99" y="21"/>
                    <a:pt x="98" y="23"/>
                    <a:pt x="96" y="25"/>
                  </a:cubicBezTo>
                  <a:cubicBezTo>
                    <a:pt x="93" y="28"/>
                    <a:pt x="87" y="31"/>
                    <a:pt x="79" y="33"/>
                  </a:cubicBezTo>
                  <a:cubicBezTo>
                    <a:pt x="71" y="35"/>
                    <a:pt x="62" y="36"/>
                    <a:pt x="52" y="36"/>
                  </a:cubicBezTo>
                  <a:cubicBezTo>
                    <a:pt x="38" y="36"/>
                    <a:pt x="26" y="34"/>
                    <a:pt x="17" y="31"/>
                  </a:cubicBezTo>
                  <a:cubicBezTo>
                    <a:pt x="13" y="29"/>
                    <a:pt x="10" y="27"/>
                    <a:pt x="7" y="25"/>
                  </a:cubicBezTo>
                  <a:cubicBezTo>
                    <a:pt x="5" y="23"/>
                    <a:pt x="4" y="21"/>
                    <a:pt x="4" y="20"/>
                  </a:cubicBezTo>
                  <a:cubicBezTo>
                    <a:pt x="4" y="18"/>
                    <a:pt x="5" y="16"/>
                    <a:pt x="7" y="14"/>
                  </a:cubicBezTo>
                  <a:cubicBezTo>
                    <a:pt x="11" y="11"/>
                    <a:pt x="17" y="8"/>
                    <a:pt x="25" y="7"/>
                  </a:cubicBezTo>
                  <a:cubicBezTo>
                    <a:pt x="32" y="5"/>
                    <a:pt x="42" y="4"/>
                    <a:pt x="52" y="4"/>
                  </a:cubicBezTo>
                  <a:cubicBezTo>
                    <a:pt x="65" y="4"/>
                    <a:pt x="77" y="6"/>
                    <a:pt x="86" y="9"/>
                  </a:cubicBezTo>
                  <a:cubicBezTo>
                    <a:pt x="90" y="10"/>
                    <a:pt x="94" y="12"/>
                    <a:pt x="96" y="14"/>
                  </a:cubicBezTo>
                  <a:cubicBezTo>
                    <a:pt x="98" y="16"/>
                    <a:pt x="99" y="18"/>
                    <a:pt x="99" y="20"/>
                  </a:cubicBezTo>
                  <a:cubicBezTo>
                    <a:pt x="101" y="20"/>
                    <a:pt x="101" y="20"/>
                    <a:pt x="101" y="20"/>
                  </a:cubicBezTo>
                  <a:cubicBezTo>
                    <a:pt x="103" y="20"/>
                    <a:pt x="103" y="20"/>
                    <a:pt x="103" y="20"/>
                  </a:cubicBezTo>
                  <a:cubicBezTo>
                    <a:pt x="103" y="16"/>
                    <a:pt x="101" y="13"/>
                    <a:pt x="99" y="11"/>
                  </a:cubicBezTo>
                  <a:cubicBezTo>
                    <a:pt x="95" y="7"/>
                    <a:pt x="88" y="5"/>
                    <a:pt x="80" y="3"/>
                  </a:cubicBezTo>
                  <a:cubicBezTo>
                    <a:pt x="72" y="1"/>
                    <a:pt x="62" y="0"/>
                    <a:pt x="52" y="0"/>
                  </a:cubicBezTo>
                  <a:cubicBezTo>
                    <a:pt x="38" y="0"/>
                    <a:pt x="25" y="2"/>
                    <a:pt x="16" y="5"/>
                  </a:cubicBezTo>
                  <a:cubicBezTo>
                    <a:pt x="11" y="7"/>
                    <a:pt x="8" y="9"/>
                    <a:pt x="5" y="11"/>
                  </a:cubicBezTo>
                  <a:cubicBezTo>
                    <a:pt x="2" y="13"/>
                    <a:pt x="0" y="16"/>
                    <a:pt x="0" y="20"/>
                  </a:cubicBezTo>
                  <a:cubicBezTo>
                    <a:pt x="0" y="23"/>
                    <a:pt x="2" y="26"/>
                    <a:pt x="5" y="28"/>
                  </a:cubicBezTo>
                  <a:cubicBezTo>
                    <a:pt x="9" y="32"/>
                    <a:pt x="16" y="35"/>
                    <a:pt x="24" y="37"/>
                  </a:cubicBezTo>
                  <a:cubicBezTo>
                    <a:pt x="32" y="39"/>
                    <a:pt x="41" y="40"/>
                    <a:pt x="52" y="40"/>
                  </a:cubicBezTo>
                  <a:cubicBezTo>
                    <a:pt x="66" y="40"/>
                    <a:pt x="78" y="38"/>
                    <a:pt x="87" y="34"/>
                  </a:cubicBezTo>
                  <a:cubicBezTo>
                    <a:pt x="92" y="33"/>
                    <a:pt x="96" y="31"/>
                    <a:pt x="99" y="28"/>
                  </a:cubicBezTo>
                  <a:cubicBezTo>
                    <a:pt x="101" y="26"/>
                    <a:pt x="103" y="23"/>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2" name="Oval 4720"/>
            <p:cNvSpPr>
              <a:spLocks noChangeArrowheads="1"/>
            </p:cNvSpPr>
            <p:nvPr/>
          </p:nvSpPr>
          <p:spPr bwMode="auto">
            <a:xfrm>
              <a:off x="8010777" y="4386768"/>
              <a:ext cx="539200" cy="203847"/>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3" name="Freeform 4721"/>
            <p:cNvSpPr>
              <a:spLocks/>
            </p:cNvSpPr>
            <p:nvPr/>
          </p:nvSpPr>
          <p:spPr bwMode="auto">
            <a:xfrm>
              <a:off x="8385584" y="4393346"/>
              <a:ext cx="26301" cy="190695"/>
            </a:xfrm>
            <a:custGeom>
              <a:avLst/>
              <a:gdLst>
                <a:gd name="T0" fmla="*/ 0 w 5"/>
                <a:gd name="T1" fmla="*/ 0 h 40"/>
                <a:gd name="T2" fmla="*/ 0 w 5"/>
                <a:gd name="T3" fmla="*/ 40 h 40"/>
                <a:gd name="T4" fmla="*/ 5 w 5"/>
                <a:gd name="T5" fmla="*/ 39 h 40"/>
                <a:gd name="T6" fmla="*/ 5 w 5"/>
                <a:gd name="T7" fmla="*/ 1 h 40"/>
                <a:gd name="T8" fmla="*/ 0 w 5"/>
                <a:gd name="T9" fmla="*/ 0 h 40"/>
              </a:gdLst>
              <a:ahLst/>
              <a:cxnLst>
                <a:cxn ang="0">
                  <a:pos x="T0" y="T1"/>
                </a:cxn>
                <a:cxn ang="0">
                  <a:pos x="T2" y="T3"/>
                </a:cxn>
                <a:cxn ang="0">
                  <a:pos x="T4" y="T5"/>
                </a:cxn>
                <a:cxn ang="0">
                  <a:pos x="T6" y="T7"/>
                </a:cxn>
                <a:cxn ang="0">
                  <a:pos x="T8" y="T9"/>
                </a:cxn>
              </a:cxnLst>
              <a:rect l="0" t="0" r="r" b="b"/>
              <a:pathLst>
                <a:path w="5" h="40">
                  <a:moveTo>
                    <a:pt x="0" y="0"/>
                  </a:moveTo>
                  <a:cubicBezTo>
                    <a:pt x="0" y="40"/>
                    <a:pt x="0" y="40"/>
                    <a:pt x="0" y="40"/>
                  </a:cubicBezTo>
                  <a:cubicBezTo>
                    <a:pt x="2" y="40"/>
                    <a:pt x="3" y="40"/>
                    <a:pt x="5" y="39"/>
                  </a:cubicBezTo>
                  <a:cubicBezTo>
                    <a:pt x="5" y="1"/>
                    <a:pt x="5" y="1"/>
                    <a:pt x="5" y="1"/>
                  </a:cubicBezTo>
                  <a:cubicBezTo>
                    <a:pt x="3"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4" name="Freeform 4722"/>
            <p:cNvSpPr>
              <a:spLocks/>
            </p:cNvSpPr>
            <p:nvPr/>
          </p:nvSpPr>
          <p:spPr bwMode="auto">
            <a:xfrm>
              <a:off x="8083105" y="4406497"/>
              <a:ext cx="26301" cy="164394"/>
            </a:xfrm>
            <a:custGeom>
              <a:avLst/>
              <a:gdLst>
                <a:gd name="T0" fmla="*/ 0 w 5"/>
                <a:gd name="T1" fmla="*/ 2 h 34"/>
                <a:gd name="T2" fmla="*/ 0 w 5"/>
                <a:gd name="T3" fmla="*/ 33 h 34"/>
                <a:gd name="T4" fmla="*/ 5 w 5"/>
                <a:gd name="T5" fmla="*/ 34 h 34"/>
                <a:gd name="T6" fmla="*/ 5 w 5"/>
                <a:gd name="T7" fmla="*/ 0 h 34"/>
                <a:gd name="T8" fmla="*/ 0 w 5"/>
                <a:gd name="T9" fmla="*/ 2 h 34"/>
              </a:gdLst>
              <a:ahLst/>
              <a:cxnLst>
                <a:cxn ang="0">
                  <a:pos x="T0" y="T1"/>
                </a:cxn>
                <a:cxn ang="0">
                  <a:pos x="T2" y="T3"/>
                </a:cxn>
                <a:cxn ang="0">
                  <a:pos x="T4" y="T5"/>
                </a:cxn>
                <a:cxn ang="0">
                  <a:pos x="T6" y="T7"/>
                </a:cxn>
                <a:cxn ang="0">
                  <a:pos x="T8" y="T9"/>
                </a:cxn>
              </a:cxnLst>
              <a:rect l="0" t="0" r="r" b="b"/>
              <a:pathLst>
                <a:path w="5" h="34">
                  <a:moveTo>
                    <a:pt x="0" y="2"/>
                  </a:moveTo>
                  <a:cubicBezTo>
                    <a:pt x="0" y="33"/>
                    <a:pt x="0" y="33"/>
                    <a:pt x="0" y="33"/>
                  </a:cubicBezTo>
                  <a:cubicBezTo>
                    <a:pt x="2" y="33"/>
                    <a:pt x="3" y="34"/>
                    <a:pt x="5" y="34"/>
                  </a:cubicBezTo>
                  <a:cubicBezTo>
                    <a:pt x="5" y="0"/>
                    <a:pt x="5" y="0"/>
                    <a:pt x="5" y="0"/>
                  </a:cubicBezTo>
                  <a:cubicBezTo>
                    <a:pt x="3" y="0"/>
                    <a:pt x="2" y="1"/>
                    <a:pt x="0" y="2"/>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5" name="Freeform 4723"/>
            <p:cNvSpPr>
              <a:spLocks/>
            </p:cNvSpPr>
            <p:nvPr/>
          </p:nvSpPr>
          <p:spPr bwMode="auto">
            <a:xfrm>
              <a:off x="8050230" y="4419647"/>
              <a:ext cx="19728" cy="131511"/>
            </a:xfrm>
            <a:custGeom>
              <a:avLst/>
              <a:gdLst>
                <a:gd name="T0" fmla="*/ 0 w 5"/>
                <a:gd name="T1" fmla="*/ 3 h 28"/>
                <a:gd name="T2" fmla="*/ 0 w 5"/>
                <a:gd name="T3" fmla="*/ 25 h 28"/>
                <a:gd name="T4" fmla="*/ 5 w 5"/>
                <a:gd name="T5" fmla="*/ 28 h 28"/>
                <a:gd name="T6" fmla="*/ 5 w 5"/>
                <a:gd name="T7" fmla="*/ 0 h 28"/>
                <a:gd name="T8" fmla="*/ 0 w 5"/>
                <a:gd name="T9" fmla="*/ 3 h 28"/>
              </a:gdLst>
              <a:ahLst/>
              <a:cxnLst>
                <a:cxn ang="0">
                  <a:pos x="T0" y="T1"/>
                </a:cxn>
                <a:cxn ang="0">
                  <a:pos x="T2" y="T3"/>
                </a:cxn>
                <a:cxn ang="0">
                  <a:pos x="T4" y="T5"/>
                </a:cxn>
                <a:cxn ang="0">
                  <a:pos x="T6" y="T7"/>
                </a:cxn>
                <a:cxn ang="0">
                  <a:pos x="T8" y="T9"/>
                </a:cxn>
              </a:cxnLst>
              <a:rect l="0" t="0" r="r" b="b"/>
              <a:pathLst>
                <a:path w="5" h="28">
                  <a:moveTo>
                    <a:pt x="0" y="3"/>
                  </a:moveTo>
                  <a:cubicBezTo>
                    <a:pt x="0" y="25"/>
                    <a:pt x="0" y="25"/>
                    <a:pt x="0" y="25"/>
                  </a:cubicBezTo>
                  <a:cubicBezTo>
                    <a:pt x="1" y="26"/>
                    <a:pt x="3" y="27"/>
                    <a:pt x="5" y="28"/>
                  </a:cubicBezTo>
                  <a:cubicBezTo>
                    <a:pt x="5" y="0"/>
                    <a:pt x="5" y="0"/>
                    <a:pt x="5" y="0"/>
                  </a:cubicBezTo>
                  <a:cubicBezTo>
                    <a:pt x="3" y="1"/>
                    <a:pt x="1"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6" name="Freeform 4724"/>
            <p:cNvSpPr>
              <a:spLocks/>
            </p:cNvSpPr>
            <p:nvPr/>
          </p:nvSpPr>
          <p:spPr bwMode="auto">
            <a:xfrm>
              <a:off x="8425037" y="4399919"/>
              <a:ext cx="26301" cy="177544"/>
            </a:xfrm>
            <a:custGeom>
              <a:avLst/>
              <a:gdLst>
                <a:gd name="T0" fmla="*/ 0 w 5"/>
                <a:gd name="T1" fmla="*/ 0 h 37"/>
                <a:gd name="T2" fmla="*/ 0 w 5"/>
                <a:gd name="T3" fmla="*/ 37 h 37"/>
                <a:gd name="T4" fmla="*/ 5 w 5"/>
                <a:gd name="T5" fmla="*/ 35 h 37"/>
                <a:gd name="T6" fmla="*/ 5 w 5"/>
                <a:gd name="T7" fmla="*/ 1 h 37"/>
                <a:gd name="T8" fmla="*/ 0 w 5"/>
                <a:gd name="T9" fmla="*/ 0 h 37"/>
              </a:gdLst>
              <a:ahLst/>
              <a:cxnLst>
                <a:cxn ang="0">
                  <a:pos x="T0" y="T1"/>
                </a:cxn>
                <a:cxn ang="0">
                  <a:pos x="T2" y="T3"/>
                </a:cxn>
                <a:cxn ang="0">
                  <a:pos x="T4" y="T5"/>
                </a:cxn>
                <a:cxn ang="0">
                  <a:pos x="T6" y="T7"/>
                </a:cxn>
                <a:cxn ang="0">
                  <a:pos x="T8" y="T9"/>
                </a:cxn>
              </a:cxnLst>
              <a:rect l="0" t="0" r="r" b="b"/>
              <a:pathLst>
                <a:path w="5" h="37">
                  <a:moveTo>
                    <a:pt x="0" y="0"/>
                  </a:moveTo>
                  <a:cubicBezTo>
                    <a:pt x="0" y="37"/>
                    <a:pt x="0" y="37"/>
                    <a:pt x="0" y="37"/>
                  </a:cubicBezTo>
                  <a:cubicBezTo>
                    <a:pt x="2" y="36"/>
                    <a:pt x="4" y="36"/>
                    <a:pt x="5" y="35"/>
                  </a:cubicBezTo>
                  <a:cubicBezTo>
                    <a:pt x="5" y="1"/>
                    <a:pt x="5" y="1"/>
                    <a:pt x="5" y="1"/>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7" name="Freeform 4725"/>
            <p:cNvSpPr>
              <a:spLocks/>
            </p:cNvSpPr>
            <p:nvPr/>
          </p:nvSpPr>
          <p:spPr bwMode="auto">
            <a:xfrm>
              <a:off x="8122558" y="4399919"/>
              <a:ext cx="26301" cy="184117"/>
            </a:xfrm>
            <a:custGeom>
              <a:avLst/>
              <a:gdLst>
                <a:gd name="T0" fmla="*/ 0 w 5"/>
                <a:gd name="T1" fmla="*/ 1 h 39"/>
                <a:gd name="T2" fmla="*/ 0 w 5"/>
                <a:gd name="T3" fmla="*/ 37 h 39"/>
                <a:gd name="T4" fmla="*/ 5 w 5"/>
                <a:gd name="T5" fmla="*/ 39 h 39"/>
                <a:gd name="T6" fmla="*/ 5 w 5"/>
                <a:gd name="T7" fmla="*/ 0 h 39"/>
                <a:gd name="T8" fmla="*/ 0 w 5"/>
                <a:gd name="T9" fmla="*/ 1 h 39"/>
              </a:gdLst>
              <a:ahLst/>
              <a:cxnLst>
                <a:cxn ang="0">
                  <a:pos x="T0" y="T1"/>
                </a:cxn>
                <a:cxn ang="0">
                  <a:pos x="T2" y="T3"/>
                </a:cxn>
                <a:cxn ang="0">
                  <a:pos x="T4" y="T5"/>
                </a:cxn>
                <a:cxn ang="0">
                  <a:pos x="T6" y="T7"/>
                </a:cxn>
                <a:cxn ang="0">
                  <a:pos x="T8" y="T9"/>
                </a:cxn>
              </a:cxnLst>
              <a:rect l="0" t="0" r="r" b="b"/>
              <a:pathLst>
                <a:path w="5" h="39">
                  <a:moveTo>
                    <a:pt x="0" y="1"/>
                  </a:moveTo>
                  <a:cubicBezTo>
                    <a:pt x="0" y="37"/>
                    <a:pt x="0" y="37"/>
                    <a:pt x="0" y="37"/>
                  </a:cubicBezTo>
                  <a:cubicBezTo>
                    <a:pt x="2" y="38"/>
                    <a:pt x="4" y="38"/>
                    <a:pt x="5" y="39"/>
                  </a:cubicBezTo>
                  <a:cubicBezTo>
                    <a:pt x="5" y="0"/>
                    <a:pt x="5" y="0"/>
                    <a:pt x="5"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8" name="Freeform 4726"/>
            <p:cNvSpPr>
              <a:spLocks/>
            </p:cNvSpPr>
            <p:nvPr/>
          </p:nvSpPr>
          <p:spPr bwMode="auto">
            <a:xfrm>
              <a:off x="8313256" y="4386768"/>
              <a:ext cx="19728" cy="203847"/>
            </a:xfrm>
            <a:custGeom>
              <a:avLst/>
              <a:gdLst>
                <a:gd name="T0" fmla="*/ 0 w 4"/>
                <a:gd name="T1" fmla="*/ 0 h 44"/>
                <a:gd name="T2" fmla="*/ 0 w 4"/>
                <a:gd name="T3" fmla="*/ 44 h 44"/>
                <a:gd name="T4" fmla="*/ 4 w 4"/>
                <a:gd name="T5" fmla="*/ 44 h 44"/>
                <a:gd name="T6" fmla="*/ 4 w 4"/>
                <a:gd name="T7" fmla="*/ 1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3" y="44"/>
                    <a:pt x="4" y="44"/>
                  </a:cubicBezTo>
                  <a:cubicBezTo>
                    <a:pt x="4" y="1"/>
                    <a:pt x="4" y="1"/>
                    <a:pt x="4" y="1"/>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79" name="Freeform 4727"/>
            <p:cNvSpPr>
              <a:spLocks/>
            </p:cNvSpPr>
            <p:nvPr/>
          </p:nvSpPr>
          <p:spPr bwMode="auto">
            <a:xfrm>
              <a:off x="8240921" y="4386768"/>
              <a:ext cx="26301" cy="203847"/>
            </a:xfrm>
            <a:custGeom>
              <a:avLst/>
              <a:gdLst>
                <a:gd name="T0" fmla="*/ 0 w 5"/>
                <a:gd name="T1" fmla="*/ 0 h 44"/>
                <a:gd name="T2" fmla="*/ 0 w 5"/>
                <a:gd name="T3" fmla="*/ 44 h 44"/>
                <a:gd name="T4" fmla="*/ 5 w 5"/>
                <a:gd name="T5" fmla="*/ 44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4"/>
                    <a:pt x="5" y="44"/>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0" name="Freeform 4728"/>
            <p:cNvSpPr>
              <a:spLocks/>
            </p:cNvSpPr>
            <p:nvPr/>
          </p:nvSpPr>
          <p:spPr bwMode="auto">
            <a:xfrm>
              <a:off x="8352709" y="4386768"/>
              <a:ext cx="19728" cy="197269"/>
            </a:xfrm>
            <a:custGeom>
              <a:avLst/>
              <a:gdLst>
                <a:gd name="T0" fmla="*/ 0 w 5"/>
                <a:gd name="T1" fmla="*/ 0 h 42"/>
                <a:gd name="T2" fmla="*/ 0 w 5"/>
                <a:gd name="T3" fmla="*/ 42 h 42"/>
                <a:gd name="T4" fmla="*/ 5 w 5"/>
                <a:gd name="T5" fmla="*/ 42 h 42"/>
                <a:gd name="T6" fmla="*/ 5 w 5"/>
                <a:gd name="T7" fmla="*/ 1 h 42"/>
                <a:gd name="T8" fmla="*/ 0 w 5"/>
                <a:gd name="T9" fmla="*/ 0 h 42"/>
              </a:gdLst>
              <a:ahLst/>
              <a:cxnLst>
                <a:cxn ang="0">
                  <a:pos x="T0" y="T1"/>
                </a:cxn>
                <a:cxn ang="0">
                  <a:pos x="T2" y="T3"/>
                </a:cxn>
                <a:cxn ang="0">
                  <a:pos x="T4" y="T5"/>
                </a:cxn>
                <a:cxn ang="0">
                  <a:pos x="T6" y="T7"/>
                </a:cxn>
                <a:cxn ang="0">
                  <a:pos x="T8" y="T9"/>
                </a:cxn>
              </a:cxnLst>
              <a:rect l="0" t="0" r="r" b="b"/>
              <a:pathLst>
                <a:path w="5" h="42">
                  <a:moveTo>
                    <a:pt x="0" y="0"/>
                  </a:moveTo>
                  <a:cubicBezTo>
                    <a:pt x="0" y="42"/>
                    <a:pt x="0" y="42"/>
                    <a:pt x="0" y="42"/>
                  </a:cubicBezTo>
                  <a:cubicBezTo>
                    <a:pt x="1" y="42"/>
                    <a:pt x="3" y="42"/>
                    <a:pt x="5" y="42"/>
                  </a:cubicBezTo>
                  <a:cubicBezTo>
                    <a:pt x="5" y="1"/>
                    <a:pt x="5" y="1"/>
                    <a:pt x="5" y="1"/>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1" name="Freeform 4729"/>
            <p:cNvSpPr>
              <a:spLocks/>
            </p:cNvSpPr>
            <p:nvPr/>
          </p:nvSpPr>
          <p:spPr bwMode="auto">
            <a:xfrm>
              <a:off x="8162016" y="4386768"/>
              <a:ext cx="19728" cy="197269"/>
            </a:xfrm>
            <a:custGeom>
              <a:avLst/>
              <a:gdLst>
                <a:gd name="T0" fmla="*/ 0 w 5"/>
                <a:gd name="T1" fmla="*/ 1 h 42"/>
                <a:gd name="T2" fmla="*/ 0 w 5"/>
                <a:gd name="T3" fmla="*/ 41 h 42"/>
                <a:gd name="T4" fmla="*/ 5 w 5"/>
                <a:gd name="T5" fmla="*/ 42 h 42"/>
                <a:gd name="T6" fmla="*/ 5 w 5"/>
                <a:gd name="T7" fmla="*/ 0 h 42"/>
                <a:gd name="T8" fmla="*/ 0 w 5"/>
                <a:gd name="T9" fmla="*/ 1 h 42"/>
              </a:gdLst>
              <a:ahLst/>
              <a:cxnLst>
                <a:cxn ang="0">
                  <a:pos x="T0" y="T1"/>
                </a:cxn>
                <a:cxn ang="0">
                  <a:pos x="T2" y="T3"/>
                </a:cxn>
                <a:cxn ang="0">
                  <a:pos x="T4" y="T5"/>
                </a:cxn>
                <a:cxn ang="0">
                  <a:pos x="T6" y="T7"/>
                </a:cxn>
                <a:cxn ang="0">
                  <a:pos x="T8" y="T9"/>
                </a:cxn>
              </a:cxnLst>
              <a:rect l="0" t="0" r="r" b="b"/>
              <a:pathLst>
                <a:path w="5" h="42">
                  <a:moveTo>
                    <a:pt x="0" y="1"/>
                  </a:moveTo>
                  <a:cubicBezTo>
                    <a:pt x="0" y="41"/>
                    <a:pt x="0" y="41"/>
                    <a:pt x="0" y="41"/>
                  </a:cubicBezTo>
                  <a:cubicBezTo>
                    <a:pt x="2" y="41"/>
                    <a:pt x="4" y="42"/>
                    <a:pt x="5" y="42"/>
                  </a:cubicBezTo>
                  <a:cubicBezTo>
                    <a:pt x="5" y="0"/>
                    <a:pt x="5" y="0"/>
                    <a:pt x="5" y="0"/>
                  </a:cubicBezTo>
                  <a:cubicBezTo>
                    <a:pt x="4" y="1"/>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2" name="Freeform 4730"/>
            <p:cNvSpPr>
              <a:spLocks/>
            </p:cNvSpPr>
            <p:nvPr/>
          </p:nvSpPr>
          <p:spPr bwMode="auto">
            <a:xfrm>
              <a:off x="8201469" y="4386768"/>
              <a:ext cx="26301" cy="203847"/>
            </a:xfrm>
            <a:custGeom>
              <a:avLst/>
              <a:gdLst>
                <a:gd name="T0" fmla="*/ 0 w 6"/>
                <a:gd name="T1" fmla="*/ 1 h 44"/>
                <a:gd name="T2" fmla="*/ 0 w 6"/>
                <a:gd name="T3" fmla="*/ 43 h 44"/>
                <a:gd name="T4" fmla="*/ 6 w 6"/>
                <a:gd name="T5" fmla="*/ 44 h 44"/>
                <a:gd name="T6" fmla="*/ 6 w 6"/>
                <a:gd name="T7" fmla="*/ 0 h 44"/>
                <a:gd name="T8" fmla="*/ 0 w 6"/>
                <a:gd name="T9" fmla="*/ 1 h 44"/>
              </a:gdLst>
              <a:ahLst/>
              <a:cxnLst>
                <a:cxn ang="0">
                  <a:pos x="T0" y="T1"/>
                </a:cxn>
                <a:cxn ang="0">
                  <a:pos x="T2" y="T3"/>
                </a:cxn>
                <a:cxn ang="0">
                  <a:pos x="T4" y="T5"/>
                </a:cxn>
                <a:cxn ang="0">
                  <a:pos x="T6" y="T7"/>
                </a:cxn>
                <a:cxn ang="0">
                  <a:pos x="T8" y="T9"/>
                </a:cxn>
              </a:cxnLst>
              <a:rect l="0" t="0" r="r" b="b"/>
              <a:pathLst>
                <a:path w="6" h="44">
                  <a:moveTo>
                    <a:pt x="0" y="1"/>
                  </a:moveTo>
                  <a:cubicBezTo>
                    <a:pt x="0" y="43"/>
                    <a:pt x="0" y="43"/>
                    <a:pt x="0" y="43"/>
                  </a:cubicBezTo>
                  <a:cubicBezTo>
                    <a:pt x="2" y="44"/>
                    <a:pt x="4" y="44"/>
                    <a:pt x="6" y="44"/>
                  </a:cubicBezTo>
                  <a:cubicBezTo>
                    <a:pt x="6" y="0"/>
                    <a:pt x="6" y="0"/>
                    <a:pt x="6" y="0"/>
                  </a:cubicBezTo>
                  <a:cubicBezTo>
                    <a:pt x="4" y="1"/>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3" name="Freeform 4731"/>
            <p:cNvSpPr>
              <a:spLocks/>
            </p:cNvSpPr>
            <p:nvPr/>
          </p:nvSpPr>
          <p:spPr bwMode="auto">
            <a:xfrm>
              <a:off x="8543400" y="4472256"/>
              <a:ext cx="0" cy="32879"/>
            </a:xfrm>
            <a:custGeom>
              <a:avLst/>
              <a:gdLst>
                <a:gd name="T0" fmla="*/ 3 h 7"/>
                <a:gd name="T1" fmla="*/ 0 h 7"/>
                <a:gd name="T2" fmla="*/ 7 h 7"/>
                <a:gd name="T3" fmla="*/ 3 h 7"/>
              </a:gdLst>
              <a:ahLst/>
              <a:cxnLst>
                <a:cxn ang="0">
                  <a:pos x="0" y="T0"/>
                </a:cxn>
                <a:cxn ang="0">
                  <a:pos x="0" y="T1"/>
                </a:cxn>
                <a:cxn ang="0">
                  <a:pos x="0" y="T2"/>
                </a:cxn>
                <a:cxn ang="0">
                  <a:pos x="0" y="T3"/>
                </a:cxn>
              </a:cxnLst>
              <a:rect l="0" t="0" r="r" b="b"/>
              <a:pathLst>
                <a:path h="7">
                  <a:moveTo>
                    <a:pt x="0" y="3"/>
                  </a:moveTo>
                  <a:cubicBezTo>
                    <a:pt x="0" y="2"/>
                    <a:pt x="0" y="1"/>
                    <a:pt x="0" y="0"/>
                  </a:cubicBezTo>
                  <a:cubicBezTo>
                    <a:pt x="0" y="7"/>
                    <a:pt x="0" y="7"/>
                    <a:pt x="0" y="7"/>
                  </a:cubicBezTo>
                  <a:cubicBezTo>
                    <a:pt x="0" y="5"/>
                    <a:pt x="0" y="4"/>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4" name="Freeform 4732"/>
            <p:cNvSpPr>
              <a:spLocks/>
            </p:cNvSpPr>
            <p:nvPr/>
          </p:nvSpPr>
          <p:spPr bwMode="auto">
            <a:xfrm>
              <a:off x="8503947" y="4432803"/>
              <a:ext cx="26301" cy="111785"/>
            </a:xfrm>
            <a:custGeom>
              <a:avLst/>
              <a:gdLst>
                <a:gd name="T0" fmla="*/ 0 w 6"/>
                <a:gd name="T1" fmla="*/ 0 h 24"/>
                <a:gd name="T2" fmla="*/ 0 w 6"/>
                <a:gd name="T3" fmla="*/ 24 h 24"/>
                <a:gd name="T4" fmla="*/ 6 w 6"/>
                <a:gd name="T5" fmla="*/ 20 h 24"/>
                <a:gd name="T6" fmla="*/ 6 w 6"/>
                <a:gd name="T7" fmla="*/ 4 h 24"/>
                <a:gd name="T8" fmla="*/ 0 w 6"/>
                <a:gd name="T9" fmla="*/ 0 h 24"/>
              </a:gdLst>
              <a:ahLst/>
              <a:cxnLst>
                <a:cxn ang="0">
                  <a:pos x="T0" y="T1"/>
                </a:cxn>
                <a:cxn ang="0">
                  <a:pos x="T2" y="T3"/>
                </a:cxn>
                <a:cxn ang="0">
                  <a:pos x="T4" y="T5"/>
                </a:cxn>
                <a:cxn ang="0">
                  <a:pos x="T6" y="T7"/>
                </a:cxn>
                <a:cxn ang="0">
                  <a:pos x="T8" y="T9"/>
                </a:cxn>
              </a:cxnLst>
              <a:rect l="0" t="0" r="r" b="b"/>
              <a:pathLst>
                <a:path w="6" h="24">
                  <a:moveTo>
                    <a:pt x="0" y="0"/>
                  </a:moveTo>
                  <a:cubicBezTo>
                    <a:pt x="0" y="24"/>
                    <a:pt x="0" y="24"/>
                    <a:pt x="0" y="24"/>
                  </a:cubicBezTo>
                  <a:cubicBezTo>
                    <a:pt x="2" y="23"/>
                    <a:pt x="4" y="22"/>
                    <a:pt x="6" y="20"/>
                  </a:cubicBezTo>
                  <a:cubicBezTo>
                    <a:pt x="6" y="4"/>
                    <a:pt x="6" y="4"/>
                    <a:pt x="6" y="4"/>
                  </a:cubicBezTo>
                  <a:cubicBezTo>
                    <a:pt x="4" y="3"/>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5" name="Freeform 4733"/>
            <p:cNvSpPr>
              <a:spLocks/>
            </p:cNvSpPr>
            <p:nvPr/>
          </p:nvSpPr>
          <p:spPr bwMode="auto">
            <a:xfrm>
              <a:off x="8280374" y="4386768"/>
              <a:ext cx="19728" cy="203847"/>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2" y="44"/>
                    <a:pt x="4" y="44"/>
                  </a:cubicBezTo>
                  <a:cubicBezTo>
                    <a:pt x="4" y="0"/>
                    <a:pt x="4" y="0"/>
                    <a:pt x="4" y="0"/>
                  </a:cubicBezTo>
                  <a:cubicBezTo>
                    <a:pt x="2"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6" name="Freeform 4734"/>
            <p:cNvSpPr>
              <a:spLocks/>
            </p:cNvSpPr>
            <p:nvPr/>
          </p:nvSpPr>
          <p:spPr bwMode="auto">
            <a:xfrm>
              <a:off x="8010777" y="4445955"/>
              <a:ext cx="19728" cy="85484"/>
            </a:xfrm>
            <a:custGeom>
              <a:avLst/>
              <a:gdLst>
                <a:gd name="T0" fmla="*/ 0 w 5"/>
                <a:gd name="T1" fmla="*/ 8 h 18"/>
                <a:gd name="T2" fmla="*/ 0 w 5"/>
                <a:gd name="T3" fmla="*/ 11 h 18"/>
                <a:gd name="T4" fmla="*/ 5 w 5"/>
                <a:gd name="T5" fmla="*/ 18 h 18"/>
                <a:gd name="T6" fmla="*/ 5 w 5"/>
                <a:gd name="T7" fmla="*/ 0 h 18"/>
                <a:gd name="T8" fmla="*/ 0 w 5"/>
                <a:gd name="T9" fmla="*/ 8 h 18"/>
              </a:gdLst>
              <a:ahLst/>
              <a:cxnLst>
                <a:cxn ang="0">
                  <a:pos x="T0" y="T1"/>
                </a:cxn>
                <a:cxn ang="0">
                  <a:pos x="T2" y="T3"/>
                </a:cxn>
                <a:cxn ang="0">
                  <a:pos x="T4" y="T5"/>
                </a:cxn>
                <a:cxn ang="0">
                  <a:pos x="T6" y="T7"/>
                </a:cxn>
                <a:cxn ang="0">
                  <a:pos x="T8" y="T9"/>
                </a:cxn>
              </a:cxnLst>
              <a:rect l="0" t="0" r="r" b="b"/>
              <a:pathLst>
                <a:path w="5" h="18">
                  <a:moveTo>
                    <a:pt x="0" y="8"/>
                  </a:moveTo>
                  <a:cubicBezTo>
                    <a:pt x="0" y="11"/>
                    <a:pt x="0" y="11"/>
                    <a:pt x="0" y="11"/>
                  </a:cubicBezTo>
                  <a:cubicBezTo>
                    <a:pt x="0" y="13"/>
                    <a:pt x="2" y="16"/>
                    <a:pt x="5" y="18"/>
                  </a:cubicBezTo>
                  <a:cubicBezTo>
                    <a:pt x="5" y="0"/>
                    <a:pt x="5" y="0"/>
                    <a:pt x="5" y="0"/>
                  </a:cubicBezTo>
                  <a:cubicBezTo>
                    <a:pt x="2" y="3"/>
                    <a:pt x="0" y="5"/>
                    <a:pt x="0" y="8"/>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7" name="Freeform 4735"/>
            <p:cNvSpPr>
              <a:spLocks/>
            </p:cNvSpPr>
            <p:nvPr/>
          </p:nvSpPr>
          <p:spPr bwMode="auto">
            <a:xfrm>
              <a:off x="8464494" y="4413071"/>
              <a:ext cx="26301" cy="151242"/>
            </a:xfrm>
            <a:custGeom>
              <a:avLst/>
              <a:gdLst>
                <a:gd name="T0" fmla="*/ 0 w 5"/>
                <a:gd name="T1" fmla="*/ 0 h 32"/>
                <a:gd name="T2" fmla="*/ 0 w 5"/>
                <a:gd name="T3" fmla="*/ 32 h 32"/>
                <a:gd name="T4" fmla="*/ 5 w 5"/>
                <a:gd name="T5" fmla="*/ 30 h 32"/>
                <a:gd name="T6" fmla="*/ 5 w 5"/>
                <a:gd name="T7" fmla="*/ 2 h 32"/>
                <a:gd name="T8" fmla="*/ 0 w 5"/>
                <a:gd name="T9" fmla="*/ 0 h 32"/>
              </a:gdLst>
              <a:ahLst/>
              <a:cxnLst>
                <a:cxn ang="0">
                  <a:pos x="T0" y="T1"/>
                </a:cxn>
                <a:cxn ang="0">
                  <a:pos x="T2" y="T3"/>
                </a:cxn>
                <a:cxn ang="0">
                  <a:pos x="T4" y="T5"/>
                </a:cxn>
                <a:cxn ang="0">
                  <a:pos x="T6" y="T7"/>
                </a:cxn>
                <a:cxn ang="0">
                  <a:pos x="T8" y="T9"/>
                </a:cxn>
              </a:cxnLst>
              <a:rect l="0" t="0" r="r" b="b"/>
              <a:pathLst>
                <a:path w="5" h="32">
                  <a:moveTo>
                    <a:pt x="0" y="0"/>
                  </a:moveTo>
                  <a:cubicBezTo>
                    <a:pt x="0" y="32"/>
                    <a:pt x="0" y="32"/>
                    <a:pt x="0" y="32"/>
                  </a:cubicBezTo>
                  <a:cubicBezTo>
                    <a:pt x="2" y="31"/>
                    <a:pt x="4" y="31"/>
                    <a:pt x="5" y="30"/>
                  </a:cubicBezTo>
                  <a:cubicBezTo>
                    <a:pt x="5" y="2"/>
                    <a:pt x="5" y="2"/>
                    <a:pt x="5" y="2"/>
                  </a:cubicBezTo>
                  <a:cubicBezTo>
                    <a:pt x="4" y="2"/>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8" name="Oval 4736"/>
            <p:cNvSpPr>
              <a:spLocks noChangeArrowheads="1"/>
            </p:cNvSpPr>
            <p:nvPr/>
          </p:nvSpPr>
          <p:spPr bwMode="auto">
            <a:xfrm>
              <a:off x="8010777" y="4353893"/>
              <a:ext cx="539200" cy="216997"/>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89" name="Freeform 4737"/>
            <p:cNvSpPr>
              <a:spLocks/>
            </p:cNvSpPr>
            <p:nvPr/>
          </p:nvSpPr>
          <p:spPr bwMode="auto">
            <a:xfrm>
              <a:off x="8010777" y="4353893"/>
              <a:ext cx="486596" cy="197269"/>
            </a:xfrm>
            <a:custGeom>
              <a:avLst/>
              <a:gdLst>
                <a:gd name="T0" fmla="*/ 57 w 103"/>
                <a:gd name="T1" fmla="*/ 0 h 41"/>
                <a:gd name="T2" fmla="*/ 0 w 103"/>
                <a:gd name="T3" fmla="*/ 23 h 41"/>
                <a:gd name="T4" fmla="*/ 15 w 103"/>
                <a:gd name="T5" fmla="*/ 38 h 41"/>
                <a:gd name="T6" fmla="*/ 58 w 103"/>
                <a:gd name="T7" fmla="*/ 24 h 41"/>
                <a:gd name="T8" fmla="*/ 103 w 103"/>
                <a:gd name="T9" fmla="*/ 9 h 41"/>
                <a:gd name="T10" fmla="*/ 57 w 103"/>
                <a:gd name="T11" fmla="*/ 0 h 41"/>
              </a:gdLst>
              <a:ahLst/>
              <a:cxnLst>
                <a:cxn ang="0">
                  <a:pos x="T0" y="T1"/>
                </a:cxn>
                <a:cxn ang="0">
                  <a:pos x="T2" y="T3"/>
                </a:cxn>
                <a:cxn ang="0">
                  <a:pos x="T4" y="T5"/>
                </a:cxn>
                <a:cxn ang="0">
                  <a:pos x="T6" y="T7"/>
                </a:cxn>
                <a:cxn ang="0">
                  <a:pos x="T8" y="T9"/>
                </a:cxn>
                <a:cxn ang="0">
                  <a:pos x="T10" y="T11"/>
                </a:cxn>
              </a:cxnLst>
              <a:rect l="0" t="0" r="r" b="b"/>
              <a:pathLst>
                <a:path w="103" h="41">
                  <a:moveTo>
                    <a:pt x="57" y="0"/>
                  </a:moveTo>
                  <a:cubicBezTo>
                    <a:pt x="25" y="0"/>
                    <a:pt x="0" y="10"/>
                    <a:pt x="0" y="23"/>
                  </a:cubicBezTo>
                  <a:cubicBezTo>
                    <a:pt x="0" y="30"/>
                    <a:pt x="9" y="35"/>
                    <a:pt x="15" y="38"/>
                  </a:cubicBezTo>
                  <a:cubicBezTo>
                    <a:pt x="15" y="38"/>
                    <a:pt x="71" y="41"/>
                    <a:pt x="58" y="24"/>
                  </a:cubicBezTo>
                  <a:cubicBezTo>
                    <a:pt x="46" y="6"/>
                    <a:pt x="103" y="9"/>
                    <a:pt x="103" y="9"/>
                  </a:cubicBezTo>
                  <a:cubicBezTo>
                    <a:pt x="92" y="4"/>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0" name="Freeform 4738"/>
            <p:cNvSpPr>
              <a:spLocks/>
            </p:cNvSpPr>
            <p:nvPr/>
          </p:nvSpPr>
          <p:spPr bwMode="auto">
            <a:xfrm>
              <a:off x="8030503" y="4367045"/>
              <a:ext cx="493172" cy="184117"/>
            </a:xfrm>
            <a:custGeom>
              <a:avLst/>
              <a:gdLst>
                <a:gd name="T0" fmla="*/ 101 w 103"/>
                <a:gd name="T1" fmla="*/ 20 h 40"/>
                <a:gd name="T2" fmla="*/ 99 w 103"/>
                <a:gd name="T3" fmla="*/ 20 h 40"/>
                <a:gd name="T4" fmla="*/ 96 w 103"/>
                <a:gd name="T5" fmla="*/ 26 h 40"/>
                <a:gd name="T6" fmla="*/ 79 w 103"/>
                <a:gd name="T7" fmla="*/ 33 h 40"/>
                <a:gd name="T8" fmla="*/ 52 w 103"/>
                <a:gd name="T9" fmla="*/ 36 h 40"/>
                <a:gd name="T10" fmla="*/ 17 w 103"/>
                <a:gd name="T11" fmla="*/ 31 h 40"/>
                <a:gd name="T12" fmla="*/ 7 w 103"/>
                <a:gd name="T13" fmla="*/ 26 h 40"/>
                <a:gd name="T14" fmla="*/ 4 w 103"/>
                <a:gd name="T15" fmla="*/ 20 h 40"/>
                <a:gd name="T16" fmla="*/ 7 w 103"/>
                <a:gd name="T17" fmla="*/ 15 h 40"/>
                <a:gd name="T18" fmla="*/ 25 w 103"/>
                <a:gd name="T19" fmla="*/ 7 h 40"/>
                <a:gd name="T20" fmla="*/ 52 w 103"/>
                <a:gd name="T21" fmla="*/ 4 h 40"/>
                <a:gd name="T22" fmla="*/ 86 w 103"/>
                <a:gd name="T23" fmla="*/ 9 h 40"/>
                <a:gd name="T24" fmla="*/ 96 w 103"/>
                <a:gd name="T25" fmla="*/ 15 h 40"/>
                <a:gd name="T26" fmla="*/ 99 w 103"/>
                <a:gd name="T27" fmla="*/ 20 h 40"/>
                <a:gd name="T28" fmla="*/ 101 w 103"/>
                <a:gd name="T29" fmla="*/ 20 h 40"/>
                <a:gd name="T30" fmla="*/ 103 w 103"/>
                <a:gd name="T31" fmla="*/ 20 h 40"/>
                <a:gd name="T32" fmla="*/ 99 w 103"/>
                <a:gd name="T33" fmla="*/ 12 h 40"/>
                <a:gd name="T34" fmla="*/ 80 w 103"/>
                <a:gd name="T35" fmla="*/ 3 h 40"/>
                <a:gd name="T36" fmla="*/ 52 w 103"/>
                <a:gd name="T37" fmla="*/ 0 h 40"/>
                <a:gd name="T38" fmla="*/ 16 w 103"/>
                <a:gd name="T39" fmla="*/ 5 h 40"/>
                <a:gd name="T40" fmla="*/ 5 w 103"/>
                <a:gd name="T41" fmla="*/ 12 h 40"/>
                <a:gd name="T42" fmla="*/ 0 w 103"/>
                <a:gd name="T43" fmla="*/ 20 h 40"/>
                <a:gd name="T44" fmla="*/ 5 w 103"/>
                <a:gd name="T45" fmla="*/ 29 h 40"/>
                <a:gd name="T46" fmla="*/ 24 w 103"/>
                <a:gd name="T47" fmla="*/ 37 h 40"/>
                <a:gd name="T48" fmla="*/ 52 w 103"/>
                <a:gd name="T49" fmla="*/ 40 h 40"/>
                <a:gd name="T50" fmla="*/ 87 w 103"/>
                <a:gd name="T51" fmla="*/ 35 h 40"/>
                <a:gd name="T52" fmla="*/ 99 w 103"/>
                <a:gd name="T53" fmla="*/ 29 h 40"/>
                <a:gd name="T54" fmla="*/ 103 w 103"/>
                <a:gd name="T55" fmla="*/ 20 h 40"/>
                <a:gd name="T56" fmla="*/ 101 w 103"/>
                <a:gd name="T5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0">
                  <a:moveTo>
                    <a:pt x="101" y="20"/>
                  </a:moveTo>
                  <a:cubicBezTo>
                    <a:pt x="99" y="20"/>
                    <a:pt x="99" y="20"/>
                    <a:pt x="99" y="20"/>
                  </a:cubicBezTo>
                  <a:cubicBezTo>
                    <a:pt x="99" y="22"/>
                    <a:pt x="98" y="24"/>
                    <a:pt x="96" y="26"/>
                  </a:cubicBezTo>
                  <a:cubicBezTo>
                    <a:pt x="93" y="29"/>
                    <a:pt x="87" y="31"/>
                    <a:pt x="79" y="33"/>
                  </a:cubicBezTo>
                  <a:cubicBezTo>
                    <a:pt x="71" y="35"/>
                    <a:pt x="62" y="36"/>
                    <a:pt x="52" y="36"/>
                  </a:cubicBezTo>
                  <a:cubicBezTo>
                    <a:pt x="38" y="36"/>
                    <a:pt x="26" y="34"/>
                    <a:pt x="17" y="31"/>
                  </a:cubicBezTo>
                  <a:cubicBezTo>
                    <a:pt x="13" y="29"/>
                    <a:pt x="10" y="28"/>
                    <a:pt x="7" y="26"/>
                  </a:cubicBezTo>
                  <a:cubicBezTo>
                    <a:pt x="5" y="24"/>
                    <a:pt x="4" y="22"/>
                    <a:pt x="4" y="20"/>
                  </a:cubicBezTo>
                  <a:cubicBezTo>
                    <a:pt x="4" y="18"/>
                    <a:pt x="5" y="16"/>
                    <a:pt x="7" y="15"/>
                  </a:cubicBezTo>
                  <a:cubicBezTo>
                    <a:pt x="11" y="12"/>
                    <a:pt x="17" y="9"/>
                    <a:pt x="25" y="7"/>
                  </a:cubicBezTo>
                  <a:cubicBezTo>
                    <a:pt x="32" y="5"/>
                    <a:pt x="42" y="4"/>
                    <a:pt x="52" y="4"/>
                  </a:cubicBezTo>
                  <a:cubicBezTo>
                    <a:pt x="65" y="4"/>
                    <a:pt x="77" y="6"/>
                    <a:pt x="86" y="9"/>
                  </a:cubicBezTo>
                  <a:cubicBezTo>
                    <a:pt x="90" y="11"/>
                    <a:pt x="94" y="13"/>
                    <a:pt x="96" y="15"/>
                  </a:cubicBezTo>
                  <a:cubicBezTo>
                    <a:pt x="98" y="16"/>
                    <a:pt x="99" y="18"/>
                    <a:pt x="99" y="20"/>
                  </a:cubicBezTo>
                  <a:cubicBezTo>
                    <a:pt x="101" y="20"/>
                    <a:pt x="101" y="20"/>
                    <a:pt x="101" y="20"/>
                  </a:cubicBezTo>
                  <a:cubicBezTo>
                    <a:pt x="103" y="20"/>
                    <a:pt x="103" y="20"/>
                    <a:pt x="103" y="20"/>
                  </a:cubicBezTo>
                  <a:cubicBezTo>
                    <a:pt x="103" y="17"/>
                    <a:pt x="101" y="14"/>
                    <a:pt x="99" y="12"/>
                  </a:cubicBezTo>
                  <a:cubicBezTo>
                    <a:pt x="94" y="8"/>
                    <a:pt x="88" y="5"/>
                    <a:pt x="80" y="3"/>
                  </a:cubicBezTo>
                  <a:cubicBezTo>
                    <a:pt x="72" y="1"/>
                    <a:pt x="62" y="0"/>
                    <a:pt x="52" y="0"/>
                  </a:cubicBezTo>
                  <a:cubicBezTo>
                    <a:pt x="38" y="0"/>
                    <a:pt x="25" y="2"/>
                    <a:pt x="16" y="5"/>
                  </a:cubicBezTo>
                  <a:cubicBezTo>
                    <a:pt x="11" y="7"/>
                    <a:pt x="8" y="9"/>
                    <a:pt x="5" y="12"/>
                  </a:cubicBezTo>
                  <a:cubicBezTo>
                    <a:pt x="2" y="14"/>
                    <a:pt x="0" y="17"/>
                    <a:pt x="0" y="20"/>
                  </a:cubicBezTo>
                  <a:cubicBezTo>
                    <a:pt x="0" y="23"/>
                    <a:pt x="2" y="26"/>
                    <a:pt x="5" y="29"/>
                  </a:cubicBezTo>
                  <a:cubicBezTo>
                    <a:pt x="9" y="32"/>
                    <a:pt x="15" y="35"/>
                    <a:pt x="24" y="37"/>
                  </a:cubicBezTo>
                  <a:cubicBezTo>
                    <a:pt x="32" y="39"/>
                    <a:pt x="41" y="40"/>
                    <a:pt x="52" y="40"/>
                  </a:cubicBezTo>
                  <a:cubicBezTo>
                    <a:pt x="66" y="40"/>
                    <a:pt x="78" y="38"/>
                    <a:pt x="87" y="35"/>
                  </a:cubicBezTo>
                  <a:cubicBezTo>
                    <a:pt x="92" y="33"/>
                    <a:pt x="96" y="31"/>
                    <a:pt x="99" y="29"/>
                  </a:cubicBezTo>
                  <a:cubicBezTo>
                    <a:pt x="101" y="26"/>
                    <a:pt x="103" y="23"/>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1" name="Oval 4739"/>
            <p:cNvSpPr>
              <a:spLocks noChangeArrowheads="1"/>
            </p:cNvSpPr>
            <p:nvPr/>
          </p:nvSpPr>
          <p:spPr bwMode="auto">
            <a:xfrm>
              <a:off x="8017351" y="4294712"/>
              <a:ext cx="539200" cy="210421"/>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2" name="Freeform 4740"/>
            <p:cNvSpPr>
              <a:spLocks/>
            </p:cNvSpPr>
            <p:nvPr/>
          </p:nvSpPr>
          <p:spPr bwMode="auto">
            <a:xfrm>
              <a:off x="8398735" y="4301288"/>
              <a:ext cx="19728" cy="190695"/>
            </a:xfrm>
            <a:custGeom>
              <a:avLst/>
              <a:gdLst>
                <a:gd name="T0" fmla="*/ 0 w 5"/>
                <a:gd name="T1" fmla="*/ 0 h 40"/>
                <a:gd name="T2" fmla="*/ 0 w 5"/>
                <a:gd name="T3" fmla="*/ 40 h 40"/>
                <a:gd name="T4" fmla="*/ 5 w 5"/>
                <a:gd name="T5" fmla="*/ 39 h 40"/>
                <a:gd name="T6" fmla="*/ 5 w 5"/>
                <a:gd name="T7" fmla="*/ 1 h 40"/>
                <a:gd name="T8" fmla="*/ 0 w 5"/>
                <a:gd name="T9" fmla="*/ 0 h 40"/>
              </a:gdLst>
              <a:ahLst/>
              <a:cxnLst>
                <a:cxn ang="0">
                  <a:pos x="T0" y="T1"/>
                </a:cxn>
                <a:cxn ang="0">
                  <a:pos x="T2" y="T3"/>
                </a:cxn>
                <a:cxn ang="0">
                  <a:pos x="T4" y="T5"/>
                </a:cxn>
                <a:cxn ang="0">
                  <a:pos x="T6" y="T7"/>
                </a:cxn>
                <a:cxn ang="0">
                  <a:pos x="T8" y="T9"/>
                </a:cxn>
              </a:cxnLst>
              <a:rect l="0" t="0" r="r" b="b"/>
              <a:pathLst>
                <a:path w="5" h="40">
                  <a:moveTo>
                    <a:pt x="0" y="0"/>
                  </a:moveTo>
                  <a:cubicBezTo>
                    <a:pt x="0" y="40"/>
                    <a:pt x="0" y="40"/>
                    <a:pt x="0" y="40"/>
                  </a:cubicBezTo>
                  <a:cubicBezTo>
                    <a:pt x="2" y="40"/>
                    <a:pt x="3" y="40"/>
                    <a:pt x="5" y="39"/>
                  </a:cubicBezTo>
                  <a:cubicBezTo>
                    <a:pt x="5" y="1"/>
                    <a:pt x="5" y="1"/>
                    <a:pt x="5" y="1"/>
                  </a:cubicBezTo>
                  <a:cubicBezTo>
                    <a:pt x="3"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3" name="Freeform 4741"/>
            <p:cNvSpPr>
              <a:spLocks/>
            </p:cNvSpPr>
            <p:nvPr/>
          </p:nvSpPr>
          <p:spPr bwMode="auto">
            <a:xfrm>
              <a:off x="8096257" y="4314440"/>
              <a:ext cx="19728" cy="170968"/>
            </a:xfrm>
            <a:custGeom>
              <a:avLst/>
              <a:gdLst>
                <a:gd name="T0" fmla="*/ 0 w 5"/>
                <a:gd name="T1" fmla="*/ 2 h 35"/>
                <a:gd name="T2" fmla="*/ 0 w 5"/>
                <a:gd name="T3" fmla="*/ 33 h 35"/>
                <a:gd name="T4" fmla="*/ 5 w 5"/>
                <a:gd name="T5" fmla="*/ 35 h 35"/>
                <a:gd name="T6" fmla="*/ 5 w 5"/>
                <a:gd name="T7" fmla="*/ 0 h 35"/>
                <a:gd name="T8" fmla="*/ 0 w 5"/>
                <a:gd name="T9" fmla="*/ 2 h 35"/>
              </a:gdLst>
              <a:ahLst/>
              <a:cxnLst>
                <a:cxn ang="0">
                  <a:pos x="T0" y="T1"/>
                </a:cxn>
                <a:cxn ang="0">
                  <a:pos x="T2" y="T3"/>
                </a:cxn>
                <a:cxn ang="0">
                  <a:pos x="T4" y="T5"/>
                </a:cxn>
                <a:cxn ang="0">
                  <a:pos x="T6" y="T7"/>
                </a:cxn>
                <a:cxn ang="0">
                  <a:pos x="T8" y="T9"/>
                </a:cxn>
              </a:cxnLst>
              <a:rect l="0" t="0" r="r" b="b"/>
              <a:pathLst>
                <a:path w="5" h="35">
                  <a:moveTo>
                    <a:pt x="0" y="2"/>
                  </a:moveTo>
                  <a:cubicBezTo>
                    <a:pt x="0" y="33"/>
                    <a:pt x="0" y="33"/>
                    <a:pt x="0" y="33"/>
                  </a:cubicBezTo>
                  <a:cubicBezTo>
                    <a:pt x="2" y="33"/>
                    <a:pt x="3" y="34"/>
                    <a:pt x="5" y="35"/>
                  </a:cubicBezTo>
                  <a:cubicBezTo>
                    <a:pt x="5" y="0"/>
                    <a:pt x="5" y="0"/>
                    <a:pt x="5" y="0"/>
                  </a:cubicBezTo>
                  <a:cubicBezTo>
                    <a:pt x="3" y="1"/>
                    <a:pt x="2" y="1"/>
                    <a:pt x="0" y="2"/>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4" name="Freeform 4742"/>
            <p:cNvSpPr>
              <a:spLocks/>
            </p:cNvSpPr>
            <p:nvPr/>
          </p:nvSpPr>
          <p:spPr bwMode="auto">
            <a:xfrm>
              <a:off x="8056804" y="4334165"/>
              <a:ext cx="26301" cy="131511"/>
            </a:xfrm>
            <a:custGeom>
              <a:avLst/>
              <a:gdLst>
                <a:gd name="T0" fmla="*/ 0 w 5"/>
                <a:gd name="T1" fmla="*/ 3 h 29"/>
                <a:gd name="T2" fmla="*/ 0 w 5"/>
                <a:gd name="T3" fmla="*/ 26 h 29"/>
                <a:gd name="T4" fmla="*/ 5 w 5"/>
                <a:gd name="T5" fmla="*/ 29 h 29"/>
                <a:gd name="T6" fmla="*/ 5 w 5"/>
                <a:gd name="T7" fmla="*/ 0 h 29"/>
                <a:gd name="T8" fmla="*/ 0 w 5"/>
                <a:gd name="T9" fmla="*/ 3 h 29"/>
              </a:gdLst>
              <a:ahLst/>
              <a:cxnLst>
                <a:cxn ang="0">
                  <a:pos x="T0" y="T1"/>
                </a:cxn>
                <a:cxn ang="0">
                  <a:pos x="T2" y="T3"/>
                </a:cxn>
                <a:cxn ang="0">
                  <a:pos x="T4" y="T5"/>
                </a:cxn>
                <a:cxn ang="0">
                  <a:pos x="T6" y="T7"/>
                </a:cxn>
                <a:cxn ang="0">
                  <a:pos x="T8" y="T9"/>
                </a:cxn>
              </a:cxnLst>
              <a:rect l="0" t="0" r="r" b="b"/>
              <a:pathLst>
                <a:path w="5" h="29">
                  <a:moveTo>
                    <a:pt x="0" y="3"/>
                  </a:moveTo>
                  <a:cubicBezTo>
                    <a:pt x="0" y="26"/>
                    <a:pt x="0" y="26"/>
                    <a:pt x="0" y="26"/>
                  </a:cubicBezTo>
                  <a:cubicBezTo>
                    <a:pt x="1" y="27"/>
                    <a:pt x="3" y="28"/>
                    <a:pt x="5" y="29"/>
                  </a:cubicBezTo>
                  <a:cubicBezTo>
                    <a:pt x="5" y="0"/>
                    <a:pt x="5" y="0"/>
                    <a:pt x="5" y="0"/>
                  </a:cubicBezTo>
                  <a:cubicBezTo>
                    <a:pt x="3" y="1"/>
                    <a:pt x="1"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5" name="Freeform 4743"/>
            <p:cNvSpPr>
              <a:spLocks/>
            </p:cNvSpPr>
            <p:nvPr/>
          </p:nvSpPr>
          <p:spPr bwMode="auto">
            <a:xfrm>
              <a:off x="8438188" y="4314440"/>
              <a:ext cx="19728" cy="170968"/>
            </a:xfrm>
            <a:custGeom>
              <a:avLst/>
              <a:gdLst>
                <a:gd name="T0" fmla="*/ 0 w 5"/>
                <a:gd name="T1" fmla="*/ 0 h 37"/>
                <a:gd name="T2" fmla="*/ 0 w 5"/>
                <a:gd name="T3" fmla="*/ 37 h 37"/>
                <a:gd name="T4" fmla="*/ 5 w 5"/>
                <a:gd name="T5" fmla="*/ 35 h 37"/>
                <a:gd name="T6" fmla="*/ 5 w 5"/>
                <a:gd name="T7" fmla="*/ 1 h 37"/>
                <a:gd name="T8" fmla="*/ 0 w 5"/>
                <a:gd name="T9" fmla="*/ 0 h 37"/>
              </a:gdLst>
              <a:ahLst/>
              <a:cxnLst>
                <a:cxn ang="0">
                  <a:pos x="T0" y="T1"/>
                </a:cxn>
                <a:cxn ang="0">
                  <a:pos x="T2" y="T3"/>
                </a:cxn>
                <a:cxn ang="0">
                  <a:pos x="T4" y="T5"/>
                </a:cxn>
                <a:cxn ang="0">
                  <a:pos x="T6" y="T7"/>
                </a:cxn>
                <a:cxn ang="0">
                  <a:pos x="T8" y="T9"/>
                </a:cxn>
              </a:cxnLst>
              <a:rect l="0" t="0" r="r" b="b"/>
              <a:pathLst>
                <a:path w="5" h="37">
                  <a:moveTo>
                    <a:pt x="0" y="0"/>
                  </a:moveTo>
                  <a:cubicBezTo>
                    <a:pt x="0" y="37"/>
                    <a:pt x="0" y="37"/>
                    <a:pt x="0" y="37"/>
                  </a:cubicBezTo>
                  <a:cubicBezTo>
                    <a:pt x="2" y="36"/>
                    <a:pt x="3" y="36"/>
                    <a:pt x="5" y="35"/>
                  </a:cubicBezTo>
                  <a:cubicBezTo>
                    <a:pt x="5" y="1"/>
                    <a:pt x="5" y="1"/>
                    <a:pt x="5" y="1"/>
                  </a:cubicBezTo>
                  <a:cubicBezTo>
                    <a:pt x="3"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6" name="Freeform 4744"/>
            <p:cNvSpPr>
              <a:spLocks/>
            </p:cNvSpPr>
            <p:nvPr/>
          </p:nvSpPr>
          <p:spPr bwMode="auto">
            <a:xfrm>
              <a:off x="8135710" y="4307862"/>
              <a:ext cx="19728" cy="184117"/>
            </a:xfrm>
            <a:custGeom>
              <a:avLst/>
              <a:gdLst>
                <a:gd name="T0" fmla="*/ 0 w 5"/>
                <a:gd name="T1" fmla="*/ 1 h 39"/>
                <a:gd name="T2" fmla="*/ 0 w 5"/>
                <a:gd name="T3" fmla="*/ 37 h 39"/>
                <a:gd name="T4" fmla="*/ 5 w 5"/>
                <a:gd name="T5" fmla="*/ 39 h 39"/>
                <a:gd name="T6" fmla="*/ 5 w 5"/>
                <a:gd name="T7" fmla="*/ 0 h 39"/>
                <a:gd name="T8" fmla="*/ 0 w 5"/>
                <a:gd name="T9" fmla="*/ 1 h 39"/>
              </a:gdLst>
              <a:ahLst/>
              <a:cxnLst>
                <a:cxn ang="0">
                  <a:pos x="T0" y="T1"/>
                </a:cxn>
                <a:cxn ang="0">
                  <a:pos x="T2" y="T3"/>
                </a:cxn>
                <a:cxn ang="0">
                  <a:pos x="T4" y="T5"/>
                </a:cxn>
                <a:cxn ang="0">
                  <a:pos x="T6" y="T7"/>
                </a:cxn>
                <a:cxn ang="0">
                  <a:pos x="T8" y="T9"/>
                </a:cxn>
              </a:cxnLst>
              <a:rect l="0" t="0" r="r" b="b"/>
              <a:pathLst>
                <a:path w="5" h="39">
                  <a:moveTo>
                    <a:pt x="0" y="1"/>
                  </a:moveTo>
                  <a:cubicBezTo>
                    <a:pt x="0" y="37"/>
                    <a:pt x="0" y="37"/>
                    <a:pt x="0" y="37"/>
                  </a:cubicBezTo>
                  <a:cubicBezTo>
                    <a:pt x="2" y="38"/>
                    <a:pt x="3" y="38"/>
                    <a:pt x="5" y="39"/>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7" name="Freeform 4745"/>
            <p:cNvSpPr>
              <a:spLocks/>
            </p:cNvSpPr>
            <p:nvPr/>
          </p:nvSpPr>
          <p:spPr bwMode="auto">
            <a:xfrm>
              <a:off x="8319827" y="4294712"/>
              <a:ext cx="19728" cy="210421"/>
            </a:xfrm>
            <a:custGeom>
              <a:avLst/>
              <a:gdLst>
                <a:gd name="T0" fmla="*/ 0 w 4"/>
                <a:gd name="T1" fmla="*/ 0 h 44"/>
                <a:gd name="T2" fmla="*/ 0 w 4"/>
                <a:gd name="T3" fmla="*/ 44 h 44"/>
                <a:gd name="T4" fmla="*/ 4 w 4"/>
                <a:gd name="T5" fmla="*/ 44 h 44"/>
                <a:gd name="T6" fmla="*/ 4 w 4"/>
                <a:gd name="T7" fmla="*/ 1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3" y="44"/>
                    <a:pt x="4" y="44"/>
                  </a:cubicBezTo>
                  <a:cubicBezTo>
                    <a:pt x="4" y="1"/>
                    <a:pt x="4" y="1"/>
                    <a:pt x="4" y="1"/>
                  </a:cubicBezTo>
                  <a:cubicBezTo>
                    <a:pt x="3" y="1"/>
                    <a:pt x="1"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8" name="Freeform 4746"/>
            <p:cNvSpPr>
              <a:spLocks/>
            </p:cNvSpPr>
            <p:nvPr/>
          </p:nvSpPr>
          <p:spPr bwMode="auto">
            <a:xfrm>
              <a:off x="8254073" y="4294712"/>
              <a:ext cx="19728" cy="210421"/>
            </a:xfrm>
            <a:custGeom>
              <a:avLst/>
              <a:gdLst>
                <a:gd name="T0" fmla="*/ 0 w 5"/>
                <a:gd name="T1" fmla="*/ 0 h 44"/>
                <a:gd name="T2" fmla="*/ 0 w 5"/>
                <a:gd name="T3" fmla="*/ 44 h 44"/>
                <a:gd name="T4" fmla="*/ 5 w 5"/>
                <a:gd name="T5" fmla="*/ 44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4"/>
                    <a:pt x="5" y="44"/>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99" name="Freeform 4747"/>
            <p:cNvSpPr>
              <a:spLocks/>
            </p:cNvSpPr>
            <p:nvPr/>
          </p:nvSpPr>
          <p:spPr bwMode="auto">
            <a:xfrm>
              <a:off x="8359282" y="4301288"/>
              <a:ext cx="26301" cy="203847"/>
            </a:xfrm>
            <a:custGeom>
              <a:avLst/>
              <a:gdLst>
                <a:gd name="T0" fmla="*/ 0 w 5"/>
                <a:gd name="T1" fmla="*/ 0 h 43"/>
                <a:gd name="T2" fmla="*/ 0 w 5"/>
                <a:gd name="T3" fmla="*/ 43 h 43"/>
                <a:gd name="T4" fmla="*/ 5 w 5"/>
                <a:gd name="T5" fmla="*/ 42 h 43"/>
                <a:gd name="T6" fmla="*/ 5 w 5"/>
                <a:gd name="T7" fmla="*/ 1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1" y="42"/>
                    <a:pt x="3" y="42"/>
                    <a:pt x="5" y="42"/>
                  </a:cubicBezTo>
                  <a:cubicBezTo>
                    <a:pt x="5" y="1"/>
                    <a:pt x="5" y="1"/>
                    <a:pt x="5" y="1"/>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0" name="Freeform 4748"/>
            <p:cNvSpPr>
              <a:spLocks/>
            </p:cNvSpPr>
            <p:nvPr/>
          </p:nvSpPr>
          <p:spPr bwMode="auto">
            <a:xfrm>
              <a:off x="8168594" y="4301288"/>
              <a:ext cx="26301" cy="197269"/>
            </a:xfrm>
            <a:custGeom>
              <a:avLst/>
              <a:gdLst>
                <a:gd name="T0" fmla="*/ 0 w 5"/>
                <a:gd name="T1" fmla="*/ 0 h 41"/>
                <a:gd name="T2" fmla="*/ 0 w 5"/>
                <a:gd name="T3" fmla="*/ 40 h 41"/>
                <a:gd name="T4" fmla="*/ 5 w 5"/>
                <a:gd name="T5" fmla="*/ 41 h 41"/>
                <a:gd name="T6" fmla="*/ 5 w 5"/>
                <a:gd name="T7" fmla="*/ 0 h 41"/>
                <a:gd name="T8" fmla="*/ 0 w 5"/>
                <a:gd name="T9" fmla="*/ 0 h 41"/>
              </a:gdLst>
              <a:ahLst/>
              <a:cxnLst>
                <a:cxn ang="0">
                  <a:pos x="T0" y="T1"/>
                </a:cxn>
                <a:cxn ang="0">
                  <a:pos x="T2" y="T3"/>
                </a:cxn>
                <a:cxn ang="0">
                  <a:pos x="T4" y="T5"/>
                </a:cxn>
                <a:cxn ang="0">
                  <a:pos x="T6" y="T7"/>
                </a:cxn>
                <a:cxn ang="0">
                  <a:pos x="T8" y="T9"/>
                </a:cxn>
              </a:cxnLst>
              <a:rect l="0" t="0" r="r" b="b"/>
              <a:pathLst>
                <a:path w="5" h="41">
                  <a:moveTo>
                    <a:pt x="0" y="0"/>
                  </a:moveTo>
                  <a:cubicBezTo>
                    <a:pt x="0" y="40"/>
                    <a:pt x="0" y="40"/>
                    <a:pt x="0" y="40"/>
                  </a:cubicBezTo>
                  <a:cubicBezTo>
                    <a:pt x="2" y="41"/>
                    <a:pt x="4" y="41"/>
                    <a:pt x="5" y="41"/>
                  </a:cubicBezTo>
                  <a:cubicBezTo>
                    <a:pt x="5" y="0"/>
                    <a:pt x="5" y="0"/>
                    <a:pt x="5" y="0"/>
                  </a:cubicBezTo>
                  <a:cubicBezTo>
                    <a:pt x="4"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1" name="Freeform 4749"/>
            <p:cNvSpPr>
              <a:spLocks/>
            </p:cNvSpPr>
            <p:nvPr/>
          </p:nvSpPr>
          <p:spPr bwMode="auto">
            <a:xfrm>
              <a:off x="8208047" y="4301288"/>
              <a:ext cx="26301" cy="203847"/>
            </a:xfrm>
            <a:custGeom>
              <a:avLst/>
              <a:gdLst>
                <a:gd name="T0" fmla="*/ 0 w 6"/>
                <a:gd name="T1" fmla="*/ 0 h 43"/>
                <a:gd name="T2" fmla="*/ 0 w 6"/>
                <a:gd name="T3" fmla="*/ 42 h 43"/>
                <a:gd name="T4" fmla="*/ 6 w 6"/>
                <a:gd name="T5" fmla="*/ 43 h 43"/>
                <a:gd name="T6" fmla="*/ 6 w 6"/>
                <a:gd name="T7" fmla="*/ 0 h 43"/>
                <a:gd name="T8" fmla="*/ 0 w 6"/>
                <a:gd name="T9" fmla="*/ 0 h 43"/>
              </a:gdLst>
              <a:ahLst/>
              <a:cxnLst>
                <a:cxn ang="0">
                  <a:pos x="T0" y="T1"/>
                </a:cxn>
                <a:cxn ang="0">
                  <a:pos x="T2" y="T3"/>
                </a:cxn>
                <a:cxn ang="0">
                  <a:pos x="T4" y="T5"/>
                </a:cxn>
                <a:cxn ang="0">
                  <a:pos x="T6" y="T7"/>
                </a:cxn>
                <a:cxn ang="0">
                  <a:pos x="T8" y="T9"/>
                </a:cxn>
              </a:cxnLst>
              <a:rect l="0" t="0" r="r" b="b"/>
              <a:pathLst>
                <a:path w="6" h="43">
                  <a:moveTo>
                    <a:pt x="0" y="0"/>
                  </a:moveTo>
                  <a:cubicBezTo>
                    <a:pt x="0" y="42"/>
                    <a:pt x="0" y="42"/>
                    <a:pt x="0" y="42"/>
                  </a:cubicBezTo>
                  <a:cubicBezTo>
                    <a:pt x="2" y="43"/>
                    <a:pt x="4" y="43"/>
                    <a:pt x="6" y="43"/>
                  </a:cubicBezTo>
                  <a:cubicBezTo>
                    <a:pt x="6" y="0"/>
                    <a:pt x="6" y="0"/>
                    <a:pt x="6" y="0"/>
                  </a:cubicBezTo>
                  <a:cubicBezTo>
                    <a:pt x="4"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2" name="Freeform 4750"/>
            <p:cNvSpPr>
              <a:spLocks/>
            </p:cNvSpPr>
            <p:nvPr/>
          </p:nvSpPr>
          <p:spPr bwMode="auto">
            <a:xfrm>
              <a:off x="8556552" y="4386768"/>
              <a:ext cx="0" cy="32879"/>
            </a:xfrm>
            <a:custGeom>
              <a:avLst/>
              <a:gdLst>
                <a:gd name="T0" fmla="*/ 3 h 7"/>
                <a:gd name="T1" fmla="*/ 0 h 7"/>
                <a:gd name="T2" fmla="*/ 7 h 7"/>
                <a:gd name="T3" fmla="*/ 3 h 7"/>
              </a:gdLst>
              <a:ahLst/>
              <a:cxnLst>
                <a:cxn ang="0">
                  <a:pos x="0" y="T0"/>
                </a:cxn>
                <a:cxn ang="0">
                  <a:pos x="0" y="T1"/>
                </a:cxn>
                <a:cxn ang="0">
                  <a:pos x="0" y="T2"/>
                </a:cxn>
                <a:cxn ang="0">
                  <a:pos x="0" y="T3"/>
                </a:cxn>
              </a:cxnLst>
              <a:rect l="0" t="0" r="r" b="b"/>
              <a:pathLst>
                <a:path h="7">
                  <a:moveTo>
                    <a:pt x="0" y="3"/>
                  </a:moveTo>
                  <a:cubicBezTo>
                    <a:pt x="0" y="2"/>
                    <a:pt x="0" y="1"/>
                    <a:pt x="0" y="0"/>
                  </a:cubicBezTo>
                  <a:cubicBezTo>
                    <a:pt x="0" y="7"/>
                    <a:pt x="0" y="7"/>
                    <a:pt x="0" y="7"/>
                  </a:cubicBezTo>
                  <a:cubicBezTo>
                    <a:pt x="0" y="6"/>
                    <a:pt x="0" y="5"/>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3" name="Freeform 4751"/>
            <p:cNvSpPr>
              <a:spLocks/>
            </p:cNvSpPr>
            <p:nvPr/>
          </p:nvSpPr>
          <p:spPr bwMode="auto">
            <a:xfrm>
              <a:off x="8510525" y="4340741"/>
              <a:ext cx="26301" cy="111785"/>
            </a:xfrm>
            <a:custGeom>
              <a:avLst/>
              <a:gdLst>
                <a:gd name="T0" fmla="*/ 0 w 5"/>
                <a:gd name="T1" fmla="*/ 0 h 24"/>
                <a:gd name="T2" fmla="*/ 0 w 5"/>
                <a:gd name="T3" fmla="*/ 24 h 24"/>
                <a:gd name="T4" fmla="*/ 5 w 5"/>
                <a:gd name="T5" fmla="*/ 20 h 24"/>
                <a:gd name="T6" fmla="*/ 5 w 5"/>
                <a:gd name="T7" fmla="*/ 4 h 24"/>
                <a:gd name="T8" fmla="*/ 0 w 5"/>
                <a:gd name="T9" fmla="*/ 0 h 24"/>
              </a:gdLst>
              <a:ahLst/>
              <a:cxnLst>
                <a:cxn ang="0">
                  <a:pos x="T0" y="T1"/>
                </a:cxn>
                <a:cxn ang="0">
                  <a:pos x="T2" y="T3"/>
                </a:cxn>
                <a:cxn ang="0">
                  <a:pos x="T4" y="T5"/>
                </a:cxn>
                <a:cxn ang="0">
                  <a:pos x="T6" y="T7"/>
                </a:cxn>
                <a:cxn ang="0">
                  <a:pos x="T8" y="T9"/>
                </a:cxn>
              </a:cxnLst>
              <a:rect l="0" t="0" r="r" b="b"/>
              <a:pathLst>
                <a:path w="5" h="24">
                  <a:moveTo>
                    <a:pt x="0" y="0"/>
                  </a:moveTo>
                  <a:cubicBezTo>
                    <a:pt x="0" y="24"/>
                    <a:pt x="0" y="24"/>
                    <a:pt x="0" y="24"/>
                  </a:cubicBezTo>
                  <a:cubicBezTo>
                    <a:pt x="2" y="23"/>
                    <a:pt x="4" y="22"/>
                    <a:pt x="5" y="20"/>
                  </a:cubicBezTo>
                  <a:cubicBezTo>
                    <a:pt x="5" y="4"/>
                    <a:pt x="5" y="4"/>
                    <a:pt x="5" y="4"/>
                  </a:cubicBezTo>
                  <a:cubicBezTo>
                    <a:pt x="4" y="3"/>
                    <a:pt x="2" y="2"/>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4" name="Freeform 4752"/>
            <p:cNvSpPr>
              <a:spLocks/>
            </p:cNvSpPr>
            <p:nvPr/>
          </p:nvSpPr>
          <p:spPr bwMode="auto">
            <a:xfrm>
              <a:off x="8286952" y="4294712"/>
              <a:ext cx="19728" cy="210421"/>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2" y="44"/>
                    <a:pt x="4" y="44"/>
                  </a:cubicBezTo>
                  <a:cubicBezTo>
                    <a:pt x="4" y="0"/>
                    <a:pt x="4" y="0"/>
                    <a:pt x="4" y="0"/>
                  </a:cubicBezTo>
                  <a:cubicBezTo>
                    <a:pt x="2"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5" name="Freeform 4753"/>
            <p:cNvSpPr>
              <a:spLocks/>
            </p:cNvSpPr>
            <p:nvPr/>
          </p:nvSpPr>
          <p:spPr bwMode="auto">
            <a:xfrm>
              <a:off x="8017351" y="4353893"/>
              <a:ext cx="26301" cy="85484"/>
            </a:xfrm>
            <a:custGeom>
              <a:avLst/>
              <a:gdLst>
                <a:gd name="T0" fmla="*/ 0 w 5"/>
                <a:gd name="T1" fmla="*/ 8 h 18"/>
                <a:gd name="T2" fmla="*/ 0 w 5"/>
                <a:gd name="T3" fmla="*/ 11 h 18"/>
                <a:gd name="T4" fmla="*/ 5 w 5"/>
                <a:gd name="T5" fmla="*/ 18 h 18"/>
                <a:gd name="T6" fmla="*/ 5 w 5"/>
                <a:gd name="T7" fmla="*/ 0 h 18"/>
                <a:gd name="T8" fmla="*/ 0 w 5"/>
                <a:gd name="T9" fmla="*/ 8 h 18"/>
              </a:gdLst>
              <a:ahLst/>
              <a:cxnLst>
                <a:cxn ang="0">
                  <a:pos x="T0" y="T1"/>
                </a:cxn>
                <a:cxn ang="0">
                  <a:pos x="T2" y="T3"/>
                </a:cxn>
                <a:cxn ang="0">
                  <a:pos x="T4" y="T5"/>
                </a:cxn>
                <a:cxn ang="0">
                  <a:pos x="T6" y="T7"/>
                </a:cxn>
                <a:cxn ang="0">
                  <a:pos x="T8" y="T9"/>
                </a:cxn>
              </a:cxnLst>
              <a:rect l="0" t="0" r="r" b="b"/>
              <a:pathLst>
                <a:path w="5" h="18">
                  <a:moveTo>
                    <a:pt x="0" y="8"/>
                  </a:moveTo>
                  <a:cubicBezTo>
                    <a:pt x="0" y="11"/>
                    <a:pt x="0" y="11"/>
                    <a:pt x="0" y="11"/>
                  </a:cubicBezTo>
                  <a:cubicBezTo>
                    <a:pt x="0" y="13"/>
                    <a:pt x="2" y="16"/>
                    <a:pt x="5" y="18"/>
                  </a:cubicBezTo>
                  <a:cubicBezTo>
                    <a:pt x="5" y="0"/>
                    <a:pt x="5" y="0"/>
                    <a:pt x="5" y="0"/>
                  </a:cubicBezTo>
                  <a:cubicBezTo>
                    <a:pt x="2" y="3"/>
                    <a:pt x="0" y="5"/>
                    <a:pt x="0" y="8"/>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6" name="Freeform 4754"/>
            <p:cNvSpPr>
              <a:spLocks/>
            </p:cNvSpPr>
            <p:nvPr/>
          </p:nvSpPr>
          <p:spPr bwMode="auto">
            <a:xfrm>
              <a:off x="8471070" y="4327592"/>
              <a:ext cx="26301" cy="144662"/>
            </a:xfrm>
            <a:custGeom>
              <a:avLst/>
              <a:gdLst>
                <a:gd name="T0" fmla="*/ 0 w 5"/>
                <a:gd name="T1" fmla="*/ 0 h 31"/>
                <a:gd name="T2" fmla="*/ 0 w 5"/>
                <a:gd name="T3" fmla="*/ 31 h 31"/>
                <a:gd name="T4" fmla="*/ 5 w 5"/>
                <a:gd name="T5" fmla="*/ 29 h 31"/>
                <a:gd name="T6" fmla="*/ 5 w 5"/>
                <a:gd name="T7" fmla="*/ 2 h 31"/>
                <a:gd name="T8" fmla="*/ 0 w 5"/>
                <a:gd name="T9" fmla="*/ 0 h 31"/>
              </a:gdLst>
              <a:ahLst/>
              <a:cxnLst>
                <a:cxn ang="0">
                  <a:pos x="T0" y="T1"/>
                </a:cxn>
                <a:cxn ang="0">
                  <a:pos x="T2" y="T3"/>
                </a:cxn>
                <a:cxn ang="0">
                  <a:pos x="T4" y="T5"/>
                </a:cxn>
                <a:cxn ang="0">
                  <a:pos x="T6" y="T7"/>
                </a:cxn>
                <a:cxn ang="0">
                  <a:pos x="T8" y="T9"/>
                </a:cxn>
              </a:cxnLst>
              <a:rect l="0" t="0" r="r" b="b"/>
              <a:pathLst>
                <a:path w="5" h="31">
                  <a:moveTo>
                    <a:pt x="0" y="0"/>
                  </a:moveTo>
                  <a:cubicBezTo>
                    <a:pt x="0" y="31"/>
                    <a:pt x="0" y="31"/>
                    <a:pt x="0" y="31"/>
                  </a:cubicBezTo>
                  <a:cubicBezTo>
                    <a:pt x="2" y="30"/>
                    <a:pt x="4" y="30"/>
                    <a:pt x="5" y="29"/>
                  </a:cubicBezTo>
                  <a:cubicBezTo>
                    <a:pt x="5" y="2"/>
                    <a:pt x="5" y="2"/>
                    <a:pt x="5" y="2"/>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7" name="Oval 4755"/>
            <p:cNvSpPr>
              <a:spLocks noChangeArrowheads="1"/>
            </p:cNvSpPr>
            <p:nvPr/>
          </p:nvSpPr>
          <p:spPr bwMode="auto">
            <a:xfrm>
              <a:off x="8017351" y="4268409"/>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8" name="Freeform 4756"/>
            <p:cNvSpPr>
              <a:spLocks/>
            </p:cNvSpPr>
            <p:nvPr/>
          </p:nvSpPr>
          <p:spPr bwMode="auto">
            <a:xfrm>
              <a:off x="8017351" y="4268409"/>
              <a:ext cx="486596" cy="190695"/>
            </a:xfrm>
            <a:custGeom>
              <a:avLst/>
              <a:gdLst>
                <a:gd name="T0" fmla="*/ 57 w 102"/>
                <a:gd name="T1" fmla="*/ 0 h 40"/>
                <a:gd name="T2" fmla="*/ 0 w 102"/>
                <a:gd name="T3" fmla="*/ 22 h 40"/>
                <a:gd name="T4" fmla="*/ 15 w 102"/>
                <a:gd name="T5" fmla="*/ 37 h 40"/>
                <a:gd name="T6" fmla="*/ 58 w 102"/>
                <a:gd name="T7" fmla="*/ 23 h 40"/>
                <a:gd name="T8" fmla="*/ 102 w 102"/>
                <a:gd name="T9" fmla="*/ 9 h 40"/>
                <a:gd name="T10" fmla="*/ 57 w 102"/>
                <a:gd name="T11" fmla="*/ 0 h 40"/>
              </a:gdLst>
              <a:ahLst/>
              <a:cxnLst>
                <a:cxn ang="0">
                  <a:pos x="T0" y="T1"/>
                </a:cxn>
                <a:cxn ang="0">
                  <a:pos x="T2" y="T3"/>
                </a:cxn>
                <a:cxn ang="0">
                  <a:pos x="T4" y="T5"/>
                </a:cxn>
                <a:cxn ang="0">
                  <a:pos x="T6" y="T7"/>
                </a:cxn>
                <a:cxn ang="0">
                  <a:pos x="T8" y="T9"/>
                </a:cxn>
                <a:cxn ang="0">
                  <a:pos x="T10" y="T11"/>
                </a:cxn>
              </a:cxnLst>
              <a:rect l="0" t="0" r="r" b="b"/>
              <a:pathLst>
                <a:path w="102" h="40">
                  <a:moveTo>
                    <a:pt x="57" y="0"/>
                  </a:moveTo>
                  <a:cubicBezTo>
                    <a:pt x="25" y="0"/>
                    <a:pt x="0" y="9"/>
                    <a:pt x="0" y="22"/>
                  </a:cubicBezTo>
                  <a:cubicBezTo>
                    <a:pt x="0" y="29"/>
                    <a:pt x="9" y="34"/>
                    <a:pt x="15" y="37"/>
                  </a:cubicBezTo>
                  <a:cubicBezTo>
                    <a:pt x="15" y="37"/>
                    <a:pt x="71" y="40"/>
                    <a:pt x="58" y="23"/>
                  </a:cubicBezTo>
                  <a:cubicBezTo>
                    <a:pt x="46" y="6"/>
                    <a:pt x="102" y="9"/>
                    <a:pt x="102" y="9"/>
                  </a:cubicBezTo>
                  <a:cubicBezTo>
                    <a:pt x="92" y="3"/>
                    <a:pt x="75"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09" name="Freeform 4757"/>
            <p:cNvSpPr>
              <a:spLocks/>
            </p:cNvSpPr>
            <p:nvPr/>
          </p:nvSpPr>
          <p:spPr bwMode="auto">
            <a:xfrm>
              <a:off x="8043652" y="4274987"/>
              <a:ext cx="486596" cy="190695"/>
            </a:xfrm>
            <a:custGeom>
              <a:avLst/>
              <a:gdLst>
                <a:gd name="T0" fmla="*/ 101 w 103"/>
                <a:gd name="T1" fmla="*/ 20 h 40"/>
                <a:gd name="T2" fmla="*/ 99 w 103"/>
                <a:gd name="T3" fmla="*/ 20 h 40"/>
                <a:gd name="T4" fmla="*/ 96 w 103"/>
                <a:gd name="T5" fmla="*/ 26 h 40"/>
                <a:gd name="T6" fmla="*/ 79 w 103"/>
                <a:gd name="T7" fmla="*/ 33 h 40"/>
                <a:gd name="T8" fmla="*/ 52 w 103"/>
                <a:gd name="T9" fmla="*/ 36 h 40"/>
                <a:gd name="T10" fmla="*/ 17 w 103"/>
                <a:gd name="T11" fmla="*/ 31 h 40"/>
                <a:gd name="T12" fmla="*/ 7 w 103"/>
                <a:gd name="T13" fmla="*/ 26 h 40"/>
                <a:gd name="T14" fmla="*/ 4 w 103"/>
                <a:gd name="T15" fmla="*/ 20 h 40"/>
                <a:gd name="T16" fmla="*/ 7 w 103"/>
                <a:gd name="T17" fmla="*/ 15 h 40"/>
                <a:gd name="T18" fmla="*/ 24 w 103"/>
                <a:gd name="T19" fmla="*/ 7 h 40"/>
                <a:gd name="T20" fmla="*/ 52 w 103"/>
                <a:gd name="T21" fmla="*/ 4 h 40"/>
                <a:gd name="T22" fmla="*/ 86 w 103"/>
                <a:gd name="T23" fmla="*/ 9 h 40"/>
                <a:gd name="T24" fmla="*/ 96 w 103"/>
                <a:gd name="T25" fmla="*/ 15 h 40"/>
                <a:gd name="T26" fmla="*/ 99 w 103"/>
                <a:gd name="T27" fmla="*/ 20 h 40"/>
                <a:gd name="T28" fmla="*/ 101 w 103"/>
                <a:gd name="T29" fmla="*/ 20 h 40"/>
                <a:gd name="T30" fmla="*/ 103 w 103"/>
                <a:gd name="T31" fmla="*/ 20 h 40"/>
                <a:gd name="T32" fmla="*/ 99 w 103"/>
                <a:gd name="T33" fmla="*/ 12 h 40"/>
                <a:gd name="T34" fmla="*/ 80 w 103"/>
                <a:gd name="T35" fmla="*/ 3 h 40"/>
                <a:gd name="T36" fmla="*/ 52 w 103"/>
                <a:gd name="T37" fmla="*/ 0 h 40"/>
                <a:gd name="T38" fmla="*/ 16 w 103"/>
                <a:gd name="T39" fmla="*/ 6 h 40"/>
                <a:gd name="T40" fmla="*/ 5 w 103"/>
                <a:gd name="T41" fmla="*/ 12 h 40"/>
                <a:gd name="T42" fmla="*/ 0 w 103"/>
                <a:gd name="T43" fmla="*/ 20 h 40"/>
                <a:gd name="T44" fmla="*/ 5 w 103"/>
                <a:gd name="T45" fmla="*/ 29 h 40"/>
                <a:gd name="T46" fmla="*/ 24 w 103"/>
                <a:gd name="T47" fmla="*/ 37 h 40"/>
                <a:gd name="T48" fmla="*/ 52 w 103"/>
                <a:gd name="T49" fmla="*/ 40 h 40"/>
                <a:gd name="T50" fmla="*/ 87 w 103"/>
                <a:gd name="T51" fmla="*/ 35 h 40"/>
                <a:gd name="T52" fmla="*/ 99 w 103"/>
                <a:gd name="T53" fmla="*/ 29 h 40"/>
                <a:gd name="T54" fmla="*/ 103 w 103"/>
                <a:gd name="T55" fmla="*/ 20 h 40"/>
                <a:gd name="T56" fmla="*/ 101 w 103"/>
                <a:gd name="T5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0">
                  <a:moveTo>
                    <a:pt x="101" y="20"/>
                  </a:moveTo>
                  <a:cubicBezTo>
                    <a:pt x="99" y="20"/>
                    <a:pt x="99" y="20"/>
                    <a:pt x="99" y="20"/>
                  </a:cubicBezTo>
                  <a:cubicBezTo>
                    <a:pt x="99" y="22"/>
                    <a:pt x="98" y="24"/>
                    <a:pt x="96" y="26"/>
                  </a:cubicBezTo>
                  <a:cubicBezTo>
                    <a:pt x="93" y="29"/>
                    <a:pt x="87" y="31"/>
                    <a:pt x="79" y="33"/>
                  </a:cubicBezTo>
                  <a:cubicBezTo>
                    <a:pt x="71" y="35"/>
                    <a:pt x="62" y="36"/>
                    <a:pt x="52" y="36"/>
                  </a:cubicBezTo>
                  <a:cubicBezTo>
                    <a:pt x="38" y="36"/>
                    <a:pt x="26" y="34"/>
                    <a:pt x="17" y="31"/>
                  </a:cubicBezTo>
                  <a:cubicBezTo>
                    <a:pt x="13" y="30"/>
                    <a:pt x="10" y="28"/>
                    <a:pt x="7" y="26"/>
                  </a:cubicBezTo>
                  <a:cubicBezTo>
                    <a:pt x="5" y="24"/>
                    <a:pt x="4" y="22"/>
                    <a:pt x="4" y="20"/>
                  </a:cubicBezTo>
                  <a:cubicBezTo>
                    <a:pt x="4" y="19"/>
                    <a:pt x="5" y="17"/>
                    <a:pt x="7" y="15"/>
                  </a:cubicBezTo>
                  <a:cubicBezTo>
                    <a:pt x="11" y="12"/>
                    <a:pt x="17" y="9"/>
                    <a:pt x="24" y="7"/>
                  </a:cubicBezTo>
                  <a:cubicBezTo>
                    <a:pt x="32" y="5"/>
                    <a:pt x="42" y="4"/>
                    <a:pt x="52" y="4"/>
                  </a:cubicBezTo>
                  <a:cubicBezTo>
                    <a:pt x="65" y="4"/>
                    <a:pt x="77" y="6"/>
                    <a:pt x="86" y="9"/>
                  </a:cubicBezTo>
                  <a:cubicBezTo>
                    <a:pt x="90" y="11"/>
                    <a:pt x="94" y="13"/>
                    <a:pt x="96" y="15"/>
                  </a:cubicBezTo>
                  <a:cubicBezTo>
                    <a:pt x="98" y="17"/>
                    <a:pt x="99" y="19"/>
                    <a:pt x="99" y="20"/>
                  </a:cubicBezTo>
                  <a:cubicBezTo>
                    <a:pt x="101" y="20"/>
                    <a:pt x="101" y="20"/>
                    <a:pt x="101" y="20"/>
                  </a:cubicBezTo>
                  <a:cubicBezTo>
                    <a:pt x="103" y="20"/>
                    <a:pt x="103" y="20"/>
                    <a:pt x="103" y="20"/>
                  </a:cubicBezTo>
                  <a:cubicBezTo>
                    <a:pt x="103" y="17"/>
                    <a:pt x="101" y="14"/>
                    <a:pt x="99" y="12"/>
                  </a:cubicBezTo>
                  <a:cubicBezTo>
                    <a:pt x="94" y="8"/>
                    <a:pt x="88" y="5"/>
                    <a:pt x="80" y="3"/>
                  </a:cubicBezTo>
                  <a:cubicBezTo>
                    <a:pt x="72" y="1"/>
                    <a:pt x="62" y="0"/>
                    <a:pt x="52" y="0"/>
                  </a:cubicBezTo>
                  <a:cubicBezTo>
                    <a:pt x="38" y="0"/>
                    <a:pt x="25" y="2"/>
                    <a:pt x="16" y="6"/>
                  </a:cubicBezTo>
                  <a:cubicBezTo>
                    <a:pt x="11" y="7"/>
                    <a:pt x="8" y="9"/>
                    <a:pt x="5" y="12"/>
                  </a:cubicBezTo>
                  <a:cubicBezTo>
                    <a:pt x="2" y="14"/>
                    <a:pt x="0" y="17"/>
                    <a:pt x="0" y="20"/>
                  </a:cubicBezTo>
                  <a:cubicBezTo>
                    <a:pt x="0" y="24"/>
                    <a:pt x="2" y="26"/>
                    <a:pt x="5" y="29"/>
                  </a:cubicBezTo>
                  <a:cubicBezTo>
                    <a:pt x="9" y="32"/>
                    <a:pt x="15" y="35"/>
                    <a:pt x="24" y="37"/>
                  </a:cubicBezTo>
                  <a:cubicBezTo>
                    <a:pt x="32" y="39"/>
                    <a:pt x="41" y="40"/>
                    <a:pt x="52" y="40"/>
                  </a:cubicBezTo>
                  <a:cubicBezTo>
                    <a:pt x="66" y="40"/>
                    <a:pt x="78" y="38"/>
                    <a:pt x="87" y="35"/>
                  </a:cubicBezTo>
                  <a:cubicBezTo>
                    <a:pt x="92" y="33"/>
                    <a:pt x="96" y="31"/>
                    <a:pt x="99" y="29"/>
                  </a:cubicBezTo>
                  <a:cubicBezTo>
                    <a:pt x="101" y="26"/>
                    <a:pt x="103" y="24"/>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0" name="Oval 4758"/>
            <p:cNvSpPr>
              <a:spLocks noChangeArrowheads="1"/>
            </p:cNvSpPr>
            <p:nvPr/>
          </p:nvSpPr>
          <p:spPr bwMode="auto">
            <a:xfrm>
              <a:off x="7945023" y="4228956"/>
              <a:ext cx="539200" cy="210421"/>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1" name="Freeform 4759"/>
            <p:cNvSpPr>
              <a:spLocks/>
            </p:cNvSpPr>
            <p:nvPr/>
          </p:nvSpPr>
          <p:spPr bwMode="auto">
            <a:xfrm>
              <a:off x="8319827" y="4235534"/>
              <a:ext cx="26301" cy="197269"/>
            </a:xfrm>
            <a:custGeom>
              <a:avLst/>
              <a:gdLst>
                <a:gd name="T0" fmla="*/ 0 w 5"/>
                <a:gd name="T1" fmla="*/ 0 h 41"/>
                <a:gd name="T2" fmla="*/ 0 w 5"/>
                <a:gd name="T3" fmla="*/ 41 h 41"/>
                <a:gd name="T4" fmla="*/ 5 w 5"/>
                <a:gd name="T5" fmla="*/ 40 h 41"/>
                <a:gd name="T6" fmla="*/ 5 w 5"/>
                <a:gd name="T7" fmla="*/ 1 h 41"/>
                <a:gd name="T8" fmla="*/ 0 w 5"/>
                <a:gd name="T9" fmla="*/ 0 h 41"/>
              </a:gdLst>
              <a:ahLst/>
              <a:cxnLst>
                <a:cxn ang="0">
                  <a:pos x="T0" y="T1"/>
                </a:cxn>
                <a:cxn ang="0">
                  <a:pos x="T2" y="T3"/>
                </a:cxn>
                <a:cxn ang="0">
                  <a:pos x="T4" y="T5"/>
                </a:cxn>
                <a:cxn ang="0">
                  <a:pos x="T6" y="T7"/>
                </a:cxn>
                <a:cxn ang="0">
                  <a:pos x="T8" y="T9"/>
                </a:cxn>
              </a:cxnLst>
              <a:rect l="0" t="0" r="r" b="b"/>
              <a:pathLst>
                <a:path w="5" h="41">
                  <a:moveTo>
                    <a:pt x="0" y="0"/>
                  </a:moveTo>
                  <a:cubicBezTo>
                    <a:pt x="0" y="41"/>
                    <a:pt x="0" y="41"/>
                    <a:pt x="0" y="41"/>
                  </a:cubicBezTo>
                  <a:cubicBezTo>
                    <a:pt x="2" y="40"/>
                    <a:pt x="4" y="40"/>
                    <a:pt x="5" y="40"/>
                  </a:cubicBezTo>
                  <a:cubicBezTo>
                    <a:pt x="5" y="1"/>
                    <a:pt x="5" y="1"/>
                    <a:pt x="5" y="1"/>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2" name="Freeform 4760"/>
            <p:cNvSpPr>
              <a:spLocks/>
            </p:cNvSpPr>
            <p:nvPr/>
          </p:nvSpPr>
          <p:spPr bwMode="auto">
            <a:xfrm>
              <a:off x="8023929" y="4248686"/>
              <a:ext cx="19728" cy="170968"/>
            </a:xfrm>
            <a:custGeom>
              <a:avLst/>
              <a:gdLst>
                <a:gd name="T0" fmla="*/ 0 w 4"/>
                <a:gd name="T1" fmla="*/ 2 h 35"/>
                <a:gd name="T2" fmla="*/ 0 w 4"/>
                <a:gd name="T3" fmla="*/ 33 h 35"/>
                <a:gd name="T4" fmla="*/ 4 w 4"/>
                <a:gd name="T5" fmla="*/ 35 h 35"/>
                <a:gd name="T6" fmla="*/ 4 w 4"/>
                <a:gd name="T7" fmla="*/ 0 h 35"/>
                <a:gd name="T8" fmla="*/ 0 w 4"/>
                <a:gd name="T9" fmla="*/ 2 h 35"/>
              </a:gdLst>
              <a:ahLst/>
              <a:cxnLst>
                <a:cxn ang="0">
                  <a:pos x="T0" y="T1"/>
                </a:cxn>
                <a:cxn ang="0">
                  <a:pos x="T2" y="T3"/>
                </a:cxn>
                <a:cxn ang="0">
                  <a:pos x="T4" y="T5"/>
                </a:cxn>
                <a:cxn ang="0">
                  <a:pos x="T6" y="T7"/>
                </a:cxn>
                <a:cxn ang="0">
                  <a:pos x="T8" y="T9"/>
                </a:cxn>
              </a:cxnLst>
              <a:rect l="0" t="0" r="r" b="b"/>
              <a:pathLst>
                <a:path w="4" h="35">
                  <a:moveTo>
                    <a:pt x="0" y="2"/>
                  </a:moveTo>
                  <a:cubicBezTo>
                    <a:pt x="0" y="33"/>
                    <a:pt x="0" y="33"/>
                    <a:pt x="0" y="33"/>
                  </a:cubicBezTo>
                  <a:cubicBezTo>
                    <a:pt x="1" y="34"/>
                    <a:pt x="3" y="34"/>
                    <a:pt x="4" y="35"/>
                  </a:cubicBezTo>
                  <a:cubicBezTo>
                    <a:pt x="4" y="0"/>
                    <a:pt x="4" y="0"/>
                    <a:pt x="4" y="0"/>
                  </a:cubicBezTo>
                  <a:cubicBezTo>
                    <a:pt x="3" y="1"/>
                    <a:pt x="1" y="1"/>
                    <a:pt x="0" y="2"/>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3" name="Freeform 4761"/>
            <p:cNvSpPr>
              <a:spLocks/>
            </p:cNvSpPr>
            <p:nvPr/>
          </p:nvSpPr>
          <p:spPr bwMode="auto">
            <a:xfrm>
              <a:off x="7977898" y="4268409"/>
              <a:ext cx="26301" cy="131511"/>
            </a:xfrm>
            <a:custGeom>
              <a:avLst/>
              <a:gdLst>
                <a:gd name="T0" fmla="*/ 0 w 5"/>
                <a:gd name="T1" fmla="*/ 3 h 29"/>
                <a:gd name="T2" fmla="*/ 0 w 5"/>
                <a:gd name="T3" fmla="*/ 26 h 29"/>
                <a:gd name="T4" fmla="*/ 5 w 5"/>
                <a:gd name="T5" fmla="*/ 29 h 29"/>
                <a:gd name="T6" fmla="*/ 5 w 5"/>
                <a:gd name="T7" fmla="*/ 0 h 29"/>
                <a:gd name="T8" fmla="*/ 0 w 5"/>
                <a:gd name="T9" fmla="*/ 3 h 29"/>
              </a:gdLst>
              <a:ahLst/>
              <a:cxnLst>
                <a:cxn ang="0">
                  <a:pos x="T0" y="T1"/>
                </a:cxn>
                <a:cxn ang="0">
                  <a:pos x="T2" y="T3"/>
                </a:cxn>
                <a:cxn ang="0">
                  <a:pos x="T4" y="T5"/>
                </a:cxn>
                <a:cxn ang="0">
                  <a:pos x="T6" y="T7"/>
                </a:cxn>
                <a:cxn ang="0">
                  <a:pos x="T8" y="T9"/>
                </a:cxn>
              </a:cxnLst>
              <a:rect l="0" t="0" r="r" b="b"/>
              <a:pathLst>
                <a:path w="5" h="29">
                  <a:moveTo>
                    <a:pt x="0" y="3"/>
                  </a:moveTo>
                  <a:cubicBezTo>
                    <a:pt x="0" y="26"/>
                    <a:pt x="0" y="26"/>
                    <a:pt x="0" y="26"/>
                  </a:cubicBezTo>
                  <a:cubicBezTo>
                    <a:pt x="2" y="27"/>
                    <a:pt x="3" y="28"/>
                    <a:pt x="5" y="29"/>
                  </a:cubicBezTo>
                  <a:cubicBezTo>
                    <a:pt x="5" y="0"/>
                    <a:pt x="5" y="0"/>
                    <a:pt x="5" y="0"/>
                  </a:cubicBezTo>
                  <a:cubicBezTo>
                    <a:pt x="3" y="1"/>
                    <a:pt x="2"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4" name="Freeform 4762"/>
            <p:cNvSpPr>
              <a:spLocks/>
            </p:cNvSpPr>
            <p:nvPr/>
          </p:nvSpPr>
          <p:spPr bwMode="auto">
            <a:xfrm>
              <a:off x="8359282" y="4248686"/>
              <a:ext cx="26301" cy="170968"/>
            </a:xfrm>
            <a:custGeom>
              <a:avLst/>
              <a:gdLst>
                <a:gd name="T0" fmla="*/ 0 w 6"/>
                <a:gd name="T1" fmla="*/ 0 h 37"/>
                <a:gd name="T2" fmla="*/ 0 w 6"/>
                <a:gd name="T3" fmla="*/ 37 h 37"/>
                <a:gd name="T4" fmla="*/ 6 w 6"/>
                <a:gd name="T5" fmla="*/ 35 h 37"/>
                <a:gd name="T6" fmla="*/ 6 w 6"/>
                <a:gd name="T7" fmla="*/ 2 h 37"/>
                <a:gd name="T8" fmla="*/ 0 w 6"/>
                <a:gd name="T9" fmla="*/ 0 h 37"/>
              </a:gdLst>
              <a:ahLst/>
              <a:cxnLst>
                <a:cxn ang="0">
                  <a:pos x="T0" y="T1"/>
                </a:cxn>
                <a:cxn ang="0">
                  <a:pos x="T2" y="T3"/>
                </a:cxn>
                <a:cxn ang="0">
                  <a:pos x="T4" y="T5"/>
                </a:cxn>
                <a:cxn ang="0">
                  <a:pos x="T6" y="T7"/>
                </a:cxn>
                <a:cxn ang="0">
                  <a:pos x="T8" y="T9"/>
                </a:cxn>
              </a:cxnLst>
              <a:rect l="0" t="0" r="r" b="b"/>
              <a:pathLst>
                <a:path w="6" h="37">
                  <a:moveTo>
                    <a:pt x="0" y="0"/>
                  </a:moveTo>
                  <a:cubicBezTo>
                    <a:pt x="0" y="37"/>
                    <a:pt x="0" y="37"/>
                    <a:pt x="0" y="37"/>
                  </a:cubicBezTo>
                  <a:cubicBezTo>
                    <a:pt x="2" y="36"/>
                    <a:pt x="4" y="36"/>
                    <a:pt x="6" y="35"/>
                  </a:cubicBezTo>
                  <a:cubicBezTo>
                    <a:pt x="6" y="2"/>
                    <a:pt x="6" y="2"/>
                    <a:pt x="6"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5" name="Freeform 4763"/>
            <p:cNvSpPr>
              <a:spLocks/>
            </p:cNvSpPr>
            <p:nvPr/>
          </p:nvSpPr>
          <p:spPr bwMode="auto">
            <a:xfrm>
              <a:off x="8056804" y="4242108"/>
              <a:ext cx="26301" cy="184117"/>
            </a:xfrm>
            <a:custGeom>
              <a:avLst/>
              <a:gdLst>
                <a:gd name="T0" fmla="*/ 0 w 6"/>
                <a:gd name="T1" fmla="*/ 1 h 39"/>
                <a:gd name="T2" fmla="*/ 0 w 6"/>
                <a:gd name="T3" fmla="*/ 38 h 39"/>
                <a:gd name="T4" fmla="*/ 6 w 6"/>
                <a:gd name="T5" fmla="*/ 39 h 39"/>
                <a:gd name="T6" fmla="*/ 6 w 6"/>
                <a:gd name="T7" fmla="*/ 0 h 39"/>
                <a:gd name="T8" fmla="*/ 0 w 6"/>
                <a:gd name="T9" fmla="*/ 1 h 39"/>
              </a:gdLst>
              <a:ahLst/>
              <a:cxnLst>
                <a:cxn ang="0">
                  <a:pos x="T0" y="T1"/>
                </a:cxn>
                <a:cxn ang="0">
                  <a:pos x="T2" y="T3"/>
                </a:cxn>
                <a:cxn ang="0">
                  <a:pos x="T4" y="T5"/>
                </a:cxn>
                <a:cxn ang="0">
                  <a:pos x="T6" y="T7"/>
                </a:cxn>
                <a:cxn ang="0">
                  <a:pos x="T8" y="T9"/>
                </a:cxn>
              </a:cxnLst>
              <a:rect l="0" t="0" r="r" b="b"/>
              <a:pathLst>
                <a:path w="6" h="39">
                  <a:moveTo>
                    <a:pt x="0" y="1"/>
                  </a:moveTo>
                  <a:cubicBezTo>
                    <a:pt x="0" y="38"/>
                    <a:pt x="0" y="38"/>
                    <a:pt x="0" y="38"/>
                  </a:cubicBezTo>
                  <a:cubicBezTo>
                    <a:pt x="2" y="38"/>
                    <a:pt x="4" y="38"/>
                    <a:pt x="6" y="39"/>
                  </a:cubicBezTo>
                  <a:cubicBezTo>
                    <a:pt x="6" y="0"/>
                    <a:pt x="6" y="0"/>
                    <a:pt x="6"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6" name="Freeform 4764"/>
            <p:cNvSpPr>
              <a:spLocks/>
            </p:cNvSpPr>
            <p:nvPr/>
          </p:nvSpPr>
          <p:spPr bwMode="auto">
            <a:xfrm>
              <a:off x="8247500" y="4228956"/>
              <a:ext cx="19728" cy="203847"/>
            </a:xfrm>
            <a:custGeom>
              <a:avLst/>
              <a:gdLst>
                <a:gd name="T0" fmla="*/ 0 w 5"/>
                <a:gd name="T1" fmla="*/ 0 h 43"/>
                <a:gd name="T2" fmla="*/ 0 w 5"/>
                <a:gd name="T3" fmla="*/ 43 h 43"/>
                <a:gd name="T4" fmla="*/ 5 w 5"/>
                <a:gd name="T5" fmla="*/ 43 h 43"/>
                <a:gd name="T6" fmla="*/ 5 w 5"/>
                <a:gd name="T7" fmla="*/ 0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2" y="43"/>
                    <a:pt x="3" y="43"/>
                    <a:pt x="5" y="43"/>
                  </a:cubicBezTo>
                  <a:cubicBezTo>
                    <a:pt x="5" y="0"/>
                    <a:pt x="5" y="0"/>
                    <a:pt x="5" y="0"/>
                  </a:cubicBezTo>
                  <a:cubicBezTo>
                    <a:pt x="3"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7" name="Freeform 4765"/>
            <p:cNvSpPr>
              <a:spLocks/>
            </p:cNvSpPr>
            <p:nvPr/>
          </p:nvSpPr>
          <p:spPr bwMode="auto">
            <a:xfrm>
              <a:off x="8175167" y="4228956"/>
              <a:ext cx="26301" cy="203847"/>
            </a:xfrm>
            <a:custGeom>
              <a:avLst/>
              <a:gdLst>
                <a:gd name="T0" fmla="*/ 0 w 5"/>
                <a:gd name="T1" fmla="*/ 1 h 44"/>
                <a:gd name="T2" fmla="*/ 0 w 5"/>
                <a:gd name="T3" fmla="*/ 44 h 44"/>
                <a:gd name="T4" fmla="*/ 5 w 5"/>
                <a:gd name="T5" fmla="*/ 44 h 44"/>
                <a:gd name="T6" fmla="*/ 5 w 5"/>
                <a:gd name="T7" fmla="*/ 0 h 44"/>
                <a:gd name="T8" fmla="*/ 0 w 5"/>
                <a:gd name="T9" fmla="*/ 1 h 44"/>
              </a:gdLst>
              <a:ahLst/>
              <a:cxnLst>
                <a:cxn ang="0">
                  <a:pos x="T0" y="T1"/>
                </a:cxn>
                <a:cxn ang="0">
                  <a:pos x="T2" y="T3"/>
                </a:cxn>
                <a:cxn ang="0">
                  <a:pos x="T4" y="T5"/>
                </a:cxn>
                <a:cxn ang="0">
                  <a:pos x="T6" y="T7"/>
                </a:cxn>
                <a:cxn ang="0">
                  <a:pos x="T8" y="T9"/>
                </a:cxn>
              </a:cxnLst>
              <a:rect l="0" t="0" r="r" b="b"/>
              <a:pathLst>
                <a:path w="5" h="44">
                  <a:moveTo>
                    <a:pt x="0" y="1"/>
                  </a:moveTo>
                  <a:cubicBezTo>
                    <a:pt x="0" y="44"/>
                    <a:pt x="0" y="44"/>
                    <a:pt x="0" y="44"/>
                  </a:cubicBezTo>
                  <a:cubicBezTo>
                    <a:pt x="2" y="44"/>
                    <a:pt x="3" y="44"/>
                    <a:pt x="5" y="44"/>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8" name="Freeform 4766"/>
            <p:cNvSpPr>
              <a:spLocks/>
            </p:cNvSpPr>
            <p:nvPr/>
          </p:nvSpPr>
          <p:spPr bwMode="auto">
            <a:xfrm>
              <a:off x="8286952" y="4228956"/>
              <a:ext cx="19728" cy="203847"/>
            </a:xfrm>
            <a:custGeom>
              <a:avLst/>
              <a:gdLst>
                <a:gd name="T0" fmla="*/ 0 w 5"/>
                <a:gd name="T1" fmla="*/ 0 h 43"/>
                <a:gd name="T2" fmla="*/ 0 w 5"/>
                <a:gd name="T3" fmla="*/ 43 h 43"/>
                <a:gd name="T4" fmla="*/ 5 w 5"/>
                <a:gd name="T5" fmla="*/ 42 h 43"/>
                <a:gd name="T6" fmla="*/ 5 w 5"/>
                <a:gd name="T7" fmla="*/ 1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2" y="43"/>
                    <a:pt x="4" y="42"/>
                    <a:pt x="5" y="42"/>
                  </a:cubicBezTo>
                  <a:cubicBezTo>
                    <a:pt x="5" y="1"/>
                    <a:pt x="5" y="1"/>
                    <a:pt x="5" y="1"/>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19" name="Freeform 4767"/>
            <p:cNvSpPr>
              <a:spLocks/>
            </p:cNvSpPr>
            <p:nvPr/>
          </p:nvSpPr>
          <p:spPr bwMode="auto">
            <a:xfrm>
              <a:off x="8096257" y="4235534"/>
              <a:ext cx="26301" cy="197269"/>
            </a:xfrm>
            <a:custGeom>
              <a:avLst/>
              <a:gdLst>
                <a:gd name="T0" fmla="*/ 0 w 5"/>
                <a:gd name="T1" fmla="*/ 1 h 41"/>
                <a:gd name="T2" fmla="*/ 0 w 5"/>
                <a:gd name="T3" fmla="*/ 40 h 41"/>
                <a:gd name="T4" fmla="*/ 5 w 5"/>
                <a:gd name="T5" fmla="*/ 41 h 41"/>
                <a:gd name="T6" fmla="*/ 5 w 5"/>
                <a:gd name="T7" fmla="*/ 0 h 41"/>
                <a:gd name="T8" fmla="*/ 0 w 5"/>
                <a:gd name="T9" fmla="*/ 1 h 41"/>
              </a:gdLst>
              <a:ahLst/>
              <a:cxnLst>
                <a:cxn ang="0">
                  <a:pos x="T0" y="T1"/>
                </a:cxn>
                <a:cxn ang="0">
                  <a:pos x="T2" y="T3"/>
                </a:cxn>
                <a:cxn ang="0">
                  <a:pos x="T4" y="T5"/>
                </a:cxn>
                <a:cxn ang="0">
                  <a:pos x="T6" y="T7"/>
                </a:cxn>
                <a:cxn ang="0">
                  <a:pos x="T8" y="T9"/>
                </a:cxn>
              </a:cxnLst>
              <a:rect l="0" t="0" r="r" b="b"/>
              <a:pathLst>
                <a:path w="5" h="41">
                  <a:moveTo>
                    <a:pt x="0" y="1"/>
                  </a:moveTo>
                  <a:cubicBezTo>
                    <a:pt x="0" y="40"/>
                    <a:pt x="0" y="40"/>
                    <a:pt x="0" y="40"/>
                  </a:cubicBezTo>
                  <a:cubicBezTo>
                    <a:pt x="1" y="41"/>
                    <a:pt x="3" y="41"/>
                    <a:pt x="5" y="41"/>
                  </a:cubicBezTo>
                  <a:cubicBezTo>
                    <a:pt x="5" y="0"/>
                    <a:pt x="5" y="0"/>
                    <a:pt x="5" y="0"/>
                  </a:cubicBezTo>
                  <a:cubicBezTo>
                    <a:pt x="3" y="0"/>
                    <a:pt x="1"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0" name="Freeform 4768"/>
            <p:cNvSpPr>
              <a:spLocks/>
            </p:cNvSpPr>
            <p:nvPr/>
          </p:nvSpPr>
          <p:spPr bwMode="auto">
            <a:xfrm>
              <a:off x="8135710" y="4228956"/>
              <a:ext cx="26301" cy="203847"/>
            </a:xfrm>
            <a:custGeom>
              <a:avLst/>
              <a:gdLst>
                <a:gd name="T0" fmla="*/ 0 w 5"/>
                <a:gd name="T1" fmla="*/ 0 h 43"/>
                <a:gd name="T2" fmla="*/ 0 w 5"/>
                <a:gd name="T3" fmla="*/ 43 h 43"/>
                <a:gd name="T4" fmla="*/ 5 w 5"/>
                <a:gd name="T5" fmla="*/ 43 h 43"/>
                <a:gd name="T6" fmla="*/ 5 w 5"/>
                <a:gd name="T7" fmla="*/ 0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1" y="43"/>
                    <a:pt x="3" y="43"/>
                    <a:pt x="5" y="43"/>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1" name="Freeform 4769"/>
            <p:cNvSpPr>
              <a:spLocks/>
            </p:cNvSpPr>
            <p:nvPr/>
          </p:nvSpPr>
          <p:spPr bwMode="auto">
            <a:xfrm>
              <a:off x="8477643" y="4314440"/>
              <a:ext cx="6578" cy="32879"/>
            </a:xfrm>
            <a:custGeom>
              <a:avLst/>
              <a:gdLst>
                <a:gd name="T0" fmla="*/ 1 w 1"/>
                <a:gd name="T1" fmla="*/ 3 h 7"/>
                <a:gd name="T2" fmla="*/ 0 w 1"/>
                <a:gd name="T3" fmla="*/ 0 h 7"/>
                <a:gd name="T4" fmla="*/ 0 w 1"/>
                <a:gd name="T5" fmla="*/ 7 h 7"/>
                <a:gd name="T6" fmla="*/ 1 w 1"/>
                <a:gd name="T7" fmla="*/ 3 h 7"/>
              </a:gdLst>
              <a:ahLst/>
              <a:cxnLst>
                <a:cxn ang="0">
                  <a:pos x="T0" y="T1"/>
                </a:cxn>
                <a:cxn ang="0">
                  <a:pos x="T2" y="T3"/>
                </a:cxn>
                <a:cxn ang="0">
                  <a:pos x="T4" y="T5"/>
                </a:cxn>
                <a:cxn ang="0">
                  <a:pos x="T6" y="T7"/>
                </a:cxn>
              </a:cxnLst>
              <a:rect l="0" t="0" r="r" b="b"/>
              <a:pathLst>
                <a:path w="1" h="7">
                  <a:moveTo>
                    <a:pt x="1" y="3"/>
                  </a:moveTo>
                  <a:cubicBezTo>
                    <a:pt x="1" y="2"/>
                    <a:pt x="0" y="1"/>
                    <a:pt x="0" y="0"/>
                  </a:cubicBezTo>
                  <a:cubicBezTo>
                    <a:pt x="0" y="7"/>
                    <a:pt x="0" y="7"/>
                    <a:pt x="0" y="7"/>
                  </a:cubicBezTo>
                  <a:cubicBezTo>
                    <a:pt x="0" y="6"/>
                    <a:pt x="1" y="5"/>
                    <a:pt x="1"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2" name="Freeform 4770"/>
            <p:cNvSpPr>
              <a:spLocks/>
            </p:cNvSpPr>
            <p:nvPr/>
          </p:nvSpPr>
          <p:spPr bwMode="auto">
            <a:xfrm>
              <a:off x="8438188" y="4274987"/>
              <a:ext cx="26301" cy="118359"/>
            </a:xfrm>
            <a:custGeom>
              <a:avLst/>
              <a:gdLst>
                <a:gd name="T0" fmla="*/ 0 w 5"/>
                <a:gd name="T1" fmla="*/ 0 h 25"/>
                <a:gd name="T2" fmla="*/ 0 w 5"/>
                <a:gd name="T3" fmla="*/ 25 h 25"/>
                <a:gd name="T4" fmla="*/ 5 w 5"/>
                <a:gd name="T5" fmla="*/ 20 h 25"/>
                <a:gd name="T6" fmla="*/ 5 w 5"/>
                <a:gd name="T7" fmla="*/ 4 h 25"/>
                <a:gd name="T8" fmla="*/ 0 w 5"/>
                <a:gd name="T9" fmla="*/ 0 h 25"/>
              </a:gdLst>
              <a:ahLst/>
              <a:cxnLst>
                <a:cxn ang="0">
                  <a:pos x="T0" y="T1"/>
                </a:cxn>
                <a:cxn ang="0">
                  <a:pos x="T2" y="T3"/>
                </a:cxn>
                <a:cxn ang="0">
                  <a:pos x="T4" y="T5"/>
                </a:cxn>
                <a:cxn ang="0">
                  <a:pos x="T6" y="T7"/>
                </a:cxn>
                <a:cxn ang="0">
                  <a:pos x="T8" y="T9"/>
                </a:cxn>
              </a:cxnLst>
              <a:rect l="0" t="0" r="r" b="b"/>
              <a:pathLst>
                <a:path w="5" h="25">
                  <a:moveTo>
                    <a:pt x="0" y="0"/>
                  </a:moveTo>
                  <a:cubicBezTo>
                    <a:pt x="0" y="25"/>
                    <a:pt x="0" y="25"/>
                    <a:pt x="0" y="25"/>
                  </a:cubicBezTo>
                  <a:cubicBezTo>
                    <a:pt x="2" y="23"/>
                    <a:pt x="3" y="22"/>
                    <a:pt x="5" y="20"/>
                  </a:cubicBezTo>
                  <a:cubicBezTo>
                    <a:pt x="5" y="4"/>
                    <a:pt x="5" y="4"/>
                    <a:pt x="5" y="4"/>
                  </a:cubicBezTo>
                  <a:cubicBezTo>
                    <a:pt x="3" y="3"/>
                    <a:pt x="2" y="2"/>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3" name="Freeform 4771"/>
            <p:cNvSpPr>
              <a:spLocks/>
            </p:cNvSpPr>
            <p:nvPr/>
          </p:nvSpPr>
          <p:spPr bwMode="auto">
            <a:xfrm>
              <a:off x="8214620" y="4228956"/>
              <a:ext cx="19728" cy="210421"/>
            </a:xfrm>
            <a:custGeom>
              <a:avLst/>
              <a:gdLst>
                <a:gd name="T0" fmla="*/ 0 w 4"/>
                <a:gd name="T1" fmla="*/ 0 h 45"/>
                <a:gd name="T2" fmla="*/ 0 w 4"/>
                <a:gd name="T3" fmla="*/ 45 h 45"/>
                <a:gd name="T4" fmla="*/ 4 w 4"/>
                <a:gd name="T5" fmla="*/ 44 h 45"/>
                <a:gd name="T6" fmla="*/ 4 w 4"/>
                <a:gd name="T7" fmla="*/ 0 h 45"/>
                <a:gd name="T8" fmla="*/ 0 w 4"/>
                <a:gd name="T9" fmla="*/ 0 h 45"/>
              </a:gdLst>
              <a:ahLst/>
              <a:cxnLst>
                <a:cxn ang="0">
                  <a:pos x="T0" y="T1"/>
                </a:cxn>
                <a:cxn ang="0">
                  <a:pos x="T2" y="T3"/>
                </a:cxn>
                <a:cxn ang="0">
                  <a:pos x="T4" y="T5"/>
                </a:cxn>
                <a:cxn ang="0">
                  <a:pos x="T6" y="T7"/>
                </a:cxn>
                <a:cxn ang="0">
                  <a:pos x="T8" y="T9"/>
                </a:cxn>
              </a:cxnLst>
              <a:rect l="0" t="0" r="r" b="b"/>
              <a:pathLst>
                <a:path w="4" h="45">
                  <a:moveTo>
                    <a:pt x="0" y="0"/>
                  </a:moveTo>
                  <a:cubicBezTo>
                    <a:pt x="0" y="45"/>
                    <a:pt x="0" y="45"/>
                    <a:pt x="0" y="45"/>
                  </a:cubicBezTo>
                  <a:cubicBezTo>
                    <a:pt x="1" y="45"/>
                    <a:pt x="3" y="45"/>
                    <a:pt x="4" y="44"/>
                  </a:cubicBezTo>
                  <a:cubicBezTo>
                    <a:pt x="4" y="0"/>
                    <a:pt x="4" y="0"/>
                    <a:pt x="4"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4" name="Freeform 4772"/>
            <p:cNvSpPr>
              <a:spLocks/>
            </p:cNvSpPr>
            <p:nvPr/>
          </p:nvSpPr>
          <p:spPr bwMode="auto">
            <a:xfrm>
              <a:off x="7945023" y="4294712"/>
              <a:ext cx="19728" cy="78906"/>
            </a:xfrm>
            <a:custGeom>
              <a:avLst/>
              <a:gdLst>
                <a:gd name="T0" fmla="*/ 0 w 5"/>
                <a:gd name="T1" fmla="*/ 7 h 17"/>
                <a:gd name="T2" fmla="*/ 0 w 5"/>
                <a:gd name="T3" fmla="*/ 10 h 17"/>
                <a:gd name="T4" fmla="*/ 5 w 5"/>
                <a:gd name="T5" fmla="*/ 17 h 17"/>
                <a:gd name="T6" fmla="*/ 5 w 5"/>
                <a:gd name="T7" fmla="*/ 0 h 17"/>
                <a:gd name="T8" fmla="*/ 0 w 5"/>
                <a:gd name="T9" fmla="*/ 7 h 17"/>
              </a:gdLst>
              <a:ahLst/>
              <a:cxnLst>
                <a:cxn ang="0">
                  <a:pos x="T0" y="T1"/>
                </a:cxn>
                <a:cxn ang="0">
                  <a:pos x="T2" y="T3"/>
                </a:cxn>
                <a:cxn ang="0">
                  <a:pos x="T4" y="T5"/>
                </a:cxn>
                <a:cxn ang="0">
                  <a:pos x="T6" y="T7"/>
                </a:cxn>
                <a:cxn ang="0">
                  <a:pos x="T8" y="T9"/>
                </a:cxn>
              </a:cxnLst>
              <a:rect l="0" t="0" r="r" b="b"/>
              <a:pathLst>
                <a:path w="5" h="17">
                  <a:moveTo>
                    <a:pt x="0" y="7"/>
                  </a:moveTo>
                  <a:cubicBezTo>
                    <a:pt x="0" y="10"/>
                    <a:pt x="0" y="10"/>
                    <a:pt x="0" y="10"/>
                  </a:cubicBezTo>
                  <a:cubicBezTo>
                    <a:pt x="1" y="13"/>
                    <a:pt x="2" y="15"/>
                    <a:pt x="5" y="17"/>
                  </a:cubicBezTo>
                  <a:cubicBezTo>
                    <a:pt x="5" y="0"/>
                    <a:pt x="5" y="0"/>
                    <a:pt x="5" y="0"/>
                  </a:cubicBezTo>
                  <a:cubicBezTo>
                    <a:pt x="2" y="2"/>
                    <a:pt x="1" y="4"/>
                    <a:pt x="0" y="7"/>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5" name="Freeform 4773"/>
            <p:cNvSpPr>
              <a:spLocks/>
            </p:cNvSpPr>
            <p:nvPr/>
          </p:nvSpPr>
          <p:spPr bwMode="auto">
            <a:xfrm>
              <a:off x="8405311" y="4261835"/>
              <a:ext cx="13152" cy="144662"/>
            </a:xfrm>
            <a:custGeom>
              <a:avLst/>
              <a:gdLst>
                <a:gd name="T0" fmla="*/ 0 w 4"/>
                <a:gd name="T1" fmla="*/ 0 h 31"/>
                <a:gd name="T2" fmla="*/ 0 w 4"/>
                <a:gd name="T3" fmla="*/ 31 h 31"/>
                <a:gd name="T4" fmla="*/ 4 w 4"/>
                <a:gd name="T5" fmla="*/ 29 h 31"/>
                <a:gd name="T6" fmla="*/ 4 w 4"/>
                <a:gd name="T7" fmla="*/ 2 h 31"/>
                <a:gd name="T8" fmla="*/ 0 w 4"/>
                <a:gd name="T9" fmla="*/ 0 h 31"/>
              </a:gdLst>
              <a:ahLst/>
              <a:cxnLst>
                <a:cxn ang="0">
                  <a:pos x="T0" y="T1"/>
                </a:cxn>
                <a:cxn ang="0">
                  <a:pos x="T2" y="T3"/>
                </a:cxn>
                <a:cxn ang="0">
                  <a:pos x="T4" y="T5"/>
                </a:cxn>
                <a:cxn ang="0">
                  <a:pos x="T6" y="T7"/>
                </a:cxn>
                <a:cxn ang="0">
                  <a:pos x="T8" y="T9"/>
                </a:cxn>
              </a:cxnLst>
              <a:rect l="0" t="0" r="r" b="b"/>
              <a:pathLst>
                <a:path w="4" h="31">
                  <a:moveTo>
                    <a:pt x="0" y="0"/>
                  </a:moveTo>
                  <a:cubicBezTo>
                    <a:pt x="0" y="31"/>
                    <a:pt x="0" y="31"/>
                    <a:pt x="0" y="31"/>
                  </a:cubicBezTo>
                  <a:cubicBezTo>
                    <a:pt x="1" y="31"/>
                    <a:pt x="3" y="30"/>
                    <a:pt x="4" y="29"/>
                  </a:cubicBezTo>
                  <a:cubicBezTo>
                    <a:pt x="4" y="2"/>
                    <a:pt x="4" y="2"/>
                    <a:pt x="4" y="2"/>
                  </a:cubicBezTo>
                  <a:cubicBezTo>
                    <a:pt x="3" y="1"/>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6" name="Oval 4774"/>
            <p:cNvSpPr>
              <a:spLocks noChangeArrowheads="1"/>
            </p:cNvSpPr>
            <p:nvPr/>
          </p:nvSpPr>
          <p:spPr bwMode="auto">
            <a:xfrm>
              <a:off x="7945023" y="4202655"/>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7" name="Freeform 4775"/>
            <p:cNvSpPr>
              <a:spLocks/>
            </p:cNvSpPr>
            <p:nvPr/>
          </p:nvSpPr>
          <p:spPr bwMode="auto">
            <a:xfrm>
              <a:off x="7945023" y="4202655"/>
              <a:ext cx="486596" cy="190695"/>
            </a:xfrm>
            <a:custGeom>
              <a:avLst/>
              <a:gdLst>
                <a:gd name="T0" fmla="*/ 57 w 103"/>
                <a:gd name="T1" fmla="*/ 0 h 40"/>
                <a:gd name="T2" fmla="*/ 0 w 103"/>
                <a:gd name="T3" fmla="*/ 22 h 40"/>
                <a:gd name="T4" fmla="*/ 16 w 103"/>
                <a:gd name="T5" fmla="*/ 37 h 40"/>
                <a:gd name="T6" fmla="*/ 59 w 103"/>
                <a:gd name="T7" fmla="*/ 23 h 40"/>
                <a:gd name="T8" fmla="*/ 103 w 103"/>
                <a:gd name="T9" fmla="*/ 9 h 40"/>
                <a:gd name="T10" fmla="*/ 57 w 103"/>
                <a:gd name="T11" fmla="*/ 0 h 40"/>
              </a:gdLst>
              <a:ahLst/>
              <a:cxnLst>
                <a:cxn ang="0">
                  <a:pos x="T0" y="T1"/>
                </a:cxn>
                <a:cxn ang="0">
                  <a:pos x="T2" y="T3"/>
                </a:cxn>
                <a:cxn ang="0">
                  <a:pos x="T4" y="T5"/>
                </a:cxn>
                <a:cxn ang="0">
                  <a:pos x="T6" y="T7"/>
                </a:cxn>
                <a:cxn ang="0">
                  <a:pos x="T8" y="T9"/>
                </a:cxn>
                <a:cxn ang="0">
                  <a:pos x="T10" y="T11"/>
                </a:cxn>
              </a:cxnLst>
              <a:rect l="0" t="0" r="r" b="b"/>
              <a:pathLst>
                <a:path w="103" h="40">
                  <a:moveTo>
                    <a:pt x="57" y="0"/>
                  </a:moveTo>
                  <a:cubicBezTo>
                    <a:pt x="26" y="0"/>
                    <a:pt x="0" y="10"/>
                    <a:pt x="0" y="22"/>
                  </a:cubicBezTo>
                  <a:cubicBezTo>
                    <a:pt x="0" y="29"/>
                    <a:pt x="9" y="34"/>
                    <a:pt x="16" y="37"/>
                  </a:cubicBezTo>
                  <a:cubicBezTo>
                    <a:pt x="16" y="37"/>
                    <a:pt x="71" y="40"/>
                    <a:pt x="59" y="23"/>
                  </a:cubicBezTo>
                  <a:cubicBezTo>
                    <a:pt x="46" y="6"/>
                    <a:pt x="103" y="9"/>
                    <a:pt x="103" y="9"/>
                  </a:cubicBezTo>
                  <a:cubicBezTo>
                    <a:pt x="93" y="3"/>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8" name="Freeform 4776"/>
            <p:cNvSpPr>
              <a:spLocks/>
            </p:cNvSpPr>
            <p:nvPr/>
          </p:nvSpPr>
          <p:spPr bwMode="auto">
            <a:xfrm>
              <a:off x="7971325" y="4209231"/>
              <a:ext cx="486596" cy="190695"/>
            </a:xfrm>
            <a:custGeom>
              <a:avLst/>
              <a:gdLst>
                <a:gd name="T0" fmla="*/ 101 w 103"/>
                <a:gd name="T1" fmla="*/ 20 h 41"/>
                <a:gd name="T2" fmla="*/ 99 w 103"/>
                <a:gd name="T3" fmla="*/ 20 h 41"/>
                <a:gd name="T4" fmla="*/ 95 w 103"/>
                <a:gd name="T5" fmla="*/ 26 h 41"/>
                <a:gd name="T6" fmla="*/ 78 w 103"/>
                <a:gd name="T7" fmla="*/ 33 h 41"/>
                <a:gd name="T8" fmla="*/ 51 w 103"/>
                <a:gd name="T9" fmla="*/ 37 h 41"/>
                <a:gd name="T10" fmla="*/ 17 w 103"/>
                <a:gd name="T11" fmla="*/ 31 h 41"/>
                <a:gd name="T12" fmla="*/ 7 w 103"/>
                <a:gd name="T13" fmla="*/ 26 h 41"/>
                <a:gd name="T14" fmla="*/ 4 w 103"/>
                <a:gd name="T15" fmla="*/ 20 h 41"/>
                <a:gd name="T16" fmla="*/ 7 w 103"/>
                <a:gd name="T17" fmla="*/ 15 h 41"/>
                <a:gd name="T18" fmla="*/ 24 w 103"/>
                <a:gd name="T19" fmla="*/ 7 h 41"/>
                <a:gd name="T20" fmla="*/ 51 w 103"/>
                <a:gd name="T21" fmla="*/ 4 h 41"/>
                <a:gd name="T22" fmla="*/ 85 w 103"/>
                <a:gd name="T23" fmla="*/ 9 h 41"/>
                <a:gd name="T24" fmla="*/ 95 w 103"/>
                <a:gd name="T25" fmla="*/ 15 h 41"/>
                <a:gd name="T26" fmla="*/ 99 w 103"/>
                <a:gd name="T27" fmla="*/ 20 h 41"/>
                <a:gd name="T28" fmla="*/ 101 w 103"/>
                <a:gd name="T29" fmla="*/ 20 h 41"/>
                <a:gd name="T30" fmla="*/ 103 w 103"/>
                <a:gd name="T31" fmla="*/ 20 h 41"/>
                <a:gd name="T32" fmla="*/ 98 w 103"/>
                <a:gd name="T33" fmla="*/ 12 h 41"/>
                <a:gd name="T34" fmla="*/ 79 w 103"/>
                <a:gd name="T35" fmla="*/ 3 h 41"/>
                <a:gd name="T36" fmla="*/ 51 w 103"/>
                <a:gd name="T37" fmla="*/ 0 h 41"/>
                <a:gd name="T38" fmla="*/ 15 w 103"/>
                <a:gd name="T39" fmla="*/ 6 h 41"/>
                <a:gd name="T40" fmla="*/ 4 w 103"/>
                <a:gd name="T41" fmla="*/ 12 h 41"/>
                <a:gd name="T42" fmla="*/ 0 w 103"/>
                <a:gd name="T43" fmla="*/ 20 h 41"/>
                <a:gd name="T44" fmla="*/ 4 w 103"/>
                <a:gd name="T45" fmla="*/ 29 h 41"/>
                <a:gd name="T46" fmla="*/ 23 w 103"/>
                <a:gd name="T47" fmla="*/ 37 h 41"/>
                <a:gd name="T48" fmla="*/ 51 w 103"/>
                <a:gd name="T49" fmla="*/ 41 h 41"/>
                <a:gd name="T50" fmla="*/ 87 w 103"/>
                <a:gd name="T51" fmla="*/ 35 h 41"/>
                <a:gd name="T52" fmla="*/ 98 w 103"/>
                <a:gd name="T53" fmla="*/ 29 h 41"/>
                <a:gd name="T54" fmla="*/ 103 w 103"/>
                <a:gd name="T55" fmla="*/ 20 h 41"/>
                <a:gd name="T56" fmla="*/ 101 w 103"/>
                <a:gd name="T5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1">
                  <a:moveTo>
                    <a:pt x="101" y="20"/>
                  </a:moveTo>
                  <a:cubicBezTo>
                    <a:pt x="99" y="20"/>
                    <a:pt x="99" y="20"/>
                    <a:pt x="99" y="20"/>
                  </a:cubicBezTo>
                  <a:cubicBezTo>
                    <a:pt x="99" y="22"/>
                    <a:pt x="98" y="24"/>
                    <a:pt x="95" y="26"/>
                  </a:cubicBezTo>
                  <a:cubicBezTo>
                    <a:pt x="92" y="29"/>
                    <a:pt x="86" y="32"/>
                    <a:pt x="78" y="33"/>
                  </a:cubicBezTo>
                  <a:cubicBezTo>
                    <a:pt x="71" y="35"/>
                    <a:pt x="61" y="37"/>
                    <a:pt x="51" y="37"/>
                  </a:cubicBezTo>
                  <a:cubicBezTo>
                    <a:pt x="38" y="37"/>
                    <a:pt x="25" y="35"/>
                    <a:pt x="17" y="31"/>
                  </a:cubicBezTo>
                  <a:cubicBezTo>
                    <a:pt x="12" y="30"/>
                    <a:pt x="9" y="28"/>
                    <a:pt x="7" y="26"/>
                  </a:cubicBezTo>
                  <a:cubicBezTo>
                    <a:pt x="5" y="24"/>
                    <a:pt x="4" y="22"/>
                    <a:pt x="4" y="20"/>
                  </a:cubicBezTo>
                  <a:cubicBezTo>
                    <a:pt x="4" y="19"/>
                    <a:pt x="5" y="17"/>
                    <a:pt x="7" y="15"/>
                  </a:cubicBezTo>
                  <a:cubicBezTo>
                    <a:pt x="10" y="12"/>
                    <a:pt x="16" y="9"/>
                    <a:pt x="24" y="7"/>
                  </a:cubicBezTo>
                  <a:cubicBezTo>
                    <a:pt x="32" y="5"/>
                    <a:pt x="41" y="4"/>
                    <a:pt x="51" y="4"/>
                  </a:cubicBezTo>
                  <a:cubicBezTo>
                    <a:pt x="65" y="4"/>
                    <a:pt x="77" y="6"/>
                    <a:pt x="85" y="9"/>
                  </a:cubicBezTo>
                  <a:cubicBezTo>
                    <a:pt x="90" y="11"/>
                    <a:pt x="93" y="13"/>
                    <a:pt x="95" y="15"/>
                  </a:cubicBezTo>
                  <a:cubicBezTo>
                    <a:pt x="98" y="17"/>
                    <a:pt x="99" y="19"/>
                    <a:pt x="99" y="20"/>
                  </a:cubicBezTo>
                  <a:cubicBezTo>
                    <a:pt x="101" y="20"/>
                    <a:pt x="101" y="20"/>
                    <a:pt x="101" y="20"/>
                  </a:cubicBezTo>
                  <a:cubicBezTo>
                    <a:pt x="103" y="20"/>
                    <a:pt x="103" y="20"/>
                    <a:pt x="103" y="20"/>
                  </a:cubicBezTo>
                  <a:cubicBezTo>
                    <a:pt x="103" y="17"/>
                    <a:pt x="101" y="14"/>
                    <a:pt x="98" y="12"/>
                  </a:cubicBezTo>
                  <a:cubicBezTo>
                    <a:pt x="94" y="8"/>
                    <a:pt x="87" y="5"/>
                    <a:pt x="79" y="3"/>
                  </a:cubicBezTo>
                  <a:cubicBezTo>
                    <a:pt x="71" y="1"/>
                    <a:pt x="61" y="0"/>
                    <a:pt x="51" y="0"/>
                  </a:cubicBezTo>
                  <a:cubicBezTo>
                    <a:pt x="37" y="0"/>
                    <a:pt x="25" y="2"/>
                    <a:pt x="15" y="6"/>
                  </a:cubicBezTo>
                  <a:cubicBezTo>
                    <a:pt x="11" y="7"/>
                    <a:pt x="7" y="9"/>
                    <a:pt x="4" y="12"/>
                  </a:cubicBezTo>
                  <a:cubicBezTo>
                    <a:pt x="1" y="14"/>
                    <a:pt x="0" y="17"/>
                    <a:pt x="0" y="20"/>
                  </a:cubicBezTo>
                  <a:cubicBezTo>
                    <a:pt x="0" y="24"/>
                    <a:pt x="1" y="27"/>
                    <a:pt x="4" y="29"/>
                  </a:cubicBezTo>
                  <a:cubicBezTo>
                    <a:pt x="8" y="33"/>
                    <a:pt x="15" y="35"/>
                    <a:pt x="23" y="37"/>
                  </a:cubicBezTo>
                  <a:cubicBezTo>
                    <a:pt x="31" y="39"/>
                    <a:pt x="41" y="41"/>
                    <a:pt x="51" y="41"/>
                  </a:cubicBezTo>
                  <a:cubicBezTo>
                    <a:pt x="65" y="41"/>
                    <a:pt x="77" y="38"/>
                    <a:pt x="87" y="35"/>
                  </a:cubicBezTo>
                  <a:cubicBezTo>
                    <a:pt x="91" y="33"/>
                    <a:pt x="95" y="31"/>
                    <a:pt x="98" y="29"/>
                  </a:cubicBezTo>
                  <a:cubicBezTo>
                    <a:pt x="101" y="27"/>
                    <a:pt x="103" y="24"/>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29" name="Freeform 4777"/>
            <p:cNvSpPr>
              <a:spLocks/>
            </p:cNvSpPr>
            <p:nvPr/>
          </p:nvSpPr>
          <p:spPr bwMode="auto">
            <a:xfrm>
              <a:off x="8063382" y="4255259"/>
              <a:ext cx="315628" cy="98633"/>
            </a:xfrm>
            <a:custGeom>
              <a:avLst/>
              <a:gdLst>
                <a:gd name="T0" fmla="*/ 48 w 67"/>
                <a:gd name="T1" fmla="*/ 10 h 21"/>
                <a:gd name="T2" fmla="*/ 42 w 67"/>
                <a:gd name="T3" fmla="*/ 12 h 21"/>
                <a:gd name="T4" fmla="*/ 26 w 67"/>
                <a:gd name="T5" fmla="*/ 5 h 21"/>
                <a:gd name="T6" fmla="*/ 23 w 67"/>
                <a:gd name="T7" fmla="*/ 6 h 21"/>
                <a:gd name="T8" fmla="*/ 37 w 67"/>
                <a:gd name="T9" fmla="*/ 12 h 21"/>
                <a:gd name="T10" fmla="*/ 31 w 67"/>
                <a:gd name="T11" fmla="*/ 13 h 21"/>
                <a:gd name="T12" fmla="*/ 18 w 67"/>
                <a:gd name="T13" fmla="*/ 7 h 21"/>
                <a:gd name="T14" fmla="*/ 12 w 67"/>
                <a:gd name="T15" fmla="*/ 10 h 21"/>
                <a:gd name="T16" fmla="*/ 13 w 67"/>
                <a:gd name="T17" fmla="*/ 15 h 21"/>
                <a:gd name="T18" fmla="*/ 21 w 67"/>
                <a:gd name="T19" fmla="*/ 17 h 21"/>
                <a:gd name="T20" fmla="*/ 32 w 67"/>
                <a:gd name="T21" fmla="*/ 17 h 21"/>
                <a:gd name="T22" fmla="*/ 33 w 67"/>
                <a:gd name="T23" fmla="*/ 16 h 21"/>
                <a:gd name="T24" fmla="*/ 39 w 67"/>
                <a:gd name="T25" fmla="*/ 19 h 21"/>
                <a:gd name="T26" fmla="*/ 38 w 67"/>
                <a:gd name="T27" fmla="*/ 20 h 21"/>
                <a:gd name="T28" fmla="*/ 22 w 67"/>
                <a:gd name="T29" fmla="*/ 20 h 21"/>
                <a:gd name="T30" fmla="*/ 7 w 67"/>
                <a:gd name="T31" fmla="*/ 17 h 21"/>
                <a:gd name="T32" fmla="*/ 3 w 67"/>
                <a:gd name="T33" fmla="*/ 9 h 21"/>
                <a:gd name="T34" fmla="*/ 12 w 67"/>
                <a:gd name="T35" fmla="*/ 5 h 21"/>
                <a:gd name="T36" fmla="*/ 9 w 67"/>
                <a:gd name="T37" fmla="*/ 3 h 21"/>
                <a:gd name="T38" fmla="*/ 14 w 67"/>
                <a:gd name="T39" fmla="*/ 2 h 21"/>
                <a:gd name="T40" fmla="*/ 18 w 67"/>
                <a:gd name="T41" fmla="*/ 3 h 21"/>
                <a:gd name="T42" fmla="*/ 19 w 67"/>
                <a:gd name="T43" fmla="*/ 3 h 21"/>
                <a:gd name="T44" fmla="*/ 21 w 67"/>
                <a:gd name="T45" fmla="*/ 3 h 21"/>
                <a:gd name="T46" fmla="*/ 18 w 67"/>
                <a:gd name="T47" fmla="*/ 2 h 21"/>
                <a:gd name="T48" fmla="*/ 23 w 67"/>
                <a:gd name="T49" fmla="*/ 0 h 21"/>
                <a:gd name="T50" fmla="*/ 27 w 67"/>
                <a:gd name="T51" fmla="*/ 2 h 21"/>
                <a:gd name="T52" fmla="*/ 41 w 67"/>
                <a:gd name="T53" fmla="*/ 1 h 21"/>
                <a:gd name="T54" fmla="*/ 60 w 67"/>
                <a:gd name="T55" fmla="*/ 4 h 21"/>
                <a:gd name="T56" fmla="*/ 66 w 67"/>
                <a:gd name="T57" fmla="*/ 9 h 21"/>
                <a:gd name="T58" fmla="*/ 63 w 67"/>
                <a:gd name="T59" fmla="*/ 13 h 21"/>
                <a:gd name="T60" fmla="*/ 62 w 67"/>
                <a:gd name="T61" fmla="*/ 13 h 21"/>
                <a:gd name="T62" fmla="*/ 55 w 67"/>
                <a:gd name="T63" fmla="*/ 11 h 21"/>
                <a:gd name="T64" fmla="*/ 56 w 67"/>
                <a:gd name="T65" fmla="*/ 10 h 21"/>
                <a:gd name="T66" fmla="*/ 58 w 67"/>
                <a:gd name="T67" fmla="*/ 8 h 21"/>
                <a:gd name="T68" fmla="*/ 55 w 67"/>
                <a:gd name="T69" fmla="*/ 5 h 21"/>
                <a:gd name="T70" fmla="*/ 42 w 67"/>
                <a:gd name="T71" fmla="*/ 3 h 21"/>
                <a:gd name="T72" fmla="*/ 32 w 67"/>
                <a:gd name="T73" fmla="*/ 4 h 21"/>
                <a:gd name="T74" fmla="*/ 48 w 67"/>
                <a:gd name="T7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21">
                  <a:moveTo>
                    <a:pt x="48" y="10"/>
                  </a:moveTo>
                  <a:cubicBezTo>
                    <a:pt x="42" y="12"/>
                    <a:pt x="42" y="12"/>
                    <a:pt x="42" y="12"/>
                  </a:cubicBezTo>
                  <a:cubicBezTo>
                    <a:pt x="26" y="5"/>
                    <a:pt x="26" y="5"/>
                    <a:pt x="26" y="5"/>
                  </a:cubicBezTo>
                  <a:cubicBezTo>
                    <a:pt x="23" y="6"/>
                    <a:pt x="23" y="6"/>
                    <a:pt x="23" y="6"/>
                  </a:cubicBezTo>
                  <a:cubicBezTo>
                    <a:pt x="37" y="12"/>
                    <a:pt x="37" y="12"/>
                    <a:pt x="37" y="12"/>
                  </a:cubicBezTo>
                  <a:cubicBezTo>
                    <a:pt x="31" y="13"/>
                    <a:pt x="31" y="13"/>
                    <a:pt x="31" y="13"/>
                  </a:cubicBezTo>
                  <a:cubicBezTo>
                    <a:pt x="18" y="7"/>
                    <a:pt x="18" y="7"/>
                    <a:pt x="18" y="7"/>
                  </a:cubicBezTo>
                  <a:cubicBezTo>
                    <a:pt x="15" y="8"/>
                    <a:pt x="13" y="9"/>
                    <a:pt x="12" y="10"/>
                  </a:cubicBezTo>
                  <a:cubicBezTo>
                    <a:pt x="10" y="12"/>
                    <a:pt x="10" y="14"/>
                    <a:pt x="13" y="15"/>
                  </a:cubicBezTo>
                  <a:cubicBezTo>
                    <a:pt x="15" y="16"/>
                    <a:pt x="18" y="17"/>
                    <a:pt x="21" y="17"/>
                  </a:cubicBezTo>
                  <a:cubicBezTo>
                    <a:pt x="25" y="17"/>
                    <a:pt x="28" y="17"/>
                    <a:pt x="32" y="17"/>
                  </a:cubicBezTo>
                  <a:cubicBezTo>
                    <a:pt x="33" y="16"/>
                    <a:pt x="33" y="16"/>
                    <a:pt x="33" y="16"/>
                  </a:cubicBezTo>
                  <a:cubicBezTo>
                    <a:pt x="39" y="19"/>
                    <a:pt x="39" y="19"/>
                    <a:pt x="39" y="19"/>
                  </a:cubicBezTo>
                  <a:cubicBezTo>
                    <a:pt x="38" y="20"/>
                    <a:pt x="38" y="20"/>
                    <a:pt x="38" y="20"/>
                  </a:cubicBezTo>
                  <a:cubicBezTo>
                    <a:pt x="33" y="21"/>
                    <a:pt x="28" y="21"/>
                    <a:pt x="22" y="20"/>
                  </a:cubicBezTo>
                  <a:cubicBezTo>
                    <a:pt x="15" y="20"/>
                    <a:pt x="10" y="18"/>
                    <a:pt x="7" y="17"/>
                  </a:cubicBezTo>
                  <a:cubicBezTo>
                    <a:pt x="1" y="14"/>
                    <a:pt x="0" y="12"/>
                    <a:pt x="3" y="9"/>
                  </a:cubicBezTo>
                  <a:cubicBezTo>
                    <a:pt x="5" y="8"/>
                    <a:pt x="8" y="6"/>
                    <a:pt x="12" y="5"/>
                  </a:cubicBezTo>
                  <a:cubicBezTo>
                    <a:pt x="9" y="3"/>
                    <a:pt x="9" y="3"/>
                    <a:pt x="9" y="3"/>
                  </a:cubicBezTo>
                  <a:cubicBezTo>
                    <a:pt x="14" y="2"/>
                    <a:pt x="14" y="2"/>
                    <a:pt x="14" y="2"/>
                  </a:cubicBezTo>
                  <a:cubicBezTo>
                    <a:pt x="18" y="3"/>
                    <a:pt x="18" y="3"/>
                    <a:pt x="18" y="3"/>
                  </a:cubicBezTo>
                  <a:cubicBezTo>
                    <a:pt x="19" y="3"/>
                    <a:pt x="19" y="3"/>
                    <a:pt x="19" y="3"/>
                  </a:cubicBezTo>
                  <a:cubicBezTo>
                    <a:pt x="20" y="3"/>
                    <a:pt x="20" y="3"/>
                    <a:pt x="21" y="3"/>
                  </a:cubicBezTo>
                  <a:cubicBezTo>
                    <a:pt x="18" y="2"/>
                    <a:pt x="18" y="2"/>
                    <a:pt x="18" y="2"/>
                  </a:cubicBezTo>
                  <a:cubicBezTo>
                    <a:pt x="23" y="0"/>
                    <a:pt x="23" y="0"/>
                    <a:pt x="23" y="0"/>
                  </a:cubicBezTo>
                  <a:cubicBezTo>
                    <a:pt x="27" y="2"/>
                    <a:pt x="27" y="2"/>
                    <a:pt x="27" y="2"/>
                  </a:cubicBezTo>
                  <a:cubicBezTo>
                    <a:pt x="32" y="1"/>
                    <a:pt x="36" y="1"/>
                    <a:pt x="41" y="1"/>
                  </a:cubicBezTo>
                  <a:cubicBezTo>
                    <a:pt x="49" y="1"/>
                    <a:pt x="55" y="2"/>
                    <a:pt x="60" y="4"/>
                  </a:cubicBezTo>
                  <a:cubicBezTo>
                    <a:pt x="63" y="5"/>
                    <a:pt x="66" y="7"/>
                    <a:pt x="66" y="9"/>
                  </a:cubicBezTo>
                  <a:cubicBezTo>
                    <a:pt x="67" y="10"/>
                    <a:pt x="66" y="12"/>
                    <a:pt x="63" y="13"/>
                  </a:cubicBezTo>
                  <a:cubicBezTo>
                    <a:pt x="62" y="13"/>
                    <a:pt x="62" y="13"/>
                    <a:pt x="62" y="13"/>
                  </a:cubicBezTo>
                  <a:cubicBezTo>
                    <a:pt x="55" y="11"/>
                    <a:pt x="55" y="11"/>
                    <a:pt x="55" y="11"/>
                  </a:cubicBezTo>
                  <a:cubicBezTo>
                    <a:pt x="56" y="10"/>
                    <a:pt x="56" y="10"/>
                    <a:pt x="56" y="10"/>
                  </a:cubicBezTo>
                  <a:cubicBezTo>
                    <a:pt x="58" y="10"/>
                    <a:pt x="58" y="9"/>
                    <a:pt x="58" y="8"/>
                  </a:cubicBezTo>
                  <a:cubicBezTo>
                    <a:pt x="58" y="7"/>
                    <a:pt x="57" y="6"/>
                    <a:pt x="55" y="5"/>
                  </a:cubicBezTo>
                  <a:cubicBezTo>
                    <a:pt x="51" y="4"/>
                    <a:pt x="47" y="3"/>
                    <a:pt x="42" y="3"/>
                  </a:cubicBezTo>
                  <a:cubicBezTo>
                    <a:pt x="39" y="3"/>
                    <a:pt x="36" y="4"/>
                    <a:pt x="32" y="4"/>
                  </a:cubicBezTo>
                  <a:lnTo>
                    <a:pt x="48" y="10"/>
                  </a:ln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0" name="Oval 4778"/>
            <p:cNvSpPr>
              <a:spLocks noChangeArrowheads="1"/>
            </p:cNvSpPr>
            <p:nvPr/>
          </p:nvSpPr>
          <p:spPr bwMode="auto">
            <a:xfrm>
              <a:off x="8010777" y="4150050"/>
              <a:ext cx="539200" cy="210421"/>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1" name="Freeform 4779"/>
            <p:cNvSpPr>
              <a:spLocks/>
            </p:cNvSpPr>
            <p:nvPr/>
          </p:nvSpPr>
          <p:spPr bwMode="auto">
            <a:xfrm>
              <a:off x="8385584" y="4163202"/>
              <a:ext cx="26301" cy="184117"/>
            </a:xfrm>
            <a:custGeom>
              <a:avLst/>
              <a:gdLst>
                <a:gd name="T0" fmla="*/ 0 w 5"/>
                <a:gd name="T1" fmla="*/ 0 h 40"/>
                <a:gd name="T2" fmla="*/ 0 w 5"/>
                <a:gd name="T3" fmla="*/ 40 h 40"/>
                <a:gd name="T4" fmla="*/ 5 w 5"/>
                <a:gd name="T5" fmla="*/ 39 h 40"/>
                <a:gd name="T6" fmla="*/ 5 w 5"/>
                <a:gd name="T7" fmla="*/ 1 h 40"/>
                <a:gd name="T8" fmla="*/ 0 w 5"/>
                <a:gd name="T9" fmla="*/ 0 h 40"/>
              </a:gdLst>
              <a:ahLst/>
              <a:cxnLst>
                <a:cxn ang="0">
                  <a:pos x="T0" y="T1"/>
                </a:cxn>
                <a:cxn ang="0">
                  <a:pos x="T2" y="T3"/>
                </a:cxn>
                <a:cxn ang="0">
                  <a:pos x="T4" y="T5"/>
                </a:cxn>
                <a:cxn ang="0">
                  <a:pos x="T6" y="T7"/>
                </a:cxn>
                <a:cxn ang="0">
                  <a:pos x="T8" y="T9"/>
                </a:cxn>
              </a:cxnLst>
              <a:rect l="0" t="0" r="r" b="b"/>
              <a:pathLst>
                <a:path w="5" h="40">
                  <a:moveTo>
                    <a:pt x="0" y="0"/>
                  </a:moveTo>
                  <a:cubicBezTo>
                    <a:pt x="0" y="40"/>
                    <a:pt x="0" y="40"/>
                    <a:pt x="0" y="40"/>
                  </a:cubicBezTo>
                  <a:cubicBezTo>
                    <a:pt x="2" y="40"/>
                    <a:pt x="3" y="39"/>
                    <a:pt x="5" y="39"/>
                  </a:cubicBezTo>
                  <a:cubicBezTo>
                    <a:pt x="5" y="1"/>
                    <a:pt x="5" y="1"/>
                    <a:pt x="5" y="1"/>
                  </a:cubicBezTo>
                  <a:cubicBezTo>
                    <a:pt x="3"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2" name="Freeform 4780"/>
            <p:cNvSpPr>
              <a:spLocks/>
            </p:cNvSpPr>
            <p:nvPr/>
          </p:nvSpPr>
          <p:spPr bwMode="auto">
            <a:xfrm>
              <a:off x="8083105" y="4176351"/>
              <a:ext cx="26301" cy="157816"/>
            </a:xfrm>
            <a:custGeom>
              <a:avLst/>
              <a:gdLst>
                <a:gd name="T0" fmla="*/ 0 w 5"/>
                <a:gd name="T1" fmla="*/ 1 h 34"/>
                <a:gd name="T2" fmla="*/ 0 w 5"/>
                <a:gd name="T3" fmla="*/ 32 h 34"/>
                <a:gd name="T4" fmla="*/ 5 w 5"/>
                <a:gd name="T5" fmla="*/ 34 h 34"/>
                <a:gd name="T6" fmla="*/ 5 w 5"/>
                <a:gd name="T7" fmla="*/ 0 h 34"/>
                <a:gd name="T8" fmla="*/ 0 w 5"/>
                <a:gd name="T9" fmla="*/ 1 h 34"/>
              </a:gdLst>
              <a:ahLst/>
              <a:cxnLst>
                <a:cxn ang="0">
                  <a:pos x="T0" y="T1"/>
                </a:cxn>
                <a:cxn ang="0">
                  <a:pos x="T2" y="T3"/>
                </a:cxn>
                <a:cxn ang="0">
                  <a:pos x="T4" y="T5"/>
                </a:cxn>
                <a:cxn ang="0">
                  <a:pos x="T6" y="T7"/>
                </a:cxn>
                <a:cxn ang="0">
                  <a:pos x="T8" y="T9"/>
                </a:cxn>
              </a:cxnLst>
              <a:rect l="0" t="0" r="r" b="b"/>
              <a:pathLst>
                <a:path w="5" h="34">
                  <a:moveTo>
                    <a:pt x="0" y="1"/>
                  </a:moveTo>
                  <a:cubicBezTo>
                    <a:pt x="0" y="32"/>
                    <a:pt x="0" y="32"/>
                    <a:pt x="0" y="32"/>
                  </a:cubicBezTo>
                  <a:cubicBezTo>
                    <a:pt x="2" y="33"/>
                    <a:pt x="3" y="34"/>
                    <a:pt x="5" y="34"/>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3" name="Freeform 4781"/>
            <p:cNvSpPr>
              <a:spLocks/>
            </p:cNvSpPr>
            <p:nvPr/>
          </p:nvSpPr>
          <p:spPr bwMode="auto">
            <a:xfrm>
              <a:off x="8050230" y="4189503"/>
              <a:ext cx="19728" cy="131511"/>
            </a:xfrm>
            <a:custGeom>
              <a:avLst/>
              <a:gdLst>
                <a:gd name="T0" fmla="*/ 0 w 5"/>
                <a:gd name="T1" fmla="*/ 3 h 28"/>
                <a:gd name="T2" fmla="*/ 0 w 5"/>
                <a:gd name="T3" fmla="*/ 25 h 28"/>
                <a:gd name="T4" fmla="*/ 5 w 5"/>
                <a:gd name="T5" fmla="*/ 28 h 28"/>
                <a:gd name="T6" fmla="*/ 5 w 5"/>
                <a:gd name="T7" fmla="*/ 0 h 28"/>
                <a:gd name="T8" fmla="*/ 0 w 5"/>
                <a:gd name="T9" fmla="*/ 3 h 28"/>
              </a:gdLst>
              <a:ahLst/>
              <a:cxnLst>
                <a:cxn ang="0">
                  <a:pos x="T0" y="T1"/>
                </a:cxn>
                <a:cxn ang="0">
                  <a:pos x="T2" y="T3"/>
                </a:cxn>
                <a:cxn ang="0">
                  <a:pos x="T4" y="T5"/>
                </a:cxn>
                <a:cxn ang="0">
                  <a:pos x="T6" y="T7"/>
                </a:cxn>
                <a:cxn ang="0">
                  <a:pos x="T8" y="T9"/>
                </a:cxn>
              </a:cxnLst>
              <a:rect l="0" t="0" r="r" b="b"/>
              <a:pathLst>
                <a:path w="5" h="28">
                  <a:moveTo>
                    <a:pt x="0" y="3"/>
                  </a:moveTo>
                  <a:cubicBezTo>
                    <a:pt x="0" y="25"/>
                    <a:pt x="0" y="25"/>
                    <a:pt x="0" y="25"/>
                  </a:cubicBezTo>
                  <a:cubicBezTo>
                    <a:pt x="1" y="26"/>
                    <a:pt x="3" y="27"/>
                    <a:pt x="5" y="28"/>
                  </a:cubicBezTo>
                  <a:cubicBezTo>
                    <a:pt x="5" y="0"/>
                    <a:pt x="5" y="0"/>
                    <a:pt x="5" y="0"/>
                  </a:cubicBezTo>
                  <a:cubicBezTo>
                    <a:pt x="3" y="1"/>
                    <a:pt x="1"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4" name="Freeform 4782"/>
            <p:cNvSpPr>
              <a:spLocks/>
            </p:cNvSpPr>
            <p:nvPr/>
          </p:nvSpPr>
          <p:spPr bwMode="auto">
            <a:xfrm>
              <a:off x="8425037" y="4169778"/>
              <a:ext cx="26301" cy="170968"/>
            </a:xfrm>
            <a:custGeom>
              <a:avLst/>
              <a:gdLst>
                <a:gd name="T0" fmla="*/ 0 w 5"/>
                <a:gd name="T1" fmla="*/ 0 h 36"/>
                <a:gd name="T2" fmla="*/ 0 w 5"/>
                <a:gd name="T3" fmla="*/ 36 h 36"/>
                <a:gd name="T4" fmla="*/ 5 w 5"/>
                <a:gd name="T5" fmla="*/ 35 h 36"/>
                <a:gd name="T6" fmla="*/ 5 w 5"/>
                <a:gd name="T7" fmla="*/ 1 h 36"/>
                <a:gd name="T8" fmla="*/ 0 w 5"/>
                <a:gd name="T9" fmla="*/ 0 h 36"/>
              </a:gdLst>
              <a:ahLst/>
              <a:cxnLst>
                <a:cxn ang="0">
                  <a:pos x="T0" y="T1"/>
                </a:cxn>
                <a:cxn ang="0">
                  <a:pos x="T2" y="T3"/>
                </a:cxn>
                <a:cxn ang="0">
                  <a:pos x="T4" y="T5"/>
                </a:cxn>
                <a:cxn ang="0">
                  <a:pos x="T6" y="T7"/>
                </a:cxn>
                <a:cxn ang="0">
                  <a:pos x="T8" y="T9"/>
                </a:cxn>
              </a:cxnLst>
              <a:rect l="0" t="0" r="r" b="b"/>
              <a:pathLst>
                <a:path w="5" h="36">
                  <a:moveTo>
                    <a:pt x="0" y="0"/>
                  </a:moveTo>
                  <a:cubicBezTo>
                    <a:pt x="0" y="36"/>
                    <a:pt x="0" y="36"/>
                    <a:pt x="0" y="36"/>
                  </a:cubicBezTo>
                  <a:cubicBezTo>
                    <a:pt x="2" y="36"/>
                    <a:pt x="4" y="35"/>
                    <a:pt x="5" y="35"/>
                  </a:cubicBezTo>
                  <a:cubicBezTo>
                    <a:pt x="5" y="1"/>
                    <a:pt x="5" y="1"/>
                    <a:pt x="5" y="1"/>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5" name="Freeform 4783"/>
            <p:cNvSpPr>
              <a:spLocks/>
            </p:cNvSpPr>
            <p:nvPr/>
          </p:nvSpPr>
          <p:spPr bwMode="auto">
            <a:xfrm>
              <a:off x="8122558" y="4163202"/>
              <a:ext cx="26301" cy="184117"/>
            </a:xfrm>
            <a:custGeom>
              <a:avLst/>
              <a:gdLst>
                <a:gd name="T0" fmla="*/ 0 w 5"/>
                <a:gd name="T1" fmla="*/ 1 h 38"/>
                <a:gd name="T2" fmla="*/ 0 w 5"/>
                <a:gd name="T3" fmla="*/ 37 h 38"/>
                <a:gd name="T4" fmla="*/ 5 w 5"/>
                <a:gd name="T5" fmla="*/ 38 h 38"/>
                <a:gd name="T6" fmla="*/ 5 w 5"/>
                <a:gd name="T7" fmla="*/ 0 h 38"/>
                <a:gd name="T8" fmla="*/ 0 w 5"/>
                <a:gd name="T9" fmla="*/ 1 h 38"/>
              </a:gdLst>
              <a:ahLst/>
              <a:cxnLst>
                <a:cxn ang="0">
                  <a:pos x="T0" y="T1"/>
                </a:cxn>
                <a:cxn ang="0">
                  <a:pos x="T2" y="T3"/>
                </a:cxn>
                <a:cxn ang="0">
                  <a:pos x="T4" y="T5"/>
                </a:cxn>
                <a:cxn ang="0">
                  <a:pos x="T6" y="T7"/>
                </a:cxn>
                <a:cxn ang="0">
                  <a:pos x="T8" y="T9"/>
                </a:cxn>
              </a:cxnLst>
              <a:rect l="0" t="0" r="r" b="b"/>
              <a:pathLst>
                <a:path w="5" h="38">
                  <a:moveTo>
                    <a:pt x="0" y="1"/>
                  </a:moveTo>
                  <a:cubicBezTo>
                    <a:pt x="0" y="37"/>
                    <a:pt x="0" y="37"/>
                    <a:pt x="0" y="37"/>
                  </a:cubicBezTo>
                  <a:cubicBezTo>
                    <a:pt x="2" y="38"/>
                    <a:pt x="4" y="38"/>
                    <a:pt x="5" y="38"/>
                  </a:cubicBezTo>
                  <a:cubicBezTo>
                    <a:pt x="5" y="0"/>
                    <a:pt x="5" y="0"/>
                    <a:pt x="5" y="0"/>
                  </a:cubicBezTo>
                  <a:cubicBezTo>
                    <a:pt x="4" y="0"/>
                    <a:pt x="2"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6" name="Freeform 4784"/>
            <p:cNvSpPr>
              <a:spLocks/>
            </p:cNvSpPr>
            <p:nvPr/>
          </p:nvSpPr>
          <p:spPr bwMode="auto">
            <a:xfrm>
              <a:off x="8313256" y="4150050"/>
              <a:ext cx="19728" cy="210421"/>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3" y="44"/>
                    <a:pt x="4" y="44"/>
                  </a:cubicBezTo>
                  <a:cubicBezTo>
                    <a:pt x="4" y="0"/>
                    <a:pt x="4" y="0"/>
                    <a:pt x="4"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7" name="Freeform 4785"/>
            <p:cNvSpPr>
              <a:spLocks/>
            </p:cNvSpPr>
            <p:nvPr/>
          </p:nvSpPr>
          <p:spPr bwMode="auto">
            <a:xfrm>
              <a:off x="8240921" y="4150050"/>
              <a:ext cx="26301" cy="210421"/>
            </a:xfrm>
            <a:custGeom>
              <a:avLst/>
              <a:gdLst>
                <a:gd name="T0" fmla="*/ 0 w 5"/>
                <a:gd name="T1" fmla="*/ 0 h 44"/>
                <a:gd name="T2" fmla="*/ 0 w 5"/>
                <a:gd name="T3" fmla="*/ 44 h 44"/>
                <a:gd name="T4" fmla="*/ 5 w 5"/>
                <a:gd name="T5" fmla="*/ 44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4"/>
                    <a:pt x="5" y="44"/>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8" name="Freeform 4786"/>
            <p:cNvSpPr>
              <a:spLocks/>
            </p:cNvSpPr>
            <p:nvPr/>
          </p:nvSpPr>
          <p:spPr bwMode="auto">
            <a:xfrm>
              <a:off x="8352709" y="4156628"/>
              <a:ext cx="19728" cy="197269"/>
            </a:xfrm>
            <a:custGeom>
              <a:avLst/>
              <a:gdLst>
                <a:gd name="T0" fmla="*/ 0 w 5"/>
                <a:gd name="T1" fmla="*/ 0 h 42"/>
                <a:gd name="T2" fmla="*/ 0 w 5"/>
                <a:gd name="T3" fmla="*/ 42 h 42"/>
                <a:gd name="T4" fmla="*/ 5 w 5"/>
                <a:gd name="T5" fmla="*/ 42 h 42"/>
                <a:gd name="T6" fmla="*/ 5 w 5"/>
                <a:gd name="T7" fmla="*/ 0 h 42"/>
                <a:gd name="T8" fmla="*/ 0 w 5"/>
                <a:gd name="T9" fmla="*/ 0 h 42"/>
              </a:gdLst>
              <a:ahLst/>
              <a:cxnLst>
                <a:cxn ang="0">
                  <a:pos x="T0" y="T1"/>
                </a:cxn>
                <a:cxn ang="0">
                  <a:pos x="T2" y="T3"/>
                </a:cxn>
                <a:cxn ang="0">
                  <a:pos x="T4" y="T5"/>
                </a:cxn>
                <a:cxn ang="0">
                  <a:pos x="T6" y="T7"/>
                </a:cxn>
                <a:cxn ang="0">
                  <a:pos x="T8" y="T9"/>
                </a:cxn>
              </a:cxnLst>
              <a:rect l="0" t="0" r="r" b="b"/>
              <a:pathLst>
                <a:path w="5" h="42">
                  <a:moveTo>
                    <a:pt x="0" y="0"/>
                  </a:moveTo>
                  <a:cubicBezTo>
                    <a:pt x="0" y="42"/>
                    <a:pt x="0" y="42"/>
                    <a:pt x="0" y="42"/>
                  </a:cubicBezTo>
                  <a:cubicBezTo>
                    <a:pt x="1" y="42"/>
                    <a:pt x="3" y="42"/>
                    <a:pt x="5" y="42"/>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39" name="Freeform 4787"/>
            <p:cNvSpPr>
              <a:spLocks/>
            </p:cNvSpPr>
            <p:nvPr/>
          </p:nvSpPr>
          <p:spPr bwMode="auto">
            <a:xfrm>
              <a:off x="8162016" y="4156628"/>
              <a:ext cx="19728" cy="197269"/>
            </a:xfrm>
            <a:custGeom>
              <a:avLst/>
              <a:gdLst>
                <a:gd name="T0" fmla="*/ 0 w 5"/>
                <a:gd name="T1" fmla="*/ 1 h 42"/>
                <a:gd name="T2" fmla="*/ 0 w 5"/>
                <a:gd name="T3" fmla="*/ 41 h 42"/>
                <a:gd name="T4" fmla="*/ 5 w 5"/>
                <a:gd name="T5" fmla="*/ 42 h 42"/>
                <a:gd name="T6" fmla="*/ 5 w 5"/>
                <a:gd name="T7" fmla="*/ 0 h 42"/>
                <a:gd name="T8" fmla="*/ 0 w 5"/>
                <a:gd name="T9" fmla="*/ 1 h 42"/>
              </a:gdLst>
              <a:ahLst/>
              <a:cxnLst>
                <a:cxn ang="0">
                  <a:pos x="T0" y="T1"/>
                </a:cxn>
                <a:cxn ang="0">
                  <a:pos x="T2" y="T3"/>
                </a:cxn>
                <a:cxn ang="0">
                  <a:pos x="T4" y="T5"/>
                </a:cxn>
                <a:cxn ang="0">
                  <a:pos x="T6" y="T7"/>
                </a:cxn>
                <a:cxn ang="0">
                  <a:pos x="T8" y="T9"/>
                </a:cxn>
              </a:cxnLst>
              <a:rect l="0" t="0" r="r" b="b"/>
              <a:pathLst>
                <a:path w="5" h="42">
                  <a:moveTo>
                    <a:pt x="0" y="1"/>
                  </a:moveTo>
                  <a:cubicBezTo>
                    <a:pt x="0" y="41"/>
                    <a:pt x="0" y="41"/>
                    <a:pt x="0" y="41"/>
                  </a:cubicBezTo>
                  <a:cubicBezTo>
                    <a:pt x="2" y="41"/>
                    <a:pt x="4" y="41"/>
                    <a:pt x="5" y="42"/>
                  </a:cubicBezTo>
                  <a:cubicBezTo>
                    <a:pt x="5" y="0"/>
                    <a:pt x="5" y="0"/>
                    <a:pt x="5"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0" name="Freeform 4788"/>
            <p:cNvSpPr>
              <a:spLocks/>
            </p:cNvSpPr>
            <p:nvPr/>
          </p:nvSpPr>
          <p:spPr bwMode="auto">
            <a:xfrm>
              <a:off x="8201469" y="4150050"/>
              <a:ext cx="26301" cy="210421"/>
            </a:xfrm>
            <a:custGeom>
              <a:avLst/>
              <a:gdLst>
                <a:gd name="T0" fmla="*/ 0 w 6"/>
                <a:gd name="T1" fmla="*/ 1 h 44"/>
                <a:gd name="T2" fmla="*/ 0 w 6"/>
                <a:gd name="T3" fmla="*/ 43 h 44"/>
                <a:gd name="T4" fmla="*/ 6 w 6"/>
                <a:gd name="T5" fmla="*/ 44 h 44"/>
                <a:gd name="T6" fmla="*/ 6 w 6"/>
                <a:gd name="T7" fmla="*/ 0 h 44"/>
                <a:gd name="T8" fmla="*/ 0 w 6"/>
                <a:gd name="T9" fmla="*/ 1 h 44"/>
              </a:gdLst>
              <a:ahLst/>
              <a:cxnLst>
                <a:cxn ang="0">
                  <a:pos x="T0" y="T1"/>
                </a:cxn>
                <a:cxn ang="0">
                  <a:pos x="T2" y="T3"/>
                </a:cxn>
                <a:cxn ang="0">
                  <a:pos x="T4" y="T5"/>
                </a:cxn>
                <a:cxn ang="0">
                  <a:pos x="T6" y="T7"/>
                </a:cxn>
                <a:cxn ang="0">
                  <a:pos x="T8" y="T9"/>
                </a:cxn>
              </a:cxnLst>
              <a:rect l="0" t="0" r="r" b="b"/>
              <a:pathLst>
                <a:path w="6" h="44">
                  <a:moveTo>
                    <a:pt x="0" y="1"/>
                  </a:moveTo>
                  <a:cubicBezTo>
                    <a:pt x="0" y="43"/>
                    <a:pt x="0" y="43"/>
                    <a:pt x="0" y="43"/>
                  </a:cubicBezTo>
                  <a:cubicBezTo>
                    <a:pt x="2" y="43"/>
                    <a:pt x="4" y="43"/>
                    <a:pt x="6" y="44"/>
                  </a:cubicBezTo>
                  <a:cubicBezTo>
                    <a:pt x="6" y="0"/>
                    <a:pt x="6" y="0"/>
                    <a:pt x="6"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1" name="Freeform 4789"/>
            <p:cNvSpPr>
              <a:spLocks/>
            </p:cNvSpPr>
            <p:nvPr/>
          </p:nvSpPr>
          <p:spPr bwMode="auto">
            <a:xfrm>
              <a:off x="8543400" y="4235534"/>
              <a:ext cx="0" cy="32879"/>
            </a:xfrm>
            <a:custGeom>
              <a:avLst/>
              <a:gdLst>
                <a:gd name="T0" fmla="*/ 4 h 7"/>
                <a:gd name="T1" fmla="*/ 0 h 7"/>
                <a:gd name="T2" fmla="*/ 7 h 7"/>
                <a:gd name="T3" fmla="*/ 4 h 7"/>
              </a:gdLst>
              <a:ahLst/>
              <a:cxnLst>
                <a:cxn ang="0">
                  <a:pos x="0" y="T0"/>
                </a:cxn>
                <a:cxn ang="0">
                  <a:pos x="0" y="T1"/>
                </a:cxn>
                <a:cxn ang="0">
                  <a:pos x="0" y="T2"/>
                </a:cxn>
                <a:cxn ang="0">
                  <a:pos x="0" y="T3"/>
                </a:cxn>
              </a:cxnLst>
              <a:rect l="0" t="0" r="r" b="b"/>
              <a:pathLst>
                <a:path h="7">
                  <a:moveTo>
                    <a:pt x="0" y="4"/>
                  </a:moveTo>
                  <a:cubicBezTo>
                    <a:pt x="0" y="3"/>
                    <a:pt x="0" y="2"/>
                    <a:pt x="0" y="0"/>
                  </a:cubicBezTo>
                  <a:cubicBezTo>
                    <a:pt x="0" y="7"/>
                    <a:pt x="0" y="7"/>
                    <a:pt x="0" y="7"/>
                  </a:cubicBezTo>
                  <a:cubicBezTo>
                    <a:pt x="0" y="6"/>
                    <a:pt x="0" y="5"/>
                    <a:pt x="0" y="4"/>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2" name="Freeform 4790"/>
            <p:cNvSpPr>
              <a:spLocks/>
            </p:cNvSpPr>
            <p:nvPr/>
          </p:nvSpPr>
          <p:spPr bwMode="auto">
            <a:xfrm>
              <a:off x="8503947" y="4196081"/>
              <a:ext cx="26301" cy="118359"/>
            </a:xfrm>
            <a:custGeom>
              <a:avLst/>
              <a:gdLst>
                <a:gd name="T0" fmla="*/ 0 w 6"/>
                <a:gd name="T1" fmla="*/ 0 h 24"/>
                <a:gd name="T2" fmla="*/ 0 w 6"/>
                <a:gd name="T3" fmla="*/ 24 h 24"/>
                <a:gd name="T4" fmla="*/ 6 w 6"/>
                <a:gd name="T5" fmla="*/ 20 h 24"/>
                <a:gd name="T6" fmla="*/ 6 w 6"/>
                <a:gd name="T7" fmla="*/ 4 h 24"/>
                <a:gd name="T8" fmla="*/ 0 w 6"/>
                <a:gd name="T9" fmla="*/ 0 h 24"/>
              </a:gdLst>
              <a:ahLst/>
              <a:cxnLst>
                <a:cxn ang="0">
                  <a:pos x="T0" y="T1"/>
                </a:cxn>
                <a:cxn ang="0">
                  <a:pos x="T2" y="T3"/>
                </a:cxn>
                <a:cxn ang="0">
                  <a:pos x="T4" y="T5"/>
                </a:cxn>
                <a:cxn ang="0">
                  <a:pos x="T6" y="T7"/>
                </a:cxn>
                <a:cxn ang="0">
                  <a:pos x="T8" y="T9"/>
                </a:cxn>
              </a:cxnLst>
              <a:rect l="0" t="0" r="r" b="b"/>
              <a:pathLst>
                <a:path w="6" h="24">
                  <a:moveTo>
                    <a:pt x="0" y="0"/>
                  </a:moveTo>
                  <a:cubicBezTo>
                    <a:pt x="0" y="24"/>
                    <a:pt x="0" y="24"/>
                    <a:pt x="0" y="24"/>
                  </a:cubicBezTo>
                  <a:cubicBezTo>
                    <a:pt x="2" y="23"/>
                    <a:pt x="4" y="21"/>
                    <a:pt x="6" y="20"/>
                  </a:cubicBezTo>
                  <a:cubicBezTo>
                    <a:pt x="6" y="4"/>
                    <a:pt x="6" y="4"/>
                    <a:pt x="6" y="4"/>
                  </a:cubicBezTo>
                  <a:cubicBezTo>
                    <a:pt x="4" y="2"/>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3" name="Freeform 4792"/>
            <p:cNvSpPr>
              <a:spLocks/>
            </p:cNvSpPr>
            <p:nvPr/>
          </p:nvSpPr>
          <p:spPr bwMode="auto">
            <a:xfrm>
              <a:off x="8280374" y="4150050"/>
              <a:ext cx="19728" cy="210421"/>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2" y="44"/>
                    <a:pt x="4" y="44"/>
                  </a:cubicBezTo>
                  <a:cubicBezTo>
                    <a:pt x="4" y="0"/>
                    <a:pt x="4" y="0"/>
                    <a:pt x="4" y="0"/>
                  </a:cubicBezTo>
                  <a:cubicBezTo>
                    <a:pt x="2"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4" name="Freeform 4793"/>
            <p:cNvSpPr>
              <a:spLocks/>
            </p:cNvSpPr>
            <p:nvPr/>
          </p:nvSpPr>
          <p:spPr bwMode="auto">
            <a:xfrm>
              <a:off x="8010773" y="4215804"/>
              <a:ext cx="19728" cy="85484"/>
            </a:xfrm>
            <a:custGeom>
              <a:avLst/>
              <a:gdLst>
                <a:gd name="T0" fmla="*/ 0 w 5"/>
                <a:gd name="T1" fmla="*/ 8 h 18"/>
                <a:gd name="T2" fmla="*/ 0 w 5"/>
                <a:gd name="T3" fmla="*/ 10 h 18"/>
                <a:gd name="T4" fmla="*/ 5 w 5"/>
                <a:gd name="T5" fmla="*/ 18 h 18"/>
                <a:gd name="T6" fmla="*/ 5 w 5"/>
                <a:gd name="T7" fmla="*/ 0 h 18"/>
                <a:gd name="T8" fmla="*/ 0 w 5"/>
                <a:gd name="T9" fmla="*/ 8 h 18"/>
              </a:gdLst>
              <a:ahLst/>
              <a:cxnLst>
                <a:cxn ang="0">
                  <a:pos x="T0" y="T1"/>
                </a:cxn>
                <a:cxn ang="0">
                  <a:pos x="T2" y="T3"/>
                </a:cxn>
                <a:cxn ang="0">
                  <a:pos x="T4" y="T5"/>
                </a:cxn>
                <a:cxn ang="0">
                  <a:pos x="T6" y="T7"/>
                </a:cxn>
                <a:cxn ang="0">
                  <a:pos x="T8" y="T9"/>
                </a:cxn>
              </a:cxnLst>
              <a:rect l="0" t="0" r="r" b="b"/>
              <a:pathLst>
                <a:path w="5" h="18">
                  <a:moveTo>
                    <a:pt x="0" y="8"/>
                  </a:moveTo>
                  <a:cubicBezTo>
                    <a:pt x="0" y="10"/>
                    <a:pt x="0" y="10"/>
                    <a:pt x="0" y="10"/>
                  </a:cubicBezTo>
                  <a:cubicBezTo>
                    <a:pt x="0" y="13"/>
                    <a:pt x="2" y="16"/>
                    <a:pt x="5" y="18"/>
                  </a:cubicBezTo>
                  <a:cubicBezTo>
                    <a:pt x="5" y="0"/>
                    <a:pt x="5" y="0"/>
                    <a:pt x="5" y="0"/>
                  </a:cubicBezTo>
                  <a:cubicBezTo>
                    <a:pt x="2" y="2"/>
                    <a:pt x="0" y="5"/>
                    <a:pt x="0" y="8"/>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5" name="Freeform 4794"/>
            <p:cNvSpPr>
              <a:spLocks/>
            </p:cNvSpPr>
            <p:nvPr/>
          </p:nvSpPr>
          <p:spPr bwMode="auto">
            <a:xfrm>
              <a:off x="8464494" y="4182929"/>
              <a:ext cx="26301" cy="151242"/>
            </a:xfrm>
            <a:custGeom>
              <a:avLst/>
              <a:gdLst>
                <a:gd name="T0" fmla="*/ 0 w 5"/>
                <a:gd name="T1" fmla="*/ 0 h 32"/>
                <a:gd name="T2" fmla="*/ 0 w 5"/>
                <a:gd name="T3" fmla="*/ 32 h 32"/>
                <a:gd name="T4" fmla="*/ 5 w 5"/>
                <a:gd name="T5" fmla="*/ 30 h 32"/>
                <a:gd name="T6" fmla="*/ 5 w 5"/>
                <a:gd name="T7" fmla="*/ 2 h 32"/>
                <a:gd name="T8" fmla="*/ 0 w 5"/>
                <a:gd name="T9" fmla="*/ 0 h 32"/>
              </a:gdLst>
              <a:ahLst/>
              <a:cxnLst>
                <a:cxn ang="0">
                  <a:pos x="T0" y="T1"/>
                </a:cxn>
                <a:cxn ang="0">
                  <a:pos x="T2" y="T3"/>
                </a:cxn>
                <a:cxn ang="0">
                  <a:pos x="T4" y="T5"/>
                </a:cxn>
                <a:cxn ang="0">
                  <a:pos x="T6" y="T7"/>
                </a:cxn>
                <a:cxn ang="0">
                  <a:pos x="T8" y="T9"/>
                </a:cxn>
              </a:cxnLst>
              <a:rect l="0" t="0" r="r" b="b"/>
              <a:pathLst>
                <a:path w="5" h="32">
                  <a:moveTo>
                    <a:pt x="0" y="0"/>
                  </a:moveTo>
                  <a:cubicBezTo>
                    <a:pt x="0" y="32"/>
                    <a:pt x="0" y="32"/>
                    <a:pt x="0" y="32"/>
                  </a:cubicBezTo>
                  <a:cubicBezTo>
                    <a:pt x="2" y="31"/>
                    <a:pt x="4" y="30"/>
                    <a:pt x="5" y="30"/>
                  </a:cubicBezTo>
                  <a:cubicBezTo>
                    <a:pt x="5" y="2"/>
                    <a:pt x="5" y="2"/>
                    <a:pt x="5"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6" name="Oval 4795"/>
            <p:cNvSpPr>
              <a:spLocks noChangeArrowheads="1"/>
            </p:cNvSpPr>
            <p:nvPr/>
          </p:nvSpPr>
          <p:spPr bwMode="auto">
            <a:xfrm>
              <a:off x="8010773" y="4123744"/>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7" name="Freeform 4796"/>
            <p:cNvSpPr>
              <a:spLocks/>
            </p:cNvSpPr>
            <p:nvPr/>
          </p:nvSpPr>
          <p:spPr bwMode="auto">
            <a:xfrm>
              <a:off x="8010773" y="4123744"/>
              <a:ext cx="486596" cy="190695"/>
            </a:xfrm>
            <a:custGeom>
              <a:avLst/>
              <a:gdLst>
                <a:gd name="T0" fmla="*/ 57 w 103"/>
                <a:gd name="T1" fmla="*/ 0 h 41"/>
                <a:gd name="T2" fmla="*/ 0 w 103"/>
                <a:gd name="T3" fmla="*/ 22 h 41"/>
                <a:gd name="T4" fmla="*/ 15 w 103"/>
                <a:gd name="T5" fmla="*/ 37 h 41"/>
                <a:gd name="T6" fmla="*/ 58 w 103"/>
                <a:gd name="T7" fmla="*/ 23 h 41"/>
                <a:gd name="T8" fmla="*/ 103 w 103"/>
                <a:gd name="T9" fmla="*/ 9 h 41"/>
                <a:gd name="T10" fmla="*/ 57 w 103"/>
                <a:gd name="T11" fmla="*/ 0 h 41"/>
              </a:gdLst>
              <a:ahLst/>
              <a:cxnLst>
                <a:cxn ang="0">
                  <a:pos x="T0" y="T1"/>
                </a:cxn>
                <a:cxn ang="0">
                  <a:pos x="T2" y="T3"/>
                </a:cxn>
                <a:cxn ang="0">
                  <a:pos x="T4" y="T5"/>
                </a:cxn>
                <a:cxn ang="0">
                  <a:pos x="T6" y="T7"/>
                </a:cxn>
                <a:cxn ang="0">
                  <a:pos x="T8" y="T9"/>
                </a:cxn>
                <a:cxn ang="0">
                  <a:pos x="T10" y="T11"/>
                </a:cxn>
              </a:cxnLst>
              <a:rect l="0" t="0" r="r" b="b"/>
              <a:pathLst>
                <a:path w="103" h="41">
                  <a:moveTo>
                    <a:pt x="57" y="0"/>
                  </a:moveTo>
                  <a:cubicBezTo>
                    <a:pt x="25" y="0"/>
                    <a:pt x="0" y="10"/>
                    <a:pt x="0" y="22"/>
                  </a:cubicBezTo>
                  <a:cubicBezTo>
                    <a:pt x="0" y="30"/>
                    <a:pt x="9" y="35"/>
                    <a:pt x="15" y="37"/>
                  </a:cubicBezTo>
                  <a:cubicBezTo>
                    <a:pt x="15" y="37"/>
                    <a:pt x="71" y="41"/>
                    <a:pt x="58" y="23"/>
                  </a:cubicBezTo>
                  <a:cubicBezTo>
                    <a:pt x="46" y="6"/>
                    <a:pt x="103" y="9"/>
                    <a:pt x="103" y="9"/>
                  </a:cubicBezTo>
                  <a:cubicBezTo>
                    <a:pt x="92" y="4"/>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8" name="Freeform 4797"/>
            <p:cNvSpPr>
              <a:spLocks/>
            </p:cNvSpPr>
            <p:nvPr/>
          </p:nvSpPr>
          <p:spPr bwMode="auto">
            <a:xfrm>
              <a:off x="8030503" y="4130322"/>
              <a:ext cx="493172" cy="190695"/>
            </a:xfrm>
            <a:custGeom>
              <a:avLst/>
              <a:gdLst>
                <a:gd name="T0" fmla="*/ 101 w 103"/>
                <a:gd name="T1" fmla="*/ 20 h 40"/>
                <a:gd name="T2" fmla="*/ 99 w 103"/>
                <a:gd name="T3" fmla="*/ 20 h 40"/>
                <a:gd name="T4" fmla="*/ 96 w 103"/>
                <a:gd name="T5" fmla="*/ 25 h 40"/>
                <a:gd name="T6" fmla="*/ 79 w 103"/>
                <a:gd name="T7" fmla="*/ 33 h 40"/>
                <a:gd name="T8" fmla="*/ 52 w 103"/>
                <a:gd name="T9" fmla="*/ 36 h 40"/>
                <a:gd name="T10" fmla="*/ 17 w 103"/>
                <a:gd name="T11" fmla="*/ 31 h 40"/>
                <a:gd name="T12" fmla="*/ 7 w 103"/>
                <a:gd name="T13" fmla="*/ 25 h 40"/>
                <a:gd name="T14" fmla="*/ 4 w 103"/>
                <a:gd name="T15" fmla="*/ 20 h 40"/>
                <a:gd name="T16" fmla="*/ 7 w 103"/>
                <a:gd name="T17" fmla="*/ 14 h 40"/>
                <a:gd name="T18" fmla="*/ 25 w 103"/>
                <a:gd name="T19" fmla="*/ 7 h 40"/>
                <a:gd name="T20" fmla="*/ 52 w 103"/>
                <a:gd name="T21" fmla="*/ 4 h 40"/>
                <a:gd name="T22" fmla="*/ 86 w 103"/>
                <a:gd name="T23" fmla="*/ 9 h 40"/>
                <a:gd name="T24" fmla="*/ 96 w 103"/>
                <a:gd name="T25" fmla="*/ 14 h 40"/>
                <a:gd name="T26" fmla="*/ 99 w 103"/>
                <a:gd name="T27" fmla="*/ 20 h 40"/>
                <a:gd name="T28" fmla="*/ 101 w 103"/>
                <a:gd name="T29" fmla="*/ 20 h 40"/>
                <a:gd name="T30" fmla="*/ 103 w 103"/>
                <a:gd name="T31" fmla="*/ 20 h 40"/>
                <a:gd name="T32" fmla="*/ 99 w 103"/>
                <a:gd name="T33" fmla="*/ 11 h 40"/>
                <a:gd name="T34" fmla="*/ 80 w 103"/>
                <a:gd name="T35" fmla="*/ 3 h 40"/>
                <a:gd name="T36" fmla="*/ 52 w 103"/>
                <a:gd name="T37" fmla="*/ 0 h 40"/>
                <a:gd name="T38" fmla="*/ 16 w 103"/>
                <a:gd name="T39" fmla="*/ 5 h 40"/>
                <a:gd name="T40" fmla="*/ 5 w 103"/>
                <a:gd name="T41" fmla="*/ 11 h 40"/>
                <a:gd name="T42" fmla="*/ 0 w 103"/>
                <a:gd name="T43" fmla="*/ 20 h 40"/>
                <a:gd name="T44" fmla="*/ 5 w 103"/>
                <a:gd name="T45" fmla="*/ 28 h 40"/>
                <a:gd name="T46" fmla="*/ 24 w 103"/>
                <a:gd name="T47" fmla="*/ 37 h 40"/>
                <a:gd name="T48" fmla="*/ 52 w 103"/>
                <a:gd name="T49" fmla="*/ 40 h 40"/>
                <a:gd name="T50" fmla="*/ 87 w 103"/>
                <a:gd name="T51" fmla="*/ 35 h 40"/>
                <a:gd name="T52" fmla="*/ 99 w 103"/>
                <a:gd name="T53" fmla="*/ 28 h 40"/>
                <a:gd name="T54" fmla="*/ 103 w 103"/>
                <a:gd name="T55" fmla="*/ 20 h 40"/>
                <a:gd name="T56" fmla="*/ 101 w 103"/>
                <a:gd name="T5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0">
                  <a:moveTo>
                    <a:pt x="101" y="20"/>
                  </a:moveTo>
                  <a:cubicBezTo>
                    <a:pt x="99" y="20"/>
                    <a:pt x="99" y="20"/>
                    <a:pt x="99" y="20"/>
                  </a:cubicBezTo>
                  <a:cubicBezTo>
                    <a:pt x="99" y="22"/>
                    <a:pt x="98" y="23"/>
                    <a:pt x="96" y="25"/>
                  </a:cubicBezTo>
                  <a:cubicBezTo>
                    <a:pt x="93" y="28"/>
                    <a:pt x="87" y="31"/>
                    <a:pt x="79" y="33"/>
                  </a:cubicBezTo>
                  <a:cubicBezTo>
                    <a:pt x="71" y="35"/>
                    <a:pt x="62" y="36"/>
                    <a:pt x="52" y="36"/>
                  </a:cubicBezTo>
                  <a:cubicBezTo>
                    <a:pt x="38" y="36"/>
                    <a:pt x="26" y="34"/>
                    <a:pt x="17" y="31"/>
                  </a:cubicBezTo>
                  <a:cubicBezTo>
                    <a:pt x="13" y="29"/>
                    <a:pt x="10" y="27"/>
                    <a:pt x="7" y="25"/>
                  </a:cubicBezTo>
                  <a:cubicBezTo>
                    <a:pt x="5" y="23"/>
                    <a:pt x="4" y="22"/>
                    <a:pt x="4" y="20"/>
                  </a:cubicBezTo>
                  <a:cubicBezTo>
                    <a:pt x="4" y="18"/>
                    <a:pt x="5" y="16"/>
                    <a:pt x="7" y="14"/>
                  </a:cubicBezTo>
                  <a:cubicBezTo>
                    <a:pt x="11" y="11"/>
                    <a:pt x="17" y="9"/>
                    <a:pt x="25" y="7"/>
                  </a:cubicBezTo>
                  <a:cubicBezTo>
                    <a:pt x="32" y="5"/>
                    <a:pt x="42" y="4"/>
                    <a:pt x="52" y="4"/>
                  </a:cubicBezTo>
                  <a:cubicBezTo>
                    <a:pt x="65" y="4"/>
                    <a:pt x="77" y="6"/>
                    <a:pt x="86" y="9"/>
                  </a:cubicBezTo>
                  <a:cubicBezTo>
                    <a:pt x="90" y="11"/>
                    <a:pt x="94" y="12"/>
                    <a:pt x="96" y="14"/>
                  </a:cubicBezTo>
                  <a:cubicBezTo>
                    <a:pt x="98" y="16"/>
                    <a:pt x="99" y="18"/>
                    <a:pt x="99" y="20"/>
                  </a:cubicBezTo>
                  <a:cubicBezTo>
                    <a:pt x="101" y="20"/>
                    <a:pt x="101" y="20"/>
                    <a:pt x="101" y="20"/>
                  </a:cubicBezTo>
                  <a:cubicBezTo>
                    <a:pt x="103" y="20"/>
                    <a:pt x="103" y="20"/>
                    <a:pt x="103" y="20"/>
                  </a:cubicBezTo>
                  <a:cubicBezTo>
                    <a:pt x="103" y="17"/>
                    <a:pt x="101" y="14"/>
                    <a:pt x="99" y="11"/>
                  </a:cubicBezTo>
                  <a:cubicBezTo>
                    <a:pt x="94" y="8"/>
                    <a:pt x="88" y="5"/>
                    <a:pt x="80" y="3"/>
                  </a:cubicBezTo>
                  <a:cubicBezTo>
                    <a:pt x="72" y="1"/>
                    <a:pt x="62" y="0"/>
                    <a:pt x="52" y="0"/>
                  </a:cubicBezTo>
                  <a:cubicBezTo>
                    <a:pt x="38" y="0"/>
                    <a:pt x="25" y="2"/>
                    <a:pt x="16" y="5"/>
                  </a:cubicBezTo>
                  <a:cubicBezTo>
                    <a:pt x="11" y="7"/>
                    <a:pt x="8" y="9"/>
                    <a:pt x="5" y="11"/>
                  </a:cubicBezTo>
                  <a:cubicBezTo>
                    <a:pt x="2" y="14"/>
                    <a:pt x="0" y="17"/>
                    <a:pt x="0" y="20"/>
                  </a:cubicBezTo>
                  <a:cubicBezTo>
                    <a:pt x="0" y="23"/>
                    <a:pt x="2" y="26"/>
                    <a:pt x="5" y="28"/>
                  </a:cubicBezTo>
                  <a:cubicBezTo>
                    <a:pt x="9" y="32"/>
                    <a:pt x="15" y="35"/>
                    <a:pt x="24" y="37"/>
                  </a:cubicBezTo>
                  <a:cubicBezTo>
                    <a:pt x="32" y="39"/>
                    <a:pt x="41" y="40"/>
                    <a:pt x="52" y="40"/>
                  </a:cubicBezTo>
                  <a:cubicBezTo>
                    <a:pt x="66" y="40"/>
                    <a:pt x="78" y="38"/>
                    <a:pt x="87" y="35"/>
                  </a:cubicBezTo>
                  <a:cubicBezTo>
                    <a:pt x="92" y="33"/>
                    <a:pt x="96" y="31"/>
                    <a:pt x="99" y="28"/>
                  </a:cubicBezTo>
                  <a:cubicBezTo>
                    <a:pt x="101" y="26"/>
                    <a:pt x="103" y="23"/>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49" name="Freeform 4798"/>
            <p:cNvSpPr>
              <a:spLocks/>
            </p:cNvSpPr>
            <p:nvPr/>
          </p:nvSpPr>
          <p:spPr bwMode="auto">
            <a:xfrm>
              <a:off x="8135710" y="4182929"/>
              <a:ext cx="315628" cy="92058"/>
            </a:xfrm>
            <a:custGeom>
              <a:avLst/>
              <a:gdLst>
                <a:gd name="T0" fmla="*/ 48 w 67"/>
                <a:gd name="T1" fmla="*/ 9 h 20"/>
                <a:gd name="T2" fmla="*/ 42 w 67"/>
                <a:gd name="T3" fmla="*/ 10 h 20"/>
                <a:gd name="T4" fmla="*/ 26 w 67"/>
                <a:gd name="T5" fmla="*/ 4 h 20"/>
                <a:gd name="T6" fmla="*/ 23 w 67"/>
                <a:gd name="T7" fmla="*/ 5 h 20"/>
                <a:gd name="T8" fmla="*/ 37 w 67"/>
                <a:gd name="T9" fmla="*/ 10 h 20"/>
                <a:gd name="T10" fmla="*/ 31 w 67"/>
                <a:gd name="T11" fmla="*/ 12 h 20"/>
                <a:gd name="T12" fmla="*/ 17 w 67"/>
                <a:gd name="T13" fmla="*/ 7 h 20"/>
                <a:gd name="T14" fmla="*/ 12 w 67"/>
                <a:gd name="T15" fmla="*/ 10 h 20"/>
                <a:gd name="T16" fmla="*/ 13 w 67"/>
                <a:gd name="T17" fmla="*/ 14 h 20"/>
                <a:gd name="T18" fmla="*/ 21 w 67"/>
                <a:gd name="T19" fmla="*/ 16 h 20"/>
                <a:gd name="T20" fmla="*/ 32 w 67"/>
                <a:gd name="T21" fmla="*/ 15 h 20"/>
                <a:gd name="T22" fmla="*/ 33 w 67"/>
                <a:gd name="T23" fmla="*/ 15 h 20"/>
                <a:gd name="T24" fmla="*/ 39 w 67"/>
                <a:gd name="T25" fmla="*/ 18 h 20"/>
                <a:gd name="T26" fmla="*/ 38 w 67"/>
                <a:gd name="T27" fmla="*/ 18 h 20"/>
                <a:gd name="T28" fmla="*/ 22 w 67"/>
                <a:gd name="T29" fmla="*/ 19 h 20"/>
                <a:gd name="T30" fmla="*/ 6 w 67"/>
                <a:gd name="T31" fmla="*/ 16 h 20"/>
                <a:gd name="T32" fmla="*/ 3 w 67"/>
                <a:gd name="T33" fmla="*/ 9 h 20"/>
                <a:gd name="T34" fmla="*/ 12 w 67"/>
                <a:gd name="T35" fmla="*/ 4 h 20"/>
                <a:gd name="T36" fmla="*/ 8 w 67"/>
                <a:gd name="T37" fmla="*/ 3 h 20"/>
                <a:gd name="T38" fmla="*/ 14 w 67"/>
                <a:gd name="T39" fmla="*/ 2 h 20"/>
                <a:gd name="T40" fmla="*/ 17 w 67"/>
                <a:gd name="T41" fmla="*/ 3 h 20"/>
                <a:gd name="T42" fmla="*/ 19 w 67"/>
                <a:gd name="T43" fmla="*/ 2 h 20"/>
                <a:gd name="T44" fmla="*/ 20 w 67"/>
                <a:gd name="T45" fmla="*/ 2 h 20"/>
                <a:gd name="T46" fmla="*/ 17 w 67"/>
                <a:gd name="T47" fmla="*/ 1 h 20"/>
                <a:gd name="T48" fmla="*/ 23 w 67"/>
                <a:gd name="T49" fmla="*/ 0 h 20"/>
                <a:gd name="T50" fmla="*/ 26 w 67"/>
                <a:gd name="T51" fmla="*/ 1 h 20"/>
                <a:gd name="T52" fmla="*/ 41 w 67"/>
                <a:gd name="T53" fmla="*/ 0 h 20"/>
                <a:gd name="T54" fmla="*/ 59 w 67"/>
                <a:gd name="T55" fmla="*/ 2 h 20"/>
                <a:gd name="T56" fmla="*/ 66 w 67"/>
                <a:gd name="T57" fmla="*/ 6 h 20"/>
                <a:gd name="T58" fmla="*/ 62 w 67"/>
                <a:gd name="T59" fmla="*/ 11 h 20"/>
                <a:gd name="T60" fmla="*/ 62 w 67"/>
                <a:gd name="T61" fmla="*/ 11 h 20"/>
                <a:gd name="T62" fmla="*/ 55 w 67"/>
                <a:gd name="T63" fmla="*/ 9 h 20"/>
                <a:gd name="T64" fmla="*/ 55 w 67"/>
                <a:gd name="T65" fmla="*/ 9 h 20"/>
                <a:gd name="T66" fmla="*/ 58 w 67"/>
                <a:gd name="T67" fmla="*/ 6 h 20"/>
                <a:gd name="T68" fmla="*/ 54 w 67"/>
                <a:gd name="T69" fmla="*/ 3 h 20"/>
                <a:gd name="T70" fmla="*/ 42 w 67"/>
                <a:gd name="T71" fmla="*/ 2 h 20"/>
                <a:gd name="T72" fmla="*/ 32 w 67"/>
                <a:gd name="T73" fmla="*/ 3 h 20"/>
                <a:gd name="T74" fmla="*/ 48 w 67"/>
                <a:gd name="T7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20">
                  <a:moveTo>
                    <a:pt x="48" y="9"/>
                  </a:moveTo>
                  <a:cubicBezTo>
                    <a:pt x="42" y="10"/>
                    <a:pt x="42" y="10"/>
                    <a:pt x="42" y="10"/>
                  </a:cubicBezTo>
                  <a:cubicBezTo>
                    <a:pt x="26" y="4"/>
                    <a:pt x="26" y="4"/>
                    <a:pt x="26" y="4"/>
                  </a:cubicBezTo>
                  <a:cubicBezTo>
                    <a:pt x="23" y="5"/>
                    <a:pt x="23" y="5"/>
                    <a:pt x="23" y="5"/>
                  </a:cubicBezTo>
                  <a:cubicBezTo>
                    <a:pt x="37" y="10"/>
                    <a:pt x="37" y="10"/>
                    <a:pt x="37" y="10"/>
                  </a:cubicBezTo>
                  <a:cubicBezTo>
                    <a:pt x="31" y="12"/>
                    <a:pt x="31" y="12"/>
                    <a:pt x="31" y="12"/>
                  </a:cubicBezTo>
                  <a:cubicBezTo>
                    <a:pt x="17" y="7"/>
                    <a:pt x="17" y="7"/>
                    <a:pt x="17" y="7"/>
                  </a:cubicBezTo>
                  <a:cubicBezTo>
                    <a:pt x="15" y="8"/>
                    <a:pt x="13" y="9"/>
                    <a:pt x="12" y="10"/>
                  </a:cubicBezTo>
                  <a:cubicBezTo>
                    <a:pt x="9" y="11"/>
                    <a:pt x="10" y="13"/>
                    <a:pt x="13" y="14"/>
                  </a:cubicBezTo>
                  <a:cubicBezTo>
                    <a:pt x="15" y="15"/>
                    <a:pt x="18" y="16"/>
                    <a:pt x="21" y="16"/>
                  </a:cubicBezTo>
                  <a:cubicBezTo>
                    <a:pt x="25" y="16"/>
                    <a:pt x="28" y="16"/>
                    <a:pt x="32" y="15"/>
                  </a:cubicBezTo>
                  <a:cubicBezTo>
                    <a:pt x="33" y="15"/>
                    <a:pt x="33" y="15"/>
                    <a:pt x="33" y="15"/>
                  </a:cubicBezTo>
                  <a:cubicBezTo>
                    <a:pt x="39" y="18"/>
                    <a:pt x="39" y="18"/>
                    <a:pt x="39" y="18"/>
                  </a:cubicBezTo>
                  <a:cubicBezTo>
                    <a:pt x="38" y="18"/>
                    <a:pt x="38" y="18"/>
                    <a:pt x="38" y="18"/>
                  </a:cubicBezTo>
                  <a:cubicBezTo>
                    <a:pt x="33" y="19"/>
                    <a:pt x="28" y="20"/>
                    <a:pt x="22" y="19"/>
                  </a:cubicBezTo>
                  <a:cubicBezTo>
                    <a:pt x="15" y="19"/>
                    <a:pt x="10" y="18"/>
                    <a:pt x="6" y="16"/>
                  </a:cubicBezTo>
                  <a:cubicBezTo>
                    <a:pt x="1" y="14"/>
                    <a:pt x="0" y="11"/>
                    <a:pt x="3" y="9"/>
                  </a:cubicBezTo>
                  <a:cubicBezTo>
                    <a:pt x="4" y="7"/>
                    <a:pt x="7" y="6"/>
                    <a:pt x="12" y="4"/>
                  </a:cubicBezTo>
                  <a:cubicBezTo>
                    <a:pt x="8" y="3"/>
                    <a:pt x="8" y="3"/>
                    <a:pt x="8" y="3"/>
                  </a:cubicBezTo>
                  <a:cubicBezTo>
                    <a:pt x="14" y="2"/>
                    <a:pt x="14" y="2"/>
                    <a:pt x="14" y="2"/>
                  </a:cubicBezTo>
                  <a:cubicBezTo>
                    <a:pt x="17" y="3"/>
                    <a:pt x="17" y="3"/>
                    <a:pt x="17" y="3"/>
                  </a:cubicBezTo>
                  <a:cubicBezTo>
                    <a:pt x="19" y="2"/>
                    <a:pt x="19" y="2"/>
                    <a:pt x="19" y="2"/>
                  </a:cubicBezTo>
                  <a:cubicBezTo>
                    <a:pt x="19" y="2"/>
                    <a:pt x="20" y="2"/>
                    <a:pt x="20" y="2"/>
                  </a:cubicBezTo>
                  <a:cubicBezTo>
                    <a:pt x="17" y="1"/>
                    <a:pt x="17" y="1"/>
                    <a:pt x="17" y="1"/>
                  </a:cubicBezTo>
                  <a:cubicBezTo>
                    <a:pt x="23" y="0"/>
                    <a:pt x="23" y="0"/>
                    <a:pt x="23" y="0"/>
                  </a:cubicBezTo>
                  <a:cubicBezTo>
                    <a:pt x="26" y="1"/>
                    <a:pt x="26" y="1"/>
                    <a:pt x="26" y="1"/>
                  </a:cubicBezTo>
                  <a:cubicBezTo>
                    <a:pt x="31" y="0"/>
                    <a:pt x="36" y="0"/>
                    <a:pt x="41" y="0"/>
                  </a:cubicBezTo>
                  <a:cubicBezTo>
                    <a:pt x="48" y="0"/>
                    <a:pt x="54" y="0"/>
                    <a:pt x="59" y="2"/>
                  </a:cubicBezTo>
                  <a:cubicBezTo>
                    <a:pt x="63" y="3"/>
                    <a:pt x="65" y="5"/>
                    <a:pt x="66" y="6"/>
                  </a:cubicBezTo>
                  <a:cubicBezTo>
                    <a:pt x="67" y="8"/>
                    <a:pt x="65" y="10"/>
                    <a:pt x="62" y="11"/>
                  </a:cubicBezTo>
                  <a:cubicBezTo>
                    <a:pt x="62" y="11"/>
                    <a:pt x="62" y="11"/>
                    <a:pt x="62" y="11"/>
                  </a:cubicBezTo>
                  <a:cubicBezTo>
                    <a:pt x="55" y="9"/>
                    <a:pt x="55" y="9"/>
                    <a:pt x="55" y="9"/>
                  </a:cubicBezTo>
                  <a:cubicBezTo>
                    <a:pt x="55" y="9"/>
                    <a:pt x="55" y="9"/>
                    <a:pt x="55" y="9"/>
                  </a:cubicBezTo>
                  <a:cubicBezTo>
                    <a:pt x="57" y="8"/>
                    <a:pt x="58" y="7"/>
                    <a:pt x="58" y="6"/>
                  </a:cubicBezTo>
                  <a:cubicBezTo>
                    <a:pt x="58" y="5"/>
                    <a:pt x="56" y="4"/>
                    <a:pt x="54" y="3"/>
                  </a:cubicBezTo>
                  <a:cubicBezTo>
                    <a:pt x="51" y="2"/>
                    <a:pt x="47" y="2"/>
                    <a:pt x="42" y="2"/>
                  </a:cubicBezTo>
                  <a:cubicBezTo>
                    <a:pt x="38" y="2"/>
                    <a:pt x="35" y="2"/>
                    <a:pt x="32" y="3"/>
                  </a:cubicBezTo>
                  <a:lnTo>
                    <a:pt x="48" y="9"/>
                  </a:ln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0" name="Oval 4755"/>
            <p:cNvSpPr>
              <a:spLocks noChangeArrowheads="1"/>
            </p:cNvSpPr>
            <p:nvPr/>
          </p:nvSpPr>
          <p:spPr bwMode="auto">
            <a:xfrm>
              <a:off x="8041509" y="5440684"/>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1" name="Freeform 4756"/>
            <p:cNvSpPr>
              <a:spLocks/>
            </p:cNvSpPr>
            <p:nvPr/>
          </p:nvSpPr>
          <p:spPr bwMode="auto">
            <a:xfrm>
              <a:off x="8041509" y="5440684"/>
              <a:ext cx="486596" cy="190695"/>
            </a:xfrm>
            <a:custGeom>
              <a:avLst/>
              <a:gdLst>
                <a:gd name="T0" fmla="*/ 57 w 102"/>
                <a:gd name="T1" fmla="*/ 0 h 40"/>
                <a:gd name="T2" fmla="*/ 0 w 102"/>
                <a:gd name="T3" fmla="*/ 22 h 40"/>
                <a:gd name="T4" fmla="*/ 15 w 102"/>
                <a:gd name="T5" fmla="*/ 37 h 40"/>
                <a:gd name="T6" fmla="*/ 58 w 102"/>
                <a:gd name="T7" fmla="*/ 23 h 40"/>
                <a:gd name="T8" fmla="*/ 102 w 102"/>
                <a:gd name="T9" fmla="*/ 9 h 40"/>
                <a:gd name="T10" fmla="*/ 57 w 102"/>
                <a:gd name="T11" fmla="*/ 0 h 40"/>
              </a:gdLst>
              <a:ahLst/>
              <a:cxnLst>
                <a:cxn ang="0">
                  <a:pos x="T0" y="T1"/>
                </a:cxn>
                <a:cxn ang="0">
                  <a:pos x="T2" y="T3"/>
                </a:cxn>
                <a:cxn ang="0">
                  <a:pos x="T4" y="T5"/>
                </a:cxn>
                <a:cxn ang="0">
                  <a:pos x="T6" y="T7"/>
                </a:cxn>
                <a:cxn ang="0">
                  <a:pos x="T8" y="T9"/>
                </a:cxn>
                <a:cxn ang="0">
                  <a:pos x="T10" y="T11"/>
                </a:cxn>
              </a:cxnLst>
              <a:rect l="0" t="0" r="r" b="b"/>
              <a:pathLst>
                <a:path w="102" h="40">
                  <a:moveTo>
                    <a:pt x="57" y="0"/>
                  </a:moveTo>
                  <a:cubicBezTo>
                    <a:pt x="25" y="0"/>
                    <a:pt x="0" y="9"/>
                    <a:pt x="0" y="22"/>
                  </a:cubicBezTo>
                  <a:cubicBezTo>
                    <a:pt x="0" y="29"/>
                    <a:pt x="9" y="34"/>
                    <a:pt x="15" y="37"/>
                  </a:cubicBezTo>
                  <a:cubicBezTo>
                    <a:pt x="15" y="37"/>
                    <a:pt x="71" y="40"/>
                    <a:pt x="58" y="23"/>
                  </a:cubicBezTo>
                  <a:cubicBezTo>
                    <a:pt x="46" y="6"/>
                    <a:pt x="102" y="9"/>
                    <a:pt x="102" y="9"/>
                  </a:cubicBezTo>
                  <a:cubicBezTo>
                    <a:pt x="92" y="3"/>
                    <a:pt x="75"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2" name="Oval 4758"/>
            <p:cNvSpPr>
              <a:spLocks noChangeArrowheads="1"/>
            </p:cNvSpPr>
            <p:nvPr/>
          </p:nvSpPr>
          <p:spPr bwMode="auto">
            <a:xfrm>
              <a:off x="7969181" y="5401231"/>
              <a:ext cx="539200" cy="210421"/>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3" name="Freeform 4759"/>
            <p:cNvSpPr>
              <a:spLocks/>
            </p:cNvSpPr>
            <p:nvPr/>
          </p:nvSpPr>
          <p:spPr bwMode="auto">
            <a:xfrm>
              <a:off x="8343985" y="5407809"/>
              <a:ext cx="26301" cy="197269"/>
            </a:xfrm>
            <a:custGeom>
              <a:avLst/>
              <a:gdLst>
                <a:gd name="T0" fmla="*/ 0 w 5"/>
                <a:gd name="T1" fmla="*/ 0 h 41"/>
                <a:gd name="T2" fmla="*/ 0 w 5"/>
                <a:gd name="T3" fmla="*/ 41 h 41"/>
                <a:gd name="T4" fmla="*/ 5 w 5"/>
                <a:gd name="T5" fmla="*/ 40 h 41"/>
                <a:gd name="T6" fmla="*/ 5 w 5"/>
                <a:gd name="T7" fmla="*/ 1 h 41"/>
                <a:gd name="T8" fmla="*/ 0 w 5"/>
                <a:gd name="T9" fmla="*/ 0 h 41"/>
              </a:gdLst>
              <a:ahLst/>
              <a:cxnLst>
                <a:cxn ang="0">
                  <a:pos x="T0" y="T1"/>
                </a:cxn>
                <a:cxn ang="0">
                  <a:pos x="T2" y="T3"/>
                </a:cxn>
                <a:cxn ang="0">
                  <a:pos x="T4" y="T5"/>
                </a:cxn>
                <a:cxn ang="0">
                  <a:pos x="T6" y="T7"/>
                </a:cxn>
                <a:cxn ang="0">
                  <a:pos x="T8" y="T9"/>
                </a:cxn>
              </a:cxnLst>
              <a:rect l="0" t="0" r="r" b="b"/>
              <a:pathLst>
                <a:path w="5" h="41">
                  <a:moveTo>
                    <a:pt x="0" y="0"/>
                  </a:moveTo>
                  <a:cubicBezTo>
                    <a:pt x="0" y="41"/>
                    <a:pt x="0" y="41"/>
                    <a:pt x="0" y="41"/>
                  </a:cubicBezTo>
                  <a:cubicBezTo>
                    <a:pt x="2" y="40"/>
                    <a:pt x="4" y="40"/>
                    <a:pt x="5" y="40"/>
                  </a:cubicBezTo>
                  <a:cubicBezTo>
                    <a:pt x="5" y="1"/>
                    <a:pt x="5" y="1"/>
                    <a:pt x="5" y="1"/>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4" name="Freeform 4760"/>
            <p:cNvSpPr>
              <a:spLocks/>
            </p:cNvSpPr>
            <p:nvPr/>
          </p:nvSpPr>
          <p:spPr bwMode="auto">
            <a:xfrm>
              <a:off x="8048087" y="5420961"/>
              <a:ext cx="19728" cy="170968"/>
            </a:xfrm>
            <a:custGeom>
              <a:avLst/>
              <a:gdLst>
                <a:gd name="T0" fmla="*/ 0 w 4"/>
                <a:gd name="T1" fmla="*/ 2 h 35"/>
                <a:gd name="T2" fmla="*/ 0 w 4"/>
                <a:gd name="T3" fmla="*/ 33 h 35"/>
                <a:gd name="T4" fmla="*/ 4 w 4"/>
                <a:gd name="T5" fmla="*/ 35 h 35"/>
                <a:gd name="T6" fmla="*/ 4 w 4"/>
                <a:gd name="T7" fmla="*/ 0 h 35"/>
                <a:gd name="T8" fmla="*/ 0 w 4"/>
                <a:gd name="T9" fmla="*/ 2 h 35"/>
              </a:gdLst>
              <a:ahLst/>
              <a:cxnLst>
                <a:cxn ang="0">
                  <a:pos x="T0" y="T1"/>
                </a:cxn>
                <a:cxn ang="0">
                  <a:pos x="T2" y="T3"/>
                </a:cxn>
                <a:cxn ang="0">
                  <a:pos x="T4" y="T5"/>
                </a:cxn>
                <a:cxn ang="0">
                  <a:pos x="T6" y="T7"/>
                </a:cxn>
                <a:cxn ang="0">
                  <a:pos x="T8" y="T9"/>
                </a:cxn>
              </a:cxnLst>
              <a:rect l="0" t="0" r="r" b="b"/>
              <a:pathLst>
                <a:path w="4" h="35">
                  <a:moveTo>
                    <a:pt x="0" y="2"/>
                  </a:moveTo>
                  <a:cubicBezTo>
                    <a:pt x="0" y="33"/>
                    <a:pt x="0" y="33"/>
                    <a:pt x="0" y="33"/>
                  </a:cubicBezTo>
                  <a:cubicBezTo>
                    <a:pt x="1" y="34"/>
                    <a:pt x="3" y="34"/>
                    <a:pt x="4" y="35"/>
                  </a:cubicBezTo>
                  <a:cubicBezTo>
                    <a:pt x="4" y="0"/>
                    <a:pt x="4" y="0"/>
                    <a:pt x="4" y="0"/>
                  </a:cubicBezTo>
                  <a:cubicBezTo>
                    <a:pt x="3" y="1"/>
                    <a:pt x="1" y="1"/>
                    <a:pt x="0" y="2"/>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5" name="Freeform 4761"/>
            <p:cNvSpPr>
              <a:spLocks/>
            </p:cNvSpPr>
            <p:nvPr/>
          </p:nvSpPr>
          <p:spPr bwMode="auto">
            <a:xfrm>
              <a:off x="8002056" y="5440684"/>
              <a:ext cx="26301" cy="131511"/>
            </a:xfrm>
            <a:custGeom>
              <a:avLst/>
              <a:gdLst>
                <a:gd name="T0" fmla="*/ 0 w 5"/>
                <a:gd name="T1" fmla="*/ 3 h 29"/>
                <a:gd name="T2" fmla="*/ 0 w 5"/>
                <a:gd name="T3" fmla="*/ 26 h 29"/>
                <a:gd name="T4" fmla="*/ 5 w 5"/>
                <a:gd name="T5" fmla="*/ 29 h 29"/>
                <a:gd name="T6" fmla="*/ 5 w 5"/>
                <a:gd name="T7" fmla="*/ 0 h 29"/>
                <a:gd name="T8" fmla="*/ 0 w 5"/>
                <a:gd name="T9" fmla="*/ 3 h 29"/>
              </a:gdLst>
              <a:ahLst/>
              <a:cxnLst>
                <a:cxn ang="0">
                  <a:pos x="T0" y="T1"/>
                </a:cxn>
                <a:cxn ang="0">
                  <a:pos x="T2" y="T3"/>
                </a:cxn>
                <a:cxn ang="0">
                  <a:pos x="T4" y="T5"/>
                </a:cxn>
                <a:cxn ang="0">
                  <a:pos x="T6" y="T7"/>
                </a:cxn>
                <a:cxn ang="0">
                  <a:pos x="T8" y="T9"/>
                </a:cxn>
              </a:cxnLst>
              <a:rect l="0" t="0" r="r" b="b"/>
              <a:pathLst>
                <a:path w="5" h="29">
                  <a:moveTo>
                    <a:pt x="0" y="3"/>
                  </a:moveTo>
                  <a:cubicBezTo>
                    <a:pt x="0" y="26"/>
                    <a:pt x="0" y="26"/>
                    <a:pt x="0" y="26"/>
                  </a:cubicBezTo>
                  <a:cubicBezTo>
                    <a:pt x="2" y="27"/>
                    <a:pt x="3" y="28"/>
                    <a:pt x="5" y="29"/>
                  </a:cubicBezTo>
                  <a:cubicBezTo>
                    <a:pt x="5" y="0"/>
                    <a:pt x="5" y="0"/>
                    <a:pt x="5" y="0"/>
                  </a:cubicBezTo>
                  <a:cubicBezTo>
                    <a:pt x="3" y="1"/>
                    <a:pt x="2"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6" name="Freeform 4762"/>
            <p:cNvSpPr>
              <a:spLocks/>
            </p:cNvSpPr>
            <p:nvPr/>
          </p:nvSpPr>
          <p:spPr bwMode="auto">
            <a:xfrm>
              <a:off x="8383440" y="5420961"/>
              <a:ext cx="26301" cy="170968"/>
            </a:xfrm>
            <a:custGeom>
              <a:avLst/>
              <a:gdLst>
                <a:gd name="T0" fmla="*/ 0 w 6"/>
                <a:gd name="T1" fmla="*/ 0 h 37"/>
                <a:gd name="T2" fmla="*/ 0 w 6"/>
                <a:gd name="T3" fmla="*/ 37 h 37"/>
                <a:gd name="T4" fmla="*/ 6 w 6"/>
                <a:gd name="T5" fmla="*/ 35 h 37"/>
                <a:gd name="T6" fmla="*/ 6 w 6"/>
                <a:gd name="T7" fmla="*/ 2 h 37"/>
                <a:gd name="T8" fmla="*/ 0 w 6"/>
                <a:gd name="T9" fmla="*/ 0 h 37"/>
              </a:gdLst>
              <a:ahLst/>
              <a:cxnLst>
                <a:cxn ang="0">
                  <a:pos x="T0" y="T1"/>
                </a:cxn>
                <a:cxn ang="0">
                  <a:pos x="T2" y="T3"/>
                </a:cxn>
                <a:cxn ang="0">
                  <a:pos x="T4" y="T5"/>
                </a:cxn>
                <a:cxn ang="0">
                  <a:pos x="T6" y="T7"/>
                </a:cxn>
                <a:cxn ang="0">
                  <a:pos x="T8" y="T9"/>
                </a:cxn>
              </a:cxnLst>
              <a:rect l="0" t="0" r="r" b="b"/>
              <a:pathLst>
                <a:path w="6" h="37">
                  <a:moveTo>
                    <a:pt x="0" y="0"/>
                  </a:moveTo>
                  <a:cubicBezTo>
                    <a:pt x="0" y="37"/>
                    <a:pt x="0" y="37"/>
                    <a:pt x="0" y="37"/>
                  </a:cubicBezTo>
                  <a:cubicBezTo>
                    <a:pt x="2" y="36"/>
                    <a:pt x="4" y="36"/>
                    <a:pt x="6" y="35"/>
                  </a:cubicBezTo>
                  <a:cubicBezTo>
                    <a:pt x="6" y="2"/>
                    <a:pt x="6" y="2"/>
                    <a:pt x="6"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7" name="Freeform 4763"/>
            <p:cNvSpPr>
              <a:spLocks/>
            </p:cNvSpPr>
            <p:nvPr/>
          </p:nvSpPr>
          <p:spPr bwMode="auto">
            <a:xfrm>
              <a:off x="8080962" y="5414383"/>
              <a:ext cx="26301" cy="184117"/>
            </a:xfrm>
            <a:custGeom>
              <a:avLst/>
              <a:gdLst>
                <a:gd name="T0" fmla="*/ 0 w 6"/>
                <a:gd name="T1" fmla="*/ 1 h 39"/>
                <a:gd name="T2" fmla="*/ 0 w 6"/>
                <a:gd name="T3" fmla="*/ 38 h 39"/>
                <a:gd name="T4" fmla="*/ 6 w 6"/>
                <a:gd name="T5" fmla="*/ 39 h 39"/>
                <a:gd name="T6" fmla="*/ 6 w 6"/>
                <a:gd name="T7" fmla="*/ 0 h 39"/>
                <a:gd name="T8" fmla="*/ 0 w 6"/>
                <a:gd name="T9" fmla="*/ 1 h 39"/>
              </a:gdLst>
              <a:ahLst/>
              <a:cxnLst>
                <a:cxn ang="0">
                  <a:pos x="T0" y="T1"/>
                </a:cxn>
                <a:cxn ang="0">
                  <a:pos x="T2" y="T3"/>
                </a:cxn>
                <a:cxn ang="0">
                  <a:pos x="T4" y="T5"/>
                </a:cxn>
                <a:cxn ang="0">
                  <a:pos x="T6" y="T7"/>
                </a:cxn>
                <a:cxn ang="0">
                  <a:pos x="T8" y="T9"/>
                </a:cxn>
              </a:cxnLst>
              <a:rect l="0" t="0" r="r" b="b"/>
              <a:pathLst>
                <a:path w="6" h="39">
                  <a:moveTo>
                    <a:pt x="0" y="1"/>
                  </a:moveTo>
                  <a:cubicBezTo>
                    <a:pt x="0" y="38"/>
                    <a:pt x="0" y="38"/>
                    <a:pt x="0" y="38"/>
                  </a:cubicBezTo>
                  <a:cubicBezTo>
                    <a:pt x="2" y="38"/>
                    <a:pt x="4" y="38"/>
                    <a:pt x="6" y="39"/>
                  </a:cubicBezTo>
                  <a:cubicBezTo>
                    <a:pt x="6" y="0"/>
                    <a:pt x="6" y="0"/>
                    <a:pt x="6"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8" name="Freeform 4764"/>
            <p:cNvSpPr>
              <a:spLocks/>
            </p:cNvSpPr>
            <p:nvPr/>
          </p:nvSpPr>
          <p:spPr bwMode="auto">
            <a:xfrm>
              <a:off x="8271658" y="5401231"/>
              <a:ext cx="19728" cy="203847"/>
            </a:xfrm>
            <a:custGeom>
              <a:avLst/>
              <a:gdLst>
                <a:gd name="T0" fmla="*/ 0 w 5"/>
                <a:gd name="T1" fmla="*/ 0 h 43"/>
                <a:gd name="T2" fmla="*/ 0 w 5"/>
                <a:gd name="T3" fmla="*/ 43 h 43"/>
                <a:gd name="T4" fmla="*/ 5 w 5"/>
                <a:gd name="T5" fmla="*/ 43 h 43"/>
                <a:gd name="T6" fmla="*/ 5 w 5"/>
                <a:gd name="T7" fmla="*/ 0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2" y="43"/>
                    <a:pt x="3" y="43"/>
                    <a:pt x="5" y="43"/>
                  </a:cubicBezTo>
                  <a:cubicBezTo>
                    <a:pt x="5" y="0"/>
                    <a:pt x="5" y="0"/>
                    <a:pt x="5" y="0"/>
                  </a:cubicBezTo>
                  <a:cubicBezTo>
                    <a:pt x="3"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59" name="Freeform 4765"/>
            <p:cNvSpPr>
              <a:spLocks/>
            </p:cNvSpPr>
            <p:nvPr/>
          </p:nvSpPr>
          <p:spPr bwMode="auto">
            <a:xfrm>
              <a:off x="8199325" y="5401231"/>
              <a:ext cx="26301" cy="203847"/>
            </a:xfrm>
            <a:custGeom>
              <a:avLst/>
              <a:gdLst>
                <a:gd name="T0" fmla="*/ 0 w 5"/>
                <a:gd name="T1" fmla="*/ 1 h 44"/>
                <a:gd name="T2" fmla="*/ 0 w 5"/>
                <a:gd name="T3" fmla="*/ 44 h 44"/>
                <a:gd name="T4" fmla="*/ 5 w 5"/>
                <a:gd name="T5" fmla="*/ 44 h 44"/>
                <a:gd name="T6" fmla="*/ 5 w 5"/>
                <a:gd name="T7" fmla="*/ 0 h 44"/>
                <a:gd name="T8" fmla="*/ 0 w 5"/>
                <a:gd name="T9" fmla="*/ 1 h 44"/>
              </a:gdLst>
              <a:ahLst/>
              <a:cxnLst>
                <a:cxn ang="0">
                  <a:pos x="T0" y="T1"/>
                </a:cxn>
                <a:cxn ang="0">
                  <a:pos x="T2" y="T3"/>
                </a:cxn>
                <a:cxn ang="0">
                  <a:pos x="T4" y="T5"/>
                </a:cxn>
                <a:cxn ang="0">
                  <a:pos x="T6" y="T7"/>
                </a:cxn>
                <a:cxn ang="0">
                  <a:pos x="T8" y="T9"/>
                </a:cxn>
              </a:cxnLst>
              <a:rect l="0" t="0" r="r" b="b"/>
              <a:pathLst>
                <a:path w="5" h="44">
                  <a:moveTo>
                    <a:pt x="0" y="1"/>
                  </a:moveTo>
                  <a:cubicBezTo>
                    <a:pt x="0" y="44"/>
                    <a:pt x="0" y="44"/>
                    <a:pt x="0" y="44"/>
                  </a:cubicBezTo>
                  <a:cubicBezTo>
                    <a:pt x="2" y="44"/>
                    <a:pt x="3" y="44"/>
                    <a:pt x="5" y="44"/>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0" name="Freeform 4766"/>
            <p:cNvSpPr>
              <a:spLocks/>
            </p:cNvSpPr>
            <p:nvPr/>
          </p:nvSpPr>
          <p:spPr bwMode="auto">
            <a:xfrm>
              <a:off x="8311110" y="5401231"/>
              <a:ext cx="19728" cy="203847"/>
            </a:xfrm>
            <a:custGeom>
              <a:avLst/>
              <a:gdLst>
                <a:gd name="T0" fmla="*/ 0 w 5"/>
                <a:gd name="T1" fmla="*/ 0 h 43"/>
                <a:gd name="T2" fmla="*/ 0 w 5"/>
                <a:gd name="T3" fmla="*/ 43 h 43"/>
                <a:gd name="T4" fmla="*/ 5 w 5"/>
                <a:gd name="T5" fmla="*/ 42 h 43"/>
                <a:gd name="T6" fmla="*/ 5 w 5"/>
                <a:gd name="T7" fmla="*/ 1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2" y="43"/>
                    <a:pt x="4" y="42"/>
                    <a:pt x="5" y="42"/>
                  </a:cubicBezTo>
                  <a:cubicBezTo>
                    <a:pt x="5" y="1"/>
                    <a:pt x="5" y="1"/>
                    <a:pt x="5" y="1"/>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1" name="Freeform 4767"/>
            <p:cNvSpPr>
              <a:spLocks/>
            </p:cNvSpPr>
            <p:nvPr/>
          </p:nvSpPr>
          <p:spPr bwMode="auto">
            <a:xfrm>
              <a:off x="8120415" y="5407809"/>
              <a:ext cx="26301" cy="197269"/>
            </a:xfrm>
            <a:custGeom>
              <a:avLst/>
              <a:gdLst>
                <a:gd name="T0" fmla="*/ 0 w 5"/>
                <a:gd name="T1" fmla="*/ 1 h 41"/>
                <a:gd name="T2" fmla="*/ 0 w 5"/>
                <a:gd name="T3" fmla="*/ 40 h 41"/>
                <a:gd name="T4" fmla="*/ 5 w 5"/>
                <a:gd name="T5" fmla="*/ 41 h 41"/>
                <a:gd name="T6" fmla="*/ 5 w 5"/>
                <a:gd name="T7" fmla="*/ 0 h 41"/>
                <a:gd name="T8" fmla="*/ 0 w 5"/>
                <a:gd name="T9" fmla="*/ 1 h 41"/>
              </a:gdLst>
              <a:ahLst/>
              <a:cxnLst>
                <a:cxn ang="0">
                  <a:pos x="T0" y="T1"/>
                </a:cxn>
                <a:cxn ang="0">
                  <a:pos x="T2" y="T3"/>
                </a:cxn>
                <a:cxn ang="0">
                  <a:pos x="T4" y="T5"/>
                </a:cxn>
                <a:cxn ang="0">
                  <a:pos x="T6" y="T7"/>
                </a:cxn>
                <a:cxn ang="0">
                  <a:pos x="T8" y="T9"/>
                </a:cxn>
              </a:cxnLst>
              <a:rect l="0" t="0" r="r" b="b"/>
              <a:pathLst>
                <a:path w="5" h="41">
                  <a:moveTo>
                    <a:pt x="0" y="1"/>
                  </a:moveTo>
                  <a:cubicBezTo>
                    <a:pt x="0" y="40"/>
                    <a:pt x="0" y="40"/>
                    <a:pt x="0" y="40"/>
                  </a:cubicBezTo>
                  <a:cubicBezTo>
                    <a:pt x="1" y="41"/>
                    <a:pt x="3" y="41"/>
                    <a:pt x="5" y="41"/>
                  </a:cubicBezTo>
                  <a:cubicBezTo>
                    <a:pt x="5" y="0"/>
                    <a:pt x="5" y="0"/>
                    <a:pt x="5" y="0"/>
                  </a:cubicBezTo>
                  <a:cubicBezTo>
                    <a:pt x="3" y="0"/>
                    <a:pt x="1"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2" name="Freeform 4768"/>
            <p:cNvSpPr>
              <a:spLocks/>
            </p:cNvSpPr>
            <p:nvPr/>
          </p:nvSpPr>
          <p:spPr bwMode="auto">
            <a:xfrm>
              <a:off x="8159868" y="5401231"/>
              <a:ext cx="26301" cy="203847"/>
            </a:xfrm>
            <a:custGeom>
              <a:avLst/>
              <a:gdLst>
                <a:gd name="T0" fmla="*/ 0 w 5"/>
                <a:gd name="T1" fmla="*/ 0 h 43"/>
                <a:gd name="T2" fmla="*/ 0 w 5"/>
                <a:gd name="T3" fmla="*/ 43 h 43"/>
                <a:gd name="T4" fmla="*/ 5 w 5"/>
                <a:gd name="T5" fmla="*/ 43 h 43"/>
                <a:gd name="T6" fmla="*/ 5 w 5"/>
                <a:gd name="T7" fmla="*/ 0 h 43"/>
                <a:gd name="T8" fmla="*/ 0 w 5"/>
                <a:gd name="T9" fmla="*/ 0 h 43"/>
              </a:gdLst>
              <a:ahLst/>
              <a:cxnLst>
                <a:cxn ang="0">
                  <a:pos x="T0" y="T1"/>
                </a:cxn>
                <a:cxn ang="0">
                  <a:pos x="T2" y="T3"/>
                </a:cxn>
                <a:cxn ang="0">
                  <a:pos x="T4" y="T5"/>
                </a:cxn>
                <a:cxn ang="0">
                  <a:pos x="T6" y="T7"/>
                </a:cxn>
                <a:cxn ang="0">
                  <a:pos x="T8" y="T9"/>
                </a:cxn>
              </a:cxnLst>
              <a:rect l="0" t="0" r="r" b="b"/>
              <a:pathLst>
                <a:path w="5" h="43">
                  <a:moveTo>
                    <a:pt x="0" y="0"/>
                  </a:moveTo>
                  <a:cubicBezTo>
                    <a:pt x="0" y="43"/>
                    <a:pt x="0" y="43"/>
                    <a:pt x="0" y="43"/>
                  </a:cubicBezTo>
                  <a:cubicBezTo>
                    <a:pt x="1" y="43"/>
                    <a:pt x="3" y="43"/>
                    <a:pt x="5" y="43"/>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3" name="Freeform 4770"/>
            <p:cNvSpPr>
              <a:spLocks/>
            </p:cNvSpPr>
            <p:nvPr/>
          </p:nvSpPr>
          <p:spPr bwMode="auto">
            <a:xfrm>
              <a:off x="8462346" y="5447262"/>
              <a:ext cx="26301" cy="118359"/>
            </a:xfrm>
            <a:custGeom>
              <a:avLst/>
              <a:gdLst>
                <a:gd name="T0" fmla="*/ 0 w 5"/>
                <a:gd name="T1" fmla="*/ 0 h 25"/>
                <a:gd name="T2" fmla="*/ 0 w 5"/>
                <a:gd name="T3" fmla="*/ 25 h 25"/>
                <a:gd name="T4" fmla="*/ 5 w 5"/>
                <a:gd name="T5" fmla="*/ 20 h 25"/>
                <a:gd name="T6" fmla="*/ 5 w 5"/>
                <a:gd name="T7" fmla="*/ 4 h 25"/>
                <a:gd name="T8" fmla="*/ 0 w 5"/>
                <a:gd name="T9" fmla="*/ 0 h 25"/>
              </a:gdLst>
              <a:ahLst/>
              <a:cxnLst>
                <a:cxn ang="0">
                  <a:pos x="T0" y="T1"/>
                </a:cxn>
                <a:cxn ang="0">
                  <a:pos x="T2" y="T3"/>
                </a:cxn>
                <a:cxn ang="0">
                  <a:pos x="T4" y="T5"/>
                </a:cxn>
                <a:cxn ang="0">
                  <a:pos x="T6" y="T7"/>
                </a:cxn>
                <a:cxn ang="0">
                  <a:pos x="T8" y="T9"/>
                </a:cxn>
              </a:cxnLst>
              <a:rect l="0" t="0" r="r" b="b"/>
              <a:pathLst>
                <a:path w="5" h="25">
                  <a:moveTo>
                    <a:pt x="0" y="0"/>
                  </a:moveTo>
                  <a:cubicBezTo>
                    <a:pt x="0" y="25"/>
                    <a:pt x="0" y="25"/>
                    <a:pt x="0" y="25"/>
                  </a:cubicBezTo>
                  <a:cubicBezTo>
                    <a:pt x="2" y="23"/>
                    <a:pt x="3" y="22"/>
                    <a:pt x="5" y="20"/>
                  </a:cubicBezTo>
                  <a:cubicBezTo>
                    <a:pt x="5" y="4"/>
                    <a:pt x="5" y="4"/>
                    <a:pt x="5" y="4"/>
                  </a:cubicBezTo>
                  <a:cubicBezTo>
                    <a:pt x="3" y="3"/>
                    <a:pt x="2" y="2"/>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4" name="Freeform 4771"/>
            <p:cNvSpPr>
              <a:spLocks/>
            </p:cNvSpPr>
            <p:nvPr/>
          </p:nvSpPr>
          <p:spPr bwMode="auto">
            <a:xfrm>
              <a:off x="8238778" y="5401231"/>
              <a:ext cx="19728" cy="210421"/>
            </a:xfrm>
            <a:custGeom>
              <a:avLst/>
              <a:gdLst>
                <a:gd name="T0" fmla="*/ 0 w 4"/>
                <a:gd name="T1" fmla="*/ 0 h 45"/>
                <a:gd name="T2" fmla="*/ 0 w 4"/>
                <a:gd name="T3" fmla="*/ 45 h 45"/>
                <a:gd name="T4" fmla="*/ 4 w 4"/>
                <a:gd name="T5" fmla="*/ 44 h 45"/>
                <a:gd name="T6" fmla="*/ 4 w 4"/>
                <a:gd name="T7" fmla="*/ 0 h 45"/>
                <a:gd name="T8" fmla="*/ 0 w 4"/>
                <a:gd name="T9" fmla="*/ 0 h 45"/>
              </a:gdLst>
              <a:ahLst/>
              <a:cxnLst>
                <a:cxn ang="0">
                  <a:pos x="T0" y="T1"/>
                </a:cxn>
                <a:cxn ang="0">
                  <a:pos x="T2" y="T3"/>
                </a:cxn>
                <a:cxn ang="0">
                  <a:pos x="T4" y="T5"/>
                </a:cxn>
                <a:cxn ang="0">
                  <a:pos x="T6" y="T7"/>
                </a:cxn>
                <a:cxn ang="0">
                  <a:pos x="T8" y="T9"/>
                </a:cxn>
              </a:cxnLst>
              <a:rect l="0" t="0" r="r" b="b"/>
              <a:pathLst>
                <a:path w="4" h="45">
                  <a:moveTo>
                    <a:pt x="0" y="0"/>
                  </a:moveTo>
                  <a:cubicBezTo>
                    <a:pt x="0" y="45"/>
                    <a:pt x="0" y="45"/>
                    <a:pt x="0" y="45"/>
                  </a:cubicBezTo>
                  <a:cubicBezTo>
                    <a:pt x="1" y="45"/>
                    <a:pt x="3" y="45"/>
                    <a:pt x="4" y="44"/>
                  </a:cubicBezTo>
                  <a:cubicBezTo>
                    <a:pt x="4" y="0"/>
                    <a:pt x="4" y="0"/>
                    <a:pt x="4"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5" name="Freeform 4772"/>
            <p:cNvSpPr>
              <a:spLocks/>
            </p:cNvSpPr>
            <p:nvPr/>
          </p:nvSpPr>
          <p:spPr bwMode="auto">
            <a:xfrm>
              <a:off x="7969181" y="5466987"/>
              <a:ext cx="19728" cy="78906"/>
            </a:xfrm>
            <a:custGeom>
              <a:avLst/>
              <a:gdLst>
                <a:gd name="T0" fmla="*/ 0 w 5"/>
                <a:gd name="T1" fmla="*/ 7 h 17"/>
                <a:gd name="T2" fmla="*/ 0 w 5"/>
                <a:gd name="T3" fmla="*/ 10 h 17"/>
                <a:gd name="T4" fmla="*/ 5 w 5"/>
                <a:gd name="T5" fmla="*/ 17 h 17"/>
                <a:gd name="T6" fmla="*/ 5 w 5"/>
                <a:gd name="T7" fmla="*/ 0 h 17"/>
                <a:gd name="T8" fmla="*/ 0 w 5"/>
                <a:gd name="T9" fmla="*/ 7 h 17"/>
              </a:gdLst>
              <a:ahLst/>
              <a:cxnLst>
                <a:cxn ang="0">
                  <a:pos x="T0" y="T1"/>
                </a:cxn>
                <a:cxn ang="0">
                  <a:pos x="T2" y="T3"/>
                </a:cxn>
                <a:cxn ang="0">
                  <a:pos x="T4" y="T5"/>
                </a:cxn>
                <a:cxn ang="0">
                  <a:pos x="T6" y="T7"/>
                </a:cxn>
                <a:cxn ang="0">
                  <a:pos x="T8" y="T9"/>
                </a:cxn>
              </a:cxnLst>
              <a:rect l="0" t="0" r="r" b="b"/>
              <a:pathLst>
                <a:path w="5" h="17">
                  <a:moveTo>
                    <a:pt x="0" y="7"/>
                  </a:moveTo>
                  <a:cubicBezTo>
                    <a:pt x="0" y="10"/>
                    <a:pt x="0" y="10"/>
                    <a:pt x="0" y="10"/>
                  </a:cubicBezTo>
                  <a:cubicBezTo>
                    <a:pt x="1" y="13"/>
                    <a:pt x="2" y="15"/>
                    <a:pt x="5" y="17"/>
                  </a:cubicBezTo>
                  <a:cubicBezTo>
                    <a:pt x="5" y="0"/>
                    <a:pt x="5" y="0"/>
                    <a:pt x="5" y="0"/>
                  </a:cubicBezTo>
                  <a:cubicBezTo>
                    <a:pt x="2" y="2"/>
                    <a:pt x="1" y="4"/>
                    <a:pt x="0" y="7"/>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6" name="Freeform 4773"/>
            <p:cNvSpPr>
              <a:spLocks/>
            </p:cNvSpPr>
            <p:nvPr/>
          </p:nvSpPr>
          <p:spPr bwMode="auto">
            <a:xfrm>
              <a:off x="8429469" y="5434110"/>
              <a:ext cx="13152" cy="144662"/>
            </a:xfrm>
            <a:custGeom>
              <a:avLst/>
              <a:gdLst>
                <a:gd name="T0" fmla="*/ 0 w 4"/>
                <a:gd name="T1" fmla="*/ 0 h 31"/>
                <a:gd name="T2" fmla="*/ 0 w 4"/>
                <a:gd name="T3" fmla="*/ 31 h 31"/>
                <a:gd name="T4" fmla="*/ 4 w 4"/>
                <a:gd name="T5" fmla="*/ 29 h 31"/>
                <a:gd name="T6" fmla="*/ 4 w 4"/>
                <a:gd name="T7" fmla="*/ 2 h 31"/>
                <a:gd name="T8" fmla="*/ 0 w 4"/>
                <a:gd name="T9" fmla="*/ 0 h 31"/>
              </a:gdLst>
              <a:ahLst/>
              <a:cxnLst>
                <a:cxn ang="0">
                  <a:pos x="T0" y="T1"/>
                </a:cxn>
                <a:cxn ang="0">
                  <a:pos x="T2" y="T3"/>
                </a:cxn>
                <a:cxn ang="0">
                  <a:pos x="T4" y="T5"/>
                </a:cxn>
                <a:cxn ang="0">
                  <a:pos x="T6" y="T7"/>
                </a:cxn>
                <a:cxn ang="0">
                  <a:pos x="T8" y="T9"/>
                </a:cxn>
              </a:cxnLst>
              <a:rect l="0" t="0" r="r" b="b"/>
              <a:pathLst>
                <a:path w="4" h="31">
                  <a:moveTo>
                    <a:pt x="0" y="0"/>
                  </a:moveTo>
                  <a:cubicBezTo>
                    <a:pt x="0" y="31"/>
                    <a:pt x="0" y="31"/>
                    <a:pt x="0" y="31"/>
                  </a:cubicBezTo>
                  <a:cubicBezTo>
                    <a:pt x="1" y="31"/>
                    <a:pt x="3" y="30"/>
                    <a:pt x="4" y="29"/>
                  </a:cubicBezTo>
                  <a:cubicBezTo>
                    <a:pt x="4" y="2"/>
                    <a:pt x="4" y="2"/>
                    <a:pt x="4" y="2"/>
                  </a:cubicBezTo>
                  <a:cubicBezTo>
                    <a:pt x="3" y="1"/>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7" name="Oval 4774"/>
            <p:cNvSpPr>
              <a:spLocks noChangeArrowheads="1"/>
            </p:cNvSpPr>
            <p:nvPr/>
          </p:nvSpPr>
          <p:spPr bwMode="auto">
            <a:xfrm>
              <a:off x="7969181" y="5374930"/>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8" name="Freeform 4775"/>
            <p:cNvSpPr>
              <a:spLocks/>
            </p:cNvSpPr>
            <p:nvPr/>
          </p:nvSpPr>
          <p:spPr bwMode="auto">
            <a:xfrm>
              <a:off x="7969181" y="5374930"/>
              <a:ext cx="486596" cy="190695"/>
            </a:xfrm>
            <a:custGeom>
              <a:avLst/>
              <a:gdLst>
                <a:gd name="T0" fmla="*/ 57 w 103"/>
                <a:gd name="T1" fmla="*/ 0 h 40"/>
                <a:gd name="T2" fmla="*/ 0 w 103"/>
                <a:gd name="T3" fmla="*/ 22 h 40"/>
                <a:gd name="T4" fmla="*/ 16 w 103"/>
                <a:gd name="T5" fmla="*/ 37 h 40"/>
                <a:gd name="T6" fmla="*/ 59 w 103"/>
                <a:gd name="T7" fmla="*/ 23 h 40"/>
                <a:gd name="T8" fmla="*/ 103 w 103"/>
                <a:gd name="T9" fmla="*/ 9 h 40"/>
                <a:gd name="T10" fmla="*/ 57 w 103"/>
                <a:gd name="T11" fmla="*/ 0 h 40"/>
              </a:gdLst>
              <a:ahLst/>
              <a:cxnLst>
                <a:cxn ang="0">
                  <a:pos x="T0" y="T1"/>
                </a:cxn>
                <a:cxn ang="0">
                  <a:pos x="T2" y="T3"/>
                </a:cxn>
                <a:cxn ang="0">
                  <a:pos x="T4" y="T5"/>
                </a:cxn>
                <a:cxn ang="0">
                  <a:pos x="T6" y="T7"/>
                </a:cxn>
                <a:cxn ang="0">
                  <a:pos x="T8" y="T9"/>
                </a:cxn>
                <a:cxn ang="0">
                  <a:pos x="T10" y="T11"/>
                </a:cxn>
              </a:cxnLst>
              <a:rect l="0" t="0" r="r" b="b"/>
              <a:pathLst>
                <a:path w="103" h="40">
                  <a:moveTo>
                    <a:pt x="57" y="0"/>
                  </a:moveTo>
                  <a:cubicBezTo>
                    <a:pt x="26" y="0"/>
                    <a:pt x="0" y="10"/>
                    <a:pt x="0" y="22"/>
                  </a:cubicBezTo>
                  <a:cubicBezTo>
                    <a:pt x="0" y="29"/>
                    <a:pt x="9" y="34"/>
                    <a:pt x="16" y="37"/>
                  </a:cubicBezTo>
                  <a:cubicBezTo>
                    <a:pt x="16" y="37"/>
                    <a:pt x="71" y="40"/>
                    <a:pt x="59" y="23"/>
                  </a:cubicBezTo>
                  <a:cubicBezTo>
                    <a:pt x="46" y="6"/>
                    <a:pt x="103" y="9"/>
                    <a:pt x="103" y="9"/>
                  </a:cubicBezTo>
                  <a:cubicBezTo>
                    <a:pt x="93" y="3"/>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69" name="Freeform 4776"/>
            <p:cNvSpPr>
              <a:spLocks/>
            </p:cNvSpPr>
            <p:nvPr/>
          </p:nvSpPr>
          <p:spPr bwMode="auto">
            <a:xfrm>
              <a:off x="7995483" y="5381506"/>
              <a:ext cx="486596" cy="190695"/>
            </a:xfrm>
            <a:custGeom>
              <a:avLst/>
              <a:gdLst>
                <a:gd name="T0" fmla="*/ 101 w 103"/>
                <a:gd name="T1" fmla="*/ 20 h 41"/>
                <a:gd name="T2" fmla="*/ 99 w 103"/>
                <a:gd name="T3" fmla="*/ 20 h 41"/>
                <a:gd name="T4" fmla="*/ 95 w 103"/>
                <a:gd name="T5" fmla="*/ 26 h 41"/>
                <a:gd name="T6" fmla="*/ 78 w 103"/>
                <a:gd name="T7" fmla="*/ 33 h 41"/>
                <a:gd name="T8" fmla="*/ 51 w 103"/>
                <a:gd name="T9" fmla="*/ 37 h 41"/>
                <a:gd name="T10" fmla="*/ 17 w 103"/>
                <a:gd name="T11" fmla="*/ 31 h 41"/>
                <a:gd name="T12" fmla="*/ 7 w 103"/>
                <a:gd name="T13" fmla="*/ 26 h 41"/>
                <a:gd name="T14" fmla="*/ 4 w 103"/>
                <a:gd name="T15" fmla="*/ 20 h 41"/>
                <a:gd name="T16" fmla="*/ 7 w 103"/>
                <a:gd name="T17" fmla="*/ 15 h 41"/>
                <a:gd name="T18" fmla="*/ 24 w 103"/>
                <a:gd name="T19" fmla="*/ 7 h 41"/>
                <a:gd name="T20" fmla="*/ 51 w 103"/>
                <a:gd name="T21" fmla="*/ 4 h 41"/>
                <a:gd name="T22" fmla="*/ 85 w 103"/>
                <a:gd name="T23" fmla="*/ 9 h 41"/>
                <a:gd name="T24" fmla="*/ 95 w 103"/>
                <a:gd name="T25" fmla="*/ 15 h 41"/>
                <a:gd name="T26" fmla="*/ 99 w 103"/>
                <a:gd name="T27" fmla="*/ 20 h 41"/>
                <a:gd name="T28" fmla="*/ 101 w 103"/>
                <a:gd name="T29" fmla="*/ 20 h 41"/>
                <a:gd name="T30" fmla="*/ 103 w 103"/>
                <a:gd name="T31" fmla="*/ 20 h 41"/>
                <a:gd name="T32" fmla="*/ 98 w 103"/>
                <a:gd name="T33" fmla="*/ 12 h 41"/>
                <a:gd name="T34" fmla="*/ 79 w 103"/>
                <a:gd name="T35" fmla="*/ 3 h 41"/>
                <a:gd name="T36" fmla="*/ 51 w 103"/>
                <a:gd name="T37" fmla="*/ 0 h 41"/>
                <a:gd name="T38" fmla="*/ 15 w 103"/>
                <a:gd name="T39" fmla="*/ 6 h 41"/>
                <a:gd name="T40" fmla="*/ 4 w 103"/>
                <a:gd name="T41" fmla="*/ 12 h 41"/>
                <a:gd name="T42" fmla="*/ 0 w 103"/>
                <a:gd name="T43" fmla="*/ 20 h 41"/>
                <a:gd name="T44" fmla="*/ 4 w 103"/>
                <a:gd name="T45" fmla="*/ 29 h 41"/>
                <a:gd name="T46" fmla="*/ 23 w 103"/>
                <a:gd name="T47" fmla="*/ 37 h 41"/>
                <a:gd name="T48" fmla="*/ 51 w 103"/>
                <a:gd name="T49" fmla="*/ 41 h 41"/>
                <a:gd name="T50" fmla="*/ 87 w 103"/>
                <a:gd name="T51" fmla="*/ 35 h 41"/>
                <a:gd name="T52" fmla="*/ 98 w 103"/>
                <a:gd name="T53" fmla="*/ 29 h 41"/>
                <a:gd name="T54" fmla="*/ 103 w 103"/>
                <a:gd name="T55" fmla="*/ 20 h 41"/>
                <a:gd name="T56" fmla="*/ 101 w 103"/>
                <a:gd name="T5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1">
                  <a:moveTo>
                    <a:pt x="101" y="20"/>
                  </a:moveTo>
                  <a:cubicBezTo>
                    <a:pt x="99" y="20"/>
                    <a:pt x="99" y="20"/>
                    <a:pt x="99" y="20"/>
                  </a:cubicBezTo>
                  <a:cubicBezTo>
                    <a:pt x="99" y="22"/>
                    <a:pt x="98" y="24"/>
                    <a:pt x="95" y="26"/>
                  </a:cubicBezTo>
                  <a:cubicBezTo>
                    <a:pt x="92" y="29"/>
                    <a:pt x="86" y="32"/>
                    <a:pt x="78" y="33"/>
                  </a:cubicBezTo>
                  <a:cubicBezTo>
                    <a:pt x="71" y="35"/>
                    <a:pt x="61" y="37"/>
                    <a:pt x="51" y="37"/>
                  </a:cubicBezTo>
                  <a:cubicBezTo>
                    <a:pt x="38" y="37"/>
                    <a:pt x="25" y="35"/>
                    <a:pt x="17" y="31"/>
                  </a:cubicBezTo>
                  <a:cubicBezTo>
                    <a:pt x="12" y="30"/>
                    <a:pt x="9" y="28"/>
                    <a:pt x="7" y="26"/>
                  </a:cubicBezTo>
                  <a:cubicBezTo>
                    <a:pt x="5" y="24"/>
                    <a:pt x="4" y="22"/>
                    <a:pt x="4" y="20"/>
                  </a:cubicBezTo>
                  <a:cubicBezTo>
                    <a:pt x="4" y="19"/>
                    <a:pt x="5" y="17"/>
                    <a:pt x="7" y="15"/>
                  </a:cubicBezTo>
                  <a:cubicBezTo>
                    <a:pt x="10" y="12"/>
                    <a:pt x="16" y="9"/>
                    <a:pt x="24" y="7"/>
                  </a:cubicBezTo>
                  <a:cubicBezTo>
                    <a:pt x="32" y="5"/>
                    <a:pt x="41" y="4"/>
                    <a:pt x="51" y="4"/>
                  </a:cubicBezTo>
                  <a:cubicBezTo>
                    <a:pt x="65" y="4"/>
                    <a:pt x="77" y="6"/>
                    <a:pt x="85" y="9"/>
                  </a:cubicBezTo>
                  <a:cubicBezTo>
                    <a:pt x="90" y="11"/>
                    <a:pt x="93" y="13"/>
                    <a:pt x="95" y="15"/>
                  </a:cubicBezTo>
                  <a:cubicBezTo>
                    <a:pt x="98" y="17"/>
                    <a:pt x="99" y="19"/>
                    <a:pt x="99" y="20"/>
                  </a:cubicBezTo>
                  <a:cubicBezTo>
                    <a:pt x="101" y="20"/>
                    <a:pt x="101" y="20"/>
                    <a:pt x="101" y="20"/>
                  </a:cubicBezTo>
                  <a:cubicBezTo>
                    <a:pt x="103" y="20"/>
                    <a:pt x="103" y="20"/>
                    <a:pt x="103" y="20"/>
                  </a:cubicBezTo>
                  <a:cubicBezTo>
                    <a:pt x="103" y="17"/>
                    <a:pt x="101" y="14"/>
                    <a:pt x="98" y="12"/>
                  </a:cubicBezTo>
                  <a:cubicBezTo>
                    <a:pt x="94" y="8"/>
                    <a:pt x="87" y="5"/>
                    <a:pt x="79" y="3"/>
                  </a:cubicBezTo>
                  <a:cubicBezTo>
                    <a:pt x="71" y="1"/>
                    <a:pt x="61" y="0"/>
                    <a:pt x="51" y="0"/>
                  </a:cubicBezTo>
                  <a:cubicBezTo>
                    <a:pt x="37" y="0"/>
                    <a:pt x="25" y="2"/>
                    <a:pt x="15" y="6"/>
                  </a:cubicBezTo>
                  <a:cubicBezTo>
                    <a:pt x="11" y="7"/>
                    <a:pt x="7" y="9"/>
                    <a:pt x="4" y="12"/>
                  </a:cubicBezTo>
                  <a:cubicBezTo>
                    <a:pt x="1" y="14"/>
                    <a:pt x="0" y="17"/>
                    <a:pt x="0" y="20"/>
                  </a:cubicBezTo>
                  <a:cubicBezTo>
                    <a:pt x="0" y="24"/>
                    <a:pt x="1" y="27"/>
                    <a:pt x="4" y="29"/>
                  </a:cubicBezTo>
                  <a:cubicBezTo>
                    <a:pt x="8" y="33"/>
                    <a:pt x="15" y="35"/>
                    <a:pt x="23" y="37"/>
                  </a:cubicBezTo>
                  <a:cubicBezTo>
                    <a:pt x="31" y="39"/>
                    <a:pt x="41" y="41"/>
                    <a:pt x="51" y="41"/>
                  </a:cubicBezTo>
                  <a:cubicBezTo>
                    <a:pt x="65" y="41"/>
                    <a:pt x="77" y="38"/>
                    <a:pt x="87" y="35"/>
                  </a:cubicBezTo>
                  <a:cubicBezTo>
                    <a:pt x="91" y="33"/>
                    <a:pt x="95" y="31"/>
                    <a:pt x="98" y="29"/>
                  </a:cubicBezTo>
                  <a:cubicBezTo>
                    <a:pt x="101" y="27"/>
                    <a:pt x="103" y="24"/>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0" name="Freeform 4777"/>
            <p:cNvSpPr>
              <a:spLocks/>
            </p:cNvSpPr>
            <p:nvPr/>
          </p:nvSpPr>
          <p:spPr bwMode="auto">
            <a:xfrm>
              <a:off x="8087540" y="5427534"/>
              <a:ext cx="315628" cy="98633"/>
            </a:xfrm>
            <a:custGeom>
              <a:avLst/>
              <a:gdLst>
                <a:gd name="T0" fmla="*/ 48 w 67"/>
                <a:gd name="T1" fmla="*/ 10 h 21"/>
                <a:gd name="T2" fmla="*/ 42 w 67"/>
                <a:gd name="T3" fmla="*/ 12 h 21"/>
                <a:gd name="T4" fmla="*/ 26 w 67"/>
                <a:gd name="T5" fmla="*/ 5 h 21"/>
                <a:gd name="T6" fmla="*/ 23 w 67"/>
                <a:gd name="T7" fmla="*/ 6 h 21"/>
                <a:gd name="T8" fmla="*/ 37 w 67"/>
                <a:gd name="T9" fmla="*/ 12 h 21"/>
                <a:gd name="T10" fmla="*/ 31 w 67"/>
                <a:gd name="T11" fmla="*/ 13 h 21"/>
                <a:gd name="T12" fmla="*/ 18 w 67"/>
                <a:gd name="T13" fmla="*/ 7 h 21"/>
                <a:gd name="T14" fmla="*/ 12 w 67"/>
                <a:gd name="T15" fmla="*/ 10 h 21"/>
                <a:gd name="T16" fmla="*/ 13 w 67"/>
                <a:gd name="T17" fmla="*/ 15 h 21"/>
                <a:gd name="T18" fmla="*/ 21 w 67"/>
                <a:gd name="T19" fmla="*/ 17 h 21"/>
                <a:gd name="T20" fmla="*/ 32 w 67"/>
                <a:gd name="T21" fmla="*/ 17 h 21"/>
                <a:gd name="T22" fmla="*/ 33 w 67"/>
                <a:gd name="T23" fmla="*/ 16 h 21"/>
                <a:gd name="T24" fmla="*/ 39 w 67"/>
                <a:gd name="T25" fmla="*/ 19 h 21"/>
                <a:gd name="T26" fmla="*/ 38 w 67"/>
                <a:gd name="T27" fmla="*/ 20 h 21"/>
                <a:gd name="T28" fmla="*/ 22 w 67"/>
                <a:gd name="T29" fmla="*/ 20 h 21"/>
                <a:gd name="T30" fmla="*/ 7 w 67"/>
                <a:gd name="T31" fmla="*/ 17 h 21"/>
                <a:gd name="T32" fmla="*/ 3 w 67"/>
                <a:gd name="T33" fmla="*/ 9 h 21"/>
                <a:gd name="T34" fmla="*/ 12 w 67"/>
                <a:gd name="T35" fmla="*/ 5 h 21"/>
                <a:gd name="T36" fmla="*/ 9 w 67"/>
                <a:gd name="T37" fmla="*/ 3 h 21"/>
                <a:gd name="T38" fmla="*/ 14 w 67"/>
                <a:gd name="T39" fmla="*/ 2 h 21"/>
                <a:gd name="T40" fmla="*/ 18 w 67"/>
                <a:gd name="T41" fmla="*/ 3 h 21"/>
                <a:gd name="T42" fmla="*/ 19 w 67"/>
                <a:gd name="T43" fmla="*/ 3 h 21"/>
                <a:gd name="T44" fmla="*/ 21 w 67"/>
                <a:gd name="T45" fmla="*/ 3 h 21"/>
                <a:gd name="T46" fmla="*/ 18 w 67"/>
                <a:gd name="T47" fmla="*/ 2 h 21"/>
                <a:gd name="T48" fmla="*/ 23 w 67"/>
                <a:gd name="T49" fmla="*/ 0 h 21"/>
                <a:gd name="T50" fmla="*/ 27 w 67"/>
                <a:gd name="T51" fmla="*/ 2 h 21"/>
                <a:gd name="T52" fmla="*/ 41 w 67"/>
                <a:gd name="T53" fmla="*/ 1 h 21"/>
                <a:gd name="T54" fmla="*/ 60 w 67"/>
                <a:gd name="T55" fmla="*/ 4 h 21"/>
                <a:gd name="T56" fmla="*/ 66 w 67"/>
                <a:gd name="T57" fmla="*/ 9 h 21"/>
                <a:gd name="T58" fmla="*/ 63 w 67"/>
                <a:gd name="T59" fmla="*/ 13 h 21"/>
                <a:gd name="T60" fmla="*/ 62 w 67"/>
                <a:gd name="T61" fmla="*/ 13 h 21"/>
                <a:gd name="T62" fmla="*/ 55 w 67"/>
                <a:gd name="T63" fmla="*/ 11 h 21"/>
                <a:gd name="T64" fmla="*/ 56 w 67"/>
                <a:gd name="T65" fmla="*/ 10 h 21"/>
                <a:gd name="T66" fmla="*/ 58 w 67"/>
                <a:gd name="T67" fmla="*/ 8 h 21"/>
                <a:gd name="T68" fmla="*/ 55 w 67"/>
                <a:gd name="T69" fmla="*/ 5 h 21"/>
                <a:gd name="T70" fmla="*/ 42 w 67"/>
                <a:gd name="T71" fmla="*/ 3 h 21"/>
                <a:gd name="T72" fmla="*/ 32 w 67"/>
                <a:gd name="T73" fmla="*/ 4 h 21"/>
                <a:gd name="T74" fmla="*/ 48 w 67"/>
                <a:gd name="T7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21">
                  <a:moveTo>
                    <a:pt x="48" y="10"/>
                  </a:moveTo>
                  <a:cubicBezTo>
                    <a:pt x="42" y="12"/>
                    <a:pt x="42" y="12"/>
                    <a:pt x="42" y="12"/>
                  </a:cubicBezTo>
                  <a:cubicBezTo>
                    <a:pt x="26" y="5"/>
                    <a:pt x="26" y="5"/>
                    <a:pt x="26" y="5"/>
                  </a:cubicBezTo>
                  <a:cubicBezTo>
                    <a:pt x="23" y="6"/>
                    <a:pt x="23" y="6"/>
                    <a:pt x="23" y="6"/>
                  </a:cubicBezTo>
                  <a:cubicBezTo>
                    <a:pt x="37" y="12"/>
                    <a:pt x="37" y="12"/>
                    <a:pt x="37" y="12"/>
                  </a:cubicBezTo>
                  <a:cubicBezTo>
                    <a:pt x="31" y="13"/>
                    <a:pt x="31" y="13"/>
                    <a:pt x="31" y="13"/>
                  </a:cubicBezTo>
                  <a:cubicBezTo>
                    <a:pt x="18" y="7"/>
                    <a:pt x="18" y="7"/>
                    <a:pt x="18" y="7"/>
                  </a:cubicBezTo>
                  <a:cubicBezTo>
                    <a:pt x="15" y="8"/>
                    <a:pt x="13" y="9"/>
                    <a:pt x="12" y="10"/>
                  </a:cubicBezTo>
                  <a:cubicBezTo>
                    <a:pt x="10" y="12"/>
                    <a:pt x="10" y="14"/>
                    <a:pt x="13" y="15"/>
                  </a:cubicBezTo>
                  <a:cubicBezTo>
                    <a:pt x="15" y="16"/>
                    <a:pt x="18" y="17"/>
                    <a:pt x="21" y="17"/>
                  </a:cubicBezTo>
                  <a:cubicBezTo>
                    <a:pt x="25" y="17"/>
                    <a:pt x="28" y="17"/>
                    <a:pt x="32" y="17"/>
                  </a:cubicBezTo>
                  <a:cubicBezTo>
                    <a:pt x="33" y="16"/>
                    <a:pt x="33" y="16"/>
                    <a:pt x="33" y="16"/>
                  </a:cubicBezTo>
                  <a:cubicBezTo>
                    <a:pt x="39" y="19"/>
                    <a:pt x="39" y="19"/>
                    <a:pt x="39" y="19"/>
                  </a:cubicBezTo>
                  <a:cubicBezTo>
                    <a:pt x="38" y="20"/>
                    <a:pt x="38" y="20"/>
                    <a:pt x="38" y="20"/>
                  </a:cubicBezTo>
                  <a:cubicBezTo>
                    <a:pt x="33" y="21"/>
                    <a:pt x="28" y="21"/>
                    <a:pt x="22" y="20"/>
                  </a:cubicBezTo>
                  <a:cubicBezTo>
                    <a:pt x="15" y="20"/>
                    <a:pt x="10" y="18"/>
                    <a:pt x="7" y="17"/>
                  </a:cubicBezTo>
                  <a:cubicBezTo>
                    <a:pt x="1" y="14"/>
                    <a:pt x="0" y="12"/>
                    <a:pt x="3" y="9"/>
                  </a:cubicBezTo>
                  <a:cubicBezTo>
                    <a:pt x="5" y="8"/>
                    <a:pt x="8" y="6"/>
                    <a:pt x="12" y="5"/>
                  </a:cubicBezTo>
                  <a:cubicBezTo>
                    <a:pt x="9" y="3"/>
                    <a:pt x="9" y="3"/>
                    <a:pt x="9" y="3"/>
                  </a:cubicBezTo>
                  <a:cubicBezTo>
                    <a:pt x="14" y="2"/>
                    <a:pt x="14" y="2"/>
                    <a:pt x="14" y="2"/>
                  </a:cubicBezTo>
                  <a:cubicBezTo>
                    <a:pt x="18" y="3"/>
                    <a:pt x="18" y="3"/>
                    <a:pt x="18" y="3"/>
                  </a:cubicBezTo>
                  <a:cubicBezTo>
                    <a:pt x="19" y="3"/>
                    <a:pt x="19" y="3"/>
                    <a:pt x="19" y="3"/>
                  </a:cubicBezTo>
                  <a:cubicBezTo>
                    <a:pt x="20" y="3"/>
                    <a:pt x="20" y="3"/>
                    <a:pt x="21" y="3"/>
                  </a:cubicBezTo>
                  <a:cubicBezTo>
                    <a:pt x="18" y="2"/>
                    <a:pt x="18" y="2"/>
                    <a:pt x="18" y="2"/>
                  </a:cubicBezTo>
                  <a:cubicBezTo>
                    <a:pt x="23" y="0"/>
                    <a:pt x="23" y="0"/>
                    <a:pt x="23" y="0"/>
                  </a:cubicBezTo>
                  <a:cubicBezTo>
                    <a:pt x="27" y="2"/>
                    <a:pt x="27" y="2"/>
                    <a:pt x="27" y="2"/>
                  </a:cubicBezTo>
                  <a:cubicBezTo>
                    <a:pt x="32" y="1"/>
                    <a:pt x="36" y="1"/>
                    <a:pt x="41" y="1"/>
                  </a:cubicBezTo>
                  <a:cubicBezTo>
                    <a:pt x="49" y="1"/>
                    <a:pt x="55" y="2"/>
                    <a:pt x="60" y="4"/>
                  </a:cubicBezTo>
                  <a:cubicBezTo>
                    <a:pt x="63" y="5"/>
                    <a:pt x="66" y="7"/>
                    <a:pt x="66" y="9"/>
                  </a:cubicBezTo>
                  <a:cubicBezTo>
                    <a:pt x="67" y="10"/>
                    <a:pt x="66" y="12"/>
                    <a:pt x="63" y="13"/>
                  </a:cubicBezTo>
                  <a:cubicBezTo>
                    <a:pt x="62" y="13"/>
                    <a:pt x="62" y="13"/>
                    <a:pt x="62" y="13"/>
                  </a:cubicBezTo>
                  <a:cubicBezTo>
                    <a:pt x="55" y="11"/>
                    <a:pt x="55" y="11"/>
                    <a:pt x="55" y="11"/>
                  </a:cubicBezTo>
                  <a:cubicBezTo>
                    <a:pt x="56" y="10"/>
                    <a:pt x="56" y="10"/>
                    <a:pt x="56" y="10"/>
                  </a:cubicBezTo>
                  <a:cubicBezTo>
                    <a:pt x="58" y="10"/>
                    <a:pt x="58" y="9"/>
                    <a:pt x="58" y="8"/>
                  </a:cubicBezTo>
                  <a:cubicBezTo>
                    <a:pt x="58" y="7"/>
                    <a:pt x="57" y="6"/>
                    <a:pt x="55" y="5"/>
                  </a:cubicBezTo>
                  <a:cubicBezTo>
                    <a:pt x="51" y="4"/>
                    <a:pt x="47" y="3"/>
                    <a:pt x="42" y="3"/>
                  </a:cubicBezTo>
                  <a:cubicBezTo>
                    <a:pt x="39" y="3"/>
                    <a:pt x="36" y="4"/>
                    <a:pt x="32" y="4"/>
                  </a:cubicBezTo>
                  <a:lnTo>
                    <a:pt x="48" y="10"/>
                  </a:ln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1" name="Oval 4778"/>
            <p:cNvSpPr>
              <a:spLocks noChangeArrowheads="1"/>
            </p:cNvSpPr>
            <p:nvPr/>
          </p:nvSpPr>
          <p:spPr bwMode="auto">
            <a:xfrm>
              <a:off x="8034935" y="5322325"/>
              <a:ext cx="539200" cy="210421"/>
            </a:xfrm>
            <a:prstGeom prst="ellipse">
              <a:avLst/>
            </a:prstGeom>
            <a:solidFill>
              <a:srgbClr val="844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2" name="Freeform 4779"/>
            <p:cNvSpPr>
              <a:spLocks/>
            </p:cNvSpPr>
            <p:nvPr/>
          </p:nvSpPr>
          <p:spPr bwMode="auto">
            <a:xfrm>
              <a:off x="8409742" y="5335477"/>
              <a:ext cx="26301" cy="184117"/>
            </a:xfrm>
            <a:custGeom>
              <a:avLst/>
              <a:gdLst>
                <a:gd name="T0" fmla="*/ 0 w 5"/>
                <a:gd name="T1" fmla="*/ 0 h 40"/>
                <a:gd name="T2" fmla="*/ 0 w 5"/>
                <a:gd name="T3" fmla="*/ 40 h 40"/>
                <a:gd name="T4" fmla="*/ 5 w 5"/>
                <a:gd name="T5" fmla="*/ 39 h 40"/>
                <a:gd name="T6" fmla="*/ 5 w 5"/>
                <a:gd name="T7" fmla="*/ 1 h 40"/>
                <a:gd name="T8" fmla="*/ 0 w 5"/>
                <a:gd name="T9" fmla="*/ 0 h 40"/>
              </a:gdLst>
              <a:ahLst/>
              <a:cxnLst>
                <a:cxn ang="0">
                  <a:pos x="T0" y="T1"/>
                </a:cxn>
                <a:cxn ang="0">
                  <a:pos x="T2" y="T3"/>
                </a:cxn>
                <a:cxn ang="0">
                  <a:pos x="T4" y="T5"/>
                </a:cxn>
                <a:cxn ang="0">
                  <a:pos x="T6" y="T7"/>
                </a:cxn>
                <a:cxn ang="0">
                  <a:pos x="T8" y="T9"/>
                </a:cxn>
              </a:cxnLst>
              <a:rect l="0" t="0" r="r" b="b"/>
              <a:pathLst>
                <a:path w="5" h="40">
                  <a:moveTo>
                    <a:pt x="0" y="0"/>
                  </a:moveTo>
                  <a:cubicBezTo>
                    <a:pt x="0" y="40"/>
                    <a:pt x="0" y="40"/>
                    <a:pt x="0" y="40"/>
                  </a:cubicBezTo>
                  <a:cubicBezTo>
                    <a:pt x="2" y="40"/>
                    <a:pt x="3" y="39"/>
                    <a:pt x="5" y="39"/>
                  </a:cubicBezTo>
                  <a:cubicBezTo>
                    <a:pt x="5" y="1"/>
                    <a:pt x="5" y="1"/>
                    <a:pt x="5" y="1"/>
                  </a:cubicBezTo>
                  <a:cubicBezTo>
                    <a:pt x="3" y="0"/>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3" name="Freeform 4780"/>
            <p:cNvSpPr>
              <a:spLocks/>
            </p:cNvSpPr>
            <p:nvPr/>
          </p:nvSpPr>
          <p:spPr bwMode="auto">
            <a:xfrm>
              <a:off x="8107263" y="5348626"/>
              <a:ext cx="26301" cy="157816"/>
            </a:xfrm>
            <a:custGeom>
              <a:avLst/>
              <a:gdLst>
                <a:gd name="T0" fmla="*/ 0 w 5"/>
                <a:gd name="T1" fmla="*/ 1 h 34"/>
                <a:gd name="T2" fmla="*/ 0 w 5"/>
                <a:gd name="T3" fmla="*/ 32 h 34"/>
                <a:gd name="T4" fmla="*/ 5 w 5"/>
                <a:gd name="T5" fmla="*/ 34 h 34"/>
                <a:gd name="T6" fmla="*/ 5 w 5"/>
                <a:gd name="T7" fmla="*/ 0 h 34"/>
                <a:gd name="T8" fmla="*/ 0 w 5"/>
                <a:gd name="T9" fmla="*/ 1 h 34"/>
              </a:gdLst>
              <a:ahLst/>
              <a:cxnLst>
                <a:cxn ang="0">
                  <a:pos x="T0" y="T1"/>
                </a:cxn>
                <a:cxn ang="0">
                  <a:pos x="T2" y="T3"/>
                </a:cxn>
                <a:cxn ang="0">
                  <a:pos x="T4" y="T5"/>
                </a:cxn>
                <a:cxn ang="0">
                  <a:pos x="T6" y="T7"/>
                </a:cxn>
                <a:cxn ang="0">
                  <a:pos x="T8" y="T9"/>
                </a:cxn>
              </a:cxnLst>
              <a:rect l="0" t="0" r="r" b="b"/>
              <a:pathLst>
                <a:path w="5" h="34">
                  <a:moveTo>
                    <a:pt x="0" y="1"/>
                  </a:moveTo>
                  <a:cubicBezTo>
                    <a:pt x="0" y="32"/>
                    <a:pt x="0" y="32"/>
                    <a:pt x="0" y="32"/>
                  </a:cubicBezTo>
                  <a:cubicBezTo>
                    <a:pt x="2" y="33"/>
                    <a:pt x="3" y="34"/>
                    <a:pt x="5" y="34"/>
                  </a:cubicBezTo>
                  <a:cubicBezTo>
                    <a:pt x="5" y="0"/>
                    <a:pt x="5" y="0"/>
                    <a:pt x="5" y="0"/>
                  </a:cubicBezTo>
                  <a:cubicBezTo>
                    <a:pt x="3"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4" name="Freeform 4781"/>
            <p:cNvSpPr>
              <a:spLocks/>
            </p:cNvSpPr>
            <p:nvPr/>
          </p:nvSpPr>
          <p:spPr bwMode="auto">
            <a:xfrm>
              <a:off x="8074388" y="5361778"/>
              <a:ext cx="19728" cy="131511"/>
            </a:xfrm>
            <a:custGeom>
              <a:avLst/>
              <a:gdLst>
                <a:gd name="T0" fmla="*/ 0 w 5"/>
                <a:gd name="T1" fmla="*/ 3 h 28"/>
                <a:gd name="T2" fmla="*/ 0 w 5"/>
                <a:gd name="T3" fmla="*/ 25 h 28"/>
                <a:gd name="T4" fmla="*/ 5 w 5"/>
                <a:gd name="T5" fmla="*/ 28 h 28"/>
                <a:gd name="T6" fmla="*/ 5 w 5"/>
                <a:gd name="T7" fmla="*/ 0 h 28"/>
                <a:gd name="T8" fmla="*/ 0 w 5"/>
                <a:gd name="T9" fmla="*/ 3 h 28"/>
              </a:gdLst>
              <a:ahLst/>
              <a:cxnLst>
                <a:cxn ang="0">
                  <a:pos x="T0" y="T1"/>
                </a:cxn>
                <a:cxn ang="0">
                  <a:pos x="T2" y="T3"/>
                </a:cxn>
                <a:cxn ang="0">
                  <a:pos x="T4" y="T5"/>
                </a:cxn>
                <a:cxn ang="0">
                  <a:pos x="T6" y="T7"/>
                </a:cxn>
                <a:cxn ang="0">
                  <a:pos x="T8" y="T9"/>
                </a:cxn>
              </a:cxnLst>
              <a:rect l="0" t="0" r="r" b="b"/>
              <a:pathLst>
                <a:path w="5" h="28">
                  <a:moveTo>
                    <a:pt x="0" y="3"/>
                  </a:moveTo>
                  <a:cubicBezTo>
                    <a:pt x="0" y="25"/>
                    <a:pt x="0" y="25"/>
                    <a:pt x="0" y="25"/>
                  </a:cubicBezTo>
                  <a:cubicBezTo>
                    <a:pt x="1" y="26"/>
                    <a:pt x="3" y="27"/>
                    <a:pt x="5" y="28"/>
                  </a:cubicBezTo>
                  <a:cubicBezTo>
                    <a:pt x="5" y="0"/>
                    <a:pt x="5" y="0"/>
                    <a:pt x="5" y="0"/>
                  </a:cubicBezTo>
                  <a:cubicBezTo>
                    <a:pt x="3" y="1"/>
                    <a:pt x="1" y="2"/>
                    <a:pt x="0" y="3"/>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5" name="Freeform 4782"/>
            <p:cNvSpPr>
              <a:spLocks/>
            </p:cNvSpPr>
            <p:nvPr/>
          </p:nvSpPr>
          <p:spPr bwMode="auto">
            <a:xfrm>
              <a:off x="8449195" y="5342053"/>
              <a:ext cx="26301" cy="170968"/>
            </a:xfrm>
            <a:custGeom>
              <a:avLst/>
              <a:gdLst>
                <a:gd name="T0" fmla="*/ 0 w 5"/>
                <a:gd name="T1" fmla="*/ 0 h 36"/>
                <a:gd name="T2" fmla="*/ 0 w 5"/>
                <a:gd name="T3" fmla="*/ 36 h 36"/>
                <a:gd name="T4" fmla="*/ 5 w 5"/>
                <a:gd name="T5" fmla="*/ 35 h 36"/>
                <a:gd name="T6" fmla="*/ 5 w 5"/>
                <a:gd name="T7" fmla="*/ 1 h 36"/>
                <a:gd name="T8" fmla="*/ 0 w 5"/>
                <a:gd name="T9" fmla="*/ 0 h 36"/>
              </a:gdLst>
              <a:ahLst/>
              <a:cxnLst>
                <a:cxn ang="0">
                  <a:pos x="T0" y="T1"/>
                </a:cxn>
                <a:cxn ang="0">
                  <a:pos x="T2" y="T3"/>
                </a:cxn>
                <a:cxn ang="0">
                  <a:pos x="T4" y="T5"/>
                </a:cxn>
                <a:cxn ang="0">
                  <a:pos x="T6" y="T7"/>
                </a:cxn>
                <a:cxn ang="0">
                  <a:pos x="T8" y="T9"/>
                </a:cxn>
              </a:cxnLst>
              <a:rect l="0" t="0" r="r" b="b"/>
              <a:pathLst>
                <a:path w="5" h="36">
                  <a:moveTo>
                    <a:pt x="0" y="0"/>
                  </a:moveTo>
                  <a:cubicBezTo>
                    <a:pt x="0" y="36"/>
                    <a:pt x="0" y="36"/>
                    <a:pt x="0" y="36"/>
                  </a:cubicBezTo>
                  <a:cubicBezTo>
                    <a:pt x="2" y="36"/>
                    <a:pt x="4" y="35"/>
                    <a:pt x="5" y="35"/>
                  </a:cubicBezTo>
                  <a:cubicBezTo>
                    <a:pt x="5" y="1"/>
                    <a:pt x="5" y="1"/>
                    <a:pt x="5" y="1"/>
                  </a:cubicBezTo>
                  <a:cubicBezTo>
                    <a:pt x="4" y="1"/>
                    <a:pt x="2"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6" name="Freeform 4783"/>
            <p:cNvSpPr>
              <a:spLocks/>
            </p:cNvSpPr>
            <p:nvPr/>
          </p:nvSpPr>
          <p:spPr bwMode="auto">
            <a:xfrm>
              <a:off x="8146716" y="5335477"/>
              <a:ext cx="26301" cy="184117"/>
            </a:xfrm>
            <a:custGeom>
              <a:avLst/>
              <a:gdLst>
                <a:gd name="T0" fmla="*/ 0 w 5"/>
                <a:gd name="T1" fmla="*/ 1 h 38"/>
                <a:gd name="T2" fmla="*/ 0 w 5"/>
                <a:gd name="T3" fmla="*/ 37 h 38"/>
                <a:gd name="T4" fmla="*/ 5 w 5"/>
                <a:gd name="T5" fmla="*/ 38 h 38"/>
                <a:gd name="T6" fmla="*/ 5 w 5"/>
                <a:gd name="T7" fmla="*/ 0 h 38"/>
                <a:gd name="T8" fmla="*/ 0 w 5"/>
                <a:gd name="T9" fmla="*/ 1 h 38"/>
              </a:gdLst>
              <a:ahLst/>
              <a:cxnLst>
                <a:cxn ang="0">
                  <a:pos x="T0" y="T1"/>
                </a:cxn>
                <a:cxn ang="0">
                  <a:pos x="T2" y="T3"/>
                </a:cxn>
                <a:cxn ang="0">
                  <a:pos x="T4" y="T5"/>
                </a:cxn>
                <a:cxn ang="0">
                  <a:pos x="T6" y="T7"/>
                </a:cxn>
                <a:cxn ang="0">
                  <a:pos x="T8" y="T9"/>
                </a:cxn>
              </a:cxnLst>
              <a:rect l="0" t="0" r="r" b="b"/>
              <a:pathLst>
                <a:path w="5" h="38">
                  <a:moveTo>
                    <a:pt x="0" y="1"/>
                  </a:moveTo>
                  <a:cubicBezTo>
                    <a:pt x="0" y="37"/>
                    <a:pt x="0" y="37"/>
                    <a:pt x="0" y="37"/>
                  </a:cubicBezTo>
                  <a:cubicBezTo>
                    <a:pt x="2" y="38"/>
                    <a:pt x="4" y="38"/>
                    <a:pt x="5" y="38"/>
                  </a:cubicBezTo>
                  <a:cubicBezTo>
                    <a:pt x="5" y="0"/>
                    <a:pt x="5" y="0"/>
                    <a:pt x="5" y="0"/>
                  </a:cubicBezTo>
                  <a:cubicBezTo>
                    <a:pt x="4" y="0"/>
                    <a:pt x="2" y="0"/>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7" name="Freeform 4784"/>
            <p:cNvSpPr>
              <a:spLocks/>
            </p:cNvSpPr>
            <p:nvPr/>
          </p:nvSpPr>
          <p:spPr bwMode="auto">
            <a:xfrm>
              <a:off x="8337414" y="5322325"/>
              <a:ext cx="19728" cy="210421"/>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3" y="44"/>
                    <a:pt x="4" y="44"/>
                  </a:cubicBezTo>
                  <a:cubicBezTo>
                    <a:pt x="4" y="0"/>
                    <a:pt x="4" y="0"/>
                    <a:pt x="4"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8" name="Freeform 4785"/>
            <p:cNvSpPr>
              <a:spLocks/>
            </p:cNvSpPr>
            <p:nvPr/>
          </p:nvSpPr>
          <p:spPr bwMode="auto">
            <a:xfrm>
              <a:off x="8265079" y="5322325"/>
              <a:ext cx="26301" cy="210421"/>
            </a:xfrm>
            <a:custGeom>
              <a:avLst/>
              <a:gdLst>
                <a:gd name="T0" fmla="*/ 0 w 5"/>
                <a:gd name="T1" fmla="*/ 0 h 44"/>
                <a:gd name="T2" fmla="*/ 0 w 5"/>
                <a:gd name="T3" fmla="*/ 44 h 44"/>
                <a:gd name="T4" fmla="*/ 5 w 5"/>
                <a:gd name="T5" fmla="*/ 44 h 44"/>
                <a:gd name="T6" fmla="*/ 5 w 5"/>
                <a:gd name="T7" fmla="*/ 0 h 44"/>
                <a:gd name="T8" fmla="*/ 0 w 5"/>
                <a:gd name="T9" fmla="*/ 0 h 44"/>
              </a:gdLst>
              <a:ahLst/>
              <a:cxnLst>
                <a:cxn ang="0">
                  <a:pos x="T0" y="T1"/>
                </a:cxn>
                <a:cxn ang="0">
                  <a:pos x="T2" y="T3"/>
                </a:cxn>
                <a:cxn ang="0">
                  <a:pos x="T4" y="T5"/>
                </a:cxn>
                <a:cxn ang="0">
                  <a:pos x="T6" y="T7"/>
                </a:cxn>
                <a:cxn ang="0">
                  <a:pos x="T8" y="T9"/>
                </a:cxn>
              </a:cxnLst>
              <a:rect l="0" t="0" r="r" b="b"/>
              <a:pathLst>
                <a:path w="5" h="44">
                  <a:moveTo>
                    <a:pt x="0" y="0"/>
                  </a:moveTo>
                  <a:cubicBezTo>
                    <a:pt x="0" y="44"/>
                    <a:pt x="0" y="44"/>
                    <a:pt x="0" y="44"/>
                  </a:cubicBezTo>
                  <a:cubicBezTo>
                    <a:pt x="1" y="44"/>
                    <a:pt x="3" y="44"/>
                    <a:pt x="5" y="44"/>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79" name="Freeform 4786"/>
            <p:cNvSpPr>
              <a:spLocks/>
            </p:cNvSpPr>
            <p:nvPr/>
          </p:nvSpPr>
          <p:spPr bwMode="auto">
            <a:xfrm>
              <a:off x="8376867" y="5328903"/>
              <a:ext cx="19728" cy="197269"/>
            </a:xfrm>
            <a:custGeom>
              <a:avLst/>
              <a:gdLst>
                <a:gd name="T0" fmla="*/ 0 w 5"/>
                <a:gd name="T1" fmla="*/ 0 h 42"/>
                <a:gd name="T2" fmla="*/ 0 w 5"/>
                <a:gd name="T3" fmla="*/ 42 h 42"/>
                <a:gd name="T4" fmla="*/ 5 w 5"/>
                <a:gd name="T5" fmla="*/ 42 h 42"/>
                <a:gd name="T6" fmla="*/ 5 w 5"/>
                <a:gd name="T7" fmla="*/ 0 h 42"/>
                <a:gd name="T8" fmla="*/ 0 w 5"/>
                <a:gd name="T9" fmla="*/ 0 h 42"/>
              </a:gdLst>
              <a:ahLst/>
              <a:cxnLst>
                <a:cxn ang="0">
                  <a:pos x="T0" y="T1"/>
                </a:cxn>
                <a:cxn ang="0">
                  <a:pos x="T2" y="T3"/>
                </a:cxn>
                <a:cxn ang="0">
                  <a:pos x="T4" y="T5"/>
                </a:cxn>
                <a:cxn ang="0">
                  <a:pos x="T6" y="T7"/>
                </a:cxn>
                <a:cxn ang="0">
                  <a:pos x="T8" y="T9"/>
                </a:cxn>
              </a:cxnLst>
              <a:rect l="0" t="0" r="r" b="b"/>
              <a:pathLst>
                <a:path w="5" h="42">
                  <a:moveTo>
                    <a:pt x="0" y="0"/>
                  </a:moveTo>
                  <a:cubicBezTo>
                    <a:pt x="0" y="42"/>
                    <a:pt x="0" y="42"/>
                    <a:pt x="0" y="42"/>
                  </a:cubicBezTo>
                  <a:cubicBezTo>
                    <a:pt x="1" y="42"/>
                    <a:pt x="3" y="42"/>
                    <a:pt x="5" y="42"/>
                  </a:cubicBezTo>
                  <a:cubicBezTo>
                    <a:pt x="5" y="0"/>
                    <a:pt x="5" y="0"/>
                    <a:pt x="5" y="0"/>
                  </a:cubicBezTo>
                  <a:cubicBezTo>
                    <a:pt x="3"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0" name="Freeform 4787"/>
            <p:cNvSpPr>
              <a:spLocks/>
            </p:cNvSpPr>
            <p:nvPr/>
          </p:nvSpPr>
          <p:spPr bwMode="auto">
            <a:xfrm>
              <a:off x="8186174" y="5328903"/>
              <a:ext cx="19728" cy="197269"/>
            </a:xfrm>
            <a:custGeom>
              <a:avLst/>
              <a:gdLst>
                <a:gd name="T0" fmla="*/ 0 w 5"/>
                <a:gd name="T1" fmla="*/ 1 h 42"/>
                <a:gd name="T2" fmla="*/ 0 w 5"/>
                <a:gd name="T3" fmla="*/ 41 h 42"/>
                <a:gd name="T4" fmla="*/ 5 w 5"/>
                <a:gd name="T5" fmla="*/ 42 h 42"/>
                <a:gd name="T6" fmla="*/ 5 w 5"/>
                <a:gd name="T7" fmla="*/ 0 h 42"/>
                <a:gd name="T8" fmla="*/ 0 w 5"/>
                <a:gd name="T9" fmla="*/ 1 h 42"/>
              </a:gdLst>
              <a:ahLst/>
              <a:cxnLst>
                <a:cxn ang="0">
                  <a:pos x="T0" y="T1"/>
                </a:cxn>
                <a:cxn ang="0">
                  <a:pos x="T2" y="T3"/>
                </a:cxn>
                <a:cxn ang="0">
                  <a:pos x="T4" y="T5"/>
                </a:cxn>
                <a:cxn ang="0">
                  <a:pos x="T6" y="T7"/>
                </a:cxn>
                <a:cxn ang="0">
                  <a:pos x="T8" y="T9"/>
                </a:cxn>
              </a:cxnLst>
              <a:rect l="0" t="0" r="r" b="b"/>
              <a:pathLst>
                <a:path w="5" h="42">
                  <a:moveTo>
                    <a:pt x="0" y="1"/>
                  </a:moveTo>
                  <a:cubicBezTo>
                    <a:pt x="0" y="41"/>
                    <a:pt x="0" y="41"/>
                    <a:pt x="0" y="41"/>
                  </a:cubicBezTo>
                  <a:cubicBezTo>
                    <a:pt x="2" y="41"/>
                    <a:pt x="4" y="41"/>
                    <a:pt x="5" y="42"/>
                  </a:cubicBezTo>
                  <a:cubicBezTo>
                    <a:pt x="5" y="0"/>
                    <a:pt x="5" y="0"/>
                    <a:pt x="5"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1" name="Freeform 4788"/>
            <p:cNvSpPr>
              <a:spLocks/>
            </p:cNvSpPr>
            <p:nvPr/>
          </p:nvSpPr>
          <p:spPr bwMode="auto">
            <a:xfrm>
              <a:off x="8225627" y="5322325"/>
              <a:ext cx="26301" cy="210421"/>
            </a:xfrm>
            <a:custGeom>
              <a:avLst/>
              <a:gdLst>
                <a:gd name="T0" fmla="*/ 0 w 6"/>
                <a:gd name="T1" fmla="*/ 1 h 44"/>
                <a:gd name="T2" fmla="*/ 0 w 6"/>
                <a:gd name="T3" fmla="*/ 43 h 44"/>
                <a:gd name="T4" fmla="*/ 6 w 6"/>
                <a:gd name="T5" fmla="*/ 44 h 44"/>
                <a:gd name="T6" fmla="*/ 6 w 6"/>
                <a:gd name="T7" fmla="*/ 0 h 44"/>
                <a:gd name="T8" fmla="*/ 0 w 6"/>
                <a:gd name="T9" fmla="*/ 1 h 44"/>
              </a:gdLst>
              <a:ahLst/>
              <a:cxnLst>
                <a:cxn ang="0">
                  <a:pos x="T0" y="T1"/>
                </a:cxn>
                <a:cxn ang="0">
                  <a:pos x="T2" y="T3"/>
                </a:cxn>
                <a:cxn ang="0">
                  <a:pos x="T4" y="T5"/>
                </a:cxn>
                <a:cxn ang="0">
                  <a:pos x="T6" y="T7"/>
                </a:cxn>
                <a:cxn ang="0">
                  <a:pos x="T8" y="T9"/>
                </a:cxn>
              </a:cxnLst>
              <a:rect l="0" t="0" r="r" b="b"/>
              <a:pathLst>
                <a:path w="6" h="44">
                  <a:moveTo>
                    <a:pt x="0" y="1"/>
                  </a:moveTo>
                  <a:cubicBezTo>
                    <a:pt x="0" y="43"/>
                    <a:pt x="0" y="43"/>
                    <a:pt x="0" y="43"/>
                  </a:cubicBezTo>
                  <a:cubicBezTo>
                    <a:pt x="2" y="43"/>
                    <a:pt x="4" y="43"/>
                    <a:pt x="6" y="44"/>
                  </a:cubicBezTo>
                  <a:cubicBezTo>
                    <a:pt x="6" y="0"/>
                    <a:pt x="6" y="0"/>
                    <a:pt x="6" y="0"/>
                  </a:cubicBezTo>
                  <a:cubicBezTo>
                    <a:pt x="4" y="0"/>
                    <a:pt x="2" y="1"/>
                    <a:pt x="0" y="1"/>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2" name="Freeform 4789"/>
            <p:cNvSpPr>
              <a:spLocks/>
            </p:cNvSpPr>
            <p:nvPr/>
          </p:nvSpPr>
          <p:spPr bwMode="auto">
            <a:xfrm>
              <a:off x="8567558" y="5407809"/>
              <a:ext cx="0" cy="32879"/>
            </a:xfrm>
            <a:custGeom>
              <a:avLst/>
              <a:gdLst>
                <a:gd name="T0" fmla="*/ 4 h 7"/>
                <a:gd name="T1" fmla="*/ 0 h 7"/>
                <a:gd name="T2" fmla="*/ 7 h 7"/>
                <a:gd name="T3" fmla="*/ 4 h 7"/>
              </a:gdLst>
              <a:ahLst/>
              <a:cxnLst>
                <a:cxn ang="0">
                  <a:pos x="0" y="T0"/>
                </a:cxn>
                <a:cxn ang="0">
                  <a:pos x="0" y="T1"/>
                </a:cxn>
                <a:cxn ang="0">
                  <a:pos x="0" y="T2"/>
                </a:cxn>
                <a:cxn ang="0">
                  <a:pos x="0" y="T3"/>
                </a:cxn>
              </a:cxnLst>
              <a:rect l="0" t="0" r="r" b="b"/>
              <a:pathLst>
                <a:path h="7">
                  <a:moveTo>
                    <a:pt x="0" y="4"/>
                  </a:moveTo>
                  <a:cubicBezTo>
                    <a:pt x="0" y="3"/>
                    <a:pt x="0" y="2"/>
                    <a:pt x="0" y="0"/>
                  </a:cubicBezTo>
                  <a:cubicBezTo>
                    <a:pt x="0" y="7"/>
                    <a:pt x="0" y="7"/>
                    <a:pt x="0" y="7"/>
                  </a:cubicBezTo>
                  <a:cubicBezTo>
                    <a:pt x="0" y="6"/>
                    <a:pt x="0" y="5"/>
                    <a:pt x="0" y="4"/>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3" name="Freeform 4790"/>
            <p:cNvSpPr>
              <a:spLocks/>
            </p:cNvSpPr>
            <p:nvPr/>
          </p:nvSpPr>
          <p:spPr bwMode="auto">
            <a:xfrm>
              <a:off x="8528105" y="5368356"/>
              <a:ext cx="26301" cy="118359"/>
            </a:xfrm>
            <a:custGeom>
              <a:avLst/>
              <a:gdLst>
                <a:gd name="T0" fmla="*/ 0 w 6"/>
                <a:gd name="T1" fmla="*/ 0 h 24"/>
                <a:gd name="T2" fmla="*/ 0 w 6"/>
                <a:gd name="T3" fmla="*/ 24 h 24"/>
                <a:gd name="T4" fmla="*/ 6 w 6"/>
                <a:gd name="T5" fmla="*/ 20 h 24"/>
                <a:gd name="T6" fmla="*/ 6 w 6"/>
                <a:gd name="T7" fmla="*/ 4 h 24"/>
                <a:gd name="T8" fmla="*/ 0 w 6"/>
                <a:gd name="T9" fmla="*/ 0 h 24"/>
              </a:gdLst>
              <a:ahLst/>
              <a:cxnLst>
                <a:cxn ang="0">
                  <a:pos x="T0" y="T1"/>
                </a:cxn>
                <a:cxn ang="0">
                  <a:pos x="T2" y="T3"/>
                </a:cxn>
                <a:cxn ang="0">
                  <a:pos x="T4" y="T5"/>
                </a:cxn>
                <a:cxn ang="0">
                  <a:pos x="T6" y="T7"/>
                </a:cxn>
                <a:cxn ang="0">
                  <a:pos x="T8" y="T9"/>
                </a:cxn>
              </a:cxnLst>
              <a:rect l="0" t="0" r="r" b="b"/>
              <a:pathLst>
                <a:path w="6" h="24">
                  <a:moveTo>
                    <a:pt x="0" y="0"/>
                  </a:moveTo>
                  <a:cubicBezTo>
                    <a:pt x="0" y="24"/>
                    <a:pt x="0" y="24"/>
                    <a:pt x="0" y="24"/>
                  </a:cubicBezTo>
                  <a:cubicBezTo>
                    <a:pt x="2" y="23"/>
                    <a:pt x="4" y="21"/>
                    <a:pt x="6" y="20"/>
                  </a:cubicBezTo>
                  <a:cubicBezTo>
                    <a:pt x="6" y="4"/>
                    <a:pt x="6" y="4"/>
                    <a:pt x="6" y="4"/>
                  </a:cubicBezTo>
                  <a:cubicBezTo>
                    <a:pt x="4" y="2"/>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4" name="Freeform 4792"/>
            <p:cNvSpPr>
              <a:spLocks/>
            </p:cNvSpPr>
            <p:nvPr/>
          </p:nvSpPr>
          <p:spPr bwMode="auto">
            <a:xfrm>
              <a:off x="8304532" y="5322325"/>
              <a:ext cx="19728" cy="210421"/>
            </a:xfrm>
            <a:custGeom>
              <a:avLst/>
              <a:gdLst>
                <a:gd name="T0" fmla="*/ 0 w 4"/>
                <a:gd name="T1" fmla="*/ 0 h 44"/>
                <a:gd name="T2" fmla="*/ 0 w 4"/>
                <a:gd name="T3" fmla="*/ 44 h 44"/>
                <a:gd name="T4" fmla="*/ 4 w 4"/>
                <a:gd name="T5" fmla="*/ 44 h 44"/>
                <a:gd name="T6" fmla="*/ 4 w 4"/>
                <a:gd name="T7" fmla="*/ 0 h 44"/>
                <a:gd name="T8" fmla="*/ 0 w 4"/>
                <a:gd name="T9" fmla="*/ 0 h 44"/>
              </a:gdLst>
              <a:ahLst/>
              <a:cxnLst>
                <a:cxn ang="0">
                  <a:pos x="T0" y="T1"/>
                </a:cxn>
                <a:cxn ang="0">
                  <a:pos x="T2" y="T3"/>
                </a:cxn>
                <a:cxn ang="0">
                  <a:pos x="T4" y="T5"/>
                </a:cxn>
                <a:cxn ang="0">
                  <a:pos x="T6" y="T7"/>
                </a:cxn>
                <a:cxn ang="0">
                  <a:pos x="T8" y="T9"/>
                </a:cxn>
              </a:cxnLst>
              <a:rect l="0" t="0" r="r" b="b"/>
              <a:pathLst>
                <a:path w="4" h="44">
                  <a:moveTo>
                    <a:pt x="0" y="0"/>
                  </a:moveTo>
                  <a:cubicBezTo>
                    <a:pt x="0" y="44"/>
                    <a:pt x="0" y="44"/>
                    <a:pt x="0" y="44"/>
                  </a:cubicBezTo>
                  <a:cubicBezTo>
                    <a:pt x="1" y="44"/>
                    <a:pt x="2" y="44"/>
                    <a:pt x="4" y="44"/>
                  </a:cubicBezTo>
                  <a:cubicBezTo>
                    <a:pt x="4" y="0"/>
                    <a:pt x="4" y="0"/>
                    <a:pt x="4" y="0"/>
                  </a:cubicBezTo>
                  <a:cubicBezTo>
                    <a:pt x="2" y="0"/>
                    <a:pt x="1" y="0"/>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5" name="Freeform 4793"/>
            <p:cNvSpPr>
              <a:spLocks/>
            </p:cNvSpPr>
            <p:nvPr/>
          </p:nvSpPr>
          <p:spPr bwMode="auto">
            <a:xfrm>
              <a:off x="8034931" y="5388079"/>
              <a:ext cx="19728" cy="85484"/>
            </a:xfrm>
            <a:custGeom>
              <a:avLst/>
              <a:gdLst>
                <a:gd name="T0" fmla="*/ 0 w 5"/>
                <a:gd name="T1" fmla="*/ 8 h 18"/>
                <a:gd name="T2" fmla="*/ 0 w 5"/>
                <a:gd name="T3" fmla="*/ 10 h 18"/>
                <a:gd name="T4" fmla="*/ 5 w 5"/>
                <a:gd name="T5" fmla="*/ 18 h 18"/>
                <a:gd name="T6" fmla="*/ 5 w 5"/>
                <a:gd name="T7" fmla="*/ 0 h 18"/>
                <a:gd name="T8" fmla="*/ 0 w 5"/>
                <a:gd name="T9" fmla="*/ 8 h 18"/>
              </a:gdLst>
              <a:ahLst/>
              <a:cxnLst>
                <a:cxn ang="0">
                  <a:pos x="T0" y="T1"/>
                </a:cxn>
                <a:cxn ang="0">
                  <a:pos x="T2" y="T3"/>
                </a:cxn>
                <a:cxn ang="0">
                  <a:pos x="T4" y="T5"/>
                </a:cxn>
                <a:cxn ang="0">
                  <a:pos x="T6" y="T7"/>
                </a:cxn>
                <a:cxn ang="0">
                  <a:pos x="T8" y="T9"/>
                </a:cxn>
              </a:cxnLst>
              <a:rect l="0" t="0" r="r" b="b"/>
              <a:pathLst>
                <a:path w="5" h="18">
                  <a:moveTo>
                    <a:pt x="0" y="8"/>
                  </a:moveTo>
                  <a:cubicBezTo>
                    <a:pt x="0" y="10"/>
                    <a:pt x="0" y="10"/>
                    <a:pt x="0" y="10"/>
                  </a:cubicBezTo>
                  <a:cubicBezTo>
                    <a:pt x="0" y="13"/>
                    <a:pt x="2" y="16"/>
                    <a:pt x="5" y="18"/>
                  </a:cubicBezTo>
                  <a:cubicBezTo>
                    <a:pt x="5" y="0"/>
                    <a:pt x="5" y="0"/>
                    <a:pt x="5" y="0"/>
                  </a:cubicBezTo>
                  <a:cubicBezTo>
                    <a:pt x="2" y="2"/>
                    <a:pt x="0" y="5"/>
                    <a:pt x="0" y="8"/>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6" name="Freeform 4794"/>
            <p:cNvSpPr>
              <a:spLocks/>
            </p:cNvSpPr>
            <p:nvPr/>
          </p:nvSpPr>
          <p:spPr bwMode="auto">
            <a:xfrm>
              <a:off x="8488652" y="5355204"/>
              <a:ext cx="26301" cy="151242"/>
            </a:xfrm>
            <a:custGeom>
              <a:avLst/>
              <a:gdLst>
                <a:gd name="T0" fmla="*/ 0 w 5"/>
                <a:gd name="T1" fmla="*/ 0 h 32"/>
                <a:gd name="T2" fmla="*/ 0 w 5"/>
                <a:gd name="T3" fmla="*/ 32 h 32"/>
                <a:gd name="T4" fmla="*/ 5 w 5"/>
                <a:gd name="T5" fmla="*/ 30 h 32"/>
                <a:gd name="T6" fmla="*/ 5 w 5"/>
                <a:gd name="T7" fmla="*/ 2 h 32"/>
                <a:gd name="T8" fmla="*/ 0 w 5"/>
                <a:gd name="T9" fmla="*/ 0 h 32"/>
              </a:gdLst>
              <a:ahLst/>
              <a:cxnLst>
                <a:cxn ang="0">
                  <a:pos x="T0" y="T1"/>
                </a:cxn>
                <a:cxn ang="0">
                  <a:pos x="T2" y="T3"/>
                </a:cxn>
                <a:cxn ang="0">
                  <a:pos x="T4" y="T5"/>
                </a:cxn>
                <a:cxn ang="0">
                  <a:pos x="T6" y="T7"/>
                </a:cxn>
                <a:cxn ang="0">
                  <a:pos x="T8" y="T9"/>
                </a:cxn>
              </a:cxnLst>
              <a:rect l="0" t="0" r="r" b="b"/>
              <a:pathLst>
                <a:path w="5" h="32">
                  <a:moveTo>
                    <a:pt x="0" y="0"/>
                  </a:moveTo>
                  <a:cubicBezTo>
                    <a:pt x="0" y="32"/>
                    <a:pt x="0" y="32"/>
                    <a:pt x="0" y="32"/>
                  </a:cubicBezTo>
                  <a:cubicBezTo>
                    <a:pt x="2" y="31"/>
                    <a:pt x="4" y="30"/>
                    <a:pt x="5" y="30"/>
                  </a:cubicBezTo>
                  <a:cubicBezTo>
                    <a:pt x="5" y="2"/>
                    <a:pt x="5" y="2"/>
                    <a:pt x="5" y="2"/>
                  </a:cubicBezTo>
                  <a:cubicBezTo>
                    <a:pt x="4" y="1"/>
                    <a:pt x="2" y="1"/>
                    <a:pt x="0" y="0"/>
                  </a:cubicBez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7" name="Oval 4795"/>
            <p:cNvSpPr>
              <a:spLocks noChangeArrowheads="1"/>
            </p:cNvSpPr>
            <p:nvPr/>
          </p:nvSpPr>
          <p:spPr bwMode="auto">
            <a:xfrm>
              <a:off x="8034931" y="5296019"/>
              <a:ext cx="539200" cy="210421"/>
            </a:xfrm>
            <a:prstGeom prst="ellipse">
              <a:avLst/>
            </a:prstGeom>
            <a:solidFill>
              <a:srgbClr val="F1D0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8" name="Freeform 4796"/>
            <p:cNvSpPr>
              <a:spLocks/>
            </p:cNvSpPr>
            <p:nvPr/>
          </p:nvSpPr>
          <p:spPr bwMode="auto">
            <a:xfrm>
              <a:off x="8034931" y="5296019"/>
              <a:ext cx="486596" cy="190695"/>
            </a:xfrm>
            <a:custGeom>
              <a:avLst/>
              <a:gdLst>
                <a:gd name="T0" fmla="*/ 57 w 103"/>
                <a:gd name="T1" fmla="*/ 0 h 41"/>
                <a:gd name="T2" fmla="*/ 0 w 103"/>
                <a:gd name="T3" fmla="*/ 22 h 41"/>
                <a:gd name="T4" fmla="*/ 15 w 103"/>
                <a:gd name="T5" fmla="*/ 37 h 41"/>
                <a:gd name="T6" fmla="*/ 58 w 103"/>
                <a:gd name="T7" fmla="*/ 23 h 41"/>
                <a:gd name="T8" fmla="*/ 103 w 103"/>
                <a:gd name="T9" fmla="*/ 9 h 41"/>
                <a:gd name="T10" fmla="*/ 57 w 103"/>
                <a:gd name="T11" fmla="*/ 0 h 41"/>
              </a:gdLst>
              <a:ahLst/>
              <a:cxnLst>
                <a:cxn ang="0">
                  <a:pos x="T0" y="T1"/>
                </a:cxn>
                <a:cxn ang="0">
                  <a:pos x="T2" y="T3"/>
                </a:cxn>
                <a:cxn ang="0">
                  <a:pos x="T4" y="T5"/>
                </a:cxn>
                <a:cxn ang="0">
                  <a:pos x="T6" y="T7"/>
                </a:cxn>
                <a:cxn ang="0">
                  <a:pos x="T8" y="T9"/>
                </a:cxn>
                <a:cxn ang="0">
                  <a:pos x="T10" y="T11"/>
                </a:cxn>
              </a:cxnLst>
              <a:rect l="0" t="0" r="r" b="b"/>
              <a:pathLst>
                <a:path w="103" h="41">
                  <a:moveTo>
                    <a:pt x="57" y="0"/>
                  </a:moveTo>
                  <a:cubicBezTo>
                    <a:pt x="25" y="0"/>
                    <a:pt x="0" y="10"/>
                    <a:pt x="0" y="22"/>
                  </a:cubicBezTo>
                  <a:cubicBezTo>
                    <a:pt x="0" y="30"/>
                    <a:pt x="9" y="35"/>
                    <a:pt x="15" y="37"/>
                  </a:cubicBezTo>
                  <a:cubicBezTo>
                    <a:pt x="15" y="37"/>
                    <a:pt x="71" y="41"/>
                    <a:pt x="58" y="23"/>
                  </a:cubicBezTo>
                  <a:cubicBezTo>
                    <a:pt x="46" y="6"/>
                    <a:pt x="103" y="9"/>
                    <a:pt x="103" y="9"/>
                  </a:cubicBezTo>
                  <a:cubicBezTo>
                    <a:pt x="92" y="4"/>
                    <a:pt x="76" y="0"/>
                    <a:pt x="57" y="0"/>
                  </a:cubicBezTo>
                  <a:close/>
                </a:path>
              </a:pathLst>
            </a:custGeom>
            <a:solidFill>
              <a:srgbClr val="DBAD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89" name="Freeform 4797"/>
            <p:cNvSpPr>
              <a:spLocks/>
            </p:cNvSpPr>
            <p:nvPr/>
          </p:nvSpPr>
          <p:spPr bwMode="auto">
            <a:xfrm>
              <a:off x="8054661" y="5302597"/>
              <a:ext cx="493172" cy="190695"/>
            </a:xfrm>
            <a:custGeom>
              <a:avLst/>
              <a:gdLst>
                <a:gd name="T0" fmla="*/ 101 w 103"/>
                <a:gd name="T1" fmla="*/ 20 h 40"/>
                <a:gd name="T2" fmla="*/ 99 w 103"/>
                <a:gd name="T3" fmla="*/ 20 h 40"/>
                <a:gd name="T4" fmla="*/ 96 w 103"/>
                <a:gd name="T5" fmla="*/ 25 h 40"/>
                <a:gd name="T6" fmla="*/ 79 w 103"/>
                <a:gd name="T7" fmla="*/ 33 h 40"/>
                <a:gd name="T8" fmla="*/ 52 w 103"/>
                <a:gd name="T9" fmla="*/ 36 h 40"/>
                <a:gd name="T10" fmla="*/ 17 w 103"/>
                <a:gd name="T11" fmla="*/ 31 h 40"/>
                <a:gd name="T12" fmla="*/ 7 w 103"/>
                <a:gd name="T13" fmla="*/ 25 h 40"/>
                <a:gd name="T14" fmla="*/ 4 w 103"/>
                <a:gd name="T15" fmla="*/ 20 h 40"/>
                <a:gd name="T16" fmla="*/ 7 w 103"/>
                <a:gd name="T17" fmla="*/ 14 h 40"/>
                <a:gd name="T18" fmla="*/ 25 w 103"/>
                <a:gd name="T19" fmla="*/ 7 h 40"/>
                <a:gd name="T20" fmla="*/ 52 w 103"/>
                <a:gd name="T21" fmla="*/ 4 h 40"/>
                <a:gd name="T22" fmla="*/ 86 w 103"/>
                <a:gd name="T23" fmla="*/ 9 h 40"/>
                <a:gd name="T24" fmla="*/ 96 w 103"/>
                <a:gd name="T25" fmla="*/ 14 h 40"/>
                <a:gd name="T26" fmla="*/ 99 w 103"/>
                <a:gd name="T27" fmla="*/ 20 h 40"/>
                <a:gd name="T28" fmla="*/ 101 w 103"/>
                <a:gd name="T29" fmla="*/ 20 h 40"/>
                <a:gd name="T30" fmla="*/ 103 w 103"/>
                <a:gd name="T31" fmla="*/ 20 h 40"/>
                <a:gd name="T32" fmla="*/ 99 w 103"/>
                <a:gd name="T33" fmla="*/ 11 h 40"/>
                <a:gd name="T34" fmla="*/ 80 w 103"/>
                <a:gd name="T35" fmla="*/ 3 h 40"/>
                <a:gd name="T36" fmla="*/ 52 w 103"/>
                <a:gd name="T37" fmla="*/ 0 h 40"/>
                <a:gd name="T38" fmla="*/ 16 w 103"/>
                <a:gd name="T39" fmla="*/ 5 h 40"/>
                <a:gd name="T40" fmla="*/ 5 w 103"/>
                <a:gd name="T41" fmla="*/ 11 h 40"/>
                <a:gd name="T42" fmla="*/ 0 w 103"/>
                <a:gd name="T43" fmla="*/ 20 h 40"/>
                <a:gd name="T44" fmla="*/ 5 w 103"/>
                <a:gd name="T45" fmla="*/ 28 h 40"/>
                <a:gd name="T46" fmla="*/ 24 w 103"/>
                <a:gd name="T47" fmla="*/ 37 h 40"/>
                <a:gd name="T48" fmla="*/ 52 w 103"/>
                <a:gd name="T49" fmla="*/ 40 h 40"/>
                <a:gd name="T50" fmla="*/ 87 w 103"/>
                <a:gd name="T51" fmla="*/ 35 h 40"/>
                <a:gd name="T52" fmla="*/ 99 w 103"/>
                <a:gd name="T53" fmla="*/ 28 h 40"/>
                <a:gd name="T54" fmla="*/ 103 w 103"/>
                <a:gd name="T55" fmla="*/ 20 h 40"/>
                <a:gd name="T56" fmla="*/ 101 w 103"/>
                <a:gd name="T5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40">
                  <a:moveTo>
                    <a:pt x="101" y="20"/>
                  </a:moveTo>
                  <a:cubicBezTo>
                    <a:pt x="99" y="20"/>
                    <a:pt x="99" y="20"/>
                    <a:pt x="99" y="20"/>
                  </a:cubicBezTo>
                  <a:cubicBezTo>
                    <a:pt x="99" y="22"/>
                    <a:pt x="98" y="23"/>
                    <a:pt x="96" y="25"/>
                  </a:cubicBezTo>
                  <a:cubicBezTo>
                    <a:pt x="93" y="28"/>
                    <a:pt x="87" y="31"/>
                    <a:pt x="79" y="33"/>
                  </a:cubicBezTo>
                  <a:cubicBezTo>
                    <a:pt x="71" y="35"/>
                    <a:pt x="62" y="36"/>
                    <a:pt x="52" y="36"/>
                  </a:cubicBezTo>
                  <a:cubicBezTo>
                    <a:pt x="38" y="36"/>
                    <a:pt x="26" y="34"/>
                    <a:pt x="17" y="31"/>
                  </a:cubicBezTo>
                  <a:cubicBezTo>
                    <a:pt x="13" y="29"/>
                    <a:pt x="10" y="27"/>
                    <a:pt x="7" y="25"/>
                  </a:cubicBezTo>
                  <a:cubicBezTo>
                    <a:pt x="5" y="23"/>
                    <a:pt x="4" y="22"/>
                    <a:pt x="4" y="20"/>
                  </a:cubicBezTo>
                  <a:cubicBezTo>
                    <a:pt x="4" y="18"/>
                    <a:pt x="5" y="16"/>
                    <a:pt x="7" y="14"/>
                  </a:cubicBezTo>
                  <a:cubicBezTo>
                    <a:pt x="11" y="11"/>
                    <a:pt x="17" y="9"/>
                    <a:pt x="25" y="7"/>
                  </a:cubicBezTo>
                  <a:cubicBezTo>
                    <a:pt x="32" y="5"/>
                    <a:pt x="42" y="4"/>
                    <a:pt x="52" y="4"/>
                  </a:cubicBezTo>
                  <a:cubicBezTo>
                    <a:pt x="65" y="4"/>
                    <a:pt x="77" y="6"/>
                    <a:pt x="86" y="9"/>
                  </a:cubicBezTo>
                  <a:cubicBezTo>
                    <a:pt x="90" y="11"/>
                    <a:pt x="94" y="12"/>
                    <a:pt x="96" y="14"/>
                  </a:cubicBezTo>
                  <a:cubicBezTo>
                    <a:pt x="98" y="16"/>
                    <a:pt x="99" y="18"/>
                    <a:pt x="99" y="20"/>
                  </a:cubicBezTo>
                  <a:cubicBezTo>
                    <a:pt x="101" y="20"/>
                    <a:pt x="101" y="20"/>
                    <a:pt x="101" y="20"/>
                  </a:cubicBezTo>
                  <a:cubicBezTo>
                    <a:pt x="103" y="20"/>
                    <a:pt x="103" y="20"/>
                    <a:pt x="103" y="20"/>
                  </a:cubicBezTo>
                  <a:cubicBezTo>
                    <a:pt x="103" y="17"/>
                    <a:pt x="101" y="14"/>
                    <a:pt x="99" y="11"/>
                  </a:cubicBezTo>
                  <a:cubicBezTo>
                    <a:pt x="94" y="8"/>
                    <a:pt x="88" y="5"/>
                    <a:pt x="80" y="3"/>
                  </a:cubicBezTo>
                  <a:cubicBezTo>
                    <a:pt x="72" y="1"/>
                    <a:pt x="62" y="0"/>
                    <a:pt x="52" y="0"/>
                  </a:cubicBezTo>
                  <a:cubicBezTo>
                    <a:pt x="38" y="0"/>
                    <a:pt x="25" y="2"/>
                    <a:pt x="16" y="5"/>
                  </a:cubicBezTo>
                  <a:cubicBezTo>
                    <a:pt x="11" y="7"/>
                    <a:pt x="8" y="9"/>
                    <a:pt x="5" y="11"/>
                  </a:cubicBezTo>
                  <a:cubicBezTo>
                    <a:pt x="2" y="14"/>
                    <a:pt x="0" y="17"/>
                    <a:pt x="0" y="20"/>
                  </a:cubicBezTo>
                  <a:cubicBezTo>
                    <a:pt x="0" y="23"/>
                    <a:pt x="2" y="26"/>
                    <a:pt x="5" y="28"/>
                  </a:cubicBezTo>
                  <a:cubicBezTo>
                    <a:pt x="9" y="32"/>
                    <a:pt x="15" y="35"/>
                    <a:pt x="24" y="37"/>
                  </a:cubicBezTo>
                  <a:cubicBezTo>
                    <a:pt x="32" y="39"/>
                    <a:pt x="41" y="40"/>
                    <a:pt x="52" y="40"/>
                  </a:cubicBezTo>
                  <a:cubicBezTo>
                    <a:pt x="66" y="40"/>
                    <a:pt x="78" y="38"/>
                    <a:pt x="87" y="35"/>
                  </a:cubicBezTo>
                  <a:cubicBezTo>
                    <a:pt x="92" y="33"/>
                    <a:pt x="96" y="31"/>
                    <a:pt x="99" y="28"/>
                  </a:cubicBezTo>
                  <a:cubicBezTo>
                    <a:pt x="101" y="26"/>
                    <a:pt x="103" y="23"/>
                    <a:pt x="103" y="20"/>
                  </a:cubicBezTo>
                  <a:lnTo>
                    <a:pt x="101" y="20"/>
                  </a:lnTo>
                  <a:close/>
                </a:path>
              </a:pathLst>
            </a:custGeom>
            <a:solidFill>
              <a:srgbClr val="DD8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90" name="Freeform 4798"/>
            <p:cNvSpPr>
              <a:spLocks/>
            </p:cNvSpPr>
            <p:nvPr/>
          </p:nvSpPr>
          <p:spPr bwMode="auto">
            <a:xfrm>
              <a:off x="8159868" y="5355204"/>
              <a:ext cx="315628" cy="92058"/>
            </a:xfrm>
            <a:custGeom>
              <a:avLst/>
              <a:gdLst>
                <a:gd name="T0" fmla="*/ 48 w 67"/>
                <a:gd name="T1" fmla="*/ 9 h 20"/>
                <a:gd name="T2" fmla="*/ 42 w 67"/>
                <a:gd name="T3" fmla="*/ 10 h 20"/>
                <a:gd name="T4" fmla="*/ 26 w 67"/>
                <a:gd name="T5" fmla="*/ 4 h 20"/>
                <a:gd name="T6" fmla="*/ 23 w 67"/>
                <a:gd name="T7" fmla="*/ 5 h 20"/>
                <a:gd name="T8" fmla="*/ 37 w 67"/>
                <a:gd name="T9" fmla="*/ 10 h 20"/>
                <a:gd name="T10" fmla="*/ 31 w 67"/>
                <a:gd name="T11" fmla="*/ 12 h 20"/>
                <a:gd name="T12" fmla="*/ 17 w 67"/>
                <a:gd name="T13" fmla="*/ 7 h 20"/>
                <a:gd name="T14" fmla="*/ 12 w 67"/>
                <a:gd name="T15" fmla="*/ 10 h 20"/>
                <a:gd name="T16" fmla="*/ 13 w 67"/>
                <a:gd name="T17" fmla="*/ 14 h 20"/>
                <a:gd name="T18" fmla="*/ 21 w 67"/>
                <a:gd name="T19" fmla="*/ 16 h 20"/>
                <a:gd name="T20" fmla="*/ 32 w 67"/>
                <a:gd name="T21" fmla="*/ 15 h 20"/>
                <a:gd name="T22" fmla="*/ 33 w 67"/>
                <a:gd name="T23" fmla="*/ 15 h 20"/>
                <a:gd name="T24" fmla="*/ 39 w 67"/>
                <a:gd name="T25" fmla="*/ 18 h 20"/>
                <a:gd name="T26" fmla="*/ 38 w 67"/>
                <a:gd name="T27" fmla="*/ 18 h 20"/>
                <a:gd name="T28" fmla="*/ 22 w 67"/>
                <a:gd name="T29" fmla="*/ 19 h 20"/>
                <a:gd name="T30" fmla="*/ 6 w 67"/>
                <a:gd name="T31" fmla="*/ 16 h 20"/>
                <a:gd name="T32" fmla="*/ 3 w 67"/>
                <a:gd name="T33" fmla="*/ 9 h 20"/>
                <a:gd name="T34" fmla="*/ 12 w 67"/>
                <a:gd name="T35" fmla="*/ 4 h 20"/>
                <a:gd name="T36" fmla="*/ 8 w 67"/>
                <a:gd name="T37" fmla="*/ 3 h 20"/>
                <a:gd name="T38" fmla="*/ 14 w 67"/>
                <a:gd name="T39" fmla="*/ 2 h 20"/>
                <a:gd name="T40" fmla="*/ 17 w 67"/>
                <a:gd name="T41" fmla="*/ 3 h 20"/>
                <a:gd name="T42" fmla="*/ 19 w 67"/>
                <a:gd name="T43" fmla="*/ 2 h 20"/>
                <a:gd name="T44" fmla="*/ 20 w 67"/>
                <a:gd name="T45" fmla="*/ 2 h 20"/>
                <a:gd name="T46" fmla="*/ 17 w 67"/>
                <a:gd name="T47" fmla="*/ 1 h 20"/>
                <a:gd name="T48" fmla="*/ 23 w 67"/>
                <a:gd name="T49" fmla="*/ 0 h 20"/>
                <a:gd name="T50" fmla="*/ 26 w 67"/>
                <a:gd name="T51" fmla="*/ 1 h 20"/>
                <a:gd name="T52" fmla="*/ 41 w 67"/>
                <a:gd name="T53" fmla="*/ 0 h 20"/>
                <a:gd name="T54" fmla="*/ 59 w 67"/>
                <a:gd name="T55" fmla="*/ 2 h 20"/>
                <a:gd name="T56" fmla="*/ 66 w 67"/>
                <a:gd name="T57" fmla="*/ 6 h 20"/>
                <a:gd name="T58" fmla="*/ 62 w 67"/>
                <a:gd name="T59" fmla="*/ 11 h 20"/>
                <a:gd name="T60" fmla="*/ 62 w 67"/>
                <a:gd name="T61" fmla="*/ 11 h 20"/>
                <a:gd name="T62" fmla="*/ 55 w 67"/>
                <a:gd name="T63" fmla="*/ 9 h 20"/>
                <a:gd name="T64" fmla="*/ 55 w 67"/>
                <a:gd name="T65" fmla="*/ 9 h 20"/>
                <a:gd name="T66" fmla="*/ 58 w 67"/>
                <a:gd name="T67" fmla="*/ 6 h 20"/>
                <a:gd name="T68" fmla="*/ 54 w 67"/>
                <a:gd name="T69" fmla="*/ 3 h 20"/>
                <a:gd name="T70" fmla="*/ 42 w 67"/>
                <a:gd name="T71" fmla="*/ 2 h 20"/>
                <a:gd name="T72" fmla="*/ 32 w 67"/>
                <a:gd name="T73" fmla="*/ 3 h 20"/>
                <a:gd name="T74" fmla="*/ 48 w 67"/>
                <a:gd name="T7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20">
                  <a:moveTo>
                    <a:pt x="48" y="9"/>
                  </a:moveTo>
                  <a:cubicBezTo>
                    <a:pt x="42" y="10"/>
                    <a:pt x="42" y="10"/>
                    <a:pt x="42" y="10"/>
                  </a:cubicBezTo>
                  <a:cubicBezTo>
                    <a:pt x="26" y="4"/>
                    <a:pt x="26" y="4"/>
                    <a:pt x="26" y="4"/>
                  </a:cubicBezTo>
                  <a:cubicBezTo>
                    <a:pt x="23" y="5"/>
                    <a:pt x="23" y="5"/>
                    <a:pt x="23" y="5"/>
                  </a:cubicBezTo>
                  <a:cubicBezTo>
                    <a:pt x="37" y="10"/>
                    <a:pt x="37" y="10"/>
                    <a:pt x="37" y="10"/>
                  </a:cubicBezTo>
                  <a:cubicBezTo>
                    <a:pt x="31" y="12"/>
                    <a:pt x="31" y="12"/>
                    <a:pt x="31" y="12"/>
                  </a:cubicBezTo>
                  <a:cubicBezTo>
                    <a:pt x="17" y="7"/>
                    <a:pt x="17" y="7"/>
                    <a:pt x="17" y="7"/>
                  </a:cubicBezTo>
                  <a:cubicBezTo>
                    <a:pt x="15" y="8"/>
                    <a:pt x="13" y="9"/>
                    <a:pt x="12" y="10"/>
                  </a:cubicBezTo>
                  <a:cubicBezTo>
                    <a:pt x="9" y="11"/>
                    <a:pt x="10" y="13"/>
                    <a:pt x="13" y="14"/>
                  </a:cubicBezTo>
                  <a:cubicBezTo>
                    <a:pt x="15" y="15"/>
                    <a:pt x="18" y="16"/>
                    <a:pt x="21" y="16"/>
                  </a:cubicBezTo>
                  <a:cubicBezTo>
                    <a:pt x="25" y="16"/>
                    <a:pt x="28" y="16"/>
                    <a:pt x="32" y="15"/>
                  </a:cubicBezTo>
                  <a:cubicBezTo>
                    <a:pt x="33" y="15"/>
                    <a:pt x="33" y="15"/>
                    <a:pt x="33" y="15"/>
                  </a:cubicBezTo>
                  <a:cubicBezTo>
                    <a:pt x="39" y="18"/>
                    <a:pt x="39" y="18"/>
                    <a:pt x="39" y="18"/>
                  </a:cubicBezTo>
                  <a:cubicBezTo>
                    <a:pt x="38" y="18"/>
                    <a:pt x="38" y="18"/>
                    <a:pt x="38" y="18"/>
                  </a:cubicBezTo>
                  <a:cubicBezTo>
                    <a:pt x="33" y="19"/>
                    <a:pt x="28" y="20"/>
                    <a:pt x="22" y="19"/>
                  </a:cubicBezTo>
                  <a:cubicBezTo>
                    <a:pt x="15" y="19"/>
                    <a:pt x="10" y="18"/>
                    <a:pt x="6" y="16"/>
                  </a:cubicBezTo>
                  <a:cubicBezTo>
                    <a:pt x="1" y="14"/>
                    <a:pt x="0" y="11"/>
                    <a:pt x="3" y="9"/>
                  </a:cubicBezTo>
                  <a:cubicBezTo>
                    <a:pt x="4" y="7"/>
                    <a:pt x="7" y="6"/>
                    <a:pt x="12" y="4"/>
                  </a:cubicBezTo>
                  <a:cubicBezTo>
                    <a:pt x="8" y="3"/>
                    <a:pt x="8" y="3"/>
                    <a:pt x="8" y="3"/>
                  </a:cubicBezTo>
                  <a:cubicBezTo>
                    <a:pt x="14" y="2"/>
                    <a:pt x="14" y="2"/>
                    <a:pt x="14" y="2"/>
                  </a:cubicBezTo>
                  <a:cubicBezTo>
                    <a:pt x="17" y="3"/>
                    <a:pt x="17" y="3"/>
                    <a:pt x="17" y="3"/>
                  </a:cubicBezTo>
                  <a:cubicBezTo>
                    <a:pt x="19" y="2"/>
                    <a:pt x="19" y="2"/>
                    <a:pt x="19" y="2"/>
                  </a:cubicBezTo>
                  <a:cubicBezTo>
                    <a:pt x="19" y="2"/>
                    <a:pt x="20" y="2"/>
                    <a:pt x="20" y="2"/>
                  </a:cubicBezTo>
                  <a:cubicBezTo>
                    <a:pt x="17" y="1"/>
                    <a:pt x="17" y="1"/>
                    <a:pt x="17" y="1"/>
                  </a:cubicBezTo>
                  <a:cubicBezTo>
                    <a:pt x="23" y="0"/>
                    <a:pt x="23" y="0"/>
                    <a:pt x="23" y="0"/>
                  </a:cubicBezTo>
                  <a:cubicBezTo>
                    <a:pt x="26" y="1"/>
                    <a:pt x="26" y="1"/>
                    <a:pt x="26" y="1"/>
                  </a:cubicBezTo>
                  <a:cubicBezTo>
                    <a:pt x="31" y="0"/>
                    <a:pt x="36" y="0"/>
                    <a:pt x="41" y="0"/>
                  </a:cubicBezTo>
                  <a:cubicBezTo>
                    <a:pt x="48" y="0"/>
                    <a:pt x="54" y="0"/>
                    <a:pt x="59" y="2"/>
                  </a:cubicBezTo>
                  <a:cubicBezTo>
                    <a:pt x="63" y="3"/>
                    <a:pt x="65" y="5"/>
                    <a:pt x="66" y="6"/>
                  </a:cubicBezTo>
                  <a:cubicBezTo>
                    <a:pt x="67" y="8"/>
                    <a:pt x="65" y="10"/>
                    <a:pt x="62" y="11"/>
                  </a:cubicBezTo>
                  <a:cubicBezTo>
                    <a:pt x="62" y="11"/>
                    <a:pt x="62" y="11"/>
                    <a:pt x="62" y="11"/>
                  </a:cubicBezTo>
                  <a:cubicBezTo>
                    <a:pt x="55" y="9"/>
                    <a:pt x="55" y="9"/>
                    <a:pt x="55" y="9"/>
                  </a:cubicBezTo>
                  <a:cubicBezTo>
                    <a:pt x="55" y="9"/>
                    <a:pt x="55" y="9"/>
                    <a:pt x="55" y="9"/>
                  </a:cubicBezTo>
                  <a:cubicBezTo>
                    <a:pt x="57" y="8"/>
                    <a:pt x="58" y="7"/>
                    <a:pt x="58" y="6"/>
                  </a:cubicBezTo>
                  <a:cubicBezTo>
                    <a:pt x="58" y="5"/>
                    <a:pt x="56" y="4"/>
                    <a:pt x="54" y="3"/>
                  </a:cubicBezTo>
                  <a:cubicBezTo>
                    <a:pt x="51" y="2"/>
                    <a:pt x="47" y="2"/>
                    <a:pt x="42" y="2"/>
                  </a:cubicBezTo>
                  <a:cubicBezTo>
                    <a:pt x="38" y="2"/>
                    <a:pt x="35" y="2"/>
                    <a:pt x="32" y="3"/>
                  </a:cubicBezTo>
                  <a:lnTo>
                    <a:pt x="48" y="9"/>
                  </a:lnTo>
                  <a:close/>
                </a:path>
              </a:pathLst>
            </a:custGeom>
            <a:solidFill>
              <a:srgbClr val="CC7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mn-ea"/>
                <a:cs typeface="Times New Roman" panose="02020603050405020304" pitchFamily="18" charset="0"/>
              </a:endParaRPr>
            </a:p>
          </p:txBody>
        </p:sp>
        <p:sp>
          <p:nvSpPr>
            <p:cNvPr id="191" name="下箭头 190"/>
            <p:cNvSpPr/>
            <p:nvPr/>
          </p:nvSpPr>
          <p:spPr>
            <a:xfrm>
              <a:off x="8188317" y="4841134"/>
              <a:ext cx="113826" cy="210951"/>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2" name="下箭头 191"/>
            <p:cNvSpPr/>
            <p:nvPr/>
          </p:nvSpPr>
          <p:spPr>
            <a:xfrm rot="8100000" flipH="1">
              <a:off x="7602776" y="5089779"/>
              <a:ext cx="110654" cy="302987"/>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193" name="组合 192"/>
          <p:cNvGrpSpPr/>
          <p:nvPr/>
        </p:nvGrpSpPr>
        <p:grpSpPr>
          <a:xfrm>
            <a:off x="6306206" y="4544676"/>
            <a:ext cx="1187827" cy="1026593"/>
            <a:chOff x="8406934" y="4007013"/>
            <a:chExt cx="1187827" cy="1026593"/>
          </a:xfrm>
        </p:grpSpPr>
        <p:cxnSp>
          <p:nvCxnSpPr>
            <p:cNvPr id="194" name="直接箭头连接符 193"/>
            <p:cNvCxnSpPr/>
            <p:nvPr/>
          </p:nvCxnSpPr>
          <p:spPr>
            <a:xfrm flipV="1">
              <a:off x="8615967" y="4007013"/>
              <a:ext cx="5120" cy="102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V="1">
              <a:off x="8406934" y="4879698"/>
              <a:ext cx="1187827" cy="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任意多边形 195"/>
            <p:cNvSpPr/>
            <p:nvPr/>
          </p:nvSpPr>
          <p:spPr>
            <a:xfrm>
              <a:off x="8628845" y="4546242"/>
              <a:ext cx="901521" cy="321972"/>
            </a:xfrm>
            <a:custGeom>
              <a:avLst/>
              <a:gdLst>
                <a:gd name="connsiteX0" fmla="*/ 0 w 901521"/>
                <a:gd name="connsiteY0" fmla="*/ 321972 h 321972"/>
                <a:gd name="connsiteX1" fmla="*/ 347730 w 901521"/>
                <a:gd name="connsiteY1" fmla="*/ 77273 h 321972"/>
                <a:gd name="connsiteX2" fmla="*/ 901521 w 901521"/>
                <a:gd name="connsiteY2" fmla="*/ 0 h 321972"/>
                <a:gd name="connsiteX3" fmla="*/ 901521 w 901521"/>
                <a:gd name="connsiteY3" fmla="*/ 0 h 321972"/>
              </a:gdLst>
              <a:ahLst/>
              <a:cxnLst>
                <a:cxn ang="0">
                  <a:pos x="connsiteX0" y="connsiteY0"/>
                </a:cxn>
                <a:cxn ang="0">
                  <a:pos x="connsiteX1" y="connsiteY1"/>
                </a:cxn>
                <a:cxn ang="0">
                  <a:pos x="connsiteX2" y="connsiteY2"/>
                </a:cxn>
                <a:cxn ang="0">
                  <a:pos x="connsiteX3" y="connsiteY3"/>
                </a:cxn>
              </a:cxnLst>
              <a:rect l="l" t="t" r="r" b="b"/>
              <a:pathLst>
                <a:path w="901521" h="321972">
                  <a:moveTo>
                    <a:pt x="0" y="321972"/>
                  </a:moveTo>
                  <a:cubicBezTo>
                    <a:pt x="98738" y="226453"/>
                    <a:pt x="197477" y="130935"/>
                    <a:pt x="347730" y="77273"/>
                  </a:cubicBezTo>
                  <a:cubicBezTo>
                    <a:pt x="497983" y="23611"/>
                    <a:pt x="901521" y="0"/>
                    <a:pt x="901521" y="0"/>
                  </a:cubicBezTo>
                  <a:lnTo>
                    <a:pt x="901521" y="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7" name="任意多边形 196"/>
            <p:cNvSpPr/>
            <p:nvPr/>
          </p:nvSpPr>
          <p:spPr>
            <a:xfrm>
              <a:off x="8615967" y="4250621"/>
              <a:ext cx="901521" cy="628202"/>
            </a:xfrm>
            <a:custGeom>
              <a:avLst/>
              <a:gdLst>
                <a:gd name="connsiteX0" fmla="*/ 0 w 901521"/>
                <a:gd name="connsiteY0" fmla="*/ 321972 h 321972"/>
                <a:gd name="connsiteX1" fmla="*/ 347730 w 901521"/>
                <a:gd name="connsiteY1" fmla="*/ 77273 h 321972"/>
                <a:gd name="connsiteX2" fmla="*/ 901521 w 901521"/>
                <a:gd name="connsiteY2" fmla="*/ 0 h 321972"/>
                <a:gd name="connsiteX3" fmla="*/ 901521 w 901521"/>
                <a:gd name="connsiteY3" fmla="*/ 0 h 321972"/>
              </a:gdLst>
              <a:ahLst/>
              <a:cxnLst>
                <a:cxn ang="0">
                  <a:pos x="connsiteX0" y="connsiteY0"/>
                </a:cxn>
                <a:cxn ang="0">
                  <a:pos x="connsiteX1" y="connsiteY1"/>
                </a:cxn>
                <a:cxn ang="0">
                  <a:pos x="connsiteX2" y="connsiteY2"/>
                </a:cxn>
                <a:cxn ang="0">
                  <a:pos x="connsiteX3" y="connsiteY3"/>
                </a:cxn>
              </a:cxnLst>
              <a:rect l="l" t="t" r="r" b="b"/>
              <a:pathLst>
                <a:path w="901521" h="321972">
                  <a:moveTo>
                    <a:pt x="0" y="321972"/>
                  </a:moveTo>
                  <a:cubicBezTo>
                    <a:pt x="98738" y="226453"/>
                    <a:pt x="197477" y="130935"/>
                    <a:pt x="347730" y="77273"/>
                  </a:cubicBezTo>
                  <a:cubicBezTo>
                    <a:pt x="497983" y="23611"/>
                    <a:pt x="901521" y="0"/>
                    <a:pt x="901521" y="0"/>
                  </a:cubicBezTo>
                  <a:lnTo>
                    <a:pt x="901521"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8" name="下箭头 197"/>
            <p:cNvSpPr/>
            <p:nvPr/>
          </p:nvSpPr>
          <p:spPr>
            <a:xfrm rot="10800000">
              <a:off x="9383912" y="4318583"/>
              <a:ext cx="80764" cy="154099"/>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99" name="文本框 198"/>
          <p:cNvSpPr txBox="1"/>
          <p:nvPr/>
        </p:nvSpPr>
        <p:spPr>
          <a:xfrm>
            <a:off x="1471783" y="5883581"/>
            <a:ext cx="1531179" cy="523220"/>
          </a:xfrm>
          <a:prstGeom prst="rect">
            <a:avLst/>
          </a:prstGeom>
          <a:noFill/>
        </p:spPr>
        <p:txBody>
          <a:bodyPr wrap="square" rtlCol="0">
            <a:spAutoFit/>
          </a:bodyPr>
          <a:lstStyle/>
          <a:p>
            <a:pPr algn="ctr"/>
            <a:r>
              <a:rPr lang="zh-CN" altLang="en-US" sz="1400" dirty="0">
                <a:ea typeface="+mn-ea"/>
                <a:cs typeface="Times New Roman" panose="02020603050405020304" pitchFamily="18" charset="0"/>
              </a:rPr>
              <a:t>减少新场景下模型训练的时间</a:t>
            </a:r>
          </a:p>
        </p:txBody>
      </p:sp>
      <p:sp>
        <p:nvSpPr>
          <p:cNvPr id="200" name="文本框 199"/>
          <p:cNvSpPr txBox="1"/>
          <p:nvPr/>
        </p:nvSpPr>
        <p:spPr>
          <a:xfrm>
            <a:off x="3675606" y="5885877"/>
            <a:ext cx="1748341" cy="523220"/>
          </a:xfrm>
          <a:prstGeom prst="rect">
            <a:avLst/>
          </a:prstGeom>
          <a:noFill/>
        </p:spPr>
        <p:txBody>
          <a:bodyPr wrap="square" rtlCol="0">
            <a:spAutoFit/>
          </a:bodyPr>
          <a:lstStyle/>
          <a:p>
            <a:pPr algn="ctr"/>
            <a:r>
              <a:rPr lang="zh-CN" altLang="en-US" sz="1400" dirty="0">
                <a:ea typeface="+mn-ea"/>
                <a:cs typeface="Times New Roman" panose="02020603050405020304" pitchFamily="18" charset="0"/>
              </a:rPr>
              <a:t>新场景标记样本不足，降低标注成本</a:t>
            </a:r>
          </a:p>
        </p:txBody>
      </p:sp>
      <p:sp>
        <p:nvSpPr>
          <p:cNvPr id="201" name="文本框 200"/>
          <p:cNvSpPr txBox="1"/>
          <p:nvPr/>
        </p:nvSpPr>
        <p:spPr>
          <a:xfrm>
            <a:off x="6025948" y="5883581"/>
            <a:ext cx="1748341" cy="523220"/>
          </a:xfrm>
          <a:prstGeom prst="rect">
            <a:avLst/>
          </a:prstGeom>
          <a:noFill/>
        </p:spPr>
        <p:txBody>
          <a:bodyPr wrap="square" rtlCol="0">
            <a:spAutoFit/>
          </a:bodyPr>
          <a:lstStyle/>
          <a:p>
            <a:pPr algn="ctr"/>
            <a:r>
              <a:rPr lang="zh-CN" altLang="en-US" sz="1400" dirty="0">
                <a:ea typeface="+mn-ea"/>
                <a:cs typeface="Times New Roman" panose="02020603050405020304" pitchFamily="18" charset="0"/>
              </a:rPr>
              <a:t>利用任务之间的相关性提升模型性能</a:t>
            </a:r>
          </a:p>
        </p:txBody>
      </p:sp>
    </p:spTree>
    <p:extLst>
      <p:ext uri="{BB962C8B-B14F-4D97-AF65-F5344CB8AC3E}">
        <p14:creationId xmlns:p14="http://schemas.microsoft.com/office/powerpoint/2010/main" val="772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15" name="文本框 14"/>
          <p:cNvSpPr txBox="1"/>
          <p:nvPr/>
        </p:nvSpPr>
        <p:spPr>
          <a:xfrm>
            <a:off x="402654" y="1583987"/>
            <a:ext cx="8238494" cy="584775"/>
          </a:xfrm>
          <a:prstGeom prst="rect">
            <a:avLst/>
          </a:prstGeom>
          <a:noFill/>
        </p:spPr>
        <p:txBody>
          <a:bodyPr wrap="square" rtlCol="0">
            <a:spAutoFit/>
          </a:bodyPr>
          <a:lstStyle/>
          <a:p>
            <a:r>
              <a:rPr lang="en-US" altLang="zh-CN" sz="1600" dirty="0">
                <a:ea typeface="+mn-ea"/>
                <a:cs typeface="Times New Roman" panose="02020603050405020304" pitchFamily="18" charset="0"/>
              </a:rPr>
              <a:t>KLIEP (Kullback Leibler Importance Estimation Procedure)</a:t>
            </a:r>
            <a:r>
              <a:rPr lang="zh-CN" altLang="en-US" sz="1600" dirty="0">
                <a:ea typeface="+mn-ea"/>
                <a:cs typeface="Times New Roman" panose="02020603050405020304" pitchFamily="18" charset="0"/>
              </a:rPr>
              <a:t>通过</a:t>
            </a:r>
            <a:r>
              <a:rPr lang="en-US" altLang="zh-CN" sz="1600" dirty="0">
                <a:ea typeface="+mn-ea"/>
                <a:cs typeface="Times New Roman" panose="02020603050405020304" pitchFamily="18" charset="0"/>
              </a:rPr>
              <a:t>KL</a:t>
            </a:r>
            <a:r>
              <a:rPr lang="zh-CN" altLang="en-US" sz="1600" dirty="0">
                <a:ea typeface="+mn-ea"/>
                <a:cs typeface="Times New Roman" panose="02020603050405020304" pitchFamily="18" charset="0"/>
              </a:rPr>
              <a:t>距离来衡量两个分布之间的差异，并通过样本加权方式去学习一组和样本相关的权重</a:t>
            </a:r>
          </a:p>
        </p:txBody>
      </p:sp>
      <p:sp>
        <p:nvSpPr>
          <p:cNvPr id="16" name="文本框 15"/>
          <p:cNvSpPr txBox="1"/>
          <p:nvPr/>
        </p:nvSpPr>
        <p:spPr>
          <a:xfrm>
            <a:off x="535994" y="2136830"/>
            <a:ext cx="656712" cy="461665"/>
          </a:xfrm>
          <a:prstGeom prst="rect">
            <a:avLst/>
          </a:prstGeom>
          <a:noFill/>
        </p:spPr>
        <p:txBody>
          <a:bodyPr wrap="square" rtlCol="0">
            <a:spAutoFit/>
          </a:bodyPr>
          <a:lstStyle/>
          <a:p>
            <a:pPr algn="ctr"/>
            <a:r>
              <a:rPr lang="zh-CN" altLang="en-US" sz="1200" dirty="0">
                <a:ea typeface="+mn-ea"/>
                <a:cs typeface="Times New Roman" panose="02020603050405020304" pitchFamily="18" charset="0"/>
              </a:rPr>
              <a:t>问题</a:t>
            </a:r>
            <a:endParaRPr lang="en-US" altLang="zh-CN" sz="1200" dirty="0">
              <a:ea typeface="+mn-ea"/>
              <a:cs typeface="Times New Roman" panose="02020603050405020304" pitchFamily="18" charset="0"/>
            </a:endParaRPr>
          </a:p>
          <a:p>
            <a:pPr algn="ctr"/>
            <a:r>
              <a:rPr lang="zh-CN" altLang="en-US" sz="1200" dirty="0">
                <a:ea typeface="+mn-ea"/>
                <a:cs typeface="Times New Roman" panose="02020603050405020304" pitchFamily="18" charset="0"/>
              </a:rPr>
              <a:t>抽象</a:t>
            </a:r>
          </a:p>
        </p:txBody>
      </p:sp>
      <p:pic>
        <p:nvPicPr>
          <p:cNvPr id="17" name="图片 16"/>
          <p:cNvPicPr>
            <a:picLocks noChangeAspect="1"/>
          </p:cNvPicPr>
          <p:nvPr/>
        </p:nvPicPr>
        <p:blipFill>
          <a:blip r:embed="rId3"/>
          <a:stretch>
            <a:fillRect/>
          </a:stretch>
        </p:blipFill>
        <p:spPr>
          <a:xfrm>
            <a:off x="1188320" y="2536664"/>
            <a:ext cx="6638974" cy="566742"/>
          </a:xfrm>
          <a:prstGeom prst="rect">
            <a:avLst/>
          </a:prstGeom>
        </p:spPr>
      </p:pic>
      <p:sp>
        <p:nvSpPr>
          <p:cNvPr id="18" name="右箭头 17"/>
          <p:cNvSpPr/>
          <p:nvPr/>
        </p:nvSpPr>
        <p:spPr bwMode="auto">
          <a:xfrm>
            <a:off x="1206322" y="3587194"/>
            <a:ext cx="432048" cy="144016"/>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文本框 18"/>
          <p:cNvSpPr txBox="1"/>
          <p:nvPr/>
        </p:nvSpPr>
        <p:spPr>
          <a:xfrm>
            <a:off x="1008300" y="3289497"/>
            <a:ext cx="828092" cy="276999"/>
          </a:xfrm>
          <a:prstGeom prst="rect">
            <a:avLst/>
          </a:prstGeom>
          <a:noFill/>
        </p:spPr>
        <p:txBody>
          <a:bodyPr wrap="square" rtlCol="0">
            <a:spAutoFit/>
          </a:bodyPr>
          <a:lstStyle/>
          <a:p>
            <a:pPr algn="ctr"/>
            <a:r>
              <a:rPr lang="zh-CN" altLang="en-US" sz="1200" dirty="0">
                <a:ea typeface="+mn-ea"/>
                <a:cs typeface="Times New Roman" panose="02020603050405020304" pitchFamily="18" charset="0"/>
              </a:rPr>
              <a:t>样本权重</a:t>
            </a:r>
          </a:p>
        </p:txBody>
      </p:sp>
      <p:pic>
        <p:nvPicPr>
          <p:cNvPr id="20" name="图片 19"/>
          <p:cNvPicPr>
            <a:picLocks noChangeAspect="1"/>
          </p:cNvPicPr>
          <p:nvPr/>
        </p:nvPicPr>
        <p:blipFill>
          <a:blip r:embed="rId4"/>
          <a:stretch>
            <a:fillRect/>
          </a:stretch>
        </p:blipFill>
        <p:spPr>
          <a:xfrm>
            <a:off x="1908400" y="3407230"/>
            <a:ext cx="1260140" cy="523314"/>
          </a:xfrm>
          <a:prstGeom prst="rect">
            <a:avLst/>
          </a:prstGeom>
        </p:spPr>
      </p:pic>
      <p:pic>
        <p:nvPicPr>
          <p:cNvPr id="21" name="图片 20"/>
          <p:cNvPicPr>
            <a:picLocks noChangeAspect="1"/>
          </p:cNvPicPr>
          <p:nvPr/>
        </p:nvPicPr>
        <p:blipFill>
          <a:blip r:embed="rId5"/>
          <a:stretch>
            <a:fillRect/>
          </a:stretch>
        </p:blipFill>
        <p:spPr>
          <a:xfrm>
            <a:off x="3310198" y="3407176"/>
            <a:ext cx="1626511" cy="507435"/>
          </a:xfrm>
          <a:prstGeom prst="rect">
            <a:avLst/>
          </a:prstGeom>
        </p:spPr>
      </p:pic>
      <p:sp>
        <p:nvSpPr>
          <p:cNvPr id="22" name="右箭头 21"/>
          <p:cNvSpPr/>
          <p:nvPr/>
        </p:nvSpPr>
        <p:spPr bwMode="auto">
          <a:xfrm>
            <a:off x="5170373" y="3587194"/>
            <a:ext cx="432048" cy="144016"/>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文本框 23"/>
          <p:cNvSpPr txBox="1"/>
          <p:nvPr/>
        </p:nvSpPr>
        <p:spPr>
          <a:xfrm>
            <a:off x="4972351" y="3289497"/>
            <a:ext cx="828092" cy="276999"/>
          </a:xfrm>
          <a:prstGeom prst="rect">
            <a:avLst/>
          </a:prstGeom>
          <a:noFill/>
        </p:spPr>
        <p:txBody>
          <a:bodyPr wrap="square" rtlCol="0">
            <a:spAutoFit/>
          </a:bodyPr>
          <a:lstStyle/>
          <a:p>
            <a:pPr algn="ctr"/>
            <a:r>
              <a:rPr lang="zh-CN" altLang="en-US" sz="1200" dirty="0">
                <a:ea typeface="+mn-ea"/>
                <a:cs typeface="Times New Roman" panose="02020603050405020304" pitchFamily="18" charset="0"/>
              </a:rPr>
              <a:t>优化求解</a:t>
            </a:r>
          </a:p>
        </p:txBody>
      </p:sp>
      <p:pic>
        <p:nvPicPr>
          <p:cNvPr id="25" name="图片 24"/>
          <p:cNvPicPr>
            <a:picLocks noChangeAspect="1"/>
          </p:cNvPicPr>
          <p:nvPr/>
        </p:nvPicPr>
        <p:blipFill>
          <a:blip r:embed="rId6"/>
          <a:stretch>
            <a:fillRect/>
          </a:stretch>
        </p:blipFill>
        <p:spPr>
          <a:xfrm>
            <a:off x="5695151" y="3160128"/>
            <a:ext cx="2750745" cy="1018538"/>
          </a:xfrm>
          <a:prstGeom prst="rect">
            <a:avLst/>
          </a:prstGeom>
        </p:spPr>
      </p:pic>
      <mc:AlternateContent xmlns:mc="http://schemas.openxmlformats.org/markup-compatibility/2006" xmlns:a14="http://schemas.microsoft.com/office/drawing/2010/main">
        <mc:Choice Requires="a14">
          <p:sp>
            <p:nvSpPr>
              <p:cNvPr id="27" name="文本框 26"/>
              <p:cNvSpPr txBox="1"/>
              <p:nvPr/>
            </p:nvSpPr>
            <p:spPr>
              <a:xfrm>
                <a:off x="402654" y="4534828"/>
                <a:ext cx="4105153" cy="830997"/>
              </a:xfrm>
              <a:prstGeom prst="rect">
                <a:avLst/>
              </a:prstGeom>
              <a:noFill/>
            </p:spPr>
            <p:txBody>
              <a:bodyPr wrap="square" rtlCol="0">
                <a:spAutoFit/>
              </a:bodyPr>
              <a:lstStyle/>
              <a:p>
                <a:r>
                  <a:rPr lang="en-US" altLang="zh-CN" sz="1600" dirty="0">
                    <a:ea typeface="+mn-ea"/>
                    <a:cs typeface="Times New Roman" panose="02020603050405020304" pitchFamily="18" charset="0"/>
                  </a:rPr>
                  <a:t>SA (Subspace Alignment)</a:t>
                </a:r>
                <a:r>
                  <a:rPr lang="zh-CN" altLang="en-US" sz="1600" dirty="0">
                    <a:ea typeface="+mn-ea"/>
                    <a:cs typeface="Times New Roman" panose="02020603050405020304" pitchFamily="18" charset="0"/>
                  </a:rPr>
                  <a:t>对数据的子空间进行对齐，采用简单的线性映射将源域的子空间</a:t>
                </a:r>
                <a14:m>
                  <m:oMath xmlns:m="http://schemas.openxmlformats.org/officeDocument/2006/math">
                    <m:sSub>
                      <m:sSubPr>
                        <m:ctrlPr>
                          <a:rPr lang="en-US" altLang="zh-CN" sz="1600" b="0" i="1" smtClean="0">
                            <a:latin typeface="Cambria Math" panose="02040503050406030204" pitchFamily="18" charset="0"/>
                            <a:ea typeface="+mn-ea"/>
                          </a:rPr>
                        </m:ctrlPr>
                      </m:sSubPr>
                      <m:e>
                        <m:r>
                          <a:rPr lang="en-US" altLang="zh-CN" sz="1600" b="0" i="1" smtClean="0">
                            <a:latin typeface="Cambria Math" panose="02040503050406030204" pitchFamily="18" charset="0"/>
                            <a:ea typeface="+mn-ea"/>
                          </a:rPr>
                          <m:t>𝑋</m:t>
                        </m:r>
                      </m:e>
                      <m:sub>
                        <m:r>
                          <a:rPr lang="en-US" altLang="zh-CN" sz="1600" b="0" i="1" smtClean="0">
                            <a:latin typeface="Cambria Math" panose="02040503050406030204" pitchFamily="18" charset="0"/>
                            <a:ea typeface="+mn-ea"/>
                          </a:rPr>
                          <m:t>𝑆</m:t>
                        </m:r>
                      </m:sub>
                    </m:sSub>
                  </m:oMath>
                </a14:m>
                <a:r>
                  <a:rPr lang="zh-CN" altLang="en-US" sz="1600" dirty="0">
                    <a:ea typeface="+mn-ea"/>
                    <a:cs typeface="Times New Roman" panose="02020603050405020304" pitchFamily="18" charset="0"/>
                  </a:rPr>
                  <a:t>和目标域的子空间</a:t>
                </a:r>
                <a14:m>
                  <m:oMath xmlns:m="http://schemas.openxmlformats.org/officeDocument/2006/math">
                    <m:sSub>
                      <m:sSubPr>
                        <m:ctrlPr>
                          <a:rPr lang="en-US" altLang="zh-CN" sz="1600" b="0" i="1" smtClean="0">
                            <a:latin typeface="Cambria Math" panose="02040503050406030204" pitchFamily="18" charset="0"/>
                            <a:ea typeface="+mn-ea"/>
                          </a:rPr>
                        </m:ctrlPr>
                      </m:sSubPr>
                      <m:e>
                        <m:r>
                          <a:rPr lang="en-US" altLang="zh-CN" sz="1600" b="0" i="1" smtClean="0">
                            <a:latin typeface="Cambria Math" panose="02040503050406030204" pitchFamily="18" charset="0"/>
                            <a:ea typeface="+mn-ea"/>
                          </a:rPr>
                          <m:t>𝑋</m:t>
                        </m:r>
                      </m:e>
                      <m:sub>
                        <m:r>
                          <a:rPr lang="en-US" altLang="zh-CN" sz="1600" b="0" i="1" smtClean="0">
                            <a:latin typeface="Cambria Math" panose="02040503050406030204" pitchFamily="18" charset="0"/>
                            <a:ea typeface="+mn-ea"/>
                          </a:rPr>
                          <m:t>𝑇</m:t>
                        </m:r>
                      </m:sub>
                    </m:sSub>
                  </m:oMath>
                </a14:m>
                <a:r>
                  <a:rPr lang="zh-CN" altLang="en-US" sz="1600" dirty="0">
                    <a:ea typeface="+mn-ea"/>
                    <a:cs typeface="Times New Roman" panose="02020603050405020304" pitchFamily="18" charset="0"/>
                  </a:rPr>
                  <a:t>对齐</a:t>
                </a:r>
              </a:p>
            </p:txBody>
          </p:sp>
        </mc:Choice>
        <mc:Fallback xmlns="">
          <p:sp>
            <p:nvSpPr>
              <p:cNvPr id="27" name="文本框 26"/>
              <p:cNvSpPr txBox="1">
                <a:spLocks noRot="1" noChangeAspect="1" noMove="1" noResize="1" noEditPoints="1" noAdjustHandles="1" noChangeArrowheads="1" noChangeShapeType="1" noTextEdit="1"/>
              </p:cNvSpPr>
              <p:nvPr/>
            </p:nvSpPr>
            <p:spPr>
              <a:xfrm>
                <a:off x="402654" y="4534828"/>
                <a:ext cx="4105153" cy="830997"/>
              </a:xfrm>
              <a:prstGeom prst="rect">
                <a:avLst/>
              </a:prstGeom>
              <a:blipFill rotWithShape="0">
                <a:blip r:embed="rId7"/>
                <a:stretch>
                  <a:fillRect l="-743" t="-2941" b="-8088"/>
                </a:stretch>
              </a:blipFill>
            </p:spPr>
            <p:txBody>
              <a:bodyPr/>
              <a:lstStyle/>
              <a:p>
                <a:r>
                  <a:rPr lang="zh-CN" altLang="en-US">
                    <a:noFill/>
                  </a:rPr>
                  <a:t> </a:t>
                </a:r>
              </a:p>
            </p:txBody>
          </p:sp>
        </mc:Fallback>
      </mc:AlternateContent>
      <p:pic>
        <p:nvPicPr>
          <p:cNvPr id="28" name="图片 27"/>
          <p:cNvPicPr>
            <a:picLocks noChangeAspect="1"/>
          </p:cNvPicPr>
          <p:nvPr/>
        </p:nvPicPr>
        <p:blipFill>
          <a:blip r:embed="rId8"/>
          <a:stretch>
            <a:fillRect/>
          </a:stretch>
        </p:blipFill>
        <p:spPr>
          <a:xfrm>
            <a:off x="1099180" y="2203218"/>
            <a:ext cx="2147903" cy="385765"/>
          </a:xfrm>
          <a:prstGeom prst="rect">
            <a:avLst/>
          </a:prstGeom>
        </p:spPr>
      </p:pic>
      <p:pic>
        <p:nvPicPr>
          <p:cNvPr id="29" name="图片 28"/>
          <p:cNvPicPr>
            <a:picLocks noChangeAspect="1"/>
          </p:cNvPicPr>
          <p:nvPr/>
        </p:nvPicPr>
        <p:blipFill>
          <a:blip r:embed="rId9"/>
          <a:stretch>
            <a:fillRect/>
          </a:stretch>
        </p:blipFill>
        <p:spPr>
          <a:xfrm>
            <a:off x="4644008" y="4483768"/>
            <a:ext cx="3258014" cy="1764114"/>
          </a:xfrm>
          <a:prstGeom prst="rect">
            <a:avLst/>
          </a:prstGeom>
        </p:spPr>
      </p:pic>
      <p:sp>
        <p:nvSpPr>
          <p:cNvPr id="26" name="内容占位符 2">
            <a:extLst>
              <a:ext uri="{FF2B5EF4-FFF2-40B4-BE49-F238E27FC236}">
                <a16:creationId xmlns:a16="http://schemas.microsoft.com/office/drawing/2014/main" id="{D542B897-1C76-485F-867F-9C99D75A10D2}"/>
              </a:ext>
            </a:extLst>
          </p:cNvPr>
          <p:cNvSpPr txBox="1">
            <a:spLocks/>
          </p:cNvSpPr>
          <p:nvPr/>
        </p:nvSpPr>
        <p:spPr>
          <a:xfrm>
            <a:off x="402654" y="1011073"/>
            <a:ext cx="4385370"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en-US" altLang="zh-CN" sz="2400" b="1" dirty="0">
                <a:latin typeface="Times New Roman" panose="02020603050405020304" pitchFamily="18" charset="0"/>
                <a:ea typeface="宋体" panose="02010600030101010101" pitchFamily="2" charset="-122"/>
              </a:rPr>
              <a:t>KLIEP</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SA</a:t>
            </a:r>
            <a:r>
              <a:rPr lang="zh-CN" altLang="en-US" sz="2400" b="1" dirty="0">
                <a:latin typeface="Times New Roman" panose="02020603050405020304" pitchFamily="18" charset="0"/>
                <a:ea typeface="宋体" panose="02010600030101010101" pitchFamily="2" charset="-122"/>
              </a:rPr>
              <a:t>等算法：</a:t>
            </a:r>
          </a:p>
        </p:txBody>
      </p:sp>
    </p:spTree>
    <p:extLst>
      <p:ext uri="{BB962C8B-B14F-4D97-AF65-F5344CB8AC3E}">
        <p14:creationId xmlns:p14="http://schemas.microsoft.com/office/powerpoint/2010/main" val="206618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025271"/>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en-US" altLang="zh-CN" sz="2400" b="1" dirty="0">
                <a:latin typeface="Times New Roman" panose="02020603050405020304" pitchFamily="18" charset="0"/>
                <a:ea typeface="宋体" panose="02010600030101010101" pitchFamily="2" charset="-122"/>
              </a:rPr>
              <a:t>TCA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KLIEP</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SA</a:t>
            </a:r>
            <a:r>
              <a:rPr lang="zh-CN" altLang="en-US" sz="2400" b="1" dirty="0">
                <a:latin typeface="Times New Roman" panose="02020603050405020304" pitchFamily="18" charset="0"/>
                <a:ea typeface="宋体" panose="02010600030101010101" pitchFamily="2" charset="-122"/>
              </a:rPr>
              <a:t>等迁移算法：</a:t>
            </a:r>
          </a:p>
        </p:txBody>
      </p:sp>
      <p:sp>
        <p:nvSpPr>
          <p:cNvPr id="26" name="文本框 25"/>
          <p:cNvSpPr txBox="1"/>
          <p:nvPr/>
        </p:nvSpPr>
        <p:spPr>
          <a:xfrm>
            <a:off x="339368" y="1643683"/>
            <a:ext cx="8625120" cy="369332"/>
          </a:xfrm>
          <a:prstGeom prst="rect">
            <a:avLst/>
          </a:prstGeom>
          <a:noFill/>
        </p:spPr>
        <p:txBody>
          <a:bodyPr wrap="square" rtlCol="0">
            <a:spAutoFit/>
          </a:bodyPr>
          <a:lstStyle/>
          <a:p>
            <a:r>
              <a:rPr lang="zh-CN" altLang="en-US" sz="1800" b="1" dirty="0"/>
              <a:t>高低增益局点识别：</a:t>
            </a:r>
            <a:r>
              <a:rPr lang="zh-CN" altLang="en-US" sz="1600" dirty="0"/>
              <a:t>通过一个局点的增益预测值的平均值反映，红色是潜在高增益局点</a:t>
            </a:r>
          </a:p>
        </p:txBody>
      </p:sp>
      <p:sp>
        <p:nvSpPr>
          <p:cNvPr id="30" name="文本框 29"/>
          <p:cNvSpPr txBox="1"/>
          <p:nvPr/>
        </p:nvSpPr>
        <p:spPr>
          <a:xfrm>
            <a:off x="343942" y="3314290"/>
            <a:ext cx="7069540" cy="369332"/>
          </a:xfrm>
          <a:prstGeom prst="rect">
            <a:avLst/>
          </a:prstGeom>
          <a:noFill/>
        </p:spPr>
        <p:txBody>
          <a:bodyPr wrap="square" rtlCol="0">
            <a:spAutoFit/>
          </a:bodyPr>
          <a:lstStyle/>
          <a:p>
            <a:r>
              <a:rPr lang="zh-CN" altLang="en-US" sz="1800" b="1" dirty="0"/>
              <a:t>高增益局点</a:t>
            </a:r>
            <a:r>
              <a:rPr lang="en-US" altLang="zh-CN" sz="1800" b="1" dirty="0"/>
              <a:t>P30</a:t>
            </a:r>
            <a:r>
              <a:rPr lang="zh-CN" altLang="en-US" sz="1800" b="1" dirty="0"/>
              <a:t>指标：</a:t>
            </a:r>
          </a:p>
        </p:txBody>
      </p:sp>
      <p:graphicFrame>
        <p:nvGraphicFramePr>
          <p:cNvPr id="32" name="表格 31"/>
          <p:cNvGraphicFramePr>
            <a:graphicFrameLocks noGrp="1"/>
          </p:cNvGraphicFramePr>
          <p:nvPr>
            <p:extLst>
              <p:ext uri="{D42A27DB-BD31-4B8C-83A1-F6EECF244321}">
                <p14:modId xmlns:p14="http://schemas.microsoft.com/office/powerpoint/2010/main" val="1639566719"/>
              </p:ext>
            </p:extLst>
          </p:nvPr>
        </p:nvGraphicFramePr>
        <p:xfrm>
          <a:off x="415500" y="4538175"/>
          <a:ext cx="8268560" cy="1529005"/>
        </p:xfrm>
        <a:graphic>
          <a:graphicData uri="http://schemas.openxmlformats.org/drawingml/2006/table">
            <a:tbl>
              <a:tblPr firstRow="1" bandRow="1">
                <a:tableStyleId>{5C22544A-7EE6-4342-B048-85BDC9FD1C3A}</a:tableStyleId>
              </a:tblPr>
              <a:tblGrid>
                <a:gridCol w="1033570">
                  <a:extLst>
                    <a:ext uri="{9D8B030D-6E8A-4147-A177-3AD203B41FA5}">
                      <a16:colId xmlns:a16="http://schemas.microsoft.com/office/drawing/2014/main" val="20000"/>
                    </a:ext>
                  </a:extLst>
                </a:gridCol>
                <a:gridCol w="1033570">
                  <a:extLst>
                    <a:ext uri="{9D8B030D-6E8A-4147-A177-3AD203B41FA5}">
                      <a16:colId xmlns:a16="http://schemas.microsoft.com/office/drawing/2014/main" val="20001"/>
                    </a:ext>
                  </a:extLst>
                </a:gridCol>
                <a:gridCol w="1033570">
                  <a:extLst>
                    <a:ext uri="{9D8B030D-6E8A-4147-A177-3AD203B41FA5}">
                      <a16:colId xmlns:a16="http://schemas.microsoft.com/office/drawing/2014/main" val="20002"/>
                    </a:ext>
                  </a:extLst>
                </a:gridCol>
                <a:gridCol w="1033570">
                  <a:extLst>
                    <a:ext uri="{9D8B030D-6E8A-4147-A177-3AD203B41FA5}">
                      <a16:colId xmlns:a16="http://schemas.microsoft.com/office/drawing/2014/main" val="20003"/>
                    </a:ext>
                  </a:extLst>
                </a:gridCol>
                <a:gridCol w="1033570">
                  <a:extLst>
                    <a:ext uri="{9D8B030D-6E8A-4147-A177-3AD203B41FA5}">
                      <a16:colId xmlns:a16="http://schemas.microsoft.com/office/drawing/2014/main" val="20004"/>
                    </a:ext>
                  </a:extLst>
                </a:gridCol>
                <a:gridCol w="1033570">
                  <a:extLst>
                    <a:ext uri="{9D8B030D-6E8A-4147-A177-3AD203B41FA5}">
                      <a16:colId xmlns:a16="http://schemas.microsoft.com/office/drawing/2014/main" val="20005"/>
                    </a:ext>
                  </a:extLst>
                </a:gridCol>
                <a:gridCol w="1033570">
                  <a:extLst>
                    <a:ext uri="{9D8B030D-6E8A-4147-A177-3AD203B41FA5}">
                      <a16:colId xmlns:a16="http://schemas.microsoft.com/office/drawing/2014/main" val="20006"/>
                    </a:ext>
                  </a:extLst>
                </a:gridCol>
                <a:gridCol w="1033570">
                  <a:extLst>
                    <a:ext uri="{9D8B030D-6E8A-4147-A177-3AD203B41FA5}">
                      <a16:colId xmlns:a16="http://schemas.microsoft.com/office/drawing/2014/main" val="20007"/>
                    </a:ext>
                  </a:extLst>
                </a:gridCol>
              </a:tblGrid>
              <a:tr h="302203">
                <a:tc>
                  <a:txBody>
                    <a:bodyPr/>
                    <a:lstStyle/>
                    <a:p>
                      <a:pPr algn="ctr" fontAlgn="b"/>
                      <a:r>
                        <a:rPr lang="en-US" sz="1600" b="0" i="0" u="none" strike="noStrike" dirty="0">
                          <a:solidFill>
                            <a:srgbClr val="000000"/>
                          </a:solidFill>
                          <a:effectLst/>
                          <a:latin typeface="宋体" panose="02010600030101010101" pitchFamily="2" charset="-122"/>
                          <a:ea typeface="宋体" panose="02010600030101010101" pitchFamily="2" charset="-122"/>
                        </a:rPr>
                        <a:t>P30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宋体" panose="02010600030101010101" pitchFamily="2" charset="-122"/>
                          <a:ea typeface="宋体" panose="02010600030101010101" pitchFamily="2" charset="-122"/>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宋体" panose="02010600030101010101" pitchFamily="2" charset="-122"/>
                          <a:ea typeface="宋体" panose="02010600030101010101" pitchFamily="2" charset="-122"/>
                        </a:rPr>
                        <a:t>Mean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0193">
                <a:tc>
                  <a:txBody>
                    <a:bodyPr/>
                    <a:lstStyle/>
                    <a:p>
                      <a:pPr algn="ctr" fontAlgn="b"/>
                      <a:r>
                        <a:rPr lang="zh-CN" altLang="en-US" sz="1400" b="0" i="0" u="none" strike="noStrike" dirty="0">
                          <a:solidFill>
                            <a:srgbClr val="000000"/>
                          </a:solidFill>
                          <a:effectLst/>
                          <a:latin typeface="宋体" panose="02010600030101010101" pitchFamily="2" charset="-122"/>
                          <a:ea typeface="宋体" panose="02010600030101010101" pitchFamily="2" charset="-122"/>
                        </a:rPr>
                        <a:t>原始数据</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2203">
                <a:tc>
                  <a:txBody>
                    <a:bodyPr/>
                    <a:lstStyle/>
                    <a:p>
                      <a:pPr algn="ctr" fontAlgn="b"/>
                      <a:r>
                        <a:rPr lang="zh-CN" altLang="en-US" sz="1400" b="0" i="0" u="none" strike="noStrike" dirty="0">
                          <a:solidFill>
                            <a:srgbClr val="000000"/>
                          </a:solidFill>
                          <a:effectLst/>
                          <a:latin typeface="宋体" panose="02010600030101010101" pitchFamily="2" charset="-122"/>
                          <a:ea typeface="宋体" panose="02010600030101010101" pitchFamily="2" charset="-122"/>
                        </a:rPr>
                        <a:t>特征工程</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0.788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0.562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0.588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2203">
                <a:tc>
                  <a:txBody>
                    <a:bodyPr/>
                    <a:lstStyle/>
                    <a:p>
                      <a:pPr algn="ctr" fontAlgn="b"/>
                      <a:r>
                        <a:rPr lang="en-US" sz="1400" b="0" i="0" u="none" strike="noStrike" dirty="0">
                          <a:solidFill>
                            <a:srgbClr val="000000"/>
                          </a:solidFill>
                          <a:effectLst/>
                          <a:latin typeface="宋体" panose="02010600030101010101" pitchFamily="2" charset="-122"/>
                          <a:ea typeface="宋体" panose="02010600030101010101" pitchFamily="2" charset="-122"/>
                        </a:rPr>
                        <a:t>KL</a:t>
                      </a:r>
                      <a:r>
                        <a:rPr lang="zh-CN" altLang="en-US" sz="1400" b="0" i="0" u="none" strike="noStrike" dirty="0">
                          <a:solidFill>
                            <a:srgbClr val="000000"/>
                          </a:solidFill>
                          <a:effectLst/>
                          <a:latin typeface="宋体" panose="02010600030101010101" pitchFamily="2" charset="-122"/>
                          <a:ea typeface="宋体" panose="02010600030101010101" pitchFamily="2" charset="-122"/>
                        </a:rPr>
                        <a:t>迁移</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a:solidFill>
                            <a:srgbClr val="000000"/>
                          </a:solidFill>
                          <a:effectLst/>
                          <a:latin typeface="宋体" panose="02010600030101010101" pitchFamily="2" charset="-122"/>
                          <a:ea typeface="宋体" panose="02010600030101010101" pitchFamily="2" charset="-122"/>
                          <a:cs typeface="+mn-cs"/>
                        </a:rPr>
                        <a:t>0.772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0.550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0.619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2203">
                <a:tc>
                  <a:txBody>
                    <a:bodyPr/>
                    <a:lstStyle/>
                    <a:p>
                      <a:pPr algn="ctr" fontAlgn="b"/>
                      <a:r>
                        <a:rPr lang="en-US" sz="1400" b="0" i="0" u="none" strike="noStrike" dirty="0">
                          <a:solidFill>
                            <a:srgbClr val="000000"/>
                          </a:solidFill>
                          <a:effectLst/>
                          <a:latin typeface="宋体" panose="02010600030101010101" pitchFamily="2" charset="-122"/>
                          <a:ea typeface="宋体" panose="02010600030101010101" pitchFamily="2" charset="-122"/>
                        </a:rPr>
                        <a:t>SA</a:t>
                      </a:r>
                      <a:r>
                        <a:rPr lang="zh-CN" altLang="en-US" sz="1400" b="0" i="0" u="none" strike="noStrike" dirty="0">
                          <a:solidFill>
                            <a:srgbClr val="000000"/>
                          </a:solidFill>
                          <a:effectLst/>
                          <a:latin typeface="宋体" panose="02010600030101010101" pitchFamily="2" charset="-122"/>
                          <a:ea typeface="宋体" panose="02010600030101010101" pitchFamily="2" charset="-122"/>
                        </a:rPr>
                        <a:t>迁移</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0.813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0.484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0.575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kern="1200" dirty="0">
                          <a:solidFill>
                            <a:srgbClr val="000000"/>
                          </a:solidFill>
                          <a:effectLst/>
                          <a:latin typeface="宋体" panose="02010600030101010101" pitchFamily="2" charset="-122"/>
                          <a:ea typeface="宋体" panose="02010600030101010101" pitchFamily="2" charset="-122"/>
                          <a:cs typeface="+mn-cs"/>
                        </a:rPr>
                        <a:t>0.675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0.643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3" name="文本框 32"/>
          <p:cNvSpPr txBox="1"/>
          <p:nvPr/>
        </p:nvSpPr>
        <p:spPr>
          <a:xfrm>
            <a:off x="339368" y="3659877"/>
            <a:ext cx="8344692"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使用特殊的特征工程方法使得性能提升</a:t>
            </a:r>
            <a:r>
              <a:rPr lang="zh-CN" altLang="en-US" sz="1600" b="1" dirty="0"/>
              <a:t>约</a:t>
            </a:r>
            <a:r>
              <a:rPr lang="en-US" altLang="zh-CN" sz="1600" b="1" dirty="0"/>
              <a:t>10%</a:t>
            </a:r>
          </a:p>
          <a:p>
            <a:pPr marL="285750" indent="-285750">
              <a:buFont typeface="Wingdings" panose="05000000000000000000" pitchFamily="2" charset="2"/>
              <a:buChar char="Ø"/>
            </a:pPr>
            <a:r>
              <a:rPr lang="zh-CN" altLang="en-US" sz="1600" dirty="0"/>
              <a:t>使用</a:t>
            </a:r>
            <a:r>
              <a:rPr lang="en-US" altLang="zh-CN" sz="1600" dirty="0"/>
              <a:t>KL</a:t>
            </a:r>
            <a:r>
              <a:rPr lang="zh-CN" altLang="en-US" sz="1600" dirty="0"/>
              <a:t>和</a:t>
            </a:r>
            <a:r>
              <a:rPr lang="en-US" altLang="zh-CN" sz="1600" dirty="0"/>
              <a:t>SA</a:t>
            </a:r>
            <a:r>
              <a:rPr lang="zh-CN" altLang="en-US" sz="1600" dirty="0"/>
              <a:t>迁移综合使用可以将性能提升</a:t>
            </a:r>
            <a:r>
              <a:rPr lang="zh-CN" altLang="en-US" sz="1600" b="1" dirty="0"/>
              <a:t>约</a:t>
            </a:r>
            <a:r>
              <a:rPr lang="en-US" altLang="zh-CN" sz="1600" b="1" dirty="0"/>
              <a:t>5%</a:t>
            </a:r>
          </a:p>
          <a:p>
            <a:pPr marL="285750" indent="-285750">
              <a:buFont typeface="Wingdings" panose="05000000000000000000" pitchFamily="2" charset="2"/>
              <a:buChar char="Ø"/>
            </a:pPr>
            <a:r>
              <a:rPr lang="zh-CN" altLang="en-US" sz="1600" dirty="0"/>
              <a:t>局点</a:t>
            </a:r>
            <a:r>
              <a:rPr lang="en-US" altLang="zh-CN" sz="1600" dirty="0"/>
              <a:t>A</a:t>
            </a:r>
            <a:r>
              <a:rPr lang="zh-CN" altLang="en-US" sz="1600" dirty="0"/>
              <a:t>、</a:t>
            </a:r>
            <a:r>
              <a:rPr lang="en-US" altLang="zh-CN" sz="1600" dirty="0"/>
              <a:t>E1</a:t>
            </a:r>
            <a:r>
              <a:rPr lang="zh-CN" altLang="en-US" sz="1600" dirty="0"/>
              <a:t>、</a:t>
            </a:r>
            <a:r>
              <a:rPr lang="en-US" altLang="zh-CN" sz="1600" dirty="0"/>
              <a:t>E3</a:t>
            </a:r>
            <a:r>
              <a:rPr lang="zh-CN" altLang="en-US" sz="1600" dirty="0"/>
              <a:t>、</a:t>
            </a:r>
            <a:r>
              <a:rPr lang="en-US" altLang="zh-CN" sz="1600" dirty="0"/>
              <a:t>T</a:t>
            </a:r>
            <a:r>
              <a:rPr lang="zh-CN" altLang="en-US" sz="1600" dirty="0"/>
              <a:t>基本可以满足要求，</a:t>
            </a:r>
            <a:r>
              <a:rPr lang="en-US" altLang="zh-CN" sz="1600" dirty="0"/>
              <a:t>P30</a:t>
            </a:r>
            <a:r>
              <a:rPr lang="zh-CN" altLang="en-US" sz="1600" dirty="0"/>
              <a:t>可接近</a:t>
            </a:r>
            <a:r>
              <a:rPr lang="en-US" altLang="zh-CN" sz="1600" dirty="0"/>
              <a:t>0.7</a:t>
            </a:r>
            <a:r>
              <a:rPr lang="zh-CN" altLang="en-US" sz="1600" dirty="0"/>
              <a:t>达到落地标准</a:t>
            </a:r>
            <a:endParaRPr lang="zh-CN" altLang="en-US" sz="1600" b="1" dirty="0"/>
          </a:p>
        </p:txBody>
      </p:sp>
      <p:graphicFrame>
        <p:nvGraphicFramePr>
          <p:cNvPr id="43" name="表格 42"/>
          <p:cNvGraphicFramePr>
            <a:graphicFrameLocks noGrp="1"/>
          </p:cNvGraphicFramePr>
          <p:nvPr>
            <p:extLst>
              <p:ext uri="{D42A27DB-BD31-4B8C-83A1-F6EECF244321}">
                <p14:modId xmlns:p14="http://schemas.microsoft.com/office/powerpoint/2010/main" val="3066693347"/>
              </p:ext>
            </p:extLst>
          </p:nvPr>
        </p:nvGraphicFramePr>
        <p:xfrm>
          <a:off x="415500" y="2129193"/>
          <a:ext cx="8268561" cy="1109727"/>
        </p:xfrm>
        <a:graphic>
          <a:graphicData uri="http://schemas.openxmlformats.org/drawingml/2006/table">
            <a:tbl>
              <a:tblPr firstRow="1" bandRow="1">
                <a:tableStyleId>{5C22544A-7EE6-4342-B048-85BDC9FD1C3A}</a:tableStyleId>
              </a:tblPr>
              <a:tblGrid>
                <a:gridCol w="918729">
                  <a:extLst>
                    <a:ext uri="{9D8B030D-6E8A-4147-A177-3AD203B41FA5}">
                      <a16:colId xmlns:a16="http://schemas.microsoft.com/office/drawing/2014/main" val="20000"/>
                    </a:ext>
                  </a:extLst>
                </a:gridCol>
                <a:gridCol w="918729">
                  <a:extLst>
                    <a:ext uri="{9D8B030D-6E8A-4147-A177-3AD203B41FA5}">
                      <a16:colId xmlns:a16="http://schemas.microsoft.com/office/drawing/2014/main" val="20001"/>
                    </a:ext>
                  </a:extLst>
                </a:gridCol>
                <a:gridCol w="918729">
                  <a:extLst>
                    <a:ext uri="{9D8B030D-6E8A-4147-A177-3AD203B41FA5}">
                      <a16:colId xmlns:a16="http://schemas.microsoft.com/office/drawing/2014/main" val="20002"/>
                    </a:ext>
                  </a:extLst>
                </a:gridCol>
                <a:gridCol w="918729">
                  <a:extLst>
                    <a:ext uri="{9D8B030D-6E8A-4147-A177-3AD203B41FA5}">
                      <a16:colId xmlns:a16="http://schemas.microsoft.com/office/drawing/2014/main" val="20003"/>
                    </a:ext>
                  </a:extLst>
                </a:gridCol>
                <a:gridCol w="918729">
                  <a:extLst>
                    <a:ext uri="{9D8B030D-6E8A-4147-A177-3AD203B41FA5}">
                      <a16:colId xmlns:a16="http://schemas.microsoft.com/office/drawing/2014/main" val="20004"/>
                    </a:ext>
                  </a:extLst>
                </a:gridCol>
                <a:gridCol w="918729">
                  <a:extLst>
                    <a:ext uri="{9D8B030D-6E8A-4147-A177-3AD203B41FA5}">
                      <a16:colId xmlns:a16="http://schemas.microsoft.com/office/drawing/2014/main" val="20005"/>
                    </a:ext>
                  </a:extLst>
                </a:gridCol>
                <a:gridCol w="918729">
                  <a:extLst>
                    <a:ext uri="{9D8B030D-6E8A-4147-A177-3AD203B41FA5}">
                      <a16:colId xmlns:a16="http://schemas.microsoft.com/office/drawing/2014/main" val="20006"/>
                    </a:ext>
                  </a:extLst>
                </a:gridCol>
                <a:gridCol w="918729">
                  <a:extLst>
                    <a:ext uri="{9D8B030D-6E8A-4147-A177-3AD203B41FA5}">
                      <a16:colId xmlns:a16="http://schemas.microsoft.com/office/drawing/2014/main" val="20007"/>
                    </a:ext>
                  </a:extLst>
                </a:gridCol>
                <a:gridCol w="918729">
                  <a:extLst>
                    <a:ext uri="{9D8B030D-6E8A-4147-A177-3AD203B41FA5}">
                      <a16:colId xmlns:a16="http://schemas.microsoft.com/office/drawing/2014/main" val="20008"/>
                    </a:ext>
                  </a:extLst>
                </a:gridCol>
              </a:tblGrid>
              <a:tr h="369909">
                <a:tc>
                  <a:txBody>
                    <a:bodyPr/>
                    <a:lstStyle/>
                    <a:p>
                      <a:pPr marL="0" algn="ctr" defTabSz="914400" rtl="0" eaLnBrk="1" fontAlgn="b" latinLnBrk="0" hangingPunct="1"/>
                      <a:r>
                        <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rPr>
                        <a:t>局点</a:t>
                      </a:r>
                      <a:endParaRPr 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a:solidFill>
                            <a:srgbClr val="000000"/>
                          </a:solidFill>
                          <a:effectLst/>
                          <a:latin typeface="宋体" panose="02010600030101010101" pitchFamily="2" charset="-122"/>
                          <a:ea typeface="宋体" panose="02010600030101010101" pitchFamily="2" charset="-122"/>
                          <a:cs typeface="+mn-cs"/>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9909">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Real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FF0000"/>
                          </a:solidFill>
                        </a:rPr>
                        <a:t>0.054</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0.017</a:t>
                      </a:r>
                      <a:endParaRPr lang="zh-CN" altLang="en-US" sz="1400" b="1" i="0" u="none" strike="noStrike" kern="1200" dirty="0">
                        <a:solidFill>
                          <a:schemeClr val="tx1"/>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0.036</a:t>
                      </a:r>
                      <a:endParaRPr lang="zh-CN" altLang="en-US" sz="1400" b="1" i="0" u="none" strike="noStrike" kern="1200" dirty="0">
                        <a:solidFill>
                          <a:srgbClr val="FF0000"/>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0.006</a:t>
                      </a:r>
                      <a:endParaRPr lang="zh-CN" altLang="en-US" sz="1400" b="1" i="0" u="none" strike="noStrike" kern="1200" dirty="0">
                        <a:solidFill>
                          <a:schemeClr val="tx1"/>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0.065</a:t>
                      </a:r>
                      <a:endParaRPr lang="zh-CN" altLang="en-US" sz="1400" b="1" i="0" u="none" strike="noStrike" kern="1200" dirty="0">
                        <a:solidFill>
                          <a:srgbClr val="FF0000"/>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0.063</a:t>
                      </a:r>
                      <a:endParaRPr lang="zh-CN" altLang="en-US" sz="1400" b="1" i="0" u="none" strike="noStrike" kern="1200" dirty="0">
                        <a:solidFill>
                          <a:srgbClr val="FF0000"/>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0.074</a:t>
                      </a:r>
                      <a:endParaRPr lang="zh-CN" altLang="en-US" sz="1400" b="1" i="0" u="none" strike="noStrike" kern="1200" dirty="0">
                        <a:solidFill>
                          <a:srgbClr val="FF0000"/>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0.062</a:t>
                      </a:r>
                      <a:endParaRPr lang="zh-CN" altLang="en-US" sz="1400" b="1" i="0" u="none" strike="noStrike" kern="1200" dirty="0">
                        <a:solidFill>
                          <a:srgbClr val="FF0000"/>
                        </a:solidFill>
                        <a:effectLst/>
                        <a:latin typeface="宋体" panose="02010600030101010101" pitchFamily="2" charset="-122"/>
                        <a:ea typeface="宋体"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909">
                <a:tc>
                  <a:txBody>
                    <a:bodyPr/>
                    <a:lstStyle/>
                    <a:p>
                      <a:pPr marL="0" algn="ctr" defTabSz="914400" rtl="0" eaLnBrk="1" fontAlgn="b" latinLnBrk="0" hangingPunct="1"/>
                      <a:r>
                        <a:rPr lang="en-US" sz="1600" b="0" i="0" u="none" strike="noStrike" kern="1200" dirty="0">
                          <a:solidFill>
                            <a:srgbClr val="000000"/>
                          </a:solidFill>
                          <a:effectLst/>
                          <a:latin typeface="宋体" panose="02010600030101010101" pitchFamily="2" charset="-122"/>
                          <a:ea typeface="宋体" panose="02010600030101010101" pitchFamily="2" charset="-122"/>
                          <a:cs typeface="+mn-cs"/>
                        </a:rPr>
                        <a:t>Predict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rgbClr val="FF0000"/>
                          </a:solidFill>
                          <a:effectLst/>
                          <a:latin typeface="宋体" panose="02010600030101010101" pitchFamily="2" charset="-122"/>
                          <a:ea typeface="宋体" panose="02010600030101010101" pitchFamily="2" charset="-122"/>
                          <a:cs typeface="+mn-cs"/>
                        </a:rPr>
                        <a:t>0.054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784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目录</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6" name="内容占位符 2"/>
          <p:cNvSpPr txBox="1">
            <a:spLocks/>
          </p:cNvSpPr>
          <p:nvPr/>
        </p:nvSpPr>
        <p:spPr>
          <a:xfrm>
            <a:off x="611560" y="1700808"/>
            <a:ext cx="8375278" cy="4149824"/>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150000"/>
              </a:lnSpc>
              <a:buClr>
                <a:srgbClr val="C00000"/>
              </a:buClr>
              <a:buFont typeface="Wingdings" panose="05000000000000000000" pitchFamily="2" charset="2"/>
              <a:buChar char="q"/>
            </a:pPr>
            <a:r>
              <a:rPr lang="en-US" altLang="zh-CN"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项目背景</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研究内容</a:t>
            </a: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ym typeface="Palatino Linotype" panose="02040502050505030304" pitchFamily="18" charset="0"/>
              </a:rPr>
              <a:t>关键技术点</a:t>
            </a:r>
            <a:endParaRPr lang="en-US" altLang="zh-CN" sz="3200" b="1" kern="0" dirty="0">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研究成果</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项目总结</a:t>
            </a:r>
            <a:endParaRPr lang="en-US" altLang="zh-CN" sz="3200" b="1" kern="0" dirty="0">
              <a:solidFill>
                <a:schemeClr val="bg1">
                  <a:lumMod val="75000"/>
                </a:schemeClr>
              </a:solidFill>
              <a:sym typeface="Palatino Linotype" panose="02040502050505030304" pitchFamily="18" charset="0"/>
            </a:endParaRPr>
          </a:p>
        </p:txBody>
      </p:sp>
    </p:spTree>
    <p:extLst>
      <p:ext uri="{BB962C8B-B14F-4D97-AF65-F5344CB8AC3E}">
        <p14:creationId xmlns:p14="http://schemas.microsoft.com/office/powerpoint/2010/main" val="21601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关键技术点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标签不准确性度量：</a:t>
            </a:r>
          </a:p>
        </p:txBody>
      </p:sp>
      <p:sp>
        <p:nvSpPr>
          <p:cNvPr id="10" name="文本框 9"/>
          <p:cNvSpPr txBox="1"/>
          <p:nvPr/>
        </p:nvSpPr>
        <p:spPr>
          <a:xfrm>
            <a:off x="323528" y="1783576"/>
            <a:ext cx="8309376" cy="584775"/>
          </a:xfrm>
          <a:prstGeom prst="rect">
            <a:avLst/>
          </a:prstGeom>
          <a:noFill/>
        </p:spPr>
        <p:txBody>
          <a:bodyPr wrap="square" rtlCol="0">
            <a:spAutoFit/>
          </a:bodyPr>
          <a:lstStyle/>
          <a:p>
            <a:r>
              <a:rPr lang="zh-CN" altLang="en-US" sz="1600" dirty="0"/>
              <a:t>在无线业务场景，标签是通过特定的数据（比如子特性开通之后才能收集到的数据）拟合出来的，因此存在标签本身就不准确的问题</a:t>
            </a:r>
          </a:p>
        </p:txBody>
      </p:sp>
      <p:pic>
        <p:nvPicPr>
          <p:cNvPr id="11" name="图片 10"/>
          <p:cNvPicPr>
            <a:picLocks noChangeAspect="1"/>
          </p:cNvPicPr>
          <p:nvPr/>
        </p:nvPicPr>
        <p:blipFill>
          <a:blip r:embed="rId3"/>
          <a:stretch>
            <a:fillRect/>
          </a:stretch>
        </p:blipFill>
        <p:spPr>
          <a:xfrm>
            <a:off x="6297938" y="2165140"/>
            <a:ext cx="1658437" cy="1804770"/>
          </a:xfrm>
          <a:prstGeom prst="rect">
            <a:avLst/>
          </a:prstGeom>
        </p:spPr>
      </p:pic>
      <p:sp>
        <p:nvSpPr>
          <p:cNvPr id="12" name="文本框 11"/>
          <p:cNvSpPr txBox="1"/>
          <p:nvPr/>
        </p:nvSpPr>
        <p:spPr>
          <a:xfrm>
            <a:off x="5587811" y="3994869"/>
            <a:ext cx="3078689" cy="430887"/>
          </a:xfrm>
          <a:prstGeom prst="rect">
            <a:avLst/>
          </a:prstGeom>
          <a:noFill/>
        </p:spPr>
        <p:txBody>
          <a:bodyPr wrap="square" rtlCol="0">
            <a:spAutoFit/>
          </a:bodyPr>
          <a:lstStyle/>
          <a:p>
            <a:pPr algn="ctr"/>
            <a:r>
              <a:rPr lang="zh-CN" altLang="en-US" sz="1100" dirty="0"/>
              <a:t>上图：标签不准确的定性分析，同一个</a:t>
            </a:r>
            <a:r>
              <a:rPr lang="en-US" altLang="zh-CN" sz="1100" dirty="0"/>
              <a:t>x</a:t>
            </a:r>
            <a:r>
              <a:rPr lang="zh-CN" altLang="en-US" sz="1100" dirty="0"/>
              <a:t>可能对应多个目标值，造成了回归任务变得很困难</a:t>
            </a:r>
          </a:p>
        </p:txBody>
      </p:sp>
      <p:graphicFrame>
        <p:nvGraphicFramePr>
          <p:cNvPr id="19" name="表格 18"/>
          <p:cNvGraphicFramePr>
            <a:graphicFrameLocks noGrp="1"/>
          </p:cNvGraphicFramePr>
          <p:nvPr/>
        </p:nvGraphicFramePr>
        <p:xfrm>
          <a:off x="476573" y="4511167"/>
          <a:ext cx="8003286" cy="1112520"/>
        </p:xfrm>
        <a:graphic>
          <a:graphicData uri="http://schemas.openxmlformats.org/drawingml/2006/table">
            <a:tbl>
              <a:tblPr firstRow="1" bandRow="1">
                <a:tableStyleId>{5C22544A-7EE6-4342-B048-85BDC9FD1C3A}</a:tableStyleId>
              </a:tblPr>
              <a:tblGrid>
                <a:gridCol w="889254">
                  <a:extLst>
                    <a:ext uri="{9D8B030D-6E8A-4147-A177-3AD203B41FA5}">
                      <a16:colId xmlns:a16="http://schemas.microsoft.com/office/drawing/2014/main" val="20000"/>
                    </a:ext>
                  </a:extLst>
                </a:gridCol>
                <a:gridCol w="889254">
                  <a:extLst>
                    <a:ext uri="{9D8B030D-6E8A-4147-A177-3AD203B41FA5}">
                      <a16:colId xmlns:a16="http://schemas.microsoft.com/office/drawing/2014/main" val="20001"/>
                    </a:ext>
                  </a:extLst>
                </a:gridCol>
                <a:gridCol w="889254">
                  <a:extLst>
                    <a:ext uri="{9D8B030D-6E8A-4147-A177-3AD203B41FA5}">
                      <a16:colId xmlns:a16="http://schemas.microsoft.com/office/drawing/2014/main" val="20002"/>
                    </a:ext>
                  </a:extLst>
                </a:gridCol>
                <a:gridCol w="889254">
                  <a:extLst>
                    <a:ext uri="{9D8B030D-6E8A-4147-A177-3AD203B41FA5}">
                      <a16:colId xmlns:a16="http://schemas.microsoft.com/office/drawing/2014/main" val="20003"/>
                    </a:ext>
                  </a:extLst>
                </a:gridCol>
                <a:gridCol w="889254">
                  <a:extLst>
                    <a:ext uri="{9D8B030D-6E8A-4147-A177-3AD203B41FA5}">
                      <a16:colId xmlns:a16="http://schemas.microsoft.com/office/drawing/2014/main" val="20004"/>
                    </a:ext>
                  </a:extLst>
                </a:gridCol>
                <a:gridCol w="889254">
                  <a:extLst>
                    <a:ext uri="{9D8B030D-6E8A-4147-A177-3AD203B41FA5}">
                      <a16:colId xmlns:a16="http://schemas.microsoft.com/office/drawing/2014/main" val="20005"/>
                    </a:ext>
                  </a:extLst>
                </a:gridCol>
                <a:gridCol w="889254">
                  <a:extLst>
                    <a:ext uri="{9D8B030D-6E8A-4147-A177-3AD203B41FA5}">
                      <a16:colId xmlns:a16="http://schemas.microsoft.com/office/drawing/2014/main" val="20006"/>
                    </a:ext>
                  </a:extLst>
                </a:gridCol>
                <a:gridCol w="889254">
                  <a:extLst>
                    <a:ext uri="{9D8B030D-6E8A-4147-A177-3AD203B41FA5}">
                      <a16:colId xmlns:a16="http://schemas.microsoft.com/office/drawing/2014/main" val="20007"/>
                    </a:ext>
                  </a:extLst>
                </a:gridCol>
                <a:gridCol w="889254">
                  <a:extLst>
                    <a:ext uri="{9D8B030D-6E8A-4147-A177-3AD203B41FA5}">
                      <a16:colId xmlns:a16="http://schemas.microsoft.com/office/drawing/2014/main" val="20008"/>
                    </a:ext>
                  </a:extLst>
                </a:gridCol>
              </a:tblGrid>
              <a:tr h="370840">
                <a:tc>
                  <a:txBody>
                    <a:bodyPr/>
                    <a:lstStyle/>
                    <a:p>
                      <a:pPr marL="0" algn="ctr" defTabSz="914400" rtl="0" eaLnBrk="1" fontAlgn="b" latinLnBrk="0" hangingPunct="1"/>
                      <a:r>
                        <a:rPr lang="zh-CN" altLang="en-US" sz="1400" b="0" i="0" u="none" strike="noStrike" kern="1200" dirty="0">
                          <a:solidFill>
                            <a:srgbClr val="000000"/>
                          </a:solidFill>
                          <a:effectLst/>
                          <a:latin typeface="宋体" panose="02010600030101010101" pitchFamily="2" charset="-122"/>
                          <a:ea typeface="宋体" panose="02010600030101010101" pitchFamily="2" charset="-122"/>
                          <a:cs typeface="+mn-cs"/>
                        </a:rPr>
                        <a:t>局点</a:t>
                      </a:r>
                      <a:endParaRPr lang="en-US" sz="14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dirty="0">
                          <a:solidFill>
                            <a:srgbClr val="000000"/>
                          </a:solidFill>
                          <a:effectLst/>
                          <a:latin typeface="宋体" panose="02010600030101010101" pitchFamily="2" charset="-122"/>
                          <a:ea typeface="宋体" panose="02010600030101010101" pitchFamily="2" charset="-122"/>
                          <a:cs typeface="+mn-cs"/>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dirty="0">
                          <a:solidFill>
                            <a:srgbClr val="000000"/>
                          </a:solidFill>
                          <a:effectLst/>
                          <a:latin typeface="宋体" panose="02010600030101010101" pitchFamily="2" charset="-122"/>
                          <a:ea typeface="宋体" panose="02010600030101010101" pitchFamily="2" charset="-122"/>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a:solidFill>
                            <a:srgbClr val="000000"/>
                          </a:solidFill>
                          <a:effectLst/>
                          <a:latin typeface="宋体" panose="02010600030101010101" pitchFamily="2" charset="-122"/>
                          <a:ea typeface="宋体" panose="02010600030101010101" pitchFamily="2" charset="-122"/>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a:solidFill>
                            <a:srgbClr val="000000"/>
                          </a:solidFill>
                          <a:effectLst/>
                          <a:latin typeface="宋体" panose="02010600030101010101" pitchFamily="2" charset="-122"/>
                          <a:ea typeface="宋体" panose="02010600030101010101" pitchFamily="2" charset="-122"/>
                          <a:cs typeface="+mn-cs"/>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a:solidFill>
                            <a:srgbClr val="000000"/>
                          </a:solidFill>
                          <a:effectLst/>
                          <a:latin typeface="宋体" panose="02010600030101010101" pitchFamily="2" charset="-122"/>
                          <a:ea typeface="宋体" panose="02010600030101010101" pitchFamily="2" charset="-122"/>
                          <a:cs typeface="+mn-cs"/>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a:solidFill>
                            <a:srgbClr val="000000"/>
                          </a:solidFill>
                          <a:effectLst/>
                          <a:latin typeface="宋体" panose="02010600030101010101" pitchFamily="2" charset="-122"/>
                          <a:ea typeface="宋体" panose="02010600030101010101" pitchFamily="2" charset="-122"/>
                          <a:cs typeface="+mn-cs"/>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a:solidFill>
                            <a:srgbClr val="000000"/>
                          </a:solidFill>
                          <a:effectLst/>
                          <a:latin typeface="宋体" panose="02010600030101010101" pitchFamily="2" charset="-122"/>
                          <a:ea typeface="宋体" panose="02010600030101010101" pitchFamily="2" charset="-122"/>
                          <a:cs typeface="+mn-cs"/>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i="0" u="none" strike="noStrike" kern="1200" dirty="0">
                          <a:solidFill>
                            <a:srgbClr val="000000"/>
                          </a:solidFill>
                          <a:effectLst/>
                          <a:latin typeface="宋体" panose="02010600030101010101" pitchFamily="2" charset="-122"/>
                          <a:ea typeface="宋体" panose="02010600030101010101" pitchFamily="2" charset="-122"/>
                          <a:cs typeface="+mn-cs"/>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ctr" defTabSz="914400" rtl="0" eaLnBrk="1" fontAlgn="b" latinLnBrk="0" hangingPunct="1"/>
                      <a:r>
                        <a:rPr lang="en-US" sz="1400" b="0" i="0" u="none" strike="noStrike" kern="1200" dirty="0">
                          <a:solidFill>
                            <a:srgbClr val="000000"/>
                          </a:solidFill>
                          <a:effectLst/>
                          <a:latin typeface="宋体" panose="02010600030101010101" pitchFamily="2" charset="-122"/>
                          <a:ea typeface="宋体" panose="02010600030101010101" pitchFamily="2" charset="-122"/>
                          <a:cs typeface="+mn-cs"/>
                        </a:rPr>
                        <a:t>3p30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0.822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0.364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0.518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0.584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0.673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algn="ctr" defTabSz="914400" rtl="0" eaLnBrk="1" fontAlgn="b" latinLnBrk="0" hangingPunct="1"/>
                      <a:r>
                        <a:rPr lang="en-US" sz="1400" b="0" i="0" u="none" strike="noStrike" kern="1200" dirty="0">
                          <a:solidFill>
                            <a:srgbClr val="000000"/>
                          </a:solidFill>
                          <a:effectLst/>
                          <a:latin typeface="宋体" panose="02010600030101010101" pitchFamily="2" charset="-122"/>
                          <a:ea typeface="宋体" panose="02010600030101010101" pitchFamily="2" charset="-122"/>
                          <a:cs typeface="+mn-cs"/>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0.626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0.426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0.672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0.317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0.431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0" i="0" u="none" strike="noStrike" kern="1200" dirty="0">
                          <a:solidFill>
                            <a:schemeClr val="tx1"/>
                          </a:solidFill>
                          <a:effectLst/>
                          <a:latin typeface="宋体" panose="02010600030101010101" pitchFamily="2" charset="-122"/>
                          <a:ea typeface="宋体" panose="02010600030101010101" pitchFamily="2" charset="-122"/>
                          <a:cs typeface="+mn-cs"/>
                        </a:rPr>
                        <a:t>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altLang="zh-CN" sz="1400" b="1" i="0" u="none" strike="noStrike" kern="1200" dirty="0">
                          <a:solidFill>
                            <a:schemeClr val="tx1"/>
                          </a:solidFill>
                          <a:effectLst/>
                          <a:latin typeface="宋体" panose="02010600030101010101" pitchFamily="2" charset="-122"/>
                          <a:ea typeface="宋体" panose="02010600030101010101" pitchFamily="2" charset="-122"/>
                          <a:cs typeface="+mn-cs"/>
                        </a:rPr>
                        <a:t>0.28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0" name="文本框 19"/>
          <p:cNvSpPr txBox="1"/>
          <p:nvPr/>
        </p:nvSpPr>
        <p:spPr>
          <a:xfrm>
            <a:off x="344513" y="5655155"/>
            <a:ext cx="8401902" cy="738664"/>
          </a:xfrm>
          <a:prstGeom prst="rect">
            <a:avLst/>
          </a:prstGeom>
          <a:noFill/>
        </p:spPr>
        <p:txBody>
          <a:bodyPr wrap="square" rtlCol="0">
            <a:spAutoFit/>
          </a:bodyPr>
          <a:lstStyle/>
          <a:p>
            <a:r>
              <a:rPr lang="en-US" altLang="zh-CN" sz="1400" dirty="0"/>
              <a:t>Ratio</a:t>
            </a:r>
            <a:r>
              <a:rPr lang="zh-CN" altLang="en-US" sz="1400" dirty="0"/>
              <a:t>指的是使用上述度量方法计算的标签的方差和标签真实的均值的比例。</a:t>
            </a:r>
            <a:endParaRPr lang="en-US" altLang="zh-CN" sz="1400" dirty="0"/>
          </a:p>
          <a:p>
            <a:r>
              <a:rPr lang="zh-CN" altLang="en-US" sz="1400" dirty="0"/>
              <a:t>从统计学原理，当</a:t>
            </a:r>
            <a:r>
              <a:rPr lang="en-US" altLang="zh-CN" sz="1400" dirty="0"/>
              <a:t>ratio</a:t>
            </a:r>
            <a:r>
              <a:rPr lang="zh-CN" altLang="en-US" sz="1400" dirty="0"/>
              <a:t>小于</a:t>
            </a:r>
            <a:r>
              <a:rPr lang="en-US" altLang="zh-CN" sz="1400" dirty="0"/>
              <a:t>0.3</a:t>
            </a:r>
            <a:r>
              <a:rPr lang="zh-CN" altLang="en-US" sz="1400" dirty="0"/>
              <a:t>时，</a:t>
            </a:r>
            <a:r>
              <a:rPr lang="en-US" altLang="zh-CN" sz="1400" dirty="0"/>
              <a:t>p30</a:t>
            </a:r>
            <a:r>
              <a:rPr lang="zh-CN" altLang="en-US" sz="1400" dirty="0"/>
              <a:t>才可能达到</a:t>
            </a:r>
            <a:r>
              <a:rPr lang="en-US" altLang="zh-CN" sz="1400" dirty="0"/>
              <a:t>0.7</a:t>
            </a:r>
            <a:r>
              <a:rPr lang="zh-CN" altLang="en-US" sz="1400" dirty="0"/>
              <a:t>以上，比如</a:t>
            </a:r>
            <a:r>
              <a:rPr lang="en-US" altLang="zh-CN" sz="1400" dirty="0"/>
              <a:t>A</a:t>
            </a:r>
            <a:r>
              <a:rPr lang="zh-CN" altLang="en-US" sz="1400" dirty="0"/>
              <a:t>、</a:t>
            </a:r>
            <a:r>
              <a:rPr lang="en-US" altLang="zh-CN" sz="1400" dirty="0"/>
              <a:t>T</a:t>
            </a:r>
            <a:r>
              <a:rPr lang="zh-CN" altLang="en-US" sz="1400" dirty="0"/>
              <a:t>局点；并且</a:t>
            </a:r>
            <a:r>
              <a:rPr lang="en-US" altLang="zh-CN" sz="1400" b="1" dirty="0">
                <a:solidFill>
                  <a:srgbClr val="FF0000"/>
                </a:solidFill>
              </a:rPr>
              <a:t>ratio</a:t>
            </a:r>
            <a:r>
              <a:rPr lang="zh-CN" altLang="en-US" sz="1400" b="1" dirty="0">
                <a:solidFill>
                  <a:srgbClr val="FF0000"/>
                </a:solidFill>
              </a:rPr>
              <a:t>越大，标签越不准确，</a:t>
            </a:r>
            <a:r>
              <a:rPr lang="en-US" altLang="zh-CN" sz="1400" b="1" dirty="0">
                <a:solidFill>
                  <a:srgbClr val="FF0000"/>
                </a:solidFill>
              </a:rPr>
              <a:t>p30</a:t>
            </a:r>
            <a:r>
              <a:rPr lang="zh-CN" altLang="en-US" sz="1400" b="1" dirty="0">
                <a:solidFill>
                  <a:srgbClr val="FF0000"/>
                </a:solidFill>
              </a:rPr>
              <a:t>性能越差</a:t>
            </a:r>
            <a:r>
              <a:rPr lang="zh-CN" altLang="en-US" sz="1400" dirty="0"/>
              <a:t>。</a:t>
            </a:r>
          </a:p>
        </p:txBody>
      </p:sp>
      <p:sp>
        <p:nvSpPr>
          <p:cNvPr id="24" name="文本框 23"/>
          <p:cNvSpPr txBox="1"/>
          <p:nvPr/>
        </p:nvSpPr>
        <p:spPr>
          <a:xfrm>
            <a:off x="467544" y="2499904"/>
            <a:ext cx="4809156" cy="1748157"/>
          </a:xfrm>
          <a:prstGeom prst="rect">
            <a:avLst/>
          </a:prstGeom>
          <a:noFill/>
          <a:ln>
            <a:solidFill>
              <a:schemeClr val="tx1"/>
            </a:solidFill>
          </a:ln>
        </p:spPr>
        <p:txBody>
          <a:bodyPr wrap="square" rtlCol="0">
            <a:spAutoFit/>
          </a:bodyPr>
          <a:lstStyle/>
          <a:p>
            <a:endParaRPr lang="zh-CN" altLang="en-US" sz="1800" dirty="0"/>
          </a:p>
        </p:txBody>
      </p:sp>
      <p:sp>
        <p:nvSpPr>
          <p:cNvPr id="25" name="文本框 24"/>
          <p:cNvSpPr txBox="1"/>
          <p:nvPr/>
        </p:nvSpPr>
        <p:spPr>
          <a:xfrm>
            <a:off x="467544" y="2548320"/>
            <a:ext cx="4896544" cy="1661993"/>
          </a:xfrm>
          <a:prstGeom prst="rect">
            <a:avLst/>
          </a:prstGeom>
          <a:noFill/>
        </p:spPr>
        <p:txBody>
          <a:bodyPr wrap="square" rtlCol="0">
            <a:spAutoFit/>
          </a:bodyPr>
          <a:lstStyle/>
          <a:p>
            <a:r>
              <a:rPr lang="en-US" altLang="zh-CN" sz="1800" b="1" dirty="0">
                <a:solidFill>
                  <a:srgbClr val="0070C0"/>
                </a:solidFill>
              </a:rPr>
              <a:t>Algorithm : </a:t>
            </a:r>
            <a:r>
              <a:rPr lang="zh-CN" altLang="en-US" sz="1800" b="1" dirty="0">
                <a:solidFill>
                  <a:srgbClr val="0070C0"/>
                </a:solidFill>
              </a:rPr>
              <a:t>度量标签不准的程度</a:t>
            </a:r>
            <a:endParaRPr lang="en-US" altLang="zh-CN" sz="1800" b="1" dirty="0">
              <a:solidFill>
                <a:srgbClr val="0070C0"/>
              </a:solidFill>
            </a:endParaRPr>
          </a:p>
          <a:p>
            <a:r>
              <a:rPr lang="en-US" altLang="zh-CN" sz="1400" dirty="0">
                <a:solidFill>
                  <a:srgbClr val="0070C0"/>
                </a:solidFill>
              </a:rPr>
              <a:t>Step1 : </a:t>
            </a:r>
            <a:r>
              <a:rPr lang="zh-CN" altLang="en-US" sz="1400" dirty="0">
                <a:solidFill>
                  <a:srgbClr val="0070C0"/>
                </a:solidFill>
              </a:rPr>
              <a:t>对于所有样本有监督地降维（线性、非线性）</a:t>
            </a:r>
            <a:endParaRPr lang="en-US" altLang="zh-CN" sz="1400" dirty="0">
              <a:solidFill>
                <a:srgbClr val="0070C0"/>
              </a:solidFill>
            </a:endParaRPr>
          </a:p>
          <a:p>
            <a:r>
              <a:rPr lang="en-US" altLang="zh-CN" sz="1400" dirty="0">
                <a:solidFill>
                  <a:srgbClr val="0070C0"/>
                </a:solidFill>
              </a:rPr>
              <a:t>Step2 : </a:t>
            </a:r>
            <a:r>
              <a:rPr lang="zh-CN" altLang="en-US" sz="1400" dirty="0">
                <a:solidFill>
                  <a:srgbClr val="0070C0"/>
                </a:solidFill>
              </a:rPr>
              <a:t>对于每一个样本</a:t>
            </a:r>
            <a:r>
              <a:rPr lang="en-US" altLang="zh-CN" sz="1400" dirty="0">
                <a:solidFill>
                  <a:srgbClr val="0070C0"/>
                </a:solidFill>
              </a:rPr>
              <a:t>x</a:t>
            </a:r>
            <a:r>
              <a:rPr lang="zh-CN" altLang="en-US" sz="1400" dirty="0">
                <a:solidFill>
                  <a:srgbClr val="0070C0"/>
                </a:solidFill>
              </a:rPr>
              <a:t>，在隐层空间使用</a:t>
            </a:r>
            <a:r>
              <a:rPr lang="en-US" altLang="zh-CN" sz="1400" dirty="0">
                <a:solidFill>
                  <a:srgbClr val="0070C0"/>
                </a:solidFill>
              </a:rPr>
              <a:t>KNN</a:t>
            </a:r>
            <a:r>
              <a:rPr lang="zh-CN" altLang="en-US" sz="1400" dirty="0">
                <a:solidFill>
                  <a:srgbClr val="0070C0"/>
                </a:solidFill>
              </a:rPr>
              <a:t>寻找近邻，比如</a:t>
            </a:r>
            <a:r>
              <a:rPr lang="en-US" altLang="zh-CN" sz="1400" dirty="0">
                <a:solidFill>
                  <a:srgbClr val="0070C0"/>
                </a:solidFill>
              </a:rPr>
              <a:t>10</a:t>
            </a:r>
            <a:r>
              <a:rPr lang="zh-CN" altLang="en-US" sz="1400" dirty="0">
                <a:solidFill>
                  <a:srgbClr val="0070C0"/>
                </a:solidFill>
              </a:rPr>
              <a:t>个近邻样本</a:t>
            </a:r>
            <a:endParaRPr lang="en-US" altLang="zh-CN" sz="1400" dirty="0">
              <a:solidFill>
                <a:srgbClr val="0070C0"/>
              </a:solidFill>
            </a:endParaRPr>
          </a:p>
          <a:p>
            <a:r>
              <a:rPr lang="en-US" altLang="zh-CN" sz="1400" dirty="0">
                <a:solidFill>
                  <a:srgbClr val="0070C0"/>
                </a:solidFill>
              </a:rPr>
              <a:t>Step3 : </a:t>
            </a:r>
            <a:r>
              <a:rPr lang="zh-CN" altLang="en-US" sz="1400" dirty="0">
                <a:solidFill>
                  <a:srgbClr val="0070C0"/>
                </a:solidFill>
              </a:rPr>
              <a:t>逐一计算</a:t>
            </a:r>
            <a:r>
              <a:rPr lang="en-US" altLang="zh-CN" sz="1400" dirty="0">
                <a:solidFill>
                  <a:srgbClr val="0070C0"/>
                </a:solidFill>
              </a:rPr>
              <a:t>10</a:t>
            </a:r>
            <a:r>
              <a:rPr lang="zh-CN" altLang="en-US" sz="1400" dirty="0">
                <a:solidFill>
                  <a:srgbClr val="0070C0"/>
                </a:solidFill>
              </a:rPr>
              <a:t>个近邻样本的标签的方差</a:t>
            </a:r>
            <a:endParaRPr lang="en-US" altLang="zh-CN" sz="1400" dirty="0">
              <a:solidFill>
                <a:srgbClr val="0070C0"/>
              </a:solidFill>
            </a:endParaRPr>
          </a:p>
          <a:p>
            <a:r>
              <a:rPr lang="en-US" altLang="zh-CN" sz="1400" dirty="0">
                <a:solidFill>
                  <a:srgbClr val="0070C0"/>
                </a:solidFill>
              </a:rPr>
              <a:t>Step4 : </a:t>
            </a:r>
            <a:r>
              <a:rPr lang="zh-CN" altLang="en-US" sz="1400" dirty="0">
                <a:solidFill>
                  <a:srgbClr val="0070C0"/>
                </a:solidFill>
              </a:rPr>
              <a:t>计算所有方差的平均值当作样本标签的不准确性，即</a:t>
            </a:r>
            <a:r>
              <a:rPr lang="en-US" altLang="zh-CN" sz="1400" dirty="0">
                <a:solidFill>
                  <a:srgbClr val="0070C0"/>
                </a:solidFill>
              </a:rPr>
              <a:t>p(y | x)</a:t>
            </a:r>
            <a:r>
              <a:rPr lang="zh-CN" altLang="en-US" sz="1400" dirty="0">
                <a:solidFill>
                  <a:srgbClr val="0070C0"/>
                </a:solidFill>
              </a:rPr>
              <a:t>的方差</a:t>
            </a:r>
          </a:p>
        </p:txBody>
      </p:sp>
    </p:spTree>
    <p:extLst>
      <p:ext uri="{BB962C8B-B14F-4D97-AF65-F5344CB8AC3E}">
        <p14:creationId xmlns:p14="http://schemas.microsoft.com/office/powerpoint/2010/main" val="401033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关键技术点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解决标签不准问题：</a:t>
            </a:r>
          </a:p>
        </p:txBody>
      </p:sp>
      <p:sp>
        <p:nvSpPr>
          <p:cNvPr id="10" name="文本框 9"/>
          <p:cNvSpPr txBox="1"/>
          <p:nvPr/>
        </p:nvSpPr>
        <p:spPr>
          <a:xfrm>
            <a:off x="323528" y="1783576"/>
            <a:ext cx="4006505" cy="1077218"/>
          </a:xfrm>
          <a:prstGeom prst="rect">
            <a:avLst/>
          </a:prstGeom>
          <a:noFill/>
        </p:spPr>
        <p:txBody>
          <a:bodyPr wrap="square" rtlCol="0">
            <a:spAutoFit/>
          </a:bodyPr>
          <a:lstStyle/>
          <a:p>
            <a:r>
              <a:rPr lang="zh-CN" altLang="en-US" sz="1600" dirty="0"/>
              <a:t>引入概率建模，</a:t>
            </a:r>
            <a:r>
              <a:rPr lang="en-US" altLang="zh-CN" sz="1600" dirty="0"/>
              <a:t> </a:t>
            </a:r>
            <a:r>
              <a:rPr lang="zh-CN" altLang="en-US" sz="1600" dirty="0"/>
              <a:t>借助</a:t>
            </a:r>
            <a:r>
              <a:rPr lang="en-US" altLang="zh-CN" sz="1600" dirty="0"/>
              <a:t>LDL</a:t>
            </a:r>
            <a:r>
              <a:rPr lang="zh-CN" altLang="en-US" sz="1600" dirty="0"/>
              <a:t>方法，其做法是将标签建模成一个概率分布，而不是一个单独的标签值，特别适合标签本身就不准确的业务场景</a:t>
            </a:r>
          </a:p>
        </p:txBody>
      </p:sp>
      <p:graphicFrame>
        <p:nvGraphicFramePr>
          <p:cNvPr id="13" name="表格 12"/>
          <p:cNvGraphicFramePr>
            <a:graphicFrameLocks noGrp="1"/>
          </p:cNvGraphicFramePr>
          <p:nvPr/>
        </p:nvGraphicFramePr>
        <p:xfrm>
          <a:off x="329778" y="3140679"/>
          <a:ext cx="4017156" cy="2244936"/>
        </p:xfrm>
        <a:graphic>
          <a:graphicData uri="http://schemas.openxmlformats.org/drawingml/2006/table">
            <a:tbl>
              <a:tblPr firstRow="1" bandRow="1">
                <a:tableStyleId>{5C22544A-7EE6-4342-B048-85BDC9FD1C3A}</a:tableStyleId>
              </a:tblPr>
              <a:tblGrid>
                <a:gridCol w="631284">
                  <a:extLst>
                    <a:ext uri="{9D8B030D-6E8A-4147-A177-3AD203B41FA5}">
                      <a16:colId xmlns:a16="http://schemas.microsoft.com/office/drawing/2014/main" val="20000"/>
                    </a:ext>
                  </a:extLst>
                </a:gridCol>
                <a:gridCol w="840464">
                  <a:extLst>
                    <a:ext uri="{9D8B030D-6E8A-4147-A177-3AD203B41FA5}">
                      <a16:colId xmlns:a16="http://schemas.microsoft.com/office/drawing/2014/main" val="20001"/>
                    </a:ext>
                  </a:extLst>
                </a:gridCol>
                <a:gridCol w="996551">
                  <a:extLst>
                    <a:ext uri="{9D8B030D-6E8A-4147-A177-3AD203B41FA5}">
                      <a16:colId xmlns:a16="http://schemas.microsoft.com/office/drawing/2014/main" val="20002"/>
                    </a:ext>
                  </a:extLst>
                </a:gridCol>
                <a:gridCol w="876485">
                  <a:extLst>
                    <a:ext uri="{9D8B030D-6E8A-4147-A177-3AD203B41FA5}">
                      <a16:colId xmlns:a16="http://schemas.microsoft.com/office/drawing/2014/main" val="20003"/>
                    </a:ext>
                  </a:extLst>
                </a:gridCol>
                <a:gridCol w="672372">
                  <a:extLst>
                    <a:ext uri="{9D8B030D-6E8A-4147-A177-3AD203B41FA5}">
                      <a16:colId xmlns:a16="http://schemas.microsoft.com/office/drawing/2014/main" val="20004"/>
                    </a:ext>
                  </a:extLst>
                </a:gridCol>
              </a:tblGrid>
              <a:tr h="355494">
                <a:tc>
                  <a:txBody>
                    <a:bodyPr/>
                    <a:lstStyle/>
                    <a:p>
                      <a:pPr algn="ctr"/>
                      <a:r>
                        <a:rPr lang="zh-CN" altLang="en-US" sz="1400" b="0" dirty="0">
                          <a:solidFill>
                            <a:schemeClr val="tx1"/>
                          </a:solidFill>
                        </a:rPr>
                        <a:t>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A</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B</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C</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D</a:t>
                      </a:r>
                      <a:endParaRPr lang="zh-CN" altLang="en-US"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5494">
                <a:tc>
                  <a:txBody>
                    <a:bodyPr/>
                    <a:lstStyle/>
                    <a:p>
                      <a:pPr algn="ctr"/>
                      <a:r>
                        <a:rPr lang="en-US" altLang="zh-CN" sz="1050" dirty="0"/>
                        <a:t>Self</a:t>
                      </a:r>
                      <a:endParaRPr lang="zh-CN"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0.827</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0.737</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0.799</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0.777</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5494">
                <a:tc>
                  <a:txBody>
                    <a:bodyPr/>
                    <a:lstStyle/>
                    <a:p>
                      <a:pPr algn="ctr"/>
                      <a:r>
                        <a:rPr lang="en-US" altLang="zh-CN" sz="1050" dirty="0"/>
                        <a:t>Transfer</a:t>
                      </a:r>
                      <a:endParaRPr lang="zh-CN"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0.824</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0.644</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0.761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0.708</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5494">
                <a:tc>
                  <a:txBody>
                    <a:bodyPr/>
                    <a:lstStyle/>
                    <a:p>
                      <a:pPr marL="0" algn="ctr" defTabSz="914400" rtl="0" eaLnBrk="1" latinLnBrk="0" hangingPunct="1"/>
                      <a:r>
                        <a:rPr lang="zh-CN" altLang="en-US" sz="1400" b="0" kern="1200" dirty="0">
                          <a:solidFill>
                            <a:schemeClr val="tx1"/>
                          </a:solidFill>
                          <a:latin typeface="+mn-lt"/>
                          <a:ea typeface="+mn-ea"/>
                          <a:cs typeface="+mn-cs"/>
                        </a:rPr>
                        <a:t>局点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E1</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E2</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E3</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T</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5494">
                <a:tc>
                  <a:txBody>
                    <a:bodyPr/>
                    <a:lstStyle/>
                    <a:p>
                      <a:pPr algn="ctr"/>
                      <a:r>
                        <a:rPr lang="en-US" altLang="zh-CN" sz="1050" dirty="0"/>
                        <a:t>Self</a:t>
                      </a:r>
                      <a:endParaRPr lang="zh-CN"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0.821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0.804</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0.801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0.699</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4913">
                <a:tc>
                  <a:txBody>
                    <a:bodyPr/>
                    <a:lstStyle/>
                    <a:p>
                      <a:pPr algn="ctr"/>
                      <a:r>
                        <a:rPr lang="en-US" altLang="zh-CN" sz="1050" dirty="0"/>
                        <a:t>Transfer</a:t>
                      </a:r>
                      <a:endParaRPr lang="zh-CN"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0.805</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0.762</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0.775</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0.600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0983" y="3920475"/>
            <a:ext cx="4332167" cy="1805070"/>
          </a:xfrm>
          <a:prstGeom prst="rect">
            <a:avLst/>
          </a:prstGeom>
        </p:spPr>
      </p:pic>
      <p:sp>
        <p:nvSpPr>
          <p:cNvPr id="16" name="矩形 15"/>
          <p:cNvSpPr/>
          <p:nvPr/>
        </p:nvSpPr>
        <p:spPr bwMode="auto">
          <a:xfrm>
            <a:off x="4899507" y="3182542"/>
            <a:ext cx="636627" cy="242252"/>
          </a:xfrm>
          <a:prstGeom prst="rect">
            <a:avLst/>
          </a:prstGeom>
          <a:solidFill>
            <a:schemeClr val="bg1">
              <a:lumMod val="7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endPar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7" name="矩形 16"/>
          <p:cNvSpPr/>
          <p:nvPr/>
        </p:nvSpPr>
        <p:spPr bwMode="auto">
          <a:xfrm>
            <a:off x="4740351" y="1808562"/>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矩形 17"/>
          <p:cNvSpPr/>
          <p:nvPr/>
        </p:nvSpPr>
        <p:spPr bwMode="auto">
          <a:xfrm>
            <a:off x="4740351" y="2033068"/>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p:cNvSpPr/>
          <p:nvPr/>
        </p:nvSpPr>
        <p:spPr bwMode="auto">
          <a:xfrm>
            <a:off x="4740351" y="2250248"/>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矩形 21"/>
          <p:cNvSpPr/>
          <p:nvPr/>
        </p:nvSpPr>
        <p:spPr bwMode="auto">
          <a:xfrm>
            <a:off x="4740351" y="2655221"/>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6" name="文本框 25"/>
          <p:cNvSpPr txBox="1"/>
          <p:nvPr/>
        </p:nvSpPr>
        <p:spPr>
          <a:xfrm rot="5400000">
            <a:off x="5126482" y="2394132"/>
            <a:ext cx="300618" cy="255101"/>
          </a:xfrm>
          <a:prstGeom prst="rect">
            <a:avLst/>
          </a:prstGeom>
          <a:noFill/>
        </p:spPr>
        <p:txBody>
          <a:bodyPr wrap="square" rtlCol="0">
            <a:spAutoFit/>
          </a:bodyPr>
          <a:lstStyle/>
          <a:p>
            <a:r>
              <a:rPr lang="en-US" altLang="zh-CN" dirty="0"/>
              <a:t>…</a:t>
            </a:r>
            <a:endParaRPr lang="zh-CN" altLang="en-US" dirty="0"/>
          </a:p>
        </p:txBody>
      </p:sp>
      <p:sp>
        <p:nvSpPr>
          <p:cNvPr id="27" name="文本框 26"/>
          <p:cNvSpPr txBox="1"/>
          <p:nvPr/>
        </p:nvSpPr>
        <p:spPr>
          <a:xfrm>
            <a:off x="4620983" y="1724963"/>
            <a:ext cx="1193676" cy="1170883"/>
          </a:xfrm>
          <a:prstGeom prst="rect">
            <a:avLst/>
          </a:prstGeom>
          <a:noFill/>
          <a:ln w="12700">
            <a:solidFill>
              <a:schemeClr val="tx1"/>
            </a:solidFill>
          </a:ln>
        </p:spPr>
        <p:txBody>
          <a:bodyPr wrap="square" rtlCol="0">
            <a:spAutoFit/>
          </a:bodyPr>
          <a:lstStyle/>
          <a:p>
            <a:endParaRPr lang="zh-CN" altLang="en-US" dirty="0"/>
          </a:p>
        </p:txBody>
      </p:sp>
      <p:sp>
        <p:nvSpPr>
          <p:cNvPr id="28" name="文本框 27"/>
          <p:cNvSpPr txBox="1"/>
          <p:nvPr/>
        </p:nvSpPr>
        <p:spPr>
          <a:xfrm>
            <a:off x="4523575" y="1423892"/>
            <a:ext cx="1429868" cy="276999"/>
          </a:xfrm>
          <a:prstGeom prst="rect">
            <a:avLst/>
          </a:prstGeom>
          <a:noFill/>
        </p:spPr>
        <p:txBody>
          <a:bodyPr wrap="square" rtlCol="0">
            <a:spAutoFit/>
          </a:bodyPr>
          <a:lstStyle/>
          <a:p>
            <a:pPr algn="ctr"/>
            <a:r>
              <a:rPr lang="en-US" altLang="zh-CN" sz="1200" dirty="0"/>
              <a:t>Before Hour Data</a:t>
            </a:r>
            <a:endParaRPr lang="zh-CN" altLang="en-US" sz="1200" dirty="0"/>
          </a:p>
        </p:txBody>
      </p:sp>
      <p:sp>
        <p:nvSpPr>
          <p:cNvPr id="29" name="文本框 28"/>
          <p:cNvSpPr txBox="1"/>
          <p:nvPr/>
        </p:nvSpPr>
        <p:spPr>
          <a:xfrm>
            <a:off x="7664843" y="1423892"/>
            <a:ext cx="1385784" cy="276999"/>
          </a:xfrm>
          <a:prstGeom prst="rect">
            <a:avLst/>
          </a:prstGeom>
          <a:noFill/>
        </p:spPr>
        <p:txBody>
          <a:bodyPr wrap="square" rtlCol="0">
            <a:spAutoFit/>
          </a:bodyPr>
          <a:lstStyle/>
          <a:p>
            <a:pPr algn="ctr"/>
            <a:r>
              <a:rPr lang="en-US" altLang="zh-CN" sz="1200" dirty="0"/>
              <a:t>After Hour Data</a:t>
            </a:r>
            <a:endParaRPr lang="zh-CN" altLang="en-US" sz="1200" dirty="0"/>
          </a:p>
        </p:txBody>
      </p:sp>
      <p:sp>
        <p:nvSpPr>
          <p:cNvPr id="30" name="矩形 29"/>
          <p:cNvSpPr/>
          <p:nvPr/>
        </p:nvSpPr>
        <p:spPr bwMode="auto">
          <a:xfrm>
            <a:off x="7878841" y="1853495"/>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1" name="矩形 30"/>
          <p:cNvSpPr/>
          <p:nvPr/>
        </p:nvSpPr>
        <p:spPr bwMode="auto">
          <a:xfrm>
            <a:off x="7878841" y="2078002"/>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矩形 31"/>
          <p:cNvSpPr/>
          <p:nvPr/>
        </p:nvSpPr>
        <p:spPr bwMode="auto">
          <a:xfrm>
            <a:off x="7878841" y="2295181"/>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3" name="矩形 32"/>
          <p:cNvSpPr/>
          <p:nvPr/>
        </p:nvSpPr>
        <p:spPr bwMode="auto">
          <a:xfrm>
            <a:off x="7878841" y="2700155"/>
            <a:ext cx="954941" cy="121126"/>
          </a:xfrm>
          <a:prstGeom prst="rect">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 name="文本框 33"/>
          <p:cNvSpPr txBox="1"/>
          <p:nvPr/>
        </p:nvSpPr>
        <p:spPr>
          <a:xfrm rot="5400000">
            <a:off x="8264972" y="2439065"/>
            <a:ext cx="300618" cy="255101"/>
          </a:xfrm>
          <a:prstGeom prst="rect">
            <a:avLst/>
          </a:prstGeom>
          <a:noFill/>
        </p:spPr>
        <p:txBody>
          <a:bodyPr wrap="square" rtlCol="0">
            <a:spAutoFit/>
          </a:bodyPr>
          <a:lstStyle/>
          <a:p>
            <a:r>
              <a:rPr lang="en-US" altLang="zh-CN" dirty="0"/>
              <a:t>…</a:t>
            </a:r>
            <a:endParaRPr lang="zh-CN" altLang="en-US" dirty="0"/>
          </a:p>
        </p:txBody>
      </p:sp>
      <p:sp>
        <p:nvSpPr>
          <p:cNvPr id="35" name="文本框 34"/>
          <p:cNvSpPr txBox="1"/>
          <p:nvPr/>
        </p:nvSpPr>
        <p:spPr>
          <a:xfrm>
            <a:off x="7759474" y="1772745"/>
            <a:ext cx="1193676" cy="1170883"/>
          </a:xfrm>
          <a:prstGeom prst="rect">
            <a:avLst/>
          </a:prstGeom>
          <a:noFill/>
          <a:ln w="12700">
            <a:solidFill>
              <a:schemeClr val="tx1"/>
            </a:solidFill>
          </a:ln>
        </p:spPr>
        <p:txBody>
          <a:bodyPr wrap="square" rtlCol="0">
            <a:spAutoFit/>
          </a:bodyPr>
          <a:lstStyle/>
          <a:p>
            <a:endParaRPr lang="zh-CN" altLang="en-US" dirty="0"/>
          </a:p>
        </p:txBody>
      </p:sp>
      <p:cxnSp>
        <p:nvCxnSpPr>
          <p:cNvPr id="36" name="直接箭头连接符 35"/>
          <p:cNvCxnSpPr/>
          <p:nvPr/>
        </p:nvCxnSpPr>
        <p:spPr bwMode="auto">
          <a:xfrm>
            <a:off x="6383866" y="2035134"/>
            <a:ext cx="835573" cy="0"/>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37" name="直接箭头连接符 36"/>
          <p:cNvCxnSpPr/>
          <p:nvPr/>
        </p:nvCxnSpPr>
        <p:spPr bwMode="auto">
          <a:xfrm flipH="1" flipV="1">
            <a:off x="6463445" y="1574562"/>
            <a:ext cx="4633" cy="546023"/>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38" name="任意多边形 37"/>
          <p:cNvSpPr/>
          <p:nvPr/>
        </p:nvSpPr>
        <p:spPr bwMode="auto">
          <a:xfrm>
            <a:off x="6552179" y="1690947"/>
            <a:ext cx="639478" cy="268300"/>
          </a:xfrm>
          <a:custGeom>
            <a:avLst/>
            <a:gdLst>
              <a:gd name="connsiteX0" fmla="*/ 0 w 1157287"/>
              <a:gd name="connsiteY0" fmla="*/ 464217 h 478504"/>
              <a:gd name="connsiteX1" fmla="*/ 185737 w 1157287"/>
              <a:gd name="connsiteY1" fmla="*/ 7017 h 478504"/>
              <a:gd name="connsiteX2" fmla="*/ 542925 w 1157287"/>
              <a:gd name="connsiteY2" fmla="*/ 207042 h 478504"/>
              <a:gd name="connsiteX3" fmla="*/ 1157287 w 1157287"/>
              <a:gd name="connsiteY3" fmla="*/ 478504 h 478504"/>
              <a:gd name="connsiteX4" fmla="*/ 1157287 w 1157287"/>
              <a:gd name="connsiteY4" fmla="*/ 478504 h 478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287" h="478504">
                <a:moveTo>
                  <a:pt x="0" y="464217"/>
                </a:moveTo>
                <a:cubicBezTo>
                  <a:pt x="47624" y="257048"/>
                  <a:pt x="95249" y="49880"/>
                  <a:pt x="185737" y="7017"/>
                </a:cubicBezTo>
                <a:cubicBezTo>
                  <a:pt x="276225" y="-35846"/>
                  <a:pt x="381000" y="128461"/>
                  <a:pt x="542925" y="207042"/>
                </a:cubicBezTo>
                <a:cubicBezTo>
                  <a:pt x="704850" y="285623"/>
                  <a:pt x="1157287" y="478504"/>
                  <a:pt x="1157287" y="478504"/>
                </a:cubicBezTo>
                <a:lnTo>
                  <a:pt x="1157287" y="478504"/>
                </a:lnTo>
              </a:path>
            </a:pathLst>
          </a:cu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箭头连接符 38"/>
          <p:cNvCxnSpPr/>
          <p:nvPr/>
        </p:nvCxnSpPr>
        <p:spPr bwMode="auto">
          <a:xfrm>
            <a:off x="6383132" y="2776042"/>
            <a:ext cx="835573" cy="0"/>
          </a:xfrm>
          <a:prstGeom prst="straightConnector1">
            <a:avLst/>
          </a:prstGeom>
          <a:solidFill>
            <a:schemeClr val="accent1"/>
          </a:solidFill>
          <a:ln w="12700" cap="flat" cmpd="sng" algn="ctr">
            <a:noFill/>
            <a:prstDash val="solid"/>
            <a:round/>
            <a:headEnd type="none" w="med" len="med"/>
            <a:tailEnd type="triangle"/>
          </a:ln>
        </p:spPr>
      </p:cxnSp>
      <p:cxnSp>
        <p:nvCxnSpPr>
          <p:cNvPr id="40" name="直接箭头连接符 39"/>
          <p:cNvCxnSpPr/>
          <p:nvPr/>
        </p:nvCxnSpPr>
        <p:spPr bwMode="auto">
          <a:xfrm flipH="1" flipV="1">
            <a:off x="6462710" y="2315470"/>
            <a:ext cx="4633" cy="546023"/>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41" name="任意多边形 40"/>
          <p:cNvSpPr/>
          <p:nvPr/>
        </p:nvSpPr>
        <p:spPr bwMode="auto">
          <a:xfrm>
            <a:off x="6499413" y="2397071"/>
            <a:ext cx="692245" cy="329174"/>
          </a:xfrm>
          <a:custGeom>
            <a:avLst/>
            <a:gdLst>
              <a:gd name="connsiteX0" fmla="*/ 0 w 1414462"/>
              <a:gd name="connsiteY0" fmla="*/ 558496 h 587071"/>
              <a:gd name="connsiteX1" fmla="*/ 400050 w 1414462"/>
              <a:gd name="connsiteY1" fmla="*/ 458484 h 587071"/>
              <a:gd name="connsiteX2" fmla="*/ 614362 w 1414462"/>
              <a:gd name="connsiteY2" fmla="*/ 1284 h 587071"/>
              <a:gd name="connsiteX3" fmla="*/ 871537 w 1414462"/>
              <a:gd name="connsiteY3" fmla="*/ 329896 h 587071"/>
              <a:gd name="connsiteX4" fmla="*/ 1414462 w 1414462"/>
              <a:gd name="connsiteY4" fmla="*/ 587071 h 587071"/>
              <a:gd name="connsiteX5" fmla="*/ 1414462 w 1414462"/>
              <a:gd name="connsiteY5" fmla="*/ 587071 h 58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587071">
                <a:moveTo>
                  <a:pt x="0" y="558496"/>
                </a:moveTo>
                <a:cubicBezTo>
                  <a:pt x="148828" y="554924"/>
                  <a:pt x="297657" y="551352"/>
                  <a:pt x="400050" y="458484"/>
                </a:cubicBezTo>
                <a:cubicBezTo>
                  <a:pt x="502443" y="365616"/>
                  <a:pt x="535781" y="22715"/>
                  <a:pt x="614362" y="1284"/>
                </a:cubicBezTo>
                <a:cubicBezTo>
                  <a:pt x="692943" y="-20147"/>
                  <a:pt x="738187" y="232265"/>
                  <a:pt x="871537" y="329896"/>
                </a:cubicBezTo>
                <a:cubicBezTo>
                  <a:pt x="1004887" y="427527"/>
                  <a:pt x="1414462" y="587071"/>
                  <a:pt x="1414462" y="587071"/>
                </a:cubicBezTo>
                <a:lnTo>
                  <a:pt x="1414462" y="587071"/>
                </a:lnTo>
              </a:path>
            </a:pathLst>
          </a:cu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2" name="右箭头 41"/>
          <p:cNvSpPr/>
          <p:nvPr/>
        </p:nvSpPr>
        <p:spPr bwMode="auto">
          <a:xfrm>
            <a:off x="5947736" y="1853495"/>
            <a:ext cx="238735" cy="76193"/>
          </a:xfrm>
          <a:prstGeom prst="rightArrow">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3" name="右箭头 42"/>
          <p:cNvSpPr/>
          <p:nvPr/>
        </p:nvSpPr>
        <p:spPr bwMode="auto">
          <a:xfrm rot="10800000">
            <a:off x="7359901" y="2563075"/>
            <a:ext cx="238735" cy="76193"/>
          </a:xfrm>
          <a:prstGeom prst="rightArrow">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4" name="右箭头 43"/>
          <p:cNvSpPr/>
          <p:nvPr/>
        </p:nvSpPr>
        <p:spPr bwMode="auto">
          <a:xfrm rot="5400000">
            <a:off x="5065658" y="3019316"/>
            <a:ext cx="242252" cy="75087"/>
          </a:xfrm>
          <a:prstGeom prst="rightArrow">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5" name="右箭头 44"/>
          <p:cNvSpPr/>
          <p:nvPr/>
        </p:nvSpPr>
        <p:spPr bwMode="auto">
          <a:xfrm rot="19515617">
            <a:off x="5819949" y="3045359"/>
            <a:ext cx="499891" cy="190641"/>
          </a:xfrm>
          <a:prstGeom prst="rightArrow">
            <a:avLst/>
          </a:prstGeom>
          <a:solidFill>
            <a:schemeClr val="bg1">
              <a:lumMod val="75000"/>
            </a:schemeClr>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6" name="文本框 45"/>
          <p:cNvSpPr txBox="1"/>
          <p:nvPr/>
        </p:nvSpPr>
        <p:spPr>
          <a:xfrm>
            <a:off x="5508104" y="3518746"/>
            <a:ext cx="2954448" cy="307777"/>
          </a:xfrm>
          <a:prstGeom prst="rect">
            <a:avLst/>
          </a:prstGeom>
          <a:noFill/>
        </p:spPr>
        <p:txBody>
          <a:bodyPr wrap="square" rtlCol="0">
            <a:spAutoFit/>
          </a:bodyPr>
          <a:lstStyle/>
          <a:p>
            <a:pPr algn="ctr"/>
            <a:r>
              <a:rPr lang="en-US" altLang="zh-CN" sz="1400" dirty="0"/>
              <a:t>LDL</a:t>
            </a:r>
            <a:r>
              <a:rPr lang="zh-CN" altLang="en-US" sz="1400" dirty="0"/>
              <a:t>在水晶语音</a:t>
            </a:r>
            <a:r>
              <a:rPr lang="en-US" altLang="zh-CN" sz="1400" dirty="0"/>
              <a:t>case</a:t>
            </a:r>
            <a:r>
              <a:rPr lang="zh-CN" altLang="en-US" sz="1400" dirty="0"/>
              <a:t>中的示例图</a:t>
            </a:r>
          </a:p>
        </p:txBody>
      </p:sp>
      <p:sp>
        <p:nvSpPr>
          <p:cNvPr id="47" name="文本框 46"/>
          <p:cNvSpPr txBox="1"/>
          <p:nvPr/>
        </p:nvSpPr>
        <p:spPr>
          <a:xfrm>
            <a:off x="4523575" y="5725545"/>
            <a:ext cx="4527052" cy="523220"/>
          </a:xfrm>
          <a:prstGeom prst="rect">
            <a:avLst/>
          </a:prstGeom>
          <a:noFill/>
        </p:spPr>
        <p:txBody>
          <a:bodyPr wrap="square" rtlCol="0">
            <a:spAutoFit/>
          </a:bodyPr>
          <a:lstStyle/>
          <a:p>
            <a:pPr algn="ctr"/>
            <a:r>
              <a:rPr lang="en-US" altLang="zh-CN" sz="1400" dirty="0"/>
              <a:t>LDL</a:t>
            </a:r>
            <a:r>
              <a:rPr lang="zh-CN" altLang="en-US" sz="1400" dirty="0"/>
              <a:t>预测示例图，左图是真实的标签分布，右图是预测的标签分布，评价指标是两个分布的</a:t>
            </a:r>
            <a:r>
              <a:rPr lang="en-US" altLang="zh-CN" sz="1400" dirty="0"/>
              <a:t>Intersection</a:t>
            </a:r>
            <a:r>
              <a:rPr lang="zh-CN" altLang="en-US" sz="1400" dirty="0"/>
              <a:t>指标</a:t>
            </a:r>
          </a:p>
        </p:txBody>
      </p:sp>
      <p:sp>
        <p:nvSpPr>
          <p:cNvPr id="48" name="文本框 47"/>
          <p:cNvSpPr txBox="1"/>
          <p:nvPr/>
        </p:nvSpPr>
        <p:spPr>
          <a:xfrm>
            <a:off x="315077" y="5589240"/>
            <a:ext cx="4023406" cy="523220"/>
          </a:xfrm>
          <a:prstGeom prst="rect">
            <a:avLst/>
          </a:prstGeom>
          <a:noFill/>
        </p:spPr>
        <p:txBody>
          <a:bodyPr wrap="square" rtlCol="0">
            <a:spAutoFit/>
          </a:bodyPr>
          <a:lstStyle/>
          <a:p>
            <a:pPr algn="ctr"/>
            <a:r>
              <a:rPr lang="en-US" altLang="zh-CN" sz="1400" dirty="0"/>
              <a:t>LDL</a:t>
            </a:r>
            <a:r>
              <a:rPr lang="zh-CN" altLang="en-US" sz="1400" dirty="0"/>
              <a:t>预测</a:t>
            </a:r>
            <a:r>
              <a:rPr lang="en-US" altLang="zh-CN" sz="1400" dirty="0"/>
              <a:t>Intersection</a:t>
            </a:r>
            <a:r>
              <a:rPr lang="zh-CN" altLang="en-US" sz="1400" dirty="0"/>
              <a:t>指标，使用迁移的性能可以逼近自身局点有标记数据集情况下训练的性能</a:t>
            </a:r>
          </a:p>
        </p:txBody>
      </p:sp>
    </p:spTree>
    <p:extLst>
      <p:ext uri="{BB962C8B-B14F-4D97-AF65-F5344CB8AC3E}">
        <p14:creationId xmlns:p14="http://schemas.microsoft.com/office/powerpoint/2010/main" val="128659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关键技术点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解决标签不准问题：</a:t>
            </a:r>
          </a:p>
        </p:txBody>
      </p:sp>
      <p:sp>
        <p:nvSpPr>
          <p:cNvPr id="10" name="文本框 9"/>
          <p:cNvSpPr txBox="1"/>
          <p:nvPr/>
        </p:nvSpPr>
        <p:spPr>
          <a:xfrm>
            <a:off x="323528" y="1783576"/>
            <a:ext cx="4006505" cy="1077218"/>
          </a:xfrm>
          <a:prstGeom prst="rect">
            <a:avLst/>
          </a:prstGeom>
          <a:noFill/>
        </p:spPr>
        <p:txBody>
          <a:bodyPr wrap="square" rtlCol="0">
            <a:spAutoFit/>
          </a:bodyPr>
          <a:lstStyle/>
          <a:p>
            <a:r>
              <a:rPr lang="zh-CN" altLang="en-US" sz="1600" dirty="0"/>
              <a:t>利用生成式模型，生成式模型将小时级数据和标签问题综合考虑，使用生成网络拟合子特性开通之后的数据</a:t>
            </a:r>
            <a:r>
              <a:rPr lang="en-US" altLang="zh-CN" sz="1600" dirty="0"/>
              <a:t>/</a:t>
            </a:r>
            <a:r>
              <a:rPr lang="zh-CN" altLang="en-US" sz="1600" dirty="0"/>
              <a:t>通信质量，无需打标签</a:t>
            </a:r>
          </a:p>
        </p:txBody>
      </p:sp>
      <p:sp>
        <p:nvSpPr>
          <p:cNvPr id="48" name="文本框 47"/>
          <p:cNvSpPr txBox="1"/>
          <p:nvPr/>
        </p:nvSpPr>
        <p:spPr>
          <a:xfrm>
            <a:off x="288586" y="5257276"/>
            <a:ext cx="4023406" cy="954107"/>
          </a:xfrm>
          <a:prstGeom prst="rect">
            <a:avLst/>
          </a:prstGeom>
          <a:noFill/>
        </p:spPr>
        <p:txBody>
          <a:bodyPr wrap="square" rtlCol="0">
            <a:spAutoFit/>
          </a:bodyPr>
          <a:lstStyle/>
          <a:p>
            <a:pPr algn="ctr"/>
            <a:r>
              <a:rPr lang="zh-CN" altLang="en-US" sz="1400" dirty="0"/>
              <a:t>尝试使用了</a:t>
            </a:r>
            <a:r>
              <a:rPr lang="en-US" altLang="zh-CN" sz="1400" dirty="0"/>
              <a:t>MLP</a:t>
            </a:r>
            <a:r>
              <a:rPr lang="zh-CN" altLang="en-US" sz="1400" dirty="0"/>
              <a:t>，</a:t>
            </a:r>
            <a:r>
              <a:rPr lang="en-US" altLang="zh-CN" sz="1400" dirty="0"/>
              <a:t>LSTM</a:t>
            </a:r>
            <a:r>
              <a:rPr lang="zh-CN" altLang="en-US" sz="1400" dirty="0"/>
              <a:t>和</a:t>
            </a:r>
            <a:r>
              <a:rPr lang="en-US" altLang="zh-CN" sz="1400" dirty="0"/>
              <a:t>CNN</a:t>
            </a:r>
            <a:r>
              <a:rPr lang="zh-CN" altLang="en-US" sz="1400" dirty="0"/>
              <a:t>等模型构建生成式模型，使用生成式模型无须打标签（无监督训练方式），达到无特征工程下的</a:t>
            </a:r>
            <a:r>
              <a:rPr lang="en-US" altLang="zh-CN" sz="1400" dirty="0"/>
              <a:t>Ridge</a:t>
            </a:r>
            <a:r>
              <a:rPr lang="zh-CN" altLang="en-US" sz="1400" dirty="0"/>
              <a:t>的基线（有监督训练）</a:t>
            </a:r>
          </a:p>
        </p:txBody>
      </p:sp>
      <p:graphicFrame>
        <p:nvGraphicFramePr>
          <p:cNvPr id="49" name="表格 48"/>
          <p:cNvGraphicFramePr>
            <a:graphicFrameLocks noGrp="1"/>
          </p:cNvGraphicFramePr>
          <p:nvPr/>
        </p:nvGraphicFramePr>
        <p:xfrm>
          <a:off x="417088" y="3168769"/>
          <a:ext cx="3665312" cy="730391"/>
        </p:xfrm>
        <a:graphic>
          <a:graphicData uri="http://schemas.openxmlformats.org/drawingml/2006/table">
            <a:tbl>
              <a:tblPr firstRow="1" bandRow="1">
                <a:tableStyleId>{5C22544A-7EE6-4342-B048-85BDC9FD1C3A}</a:tableStyleId>
              </a:tblPr>
              <a:tblGrid>
                <a:gridCol w="916328">
                  <a:extLst>
                    <a:ext uri="{9D8B030D-6E8A-4147-A177-3AD203B41FA5}">
                      <a16:colId xmlns:a16="http://schemas.microsoft.com/office/drawing/2014/main" val="20000"/>
                    </a:ext>
                  </a:extLst>
                </a:gridCol>
                <a:gridCol w="916328">
                  <a:extLst>
                    <a:ext uri="{9D8B030D-6E8A-4147-A177-3AD203B41FA5}">
                      <a16:colId xmlns:a16="http://schemas.microsoft.com/office/drawing/2014/main" val="20001"/>
                    </a:ext>
                  </a:extLst>
                </a:gridCol>
                <a:gridCol w="916328">
                  <a:extLst>
                    <a:ext uri="{9D8B030D-6E8A-4147-A177-3AD203B41FA5}">
                      <a16:colId xmlns:a16="http://schemas.microsoft.com/office/drawing/2014/main" val="20002"/>
                    </a:ext>
                  </a:extLst>
                </a:gridCol>
                <a:gridCol w="916328">
                  <a:extLst>
                    <a:ext uri="{9D8B030D-6E8A-4147-A177-3AD203B41FA5}">
                      <a16:colId xmlns:a16="http://schemas.microsoft.com/office/drawing/2014/main" val="20003"/>
                    </a:ext>
                  </a:extLst>
                </a:gridCol>
              </a:tblGrid>
              <a:tr h="359551">
                <a:tc>
                  <a:txBody>
                    <a:bodyPr/>
                    <a:lstStyle/>
                    <a:p>
                      <a:pPr algn="ctr"/>
                      <a:r>
                        <a:rPr lang="en-US" altLang="zh-CN" sz="1400" b="0" dirty="0">
                          <a:solidFill>
                            <a:schemeClr val="tx1"/>
                          </a:solidFill>
                        </a:rPr>
                        <a:t>Model</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MLP</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LSTM</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Conv</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1400" b="0" dirty="0">
                          <a:solidFill>
                            <a:schemeClr val="tx1"/>
                          </a:solidFill>
                        </a:rPr>
                        <a:t>P30</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dirty="0">
                          <a:solidFill>
                            <a:srgbClr val="FF0000"/>
                          </a:solidFill>
                        </a:rPr>
                        <a:t>0.57</a:t>
                      </a:r>
                      <a:endParaRPr lang="zh-CN"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0.52</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dirty="0">
                          <a:solidFill>
                            <a:schemeClr val="tx1"/>
                          </a:solidFill>
                        </a:rPr>
                        <a:t>0.49</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50" name="表格 49"/>
          <p:cNvGraphicFramePr>
            <a:graphicFrameLocks noGrp="1"/>
          </p:cNvGraphicFramePr>
          <p:nvPr/>
        </p:nvGraphicFramePr>
        <p:xfrm>
          <a:off x="412929" y="4149080"/>
          <a:ext cx="3665307" cy="889000"/>
        </p:xfrm>
        <a:graphic>
          <a:graphicData uri="http://schemas.openxmlformats.org/drawingml/2006/table">
            <a:tbl>
              <a:tblPr firstRow="1" bandRow="1">
                <a:tableStyleId>{5C22544A-7EE6-4342-B048-85BDC9FD1C3A}</a:tableStyleId>
              </a:tblPr>
              <a:tblGrid>
                <a:gridCol w="1221769">
                  <a:extLst>
                    <a:ext uri="{9D8B030D-6E8A-4147-A177-3AD203B41FA5}">
                      <a16:colId xmlns:a16="http://schemas.microsoft.com/office/drawing/2014/main" val="20000"/>
                    </a:ext>
                  </a:extLst>
                </a:gridCol>
                <a:gridCol w="1221769">
                  <a:extLst>
                    <a:ext uri="{9D8B030D-6E8A-4147-A177-3AD203B41FA5}">
                      <a16:colId xmlns:a16="http://schemas.microsoft.com/office/drawing/2014/main" val="20001"/>
                    </a:ext>
                  </a:extLst>
                </a:gridCol>
                <a:gridCol w="1221769">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en-US" altLang="zh-CN" sz="1400" b="0" kern="1200" dirty="0">
                          <a:solidFill>
                            <a:schemeClr val="tx1"/>
                          </a:solidFill>
                          <a:latin typeface="+mn-lt"/>
                          <a:ea typeface="+mn-ea"/>
                          <a:cs typeface="+mn-cs"/>
                        </a:rPr>
                        <a:t>Ridge Baseline</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Train</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Test</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algn="ctr" defTabSz="914400" rtl="0" eaLnBrk="1" latinLnBrk="0" hangingPunct="1"/>
                      <a:r>
                        <a:rPr lang="zh-CN" altLang="en-US" sz="1400" b="0" kern="1200" dirty="0">
                          <a:solidFill>
                            <a:schemeClr val="tx1"/>
                          </a:solidFill>
                          <a:latin typeface="+mn-lt"/>
                          <a:ea typeface="+mn-ea"/>
                          <a:cs typeface="+mn-cs"/>
                        </a:rPr>
                        <a:t>无特征工程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a:solidFill>
                            <a:schemeClr val="tx1"/>
                          </a:solidFill>
                          <a:latin typeface="+mn-lt"/>
                          <a:ea typeface="+mn-ea"/>
                          <a:cs typeface="+mn-cs"/>
                        </a:rPr>
                        <a:t>0.57</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rgbClr val="FF0000"/>
                          </a:solidFill>
                          <a:latin typeface="+mn-lt"/>
                          <a:ea typeface="+mn-ea"/>
                          <a:cs typeface="+mn-cs"/>
                        </a:rPr>
                        <a:t>0.56</a:t>
                      </a:r>
                      <a:endParaRPr lang="zh-CN" altLang="en-US" sz="14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pSp>
        <p:nvGrpSpPr>
          <p:cNvPr id="51" name="组合 50"/>
          <p:cNvGrpSpPr/>
          <p:nvPr/>
        </p:nvGrpSpPr>
        <p:grpSpPr>
          <a:xfrm>
            <a:off x="4427984" y="2132856"/>
            <a:ext cx="4616199" cy="1226166"/>
            <a:chOff x="246850" y="1606859"/>
            <a:chExt cx="9496737" cy="2500664"/>
          </a:xfrm>
        </p:grpSpPr>
        <p:sp>
          <p:nvSpPr>
            <p:cNvPr id="52" name="立方体 51"/>
            <p:cNvSpPr/>
            <p:nvPr/>
          </p:nvSpPr>
          <p:spPr>
            <a:xfrm>
              <a:off x="260455" y="2760139"/>
              <a:ext cx="911378" cy="744354"/>
            </a:xfrm>
            <a:prstGeom prst="cube">
              <a:avLst>
                <a:gd name="adj" fmla="val 55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53" name="右箭头 52"/>
            <p:cNvSpPr/>
            <p:nvPr/>
          </p:nvSpPr>
          <p:spPr>
            <a:xfrm>
              <a:off x="1314795" y="2996981"/>
              <a:ext cx="688001"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54" name="矩形 53"/>
            <p:cNvSpPr/>
            <p:nvPr/>
          </p:nvSpPr>
          <p:spPr>
            <a:xfrm>
              <a:off x="2145758" y="2760140"/>
              <a:ext cx="893508" cy="816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Encoder</a:t>
              </a:r>
            </a:p>
          </p:txBody>
        </p:sp>
        <p:sp>
          <p:nvSpPr>
            <p:cNvPr id="55" name="矩形 54"/>
            <p:cNvSpPr/>
            <p:nvPr/>
          </p:nvSpPr>
          <p:spPr>
            <a:xfrm>
              <a:off x="4937967" y="2204864"/>
              <a:ext cx="1179835" cy="816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Hour Regressor</a:t>
              </a:r>
            </a:p>
          </p:txBody>
        </p:sp>
        <p:sp>
          <p:nvSpPr>
            <p:cNvPr id="56" name="右箭头 55"/>
            <p:cNvSpPr/>
            <p:nvPr/>
          </p:nvSpPr>
          <p:spPr>
            <a:xfrm>
              <a:off x="6188746" y="2398867"/>
              <a:ext cx="688000"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57" name="立方体 56"/>
            <p:cNvSpPr/>
            <p:nvPr/>
          </p:nvSpPr>
          <p:spPr>
            <a:xfrm>
              <a:off x="6912618" y="2180590"/>
              <a:ext cx="911378" cy="744354"/>
            </a:xfrm>
            <a:prstGeom prst="cube">
              <a:avLst>
                <a:gd name="adj" fmla="val 551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58" name="右箭头 57"/>
            <p:cNvSpPr/>
            <p:nvPr/>
          </p:nvSpPr>
          <p:spPr>
            <a:xfrm>
              <a:off x="3182228" y="2996980"/>
              <a:ext cx="509299"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59" name="右箭头 58"/>
            <p:cNvSpPr/>
            <p:nvPr/>
          </p:nvSpPr>
          <p:spPr>
            <a:xfrm rot="19912652">
              <a:off x="4285708" y="2664697"/>
              <a:ext cx="509299"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60" name="矩形 59"/>
            <p:cNvSpPr/>
            <p:nvPr/>
          </p:nvSpPr>
          <p:spPr>
            <a:xfrm>
              <a:off x="3888097" y="2793972"/>
              <a:ext cx="169766" cy="744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61" name="文本框 15"/>
            <p:cNvSpPr txBox="1"/>
            <p:nvPr/>
          </p:nvSpPr>
          <p:spPr>
            <a:xfrm>
              <a:off x="246850" y="1661526"/>
              <a:ext cx="1304521" cy="941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B</a:t>
              </a:r>
              <a:r>
                <a:rPr lang="en-US" altLang="zh-CN" sz="800" dirty="0"/>
                <a:t>efore Hour Data</a:t>
              </a:r>
              <a:endParaRPr lang="en-US" sz="800" dirty="0"/>
            </a:p>
          </p:txBody>
        </p:sp>
        <p:sp>
          <p:nvSpPr>
            <p:cNvPr id="62" name="文本框 16"/>
            <p:cNvSpPr txBox="1"/>
            <p:nvPr/>
          </p:nvSpPr>
          <p:spPr>
            <a:xfrm>
              <a:off x="6714141" y="1606859"/>
              <a:ext cx="1453998" cy="439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After EVQI</a:t>
              </a:r>
            </a:p>
          </p:txBody>
        </p:sp>
        <p:sp>
          <p:nvSpPr>
            <p:cNvPr id="63" name="文本框 17"/>
            <p:cNvSpPr txBox="1"/>
            <p:nvPr/>
          </p:nvSpPr>
          <p:spPr>
            <a:xfrm>
              <a:off x="3546137" y="2098579"/>
              <a:ext cx="1061441" cy="439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Code</a:t>
              </a:r>
            </a:p>
          </p:txBody>
        </p:sp>
        <p:sp>
          <p:nvSpPr>
            <p:cNvPr id="64" name="文本框 21"/>
            <p:cNvSpPr txBox="1"/>
            <p:nvPr/>
          </p:nvSpPr>
          <p:spPr>
            <a:xfrm>
              <a:off x="8020561" y="2061225"/>
              <a:ext cx="1483836" cy="7689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MSE/KL/MM</a:t>
              </a:r>
              <a:r>
                <a:rPr lang="en-US" sz="1000" dirty="0"/>
                <a:t>D Loss</a:t>
              </a:r>
            </a:p>
          </p:txBody>
        </p:sp>
        <p:sp>
          <p:nvSpPr>
            <p:cNvPr id="65" name="右箭头 64"/>
            <p:cNvSpPr/>
            <p:nvPr/>
          </p:nvSpPr>
          <p:spPr>
            <a:xfrm rot="2075279">
              <a:off x="4284144" y="3405247"/>
              <a:ext cx="509299"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66" name="矩形 65"/>
            <p:cNvSpPr/>
            <p:nvPr/>
          </p:nvSpPr>
          <p:spPr>
            <a:xfrm>
              <a:off x="4937968" y="3290988"/>
              <a:ext cx="1164380" cy="816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Cell Regressor</a:t>
              </a:r>
            </a:p>
          </p:txBody>
        </p:sp>
        <p:sp>
          <p:nvSpPr>
            <p:cNvPr id="67" name="右箭头 66"/>
            <p:cNvSpPr/>
            <p:nvPr/>
          </p:nvSpPr>
          <p:spPr>
            <a:xfrm>
              <a:off x="6214020" y="3503755"/>
              <a:ext cx="688000" cy="3428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68" name="矩形 67"/>
            <p:cNvSpPr/>
            <p:nvPr/>
          </p:nvSpPr>
          <p:spPr bwMode="auto">
            <a:xfrm>
              <a:off x="7036021" y="3576674"/>
              <a:ext cx="323678" cy="285686"/>
            </a:xfrm>
            <a:prstGeom prst="rect">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9" name="文本框 16"/>
            <p:cNvSpPr txBox="1"/>
            <p:nvPr/>
          </p:nvSpPr>
          <p:spPr>
            <a:xfrm>
              <a:off x="6641357" y="2906068"/>
              <a:ext cx="1969017" cy="439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After Mean EVQI</a:t>
              </a:r>
            </a:p>
          </p:txBody>
        </p:sp>
        <p:sp>
          <p:nvSpPr>
            <p:cNvPr id="70" name="文本框 21"/>
            <p:cNvSpPr txBox="1"/>
            <p:nvPr/>
          </p:nvSpPr>
          <p:spPr>
            <a:xfrm>
              <a:off x="8020561" y="3435474"/>
              <a:ext cx="1723026" cy="439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MSE Loss</a:t>
              </a:r>
            </a:p>
          </p:txBody>
        </p:sp>
      </p:grpSp>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6053" y="4189947"/>
            <a:ext cx="4486334" cy="1495444"/>
          </a:xfrm>
          <a:prstGeom prst="rect">
            <a:avLst/>
          </a:prstGeom>
        </p:spPr>
      </p:pic>
      <p:sp>
        <p:nvSpPr>
          <p:cNvPr id="72" name="文本框 71"/>
          <p:cNvSpPr txBox="1"/>
          <p:nvPr/>
        </p:nvSpPr>
        <p:spPr>
          <a:xfrm>
            <a:off x="4355976" y="3494291"/>
            <a:ext cx="4608511" cy="523220"/>
          </a:xfrm>
          <a:prstGeom prst="rect">
            <a:avLst/>
          </a:prstGeom>
          <a:noFill/>
        </p:spPr>
        <p:txBody>
          <a:bodyPr wrap="square" rtlCol="0">
            <a:spAutoFit/>
          </a:bodyPr>
          <a:lstStyle/>
          <a:p>
            <a:pPr algn="ctr"/>
            <a:r>
              <a:rPr lang="zh-CN" altLang="en-US" sz="1400" dirty="0"/>
              <a:t>生成式模型训练框架图，根据自特性开关打开前的数据预测打开后的流量数据，然后计算信息质量增益</a:t>
            </a:r>
          </a:p>
        </p:txBody>
      </p:sp>
      <p:sp>
        <p:nvSpPr>
          <p:cNvPr id="73" name="文本框 72"/>
          <p:cNvSpPr txBox="1"/>
          <p:nvPr/>
        </p:nvSpPr>
        <p:spPr>
          <a:xfrm>
            <a:off x="4466053" y="5749788"/>
            <a:ext cx="4461864" cy="523220"/>
          </a:xfrm>
          <a:prstGeom prst="rect">
            <a:avLst/>
          </a:prstGeom>
          <a:noFill/>
        </p:spPr>
        <p:txBody>
          <a:bodyPr wrap="square" rtlCol="0">
            <a:spAutoFit/>
          </a:bodyPr>
          <a:lstStyle/>
          <a:p>
            <a:pPr algn="ctr"/>
            <a:r>
              <a:rPr lang="zh-CN" altLang="en-US" sz="1400" dirty="0"/>
              <a:t>生成式模型训练过程训练测试损失、训练测试的</a:t>
            </a:r>
            <a:r>
              <a:rPr lang="en-US" altLang="zh-CN" sz="1400" dirty="0"/>
              <a:t>P30</a:t>
            </a:r>
            <a:r>
              <a:rPr lang="zh-CN" altLang="en-US" sz="1400" dirty="0"/>
              <a:t>值变化情况</a:t>
            </a:r>
          </a:p>
        </p:txBody>
      </p:sp>
    </p:spTree>
    <p:extLst>
      <p:ext uri="{BB962C8B-B14F-4D97-AF65-F5344CB8AC3E}">
        <p14:creationId xmlns:p14="http://schemas.microsoft.com/office/powerpoint/2010/main" val="4169536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关键技术点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可迁移性度量：</a:t>
            </a:r>
          </a:p>
        </p:txBody>
      </p:sp>
      <p:sp>
        <p:nvSpPr>
          <p:cNvPr id="10" name="文本框 9"/>
          <p:cNvSpPr txBox="1"/>
          <p:nvPr/>
        </p:nvSpPr>
        <p:spPr>
          <a:xfrm>
            <a:off x="323528" y="1783576"/>
            <a:ext cx="8280920" cy="646331"/>
          </a:xfrm>
          <a:prstGeom prst="rect">
            <a:avLst/>
          </a:prstGeom>
          <a:noFill/>
        </p:spPr>
        <p:txBody>
          <a:bodyPr wrap="square" rtlCol="0">
            <a:spAutoFit/>
          </a:bodyPr>
          <a:lstStyle/>
          <a:p>
            <a:r>
              <a:rPr lang="zh-CN" altLang="en-US" sz="1800" dirty="0"/>
              <a:t>在实际过程中要解决局点之间模型是否可以迁移的问题，从学术界理论研究进行分析，然后提出相应的解决工业界近似方案</a:t>
            </a:r>
          </a:p>
        </p:txBody>
      </p:sp>
      <p:sp>
        <p:nvSpPr>
          <p:cNvPr id="33" name="文本框 32"/>
          <p:cNvSpPr txBox="1"/>
          <p:nvPr/>
        </p:nvSpPr>
        <p:spPr>
          <a:xfrm>
            <a:off x="323528" y="2410677"/>
            <a:ext cx="2715905" cy="369332"/>
          </a:xfrm>
          <a:prstGeom prst="rect">
            <a:avLst/>
          </a:prstGeom>
          <a:noFill/>
        </p:spPr>
        <p:txBody>
          <a:bodyPr wrap="square" rtlCol="0">
            <a:spAutoFit/>
          </a:bodyPr>
          <a:lstStyle/>
          <a:p>
            <a:r>
              <a:rPr lang="zh-CN" altLang="en-US" sz="1800" b="1" dirty="0"/>
              <a:t>学术界理论研究：</a:t>
            </a:r>
          </a:p>
        </p:txBody>
      </p:sp>
      <p:sp>
        <p:nvSpPr>
          <p:cNvPr id="34" name="文本框 33"/>
          <p:cNvSpPr txBox="1"/>
          <p:nvPr/>
        </p:nvSpPr>
        <p:spPr>
          <a:xfrm>
            <a:off x="334018" y="3304800"/>
            <a:ext cx="8259940" cy="369332"/>
          </a:xfrm>
          <a:prstGeom prst="rect">
            <a:avLst/>
          </a:prstGeom>
          <a:noFill/>
        </p:spPr>
        <p:txBody>
          <a:bodyPr wrap="square" rtlCol="0">
            <a:spAutoFit/>
          </a:bodyPr>
          <a:lstStyle/>
          <a:p>
            <a:r>
              <a:rPr lang="zh-CN" altLang="en-US" sz="1800" b="1" dirty="0"/>
              <a:t>工业界经验近似：</a:t>
            </a:r>
            <a:r>
              <a:rPr lang="zh-CN" altLang="en-US" sz="1800" dirty="0"/>
              <a:t>提出基于</a:t>
            </a:r>
            <a:r>
              <a:rPr lang="en-US" altLang="zh-CN" sz="1800" dirty="0"/>
              <a:t>Domain Classifier</a:t>
            </a:r>
            <a:r>
              <a:rPr lang="zh-CN" altLang="en-US" sz="1800" dirty="0"/>
              <a:t>的可迁移性判别技术</a:t>
            </a:r>
          </a:p>
        </p:txBody>
      </p:sp>
      <mc:AlternateContent xmlns:mc="http://schemas.openxmlformats.org/markup-compatibility/2006" xmlns:a14="http://schemas.microsoft.com/office/drawing/2010/main">
        <mc:Choice Requires="a14">
          <p:sp>
            <p:nvSpPr>
              <p:cNvPr id="35" name="文本框 34"/>
              <p:cNvSpPr txBox="1"/>
              <p:nvPr/>
            </p:nvSpPr>
            <p:spPr>
              <a:xfrm>
                <a:off x="467544" y="2822336"/>
                <a:ext cx="7937524" cy="26892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zh-CN" altLang="en-US" sz="1600" i="1" smtClean="0">
                              <a:latin typeface="Cambria Math" panose="02040503050406030204" pitchFamily="18" charset="0"/>
                            </a:rPr>
                            <m:t>𝜖</m:t>
                          </m:r>
                        </m:e>
                        <m:sub>
                          <m:r>
                            <a:rPr lang="en-US" altLang="zh-CN" sz="1600" b="0" i="1" smtClean="0">
                              <a:latin typeface="Cambria Math" panose="02040503050406030204" pitchFamily="18" charset="0"/>
                            </a:rPr>
                            <m:t>𝑇</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h</m:t>
                          </m:r>
                        </m:e>
                      </m:d>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𝜖</m:t>
                          </m:r>
                        </m:e>
                        <m:sub>
                          <m:r>
                            <a:rPr lang="en-US" altLang="zh-CN" sz="1600" b="0" i="1" smtClean="0">
                              <a:latin typeface="Cambria Math" panose="02040503050406030204" pitchFamily="18" charset="0"/>
                            </a:rPr>
                            <m:t>𝑆</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h</m:t>
                          </m:r>
                        </m:e>
                      </m:d>
                      <m:r>
                        <a:rPr lang="en-US" altLang="zh-CN" sz="1600" b="0" i="0" smtClean="0">
                          <a:latin typeface="Cambria Math" panose="02040503050406030204" pitchFamily="18" charset="0"/>
                        </a:rPr>
                        <m:t>+</m:t>
                      </m:r>
                      <m:sSub>
                        <m:sSubPr>
                          <m:ctrlPr>
                            <a:rPr lang="en-US" altLang="zh-CN" sz="1600" b="1" i="1" smtClean="0">
                              <a:solidFill>
                                <a:schemeClr val="tx1"/>
                              </a:solidFill>
                              <a:latin typeface="Cambria Math" panose="02040503050406030204" pitchFamily="18" charset="0"/>
                            </a:rPr>
                          </m:ctrlPr>
                        </m:sSubPr>
                        <m:e>
                          <m:r>
                            <a:rPr lang="en-US" altLang="zh-CN" sz="1600" b="1" i="0" smtClean="0">
                              <a:solidFill>
                                <a:schemeClr val="tx1"/>
                              </a:solidFill>
                              <a:latin typeface="Cambria Math" panose="02040503050406030204" pitchFamily="18" charset="0"/>
                            </a:rPr>
                            <m:t>𝐝</m:t>
                          </m:r>
                        </m:e>
                        <m:sub>
                          <m:r>
                            <a:rPr lang="en-US" altLang="zh-CN" sz="1600" b="1" i="0" smtClean="0">
                              <a:solidFill>
                                <a:schemeClr val="tx1"/>
                              </a:solidFill>
                              <a:latin typeface="Cambria Math" panose="02040503050406030204" pitchFamily="18" charset="0"/>
                            </a:rPr>
                            <m:t>𝟏</m:t>
                          </m:r>
                        </m:sub>
                      </m:sSub>
                      <m:d>
                        <m:dPr>
                          <m:ctrlPr>
                            <a:rPr lang="en-US" altLang="zh-CN" sz="1600" b="1" i="1" smtClean="0">
                              <a:solidFill>
                                <a:schemeClr val="tx1"/>
                              </a:solidFill>
                              <a:latin typeface="Cambria Math" panose="02040503050406030204" pitchFamily="18" charset="0"/>
                            </a:rPr>
                          </m:ctrlPr>
                        </m:d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pitchFamily="18" charset="0"/>
                                </a:rPr>
                                <m:t>𝑫</m:t>
                              </m:r>
                            </m:e>
                            <m:sub>
                              <m:r>
                                <a:rPr lang="en-US" altLang="zh-CN" sz="1600" b="1" i="1" smtClean="0">
                                  <a:solidFill>
                                    <a:schemeClr val="tx1"/>
                                  </a:solidFill>
                                  <a:latin typeface="Cambria Math" panose="02040503050406030204" pitchFamily="18" charset="0"/>
                                </a:rPr>
                                <m:t>𝑺</m:t>
                              </m:r>
                            </m:sub>
                          </m:sSub>
                          <m:r>
                            <a:rPr lang="en-US" altLang="zh-CN" sz="1600" b="1" i="1" smtClean="0">
                              <a:solidFill>
                                <a:schemeClr val="tx1"/>
                              </a:solidFill>
                              <a:latin typeface="Cambria Math" panose="02040503050406030204" pitchFamily="18" charset="0"/>
                            </a:rPr>
                            <m:t>, </m:t>
                          </m:r>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pitchFamily="18" charset="0"/>
                                </a:rPr>
                                <m:t>𝑫</m:t>
                              </m:r>
                            </m:e>
                            <m:sub>
                              <m:r>
                                <a:rPr lang="en-US" altLang="zh-CN" sz="1600" b="1" i="1" smtClean="0">
                                  <a:solidFill>
                                    <a:schemeClr val="tx1"/>
                                  </a:solidFill>
                                  <a:latin typeface="Cambria Math" panose="02040503050406030204" pitchFamily="18" charset="0"/>
                                </a:rPr>
                                <m:t>𝑻</m:t>
                              </m:r>
                            </m:sub>
                          </m:sSub>
                        </m:e>
                      </m:d>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min</m:t>
                      </m:r>
                      <m:r>
                        <a:rPr lang="en-US" altLang="zh-CN" sz="1600" b="0" i="0"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E</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en-US" altLang="zh-CN" sz="1600" b="0" i="1" smtClean="0">
                                  <a:latin typeface="Cambria Math" panose="02040503050406030204" pitchFamily="18" charset="0"/>
                                </a:rPr>
                                <m:t>𝑆</m:t>
                              </m:r>
                            </m:sub>
                          </m:sSub>
                        </m:sub>
                      </m:sSub>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𝑆</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𝑇</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d>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E</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b="0" i="1" smtClean="0">
                                  <a:latin typeface="Cambria Math" panose="02040503050406030204" pitchFamily="18" charset="0"/>
                                </a:rPr>
                                <m:t>𝑇</m:t>
                              </m:r>
                            </m:sub>
                          </m:sSub>
                        </m:sub>
                      </m:sSub>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𝑆</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𝑇</m:t>
                              </m:r>
                            </m:sub>
                          </m:sSub>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e>
                      </m:d>
                      <m:r>
                        <a:rPr lang="en-US" altLang="zh-CN" sz="1600" b="0" i="0" smtClean="0">
                          <a:latin typeface="Cambria Math" panose="02040503050406030204" pitchFamily="18" charset="0"/>
                        </a:rPr>
                        <m:t>}</m:t>
                      </m:r>
                    </m:oMath>
                  </m:oMathPara>
                </a14:m>
                <a:endParaRPr lang="zh-CN" altLang="en-US" sz="16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467544" y="2822336"/>
                <a:ext cx="7937524" cy="268920"/>
              </a:xfrm>
              <a:prstGeom prst="rect">
                <a:avLst/>
              </a:prstGeom>
              <a:blipFill rotWithShape="0">
                <a:blip r:embed="rId3"/>
                <a:stretch>
                  <a:fillRect b="-22727"/>
                </a:stretch>
              </a:blipFill>
              <a:ln>
                <a:noFill/>
              </a:ln>
            </p:spPr>
            <p:txBody>
              <a:bodyPr/>
              <a:lstStyle/>
              <a:p>
                <a:r>
                  <a:rPr lang="zh-CN" altLang="en-US">
                    <a:noFill/>
                  </a:rPr>
                  <a:t> </a:t>
                </a:r>
              </a:p>
            </p:txBody>
          </p:sp>
        </mc:Fallback>
      </mc:AlternateContent>
      <p:graphicFrame>
        <p:nvGraphicFramePr>
          <p:cNvPr id="36" name="表格 35"/>
          <p:cNvGraphicFramePr>
            <a:graphicFrameLocks noGrp="1"/>
          </p:cNvGraphicFramePr>
          <p:nvPr/>
        </p:nvGraphicFramePr>
        <p:xfrm>
          <a:off x="467545" y="3773733"/>
          <a:ext cx="4608510" cy="2103540"/>
        </p:xfrm>
        <a:graphic>
          <a:graphicData uri="http://schemas.openxmlformats.org/drawingml/2006/table">
            <a:tbl>
              <a:tblPr firstRow="1" bandRow="1">
                <a:tableStyleId>{5C22544A-7EE6-4342-B048-85BDC9FD1C3A}</a:tableStyleId>
              </a:tblPr>
              <a:tblGrid>
                <a:gridCol w="1043594">
                  <a:extLst>
                    <a:ext uri="{9D8B030D-6E8A-4147-A177-3AD203B41FA5}">
                      <a16:colId xmlns:a16="http://schemas.microsoft.com/office/drawing/2014/main" val="20000"/>
                    </a:ext>
                  </a:extLst>
                </a:gridCol>
                <a:gridCol w="891229">
                  <a:extLst>
                    <a:ext uri="{9D8B030D-6E8A-4147-A177-3AD203B41FA5}">
                      <a16:colId xmlns:a16="http://schemas.microsoft.com/office/drawing/2014/main" val="20001"/>
                    </a:ext>
                  </a:extLst>
                </a:gridCol>
                <a:gridCol w="891229">
                  <a:extLst>
                    <a:ext uri="{9D8B030D-6E8A-4147-A177-3AD203B41FA5}">
                      <a16:colId xmlns:a16="http://schemas.microsoft.com/office/drawing/2014/main" val="20002"/>
                    </a:ext>
                  </a:extLst>
                </a:gridCol>
                <a:gridCol w="891229">
                  <a:extLst>
                    <a:ext uri="{9D8B030D-6E8A-4147-A177-3AD203B41FA5}">
                      <a16:colId xmlns:a16="http://schemas.microsoft.com/office/drawing/2014/main" val="20003"/>
                    </a:ext>
                  </a:extLst>
                </a:gridCol>
                <a:gridCol w="891229">
                  <a:extLst>
                    <a:ext uri="{9D8B030D-6E8A-4147-A177-3AD203B41FA5}">
                      <a16:colId xmlns:a16="http://schemas.microsoft.com/office/drawing/2014/main" val="20004"/>
                    </a:ext>
                  </a:extLst>
                </a:gridCol>
              </a:tblGrid>
              <a:tr h="350590">
                <a:tc>
                  <a:txBody>
                    <a:bodyPr/>
                    <a:lstStyle/>
                    <a:p>
                      <a:pPr algn="ctr" fontAlgn="b"/>
                      <a:r>
                        <a:rPr lang="zh-CN" altLang="en-US" sz="1400" b="0" i="0" u="none" strike="noStrike" dirty="0">
                          <a:solidFill>
                            <a:srgbClr val="000000"/>
                          </a:solidFill>
                          <a:effectLst/>
                          <a:latin typeface="宋体" panose="02010600030101010101" pitchFamily="2" charset="-122"/>
                          <a:ea typeface="宋体" panose="02010600030101010101" pitchFamily="2" charset="-122"/>
                        </a:rPr>
                        <a:t>局点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宋体" panose="02010600030101010101" pitchFamily="2" charset="-122"/>
                          <a:ea typeface="宋体" panose="02010600030101010101" pitchFamily="2" charset="-122"/>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宋体" panose="02010600030101010101" pitchFamily="2" charset="-122"/>
                          <a:ea typeface="宋体" panose="02010600030101010101" pitchFamily="2"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宋体" panose="02010600030101010101" pitchFamily="2" charset="-122"/>
                          <a:ea typeface="宋体" panose="02010600030101010101" pitchFamily="2" charset="-122"/>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宋体" panose="02010600030101010101" pitchFamily="2" charset="-122"/>
                          <a:ea typeface="宋体" panose="02010600030101010101" pitchFamily="2" charset="-122"/>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590">
                <a:tc>
                  <a:txBody>
                    <a:bodyPr/>
                    <a:lstStyle/>
                    <a:p>
                      <a:pPr algn="ctr" fontAlgn="b"/>
                      <a:r>
                        <a:rPr lang="zh-CN" altLang="en-US" sz="1200" b="0" i="0" u="none" strike="noStrike" dirty="0">
                          <a:solidFill>
                            <a:srgbClr val="000000"/>
                          </a:solidFill>
                          <a:effectLst/>
                          <a:latin typeface="宋体" panose="02010600030101010101" pitchFamily="2" charset="-122"/>
                          <a:ea typeface="宋体" panose="02010600030101010101" pitchFamily="2" charset="-122"/>
                        </a:rPr>
                        <a:t>可迁移性</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0.366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0.591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0.281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590">
                <a:tc>
                  <a:txBody>
                    <a:bodyPr/>
                    <a:lstStyle/>
                    <a:p>
                      <a:pPr algn="ctr" fontAlgn="b"/>
                      <a:r>
                        <a:rPr lang="en-US" sz="1200" b="0" i="0" u="none" strike="noStrike" dirty="0">
                          <a:solidFill>
                            <a:srgbClr val="000000"/>
                          </a:solidFill>
                          <a:effectLst/>
                          <a:latin typeface="宋体" panose="02010600030101010101" pitchFamily="2" charset="-122"/>
                          <a:ea typeface="宋体" panose="02010600030101010101" pitchFamily="2" charset="-122"/>
                        </a:rPr>
                        <a:t>P30</a:t>
                      </a:r>
                      <a:r>
                        <a:rPr lang="zh-CN" altLang="en-US" sz="1200" b="0" i="0" u="none" strike="noStrike" dirty="0">
                          <a:solidFill>
                            <a:srgbClr val="000000"/>
                          </a:solidFill>
                          <a:effectLst/>
                          <a:latin typeface="宋体" panose="02010600030101010101" pitchFamily="2" charset="-122"/>
                          <a:ea typeface="宋体" panose="02010600030101010101" pitchFamily="2" charset="-122"/>
                        </a:rPr>
                        <a:t>性能提升</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0.028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a:solidFill>
                            <a:srgbClr val="000000"/>
                          </a:solidFill>
                          <a:effectLst/>
                          <a:latin typeface="宋体" panose="02010600030101010101" pitchFamily="2" charset="-122"/>
                          <a:ea typeface="宋体" panose="02010600030101010101" pitchFamily="2" charset="-122"/>
                        </a:rPr>
                        <a:t>0.144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a:solidFill>
                            <a:srgbClr val="000000"/>
                          </a:solidFill>
                          <a:effectLst/>
                          <a:latin typeface="宋体" panose="02010600030101010101" pitchFamily="2" charset="-122"/>
                          <a:ea typeface="宋体" panose="02010600030101010101" pitchFamily="2" charset="-122"/>
                        </a:rPr>
                        <a:t>-0.006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590">
                <a:tc>
                  <a:txBody>
                    <a:bodyPr/>
                    <a:lstStyle/>
                    <a:p>
                      <a:pPr algn="ctr" fontAlgn="b"/>
                      <a:r>
                        <a:rPr lang="zh-CN" altLang="en-US" sz="1400" b="0" i="0" u="none" strike="noStrike" dirty="0">
                          <a:solidFill>
                            <a:srgbClr val="000000"/>
                          </a:solidFill>
                          <a:effectLst/>
                          <a:latin typeface="宋体" panose="02010600030101010101" pitchFamily="2" charset="-122"/>
                          <a:ea typeface="宋体" panose="02010600030101010101" pitchFamily="2" charset="-122"/>
                        </a:rPr>
                        <a:t>局点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宋体" panose="02010600030101010101" pitchFamily="2" charset="-122"/>
                          <a:ea typeface="宋体" panose="02010600030101010101" pitchFamily="2" charset="-122"/>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宋体" panose="02010600030101010101" pitchFamily="2" charset="-122"/>
                          <a:ea typeface="宋体" panose="02010600030101010101" pitchFamily="2" charset="-122"/>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宋体" panose="02010600030101010101" pitchFamily="2" charset="-122"/>
                          <a:ea typeface="宋体" panose="02010600030101010101" pitchFamily="2" charset="-122"/>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宋体" panose="02010600030101010101" pitchFamily="2" charset="-122"/>
                          <a:ea typeface="宋体" panose="02010600030101010101" pitchFamily="2" charset="-122"/>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0590">
                <a:tc>
                  <a:txBody>
                    <a:bodyPr/>
                    <a:lstStyle/>
                    <a:p>
                      <a:pPr algn="ctr" fontAlgn="b"/>
                      <a:r>
                        <a:rPr lang="zh-CN" altLang="en-US" sz="1200" b="0" i="0" u="none" strike="noStrike" dirty="0">
                          <a:solidFill>
                            <a:srgbClr val="000000"/>
                          </a:solidFill>
                          <a:effectLst/>
                          <a:latin typeface="宋体" panose="02010600030101010101" pitchFamily="2" charset="-122"/>
                          <a:ea typeface="宋体" panose="02010600030101010101" pitchFamily="2" charset="-122"/>
                        </a:rPr>
                        <a:t>可迁移性</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0.295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chemeClr val="tx1"/>
                          </a:solidFill>
                          <a:effectLst/>
                          <a:latin typeface="宋体" panose="02010600030101010101" pitchFamily="2" charset="-122"/>
                          <a:ea typeface="宋体" panose="02010600030101010101" pitchFamily="2" charset="-122"/>
                        </a:rPr>
                        <a:t>0.926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0590">
                <a:tc>
                  <a:txBody>
                    <a:bodyPr/>
                    <a:lstStyle/>
                    <a:p>
                      <a:pPr algn="ctr" fontAlgn="b"/>
                      <a:r>
                        <a:rPr lang="en-US" sz="1200" b="0" i="0" u="none" strike="noStrike" dirty="0">
                          <a:solidFill>
                            <a:srgbClr val="000000"/>
                          </a:solidFill>
                          <a:effectLst/>
                          <a:latin typeface="宋体" panose="02010600030101010101" pitchFamily="2" charset="-122"/>
                          <a:ea typeface="宋体" panose="02010600030101010101" pitchFamily="2" charset="-122"/>
                        </a:rPr>
                        <a:t>P30</a:t>
                      </a:r>
                      <a:r>
                        <a:rPr lang="zh-CN" altLang="en-US" sz="1200" b="0" i="0" u="none" strike="noStrike" dirty="0">
                          <a:solidFill>
                            <a:srgbClr val="000000"/>
                          </a:solidFill>
                          <a:effectLst/>
                          <a:latin typeface="宋体" panose="02010600030101010101" pitchFamily="2" charset="-122"/>
                          <a:ea typeface="宋体" panose="02010600030101010101" pitchFamily="2" charset="-122"/>
                        </a:rPr>
                        <a:t>性能提升</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rgbClr val="000000"/>
                          </a:solidFill>
                          <a:effectLst/>
                          <a:latin typeface="宋体" panose="02010600030101010101" pitchFamily="2" charset="-122"/>
                          <a:ea typeface="宋体" panose="02010600030101010101" pitchFamily="2" charset="-122"/>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400" b="0" i="0" u="none" strike="noStrike" dirty="0">
                          <a:solidFill>
                            <a:schemeClr val="tx1"/>
                          </a:solidFill>
                          <a:effectLst/>
                          <a:latin typeface="宋体" panose="02010600030101010101" pitchFamily="2" charset="-122"/>
                          <a:ea typeface="宋体" panose="02010600030101010101" pitchFamily="2" charset="-122"/>
                        </a:rPr>
                        <a:t>0.248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3839530"/>
            <a:ext cx="3270203" cy="1971946"/>
          </a:xfrm>
          <a:prstGeom prst="rect">
            <a:avLst/>
          </a:prstGeom>
        </p:spPr>
      </p:pic>
      <p:sp>
        <p:nvSpPr>
          <p:cNvPr id="39" name="文本框 38"/>
          <p:cNvSpPr txBox="1"/>
          <p:nvPr/>
        </p:nvSpPr>
        <p:spPr>
          <a:xfrm>
            <a:off x="453022" y="5951465"/>
            <a:ext cx="4461864" cy="307777"/>
          </a:xfrm>
          <a:prstGeom prst="rect">
            <a:avLst/>
          </a:prstGeom>
          <a:noFill/>
        </p:spPr>
        <p:txBody>
          <a:bodyPr wrap="square" rtlCol="0">
            <a:spAutoFit/>
          </a:bodyPr>
          <a:lstStyle/>
          <a:p>
            <a:pPr algn="ctr"/>
            <a:r>
              <a:rPr lang="zh-CN" altLang="en-US" sz="1400" dirty="0"/>
              <a:t>预测的可迁移性和真实迁移之后的</a:t>
            </a:r>
            <a:r>
              <a:rPr lang="en-US" altLang="zh-CN" sz="1400" dirty="0"/>
              <a:t>P30</a:t>
            </a:r>
            <a:r>
              <a:rPr lang="zh-CN" altLang="en-US" sz="1400" dirty="0"/>
              <a:t>性能提升非吻合</a:t>
            </a:r>
          </a:p>
        </p:txBody>
      </p:sp>
      <p:sp>
        <p:nvSpPr>
          <p:cNvPr id="40" name="文本框 39"/>
          <p:cNvSpPr txBox="1"/>
          <p:nvPr/>
        </p:nvSpPr>
        <p:spPr>
          <a:xfrm>
            <a:off x="5292080" y="5951464"/>
            <a:ext cx="3456384" cy="307777"/>
          </a:xfrm>
          <a:prstGeom prst="rect">
            <a:avLst/>
          </a:prstGeom>
          <a:noFill/>
        </p:spPr>
        <p:txBody>
          <a:bodyPr wrap="square" rtlCol="0">
            <a:spAutoFit/>
          </a:bodyPr>
          <a:lstStyle/>
          <a:p>
            <a:pPr algn="ctr"/>
            <a:r>
              <a:rPr lang="zh-CN" altLang="en-US" sz="1400" dirty="0"/>
              <a:t>基于领域分类器的可迁移性判别流程</a:t>
            </a:r>
          </a:p>
        </p:txBody>
      </p:sp>
    </p:spTree>
    <p:extLst>
      <p:ext uri="{BB962C8B-B14F-4D97-AF65-F5344CB8AC3E}">
        <p14:creationId xmlns:p14="http://schemas.microsoft.com/office/powerpoint/2010/main" val="412072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目录</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6" name="内容占位符 2"/>
          <p:cNvSpPr txBox="1">
            <a:spLocks/>
          </p:cNvSpPr>
          <p:nvPr/>
        </p:nvSpPr>
        <p:spPr>
          <a:xfrm>
            <a:off x="611560" y="1700808"/>
            <a:ext cx="8375278" cy="4149824"/>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150000"/>
              </a:lnSpc>
              <a:buClr>
                <a:srgbClr val="C00000"/>
              </a:buClr>
              <a:buFont typeface="Wingdings" panose="05000000000000000000" pitchFamily="2" charset="2"/>
              <a:buChar char="q"/>
            </a:pPr>
            <a:r>
              <a:rPr lang="en-US" altLang="zh-CN" b="1" kern="0" dirty="0">
                <a:sym typeface="Palatino Linotype" panose="02040502050505030304" pitchFamily="18" charset="0"/>
              </a:rPr>
              <a:t>  </a:t>
            </a:r>
            <a:r>
              <a:rPr lang="zh-CN" altLang="en-US" sz="3200" b="1" kern="0" dirty="0">
                <a:sym typeface="Palatino Linotype" panose="02040502050505030304" pitchFamily="18" charset="0"/>
              </a:rPr>
              <a:t>项目背景</a:t>
            </a:r>
            <a:endParaRPr lang="en-US" altLang="zh-CN" sz="3200" b="1" kern="0" dirty="0">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研究内容</a:t>
            </a: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关键技术点</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研究成果</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项目总结</a:t>
            </a:r>
            <a:endParaRPr lang="en-US" altLang="zh-CN" sz="3200" b="1" kern="0" dirty="0">
              <a:solidFill>
                <a:schemeClr val="bg1">
                  <a:lumMod val="75000"/>
                </a:schemeClr>
              </a:solidFill>
              <a:sym typeface="Palatino Linotype" panose="02040502050505030304" pitchFamily="18" charset="0"/>
            </a:endParaRPr>
          </a:p>
        </p:txBody>
      </p:sp>
    </p:spTree>
    <p:extLst>
      <p:ext uri="{BB962C8B-B14F-4D97-AF65-F5344CB8AC3E}">
        <p14:creationId xmlns:p14="http://schemas.microsoft.com/office/powerpoint/2010/main" val="315936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目录</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6" name="内容占位符 2"/>
          <p:cNvSpPr txBox="1">
            <a:spLocks/>
          </p:cNvSpPr>
          <p:nvPr/>
        </p:nvSpPr>
        <p:spPr>
          <a:xfrm>
            <a:off x="611560" y="1700808"/>
            <a:ext cx="8375278" cy="4149824"/>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150000"/>
              </a:lnSpc>
              <a:buClr>
                <a:srgbClr val="C00000"/>
              </a:buClr>
              <a:buFont typeface="Wingdings" panose="05000000000000000000" pitchFamily="2" charset="2"/>
              <a:buChar char="q"/>
            </a:pPr>
            <a:r>
              <a:rPr lang="en-US" altLang="zh-CN"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项目背景</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研究内容</a:t>
            </a: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关键技术点</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ym typeface="Palatino Linotype" panose="02040502050505030304" pitchFamily="18" charset="0"/>
              </a:rPr>
              <a:t>研究成果</a:t>
            </a:r>
            <a:endParaRPr lang="en-US" altLang="zh-CN" sz="3200" b="1" kern="0" dirty="0">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项目总结</a:t>
            </a:r>
            <a:endParaRPr lang="en-US" altLang="zh-CN" sz="3200" b="1" kern="0" dirty="0">
              <a:solidFill>
                <a:schemeClr val="bg1">
                  <a:lumMod val="75000"/>
                </a:schemeClr>
              </a:solidFill>
              <a:sym typeface="Palatino Linotype" panose="02040502050505030304" pitchFamily="18" charset="0"/>
            </a:endParaRPr>
          </a:p>
        </p:txBody>
      </p:sp>
    </p:spTree>
    <p:extLst>
      <p:ext uri="{BB962C8B-B14F-4D97-AF65-F5344CB8AC3E}">
        <p14:creationId xmlns:p14="http://schemas.microsoft.com/office/powerpoint/2010/main" val="136664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项目指标性能：</a:t>
            </a:r>
          </a:p>
        </p:txBody>
      </p:sp>
      <p:graphicFrame>
        <p:nvGraphicFramePr>
          <p:cNvPr id="13" name="图表 12"/>
          <p:cNvGraphicFramePr/>
          <p:nvPr/>
        </p:nvGraphicFramePr>
        <p:xfrm>
          <a:off x="3779912" y="1916832"/>
          <a:ext cx="4943872" cy="3259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a:extLst>
              <a:ext uri="{FF2B5EF4-FFF2-40B4-BE49-F238E27FC236}">
                <a16:creationId xmlns:a16="http://schemas.microsoft.com/office/drawing/2014/main" id="{0AA655CD-884C-4C20-8251-751369B24FD5}"/>
              </a:ext>
            </a:extLst>
          </p:cNvPr>
          <p:cNvSpPr txBox="1"/>
          <p:nvPr/>
        </p:nvSpPr>
        <p:spPr>
          <a:xfrm>
            <a:off x="6251848" y="3388225"/>
            <a:ext cx="1877437" cy="461665"/>
          </a:xfrm>
          <a:prstGeom prst="rect">
            <a:avLst/>
          </a:prstGeom>
          <a:noFill/>
        </p:spPr>
        <p:txBody>
          <a:bodyPr wrap="none" rtlCol="0">
            <a:spAutoFit/>
          </a:bodyPr>
          <a:lstStyle/>
          <a:p>
            <a:r>
              <a:rPr lang="zh-CN" altLang="en-US" dirty="0">
                <a:solidFill>
                  <a:srgbClr val="0000FF"/>
                </a:solidFill>
                <a:latin typeface="楷体" panose="02010609060101010101" pitchFamily="49" charset="-122"/>
                <a:ea typeface="楷体" panose="02010609060101010101" pitchFamily="49" charset="-122"/>
              </a:rPr>
              <a:t>效果提升</a:t>
            </a:r>
            <a:r>
              <a:rPr lang="en-US" altLang="zh-CN" dirty="0">
                <a:solidFill>
                  <a:srgbClr val="0000FF"/>
                </a:solidFill>
                <a:latin typeface="楷体" panose="02010609060101010101" pitchFamily="49" charset="-122"/>
                <a:ea typeface="楷体" panose="02010609060101010101" pitchFamily="49" charset="-122"/>
              </a:rPr>
              <a:t>16%</a:t>
            </a:r>
            <a:endParaRPr lang="zh-CN" altLang="en-US" dirty="0">
              <a:solidFill>
                <a:srgbClr val="0000FF"/>
              </a:solidFill>
              <a:latin typeface="楷体" panose="02010609060101010101" pitchFamily="49" charset="-122"/>
              <a:ea typeface="楷体" panose="02010609060101010101" pitchFamily="49" charset="-122"/>
            </a:endParaRPr>
          </a:p>
        </p:txBody>
      </p:sp>
      <p:graphicFrame>
        <p:nvGraphicFramePr>
          <p:cNvPr id="15" name="表格 14"/>
          <p:cNvGraphicFramePr>
            <a:graphicFrameLocks noGrp="1"/>
          </p:cNvGraphicFramePr>
          <p:nvPr/>
        </p:nvGraphicFramePr>
        <p:xfrm>
          <a:off x="395536" y="2348880"/>
          <a:ext cx="2736304" cy="2245439"/>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443804">
                <a:tc>
                  <a:txBody>
                    <a:bodyPr/>
                    <a:lstStyle/>
                    <a:p>
                      <a:pPr algn="ctr" fontAlgn="b"/>
                      <a:r>
                        <a:rPr lang="en-US" sz="1800" b="0" i="0" u="none" strike="noStrike" dirty="0">
                          <a:solidFill>
                            <a:srgbClr val="000000"/>
                          </a:solidFill>
                          <a:effectLst/>
                          <a:latin typeface="宋体" panose="02010600030101010101" pitchFamily="2" charset="-122"/>
                          <a:ea typeface="宋体" panose="02010600030101010101" pitchFamily="2" charset="-122"/>
                        </a:rPr>
                        <a:t>P30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宋体" panose="02010600030101010101" pitchFamily="2" charset="-122"/>
                          <a:ea typeface="宋体" panose="02010600030101010101" pitchFamily="2" charset="-122"/>
                        </a:rPr>
                        <a:t>Mean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0223">
                <a:tc>
                  <a:txBody>
                    <a:bodyPr/>
                    <a:lstStyle/>
                    <a:p>
                      <a:pPr algn="ctr" fontAlgn="b"/>
                      <a:r>
                        <a:rPr lang="zh-CN" altLang="en-US" sz="1600" b="0" i="0" u="none" strike="noStrike" dirty="0">
                          <a:solidFill>
                            <a:srgbClr val="000000"/>
                          </a:solidFill>
                          <a:effectLst/>
                          <a:latin typeface="宋体" panose="02010600030101010101" pitchFamily="2" charset="-122"/>
                          <a:ea typeface="宋体" panose="02010600030101010101" pitchFamily="2" charset="-122"/>
                        </a:rPr>
                        <a:t>原始数据</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0" i="0" u="none" strike="noStrike" kern="1200" dirty="0">
                          <a:solidFill>
                            <a:srgbClr val="000000"/>
                          </a:solidFill>
                          <a:effectLst/>
                          <a:latin typeface="宋体" panose="02010600030101010101" pitchFamily="2" charset="-122"/>
                          <a:ea typeface="宋体" panose="02010600030101010101" pitchFamily="2" charset="-122"/>
                          <a:cs typeface="+mn-cs"/>
                        </a:rPr>
                        <a:t>0.480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3804">
                <a:tc>
                  <a:txBody>
                    <a:bodyPr/>
                    <a:lstStyle/>
                    <a:p>
                      <a:pPr algn="ctr" fontAlgn="b"/>
                      <a:r>
                        <a:rPr lang="zh-CN" altLang="en-US" sz="1600" b="0" i="0" u="none" strike="noStrike" dirty="0">
                          <a:solidFill>
                            <a:srgbClr val="000000"/>
                          </a:solidFill>
                          <a:effectLst/>
                          <a:latin typeface="宋体" panose="02010600030101010101" pitchFamily="2" charset="-122"/>
                          <a:ea typeface="宋体" panose="02010600030101010101" pitchFamily="2" charset="-122"/>
                        </a:rPr>
                        <a:t>特征工程</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i="0" u="none" strike="noStrike" kern="1200" dirty="0">
                          <a:solidFill>
                            <a:srgbClr val="FF0000"/>
                          </a:solidFill>
                          <a:effectLst/>
                          <a:latin typeface="宋体" panose="02010600030101010101" pitchFamily="2" charset="-122"/>
                          <a:ea typeface="宋体" panose="02010600030101010101" pitchFamily="2" charset="-122"/>
                          <a:cs typeface="+mn-cs"/>
                        </a:rPr>
                        <a:t>0.588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3804">
                <a:tc>
                  <a:txBody>
                    <a:bodyPr/>
                    <a:lstStyle/>
                    <a:p>
                      <a:pPr algn="ctr" fontAlgn="b"/>
                      <a:r>
                        <a:rPr lang="en-US" sz="1600" b="0" i="0" u="none" strike="noStrike" dirty="0">
                          <a:solidFill>
                            <a:srgbClr val="000000"/>
                          </a:solidFill>
                          <a:effectLst/>
                          <a:latin typeface="宋体" panose="02010600030101010101" pitchFamily="2" charset="-122"/>
                          <a:ea typeface="宋体" panose="02010600030101010101" pitchFamily="2" charset="-122"/>
                        </a:rPr>
                        <a:t>KL</a:t>
                      </a:r>
                      <a:r>
                        <a:rPr lang="zh-CN" altLang="en-US" sz="1600" b="0" i="0" u="none" strike="noStrike" dirty="0">
                          <a:solidFill>
                            <a:srgbClr val="000000"/>
                          </a:solidFill>
                          <a:effectLst/>
                          <a:latin typeface="宋体" panose="02010600030101010101" pitchFamily="2" charset="-122"/>
                          <a:ea typeface="宋体" panose="02010600030101010101" pitchFamily="2" charset="-122"/>
                        </a:rPr>
                        <a:t>迁移</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i="0" u="none" strike="noStrike" kern="1200" dirty="0">
                          <a:solidFill>
                            <a:srgbClr val="FF0000"/>
                          </a:solidFill>
                          <a:effectLst/>
                          <a:latin typeface="宋体" panose="02010600030101010101" pitchFamily="2" charset="-122"/>
                          <a:ea typeface="宋体" panose="02010600030101010101" pitchFamily="2" charset="-122"/>
                          <a:cs typeface="+mn-cs"/>
                        </a:rPr>
                        <a:t>0.619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43804">
                <a:tc>
                  <a:txBody>
                    <a:bodyPr/>
                    <a:lstStyle/>
                    <a:p>
                      <a:pPr algn="ctr" fontAlgn="b"/>
                      <a:r>
                        <a:rPr lang="en-US" sz="1600" b="0" i="0" u="none" strike="noStrike" dirty="0">
                          <a:solidFill>
                            <a:srgbClr val="000000"/>
                          </a:solidFill>
                          <a:effectLst/>
                          <a:latin typeface="宋体" panose="02010600030101010101" pitchFamily="2" charset="-122"/>
                          <a:ea typeface="宋体" panose="02010600030101010101" pitchFamily="2" charset="-122"/>
                        </a:rPr>
                        <a:t>SA</a:t>
                      </a:r>
                      <a:r>
                        <a:rPr lang="zh-CN" altLang="en-US" sz="1600" b="0" i="0" u="none" strike="noStrike" dirty="0">
                          <a:solidFill>
                            <a:srgbClr val="000000"/>
                          </a:solidFill>
                          <a:effectLst/>
                          <a:latin typeface="宋体" panose="02010600030101010101" pitchFamily="2" charset="-122"/>
                          <a:ea typeface="宋体" panose="02010600030101010101" pitchFamily="2" charset="-122"/>
                        </a:rPr>
                        <a:t>迁移</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CN" sz="1600" b="1" i="0" u="none" strike="noStrike" kern="1200" dirty="0">
                          <a:solidFill>
                            <a:srgbClr val="FF0000"/>
                          </a:solidFill>
                          <a:effectLst/>
                          <a:latin typeface="宋体" panose="02010600030101010101" pitchFamily="2" charset="-122"/>
                          <a:ea typeface="宋体" panose="02010600030101010101" pitchFamily="2" charset="-122"/>
                          <a:cs typeface="+mn-cs"/>
                        </a:rPr>
                        <a:t>0.643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6" name="文本框 15"/>
          <p:cNvSpPr txBox="1"/>
          <p:nvPr/>
        </p:nvSpPr>
        <p:spPr>
          <a:xfrm>
            <a:off x="414662" y="5352787"/>
            <a:ext cx="8217363" cy="707886"/>
          </a:xfrm>
          <a:prstGeom prst="rect">
            <a:avLst/>
          </a:prstGeom>
          <a:noFill/>
        </p:spPr>
        <p:txBody>
          <a:bodyPr wrap="square" rtlCol="0">
            <a:spAutoFit/>
          </a:bodyPr>
          <a:lstStyle/>
          <a:p>
            <a:pPr algn="ctr"/>
            <a:r>
              <a:rPr lang="zh-CN" altLang="en-US" sz="2000" b="1" dirty="0">
                <a:solidFill>
                  <a:srgbClr val="FF0000"/>
                </a:solidFill>
              </a:rPr>
              <a:t>在所提特征工程、</a:t>
            </a:r>
            <a:r>
              <a:rPr lang="en-US" altLang="zh-CN" sz="2000" b="1" dirty="0">
                <a:solidFill>
                  <a:srgbClr val="FF0000"/>
                </a:solidFill>
              </a:rPr>
              <a:t>KL</a:t>
            </a:r>
            <a:r>
              <a:rPr lang="zh-CN" altLang="en-US" sz="2000" b="1" dirty="0">
                <a:solidFill>
                  <a:srgbClr val="FF0000"/>
                </a:solidFill>
              </a:rPr>
              <a:t>迁移和</a:t>
            </a:r>
            <a:r>
              <a:rPr lang="en-US" altLang="zh-CN" sz="2000" b="1" dirty="0">
                <a:solidFill>
                  <a:srgbClr val="FF0000"/>
                </a:solidFill>
              </a:rPr>
              <a:t>SA</a:t>
            </a:r>
            <a:r>
              <a:rPr lang="zh-CN" altLang="en-US" sz="2000" b="1" dirty="0">
                <a:solidFill>
                  <a:srgbClr val="FF0000"/>
                </a:solidFill>
              </a:rPr>
              <a:t>迁移算法的支撑下，项目指标</a:t>
            </a:r>
            <a:r>
              <a:rPr lang="en-US" altLang="zh-CN" sz="2000" b="1" dirty="0">
                <a:solidFill>
                  <a:srgbClr val="FF0000"/>
                </a:solidFill>
              </a:rPr>
              <a:t>P30</a:t>
            </a:r>
            <a:r>
              <a:rPr lang="zh-CN" altLang="en-US" sz="2000" b="1" dirty="0">
                <a:solidFill>
                  <a:srgbClr val="FF0000"/>
                </a:solidFill>
              </a:rPr>
              <a:t>提升高达</a:t>
            </a:r>
            <a:r>
              <a:rPr lang="en-US" altLang="zh-CN" sz="2000" b="1" dirty="0">
                <a:solidFill>
                  <a:srgbClr val="FF0000"/>
                </a:solidFill>
              </a:rPr>
              <a:t>16%</a:t>
            </a:r>
            <a:r>
              <a:rPr lang="zh-CN" altLang="en-US" sz="2000" b="1" dirty="0">
                <a:solidFill>
                  <a:srgbClr val="FF0000"/>
                </a:solidFill>
              </a:rPr>
              <a:t>，很多局点上的性能已经达到实际落地标准</a:t>
            </a:r>
          </a:p>
        </p:txBody>
      </p:sp>
    </p:spTree>
    <p:extLst>
      <p:ext uri="{BB962C8B-B14F-4D97-AF65-F5344CB8AC3E}">
        <p14:creationId xmlns:p14="http://schemas.microsoft.com/office/powerpoint/2010/main" val="201382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无线业务场景述求通用解决方案：</a:t>
            </a:r>
          </a:p>
        </p:txBody>
      </p:sp>
      <p:sp>
        <p:nvSpPr>
          <p:cNvPr id="16" name="文本框 15"/>
          <p:cNvSpPr txBox="1"/>
          <p:nvPr/>
        </p:nvSpPr>
        <p:spPr>
          <a:xfrm>
            <a:off x="395536" y="5527103"/>
            <a:ext cx="8217363" cy="707886"/>
          </a:xfrm>
          <a:prstGeom prst="rect">
            <a:avLst/>
          </a:prstGeom>
          <a:noFill/>
        </p:spPr>
        <p:txBody>
          <a:bodyPr wrap="square" rtlCol="0">
            <a:spAutoFit/>
          </a:bodyPr>
          <a:lstStyle/>
          <a:p>
            <a:pPr algn="ctr"/>
            <a:r>
              <a:rPr lang="zh-CN" altLang="en-US" sz="2000" b="1" dirty="0">
                <a:solidFill>
                  <a:srgbClr val="FF0000"/>
                </a:solidFill>
              </a:rPr>
              <a:t>无线业务场景的标签不准确问题、如何对标签引入概率因素问题都有了相应的解决方法</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16832"/>
            <a:ext cx="5401496" cy="3312368"/>
          </a:xfrm>
          <a:prstGeom prst="rect">
            <a:avLst/>
          </a:prstGeom>
        </p:spPr>
      </p:pic>
      <p:sp>
        <p:nvSpPr>
          <p:cNvPr id="9" name="文本框 8"/>
          <p:cNvSpPr txBox="1"/>
          <p:nvPr/>
        </p:nvSpPr>
        <p:spPr>
          <a:xfrm>
            <a:off x="5580112" y="2060848"/>
            <a:ext cx="3383480"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收集到数据之后，对数据打标签</a:t>
            </a:r>
          </a:p>
        </p:txBody>
      </p:sp>
      <p:sp>
        <p:nvSpPr>
          <p:cNvPr id="10" name="文本框 9"/>
          <p:cNvSpPr txBox="1"/>
          <p:nvPr/>
        </p:nvSpPr>
        <p:spPr>
          <a:xfrm>
            <a:off x="5580111" y="2568678"/>
            <a:ext cx="3383480"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使用之前的</a:t>
            </a:r>
            <a:r>
              <a:rPr lang="zh-CN" altLang="en-US" sz="1600" u="sng" dirty="0"/>
              <a:t>标签度量方法</a:t>
            </a:r>
            <a:r>
              <a:rPr lang="zh-CN" altLang="en-US" sz="1600" dirty="0"/>
              <a:t>判断标签是否足够准确</a:t>
            </a:r>
          </a:p>
        </p:txBody>
      </p:sp>
      <p:sp>
        <p:nvSpPr>
          <p:cNvPr id="11" name="文本框 10"/>
          <p:cNvSpPr txBox="1"/>
          <p:nvPr/>
        </p:nvSpPr>
        <p:spPr>
          <a:xfrm>
            <a:off x="5580112" y="3276564"/>
            <a:ext cx="338348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如果标签准确，使用</a:t>
            </a:r>
            <a:r>
              <a:rPr lang="zh-CN" altLang="en-US" sz="1600" u="sng" dirty="0"/>
              <a:t>迁移技术度量方案</a:t>
            </a:r>
            <a:r>
              <a:rPr lang="zh-CN" altLang="en-US" sz="1600" dirty="0"/>
              <a:t>评估选择基于子空间的迁移技术还是基于样本的迁移技术</a:t>
            </a:r>
          </a:p>
        </p:txBody>
      </p:sp>
      <p:sp>
        <p:nvSpPr>
          <p:cNvPr id="12" name="文本框 11"/>
          <p:cNvSpPr txBox="1"/>
          <p:nvPr/>
        </p:nvSpPr>
        <p:spPr>
          <a:xfrm>
            <a:off x="5580112" y="4276837"/>
            <a:ext cx="338348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如果标签不准确，可以使用</a:t>
            </a:r>
            <a:r>
              <a:rPr lang="en-US" altLang="zh-CN" sz="1600" u="sng" dirty="0"/>
              <a:t>Label Distribution Learning</a:t>
            </a:r>
            <a:r>
              <a:rPr lang="zh-CN" altLang="en-US" sz="1600" dirty="0"/>
              <a:t>的方法或者</a:t>
            </a:r>
            <a:r>
              <a:rPr lang="zh-CN" altLang="en-US" sz="1600" u="sng" dirty="0"/>
              <a:t>生成式模型</a:t>
            </a:r>
            <a:r>
              <a:rPr lang="zh-CN" altLang="en-US" sz="1600" dirty="0"/>
              <a:t>等方法打标签</a:t>
            </a:r>
          </a:p>
        </p:txBody>
      </p:sp>
    </p:spTree>
    <p:extLst>
      <p:ext uri="{BB962C8B-B14F-4D97-AF65-F5344CB8AC3E}">
        <p14:creationId xmlns:p14="http://schemas.microsoft.com/office/powerpoint/2010/main" val="355782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迁移算法</a:t>
            </a:r>
            <a:r>
              <a:rPr lang="en-US" altLang="zh-CN" sz="2400" b="1" dirty="0">
                <a:latin typeface="Times New Roman" panose="02020603050405020304" pitchFamily="18" charset="0"/>
                <a:ea typeface="宋体" panose="02010600030101010101" pitchFamily="2" charset="-122"/>
              </a:rPr>
              <a:t>SDK</a:t>
            </a:r>
            <a:r>
              <a:rPr lang="zh-CN" altLang="en-US" sz="2400" b="1" dirty="0">
                <a:latin typeface="Times New Roman" panose="02020603050405020304" pitchFamily="18" charset="0"/>
                <a:ea typeface="宋体" panose="02010600030101010101" pitchFamily="2" charset="-122"/>
              </a:rPr>
              <a:t>：</a:t>
            </a:r>
          </a:p>
        </p:txBody>
      </p:sp>
      <p:sp>
        <p:nvSpPr>
          <p:cNvPr id="16" name="文本框 15"/>
          <p:cNvSpPr txBox="1"/>
          <p:nvPr/>
        </p:nvSpPr>
        <p:spPr>
          <a:xfrm>
            <a:off x="395536" y="5527103"/>
            <a:ext cx="8217363" cy="707886"/>
          </a:xfrm>
          <a:prstGeom prst="rect">
            <a:avLst/>
          </a:prstGeom>
          <a:noFill/>
        </p:spPr>
        <p:txBody>
          <a:bodyPr wrap="square" rtlCol="0">
            <a:spAutoFit/>
          </a:bodyPr>
          <a:lstStyle/>
          <a:p>
            <a:pPr algn="ctr"/>
            <a:r>
              <a:rPr lang="zh-CN" altLang="en-US" sz="2000" b="1" dirty="0">
                <a:solidFill>
                  <a:srgbClr val="FF0000"/>
                </a:solidFill>
              </a:rPr>
              <a:t>无线业务场景的标签不准确问题、如何对标签引入概率因素问题都有了相应的解决方法</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244039"/>
            <a:ext cx="5322931" cy="2847149"/>
          </a:xfrm>
          <a:prstGeom prst="rect">
            <a:avLst/>
          </a:prstGeom>
        </p:spPr>
      </p:pic>
      <p:sp>
        <p:nvSpPr>
          <p:cNvPr id="14" name="文本框 13"/>
          <p:cNvSpPr txBox="1"/>
          <p:nvPr/>
        </p:nvSpPr>
        <p:spPr>
          <a:xfrm>
            <a:off x="5652122" y="2243693"/>
            <a:ext cx="3240361"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项目验证过程中开发实现的</a:t>
            </a:r>
            <a:r>
              <a:rPr lang="zh-CN" altLang="en-US" sz="1400" u="sng" dirty="0"/>
              <a:t>各种迁移算法</a:t>
            </a:r>
            <a:r>
              <a:rPr lang="zh-CN" altLang="en-US" sz="1400" dirty="0"/>
              <a:t>，比如</a:t>
            </a:r>
            <a:r>
              <a:rPr lang="en-US" altLang="zh-CN" sz="1400" dirty="0"/>
              <a:t>PCA</a:t>
            </a:r>
            <a:r>
              <a:rPr lang="zh-CN" altLang="en-US" sz="1400" dirty="0"/>
              <a:t>、</a:t>
            </a:r>
            <a:r>
              <a:rPr lang="en-US" altLang="zh-CN" sz="1400" dirty="0"/>
              <a:t>KMM</a:t>
            </a:r>
            <a:r>
              <a:rPr lang="zh-CN" altLang="en-US" sz="1400" dirty="0"/>
              <a:t>、</a:t>
            </a:r>
            <a:r>
              <a:rPr lang="en-US" altLang="zh-CN" sz="1400" dirty="0"/>
              <a:t>TCA</a:t>
            </a:r>
            <a:r>
              <a:rPr lang="zh-CN" altLang="en-US" sz="1400" dirty="0"/>
              <a:t>等算法可以被封装进</a:t>
            </a:r>
            <a:r>
              <a:rPr lang="en-US" altLang="zh-CN" sz="1400" dirty="0"/>
              <a:t>SDK</a:t>
            </a:r>
            <a:r>
              <a:rPr lang="zh-CN" altLang="en-US" sz="1400" dirty="0"/>
              <a:t>，为以后的迁移项目节省开发成本</a:t>
            </a:r>
          </a:p>
        </p:txBody>
      </p:sp>
      <p:sp>
        <p:nvSpPr>
          <p:cNvPr id="15" name="文本框 14"/>
          <p:cNvSpPr txBox="1"/>
          <p:nvPr/>
        </p:nvSpPr>
        <p:spPr>
          <a:xfrm>
            <a:off x="5652119" y="3298116"/>
            <a:ext cx="3240361"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封装基于</a:t>
            </a:r>
            <a:r>
              <a:rPr lang="en-US" altLang="zh-CN" sz="1400" dirty="0"/>
              <a:t>Domain Classifier</a:t>
            </a:r>
            <a:r>
              <a:rPr lang="zh-CN" altLang="en-US" sz="1400" dirty="0"/>
              <a:t>的</a:t>
            </a:r>
            <a:r>
              <a:rPr lang="zh-CN" altLang="en-US" sz="1400" u="sng" dirty="0"/>
              <a:t>迁移性判别技术</a:t>
            </a:r>
          </a:p>
        </p:txBody>
      </p:sp>
      <p:sp>
        <p:nvSpPr>
          <p:cNvPr id="17" name="文本框 16"/>
          <p:cNvSpPr txBox="1"/>
          <p:nvPr/>
        </p:nvSpPr>
        <p:spPr>
          <a:xfrm>
            <a:off x="5652119" y="3847662"/>
            <a:ext cx="3240361" cy="73866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封装</a:t>
            </a:r>
            <a:r>
              <a:rPr lang="zh-CN" altLang="en-US" sz="1400" u="sng" dirty="0"/>
              <a:t>多示例学习的相关算法</a:t>
            </a:r>
            <a:r>
              <a:rPr lang="zh-CN" altLang="en-US" sz="1400" dirty="0"/>
              <a:t>，比如</a:t>
            </a:r>
            <a:r>
              <a:rPr lang="en-US" altLang="zh-CN" sz="1400" dirty="0" err="1"/>
              <a:t>DeepMIML</a:t>
            </a:r>
            <a:r>
              <a:rPr lang="zh-CN" altLang="en-US" sz="1400" dirty="0"/>
              <a:t>和</a:t>
            </a:r>
            <a:r>
              <a:rPr lang="en-US" altLang="zh-CN" sz="1400" dirty="0" err="1"/>
              <a:t>AttentionMI</a:t>
            </a:r>
            <a:r>
              <a:rPr lang="zh-CN" altLang="en-US" sz="1400" dirty="0"/>
              <a:t>，可以应用到后续适合使用多示例的项目中</a:t>
            </a:r>
          </a:p>
        </p:txBody>
      </p:sp>
      <p:sp>
        <p:nvSpPr>
          <p:cNvPr id="18" name="文本框 17"/>
          <p:cNvSpPr txBox="1"/>
          <p:nvPr/>
        </p:nvSpPr>
        <p:spPr>
          <a:xfrm>
            <a:off x="5652119" y="4686642"/>
            <a:ext cx="3240361"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封装</a:t>
            </a:r>
            <a:r>
              <a:rPr lang="en-US" altLang="zh-CN" sz="1400" u="sng" dirty="0"/>
              <a:t>Label Distribution Learning</a:t>
            </a:r>
            <a:r>
              <a:rPr lang="zh-CN" altLang="en-US" sz="1400" dirty="0"/>
              <a:t>的相关算法</a:t>
            </a:r>
          </a:p>
        </p:txBody>
      </p:sp>
    </p:spTree>
    <p:extLst>
      <p:ext uri="{BB962C8B-B14F-4D97-AF65-F5344CB8AC3E}">
        <p14:creationId xmlns:p14="http://schemas.microsoft.com/office/powerpoint/2010/main" val="2588975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7056784"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专利：</a:t>
            </a:r>
            <a:r>
              <a:rPr lang="zh-CN" altLang="en-US" sz="2400" dirty="0">
                <a:latin typeface="Times New Roman" panose="02020603050405020304" pitchFamily="18" charset="0"/>
                <a:ea typeface="宋体" panose="02010600030101010101" pitchFamily="2" charset="-122"/>
              </a:rPr>
              <a:t>基于领域分类器度量可迁移性度量</a:t>
            </a:r>
          </a:p>
        </p:txBody>
      </p:sp>
      <p:grpSp>
        <p:nvGrpSpPr>
          <p:cNvPr id="11" name="组合 228"/>
          <p:cNvGrpSpPr>
            <a:grpSpLocks/>
          </p:cNvGrpSpPr>
          <p:nvPr/>
        </p:nvGrpSpPr>
        <p:grpSpPr bwMode="auto">
          <a:xfrm>
            <a:off x="899592" y="2590934"/>
            <a:ext cx="7294562" cy="3640138"/>
            <a:chOff x="647564" y="229171"/>
            <a:chExt cx="11024235" cy="5678416"/>
          </a:xfrm>
        </p:grpSpPr>
        <p:cxnSp>
          <p:nvCxnSpPr>
            <p:cNvPr id="12" name="直接箭头连接符 229"/>
            <p:cNvCxnSpPr>
              <a:cxnSpLocks noChangeShapeType="1"/>
            </p:cNvCxnSpPr>
            <p:nvPr/>
          </p:nvCxnSpPr>
          <p:spPr bwMode="auto">
            <a:xfrm>
              <a:off x="647564" y="4431473"/>
              <a:ext cx="3179578" cy="0"/>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9" name="直接箭头连接符 230"/>
            <p:cNvCxnSpPr>
              <a:cxnSpLocks noChangeShapeType="1"/>
            </p:cNvCxnSpPr>
            <p:nvPr/>
          </p:nvCxnSpPr>
          <p:spPr bwMode="auto">
            <a:xfrm flipV="1">
              <a:off x="833175" y="2022550"/>
              <a:ext cx="1417" cy="2576516"/>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0" name="组合 231"/>
            <p:cNvGrpSpPr>
              <a:grpSpLocks/>
            </p:cNvGrpSpPr>
            <p:nvPr/>
          </p:nvGrpSpPr>
          <p:grpSpPr bwMode="auto">
            <a:xfrm>
              <a:off x="966690" y="2364744"/>
              <a:ext cx="1539630" cy="1041453"/>
              <a:chOff x="966690" y="2248361"/>
              <a:chExt cx="1539630" cy="1041453"/>
            </a:xfrm>
          </p:grpSpPr>
          <p:sp>
            <p:nvSpPr>
              <p:cNvPr id="86" name="椭圆 85"/>
              <p:cNvSpPr/>
              <p:nvPr/>
            </p:nvSpPr>
            <p:spPr>
              <a:xfrm>
                <a:off x="966654" y="2247456"/>
                <a:ext cx="1540274" cy="1042570"/>
              </a:xfrm>
              <a:prstGeom prst="ellipse">
                <a:avLst/>
              </a:prstGeom>
              <a:noFill/>
              <a:ln w="1905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7" name="等腰三角形 86"/>
              <p:cNvSpPr/>
              <p:nvPr/>
            </p:nvSpPr>
            <p:spPr>
              <a:xfrm flipH="1">
                <a:off x="1304939" y="2913612"/>
                <a:ext cx="115161" cy="14363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8" name="流程图: 决策 87"/>
              <p:cNvSpPr/>
              <p:nvPr/>
            </p:nvSpPr>
            <p:spPr>
              <a:xfrm>
                <a:off x="1734391" y="2368801"/>
                <a:ext cx="153548" cy="131249"/>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9" name="流程图: 决策 88"/>
              <p:cNvSpPr/>
              <p:nvPr/>
            </p:nvSpPr>
            <p:spPr>
              <a:xfrm>
                <a:off x="2067878" y="2542150"/>
                <a:ext cx="160744" cy="151060"/>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90" name="流程图: 决策 89"/>
              <p:cNvSpPr/>
              <p:nvPr/>
            </p:nvSpPr>
            <p:spPr>
              <a:xfrm>
                <a:off x="1892737" y="2886370"/>
                <a:ext cx="160746" cy="148585"/>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91" name="等腰三角形 90"/>
              <p:cNvSpPr/>
              <p:nvPr/>
            </p:nvSpPr>
            <p:spPr>
              <a:xfrm flipH="1">
                <a:off x="1530462" y="2668446"/>
                <a:ext cx="117559" cy="14363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92" name="等腰三角形 91"/>
              <p:cNvSpPr/>
              <p:nvPr/>
            </p:nvSpPr>
            <p:spPr>
              <a:xfrm flipH="1">
                <a:off x="1256955" y="2524814"/>
                <a:ext cx="115161" cy="14363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grpSp>
          <p:nvGrpSpPr>
            <p:cNvPr id="21" name="组合 232"/>
            <p:cNvGrpSpPr>
              <a:grpSpLocks/>
            </p:cNvGrpSpPr>
            <p:nvPr/>
          </p:nvGrpSpPr>
          <p:grpSpPr bwMode="auto">
            <a:xfrm>
              <a:off x="2104901" y="2921800"/>
              <a:ext cx="1224400" cy="1388845"/>
              <a:chOff x="2104901" y="2805417"/>
              <a:chExt cx="1224400" cy="1388845"/>
            </a:xfrm>
          </p:grpSpPr>
          <p:sp>
            <p:nvSpPr>
              <p:cNvPr id="79" name="椭圆 78"/>
              <p:cNvSpPr/>
              <p:nvPr/>
            </p:nvSpPr>
            <p:spPr>
              <a:xfrm>
                <a:off x="2103866" y="2804650"/>
                <a:ext cx="1225982" cy="1389266"/>
              </a:xfrm>
              <a:prstGeom prst="ellipse">
                <a:avLst/>
              </a:prstGeom>
              <a:noFill/>
              <a:ln w="28575"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0" name="等腰三角形 79"/>
              <p:cNvSpPr/>
              <p:nvPr/>
            </p:nvSpPr>
            <p:spPr>
              <a:xfrm flipH="1">
                <a:off x="2785233" y="3753114"/>
                <a:ext cx="117561" cy="143632"/>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1" name="等腰三角形 80"/>
              <p:cNvSpPr/>
              <p:nvPr/>
            </p:nvSpPr>
            <p:spPr>
              <a:xfrm flipH="1">
                <a:off x="2262212" y="3408894"/>
                <a:ext cx="115161" cy="143632"/>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2" name="流程图: 决策 81"/>
              <p:cNvSpPr/>
              <p:nvPr/>
            </p:nvSpPr>
            <p:spPr>
              <a:xfrm>
                <a:off x="2917189" y="3138964"/>
                <a:ext cx="160744" cy="148585"/>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3" name="流程图: 决策 82"/>
              <p:cNvSpPr/>
              <p:nvPr/>
            </p:nvSpPr>
            <p:spPr>
              <a:xfrm>
                <a:off x="2799628" y="3490615"/>
                <a:ext cx="153548" cy="131251"/>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4" name="流程图: 决策 83"/>
              <p:cNvSpPr/>
              <p:nvPr/>
            </p:nvSpPr>
            <p:spPr>
              <a:xfrm>
                <a:off x="2533320" y="3156300"/>
                <a:ext cx="153548" cy="133726"/>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85" name="等腰三角形 84"/>
              <p:cNvSpPr/>
              <p:nvPr/>
            </p:nvSpPr>
            <p:spPr>
              <a:xfrm flipH="1">
                <a:off x="2466143" y="3758067"/>
                <a:ext cx="117559" cy="141156"/>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sp>
          <p:nvSpPr>
            <p:cNvPr id="22" name="文本框 21"/>
            <p:cNvSpPr txBox="1"/>
            <p:nvPr/>
          </p:nvSpPr>
          <p:spPr>
            <a:xfrm>
              <a:off x="1117803" y="1660538"/>
              <a:ext cx="1242776" cy="274883"/>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FF0000"/>
                  </a:solidFill>
                  <a:latin typeface="Calibri" panose="020F0502020204030204"/>
                </a:rPr>
                <a:t>Source Domain</a:t>
              </a:r>
              <a:endParaRPr lang="zh-CN" altLang="en-US" sz="1200" kern="0" dirty="0">
                <a:solidFill>
                  <a:srgbClr val="FF0000"/>
                </a:solidFill>
                <a:latin typeface="Calibri" panose="020F0502020204030204"/>
              </a:endParaRPr>
            </a:p>
          </p:txBody>
        </p:sp>
        <p:sp>
          <p:nvSpPr>
            <p:cNvPr id="24" name="文本框 23"/>
            <p:cNvSpPr txBox="1"/>
            <p:nvPr/>
          </p:nvSpPr>
          <p:spPr>
            <a:xfrm>
              <a:off x="2953176" y="2797212"/>
              <a:ext cx="1242776" cy="277358"/>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5B9BD5"/>
                  </a:solidFill>
                  <a:latin typeface="Calibri" panose="020F0502020204030204"/>
                </a:rPr>
                <a:t>Target Domain</a:t>
              </a:r>
              <a:endParaRPr lang="zh-CN" altLang="en-US" sz="1200" kern="0" dirty="0">
                <a:solidFill>
                  <a:srgbClr val="5B9BD5"/>
                </a:solidFill>
                <a:latin typeface="Calibri" panose="020F0502020204030204"/>
              </a:endParaRPr>
            </a:p>
          </p:txBody>
        </p:sp>
        <p:cxnSp>
          <p:nvCxnSpPr>
            <p:cNvPr id="25" name="直接连接符 235"/>
            <p:cNvCxnSpPr>
              <a:cxnSpLocks noChangeShapeType="1"/>
            </p:cNvCxnSpPr>
            <p:nvPr/>
          </p:nvCxnSpPr>
          <p:spPr bwMode="auto">
            <a:xfrm flipV="1">
              <a:off x="1363193" y="2272150"/>
              <a:ext cx="1784560" cy="1895302"/>
            </a:xfrm>
            <a:prstGeom prst="line">
              <a:avLst/>
            </a:prstGeom>
            <a:noFill/>
            <a:ln w="28575" algn="ctr">
              <a:solidFill>
                <a:srgbClr val="7030A0"/>
              </a:solidFill>
              <a:prstDash val="dash"/>
              <a:miter lim="800000"/>
              <a:headEnd/>
              <a:tailEnd/>
            </a:ln>
            <a:extLst>
              <a:ext uri="{909E8E84-426E-40DD-AFC4-6F175D3DCCD1}">
                <a14:hiddenFill xmlns:a14="http://schemas.microsoft.com/office/drawing/2010/main">
                  <a:noFill/>
                </a14:hiddenFill>
              </a:ext>
            </a:extLst>
          </p:spPr>
        </p:cxnSp>
        <p:sp>
          <p:nvSpPr>
            <p:cNvPr id="26" name="文本框 25"/>
            <p:cNvSpPr txBox="1"/>
            <p:nvPr/>
          </p:nvSpPr>
          <p:spPr>
            <a:xfrm>
              <a:off x="2463743" y="1593675"/>
              <a:ext cx="1331546" cy="463088"/>
            </a:xfrm>
            <a:prstGeom prst="rect">
              <a:avLst/>
            </a:prstGeom>
            <a:noFill/>
            <a:ln>
              <a:solidFill>
                <a:sysClr val="window" lastClr="FFFFFF"/>
              </a:solidFill>
            </a:ln>
          </p:spPr>
          <p:txBody>
            <a:bodyPr>
              <a:spAutoFit/>
            </a:bodyPr>
            <a:lstStyle/>
            <a:p>
              <a:pPr algn="ctr" eaLnBrk="1" fontAlgn="auto" hangingPunct="1">
                <a:spcBef>
                  <a:spcPts val="0"/>
                </a:spcBef>
                <a:spcAft>
                  <a:spcPts val="0"/>
                </a:spcAft>
                <a:defRPr/>
              </a:pPr>
              <a:r>
                <a:rPr lang="en-US" altLang="zh-CN" sz="1200" kern="0" dirty="0">
                  <a:solidFill>
                    <a:srgbClr val="7030A0"/>
                  </a:solidFill>
                  <a:latin typeface="Calibri" panose="020F0502020204030204"/>
                </a:rPr>
                <a:t>Domain </a:t>
              </a:r>
            </a:p>
            <a:p>
              <a:pPr algn="ctr" eaLnBrk="1" fontAlgn="auto" hangingPunct="1">
                <a:spcBef>
                  <a:spcPts val="0"/>
                </a:spcBef>
                <a:spcAft>
                  <a:spcPts val="0"/>
                </a:spcAft>
                <a:defRPr/>
              </a:pPr>
              <a:r>
                <a:rPr lang="en-US" altLang="zh-CN" sz="1200" kern="0" dirty="0">
                  <a:solidFill>
                    <a:srgbClr val="7030A0"/>
                  </a:solidFill>
                  <a:latin typeface="Calibri" panose="020F0502020204030204"/>
                </a:rPr>
                <a:t>Classifier</a:t>
              </a:r>
              <a:endParaRPr lang="zh-CN" altLang="en-US" sz="1200" kern="0" dirty="0">
                <a:solidFill>
                  <a:srgbClr val="7030A0"/>
                </a:solidFill>
                <a:latin typeface="Calibri" panose="020F0502020204030204"/>
              </a:endParaRPr>
            </a:p>
          </p:txBody>
        </p:sp>
        <p:sp>
          <p:nvSpPr>
            <p:cNvPr id="27" name="右箭头 26"/>
            <p:cNvSpPr/>
            <p:nvPr/>
          </p:nvSpPr>
          <p:spPr>
            <a:xfrm rot="20122790">
              <a:off x="4536635" y="2552046"/>
              <a:ext cx="731751" cy="232783"/>
            </a:xfrm>
            <a:prstGeom prst="rightArrow">
              <a:avLst/>
            </a:prstGeom>
            <a:solidFill>
              <a:srgbClr val="00B050"/>
            </a:solidFill>
            <a:ln w="12700" cap="flat" cmpd="sng" algn="ctr">
              <a:solidFill>
                <a:srgbClr val="00B05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28" name="右箭头 27"/>
            <p:cNvSpPr/>
            <p:nvPr/>
          </p:nvSpPr>
          <p:spPr>
            <a:xfrm rot="1046777">
              <a:off x="4539035" y="3775395"/>
              <a:ext cx="731749" cy="230307"/>
            </a:xfrm>
            <a:prstGeom prst="rightArrow">
              <a:avLst/>
            </a:prstGeom>
            <a:solidFill>
              <a:srgbClr val="00B050"/>
            </a:solidFill>
            <a:ln w="12700" cap="flat" cmpd="sng" algn="ctr">
              <a:solidFill>
                <a:srgbClr val="00B05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nvGrpSpPr>
            <p:cNvPr id="29" name="组合 239"/>
            <p:cNvGrpSpPr>
              <a:grpSpLocks/>
            </p:cNvGrpSpPr>
            <p:nvPr/>
          </p:nvGrpSpPr>
          <p:grpSpPr bwMode="auto">
            <a:xfrm>
              <a:off x="6330699" y="229171"/>
              <a:ext cx="3236989" cy="2699059"/>
              <a:chOff x="6330698" y="-47770"/>
              <a:chExt cx="3825563" cy="3072060"/>
            </a:xfrm>
          </p:grpSpPr>
          <p:cxnSp>
            <p:nvCxnSpPr>
              <p:cNvPr id="57" name="直接箭头连接符 267"/>
              <p:cNvCxnSpPr>
                <a:cxnSpLocks noChangeShapeType="1"/>
              </p:cNvCxnSpPr>
              <p:nvPr/>
            </p:nvCxnSpPr>
            <p:spPr bwMode="auto">
              <a:xfrm>
                <a:off x="6330698" y="2856697"/>
                <a:ext cx="3179578" cy="0"/>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8" name="直接箭头连接符 268"/>
              <p:cNvCxnSpPr>
                <a:cxnSpLocks noChangeShapeType="1"/>
              </p:cNvCxnSpPr>
              <p:nvPr/>
            </p:nvCxnSpPr>
            <p:spPr bwMode="auto">
              <a:xfrm flipV="1">
                <a:off x="6516309" y="447774"/>
                <a:ext cx="1417" cy="2576516"/>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59" name="组合 269"/>
              <p:cNvGrpSpPr>
                <a:grpSpLocks/>
              </p:cNvGrpSpPr>
              <p:nvPr/>
            </p:nvGrpSpPr>
            <p:grpSpPr bwMode="auto">
              <a:xfrm rot="-1196075">
                <a:off x="6649824" y="789968"/>
                <a:ext cx="1539630" cy="1041453"/>
                <a:chOff x="966690" y="2248361"/>
                <a:chExt cx="1539630" cy="1041453"/>
              </a:xfrm>
            </p:grpSpPr>
            <p:sp>
              <p:nvSpPr>
                <p:cNvPr id="72" name="椭圆 71"/>
                <p:cNvSpPr/>
                <p:nvPr/>
              </p:nvSpPr>
              <p:spPr>
                <a:xfrm>
                  <a:off x="968514" y="2247916"/>
                  <a:ext cx="1536797" cy="1042898"/>
                </a:xfrm>
                <a:prstGeom prst="ellipse">
                  <a:avLst/>
                </a:prstGeom>
                <a:noFill/>
                <a:ln w="1905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3" name="等腰三角形 72"/>
                <p:cNvSpPr/>
                <p:nvPr/>
              </p:nvSpPr>
              <p:spPr>
                <a:xfrm flipH="1">
                  <a:off x="1306273" y="2912488"/>
                  <a:ext cx="116253" cy="143750"/>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4" name="流程图: 决策 73"/>
                <p:cNvSpPr/>
                <p:nvPr/>
              </p:nvSpPr>
              <p:spPr>
                <a:xfrm>
                  <a:off x="1734199" y="2368454"/>
                  <a:ext cx="153113" cy="132477"/>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5" name="流程图: 决策 74"/>
                <p:cNvSpPr/>
                <p:nvPr/>
              </p:nvSpPr>
              <p:spPr>
                <a:xfrm>
                  <a:off x="2066459" y="2541289"/>
                  <a:ext cx="161618" cy="149387"/>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6" name="流程图: 决策 75"/>
                <p:cNvSpPr/>
                <p:nvPr/>
              </p:nvSpPr>
              <p:spPr>
                <a:xfrm>
                  <a:off x="1892336" y="2886279"/>
                  <a:ext cx="161618" cy="149387"/>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7" name="等腰三角形 76"/>
                <p:cNvSpPr/>
                <p:nvPr/>
              </p:nvSpPr>
              <p:spPr>
                <a:xfrm flipH="1">
                  <a:off x="1531198" y="2669163"/>
                  <a:ext cx="113417" cy="14093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8" name="等腰三角形 77"/>
                <p:cNvSpPr/>
                <p:nvPr/>
              </p:nvSpPr>
              <p:spPr>
                <a:xfrm flipH="1">
                  <a:off x="1257254" y="2526023"/>
                  <a:ext cx="116251" cy="14375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grpSp>
            <p:nvGrpSpPr>
              <p:cNvPr id="60" name="组合 270"/>
              <p:cNvGrpSpPr>
                <a:grpSpLocks/>
              </p:cNvGrpSpPr>
              <p:nvPr/>
            </p:nvGrpSpPr>
            <p:grpSpPr bwMode="auto">
              <a:xfrm rot="-4466139">
                <a:off x="8218687" y="1303128"/>
                <a:ext cx="1224400" cy="1388845"/>
                <a:chOff x="2104901" y="2805417"/>
                <a:chExt cx="1224400" cy="1388845"/>
              </a:xfrm>
            </p:grpSpPr>
            <p:sp>
              <p:nvSpPr>
                <p:cNvPr id="65" name="椭圆 64"/>
                <p:cNvSpPr/>
                <p:nvPr/>
              </p:nvSpPr>
              <p:spPr>
                <a:xfrm>
                  <a:off x="2104762" y="2806279"/>
                  <a:ext cx="1226112" cy="1389356"/>
                </a:xfrm>
                <a:prstGeom prst="ellipse">
                  <a:avLst/>
                </a:prstGeom>
                <a:noFill/>
                <a:ln w="28575"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66" name="等腰三角形 65"/>
                <p:cNvSpPr/>
                <p:nvPr/>
              </p:nvSpPr>
              <p:spPr>
                <a:xfrm flipH="1">
                  <a:off x="2787225" y="3750634"/>
                  <a:ext cx="115565" cy="144607"/>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67" name="等腰三角形 66"/>
                <p:cNvSpPr/>
                <p:nvPr/>
              </p:nvSpPr>
              <p:spPr>
                <a:xfrm flipH="1">
                  <a:off x="2262911" y="3411835"/>
                  <a:ext cx="115564" cy="141771"/>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68" name="流程图: 决策 67"/>
                <p:cNvSpPr/>
                <p:nvPr/>
              </p:nvSpPr>
              <p:spPr>
                <a:xfrm>
                  <a:off x="2915001" y="3140105"/>
                  <a:ext cx="163481" cy="147442"/>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69" name="流程图: 决策 68"/>
                <p:cNvSpPr/>
                <p:nvPr/>
              </p:nvSpPr>
              <p:spPr>
                <a:xfrm>
                  <a:off x="2799120" y="3491712"/>
                  <a:ext cx="152207" cy="130429"/>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0" name="流程图: 决策 69"/>
                <p:cNvSpPr/>
                <p:nvPr/>
              </p:nvSpPr>
              <p:spPr>
                <a:xfrm>
                  <a:off x="2534170" y="3156876"/>
                  <a:ext cx="152207" cy="133266"/>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71" name="等腰三角形 70"/>
                <p:cNvSpPr/>
                <p:nvPr/>
              </p:nvSpPr>
              <p:spPr>
                <a:xfrm flipH="1">
                  <a:off x="2469704" y="3757132"/>
                  <a:ext cx="115564" cy="141771"/>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sp>
            <p:nvSpPr>
              <p:cNvPr id="61" name="文本框 60"/>
              <p:cNvSpPr txBox="1"/>
              <p:nvPr/>
            </p:nvSpPr>
            <p:spPr>
              <a:xfrm>
                <a:off x="6881387" y="11422"/>
                <a:ext cx="1386521" cy="315688"/>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FF0000"/>
                    </a:solidFill>
                    <a:latin typeface="Calibri" panose="020F0502020204030204"/>
                  </a:rPr>
                  <a:t>Source Domain</a:t>
                </a:r>
                <a:endParaRPr lang="zh-CN" altLang="en-US" sz="1200" kern="0" dirty="0">
                  <a:solidFill>
                    <a:srgbClr val="FF0000"/>
                  </a:solidFill>
                  <a:latin typeface="Calibri" panose="020F0502020204030204"/>
                </a:endParaRPr>
              </a:p>
            </p:txBody>
          </p:sp>
          <p:sp>
            <p:nvSpPr>
              <p:cNvPr id="62" name="文本框 61"/>
              <p:cNvSpPr txBox="1"/>
              <p:nvPr/>
            </p:nvSpPr>
            <p:spPr>
              <a:xfrm>
                <a:off x="8815143" y="696352"/>
                <a:ext cx="1341154" cy="315688"/>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5B9BD5"/>
                    </a:solidFill>
                    <a:latin typeface="Calibri" panose="020F0502020204030204"/>
                  </a:rPr>
                  <a:t>Target Domain</a:t>
                </a:r>
                <a:endParaRPr lang="zh-CN" altLang="en-US" sz="1200" kern="0" dirty="0">
                  <a:solidFill>
                    <a:srgbClr val="5B9BD5"/>
                  </a:solidFill>
                  <a:latin typeface="Calibri" panose="020F0502020204030204"/>
                </a:endParaRPr>
              </a:p>
            </p:txBody>
          </p:sp>
          <p:cxnSp>
            <p:nvCxnSpPr>
              <p:cNvPr id="63" name="直接连接符 273"/>
              <p:cNvCxnSpPr>
                <a:cxnSpLocks noChangeShapeType="1"/>
              </p:cNvCxnSpPr>
              <p:nvPr/>
            </p:nvCxnSpPr>
            <p:spPr bwMode="auto">
              <a:xfrm flipV="1">
                <a:off x="7349802" y="671436"/>
                <a:ext cx="1374375" cy="2030888"/>
              </a:xfrm>
              <a:prstGeom prst="line">
                <a:avLst/>
              </a:prstGeom>
              <a:noFill/>
              <a:ln w="28575" algn="ctr">
                <a:solidFill>
                  <a:srgbClr val="7030A0"/>
                </a:solidFill>
                <a:prstDash val="dash"/>
                <a:miter lim="800000"/>
                <a:headEnd/>
                <a:tailEnd/>
              </a:ln>
              <a:extLst>
                <a:ext uri="{909E8E84-426E-40DD-AFC4-6F175D3DCCD1}">
                  <a14:hiddenFill xmlns:a14="http://schemas.microsoft.com/office/drawing/2010/main">
                    <a:noFill/>
                  </a14:hiddenFill>
                </a:ext>
              </a:extLst>
            </p:spPr>
          </p:cxnSp>
          <p:sp>
            <p:nvSpPr>
              <p:cNvPr id="64" name="文本框 63"/>
              <p:cNvSpPr txBox="1"/>
              <p:nvPr/>
            </p:nvSpPr>
            <p:spPr>
              <a:xfrm>
                <a:off x="8449375" y="-47770"/>
                <a:ext cx="1332647" cy="462258"/>
              </a:xfrm>
              <a:prstGeom prst="rect">
                <a:avLst/>
              </a:prstGeom>
              <a:noFill/>
              <a:ln>
                <a:solidFill>
                  <a:sysClr val="window" lastClr="FFFFFF"/>
                </a:solidFill>
              </a:ln>
            </p:spPr>
            <p:txBody>
              <a:bodyPr>
                <a:spAutoFit/>
              </a:bodyPr>
              <a:lstStyle/>
              <a:p>
                <a:pPr algn="ctr" eaLnBrk="1" fontAlgn="auto" hangingPunct="1">
                  <a:spcBef>
                    <a:spcPts val="0"/>
                  </a:spcBef>
                  <a:spcAft>
                    <a:spcPts val="0"/>
                  </a:spcAft>
                  <a:defRPr/>
                </a:pPr>
                <a:r>
                  <a:rPr lang="en-US" altLang="zh-CN" sz="1200" kern="0" dirty="0">
                    <a:solidFill>
                      <a:srgbClr val="7030A0"/>
                    </a:solidFill>
                    <a:latin typeface="Calibri" panose="020F0502020204030204"/>
                  </a:rPr>
                  <a:t>Domain </a:t>
                </a:r>
              </a:p>
              <a:p>
                <a:pPr algn="ctr" eaLnBrk="1" fontAlgn="auto" hangingPunct="1">
                  <a:spcBef>
                    <a:spcPts val="0"/>
                  </a:spcBef>
                  <a:spcAft>
                    <a:spcPts val="0"/>
                  </a:spcAft>
                  <a:defRPr/>
                </a:pPr>
                <a:r>
                  <a:rPr lang="en-US" altLang="zh-CN" sz="1200" kern="0" dirty="0">
                    <a:solidFill>
                      <a:srgbClr val="7030A0"/>
                    </a:solidFill>
                    <a:latin typeface="Calibri" panose="020F0502020204030204"/>
                  </a:rPr>
                  <a:t>Classifier</a:t>
                </a:r>
                <a:endParaRPr lang="zh-CN" altLang="en-US" sz="1200" kern="0" dirty="0">
                  <a:solidFill>
                    <a:srgbClr val="7030A0"/>
                  </a:solidFill>
                  <a:latin typeface="Calibri" panose="020F0502020204030204"/>
                </a:endParaRPr>
              </a:p>
            </p:txBody>
          </p:sp>
        </p:grpSp>
        <p:sp>
          <p:nvSpPr>
            <p:cNvPr id="30" name="文本框 29"/>
            <p:cNvSpPr txBox="1"/>
            <p:nvPr/>
          </p:nvSpPr>
          <p:spPr>
            <a:xfrm>
              <a:off x="4018412" y="1467378"/>
              <a:ext cx="1940938" cy="911320"/>
            </a:xfrm>
            <a:prstGeom prst="rect">
              <a:avLst/>
            </a:prstGeom>
            <a:noFill/>
          </p:spPr>
          <p:txBody>
            <a:bodyPr>
              <a:spAutoFit/>
            </a:bodyPr>
            <a:lstStyle/>
            <a:p>
              <a:pPr algn="ctr" eaLnBrk="1" fontAlgn="auto" hangingPunct="1">
                <a:spcBef>
                  <a:spcPts val="0"/>
                </a:spcBef>
                <a:spcAft>
                  <a:spcPts val="0"/>
                </a:spcAft>
                <a:defRPr/>
              </a:pPr>
              <a:r>
                <a:rPr lang="en-US" altLang="zh-CN" sz="1600" kern="0" dirty="0">
                  <a:solidFill>
                    <a:srgbClr val="00B050"/>
                  </a:solidFill>
                  <a:latin typeface="Calibri" panose="020F0502020204030204"/>
                </a:rPr>
                <a:t>Transfer Algorithm A</a:t>
              </a:r>
              <a:endParaRPr lang="zh-CN" altLang="en-US" sz="1600" kern="0" dirty="0">
                <a:solidFill>
                  <a:srgbClr val="00B050"/>
                </a:solidFill>
                <a:latin typeface="Calibri" panose="020F0502020204030204"/>
              </a:endParaRPr>
            </a:p>
          </p:txBody>
        </p:sp>
        <p:sp>
          <p:nvSpPr>
            <p:cNvPr id="31" name="文本框 30"/>
            <p:cNvSpPr txBox="1"/>
            <p:nvPr/>
          </p:nvSpPr>
          <p:spPr>
            <a:xfrm>
              <a:off x="4080791" y="4129522"/>
              <a:ext cx="1979325" cy="913796"/>
            </a:xfrm>
            <a:prstGeom prst="rect">
              <a:avLst/>
            </a:prstGeom>
            <a:noFill/>
          </p:spPr>
          <p:txBody>
            <a:bodyPr>
              <a:spAutoFit/>
            </a:bodyPr>
            <a:lstStyle/>
            <a:p>
              <a:pPr algn="ctr" eaLnBrk="1" fontAlgn="auto" hangingPunct="1">
                <a:spcBef>
                  <a:spcPts val="0"/>
                </a:spcBef>
                <a:spcAft>
                  <a:spcPts val="0"/>
                </a:spcAft>
                <a:defRPr/>
              </a:pPr>
              <a:r>
                <a:rPr lang="en-US" altLang="zh-CN" sz="1600" kern="0" dirty="0">
                  <a:solidFill>
                    <a:srgbClr val="00B050"/>
                  </a:solidFill>
                  <a:latin typeface="Calibri" panose="020F0502020204030204"/>
                </a:rPr>
                <a:t>Transfer Algorithm B</a:t>
              </a:r>
              <a:endParaRPr lang="zh-CN" altLang="en-US" sz="1600" kern="0" dirty="0">
                <a:solidFill>
                  <a:srgbClr val="00B050"/>
                </a:solidFill>
                <a:latin typeface="Calibri" panose="020F0502020204030204"/>
              </a:endParaRPr>
            </a:p>
          </p:txBody>
        </p:sp>
        <p:cxnSp>
          <p:nvCxnSpPr>
            <p:cNvPr id="32" name="直接箭头连接符 242"/>
            <p:cNvCxnSpPr>
              <a:cxnSpLocks noChangeShapeType="1"/>
            </p:cNvCxnSpPr>
            <p:nvPr/>
          </p:nvCxnSpPr>
          <p:spPr bwMode="auto">
            <a:xfrm>
              <a:off x="6330698" y="5751523"/>
              <a:ext cx="2864659" cy="0"/>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3" name="直接箭头连接符 243"/>
            <p:cNvCxnSpPr>
              <a:cxnSpLocks noChangeShapeType="1"/>
            </p:cNvCxnSpPr>
            <p:nvPr/>
          </p:nvCxnSpPr>
          <p:spPr bwMode="auto">
            <a:xfrm flipV="1">
              <a:off x="6497925" y="3508312"/>
              <a:ext cx="1277" cy="2399275"/>
            </a:xfrm>
            <a:prstGeom prst="straightConnector1">
              <a:avLst/>
            </a:prstGeom>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4" name="组合 244"/>
            <p:cNvGrpSpPr>
              <a:grpSpLocks/>
            </p:cNvGrpSpPr>
            <p:nvPr/>
          </p:nvGrpSpPr>
          <p:grpSpPr bwMode="auto">
            <a:xfrm rot="7540524">
              <a:off x="6816985" y="3912261"/>
              <a:ext cx="1387139" cy="969810"/>
              <a:chOff x="966690" y="2248361"/>
              <a:chExt cx="1539630" cy="1041453"/>
            </a:xfrm>
          </p:grpSpPr>
          <p:sp>
            <p:nvSpPr>
              <p:cNvPr id="50" name="椭圆 49"/>
              <p:cNvSpPr/>
              <p:nvPr/>
            </p:nvSpPr>
            <p:spPr>
              <a:xfrm>
                <a:off x="966800" y="2247596"/>
                <a:ext cx="1539244" cy="1043448"/>
              </a:xfrm>
              <a:prstGeom prst="ellipse">
                <a:avLst/>
              </a:prstGeom>
              <a:noFill/>
              <a:ln w="1905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1" name="等腰三角形 50"/>
              <p:cNvSpPr/>
              <p:nvPr/>
            </p:nvSpPr>
            <p:spPr>
              <a:xfrm flipH="1">
                <a:off x="1303818" y="2915855"/>
                <a:ext cx="115443" cy="141702"/>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2" name="流程图: 决策 51"/>
              <p:cNvSpPr/>
              <p:nvPr/>
            </p:nvSpPr>
            <p:spPr>
              <a:xfrm>
                <a:off x="1733378" y="2371607"/>
                <a:ext cx="153924" cy="131396"/>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3" name="流程图: 决策 52"/>
              <p:cNvSpPr/>
              <p:nvPr/>
            </p:nvSpPr>
            <p:spPr>
              <a:xfrm>
                <a:off x="2065859" y="2543628"/>
                <a:ext cx="162169" cy="149432"/>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4" name="流程图: 决策 53"/>
              <p:cNvSpPr/>
              <p:nvPr/>
            </p:nvSpPr>
            <p:spPr>
              <a:xfrm>
                <a:off x="1891896" y="2886805"/>
                <a:ext cx="159422" cy="149432"/>
              </a:xfrm>
              <a:prstGeom prst="flowChartDecision">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5" name="等腰三角形 54"/>
              <p:cNvSpPr/>
              <p:nvPr/>
            </p:nvSpPr>
            <p:spPr>
              <a:xfrm flipH="1">
                <a:off x="1529734" y="2671849"/>
                <a:ext cx="115443" cy="141704"/>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56" name="等腰三角形 55"/>
              <p:cNvSpPr/>
              <p:nvPr/>
            </p:nvSpPr>
            <p:spPr>
              <a:xfrm flipH="1">
                <a:off x="1256650" y="2526067"/>
                <a:ext cx="115443" cy="144279"/>
              </a:xfrm>
              <a:prstGeom prst="triangle">
                <a:avLst/>
              </a:prstGeom>
              <a:solidFill>
                <a:srgbClr val="FF0000"/>
              </a:solidFill>
              <a:ln w="12700" cap="flat" cmpd="sng" algn="ctr">
                <a:solidFill>
                  <a:srgbClr val="FF0000"/>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grpSp>
          <p:nvGrpSpPr>
            <p:cNvPr id="35" name="组合 245"/>
            <p:cNvGrpSpPr>
              <a:grpSpLocks/>
            </p:cNvGrpSpPr>
            <p:nvPr/>
          </p:nvGrpSpPr>
          <p:grpSpPr bwMode="auto">
            <a:xfrm rot="-8453768">
              <a:off x="7237727" y="3897748"/>
              <a:ext cx="1014256" cy="1283009"/>
              <a:chOff x="2104901" y="2805417"/>
              <a:chExt cx="1224400" cy="1388845"/>
            </a:xfrm>
          </p:grpSpPr>
          <p:sp>
            <p:nvSpPr>
              <p:cNvPr id="43" name="椭圆 42"/>
              <p:cNvSpPr/>
              <p:nvPr/>
            </p:nvSpPr>
            <p:spPr>
              <a:xfrm>
                <a:off x="2104726" y="2806965"/>
                <a:ext cx="1225122" cy="1388598"/>
              </a:xfrm>
              <a:prstGeom prst="ellipse">
                <a:avLst/>
              </a:prstGeom>
              <a:noFill/>
              <a:ln w="28575"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4" name="等腰三角形 43"/>
              <p:cNvSpPr/>
              <p:nvPr/>
            </p:nvSpPr>
            <p:spPr>
              <a:xfrm flipH="1">
                <a:off x="2785373" y="3758604"/>
                <a:ext cx="115851" cy="142076"/>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5" name="等腰三角形 44"/>
              <p:cNvSpPr/>
              <p:nvPr/>
            </p:nvSpPr>
            <p:spPr>
              <a:xfrm flipH="1">
                <a:off x="2266241" y="3414426"/>
                <a:ext cx="112955" cy="142078"/>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6" name="流程图: 决策 45"/>
              <p:cNvSpPr/>
              <p:nvPr/>
            </p:nvSpPr>
            <p:spPr>
              <a:xfrm>
                <a:off x="2916767" y="3145654"/>
                <a:ext cx="162191" cy="147437"/>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7" name="流程图: 决策 46"/>
              <p:cNvSpPr/>
              <p:nvPr/>
            </p:nvSpPr>
            <p:spPr>
              <a:xfrm>
                <a:off x="2801618" y="3495767"/>
                <a:ext cx="153503" cy="131353"/>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8" name="流程图: 决策 47"/>
              <p:cNvSpPr/>
              <p:nvPr/>
            </p:nvSpPr>
            <p:spPr>
              <a:xfrm>
                <a:off x="2536031" y="3163576"/>
                <a:ext cx="153501" cy="131353"/>
              </a:xfrm>
              <a:prstGeom prst="flowChartDecision">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sp>
            <p:nvSpPr>
              <p:cNvPr id="49" name="等腰三角形 48"/>
              <p:cNvSpPr/>
              <p:nvPr/>
            </p:nvSpPr>
            <p:spPr>
              <a:xfrm flipH="1">
                <a:off x="2467867" y="3762556"/>
                <a:ext cx="115851" cy="142076"/>
              </a:xfrm>
              <a:prstGeom prst="triangle">
                <a:avLst/>
              </a:prstGeom>
              <a:solidFill>
                <a:srgbClr val="5B9BD5"/>
              </a:solidFill>
              <a:ln w="12700" cap="flat" cmpd="sng" algn="ctr">
                <a:solidFill>
                  <a:srgbClr val="5B9BD5"/>
                </a:solidFill>
                <a:prstDash val="solid"/>
                <a:miter lim="800000"/>
              </a:ln>
              <a:effectLst/>
            </p:spPr>
            <p:txBody>
              <a:bodyPr anchor="ctr"/>
              <a:lstStyle/>
              <a:p>
                <a:pPr algn="ctr" eaLnBrk="1" fontAlgn="auto" hangingPunct="1">
                  <a:spcBef>
                    <a:spcPts val="0"/>
                  </a:spcBef>
                  <a:spcAft>
                    <a:spcPts val="0"/>
                  </a:spcAft>
                  <a:defRPr/>
                </a:pPr>
                <a:endParaRPr lang="zh-CN" altLang="en-US" sz="1800" kern="0">
                  <a:solidFill>
                    <a:prstClr val="white"/>
                  </a:solidFill>
                  <a:latin typeface="Calibri" panose="020F0502020204030204"/>
                </a:endParaRPr>
              </a:p>
            </p:txBody>
          </p:sp>
        </p:grpSp>
        <p:sp>
          <p:nvSpPr>
            <p:cNvPr id="36" name="文本框 35"/>
            <p:cNvSpPr txBox="1"/>
            <p:nvPr/>
          </p:nvSpPr>
          <p:spPr>
            <a:xfrm>
              <a:off x="6508762" y="3138957"/>
              <a:ext cx="1235579" cy="277358"/>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FF0000"/>
                  </a:solidFill>
                  <a:latin typeface="Calibri" panose="020F0502020204030204"/>
                </a:rPr>
                <a:t>Source Domain</a:t>
              </a:r>
              <a:endParaRPr lang="zh-CN" altLang="en-US" sz="1200" kern="0" dirty="0">
                <a:solidFill>
                  <a:srgbClr val="FF0000"/>
                </a:solidFill>
                <a:latin typeface="Calibri" panose="020F0502020204030204"/>
              </a:endParaRPr>
            </a:p>
          </p:txBody>
        </p:sp>
        <p:sp>
          <p:nvSpPr>
            <p:cNvPr id="37" name="文本框 36"/>
            <p:cNvSpPr txBox="1"/>
            <p:nvPr/>
          </p:nvSpPr>
          <p:spPr>
            <a:xfrm>
              <a:off x="8053834" y="4723862"/>
              <a:ext cx="1120418" cy="257547"/>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rgbClr val="5B9BD5"/>
                  </a:solidFill>
                  <a:latin typeface="Calibri" panose="020F0502020204030204"/>
                </a:rPr>
                <a:t>Target Domain</a:t>
              </a:r>
              <a:endParaRPr lang="zh-CN" altLang="en-US" sz="1200" kern="0" dirty="0">
                <a:solidFill>
                  <a:srgbClr val="5B9BD5"/>
                </a:solidFill>
                <a:latin typeface="Calibri" panose="020F0502020204030204"/>
              </a:endParaRPr>
            </a:p>
          </p:txBody>
        </p:sp>
        <p:cxnSp>
          <p:nvCxnSpPr>
            <p:cNvPr id="38" name="直接连接符 248"/>
            <p:cNvCxnSpPr>
              <a:cxnSpLocks noChangeShapeType="1"/>
            </p:cNvCxnSpPr>
            <p:nvPr/>
          </p:nvCxnSpPr>
          <p:spPr bwMode="auto">
            <a:xfrm flipV="1">
              <a:off x="6888876" y="3692146"/>
              <a:ext cx="1238251" cy="1891181"/>
            </a:xfrm>
            <a:prstGeom prst="line">
              <a:avLst/>
            </a:prstGeom>
            <a:noFill/>
            <a:ln w="28575" algn="ctr">
              <a:solidFill>
                <a:srgbClr val="7030A0"/>
              </a:solidFill>
              <a:prstDash val="dash"/>
              <a:miter lim="800000"/>
              <a:headEnd/>
              <a:tailEnd/>
            </a:ln>
            <a:extLst>
              <a:ext uri="{909E8E84-426E-40DD-AFC4-6F175D3DCCD1}">
                <a14:hiddenFill xmlns:a14="http://schemas.microsoft.com/office/drawing/2010/main">
                  <a:noFill/>
                </a14:hiddenFill>
              </a:ext>
            </a:extLst>
          </p:spPr>
        </p:cxnSp>
        <p:sp>
          <p:nvSpPr>
            <p:cNvPr id="39" name="文本框 38"/>
            <p:cNvSpPr txBox="1"/>
            <p:nvPr/>
          </p:nvSpPr>
          <p:spPr>
            <a:xfrm>
              <a:off x="8101818" y="3327165"/>
              <a:ext cx="1201990" cy="428419"/>
            </a:xfrm>
            <a:prstGeom prst="rect">
              <a:avLst/>
            </a:prstGeom>
            <a:noFill/>
            <a:ln>
              <a:solidFill>
                <a:sysClr val="window" lastClr="FFFFFF"/>
              </a:solidFill>
            </a:ln>
          </p:spPr>
          <p:txBody>
            <a:bodyPr>
              <a:spAutoFit/>
            </a:bodyPr>
            <a:lstStyle/>
            <a:p>
              <a:pPr algn="ctr" eaLnBrk="1" fontAlgn="auto" hangingPunct="1">
                <a:spcBef>
                  <a:spcPts val="0"/>
                </a:spcBef>
                <a:spcAft>
                  <a:spcPts val="0"/>
                </a:spcAft>
                <a:defRPr/>
              </a:pPr>
              <a:r>
                <a:rPr lang="en-US" altLang="zh-CN" sz="1200" kern="0" dirty="0">
                  <a:solidFill>
                    <a:srgbClr val="7030A0"/>
                  </a:solidFill>
                  <a:latin typeface="Calibri" panose="020F0502020204030204"/>
                </a:rPr>
                <a:t>Domain </a:t>
              </a:r>
            </a:p>
            <a:p>
              <a:pPr algn="ctr" eaLnBrk="1" fontAlgn="auto" hangingPunct="1">
                <a:spcBef>
                  <a:spcPts val="0"/>
                </a:spcBef>
                <a:spcAft>
                  <a:spcPts val="0"/>
                </a:spcAft>
                <a:defRPr/>
              </a:pPr>
              <a:r>
                <a:rPr lang="en-US" altLang="zh-CN" sz="1200" kern="0" dirty="0">
                  <a:solidFill>
                    <a:srgbClr val="7030A0"/>
                  </a:solidFill>
                  <a:latin typeface="Calibri" panose="020F0502020204030204"/>
                </a:rPr>
                <a:t>Classifier</a:t>
              </a:r>
              <a:endParaRPr lang="zh-CN" altLang="en-US" sz="1200" kern="0" dirty="0">
                <a:solidFill>
                  <a:srgbClr val="7030A0"/>
                </a:solidFill>
                <a:latin typeface="Calibri" panose="020F0502020204030204"/>
              </a:endParaRPr>
            </a:p>
          </p:txBody>
        </p:sp>
        <p:sp>
          <p:nvSpPr>
            <p:cNvPr id="40" name="文本框 39"/>
            <p:cNvSpPr txBox="1"/>
            <p:nvPr/>
          </p:nvSpPr>
          <p:spPr>
            <a:xfrm>
              <a:off x="913872" y="4597564"/>
              <a:ext cx="2610309" cy="383845"/>
            </a:xfrm>
            <a:prstGeom prst="rect">
              <a:avLst/>
            </a:prstGeom>
            <a:noFill/>
          </p:spPr>
          <p:txBody>
            <a:bodyPr>
              <a:spAutoFit/>
            </a:bodyPr>
            <a:lstStyle/>
            <a:p>
              <a:pPr algn="ctr" eaLnBrk="1" fontAlgn="auto" hangingPunct="1">
                <a:spcBef>
                  <a:spcPts val="0"/>
                </a:spcBef>
                <a:spcAft>
                  <a:spcPts val="0"/>
                </a:spcAft>
                <a:defRPr/>
              </a:pPr>
              <a:r>
                <a:rPr lang="en-US" altLang="zh-CN" sz="1800" kern="0" dirty="0" err="1">
                  <a:solidFill>
                    <a:prstClr val="black"/>
                  </a:solidFill>
                  <a:latin typeface="Calibri" panose="020F0502020204030204"/>
                </a:rPr>
                <a:t>BefError</a:t>
              </a:r>
              <a:r>
                <a:rPr lang="en-US" altLang="zh-CN" sz="1800" kern="0" dirty="0">
                  <a:solidFill>
                    <a:prstClr val="black"/>
                  </a:solidFill>
                  <a:latin typeface="Calibri" panose="020F0502020204030204"/>
                </a:rPr>
                <a:t> = 0.05</a:t>
              </a:r>
              <a:endParaRPr lang="zh-CN" altLang="en-US" sz="1800" kern="0" dirty="0">
                <a:solidFill>
                  <a:prstClr val="black"/>
                </a:solidFill>
                <a:latin typeface="Calibri" panose="020F0502020204030204"/>
              </a:endParaRPr>
            </a:p>
          </p:txBody>
        </p:sp>
        <p:sp>
          <p:nvSpPr>
            <p:cNvPr id="41" name="文本框 40"/>
            <p:cNvSpPr txBox="1"/>
            <p:nvPr/>
          </p:nvSpPr>
          <p:spPr>
            <a:xfrm>
              <a:off x="9061490" y="1462425"/>
              <a:ext cx="2610309" cy="381368"/>
            </a:xfrm>
            <a:prstGeom prst="rect">
              <a:avLst/>
            </a:prstGeom>
            <a:noFill/>
          </p:spPr>
          <p:txBody>
            <a:bodyPr>
              <a:spAutoFit/>
            </a:bodyPr>
            <a:lstStyle/>
            <a:p>
              <a:pPr algn="ctr" eaLnBrk="1" fontAlgn="auto" hangingPunct="1">
                <a:spcBef>
                  <a:spcPts val="0"/>
                </a:spcBef>
                <a:spcAft>
                  <a:spcPts val="0"/>
                </a:spcAft>
                <a:defRPr/>
              </a:pPr>
              <a:r>
                <a:rPr lang="en-US" altLang="zh-CN" sz="1800" kern="0" dirty="0" err="1">
                  <a:solidFill>
                    <a:prstClr val="black"/>
                  </a:solidFill>
                  <a:latin typeface="Calibri" panose="020F0502020204030204"/>
                </a:rPr>
                <a:t>AftErrorA</a:t>
              </a:r>
              <a:r>
                <a:rPr lang="en-US" altLang="zh-CN" sz="1800" kern="0" dirty="0">
                  <a:solidFill>
                    <a:prstClr val="black"/>
                  </a:solidFill>
                  <a:latin typeface="Calibri" panose="020F0502020204030204"/>
                </a:rPr>
                <a:t> = 0.00</a:t>
              </a:r>
              <a:endParaRPr lang="zh-CN" altLang="en-US" sz="1800" kern="0" dirty="0">
                <a:solidFill>
                  <a:prstClr val="black"/>
                </a:solidFill>
                <a:latin typeface="Calibri" panose="020F0502020204030204"/>
              </a:endParaRPr>
            </a:p>
          </p:txBody>
        </p:sp>
        <p:sp>
          <p:nvSpPr>
            <p:cNvPr id="42" name="文本框 41"/>
            <p:cNvSpPr txBox="1"/>
            <p:nvPr/>
          </p:nvSpPr>
          <p:spPr>
            <a:xfrm>
              <a:off x="8898346" y="4312777"/>
              <a:ext cx="2610309" cy="381368"/>
            </a:xfrm>
            <a:prstGeom prst="rect">
              <a:avLst/>
            </a:prstGeom>
            <a:noFill/>
          </p:spPr>
          <p:txBody>
            <a:bodyPr>
              <a:spAutoFit/>
            </a:bodyPr>
            <a:lstStyle/>
            <a:p>
              <a:pPr algn="ctr" eaLnBrk="1" fontAlgn="auto" hangingPunct="1">
                <a:spcBef>
                  <a:spcPts val="0"/>
                </a:spcBef>
                <a:spcAft>
                  <a:spcPts val="0"/>
                </a:spcAft>
                <a:defRPr/>
              </a:pPr>
              <a:r>
                <a:rPr lang="en-US" altLang="zh-CN" sz="1800" kern="0" dirty="0" err="1">
                  <a:solidFill>
                    <a:prstClr val="black"/>
                  </a:solidFill>
                  <a:latin typeface="Calibri" panose="020F0502020204030204"/>
                </a:rPr>
                <a:t>AftErrorB</a:t>
              </a:r>
              <a:r>
                <a:rPr lang="en-US" altLang="zh-CN" sz="1800" kern="0" dirty="0">
                  <a:solidFill>
                    <a:prstClr val="black"/>
                  </a:solidFill>
                  <a:latin typeface="Calibri" panose="020F0502020204030204"/>
                </a:rPr>
                <a:t> = 0.80</a:t>
              </a:r>
              <a:endParaRPr lang="zh-CN" altLang="en-US" sz="1800" kern="0" dirty="0">
                <a:solidFill>
                  <a:prstClr val="black"/>
                </a:solidFill>
                <a:latin typeface="Calibri" panose="020F0502020204030204"/>
              </a:endParaRPr>
            </a:p>
          </p:txBody>
        </p:sp>
      </p:grpSp>
      <p:sp>
        <p:nvSpPr>
          <p:cNvPr id="3" name="矩形 2"/>
          <p:cNvSpPr/>
          <p:nvPr/>
        </p:nvSpPr>
        <p:spPr>
          <a:xfrm>
            <a:off x="195794" y="1729160"/>
            <a:ext cx="8840702" cy="861774"/>
          </a:xfrm>
          <a:prstGeom prst="rect">
            <a:avLst/>
          </a:prstGeom>
        </p:spPr>
        <p:txBody>
          <a:bodyPr wrap="square">
            <a:spAutoFit/>
          </a:bodyPr>
          <a:lstStyle/>
          <a:p>
            <a:r>
              <a:rPr lang="zh-CN" altLang="en-US" sz="1600" dirty="0"/>
              <a:t>本发明重点解决源域和目标域数据在特征分布存在差异情况下的可迁移性度量，相比较于前人研究的定性分析和评估，本发明提出了一种基于领域分类器进行定量计算可迁移性的方法，通过训练一个二分类器来评估两个领域数据之间的可迁移性：</a:t>
            </a:r>
          </a:p>
        </p:txBody>
      </p:sp>
    </p:spTree>
    <p:extLst>
      <p:ext uri="{BB962C8B-B14F-4D97-AF65-F5344CB8AC3E}">
        <p14:creationId xmlns:p14="http://schemas.microsoft.com/office/powerpoint/2010/main" val="278417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097578"/>
            <a:ext cx="8856984" cy="1125137"/>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论文：</a:t>
            </a:r>
            <a:r>
              <a:rPr lang="en-US" altLang="zh-CN" sz="1800" dirty="0">
                <a:latin typeface="Times New Roman" panose="02020603050405020304" pitchFamily="18" charset="0"/>
                <a:ea typeface="宋体" panose="02010600030101010101" pitchFamily="2" charset="-122"/>
              </a:rPr>
              <a:t>Towards Understanding Transfer Learning Algorithms Using Meta Transfer Features. PAKDD 2020.</a:t>
            </a:r>
            <a:endParaRPr lang="zh-CN" altLang="en-US" sz="1800" dirty="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401246" y="2132856"/>
            <a:ext cx="3837986" cy="3816424"/>
          </a:xfrm>
          <a:prstGeom prst="rect">
            <a:avLst/>
          </a:prstGeom>
        </p:spPr>
      </p:pic>
      <p:pic>
        <p:nvPicPr>
          <p:cNvPr id="5" name="图片 4"/>
          <p:cNvPicPr>
            <a:picLocks noChangeAspect="1"/>
          </p:cNvPicPr>
          <p:nvPr/>
        </p:nvPicPr>
        <p:blipFill>
          <a:blip r:embed="rId4"/>
          <a:stretch>
            <a:fillRect/>
          </a:stretch>
        </p:blipFill>
        <p:spPr>
          <a:xfrm>
            <a:off x="4656501" y="1844824"/>
            <a:ext cx="4029024" cy="2298948"/>
          </a:xfrm>
          <a:prstGeom prst="rect">
            <a:avLst/>
          </a:prstGeom>
        </p:spPr>
      </p:pic>
      <p:pic>
        <p:nvPicPr>
          <p:cNvPr id="6" name="图片 5"/>
          <p:cNvPicPr>
            <a:picLocks noChangeAspect="1"/>
          </p:cNvPicPr>
          <p:nvPr/>
        </p:nvPicPr>
        <p:blipFill>
          <a:blip r:embed="rId5"/>
          <a:stretch>
            <a:fillRect/>
          </a:stretch>
        </p:blipFill>
        <p:spPr>
          <a:xfrm>
            <a:off x="4590203" y="4581128"/>
            <a:ext cx="3984201" cy="1163191"/>
          </a:xfrm>
          <a:prstGeom prst="rect">
            <a:avLst/>
          </a:prstGeom>
        </p:spPr>
      </p:pic>
      <p:sp>
        <p:nvSpPr>
          <p:cNvPr id="93" name="文本框 92"/>
          <p:cNvSpPr txBox="1"/>
          <p:nvPr/>
        </p:nvSpPr>
        <p:spPr>
          <a:xfrm>
            <a:off x="401246" y="5951465"/>
            <a:ext cx="3837986" cy="307777"/>
          </a:xfrm>
          <a:prstGeom prst="rect">
            <a:avLst/>
          </a:prstGeom>
          <a:noFill/>
        </p:spPr>
        <p:txBody>
          <a:bodyPr wrap="square" rtlCol="0">
            <a:spAutoFit/>
          </a:bodyPr>
          <a:lstStyle/>
          <a:p>
            <a:pPr algn="ctr"/>
            <a:r>
              <a:rPr lang="zh-CN" altLang="en-US" sz="1400" dirty="0"/>
              <a:t>在两个领域数据上提取元迁移特征</a:t>
            </a:r>
          </a:p>
        </p:txBody>
      </p:sp>
      <p:sp>
        <p:nvSpPr>
          <p:cNvPr id="94" name="文本框 93"/>
          <p:cNvSpPr txBox="1"/>
          <p:nvPr/>
        </p:nvSpPr>
        <p:spPr>
          <a:xfrm>
            <a:off x="4590203" y="4208561"/>
            <a:ext cx="3837986" cy="307777"/>
          </a:xfrm>
          <a:prstGeom prst="rect">
            <a:avLst/>
          </a:prstGeom>
          <a:noFill/>
        </p:spPr>
        <p:txBody>
          <a:bodyPr wrap="square" rtlCol="0">
            <a:spAutoFit/>
          </a:bodyPr>
          <a:lstStyle/>
          <a:p>
            <a:pPr algn="ctr"/>
            <a:r>
              <a:rPr lang="zh-CN" altLang="en-US" sz="1400" dirty="0"/>
              <a:t>构建元迁移特征到迁移性能提升的映射</a:t>
            </a:r>
          </a:p>
        </p:txBody>
      </p:sp>
      <p:sp>
        <p:nvSpPr>
          <p:cNvPr id="95" name="文本框 94"/>
          <p:cNvSpPr txBox="1"/>
          <p:nvPr/>
        </p:nvSpPr>
        <p:spPr>
          <a:xfrm>
            <a:off x="4590203" y="5797576"/>
            <a:ext cx="3837986" cy="523220"/>
          </a:xfrm>
          <a:prstGeom prst="rect">
            <a:avLst/>
          </a:prstGeom>
          <a:noFill/>
        </p:spPr>
        <p:txBody>
          <a:bodyPr wrap="square" rtlCol="0">
            <a:spAutoFit/>
          </a:bodyPr>
          <a:lstStyle/>
          <a:p>
            <a:pPr algn="ctr"/>
            <a:r>
              <a:rPr lang="zh-CN" altLang="en-US" sz="1400" dirty="0"/>
              <a:t>所提算法预测的迁移性能提升能够很好的拟合迁移任务的真实迁移性能</a:t>
            </a:r>
          </a:p>
        </p:txBody>
      </p:sp>
    </p:spTree>
    <p:extLst>
      <p:ext uri="{BB962C8B-B14F-4D97-AF65-F5344CB8AC3E}">
        <p14:creationId xmlns:p14="http://schemas.microsoft.com/office/powerpoint/2010/main" val="2945215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目录</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6" name="内容占位符 2"/>
          <p:cNvSpPr txBox="1">
            <a:spLocks/>
          </p:cNvSpPr>
          <p:nvPr/>
        </p:nvSpPr>
        <p:spPr>
          <a:xfrm>
            <a:off x="611560" y="1700808"/>
            <a:ext cx="8375278" cy="4149824"/>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150000"/>
              </a:lnSpc>
              <a:buClr>
                <a:srgbClr val="C00000"/>
              </a:buClr>
              <a:buFont typeface="Wingdings" panose="05000000000000000000" pitchFamily="2" charset="2"/>
              <a:buChar char="q"/>
            </a:pPr>
            <a:r>
              <a:rPr lang="en-US" altLang="zh-CN"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项目背景</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研究内容</a:t>
            </a: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关键技术点</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研究成果</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ym typeface="Palatino Linotype" panose="02040502050505030304" pitchFamily="18" charset="0"/>
              </a:rPr>
              <a:t>项目总结</a:t>
            </a:r>
            <a:endParaRPr lang="en-US" altLang="zh-CN" sz="3200" b="1" kern="0" dirty="0">
              <a:sym typeface="Palatino Linotype" panose="02040502050505030304" pitchFamily="18" charset="0"/>
            </a:endParaRPr>
          </a:p>
        </p:txBody>
      </p:sp>
    </p:spTree>
    <p:extLst>
      <p:ext uri="{BB962C8B-B14F-4D97-AF65-F5344CB8AC3E}">
        <p14:creationId xmlns:p14="http://schemas.microsoft.com/office/powerpoint/2010/main" val="399996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研究成果</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194589"/>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研究过程梳理：</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916832"/>
            <a:ext cx="8496944" cy="2818782"/>
          </a:xfrm>
          <a:prstGeom prst="rect">
            <a:avLst/>
          </a:prstGeom>
        </p:spPr>
      </p:pic>
      <p:sp>
        <p:nvSpPr>
          <p:cNvPr id="5" name="内容占位符 2"/>
          <p:cNvSpPr txBox="1">
            <a:spLocks/>
          </p:cNvSpPr>
          <p:nvPr/>
        </p:nvSpPr>
        <p:spPr>
          <a:xfrm>
            <a:off x="251520" y="4862228"/>
            <a:ext cx="4608512"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可扩展方向：</a:t>
            </a:r>
          </a:p>
        </p:txBody>
      </p:sp>
      <p:sp>
        <p:nvSpPr>
          <p:cNvPr id="6" name="文本框 5">
            <a:extLst>
              <a:ext uri="{FF2B5EF4-FFF2-40B4-BE49-F238E27FC236}">
                <a16:creationId xmlns:a16="http://schemas.microsoft.com/office/drawing/2014/main" id="{61402264-7E28-4C7D-A245-EDE265D64181}"/>
              </a:ext>
            </a:extLst>
          </p:cNvPr>
          <p:cNvSpPr txBox="1"/>
          <p:nvPr/>
        </p:nvSpPr>
        <p:spPr>
          <a:xfrm>
            <a:off x="3131840" y="4673027"/>
            <a:ext cx="4942977" cy="1569660"/>
          </a:xfrm>
          <a:prstGeom prst="rect">
            <a:avLst/>
          </a:prstGeom>
          <a:noFill/>
        </p:spPr>
        <p:txBody>
          <a:bodyPr wrap="square" rtlCol="0">
            <a:spAutoFit/>
          </a:bodyPr>
          <a:lstStyle/>
          <a:p>
            <a:endParaRPr lang="en-US" altLang="zh-CN"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en-US" altLang="zh-CN" dirty="0">
                <a:latin typeface="楷体" panose="02010609060101010101" pitchFamily="49" charset="-122"/>
                <a:ea typeface="楷体" panose="02010609060101010101" pitchFamily="49" charset="-122"/>
              </a:rPr>
              <a:t> </a:t>
            </a:r>
            <a:r>
              <a:rPr lang="zh-CN" altLang="en-US" dirty="0">
                <a:ea typeface="+mn-ea"/>
                <a:cs typeface="Times New Roman" panose="02020603050405020304" pitchFamily="18" charset="0"/>
              </a:rPr>
              <a:t>跨区域通信流量预测</a:t>
            </a:r>
            <a:endParaRPr lang="en-US" altLang="zh-CN" dirty="0">
              <a:ea typeface="+mn-ea"/>
              <a:cs typeface="Times New Roman" panose="02020603050405020304" pitchFamily="18" charset="0"/>
            </a:endParaRPr>
          </a:p>
          <a:p>
            <a:pPr marL="342900" indent="-342900">
              <a:buFont typeface="Arial" panose="020B0604020202020204" pitchFamily="34" charset="0"/>
              <a:buChar char="•"/>
            </a:pPr>
            <a:r>
              <a:rPr lang="en-US" altLang="zh-CN" dirty="0">
                <a:ea typeface="+mn-ea"/>
                <a:cs typeface="Times New Roman" panose="02020603050405020304" pitchFamily="18" charset="0"/>
              </a:rPr>
              <a:t> </a:t>
            </a:r>
            <a:r>
              <a:rPr lang="zh-CN" altLang="en-US" dirty="0">
                <a:ea typeface="+mn-ea"/>
                <a:cs typeface="Times New Roman" panose="02020603050405020304" pitchFamily="18" charset="0"/>
              </a:rPr>
              <a:t>多型号硬盘故障检测</a:t>
            </a:r>
            <a:endParaRPr lang="en-US" altLang="zh-CN" dirty="0">
              <a:ea typeface="+mn-ea"/>
              <a:cs typeface="Times New Roman" panose="02020603050405020304" pitchFamily="18" charset="0"/>
            </a:endParaRPr>
          </a:p>
          <a:p>
            <a:pPr marL="342900" indent="-342900">
              <a:buFont typeface="Arial" panose="020B0604020202020204" pitchFamily="34" charset="0"/>
              <a:buChar char="•"/>
            </a:pPr>
            <a:r>
              <a:rPr lang="en-US" altLang="zh-CN" dirty="0">
                <a:ea typeface="+mn-ea"/>
                <a:cs typeface="Times New Roman" panose="02020603050405020304" pitchFamily="18" charset="0"/>
              </a:rPr>
              <a:t> </a:t>
            </a:r>
            <a:r>
              <a:rPr lang="zh-CN" altLang="en-US" dirty="0">
                <a:ea typeface="+mn-ea"/>
                <a:cs typeface="Times New Roman" panose="02020603050405020304" pitchFamily="18" charset="0"/>
              </a:rPr>
              <a:t>多</a:t>
            </a:r>
            <a:r>
              <a:rPr lang="en-US" altLang="zh-CN" dirty="0">
                <a:ea typeface="+mn-ea"/>
                <a:cs typeface="Times New Roman" panose="02020603050405020304" pitchFamily="18" charset="0"/>
              </a:rPr>
              <a:t>APP</a:t>
            </a:r>
            <a:r>
              <a:rPr lang="zh-CN" altLang="en-US" dirty="0">
                <a:ea typeface="+mn-ea"/>
                <a:cs typeface="Times New Roman" panose="02020603050405020304" pitchFamily="18" charset="0"/>
              </a:rPr>
              <a:t>下的智能业务感知</a:t>
            </a:r>
            <a:endParaRPr lang="en-US" altLang="zh-CN" dirty="0">
              <a:ea typeface="+mn-ea"/>
              <a:cs typeface="Times New Roman" panose="02020603050405020304" pitchFamily="18" charset="0"/>
            </a:endParaRPr>
          </a:p>
        </p:txBody>
      </p:sp>
    </p:spTree>
    <p:extLst>
      <p:ext uri="{BB962C8B-B14F-4D97-AF65-F5344CB8AC3E}">
        <p14:creationId xmlns:p14="http://schemas.microsoft.com/office/powerpoint/2010/main" val="4683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项目背景</a:t>
            </a:r>
            <a:endParaRPr lang="zh-CN" altLang="zh-CN" sz="3200" b="1" kern="100" dirty="0">
              <a:latin typeface="+mn-ea"/>
              <a:ea typeface="宋体" panose="02010600030101010101" pitchFamily="2" charset="-122"/>
              <a:cs typeface="Times New Roman" panose="02020603050405020304" pitchFamily="18" charset="0"/>
            </a:endParaRPr>
          </a:p>
        </p:txBody>
      </p:sp>
      <p:grpSp>
        <p:nvGrpSpPr>
          <p:cNvPr id="18" name="组合 17"/>
          <p:cNvGrpSpPr/>
          <p:nvPr/>
        </p:nvGrpSpPr>
        <p:grpSpPr>
          <a:xfrm>
            <a:off x="5934000" y="1363323"/>
            <a:ext cx="2631456" cy="1520566"/>
            <a:chOff x="2590834" y="2498345"/>
            <a:chExt cx="3679084" cy="1834046"/>
          </a:xfrm>
        </p:grpSpPr>
        <p:pic>
          <p:nvPicPr>
            <p:cNvPr id="20" name="图片 19" descr="基站.png"/>
            <p:cNvPicPr>
              <a:picLocks noChangeAspect="1"/>
            </p:cNvPicPr>
            <p:nvPr/>
          </p:nvPicPr>
          <p:blipFill>
            <a:blip r:embed="rId3" cstate="print"/>
            <a:srcRect/>
            <a:stretch>
              <a:fillRect/>
            </a:stretch>
          </p:blipFill>
          <p:spPr bwMode="auto">
            <a:xfrm>
              <a:off x="2590834" y="3213016"/>
              <a:ext cx="586817" cy="998555"/>
            </a:xfrm>
            <a:prstGeom prst="rect">
              <a:avLst/>
            </a:prstGeom>
            <a:noFill/>
            <a:ln w="9525">
              <a:noFill/>
              <a:miter lim="800000"/>
              <a:headEnd/>
              <a:tailEnd/>
            </a:ln>
          </p:spPr>
        </p:pic>
        <p:sp>
          <p:nvSpPr>
            <p:cNvPr id="21" name="立方体 20"/>
            <p:cNvSpPr>
              <a:spLocks noChangeArrowheads="1"/>
            </p:cNvSpPr>
            <p:nvPr/>
          </p:nvSpPr>
          <p:spPr bwMode="auto">
            <a:xfrm>
              <a:off x="2842136" y="2792971"/>
              <a:ext cx="109129" cy="648489"/>
            </a:xfrm>
            <a:prstGeom prst="cube">
              <a:avLst>
                <a:gd name="adj" fmla="val 82784"/>
              </a:avLst>
            </a:prstGeom>
            <a:solidFill>
              <a:sysClr val="window" lastClr="FFFFFF"/>
            </a:solidFill>
            <a:ln w="9525" algn="ctr">
              <a:solidFill>
                <a:sysClr val="windowText" lastClr="000000"/>
              </a:solidFill>
              <a:round/>
            </a:ln>
          </p:spPr>
          <p:txBody>
            <a:bodyPr wrap="none" lIns="68535" tIns="34267" rIns="68535" bIns="34267"/>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600075" eaLnBrk="0" hangingPunct="0">
                <a:defRPr/>
              </a:pPr>
              <a:endParaRPr lang="zh-CN" altLang="en-US" sz="1050" kern="0" dirty="0">
                <a:latin typeface="Arial Unicode MS" panose="020B0604020202020204" charset="-122"/>
                <a:ea typeface="Arial Unicode MS" panose="020B0604020202020204" charset="-122"/>
                <a:cs typeface="Arial Unicode MS" panose="020B0604020202020204" charset="-122"/>
              </a:endParaRPr>
            </a:p>
          </p:txBody>
        </p:sp>
        <p:sp>
          <p:nvSpPr>
            <p:cNvPr id="22" name="矩形 21"/>
            <p:cNvSpPr/>
            <p:nvPr/>
          </p:nvSpPr>
          <p:spPr>
            <a:xfrm>
              <a:off x="2663301" y="2498345"/>
              <a:ext cx="953949" cy="338554"/>
            </a:xfrm>
            <a:prstGeom prst="rect">
              <a:avLst/>
            </a:prstGeom>
            <a:solidFill>
              <a:schemeClr val="accent5">
                <a:lumMod val="20000"/>
                <a:lumOff val="80000"/>
              </a:schemeClr>
            </a:solidFill>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fontAlgn="ctr"/>
              <a:r>
                <a:rPr lang="zh-CN" altLang="en-US" sz="1600" b="1" dirty="0">
                  <a:latin typeface="微软雅黑" panose="020B0503020204020204" pitchFamily="34" charset="-122"/>
                  <a:ea typeface="微软雅黑" panose="020B0503020204020204" pitchFamily="34" charset="-122"/>
                </a:rPr>
                <a:t>基站</a:t>
              </a:r>
              <a:endParaRPr lang="en-US" altLang="zh-CN" sz="1600" b="1" dirty="0">
                <a:latin typeface="微软雅黑" panose="020B0503020204020204" pitchFamily="34" charset="-122"/>
                <a:ea typeface="微软雅黑" panose="020B0503020204020204" pitchFamily="34" charset="-122"/>
              </a:endParaRPr>
            </a:p>
          </p:txBody>
        </p:sp>
        <p:pic>
          <p:nvPicPr>
            <p:cNvPr id="23" name="Picture 70"/>
            <p:cNvPicPr>
              <a:picLocks noChangeAspect="1" noChangeArrowheads="1"/>
            </p:cNvPicPr>
            <p:nvPr/>
          </p:nvPicPr>
          <p:blipFill>
            <a:blip r:embed="rId4" cstate="print"/>
            <a:srcRect/>
            <a:stretch>
              <a:fillRect/>
            </a:stretch>
          </p:blipFill>
          <p:spPr bwMode="auto">
            <a:xfrm>
              <a:off x="5691816" y="3722481"/>
              <a:ext cx="370598" cy="490186"/>
            </a:xfrm>
            <a:prstGeom prst="rect">
              <a:avLst/>
            </a:prstGeom>
            <a:noFill/>
            <a:ln w="9525">
              <a:noFill/>
              <a:miter lim="800000"/>
              <a:headEnd/>
              <a:tailEnd/>
            </a:ln>
          </p:spPr>
        </p:pic>
        <p:sp>
          <p:nvSpPr>
            <p:cNvPr id="24" name="矩形 23"/>
            <p:cNvSpPr/>
            <p:nvPr/>
          </p:nvSpPr>
          <p:spPr>
            <a:xfrm>
              <a:off x="5599217" y="3387515"/>
              <a:ext cx="670701" cy="347038"/>
            </a:xfrm>
            <a:prstGeom prst="rect">
              <a:avLst/>
            </a:prstGeom>
            <a:solidFill>
              <a:schemeClr val="accent5">
                <a:lumMod val="20000"/>
                <a:lumOff val="80000"/>
              </a:schemeClr>
            </a:solidFill>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fontAlgn="ctr"/>
              <a:r>
                <a:rPr lang="en-US" altLang="zh-CN" sz="1400" b="1" dirty="0">
                  <a:latin typeface="微软雅黑" panose="020B0503020204020204" pitchFamily="34" charset="-122"/>
                  <a:ea typeface="微软雅黑" panose="020B0503020204020204" pitchFamily="34" charset="-122"/>
                </a:rPr>
                <a:t>UE</a:t>
              </a:r>
            </a:p>
          </p:txBody>
        </p:sp>
        <p:cxnSp>
          <p:nvCxnSpPr>
            <p:cNvPr id="28" name="直接箭头连接符 27"/>
            <p:cNvCxnSpPr/>
            <p:nvPr/>
          </p:nvCxnSpPr>
          <p:spPr bwMode="auto">
            <a:xfrm>
              <a:off x="3473234" y="2924819"/>
              <a:ext cx="2016224" cy="636530"/>
            </a:xfrm>
            <a:prstGeom prst="straightConnector1">
              <a:avLst/>
            </a:prstGeom>
            <a:noFill/>
            <a:ln>
              <a:solidFill>
                <a:schemeClr val="tx1"/>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a:xfrm>
              <a:off x="4261562" y="2731525"/>
              <a:ext cx="1523480" cy="276998"/>
            </a:xfrm>
            <a:prstGeom prst="rect">
              <a:avLst/>
            </a:prstGeom>
            <a:solidFill>
              <a:schemeClr val="accent5">
                <a:lumMod val="20000"/>
                <a:lumOff val="80000"/>
              </a:schemeClr>
            </a:solidFill>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fontAlgn="ctr"/>
              <a:r>
                <a:rPr lang="zh-CN" altLang="en-US" sz="1200" dirty="0">
                  <a:latin typeface="微软雅黑" panose="020B0503020204020204" pitchFamily="34" charset="-122"/>
                  <a:ea typeface="微软雅黑" panose="020B0503020204020204" pitchFamily="34" charset="-122"/>
                </a:rPr>
                <a:t>下行（</a:t>
              </a:r>
              <a:r>
                <a:rPr lang="en-US" altLang="zh-CN" sz="1200" dirty="0">
                  <a:latin typeface="微软雅黑" panose="020B0503020204020204" pitchFamily="34" charset="-122"/>
                  <a:ea typeface="微软雅黑" panose="020B0503020204020204" pitchFamily="34" charset="-122"/>
                </a:rPr>
                <a:t>DownLink</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1" name="矩形 30"/>
            <p:cNvSpPr/>
            <p:nvPr/>
          </p:nvSpPr>
          <p:spPr>
            <a:xfrm>
              <a:off x="3362909" y="4055393"/>
              <a:ext cx="1523480" cy="276998"/>
            </a:xfrm>
            <a:prstGeom prst="rect">
              <a:avLst/>
            </a:prstGeom>
            <a:solidFill>
              <a:schemeClr val="accent5">
                <a:lumMod val="20000"/>
                <a:lumOff val="80000"/>
              </a:schemeClr>
            </a:solidFill>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fontAlgn="ctr"/>
              <a:r>
                <a:rPr lang="zh-CN" altLang="en-US" sz="1200" dirty="0">
                  <a:solidFill>
                    <a:srgbClr val="C00000"/>
                  </a:solidFill>
                  <a:latin typeface="微软雅黑" panose="020B0503020204020204" pitchFamily="34" charset="-122"/>
                  <a:ea typeface="微软雅黑" panose="020B0503020204020204" pitchFamily="34" charset="-122"/>
                </a:rPr>
                <a:t>上行（</a:t>
              </a:r>
              <a:r>
                <a:rPr lang="en-US" altLang="zh-CN" sz="1200" dirty="0">
                  <a:solidFill>
                    <a:srgbClr val="C00000"/>
                  </a:solidFill>
                  <a:latin typeface="微软雅黑" panose="020B0503020204020204" pitchFamily="34" charset="-122"/>
                  <a:ea typeface="微软雅黑" panose="020B0503020204020204" pitchFamily="34" charset="-122"/>
                </a:rPr>
                <a:t>UpLink</a:t>
              </a:r>
              <a:r>
                <a:rPr lang="zh-CN" altLang="en-US" sz="1200" dirty="0">
                  <a:solidFill>
                    <a:srgbClr val="C00000"/>
                  </a:solidFill>
                  <a:latin typeface="微软雅黑" panose="020B0503020204020204" pitchFamily="34" charset="-122"/>
                  <a:ea typeface="微软雅黑" panose="020B0503020204020204" pitchFamily="34" charset="-122"/>
                </a:rPr>
                <a:t>）</a:t>
              </a:r>
              <a:endParaRPr lang="en-US" altLang="zh-CN" sz="1200" dirty="0">
                <a:solidFill>
                  <a:srgbClr val="C00000"/>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flipH="1" flipV="1">
              <a:off x="3287411" y="3541404"/>
              <a:ext cx="2202048" cy="670168"/>
            </a:xfrm>
            <a:prstGeom prst="straightConnector1">
              <a:avLst/>
            </a:prstGeom>
            <a:noFill/>
            <a:ln>
              <a:solidFill>
                <a:srgbClr val="C00000"/>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文本框 32"/>
          <p:cNvSpPr txBox="1"/>
          <p:nvPr/>
        </p:nvSpPr>
        <p:spPr>
          <a:xfrm>
            <a:off x="190463" y="1162255"/>
            <a:ext cx="5515444" cy="4524315"/>
          </a:xfrm>
          <a:prstGeom prst="rect">
            <a:avLst/>
          </a:prstGeom>
          <a:noFill/>
        </p:spPr>
        <p:txBody>
          <a:bodyPr wrap="square" rtlCol="0">
            <a:spAutoFit/>
          </a:bodyPr>
          <a:lstStyle/>
          <a:p>
            <a:pPr>
              <a:buClr>
                <a:srgbClr val="FFC000"/>
              </a:buClr>
            </a:pPr>
            <a:r>
              <a:rPr lang="zh-CN" altLang="en-US" sz="1800" b="1" dirty="0"/>
              <a:t>项目概述</a:t>
            </a:r>
            <a:r>
              <a:rPr lang="zh-CN" altLang="en-US" sz="1800" dirty="0"/>
              <a:t>：</a:t>
            </a:r>
            <a:endParaRPr lang="en-US" altLang="zh-CN" sz="1800" dirty="0"/>
          </a:p>
          <a:p>
            <a:pPr>
              <a:buClr>
                <a:srgbClr val="FFC000"/>
              </a:buClr>
            </a:pPr>
            <a:r>
              <a:rPr lang="zh-CN" altLang="en-US" sz="1800" dirty="0"/>
              <a:t>无线业务场景下某种</a:t>
            </a:r>
            <a:r>
              <a:rPr lang="zh-CN" altLang="en-US" sz="1800" b="1" u="sng" dirty="0">
                <a:solidFill>
                  <a:srgbClr val="FF0000"/>
                </a:solidFill>
              </a:rPr>
              <a:t>子特性</a:t>
            </a:r>
            <a:r>
              <a:rPr lang="zh-CN" altLang="en-US" sz="1800" dirty="0"/>
              <a:t>打开之后会</a:t>
            </a:r>
            <a:r>
              <a:rPr lang="zh-CN" altLang="en-US" sz="1800" b="1" u="sng" dirty="0">
                <a:solidFill>
                  <a:srgbClr val="00B0F0"/>
                </a:solidFill>
              </a:rPr>
              <a:t>给通信质量带来多少增益</a:t>
            </a:r>
            <a:r>
              <a:rPr lang="zh-CN" altLang="en-US" sz="1800" dirty="0"/>
              <a:t>（</a:t>
            </a:r>
            <a:r>
              <a:rPr lang="en-US" altLang="zh-CN" sz="1800" dirty="0"/>
              <a:t>EVQI_Gain</a:t>
            </a:r>
            <a:r>
              <a:rPr lang="zh-CN" altLang="en-US" sz="1800" dirty="0"/>
              <a:t>）</a:t>
            </a:r>
            <a:endParaRPr lang="en-US" altLang="zh-CN" sz="1800" dirty="0"/>
          </a:p>
          <a:p>
            <a:pPr>
              <a:buClr>
                <a:srgbClr val="FFC000"/>
              </a:buClr>
            </a:pPr>
            <a:endParaRPr lang="en-US" altLang="zh-CN" sz="1800" b="1" dirty="0"/>
          </a:p>
          <a:p>
            <a:pPr>
              <a:buClr>
                <a:srgbClr val="FFC000"/>
              </a:buClr>
            </a:pPr>
            <a:r>
              <a:rPr lang="zh-CN" altLang="en-US" sz="1800" b="1" dirty="0"/>
              <a:t>项目诉求</a:t>
            </a:r>
            <a:r>
              <a:rPr lang="zh-CN" altLang="en-US" sz="1800" dirty="0"/>
              <a:t>：</a:t>
            </a:r>
            <a:endParaRPr lang="en-US" altLang="zh-CN" sz="1800" dirty="0"/>
          </a:p>
          <a:p>
            <a:pPr marL="457200" indent="-457200">
              <a:buFont typeface="+mj-lt"/>
              <a:buAutoNum type="alphaLcParenR"/>
            </a:pPr>
            <a:r>
              <a:rPr lang="zh-CN" altLang="en-US" sz="1800" b="1" dirty="0"/>
              <a:t>业务方面</a:t>
            </a:r>
            <a:r>
              <a:rPr lang="zh-CN" altLang="en-US" sz="1800" dirty="0"/>
              <a:t>：根据无线业务部门提供的特征数据，</a:t>
            </a:r>
            <a:r>
              <a:rPr lang="zh-CN" altLang="en-US" sz="1800" u="sng" dirty="0"/>
              <a:t>准确识别潜在高增益局点</a:t>
            </a:r>
            <a:r>
              <a:rPr lang="zh-CN" altLang="en-US" sz="1800" dirty="0"/>
              <a:t>，并</a:t>
            </a:r>
            <a:r>
              <a:rPr lang="zh-CN" altLang="en-US" sz="1800" u="sng" dirty="0"/>
              <a:t>预测具体增益值</a:t>
            </a:r>
            <a:endParaRPr lang="en-US" altLang="zh-CN" sz="1800" dirty="0"/>
          </a:p>
          <a:p>
            <a:pPr marL="457200" indent="-457200">
              <a:buFont typeface="+mj-lt"/>
              <a:buAutoNum type="alphaLcParenR"/>
            </a:pPr>
            <a:endParaRPr lang="en-US" altLang="zh-CN" sz="1800" b="1" dirty="0"/>
          </a:p>
          <a:p>
            <a:pPr marL="457200" indent="-457200">
              <a:buFont typeface="+mj-lt"/>
              <a:buAutoNum type="alphaLcParenR"/>
            </a:pPr>
            <a:r>
              <a:rPr lang="zh-CN" altLang="en-US" sz="1800" b="1" dirty="0"/>
              <a:t>技术方面</a:t>
            </a:r>
            <a:r>
              <a:rPr lang="zh-CN" altLang="en-US" sz="1800" dirty="0"/>
              <a:t>：</a:t>
            </a:r>
            <a:r>
              <a:rPr lang="zh-CN" altLang="en-US" sz="1800" u="sng" dirty="0"/>
              <a:t>数据标签不准确</a:t>
            </a:r>
            <a:r>
              <a:rPr lang="zh-CN" altLang="en-US" sz="1800" dirty="0"/>
              <a:t>，</a:t>
            </a:r>
            <a:r>
              <a:rPr lang="zh-CN" altLang="en-US" sz="1800" u="sng" dirty="0"/>
              <a:t>新局点无标记数据</a:t>
            </a:r>
            <a:r>
              <a:rPr lang="zh-CN" altLang="en-US" sz="1800" dirty="0"/>
              <a:t>，</a:t>
            </a:r>
            <a:r>
              <a:rPr lang="zh-CN" altLang="en-US" sz="1800" u="sng" dirty="0"/>
              <a:t>数据分布变化</a:t>
            </a:r>
            <a:r>
              <a:rPr lang="zh-CN" altLang="en-US" sz="1800" dirty="0"/>
              <a:t>等等</a:t>
            </a:r>
            <a:endParaRPr lang="en-US" altLang="zh-CN" sz="1800" dirty="0"/>
          </a:p>
          <a:p>
            <a:pPr marL="457200" indent="-457200">
              <a:buFont typeface="+mj-lt"/>
              <a:buAutoNum type="alphaLcParenR"/>
            </a:pPr>
            <a:endParaRPr lang="en-US" altLang="zh-CN" sz="1800" dirty="0"/>
          </a:p>
          <a:p>
            <a:pPr>
              <a:buClr>
                <a:srgbClr val="FFC000"/>
              </a:buClr>
            </a:pPr>
            <a:r>
              <a:rPr lang="zh-CN" altLang="en-US" sz="1800" b="1" dirty="0"/>
              <a:t>项目目标</a:t>
            </a:r>
            <a:r>
              <a:rPr lang="zh-CN" altLang="en-US" sz="1800" dirty="0"/>
              <a:t>：</a:t>
            </a:r>
            <a:endParaRPr lang="en-US" altLang="zh-CN" sz="1800" dirty="0"/>
          </a:p>
          <a:p>
            <a:pPr marL="457200" indent="-457200">
              <a:buFont typeface="+mj-lt"/>
              <a:buAutoNum type="alphaLcParenR"/>
            </a:pPr>
            <a:r>
              <a:rPr lang="zh-CN" altLang="en-US" sz="1800" b="1" dirty="0"/>
              <a:t>项目指标：</a:t>
            </a:r>
            <a:r>
              <a:rPr lang="zh-CN" altLang="en-US" sz="1800" dirty="0"/>
              <a:t>提升无线部门具体的业务性能</a:t>
            </a:r>
          </a:p>
          <a:p>
            <a:pPr marL="457200" indent="-457200">
              <a:buFont typeface="+mj-lt"/>
              <a:buAutoNum type="alphaLcParenR"/>
            </a:pPr>
            <a:endParaRPr lang="en-US" altLang="zh-CN" sz="1800" b="1" dirty="0"/>
          </a:p>
          <a:p>
            <a:pPr marL="457200" indent="-457200">
              <a:buFont typeface="+mj-lt"/>
              <a:buAutoNum type="alphaLcParenR"/>
            </a:pPr>
            <a:r>
              <a:rPr lang="zh-CN" altLang="en-US" sz="1800" b="1" dirty="0"/>
              <a:t>通用解决方案</a:t>
            </a:r>
            <a:r>
              <a:rPr lang="zh-CN" altLang="en-US" sz="1800" dirty="0"/>
              <a:t>：以具体的业务</a:t>
            </a:r>
            <a:r>
              <a:rPr lang="en-US" altLang="zh-CN" sz="1800" dirty="0"/>
              <a:t>Case</a:t>
            </a:r>
            <a:r>
              <a:rPr lang="zh-CN" altLang="en-US" sz="1800" dirty="0"/>
              <a:t>为基础，获得一整套通用性模型复用算法</a:t>
            </a:r>
            <a:endParaRPr lang="en-US" altLang="zh-CN" sz="1800" dirty="0"/>
          </a:p>
        </p:txBody>
      </p:sp>
      <p:sp>
        <p:nvSpPr>
          <p:cNvPr id="35" name="文本框 34"/>
          <p:cNvSpPr txBox="1"/>
          <p:nvPr/>
        </p:nvSpPr>
        <p:spPr>
          <a:xfrm>
            <a:off x="5902522" y="3193320"/>
            <a:ext cx="2893706" cy="523220"/>
          </a:xfrm>
          <a:prstGeom prst="rect">
            <a:avLst/>
          </a:prstGeom>
          <a:noFill/>
        </p:spPr>
        <p:txBody>
          <a:bodyPr wrap="square" rtlCol="0">
            <a:spAutoFit/>
          </a:bodyPr>
          <a:lstStyle/>
          <a:p>
            <a:pPr algn="ctr"/>
            <a:r>
              <a:rPr lang="zh-CN" altLang="en-US" sz="1400" dirty="0"/>
              <a:t>华为无线业务基站通信质量、上行下行流量示意图</a:t>
            </a:r>
          </a:p>
        </p:txBody>
      </p:sp>
      <p:pic>
        <p:nvPicPr>
          <p:cNvPr id="36" name="图片 35"/>
          <p:cNvPicPr>
            <a:picLocks noChangeAspect="1"/>
          </p:cNvPicPr>
          <p:nvPr/>
        </p:nvPicPr>
        <p:blipFill>
          <a:blip r:embed="rId5"/>
          <a:stretch>
            <a:fillRect/>
          </a:stretch>
        </p:blipFill>
        <p:spPr>
          <a:xfrm>
            <a:off x="5877496" y="3881892"/>
            <a:ext cx="2721308" cy="1590684"/>
          </a:xfrm>
          <a:prstGeom prst="rect">
            <a:avLst/>
          </a:prstGeom>
        </p:spPr>
      </p:pic>
      <p:sp>
        <p:nvSpPr>
          <p:cNvPr id="37" name="文本框 36"/>
          <p:cNvSpPr txBox="1"/>
          <p:nvPr/>
        </p:nvSpPr>
        <p:spPr>
          <a:xfrm>
            <a:off x="5830514" y="5636142"/>
            <a:ext cx="2893706" cy="523220"/>
          </a:xfrm>
          <a:prstGeom prst="rect">
            <a:avLst/>
          </a:prstGeom>
          <a:noFill/>
        </p:spPr>
        <p:txBody>
          <a:bodyPr wrap="square" rtlCol="0">
            <a:spAutoFit/>
          </a:bodyPr>
          <a:lstStyle/>
          <a:p>
            <a:pPr algn="ctr"/>
            <a:r>
              <a:rPr lang="zh-CN" altLang="en-US" sz="1400" dirty="0"/>
              <a:t>水晶语音项目样本数据分布差异性示例图 </a:t>
            </a:r>
            <a:r>
              <a:rPr lang="en-US" altLang="zh-CN" sz="1400" dirty="0"/>
              <a:t>(</a:t>
            </a:r>
            <a:r>
              <a:rPr lang="zh-CN" altLang="en-US" sz="1400" dirty="0"/>
              <a:t>目标值分布</a:t>
            </a:r>
            <a:r>
              <a:rPr lang="en-US" altLang="zh-CN" sz="1400" dirty="0"/>
              <a:t>p(y))</a:t>
            </a:r>
            <a:endParaRPr lang="zh-CN" altLang="en-US" sz="1400" dirty="0"/>
          </a:p>
        </p:txBody>
      </p:sp>
    </p:spTree>
    <p:extLst>
      <p:ext uri="{BB962C8B-B14F-4D97-AF65-F5344CB8AC3E}">
        <p14:creationId xmlns:p14="http://schemas.microsoft.com/office/powerpoint/2010/main" val="15477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1000"/>
                                        <p:tgtEl>
                                          <p:spTgt spid="36"/>
                                        </p:tgtEl>
                                      </p:cBhvr>
                                    </p:animEffect>
                                    <p:anim calcmode="lin" valueType="num">
                                      <p:cBhvr>
                                        <p:cTn id="27" dur="1000" fill="hold"/>
                                        <p:tgtEl>
                                          <p:spTgt spid="36"/>
                                        </p:tgtEl>
                                        <p:attrNameLst>
                                          <p:attrName>ppt_x</p:attrName>
                                        </p:attrNameLst>
                                      </p:cBhvr>
                                      <p:tavLst>
                                        <p:tav tm="0">
                                          <p:val>
                                            <p:strVal val="#ppt_x"/>
                                          </p:val>
                                        </p:tav>
                                        <p:tav tm="100000">
                                          <p:val>
                                            <p:strVal val="#ppt_x"/>
                                          </p:val>
                                        </p:tav>
                                      </p:tavLst>
                                    </p:anim>
                                    <p:anim calcmode="lin" valueType="num">
                                      <p:cBhvr>
                                        <p:cTn id="28" dur="1000" fill="hold"/>
                                        <p:tgtEl>
                                          <p:spTgt spid="3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项目背景</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33" name="文本框 32"/>
          <p:cNvSpPr txBox="1"/>
          <p:nvPr/>
        </p:nvSpPr>
        <p:spPr>
          <a:xfrm>
            <a:off x="174731" y="1263653"/>
            <a:ext cx="8791155" cy="2308324"/>
          </a:xfrm>
          <a:prstGeom prst="rect">
            <a:avLst/>
          </a:prstGeom>
          <a:noFill/>
        </p:spPr>
        <p:txBody>
          <a:bodyPr wrap="square" rtlCol="0">
            <a:spAutoFit/>
          </a:bodyPr>
          <a:lstStyle/>
          <a:p>
            <a:pPr>
              <a:buClr>
                <a:srgbClr val="FFC000"/>
              </a:buClr>
            </a:pPr>
            <a:r>
              <a:rPr lang="zh-CN" altLang="en-US" sz="1800" b="1" dirty="0"/>
              <a:t>项目具体描述</a:t>
            </a:r>
            <a:r>
              <a:rPr lang="zh-CN" altLang="en-US" sz="1800" dirty="0"/>
              <a:t>：</a:t>
            </a:r>
            <a:endParaRPr lang="en-US" altLang="zh-CN" sz="1800" dirty="0"/>
          </a:p>
          <a:p>
            <a:pPr marL="457200" indent="-457200">
              <a:buFont typeface="+mj-lt"/>
              <a:buAutoNum type="alphaLcParenR"/>
            </a:pPr>
            <a:r>
              <a:rPr lang="zh-CN" altLang="en-US" sz="1800" dirty="0"/>
              <a:t>水晶语音项目是以</a:t>
            </a:r>
            <a:r>
              <a:rPr lang="en-US" altLang="zh-CN" sz="1800" dirty="0"/>
              <a:t>3G</a:t>
            </a:r>
            <a:r>
              <a:rPr lang="zh-CN" altLang="en-US" sz="1800" dirty="0"/>
              <a:t>信号为应用场景收集相关数据</a:t>
            </a:r>
          </a:p>
          <a:p>
            <a:pPr marL="457200" indent="-457200">
              <a:buFont typeface="+mj-lt"/>
              <a:buAutoNum type="alphaLcParenR"/>
            </a:pPr>
            <a:endParaRPr lang="en-US" altLang="zh-CN" sz="1800" dirty="0"/>
          </a:p>
          <a:p>
            <a:pPr marL="457200" indent="-457200">
              <a:buFont typeface="+mj-lt"/>
              <a:buAutoNum type="alphaLcParenR"/>
            </a:pPr>
            <a:r>
              <a:rPr lang="zh-CN" altLang="en-US" sz="1800" dirty="0"/>
              <a:t>子特性主要是以窄带通信的深度覆盖和无缝两项服务为主</a:t>
            </a:r>
          </a:p>
          <a:p>
            <a:pPr marL="457200" indent="-457200">
              <a:buFont typeface="+mj-lt"/>
              <a:buAutoNum type="alphaLcParenR"/>
            </a:pPr>
            <a:endParaRPr lang="en-US" altLang="zh-CN" sz="1800" dirty="0"/>
          </a:p>
          <a:p>
            <a:pPr marL="457200" indent="-457200">
              <a:buFont typeface="+mj-lt"/>
              <a:buAutoNum type="alphaLcParenR"/>
            </a:pPr>
            <a:r>
              <a:rPr lang="zh-CN" altLang="en-US" sz="1800" dirty="0"/>
              <a:t>项目数据包括</a:t>
            </a:r>
            <a:r>
              <a:rPr lang="en-US" altLang="zh-CN" sz="1800" dirty="0"/>
              <a:t>8</a:t>
            </a:r>
            <a:r>
              <a:rPr lang="zh-CN" altLang="en-US" sz="1800" dirty="0"/>
              <a:t>个局点，每个局点约有</a:t>
            </a:r>
            <a:r>
              <a:rPr lang="en-US" altLang="zh-CN" sz="1800" dirty="0"/>
              <a:t>1000</a:t>
            </a:r>
            <a:r>
              <a:rPr lang="zh-CN" altLang="en-US" sz="1800" dirty="0"/>
              <a:t>个小区</a:t>
            </a:r>
          </a:p>
          <a:p>
            <a:pPr marL="457200" indent="-457200">
              <a:buFont typeface="+mj-lt"/>
              <a:buAutoNum type="alphaLcParenR"/>
            </a:pPr>
            <a:endParaRPr lang="en-US" altLang="zh-CN" sz="1800" dirty="0"/>
          </a:p>
          <a:p>
            <a:pPr marL="457200" indent="-457200">
              <a:buFont typeface="+mj-lt"/>
              <a:buAutoNum type="alphaLcParenR"/>
            </a:pPr>
            <a:r>
              <a:rPr lang="zh-CN" altLang="en-US" sz="1800" dirty="0"/>
              <a:t>项目目标就是预测新局点下的小区开通子特性之后的通信质量提升</a:t>
            </a:r>
          </a:p>
        </p:txBody>
      </p:sp>
      <p:sp>
        <p:nvSpPr>
          <p:cNvPr id="17" name="文本框 16"/>
          <p:cNvSpPr txBox="1"/>
          <p:nvPr/>
        </p:nvSpPr>
        <p:spPr>
          <a:xfrm>
            <a:off x="179512" y="3645169"/>
            <a:ext cx="8791155" cy="923330"/>
          </a:xfrm>
          <a:prstGeom prst="rect">
            <a:avLst/>
          </a:prstGeom>
          <a:noFill/>
        </p:spPr>
        <p:txBody>
          <a:bodyPr wrap="square" rtlCol="0">
            <a:spAutoFit/>
          </a:bodyPr>
          <a:lstStyle/>
          <a:p>
            <a:pPr>
              <a:buClr>
                <a:srgbClr val="FFC000"/>
              </a:buClr>
            </a:pPr>
            <a:r>
              <a:rPr lang="zh-CN" altLang="en-US" sz="1800" b="1" dirty="0"/>
              <a:t>项目任务抽象</a:t>
            </a:r>
            <a:r>
              <a:rPr lang="zh-CN" altLang="en-US" sz="1800" dirty="0"/>
              <a:t>：</a:t>
            </a:r>
            <a:endParaRPr lang="en-US" altLang="zh-CN" sz="1800" dirty="0"/>
          </a:p>
          <a:p>
            <a:pPr>
              <a:buClr>
                <a:srgbClr val="FFC000"/>
              </a:buClr>
            </a:pPr>
            <a:r>
              <a:rPr lang="zh-CN" altLang="en-US" sz="1800" dirty="0">
                <a:solidFill>
                  <a:prstClr val="black"/>
                </a:solidFill>
                <a:latin typeface="Calibri" panose="020F0502020204030204"/>
              </a:rPr>
              <a:t>将预测增益的问题建模为机器学习里面的回归任务，预测的增益值超过某个阈值就判定为潜在高增益局点</a:t>
            </a:r>
          </a:p>
        </p:txBody>
      </p:sp>
      <p:sp>
        <p:nvSpPr>
          <p:cNvPr id="49" name="矩形 48"/>
          <p:cNvSpPr/>
          <p:nvPr/>
        </p:nvSpPr>
        <p:spPr>
          <a:xfrm>
            <a:off x="441858" y="4601987"/>
            <a:ext cx="2674961" cy="696036"/>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rPr>
              <a:t>X</a:t>
            </a:r>
            <a:r>
              <a:rPr kumimoji="0" lang="zh-CN" altLang="en-US" sz="1600" i="0" u="none" strike="noStrike" kern="0" cap="none" spc="0" normalizeH="0" baseline="0" noProof="0" dirty="0">
                <a:ln>
                  <a:noFill/>
                </a:ln>
                <a:effectLst/>
                <a:uLnTx/>
                <a:uFillTx/>
                <a:latin typeface="Calibri" panose="020F0502020204030204"/>
                <a:ea typeface="宋体" panose="02010600030101010101" pitchFamily="2" charset="-122"/>
                <a:cs typeface="+mn-cs"/>
              </a:rPr>
              <a:t>：子特性开通之前的特征</a:t>
            </a:r>
            <a:endPar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rPr>
              <a:t>EVQI</a:t>
            </a:r>
            <a:r>
              <a:rPr kumimoji="0" lang="zh-CN" altLang="en-US" sz="1600" i="0" u="none" strike="noStrike" kern="0" cap="none" spc="0" normalizeH="0" baseline="0" noProof="0" dirty="0">
                <a:ln>
                  <a:noFill/>
                </a:ln>
                <a:effectLst/>
                <a:uLnTx/>
                <a:uFillTx/>
                <a:latin typeface="Calibri" panose="020F0502020204030204"/>
                <a:ea typeface="宋体" panose="02010600030101010101" pitchFamily="2" charset="-122"/>
                <a:cs typeface="+mn-cs"/>
              </a:rPr>
              <a:t>、</a:t>
            </a:r>
            <a:r>
              <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rPr>
              <a:t>SHO_Ratio</a:t>
            </a:r>
            <a:r>
              <a:rPr kumimoji="0" lang="zh-CN" altLang="en-US" sz="1600" i="0" u="none" strike="noStrike" kern="0" cap="none" spc="0" normalizeH="0" baseline="0" noProof="0" dirty="0">
                <a:ln>
                  <a:noFill/>
                </a:ln>
                <a:effectLst/>
                <a:uLnTx/>
                <a:uFillTx/>
                <a:latin typeface="Calibri" panose="020F0502020204030204"/>
                <a:ea typeface="宋体" panose="02010600030101010101" pitchFamily="2" charset="-122"/>
                <a:cs typeface="+mn-cs"/>
              </a:rPr>
              <a:t>等等</a:t>
            </a:r>
          </a:p>
        </p:txBody>
      </p:sp>
      <p:sp>
        <p:nvSpPr>
          <p:cNvPr id="50" name="矩形 49"/>
          <p:cNvSpPr/>
          <p:nvPr/>
        </p:nvSpPr>
        <p:spPr>
          <a:xfrm>
            <a:off x="441859" y="5540313"/>
            <a:ext cx="2674961" cy="696036"/>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rPr>
              <a:t>Y</a:t>
            </a:r>
            <a:r>
              <a:rPr kumimoji="0" lang="zh-CN" altLang="en-US" sz="1600" i="0" u="none" strike="noStrike" kern="0" cap="none" spc="0" normalizeH="0" baseline="0" noProof="0" dirty="0">
                <a:ln>
                  <a:noFill/>
                </a:ln>
                <a:effectLst/>
                <a:uLnTx/>
                <a:uFillTx/>
                <a:latin typeface="Calibri" panose="020F0502020204030204"/>
                <a:ea typeface="宋体" panose="02010600030101010101" pitchFamily="2" charset="-122"/>
                <a:cs typeface="+mn-cs"/>
              </a:rPr>
              <a:t>：通信质量提升的大小</a:t>
            </a:r>
            <a:endPar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Calibri" panose="020F0502020204030204"/>
                <a:ea typeface="宋体" panose="02010600030101010101" pitchFamily="2" charset="-122"/>
                <a:cs typeface="+mn-cs"/>
              </a:rPr>
              <a:t>EVQI_Gain</a:t>
            </a:r>
            <a:endParaRPr kumimoji="0" lang="zh-CN" altLang="en-US" sz="1600" i="0" u="none" strike="noStrike" kern="0" cap="none" spc="0" normalizeH="0" baseline="0" noProof="0" dirty="0">
              <a:ln>
                <a:noFill/>
              </a:ln>
              <a:effectLst/>
              <a:uLnTx/>
              <a:uFillTx/>
              <a:latin typeface="Calibri" panose="020F0502020204030204"/>
              <a:ea typeface="宋体" panose="02010600030101010101" pitchFamily="2" charset="-122"/>
              <a:cs typeface="+mn-cs"/>
            </a:endParaRPr>
          </a:p>
        </p:txBody>
      </p:sp>
      <p:sp>
        <p:nvSpPr>
          <p:cNvPr id="51" name="文本框 50"/>
          <p:cNvSpPr txBox="1"/>
          <p:nvPr/>
        </p:nvSpPr>
        <p:spPr>
          <a:xfrm>
            <a:off x="4126757" y="5212343"/>
            <a:ext cx="12555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rPr>
              <a:t>Regression</a:t>
            </a:r>
            <a:endParaRPr kumimoji="0" lang="zh-CN" alt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2" name="右箭头 51"/>
          <p:cNvSpPr/>
          <p:nvPr/>
        </p:nvSpPr>
        <p:spPr>
          <a:xfrm rot="1445535">
            <a:off x="3404521" y="5071875"/>
            <a:ext cx="624388" cy="127862"/>
          </a:xfrm>
          <a:prstGeom prst="rightArrow">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右箭头 52"/>
          <p:cNvSpPr/>
          <p:nvPr/>
        </p:nvSpPr>
        <p:spPr>
          <a:xfrm rot="19508477">
            <a:off x="3426316" y="5595756"/>
            <a:ext cx="624388" cy="127862"/>
          </a:xfrm>
          <a:prstGeom prst="rightArrow">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右箭头 53"/>
          <p:cNvSpPr/>
          <p:nvPr/>
        </p:nvSpPr>
        <p:spPr>
          <a:xfrm>
            <a:off x="5477883" y="5333078"/>
            <a:ext cx="624388" cy="127862"/>
          </a:xfrm>
          <a:prstGeom prst="rightArrow">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409792" y="4536530"/>
            <a:ext cx="2288965" cy="1624386"/>
            <a:chOff x="7878617" y="4932991"/>
            <a:chExt cx="2288965" cy="1624386"/>
          </a:xfrm>
        </p:grpSpPr>
        <p:grpSp>
          <p:nvGrpSpPr>
            <p:cNvPr id="56" name="组合 55"/>
            <p:cNvGrpSpPr/>
            <p:nvPr/>
          </p:nvGrpSpPr>
          <p:grpSpPr>
            <a:xfrm>
              <a:off x="8011238" y="5086367"/>
              <a:ext cx="1965274" cy="1286344"/>
              <a:chOff x="4885899" y="5104264"/>
              <a:chExt cx="1255594" cy="846162"/>
            </a:xfrm>
          </p:grpSpPr>
          <p:cxnSp>
            <p:nvCxnSpPr>
              <p:cNvPr id="59" name="直接箭头连接符 58"/>
              <p:cNvCxnSpPr/>
              <p:nvPr/>
            </p:nvCxnSpPr>
            <p:spPr>
              <a:xfrm>
                <a:off x="4885899" y="5813946"/>
                <a:ext cx="1255594" cy="0"/>
              </a:xfrm>
              <a:prstGeom prst="straightConnector1">
                <a:avLst/>
              </a:prstGeom>
              <a:noFill/>
              <a:ln w="6350" cap="flat" cmpd="sng" algn="ctr">
                <a:solidFill>
                  <a:schemeClr val="tx1"/>
                </a:solidFill>
                <a:prstDash val="solid"/>
                <a:miter lim="800000"/>
                <a:tailEnd type="triangle"/>
              </a:ln>
              <a:effectLst/>
            </p:spPr>
          </p:cxnSp>
          <p:cxnSp>
            <p:nvCxnSpPr>
              <p:cNvPr id="60" name="直接箭头连接符 59"/>
              <p:cNvCxnSpPr/>
              <p:nvPr/>
            </p:nvCxnSpPr>
            <p:spPr>
              <a:xfrm flipV="1">
                <a:off x="5083791" y="5104264"/>
                <a:ext cx="0" cy="846162"/>
              </a:xfrm>
              <a:prstGeom prst="straightConnector1">
                <a:avLst/>
              </a:prstGeom>
              <a:noFill/>
              <a:ln w="6350" cap="flat" cmpd="sng" algn="ctr">
                <a:solidFill>
                  <a:schemeClr val="tx1"/>
                </a:solidFill>
                <a:prstDash val="solid"/>
                <a:miter lim="800000"/>
                <a:tailEnd type="triangle"/>
              </a:ln>
              <a:effectLst/>
            </p:spPr>
          </p:cxnSp>
          <p:sp>
            <p:nvSpPr>
              <p:cNvPr id="61" name="任意多边形 60"/>
              <p:cNvSpPr/>
              <p:nvPr/>
            </p:nvSpPr>
            <p:spPr>
              <a:xfrm>
                <a:off x="5240740" y="5172501"/>
                <a:ext cx="702859" cy="573206"/>
              </a:xfrm>
              <a:custGeom>
                <a:avLst/>
                <a:gdLst>
                  <a:gd name="connsiteX0" fmla="*/ 0 w 736979"/>
                  <a:gd name="connsiteY0" fmla="*/ 545910 h 545910"/>
                  <a:gd name="connsiteX1" fmla="*/ 218364 w 736979"/>
                  <a:gd name="connsiteY1" fmla="*/ 286603 h 545910"/>
                  <a:gd name="connsiteX2" fmla="*/ 218364 w 736979"/>
                  <a:gd name="connsiteY2" fmla="*/ 286603 h 545910"/>
                  <a:gd name="connsiteX3" fmla="*/ 736979 w 736979"/>
                  <a:gd name="connsiteY3" fmla="*/ 0 h 545910"/>
                  <a:gd name="connsiteX4" fmla="*/ 736979 w 736979"/>
                  <a:gd name="connsiteY4" fmla="*/ 0 h 54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79" h="545910">
                    <a:moveTo>
                      <a:pt x="0" y="545910"/>
                    </a:moveTo>
                    <a:lnTo>
                      <a:pt x="218364" y="286603"/>
                    </a:lnTo>
                    <a:lnTo>
                      <a:pt x="218364" y="286603"/>
                    </a:lnTo>
                    <a:lnTo>
                      <a:pt x="736979" y="0"/>
                    </a:lnTo>
                    <a:lnTo>
                      <a:pt x="736979" y="0"/>
                    </a:lnTo>
                  </a:path>
                </a:pathLst>
              </a:cu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7" name="文本框 56"/>
            <p:cNvSpPr txBox="1"/>
            <p:nvPr/>
          </p:nvSpPr>
          <p:spPr>
            <a:xfrm>
              <a:off x="9790786" y="6188045"/>
              <a:ext cx="3767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rPr>
                <a:t>X</a:t>
              </a:r>
              <a:endParaRPr kumimoji="0" lang="zh-CN" alt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8" name="文本框 57"/>
            <p:cNvSpPr txBox="1"/>
            <p:nvPr/>
          </p:nvSpPr>
          <p:spPr>
            <a:xfrm>
              <a:off x="7878617" y="4932991"/>
              <a:ext cx="3767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rPr>
                <a:t>Y</a:t>
              </a:r>
              <a:endParaRPr kumimoji="0" lang="zh-CN" altLang="en-US" sz="1800" b="0"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8175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目录</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6" name="内容占位符 2"/>
          <p:cNvSpPr txBox="1">
            <a:spLocks/>
          </p:cNvSpPr>
          <p:nvPr/>
        </p:nvSpPr>
        <p:spPr>
          <a:xfrm>
            <a:off x="611560" y="1700808"/>
            <a:ext cx="8375278" cy="4149824"/>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150000"/>
              </a:lnSpc>
              <a:buClr>
                <a:srgbClr val="C00000"/>
              </a:buClr>
              <a:buFont typeface="Wingdings" panose="05000000000000000000" pitchFamily="2" charset="2"/>
              <a:buChar char="q"/>
            </a:pPr>
            <a:r>
              <a:rPr lang="en-US" altLang="zh-CN"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项目背景</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ym typeface="Palatino Linotype" panose="02040502050505030304" pitchFamily="18" charset="0"/>
              </a:rPr>
              <a:t>研究内容</a:t>
            </a:r>
          </a:p>
          <a:p>
            <a:pPr>
              <a:lnSpc>
                <a:spcPct val="150000"/>
              </a:lnSpc>
              <a:buClr>
                <a:srgbClr val="C00000"/>
              </a:buClr>
              <a:buFont typeface="Wingdings" panose="05000000000000000000" pitchFamily="2" charset="2"/>
              <a:buChar char="q"/>
            </a:pPr>
            <a:r>
              <a:rPr lang="en-US" altLang="zh-CN" sz="3200" b="1" kern="0" dirty="0">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关键技术点</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研究成果</a:t>
            </a:r>
            <a:endParaRPr lang="en-US" altLang="zh-CN" sz="3200" b="1" kern="0" dirty="0">
              <a:solidFill>
                <a:schemeClr val="bg1">
                  <a:lumMod val="75000"/>
                </a:schemeClr>
              </a:solidFill>
              <a:sym typeface="Palatino Linotype" panose="02040502050505030304" pitchFamily="18" charset="0"/>
            </a:endParaRPr>
          </a:p>
          <a:p>
            <a:pPr>
              <a:lnSpc>
                <a:spcPct val="150000"/>
              </a:lnSpc>
              <a:buClr>
                <a:srgbClr val="C00000"/>
              </a:buClr>
              <a:buFont typeface="Wingdings" panose="05000000000000000000" pitchFamily="2" charset="2"/>
              <a:buChar char="q"/>
            </a:pPr>
            <a:r>
              <a:rPr lang="en-US" altLang="zh-CN" sz="3200" b="1" kern="0" dirty="0">
                <a:solidFill>
                  <a:schemeClr val="bg1">
                    <a:lumMod val="75000"/>
                  </a:schemeClr>
                </a:solidFill>
                <a:sym typeface="Palatino Linotype" panose="02040502050505030304" pitchFamily="18" charset="0"/>
              </a:rPr>
              <a:t>  </a:t>
            </a:r>
            <a:r>
              <a:rPr lang="zh-CN" altLang="en-US" sz="3200" b="1" kern="0" dirty="0">
                <a:solidFill>
                  <a:schemeClr val="bg1">
                    <a:lumMod val="75000"/>
                  </a:schemeClr>
                </a:solidFill>
                <a:sym typeface="Palatino Linotype" panose="02040502050505030304" pitchFamily="18" charset="0"/>
              </a:rPr>
              <a:t>项目总结</a:t>
            </a:r>
            <a:endParaRPr lang="en-US" altLang="zh-CN" sz="3200" b="1" kern="0" dirty="0">
              <a:solidFill>
                <a:schemeClr val="bg1">
                  <a:lumMod val="75000"/>
                </a:schemeClr>
              </a:solidFill>
              <a:sym typeface="Palatino Linotype" panose="02040502050505030304" pitchFamily="18" charset="0"/>
            </a:endParaRPr>
          </a:p>
        </p:txBody>
      </p:sp>
    </p:spTree>
    <p:extLst>
      <p:ext uri="{BB962C8B-B14F-4D97-AF65-F5344CB8AC3E}">
        <p14:creationId xmlns:p14="http://schemas.microsoft.com/office/powerpoint/2010/main" val="272002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292058"/>
            <a:ext cx="3159823"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项目技术路线：</a:t>
            </a:r>
          </a:p>
        </p:txBody>
      </p:sp>
      <p:sp>
        <p:nvSpPr>
          <p:cNvPr id="24" name="íṡľíḍè-Freeform: Shape 4">
            <a:extLst>
              <a:ext uri="{FF2B5EF4-FFF2-40B4-BE49-F238E27FC236}">
                <a16:creationId xmlns:a16="http://schemas.microsoft.com/office/drawing/2014/main" id="{BA6DA665-6CE9-46E8-8E89-33E0E0412874}"/>
              </a:ext>
            </a:extLst>
          </p:cNvPr>
          <p:cNvSpPr>
            <a:spLocks/>
          </p:cNvSpPr>
          <p:nvPr/>
        </p:nvSpPr>
        <p:spPr bwMode="auto">
          <a:xfrm flipH="1">
            <a:off x="467544" y="2420888"/>
            <a:ext cx="6984777" cy="1125198"/>
          </a:xfrm>
          <a:custGeom>
            <a:avLst/>
            <a:gdLst>
              <a:gd name="T0" fmla="*/ 1037 w 1038"/>
              <a:gd name="T1" fmla="*/ 2 h 283"/>
              <a:gd name="T2" fmla="*/ 257 w 1038"/>
              <a:gd name="T3" fmla="*/ 2 h 283"/>
              <a:gd name="T4" fmla="*/ 257 w 1038"/>
              <a:gd name="T5" fmla="*/ 283 h 283"/>
              <a:gd name="T6" fmla="*/ 1038 w 1038"/>
              <a:gd name="T7" fmla="*/ 283 h 283"/>
            </a:gdLst>
            <a:ahLst/>
            <a:cxnLst>
              <a:cxn ang="0">
                <a:pos x="T0" y="T1"/>
              </a:cxn>
              <a:cxn ang="0">
                <a:pos x="T2" y="T3"/>
              </a:cxn>
              <a:cxn ang="0">
                <a:pos x="T4" y="T5"/>
              </a:cxn>
              <a:cxn ang="0">
                <a:pos x="T6" y="T7"/>
              </a:cxn>
            </a:cxnLst>
            <a:rect l="0" t="0" r="r" b="b"/>
            <a:pathLst>
              <a:path w="1038" h="283">
                <a:moveTo>
                  <a:pt x="1037" y="2"/>
                </a:moveTo>
                <a:cubicBezTo>
                  <a:pt x="257" y="2"/>
                  <a:pt x="257" y="2"/>
                  <a:pt x="257" y="2"/>
                </a:cubicBezTo>
                <a:cubicBezTo>
                  <a:pt x="0" y="0"/>
                  <a:pt x="5" y="281"/>
                  <a:pt x="257" y="283"/>
                </a:cubicBezTo>
                <a:cubicBezTo>
                  <a:pt x="1038" y="283"/>
                  <a:pt x="1038" y="283"/>
                  <a:pt x="1038" y="283"/>
                </a:cubicBezTo>
              </a:path>
            </a:pathLst>
          </a:custGeom>
          <a:noFill/>
          <a:ln w="114300" cap="flat" cmpd="dbl">
            <a:solidFill>
              <a:schemeClr val="accent1">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dirty="0">
              <a:ea typeface="微软雅黑" panose="020B0503020204020204" pitchFamily="34" charset="-122"/>
            </a:endParaRPr>
          </a:p>
        </p:txBody>
      </p:sp>
      <p:grpSp>
        <p:nvGrpSpPr>
          <p:cNvPr id="25" name="Group 11">
            <a:extLst>
              <a:ext uri="{FF2B5EF4-FFF2-40B4-BE49-F238E27FC236}">
                <a16:creationId xmlns:a16="http://schemas.microsoft.com/office/drawing/2014/main" id="{EE833F5C-2560-4DE5-9D88-EA2F9ECFA6E3}"/>
              </a:ext>
            </a:extLst>
          </p:cNvPr>
          <p:cNvGrpSpPr/>
          <p:nvPr/>
        </p:nvGrpSpPr>
        <p:grpSpPr>
          <a:xfrm>
            <a:off x="611560" y="2170926"/>
            <a:ext cx="512445" cy="499923"/>
            <a:chOff x="1297132" y="1848154"/>
            <a:chExt cx="1313885" cy="1313885"/>
          </a:xfrm>
          <a:solidFill>
            <a:schemeClr val="bg1"/>
          </a:solidFill>
        </p:grpSpPr>
        <p:grpSp>
          <p:nvGrpSpPr>
            <p:cNvPr id="26"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30"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7"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28"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29"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36" name="文本框 35"/>
          <p:cNvSpPr txBox="1"/>
          <p:nvPr/>
        </p:nvSpPr>
        <p:spPr>
          <a:xfrm>
            <a:off x="433139" y="2741101"/>
            <a:ext cx="995325" cy="276999"/>
          </a:xfrm>
          <a:prstGeom prst="rect">
            <a:avLst/>
          </a:prstGeom>
          <a:noFill/>
        </p:spPr>
        <p:txBody>
          <a:bodyPr wrap="square" rtlCol="0">
            <a:spAutoFit/>
          </a:bodyPr>
          <a:lstStyle/>
          <a:p>
            <a:r>
              <a:rPr lang="zh-CN" altLang="en-US" sz="1200" dirty="0"/>
              <a:t>数据预处理</a:t>
            </a:r>
          </a:p>
        </p:txBody>
      </p:sp>
      <p:grpSp>
        <p:nvGrpSpPr>
          <p:cNvPr id="37" name="Group 11">
            <a:extLst>
              <a:ext uri="{FF2B5EF4-FFF2-40B4-BE49-F238E27FC236}">
                <a16:creationId xmlns:a16="http://schemas.microsoft.com/office/drawing/2014/main" id="{EE833F5C-2560-4DE5-9D88-EA2F9ECFA6E3}"/>
              </a:ext>
            </a:extLst>
          </p:cNvPr>
          <p:cNvGrpSpPr/>
          <p:nvPr/>
        </p:nvGrpSpPr>
        <p:grpSpPr>
          <a:xfrm>
            <a:off x="1847561" y="2186978"/>
            <a:ext cx="512445" cy="499923"/>
            <a:chOff x="1297132" y="1848154"/>
            <a:chExt cx="1313885" cy="1313885"/>
          </a:xfrm>
          <a:solidFill>
            <a:schemeClr val="bg1"/>
          </a:solidFill>
        </p:grpSpPr>
        <p:grpSp>
          <p:nvGrpSpPr>
            <p:cNvPr id="38"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44"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1"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42"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43"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56" name="文本框 55"/>
          <p:cNvSpPr txBox="1"/>
          <p:nvPr/>
        </p:nvSpPr>
        <p:spPr>
          <a:xfrm>
            <a:off x="4466749" y="2741583"/>
            <a:ext cx="1381704" cy="461665"/>
          </a:xfrm>
          <a:prstGeom prst="rect">
            <a:avLst/>
          </a:prstGeom>
          <a:noFill/>
        </p:spPr>
        <p:txBody>
          <a:bodyPr wrap="square" rtlCol="0">
            <a:spAutoFit/>
          </a:bodyPr>
          <a:lstStyle/>
          <a:p>
            <a:pPr algn="ctr"/>
            <a:r>
              <a:rPr lang="en-US" altLang="zh-CN" sz="1200" dirty="0"/>
              <a:t>TCA</a:t>
            </a:r>
            <a:r>
              <a:rPr lang="zh-CN" altLang="en-US" sz="1200" dirty="0"/>
              <a:t>、</a:t>
            </a:r>
            <a:r>
              <a:rPr lang="en-US" altLang="zh-CN" sz="1200" dirty="0"/>
              <a:t>KLIEP</a:t>
            </a:r>
            <a:r>
              <a:rPr lang="zh-CN" altLang="en-US" sz="1200" dirty="0"/>
              <a:t>、</a:t>
            </a:r>
            <a:r>
              <a:rPr lang="en-US" altLang="zh-CN" sz="1200" dirty="0"/>
              <a:t>SA</a:t>
            </a:r>
            <a:r>
              <a:rPr lang="zh-CN" altLang="en-US" sz="1200" dirty="0"/>
              <a:t>等迁移算法</a:t>
            </a:r>
          </a:p>
        </p:txBody>
      </p:sp>
      <p:grpSp>
        <p:nvGrpSpPr>
          <p:cNvPr id="57" name="Group 11">
            <a:extLst>
              <a:ext uri="{FF2B5EF4-FFF2-40B4-BE49-F238E27FC236}">
                <a16:creationId xmlns:a16="http://schemas.microsoft.com/office/drawing/2014/main" id="{EE833F5C-2560-4DE5-9D88-EA2F9ECFA6E3}"/>
              </a:ext>
            </a:extLst>
          </p:cNvPr>
          <p:cNvGrpSpPr/>
          <p:nvPr/>
        </p:nvGrpSpPr>
        <p:grpSpPr>
          <a:xfrm>
            <a:off x="3220737" y="2154652"/>
            <a:ext cx="512445" cy="499923"/>
            <a:chOff x="1297132" y="1848154"/>
            <a:chExt cx="1313885" cy="1313885"/>
          </a:xfrm>
          <a:solidFill>
            <a:schemeClr val="bg1"/>
          </a:solidFill>
        </p:grpSpPr>
        <p:grpSp>
          <p:nvGrpSpPr>
            <p:cNvPr id="58"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62"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9"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60"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61"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64" name="文本框 63"/>
          <p:cNvSpPr txBox="1"/>
          <p:nvPr/>
        </p:nvSpPr>
        <p:spPr>
          <a:xfrm>
            <a:off x="1343331" y="2712529"/>
            <a:ext cx="1381704" cy="461665"/>
          </a:xfrm>
          <a:prstGeom prst="rect">
            <a:avLst/>
          </a:prstGeom>
          <a:noFill/>
        </p:spPr>
        <p:txBody>
          <a:bodyPr wrap="square" rtlCol="0">
            <a:spAutoFit/>
          </a:bodyPr>
          <a:lstStyle/>
          <a:p>
            <a:pPr algn="ctr"/>
            <a:r>
              <a:rPr lang="zh-CN" altLang="en-US" sz="1200" dirty="0"/>
              <a:t>时序建模、</a:t>
            </a:r>
            <a:r>
              <a:rPr lang="en-US" altLang="zh-CN" sz="1200" dirty="0"/>
              <a:t>Bi-LSTM</a:t>
            </a:r>
            <a:r>
              <a:rPr lang="zh-CN" altLang="en-US" sz="1200" dirty="0"/>
              <a:t>模型</a:t>
            </a:r>
          </a:p>
        </p:txBody>
      </p:sp>
      <p:grpSp>
        <p:nvGrpSpPr>
          <p:cNvPr id="65" name="Group 11">
            <a:extLst>
              <a:ext uri="{FF2B5EF4-FFF2-40B4-BE49-F238E27FC236}">
                <a16:creationId xmlns:a16="http://schemas.microsoft.com/office/drawing/2014/main" id="{EE833F5C-2560-4DE5-9D88-EA2F9ECFA6E3}"/>
              </a:ext>
            </a:extLst>
          </p:cNvPr>
          <p:cNvGrpSpPr/>
          <p:nvPr/>
        </p:nvGrpSpPr>
        <p:grpSpPr>
          <a:xfrm>
            <a:off x="4824084" y="2166570"/>
            <a:ext cx="512445" cy="499923"/>
            <a:chOff x="1297132" y="1848154"/>
            <a:chExt cx="1313885" cy="1313885"/>
          </a:xfrm>
          <a:solidFill>
            <a:schemeClr val="bg1"/>
          </a:solidFill>
        </p:grpSpPr>
        <p:grpSp>
          <p:nvGrpSpPr>
            <p:cNvPr id="66"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70"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1"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7"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68"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69"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72" name="文本框 71"/>
          <p:cNvSpPr txBox="1"/>
          <p:nvPr/>
        </p:nvSpPr>
        <p:spPr>
          <a:xfrm>
            <a:off x="2915051" y="2724937"/>
            <a:ext cx="1381704" cy="461665"/>
          </a:xfrm>
          <a:prstGeom prst="rect">
            <a:avLst/>
          </a:prstGeom>
          <a:noFill/>
        </p:spPr>
        <p:txBody>
          <a:bodyPr wrap="square" rtlCol="0">
            <a:spAutoFit/>
          </a:bodyPr>
          <a:lstStyle/>
          <a:p>
            <a:pPr algn="ctr"/>
            <a:r>
              <a:rPr lang="zh-CN" altLang="en-US" sz="1200" dirty="0"/>
              <a:t>多示例学习</a:t>
            </a:r>
            <a:endParaRPr lang="en-US" altLang="zh-CN" sz="1200" dirty="0"/>
          </a:p>
          <a:p>
            <a:pPr algn="ctr"/>
            <a:r>
              <a:rPr lang="en-US" altLang="zh-CN" sz="1200" dirty="0"/>
              <a:t>Deep MIML</a:t>
            </a:r>
            <a:r>
              <a:rPr lang="zh-CN" altLang="en-US" sz="1200" dirty="0"/>
              <a:t>算法</a:t>
            </a:r>
          </a:p>
        </p:txBody>
      </p:sp>
      <p:grpSp>
        <p:nvGrpSpPr>
          <p:cNvPr id="73" name="Group 11">
            <a:extLst>
              <a:ext uri="{FF2B5EF4-FFF2-40B4-BE49-F238E27FC236}">
                <a16:creationId xmlns:a16="http://schemas.microsoft.com/office/drawing/2014/main" id="{EE833F5C-2560-4DE5-9D88-EA2F9ECFA6E3}"/>
              </a:ext>
            </a:extLst>
          </p:cNvPr>
          <p:cNvGrpSpPr/>
          <p:nvPr/>
        </p:nvGrpSpPr>
        <p:grpSpPr>
          <a:xfrm>
            <a:off x="6705239" y="2709750"/>
            <a:ext cx="512445" cy="499923"/>
            <a:chOff x="1297132" y="1848154"/>
            <a:chExt cx="1313885" cy="1313885"/>
          </a:xfrm>
          <a:solidFill>
            <a:schemeClr val="bg1"/>
          </a:solidFill>
        </p:grpSpPr>
        <p:grpSp>
          <p:nvGrpSpPr>
            <p:cNvPr id="74"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78"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9"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5"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76"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77"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80" name="文本框 79"/>
          <p:cNvSpPr txBox="1"/>
          <p:nvPr/>
        </p:nvSpPr>
        <p:spPr>
          <a:xfrm>
            <a:off x="7278247" y="2686901"/>
            <a:ext cx="1381704" cy="461665"/>
          </a:xfrm>
          <a:prstGeom prst="rect">
            <a:avLst/>
          </a:prstGeom>
          <a:noFill/>
        </p:spPr>
        <p:txBody>
          <a:bodyPr wrap="square" rtlCol="0">
            <a:spAutoFit/>
          </a:bodyPr>
          <a:lstStyle/>
          <a:p>
            <a:pPr algn="ctr"/>
            <a:r>
              <a:rPr lang="zh-CN" altLang="en-US" sz="1200" dirty="0"/>
              <a:t>基于</a:t>
            </a:r>
            <a:r>
              <a:rPr lang="en-US" altLang="zh-CN" sz="1200" dirty="0"/>
              <a:t>KNN</a:t>
            </a:r>
            <a:r>
              <a:rPr lang="zh-CN" altLang="en-US" sz="1200" dirty="0"/>
              <a:t>的标签准确性度量方案</a:t>
            </a:r>
          </a:p>
        </p:txBody>
      </p:sp>
      <p:grpSp>
        <p:nvGrpSpPr>
          <p:cNvPr id="81" name="Group 11">
            <a:extLst>
              <a:ext uri="{FF2B5EF4-FFF2-40B4-BE49-F238E27FC236}">
                <a16:creationId xmlns:a16="http://schemas.microsoft.com/office/drawing/2014/main" id="{EE833F5C-2560-4DE5-9D88-EA2F9ECFA6E3}"/>
              </a:ext>
            </a:extLst>
          </p:cNvPr>
          <p:cNvGrpSpPr/>
          <p:nvPr/>
        </p:nvGrpSpPr>
        <p:grpSpPr>
          <a:xfrm>
            <a:off x="5339207" y="3294951"/>
            <a:ext cx="512445" cy="499923"/>
            <a:chOff x="1297132" y="1848154"/>
            <a:chExt cx="1313885" cy="1313885"/>
          </a:xfrm>
          <a:solidFill>
            <a:schemeClr val="bg1"/>
          </a:solidFill>
        </p:grpSpPr>
        <p:grpSp>
          <p:nvGrpSpPr>
            <p:cNvPr id="82"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86"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7"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3"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84"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85"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88" name="文本框 87"/>
          <p:cNvSpPr txBox="1"/>
          <p:nvPr/>
        </p:nvSpPr>
        <p:spPr>
          <a:xfrm>
            <a:off x="4904577" y="3843474"/>
            <a:ext cx="1381704" cy="276999"/>
          </a:xfrm>
          <a:prstGeom prst="rect">
            <a:avLst/>
          </a:prstGeom>
          <a:noFill/>
        </p:spPr>
        <p:txBody>
          <a:bodyPr wrap="square" rtlCol="0">
            <a:spAutoFit/>
          </a:bodyPr>
          <a:lstStyle/>
          <a:p>
            <a:pPr algn="ctr"/>
            <a:r>
              <a:rPr lang="en-US" altLang="zh-CN" sz="1200" dirty="0"/>
              <a:t>LDL</a:t>
            </a:r>
            <a:r>
              <a:rPr lang="zh-CN" altLang="en-US" sz="1200" dirty="0"/>
              <a:t>概率建模</a:t>
            </a:r>
          </a:p>
        </p:txBody>
      </p:sp>
      <p:grpSp>
        <p:nvGrpSpPr>
          <p:cNvPr id="89" name="Group 11">
            <a:extLst>
              <a:ext uri="{FF2B5EF4-FFF2-40B4-BE49-F238E27FC236}">
                <a16:creationId xmlns:a16="http://schemas.microsoft.com/office/drawing/2014/main" id="{EE833F5C-2560-4DE5-9D88-EA2F9ECFA6E3}"/>
              </a:ext>
            </a:extLst>
          </p:cNvPr>
          <p:cNvGrpSpPr/>
          <p:nvPr/>
        </p:nvGrpSpPr>
        <p:grpSpPr>
          <a:xfrm>
            <a:off x="3959932" y="3311078"/>
            <a:ext cx="512445" cy="499923"/>
            <a:chOff x="1297132" y="1848154"/>
            <a:chExt cx="1313885" cy="1313885"/>
          </a:xfrm>
          <a:solidFill>
            <a:schemeClr val="bg1"/>
          </a:solidFill>
        </p:grpSpPr>
        <p:grpSp>
          <p:nvGrpSpPr>
            <p:cNvPr id="90"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94"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5"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1"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92"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93"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96" name="文本框 95"/>
          <p:cNvSpPr txBox="1"/>
          <p:nvPr/>
        </p:nvSpPr>
        <p:spPr>
          <a:xfrm>
            <a:off x="3557560" y="3838671"/>
            <a:ext cx="1381704" cy="276999"/>
          </a:xfrm>
          <a:prstGeom prst="rect">
            <a:avLst/>
          </a:prstGeom>
          <a:noFill/>
        </p:spPr>
        <p:txBody>
          <a:bodyPr wrap="square" rtlCol="0">
            <a:spAutoFit/>
          </a:bodyPr>
          <a:lstStyle/>
          <a:p>
            <a:pPr algn="ctr"/>
            <a:r>
              <a:rPr lang="zh-CN" altLang="en-US" sz="1200" dirty="0"/>
              <a:t>生成式模型建模</a:t>
            </a:r>
          </a:p>
        </p:txBody>
      </p:sp>
      <p:grpSp>
        <p:nvGrpSpPr>
          <p:cNvPr id="97" name="Group 11">
            <a:extLst>
              <a:ext uri="{FF2B5EF4-FFF2-40B4-BE49-F238E27FC236}">
                <a16:creationId xmlns:a16="http://schemas.microsoft.com/office/drawing/2014/main" id="{EE833F5C-2560-4DE5-9D88-EA2F9ECFA6E3}"/>
              </a:ext>
            </a:extLst>
          </p:cNvPr>
          <p:cNvGrpSpPr/>
          <p:nvPr/>
        </p:nvGrpSpPr>
        <p:grpSpPr>
          <a:xfrm>
            <a:off x="2527106" y="3293884"/>
            <a:ext cx="512445" cy="499923"/>
            <a:chOff x="1297132" y="1848154"/>
            <a:chExt cx="1313885" cy="1313885"/>
          </a:xfrm>
          <a:solidFill>
            <a:schemeClr val="bg1"/>
          </a:solidFill>
        </p:grpSpPr>
        <p:grpSp>
          <p:nvGrpSpPr>
            <p:cNvPr id="98" name="Group 12">
              <a:extLst>
                <a:ext uri="{FF2B5EF4-FFF2-40B4-BE49-F238E27FC236}">
                  <a16:creationId xmlns:a16="http://schemas.microsoft.com/office/drawing/2014/main" id="{ABA7FFF4-4290-4C49-900F-4B709C35EE35}"/>
                </a:ext>
              </a:extLst>
            </p:cNvPr>
            <p:cNvGrpSpPr/>
            <p:nvPr/>
          </p:nvGrpSpPr>
          <p:grpSpPr>
            <a:xfrm>
              <a:off x="1297132" y="1848154"/>
              <a:ext cx="1313885" cy="1313885"/>
              <a:chOff x="972849" y="1375198"/>
              <a:chExt cx="985414" cy="985414"/>
            </a:xfrm>
            <a:grpFill/>
          </p:grpSpPr>
          <p:sp>
            <p:nvSpPr>
              <p:cNvPr id="102" name="íṡľíḍè-Oval 16">
                <a:extLst>
                  <a:ext uri="{FF2B5EF4-FFF2-40B4-BE49-F238E27FC236}">
                    <a16:creationId xmlns:a16="http://schemas.microsoft.com/office/drawing/2014/main" id="{AECF3544-48FD-4056-BCEE-67BB5FB73253}"/>
                  </a:ext>
                </a:extLst>
              </p:cNvPr>
              <p:cNvSpPr/>
              <p:nvPr/>
            </p:nvSpPr>
            <p:spPr>
              <a:xfrm>
                <a:off x="972849" y="1375198"/>
                <a:ext cx="985414" cy="985414"/>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íṡľíḍè-Oval 17">
                <a:extLst>
                  <a:ext uri="{FF2B5EF4-FFF2-40B4-BE49-F238E27FC236}">
                    <a16:creationId xmlns:a16="http://schemas.microsoft.com/office/drawing/2014/main" id="{D64E8D25-2CB3-4934-A91A-0AFC8A53FD07}"/>
                  </a:ext>
                </a:extLst>
              </p:cNvPr>
              <p:cNvSpPr/>
              <p:nvPr/>
            </p:nvSpPr>
            <p:spPr>
              <a:xfrm>
                <a:off x="1049049" y="1442814"/>
                <a:ext cx="833014" cy="833014"/>
              </a:xfrm>
              <a:prstGeom prst="ellipse">
                <a:avLst/>
              </a:prstGeom>
              <a:grp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9" name="Group 13">
              <a:extLst>
                <a:ext uri="{FF2B5EF4-FFF2-40B4-BE49-F238E27FC236}">
                  <a16:creationId xmlns:a16="http://schemas.microsoft.com/office/drawing/2014/main" id="{B11EDC73-828B-4E35-BE8C-456D97782603}"/>
                </a:ext>
              </a:extLst>
            </p:cNvPr>
            <p:cNvGrpSpPr/>
            <p:nvPr/>
          </p:nvGrpSpPr>
          <p:grpSpPr>
            <a:xfrm>
              <a:off x="1761849" y="2303536"/>
              <a:ext cx="398883" cy="398883"/>
              <a:chOff x="5170488" y="2544763"/>
              <a:chExt cx="463550" cy="463550"/>
            </a:xfrm>
            <a:grpFill/>
          </p:grpSpPr>
          <p:sp>
            <p:nvSpPr>
              <p:cNvPr id="100" name="íṡľíḍè-Freeform: Shape 14">
                <a:extLst>
                  <a:ext uri="{FF2B5EF4-FFF2-40B4-BE49-F238E27FC236}">
                    <a16:creationId xmlns:a16="http://schemas.microsoft.com/office/drawing/2014/main" id="{C4D8B650-B146-4D68-BD24-A54DF9BC792A}"/>
                  </a:ext>
                </a:extLst>
              </p:cNvPr>
              <p:cNvSpPr>
                <a:spLocks/>
              </p:cNvSpPr>
              <p:nvPr/>
            </p:nvSpPr>
            <p:spPr bwMode="auto">
              <a:xfrm>
                <a:off x="5170488" y="2544763"/>
                <a:ext cx="463550" cy="463550"/>
              </a:xfrm>
              <a:custGeom>
                <a:avLst/>
                <a:gdLst>
                  <a:gd name="T0" fmla="*/ 117 w 233"/>
                  <a:gd name="T1" fmla="*/ 0 h 233"/>
                  <a:gd name="T2" fmla="*/ 0 w 233"/>
                  <a:gd name="T3" fmla="*/ 116 h 233"/>
                  <a:gd name="T4" fmla="*/ 117 w 233"/>
                  <a:gd name="T5" fmla="*/ 233 h 233"/>
                  <a:gd name="T6" fmla="*/ 233 w 233"/>
                  <a:gd name="T7" fmla="*/ 116 h 233"/>
                  <a:gd name="T8" fmla="*/ 117 w 233"/>
                  <a:gd name="T9" fmla="*/ 0 h 233"/>
                  <a:gd name="T10" fmla="*/ 117 w 233"/>
                  <a:gd name="T11" fmla="*/ 213 h 233"/>
                  <a:gd name="T12" fmla="*/ 21 w 233"/>
                  <a:gd name="T13" fmla="*/ 116 h 233"/>
                  <a:gd name="T14" fmla="*/ 117 w 233"/>
                  <a:gd name="T15" fmla="*/ 20 h 233"/>
                  <a:gd name="T16" fmla="*/ 213 w 233"/>
                  <a:gd name="T17" fmla="*/ 116 h 233"/>
                  <a:gd name="T18" fmla="*/ 117 w 233"/>
                  <a:gd name="T19" fmla="*/ 21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17" y="0"/>
                    </a:moveTo>
                    <a:cubicBezTo>
                      <a:pt x="53" y="0"/>
                      <a:pt x="0" y="52"/>
                      <a:pt x="0" y="116"/>
                    </a:cubicBezTo>
                    <a:cubicBezTo>
                      <a:pt x="0" y="181"/>
                      <a:pt x="53" y="233"/>
                      <a:pt x="117" y="233"/>
                    </a:cubicBezTo>
                    <a:cubicBezTo>
                      <a:pt x="181" y="233"/>
                      <a:pt x="233" y="181"/>
                      <a:pt x="233" y="116"/>
                    </a:cubicBezTo>
                    <a:cubicBezTo>
                      <a:pt x="233" y="52"/>
                      <a:pt x="181" y="0"/>
                      <a:pt x="117" y="0"/>
                    </a:cubicBezTo>
                    <a:close/>
                    <a:moveTo>
                      <a:pt x="117" y="213"/>
                    </a:moveTo>
                    <a:cubicBezTo>
                      <a:pt x="64" y="213"/>
                      <a:pt x="21" y="169"/>
                      <a:pt x="21" y="116"/>
                    </a:cubicBezTo>
                    <a:cubicBezTo>
                      <a:pt x="21" y="63"/>
                      <a:pt x="64" y="20"/>
                      <a:pt x="117" y="20"/>
                    </a:cubicBezTo>
                    <a:cubicBezTo>
                      <a:pt x="170" y="20"/>
                      <a:pt x="213" y="63"/>
                      <a:pt x="213" y="116"/>
                    </a:cubicBezTo>
                    <a:cubicBezTo>
                      <a:pt x="213" y="169"/>
                      <a:pt x="170" y="213"/>
                      <a:pt x="117" y="213"/>
                    </a:cubicBez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sp>
            <p:nvSpPr>
              <p:cNvPr id="101" name="íṡľíḍè-Freeform: Shape 15">
                <a:extLst>
                  <a:ext uri="{FF2B5EF4-FFF2-40B4-BE49-F238E27FC236}">
                    <a16:creationId xmlns:a16="http://schemas.microsoft.com/office/drawing/2014/main" id="{EA0923AC-AC24-436A-89CD-16BD386DB395}"/>
                  </a:ext>
                </a:extLst>
              </p:cNvPr>
              <p:cNvSpPr>
                <a:spLocks/>
              </p:cNvSpPr>
              <p:nvPr/>
            </p:nvSpPr>
            <p:spPr bwMode="auto">
              <a:xfrm>
                <a:off x="5224463" y="2597151"/>
                <a:ext cx="357188" cy="357188"/>
              </a:xfrm>
              <a:custGeom>
                <a:avLst/>
                <a:gdLst>
                  <a:gd name="T0" fmla="*/ 90 w 180"/>
                  <a:gd name="T1" fmla="*/ 0 h 180"/>
                  <a:gd name="T2" fmla="*/ 0 w 180"/>
                  <a:gd name="T3" fmla="*/ 90 h 180"/>
                  <a:gd name="T4" fmla="*/ 90 w 180"/>
                  <a:gd name="T5" fmla="*/ 180 h 180"/>
                  <a:gd name="T6" fmla="*/ 180 w 180"/>
                  <a:gd name="T7" fmla="*/ 90 h 180"/>
                  <a:gd name="T8" fmla="*/ 90 w 180"/>
                  <a:gd name="T9" fmla="*/ 0 h 180"/>
                  <a:gd name="T10" fmla="*/ 83 w 180"/>
                  <a:gd name="T11" fmla="*/ 14 h 180"/>
                  <a:gd name="T12" fmla="*/ 96 w 180"/>
                  <a:gd name="T13" fmla="*/ 14 h 180"/>
                  <a:gd name="T14" fmla="*/ 96 w 180"/>
                  <a:gd name="T15" fmla="*/ 36 h 180"/>
                  <a:gd name="T16" fmla="*/ 83 w 180"/>
                  <a:gd name="T17" fmla="*/ 36 h 180"/>
                  <a:gd name="T18" fmla="*/ 83 w 180"/>
                  <a:gd name="T19" fmla="*/ 14 h 180"/>
                  <a:gd name="T20" fmla="*/ 36 w 180"/>
                  <a:gd name="T21" fmla="*/ 97 h 180"/>
                  <a:gd name="T22" fmla="*/ 13 w 180"/>
                  <a:gd name="T23" fmla="*/ 97 h 180"/>
                  <a:gd name="T24" fmla="*/ 13 w 180"/>
                  <a:gd name="T25" fmla="*/ 84 h 180"/>
                  <a:gd name="T26" fmla="*/ 36 w 180"/>
                  <a:gd name="T27" fmla="*/ 84 h 180"/>
                  <a:gd name="T28" fmla="*/ 36 w 180"/>
                  <a:gd name="T29" fmla="*/ 97 h 180"/>
                  <a:gd name="T30" fmla="*/ 96 w 180"/>
                  <a:gd name="T31" fmla="*/ 167 h 180"/>
                  <a:gd name="T32" fmla="*/ 83 w 180"/>
                  <a:gd name="T33" fmla="*/ 167 h 180"/>
                  <a:gd name="T34" fmla="*/ 83 w 180"/>
                  <a:gd name="T35" fmla="*/ 145 h 180"/>
                  <a:gd name="T36" fmla="*/ 96 w 180"/>
                  <a:gd name="T37" fmla="*/ 145 h 180"/>
                  <a:gd name="T38" fmla="*/ 96 w 180"/>
                  <a:gd name="T39" fmla="*/ 167 h 180"/>
                  <a:gd name="T40" fmla="*/ 98 w 180"/>
                  <a:gd name="T41" fmla="*/ 89 h 180"/>
                  <a:gd name="T42" fmla="*/ 92 w 180"/>
                  <a:gd name="T43" fmla="*/ 131 h 180"/>
                  <a:gd name="T44" fmla="*/ 81 w 180"/>
                  <a:gd name="T45" fmla="*/ 80 h 180"/>
                  <a:gd name="T46" fmla="*/ 81 w 180"/>
                  <a:gd name="T47" fmla="*/ 80 h 180"/>
                  <a:gd name="T48" fmla="*/ 81 w 180"/>
                  <a:gd name="T49" fmla="*/ 80 h 180"/>
                  <a:gd name="T50" fmla="*/ 81 w 180"/>
                  <a:gd name="T51" fmla="*/ 80 h 180"/>
                  <a:gd name="T52" fmla="*/ 81 w 180"/>
                  <a:gd name="T53" fmla="*/ 80 h 180"/>
                  <a:gd name="T54" fmla="*/ 126 w 180"/>
                  <a:gd name="T55" fmla="*/ 48 h 180"/>
                  <a:gd name="T56" fmla="*/ 98 w 180"/>
                  <a:gd name="T57" fmla="*/ 89 h 180"/>
                  <a:gd name="T58" fmla="*/ 144 w 180"/>
                  <a:gd name="T59" fmla="*/ 97 h 180"/>
                  <a:gd name="T60" fmla="*/ 144 w 180"/>
                  <a:gd name="T61" fmla="*/ 84 h 180"/>
                  <a:gd name="T62" fmla="*/ 166 w 180"/>
                  <a:gd name="T63" fmla="*/ 84 h 180"/>
                  <a:gd name="T64" fmla="*/ 166 w 180"/>
                  <a:gd name="T65" fmla="*/ 97 h 180"/>
                  <a:gd name="T66" fmla="*/ 144 w 180"/>
                  <a:gd name="T67" fmla="*/ 9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180">
                    <a:moveTo>
                      <a:pt x="90" y="0"/>
                    </a:moveTo>
                    <a:cubicBezTo>
                      <a:pt x="40" y="0"/>
                      <a:pt x="0" y="41"/>
                      <a:pt x="0" y="90"/>
                    </a:cubicBezTo>
                    <a:cubicBezTo>
                      <a:pt x="0" y="140"/>
                      <a:pt x="40" y="180"/>
                      <a:pt x="90" y="180"/>
                    </a:cubicBezTo>
                    <a:cubicBezTo>
                      <a:pt x="140" y="180"/>
                      <a:pt x="180" y="140"/>
                      <a:pt x="180" y="90"/>
                    </a:cubicBezTo>
                    <a:cubicBezTo>
                      <a:pt x="180" y="41"/>
                      <a:pt x="140" y="0"/>
                      <a:pt x="90" y="0"/>
                    </a:cubicBezTo>
                    <a:close/>
                    <a:moveTo>
                      <a:pt x="83" y="14"/>
                    </a:moveTo>
                    <a:cubicBezTo>
                      <a:pt x="96" y="14"/>
                      <a:pt x="96" y="14"/>
                      <a:pt x="96" y="14"/>
                    </a:cubicBezTo>
                    <a:cubicBezTo>
                      <a:pt x="96" y="36"/>
                      <a:pt x="96" y="36"/>
                      <a:pt x="96" y="36"/>
                    </a:cubicBezTo>
                    <a:cubicBezTo>
                      <a:pt x="83" y="36"/>
                      <a:pt x="83" y="36"/>
                      <a:pt x="83" y="36"/>
                    </a:cubicBezTo>
                    <a:lnTo>
                      <a:pt x="83" y="14"/>
                    </a:lnTo>
                    <a:close/>
                    <a:moveTo>
                      <a:pt x="36" y="97"/>
                    </a:moveTo>
                    <a:cubicBezTo>
                      <a:pt x="13" y="97"/>
                      <a:pt x="13" y="97"/>
                      <a:pt x="13" y="97"/>
                    </a:cubicBezTo>
                    <a:cubicBezTo>
                      <a:pt x="13" y="84"/>
                      <a:pt x="13" y="84"/>
                      <a:pt x="13" y="84"/>
                    </a:cubicBezTo>
                    <a:cubicBezTo>
                      <a:pt x="36" y="84"/>
                      <a:pt x="36" y="84"/>
                      <a:pt x="36" y="84"/>
                    </a:cubicBezTo>
                    <a:cubicBezTo>
                      <a:pt x="36" y="97"/>
                      <a:pt x="36" y="97"/>
                      <a:pt x="36" y="97"/>
                    </a:cubicBezTo>
                    <a:close/>
                    <a:moveTo>
                      <a:pt x="96" y="167"/>
                    </a:moveTo>
                    <a:cubicBezTo>
                      <a:pt x="83" y="167"/>
                      <a:pt x="83" y="167"/>
                      <a:pt x="83" y="167"/>
                    </a:cubicBezTo>
                    <a:cubicBezTo>
                      <a:pt x="83" y="145"/>
                      <a:pt x="83" y="145"/>
                      <a:pt x="83" y="145"/>
                    </a:cubicBezTo>
                    <a:cubicBezTo>
                      <a:pt x="96" y="145"/>
                      <a:pt x="96" y="145"/>
                      <a:pt x="96" y="145"/>
                    </a:cubicBezTo>
                    <a:lnTo>
                      <a:pt x="96" y="167"/>
                    </a:lnTo>
                    <a:close/>
                    <a:moveTo>
                      <a:pt x="98" y="89"/>
                    </a:moveTo>
                    <a:cubicBezTo>
                      <a:pt x="92" y="131"/>
                      <a:pt x="92" y="131"/>
                      <a:pt x="92" y="131"/>
                    </a:cubicBezTo>
                    <a:cubicBezTo>
                      <a:pt x="81" y="80"/>
                      <a:pt x="81" y="80"/>
                      <a:pt x="81" y="80"/>
                    </a:cubicBezTo>
                    <a:cubicBezTo>
                      <a:pt x="81" y="80"/>
                      <a:pt x="81" y="80"/>
                      <a:pt x="81" y="80"/>
                    </a:cubicBezTo>
                    <a:cubicBezTo>
                      <a:pt x="81" y="80"/>
                      <a:pt x="81" y="80"/>
                      <a:pt x="81" y="80"/>
                    </a:cubicBezTo>
                    <a:cubicBezTo>
                      <a:pt x="81" y="80"/>
                      <a:pt x="81" y="80"/>
                      <a:pt x="81" y="80"/>
                    </a:cubicBezTo>
                    <a:cubicBezTo>
                      <a:pt x="81" y="80"/>
                      <a:pt x="81" y="80"/>
                      <a:pt x="81" y="80"/>
                    </a:cubicBezTo>
                    <a:cubicBezTo>
                      <a:pt x="126" y="48"/>
                      <a:pt x="126" y="48"/>
                      <a:pt x="126" y="48"/>
                    </a:cubicBezTo>
                    <a:lnTo>
                      <a:pt x="98" y="89"/>
                    </a:lnTo>
                    <a:close/>
                    <a:moveTo>
                      <a:pt x="144" y="97"/>
                    </a:moveTo>
                    <a:cubicBezTo>
                      <a:pt x="144" y="84"/>
                      <a:pt x="144" y="84"/>
                      <a:pt x="144" y="84"/>
                    </a:cubicBezTo>
                    <a:cubicBezTo>
                      <a:pt x="166" y="84"/>
                      <a:pt x="166" y="84"/>
                      <a:pt x="166" y="84"/>
                    </a:cubicBezTo>
                    <a:cubicBezTo>
                      <a:pt x="166" y="97"/>
                      <a:pt x="166" y="97"/>
                      <a:pt x="166" y="97"/>
                    </a:cubicBezTo>
                    <a:lnTo>
                      <a:pt x="144" y="97"/>
                    </a:lnTo>
                    <a:close/>
                  </a:path>
                </a:pathLst>
              </a:custGeom>
              <a:grpFill/>
              <a:ln w="9525">
                <a:solidFill>
                  <a:srgbClr val="FFC000"/>
                </a:solidFill>
                <a:round/>
                <a:headEnd/>
                <a:tailEnd/>
              </a:ln>
            </p:spPr>
            <p:txBody>
              <a:bodyPr anchor="ctr"/>
              <a:lstStyle/>
              <a:p>
                <a:pPr algn="ctr"/>
                <a:endParaRPr dirty="0">
                  <a:ea typeface="微软雅黑" panose="020B0503020204020204" pitchFamily="34" charset="-122"/>
                </a:endParaRPr>
              </a:p>
            </p:txBody>
          </p:sp>
        </p:grpSp>
      </p:grpSp>
      <p:sp>
        <p:nvSpPr>
          <p:cNvPr id="104" name="文本框 103"/>
          <p:cNvSpPr txBox="1"/>
          <p:nvPr/>
        </p:nvSpPr>
        <p:spPr>
          <a:xfrm>
            <a:off x="2095255" y="3850248"/>
            <a:ext cx="1381704" cy="276999"/>
          </a:xfrm>
          <a:prstGeom prst="rect">
            <a:avLst/>
          </a:prstGeom>
          <a:noFill/>
        </p:spPr>
        <p:txBody>
          <a:bodyPr wrap="square" rtlCol="0">
            <a:spAutoFit/>
          </a:bodyPr>
          <a:lstStyle/>
          <a:p>
            <a:pPr algn="ctr"/>
            <a:r>
              <a:rPr lang="zh-CN" altLang="en-US" sz="1200" dirty="0"/>
              <a:t>可迁移性评估</a:t>
            </a:r>
          </a:p>
        </p:txBody>
      </p:sp>
      <p:sp>
        <p:nvSpPr>
          <p:cNvPr id="105" name="内容占位符 2"/>
          <p:cNvSpPr txBox="1">
            <a:spLocks/>
          </p:cNvSpPr>
          <p:nvPr/>
        </p:nvSpPr>
        <p:spPr>
          <a:xfrm>
            <a:off x="179511" y="4114757"/>
            <a:ext cx="3159823"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项目迁移学习</a:t>
            </a:r>
            <a:r>
              <a:rPr lang="en-US" altLang="zh-CN" sz="2400" b="1" dirty="0">
                <a:latin typeface="Times New Roman" panose="02020603050405020304" pitchFamily="18" charset="0"/>
                <a:ea typeface="宋体" panose="02010600030101010101" pitchFamily="2" charset="-122"/>
              </a:rPr>
              <a:t>SDK</a:t>
            </a:r>
            <a:r>
              <a:rPr lang="zh-CN" altLang="en-US" sz="2400" b="1" dirty="0">
                <a:latin typeface="Times New Roman" panose="02020603050405020304" pitchFamily="18" charset="0"/>
                <a:ea typeface="宋体" panose="02010600030101010101" pitchFamily="2" charset="-122"/>
              </a:rPr>
              <a:t>：</a:t>
            </a:r>
          </a:p>
        </p:txBody>
      </p:sp>
      <p:grpSp>
        <p:nvGrpSpPr>
          <p:cNvPr id="106" name="组合 105"/>
          <p:cNvGrpSpPr/>
          <p:nvPr/>
        </p:nvGrpSpPr>
        <p:grpSpPr>
          <a:xfrm>
            <a:off x="4027545" y="5034960"/>
            <a:ext cx="818941" cy="820169"/>
            <a:chOff x="5550040" y="1612401"/>
            <a:chExt cx="1091921" cy="1093558"/>
          </a:xfrm>
          <a:solidFill>
            <a:schemeClr val="bg1"/>
          </a:solidFill>
        </p:grpSpPr>
        <p:sp>
          <p:nvSpPr>
            <p:cNvPr id="107" name="椭圆 106"/>
            <p:cNvSpPr/>
            <p:nvPr/>
          </p:nvSpPr>
          <p:spPr>
            <a:xfrm>
              <a:off x="5550040" y="1612401"/>
              <a:ext cx="1091921" cy="1093558"/>
            </a:xfrm>
            <a:prstGeom prst="ellipse">
              <a:avLst/>
            </a:prstGeom>
            <a:gr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8"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grpFill/>
            <a:ln>
              <a:solidFill>
                <a:srgbClr val="FF0000"/>
              </a:solidFill>
            </a:ln>
          </p:spPr>
          <p:txBody>
            <a:bodyPr anchor="ctr"/>
            <a:lstStyle/>
            <a:p>
              <a:pPr algn="ctr"/>
              <a:endParaRPr dirty="0">
                <a:ea typeface="微软雅黑" panose="020B0503020204020204" pitchFamily="34" charset="-122"/>
              </a:endParaRPr>
            </a:p>
          </p:txBody>
        </p:sp>
      </p:grpSp>
      <p:sp>
        <p:nvSpPr>
          <p:cNvPr id="109" name="文本框 108"/>
          <p:cNvSpPr txBox="1"/>
          <p:nvPr/>
        </p:nvSpPr>
        <p:spPr>
          <a:xfrm>
            <a:off x="4192864" y="5896506"/>
            <a:ext cx="568087" cy="307777"/>
          </a:xfrm>
          <a:prstGeom prst="rect">
            <a:avLst/>
          </a:prstGeom>
          <a:noFill/>
        </p:spPr>
        <p:txBody>
          <a:bodyPr wrap="square" rtlCol="0">
            <a:spAutoFit/>
          </a:bodyPr>
          <a:lstStyle/>
          <a:p>
            <a:r>
              <a:rPr lang="en-US" altLang="zh-CN" sz="1400" dirty="0"/>
              <a:t>SDK</a:t>
            </a:r>
            <a:endParaRPr lang="zh-CN" altLang="en-US" sz="1400" dirty="0"/>
          </a:p>
        </p:txBody>
      </p:sp>
      <p:grpSp>
        <p:nvGrpSpPr>
          <p:cNvPr id="110" name="组合 109"/>
          <p:cNvGrpSpPr/>
          <p:nvPr/>
        </p:nvGrpSpPr>
        <p:grpSpPr>
          <a:xfrm>
            <a:off x="3066504" y="4585712"/>
            <a:ext cx="845747" cy="777439"/>
            <a:chOff x="319299" y="2023393"/>
            <a:chExt cx="2694674" cy="2811214"/>
          </a:xfrm>
        </p:grpSpPr>
        <p:sp>
          <p:nvSpPr>
            <p:cNvPr id="111" name="任意多边形 53"/>
            <p:cNvSpPr>
              <a:spLocks/>
            </p:cNvSpPr>
            <p:nvPr/>
          </p:nvSpPr>
          <p:spPr bwMode="auto">
            <a:xfrm>
              <a:off x="319299" y="2023393"/>
              <a:ext cx="2694674" cy="2811214"/>
            </a:xfrm>
            <a:custGeom>
              <a:avLst/>
              <a:gdLst>
                <a:gd name="T0" fmla="*/ 538 w 1089"/>
                <a:gd name="T1" fmla="*/ 1138 h 1138"/>
                <a:gd name="T2" fmla="*/ 466 w 1089"/>
                <a:gd name="T3" fmla="*/ 1122 h 1138"/>
                <a:gd name="T4" fmla="*/ 71 w 1089"/>
                <a:gd name="T5" fmla="*/ 895 h 1138"/>
                <a:gd name="T6" fmla="*/ 0 w 1089"/>
                <a:gd name="T7" fmla="*/ 772 h 1138"/>
                <a:gd name="T8" fmla="*/ 4 w 1089"/>
                <a:gd name="T9" fmla="*/ 248 h 1138"/>
                <a:gd name="T10" fmla="*/ 79 w 1089"/>
                <a:gd name="T11" fmla="*/ 143 h 1138"/>
                <a:gd name="T12" fmla="*/ 455 w 1089"/>
                <a:gd name="T13" fmla="*/ 12 h 1138"/>
                <a:gd name="T14" fmla="*/ 540 w 1089"/>
                <a:gd name="T15" fmla="*/ 0 h 1138"/>
                <a:gd name="T16" fmla="*/ 621 w 1089"/>
                <a:gd name="T17" fmla="*/ 11 h 1138"/>
                <a:gd name="T18" fmla="*/ 1015 w 1089"/>
                <a:gd name="T19" fmla="*/ 144 h 1138"/>
                <a:gd name="T20" fmla="*/ 1088 w 1089"/>
                <a:gd name="T21" fmla="*/ 247 h 1138"/>
                <a:gd name="T22" fmla="*/ 1078 w 1089"/>
                <a:gd name="T23" fmla="*/ 772 h 1138"/>
                <a:gd name="T24" fmla="*/ 1005 w 1089"/>
                <a:gd name="T25" fmla="*/ 895 h 1138"/>
                <a:gd name="T26" fmla="*/ 609 w 1089"/>
                <a:gd name="T27" fmla="*/ 1122 h 1138"/>
                <a:gd name="T28" fmla="*/ 538 w 1089"/>
                <a:gd name="T2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9" h="1138">
                  <a:moveTo>
                    <a:pt x="538" y="1138"/>
                  </a:moveTo>
                  <a:cubicBezTo>
                    <a:pt x="511" y="1138"/>
                    <a:pt x="485" y="1132"/>
                    <a:pt x="466" y="1122"/>
                  </a:cubicBezTo>
                  <a:cubicBezTo>
                    <a:pt x="71" y="895"/>
                    <a:pt x="71" y="895"/>
                    <a:pt x="71" y="895"/>
                  </a:cubicBezTo>
                  <a:cubicBezTo>
                    <a:pt x="32" y="873"/>
                    <a:pt x="0" y="817"/>
                    <a:pt x="0" y="772"/>
                  </a:cubicBezTo>
                  <a:cubicBezTo>
                    <a:pt x="4" y="248"/>
                    <a:pt x="4" y="248"/>
                    <a:pt x="4" y="248"/>
                  </a:cubicBezTo>
                  <a:cubicBezTo>
                    <a:pt x="4" y="205"/>
                    <a:pt x="38" y="157"/>
                    <a:pt x="79" y="143"/>
                  </a:cubicBezTo>
                  <a:cubicBezTo>
                    <a:pt x="455" y="12"/>
                    <a:pt x="455" y="12"/>
                    <a:pt x="455" y="12"/>
                  </a:cubicBezTo>
                  <a:cubicBezTo>
                    <a:pt x="477" y="4"/>
                    <a:pt x="508" y="0"/>
                    <a:pt x="540" y="0"/>
                  </a:cubicBezTo>
                  <a:cubicBezTo>
                    <a:pt x="570" y="0"/>
                    <a:pt x="600" y="4"/>
                    <a:pt x="621" y="11"/>
                  </a:cubicBezTo>
                  <a:cubicBezTo>
                    <a:pt x="1015" y="144"/>
                    <a:pt x="1015" y="144"/>
                    <a:pt x="1015" y="144"/>
                  </a:cubicBezTo>
                  <a:cubicBezTo>
                    <a:pt x="1056" y="157"/>
                    <a:pt x="1089" y="205"/>
                    <a:pt x="1088" y="247"/>
                  </a:cubicBezTo>
                  <a:cubicBezTo>
                    <a:pt x="1078" y="772"/>
                    <a:pt x="1078" y="772"/>
                    <a:pt x="1078" y="772"/>
                  </a:cubicBezTo>
                  <a:cubicBezTo>
                    <a:pt x="1077" y="816"/>
                    <a:pt x="1044" y="873"/>
                    <a:pt x="1005" y="895"/>
                  </a:cubicBezTo>
                  <a:cubicBezTo>
                    <a:pt x="609" y="1122"/>
                    <a:pt x="609" y="1122"/>
                    <a:pt x="609" y="1122"/>
                  </a:cubicBezTo>
                  <a:cubicBezTo>
                    <a:pt x="591" y="1132"/>
                    <a:pt x="565" y="1138"/>
                    <a:pt x="538" y="1138"/>
                  </a:cubicBezTo>
                  <a:close/>
                </a:path>
              </a:pathLst>
            </a:custGeom>
            <a:solidFill>
              <a:srgbClr val="FFC000"/>
            </a:solidFill>
            <a:ln>
              <a:noFill/>
            </a:ln>
          </p:spPr>
          <p:txBody>
            <a:bodyPr anchor="ctr"/>
            <a:lstStyle/>
            <a:p>
              <a:pPr algn="ctr"/>
              <a:endParaRPr dirty="0">
                <a:ea typeface="微软雅黑" panose="020B0503020204020204" pitchFamily="34" charset="-122"/>
              </a:endParaRPr>
            </a:p>
          </p:txBody>
        </p:sp>
        <p:sp>
          <p:nvSpPr>
            <p:cNvPr id="112" name="任意多边形 54"/>
            <p:cNvSpPr>
              <a:spLocks/>
            </p:cNvSpPr>
            <p:nvPr/>
          </p:nvSpPr>
          <p:spPr bwMode="auto">
            <a:xfrm>
              <a:off x="495297" y="2208905"/>
              <a:ext cx="2342678" cy="2417597"/>
            </a:xfrm>
            <a:custGeom>
              <a:avLst/>
              <a:gdLst>
                <a:gd name="T0" fmla="*/ 83 w 947"/>
                <a:gd name="T1" fmla="*/ 784 h 979"/>
                <a:gd name="T2" fmla="*/ 0 w 947"/>
                <a:gd name="T3" fmla="*/ 643 h 979"/>
                <a:gd name="T4" fmla="*/ 3 w 947"/>
                <a:gd name="T5" fmla="*/ 243 h 979"/>
                <a:gd name="T6" fmla="*/ 94 w 947"/>
                <a:gd name="T7" fmla="*/ 116 h 979"/>
                <a:gd name="T8" fmla="*/ 378 w 947"/>
                <a:gd name="T9" fmla="*/ 18 h 979"/>
                <a:gd name="T10" fmla="*/ 558 w 947"/>
                <a:gd name="T11" fmla="*/ 17 h 979"/>
                <a:gd name="T12" fmla="*/ 857 w 947"/>
                <a:gd name="T13" fmla="*/ 117 h 979"/>
                <a:gd name="T14" fmla="*/ 946 w 947"/>
                <a:gd name="T15" fmla="*/ 243 h 979"/>
                <a:gd name="T16" fmla="*/ 938 w 947"/>
                <a:gd name="T17" fmla="*/ 642 h 979"/>
                <a:gd name="T18" fmla="*/ 853 w 947"/>
                <a:gd name="T19" fmla="*/ 783 h 979"/>
                <a:gd name="T20" fmla="*/ 550 w 947"/>
                <a:gd name="T21" fmla="*/ 953 h 979"/>
                <a:gd name="T22" fmla="*/ 384 w 947"/>
                <a:gd name="T23" fmla="*/ 953 h 979"/>
                <a:gd name="T24" fmla="*/ 83 w 947"/>
                <a:gd name="T25" fmla="*/ 78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7" h="979">
                  <a:moveTo>
                    <a:pt x="83" y="784"/>
                  </a:moveTo>
                  <a:cubicBezTo>
                    <a:pt x="37" y="759"/>
                    <a:pt x="0" y="695"/>
                    <a:pt x="0" y="643"/>
                  </a:cubicBezTo>
                  <a:cubicBezTo>
                    <a:pt x="3" y="243"/>
                    <a:pt x="3" y="243"/>
                    <a:pt x="3" y="243"/>
                  </a:cubicBezTo>
                  <a:cubicBezTo>
                    <a:pt x="4" y="191"/>
                    <a:pt x="44" y="134"/>
                    <a:pt x="94" y="116"/>
                  </a:cubicBezTo>
                  <a:cubicBezTo>
                    <a:pt x="378" y="18"/>
                    <a:pt x="378" y="18"/>
                    <a:pt x="378" y="18"/>
                  </a:cubicBezTo>
                  <a:cubicBezTo>
                    <a:pt x="427" y="1"/>
                    <a:pt x="508" y="0"/>
                    <a:pt x="558" y="17"/>
                  </a:cubicBezTo>
                  <a:cubicBezTo>
                    <a:pt x="857" y="117"/>
                    <a:pt x="857" y="117"/>
                    <a:pt x="857" y="117"/>
                  </a:cubicBezTo>
                  <a:cubicBezTo>
                    <a:pt x="907" y="134"/>
                    <a:pt x="947" y="191"/>
                    <a:pt x="946" y="243"/>
                  </a:cubicBezTo>
                  <a:cubicBezTo>
                    <a:pt x="938" y="642"/>
                    <a:pt x="938" y="642"/>
                    <a:pt x="938" y="642"/>
                  </a:cubicBezTo>
                  <a:cubicBezTo>
                    <a:pt x="937" y="694"/>
                    <a:pt x="899" y="758"/>
                    <a:pt x="853" y="783"/>
                  </a:cubicBezTo>
                  <a:cubicBezTo>
                    <a:pt x="550" y="953"/>
                    <a:pt x="550" y="953"/>
                    <a:pt x="550" y="953"/>
                  </a:cubicBezTo>
                  <a:cubicBezTo>
                    <a:pt x="505" y="979"/>
                    <a:pt x="430" y="979"/>
                    <a:pt x="384" y="953"/>
                  </a:cubicBezTo>
                  <a:lnTo>
                    <a:pt x="83" y="7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ea typeface="微软雅黑" panose="020B0503020204020204" pitchFamily="34" charset="-122"/>
              </a:endParaRPr>
            </a:p>
          </p:txBody>
        </p:sp>
        <p:sp>
          <p:nvSpPr>
            <p:cNvPr id="113" name="矩形 112"/>
            <p:cNvSpPr/>
            <p:nvPr/>
          </p:nvSpPr>
          <p:spPr>
            <a:xfrm>
              <a:off x="530568" y="2739523"/>
              <a:ext cx="2272136" cy="1356353"/>
            </a:xfrm>
            <a:prstGeom prst="rect">
              <a:avLst/>
            </a:prstGeom>
          </p:spPr>
          <p:txBody>
            <a:bodyPr wrap="none" lIns="72000" tIns="0" rIns="72000" bIns="0">
              <a:normAutofit/>
            </a:bodyPr>
            <a:lstStyle/>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基于特征</a:t>
              </a:r>
              <a:endParaRPr lang="en-US" altLang="zh-CN" sz="1000" b="1" dirty="0">
                <a:solidFill>
                  <a:srgbClr val="FFC000"/>
                </a:solidFill>
                <a:ea typeface="微软雅黑" panose="020B0503020204020204" pitchFamily="34" charset="-122"/>
              </a:endParaRPr>
            </a:p>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差异的迁移</a:t>
              </a:r>
            </a:p>
          </p:txBody>
        </p:sp>
      </p:grpSp>
      <p:grpSp>
        <p:nvGrpSpPr>
          <p:cNvPr id="114" name="组合 113"/>
          <p:cNvGrpSpPr/>
          <p:nvPr/>
        </p:nvGrpSpPr>
        <p:grpSpPr>
          <a:xfrm>
            <a:off x="5425580" y="5445044"/>
            <a:ext cx="845747" cy="777439"/>
            <a:chOff x="319299" y="2023393"/>
            <a:chExt cx="2694674" cy="2811214"/>
          </a:xfrm>
        </p:grpSpPr>
        <p:sp>
          <p:nvSpPr>
            <p:cNvPr id="115" name="任意多边形 53"/>
            <p:cNvSpPr>
              <a:spLocks/>
            </p:cNvSpPr>
            <p:nvPr/>
          </p:nvSpPr>
          <p:spPr bwMode="auto">
            <a:xfrm>
              <a:off x="319299" y="2023393"/>
              <a:ext cx="2694674" cy="2811214"/>
            </a:xfrm>
            <a:custGeom>
              <a:avLst/>
              <a:gdLst>
                <a:gd name="T0" fmla="*/ 538 w 1089"/>
                <a:gd name="T1" fmla="*/ 1138 h 1138"/>
                <a:gd name="T2" fmla="*/ 466 w 1089"/>
                <a:gd name="T3" fmla="*/ 1122 h 1138"/>
                <a:gd name="T4" fmla="*/ 71 w 1089"/>
                <a:gd name="T5" fmla="*/ 895 h 1138"/>
                <a:gd name="T6" fmla="*/ 0 w 1089"/>
                <a:gd name="T7" fmla="*/ 772 h 1138"/>
                <a:gd name="T8" fmla="*/ 4 w 1089"/>
                <a:gd name="T9" fmla="*/ 248 h 1138"/>
                <a:gd name="T10" fmla="*/ 79 w 1089"/>
                <a:gd name="T11" fmla="*/ 143 h 1138"/>
                <a:gd name="T12" fmla="*/ 455 w 1089"/>
                <a:gd name="T13" fmla="*/ 12 h 1138"/>
                <a:gd name="T14" fmla="*/ 540 w 1089"/>
                <a:gd name="T15" fmla="*/ 0 h 1138"/>
                <a:gd name="T16" fmla="*/ 621 w 1089"/>
                <a:gd name="T17" fmla="*/ 11 h 1138"/>
                <a:gd name="T18" fmla="*/ 1015 w 1089"/>
                <a:gd name="T19" fmla="*/ 144 h 1138"/>
                <a:gd name="T20" fmla="*/ 1088 w 1089"/>
                <a:gd name="T21" fmla="*/ 247 h 1138"/>
                <a:gd name="T22" fmla="*/ 1078 w 1089"/>
                <a:gd name="T23" fmla="*/ 772 h 1138"/>
                <a:gd name="T24" fmla="*/ 1005 w 1089"/>
                <a:gd name="T25" fmla="*/ 895 h 1138"/>
                <a:gd name="T26" fmla="*/ 609 w 1089"/>
                <a:gd name="T27" fmla="*/ 1122 h 1138"/>
                <a:gd name="T28" fmla="*/ 538 w 1089"/>
                <a:gd name="T2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9" h="1138">
                  <a:moveTo>
                    <a:pt x="538" y="1138"/>
                  </a:moveTo>
                  <a:cubicBezTo>
                    <a:pt x="511" y="1138"/>
                    <a:pt x="485" y="1132"/>
                    <a:pt x="466" y="1122"/>
                  </a:cubicBezTo>
                  <a:cubicBezTo>
                    <a:pt x="71" y="895"/>
                    <a:pt x="71" y="895"/>
                    <a:pt x="71" y="895"/>
                  </a:cubicBezTo>
                  <a:cubicBezTo>
                    <a:pt x="32" y="873"/>
                    <a:pt x="0" y="817"/>
                    <a:pt x="0" y="772"/>
                  </a:cubicBezTo>
                  <a:cubicBezTo>
                    <a:pt x="4" y="248"/>
                    <a:pt x="4" y="248"/>
                    <a:pt x="4" y="248"/>
                  </a:cubicBezTo>
                  <a:cubicBezTo>
                    <a:pt x="4" y="205"/>
                    <a:pt x="38" y="157"/>
                    <a:pt x="79" y="143"/>
                  </a:cubicBezTo>
                  <a:cubicBezTo>
                    <a:pt x="455" y="12"/>
                    <a:pt x="455" y="12"/>
                    <a:pt x="455" y="12"/>
                  </a:cubicBezTo>
                  <a:cubicBezTo>
                    <a:pt x="477" y="4"/>
                    <a:pt x="508" y="0"/>
                    <a:pt x="540" y="0"/>
                  </a:cubicBezTo>
                  <a:cubicBezTo>
                    <a:pt x="570" y="0"/>
                    <a:pt x="600" y="4"/>
                    <a:pt x="621" y="11"/>
                  </a:cubicBezTo>
                  <a:cubicBezTo>
                    <a:pt x="1015" y="144"/>
                    <a:pt x="1015" y="144"/>
                    <a:pt x="1015" y="144"/>
                  </a:cubicBezTo>
                  <a:cubicBezTo>
                    <a:pt x="1056" y="157"/>
                    <a:pt x="1089" y="205"/>
                    <a:pt x="1088" y="247"/>
                  </a:cubicBezTo>
                  <a:cubicBezTo>
                    <a:pt x="1078" y="772"/>
                    <a:pt x="1078" y="772"/>
                    <a:pt x="1078" y="772"/>
                  </a:cubicBezTo>
                  <a:cubicBezTo>
                    <a:pt x="1077" y="816"/>
                    <a:pt x="1044" y="873"/>
                    <a:pt x="1005" y="895"/>
                  </a:cubicBezTo>
                  <a:cubicBezTo>
                    <a:pt x="609" y="1122"/>
                    <a:pt x="609" y="1122"/>
                    <a:pt x="609" y="1122"/>
                  </a:cubicBezTo>
                  <a:cubicBezTo>
                    <a:pt x="591" y="1132"/>
                    <a:pt x="565" y="1138"/>
                    <a:pt x="538" y="1138"/>
                  </a:cubicBezTo>
                  <a:close/>
                </a:path>
              </a:pathLst>
            </a:custGeom>
            <a:solidFill>
              <a:srgbClr val="FFC000"/>
            </a:solidFill>
            <a:ln>
              <a:noFill/>
            </a:ln>
          </p:spPr>
          <p:txBody>
            <a:bodyPr anchor="ctr"/>
            <a:lstStyle/>
            <a:p>
              <a:pPr algn="ctr"/>
              <a:endParaRPr dirty="0">
                <a:ea typeface="微软雅黑" panose="020B0503020204020204" pitchFamily="34" charset="-122"/>
              </a:endParaRPr>
            </a:p>
          </p:txBody>
        </p:sp>
        <p:sp>
          <p:nvSpPr>
            <p:cNvPr id="116" name="任意多边形 54"/>
            <p:cNvSpPr>
              <a:spLocks/>
            </p:cNvSpPr>
            <p:nvPr/>
          </p:nvSpPr>
          <p:spPr bwMode="auto">
            <a:xfrm>
              <a:off x="495297" y="2208905"/>
              <a:ext cx="2342678" cy="2417597"/>
            </a:xfrm>
            <a:custGeom>
              <a:avLst/>
              <a:gdLst>
                <a:gd name="T0" fmla="*/ 83 w 947"/>
                <a:gd name="T1" fmla="*/ 784 h 979"/>
                <a:gd name="T2" fmla="*/ 0 w 947"/>
                <a:gd name="T3" fmla="*/ 643 h 979"/>
                <a:gd name="T4" fmla="*/ 3 w 947"/>
                <a:gd name="T5" fmla="*/ 243 h 979"/>
                <a:gd name="T6" fmla="*/ 94 w 947"/>
                <a:gd name="T7" fmla="*/ 116 h 979"/>
                <a:gd name="T8" fmla="*/ 378 w 947"/>
                <a:gd name="T9" fmla="*/ 18 h 979"/>
                <a:gd name="T10" fmla="*/ 558 w 947"/>
                <a:gd name="T11" fmla="*/ 17 h 979"/>
                <a:gd name="T12" fmla="*/ 857 w 947"/>
                <a:gd name="T13" fmla="*/ 117 h 979"/>
                <a:gd name="T14" fmla="*/ 946 w 947"/>
                <a:gd name="T15" fmla="*/ 243 h 979"/>
                <a:gd name="T16" fmla="*/ 938 w 947"/>
                <a:gd name="T17" fmla="*/ 642 h 979"/>
                <a:gd name="T18" fmla="*/ 853 w 947"/>
                <a:gd name="T19" fmla="*/ 783 h 979"/>
                <a:gd name="T20" fmla="*/ 550 w 947"/>
                <a:gd name="T21" fmla="*/ 953 h 979"/>
                <a:gd name="T22" fmla="*/ 384 w 947"/>
                <a:gd name="T23" fmla="*/ 953 h 979"/>
                <a:gd name="T24" fmla="*/ 83 w 947"/>
                <a:gd name="T25" fmla="*/ 78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7" h="979">
                  <a:moveTo>
                    <a:pt x="83" y="784"/>
                  </a:moveTo>
                  <a:cubicBezTo>
                    <a:pt x="37" y="759"/>
                    <a:pt x="0" y="695"/>
                    <a:pt x="0" y="643"/>
                  </a:cubicBezTo>
                  <a:cubicBezTo>
                    <a:pt x="3" y="243"/>
                    <a:pt x="3" y="243"/>
                    <a:pt x="3" y="243"/>
                  </a:cubicBezTo>
                  <a:cubicBezTo>
                    <a:pt x="4" y="191"/>
                    <a:pt x="44" y="134"/>
                    <a:pt x="94" y="116"/>
                  </a:cubicBezTo>
                  <a:cubicBezTo>
                    <a:pt x="378" y="18"/>
                    <a:pt x="378" y="18"/>
                    <a:pt x="378" y="18"/>
                  </a:cubicBezTo>
                  <a:cubicBezTo>
                    <a:pt x="427" y="1"/>
                    <a:pt x="508" y="0"/>
                    <a:pt x="558" y="17"/>
                  </a:cubicBezTo>
                  <a:cubicBezTo>
                    <a:pt x="857" y="117"/>
                    <a:pt x="857" y="117"/>
                    <a:pt x="857" y="117"/>
                  </a:cubicBezTo>
                  <a:cubicBezTo>
                    <a:pt x="907" y="134"/>
                    <a:pt x="947" y="191"/>
                    <a:pt x="946" y="243"/>
                  </a:cubicBezTo>
                  <a:cubicBezTo>
                    <a:pt x="938" y="642"/>
                    <a:pt x="938" y="642"/>
                    <a:pt x="938" y="642"/>
                  </a:cubicBezTo>
                  <a:cubicBezTo>
                    <a:pt x="937" y="694"/>
                    <a:pt x="899" y="758"/>
                    <a:pt x="853" y="783"/>
                  </a:cubicBezTo>
                  <a:cubicBezTo>
                    <a:pt x="550" y="953"/>
                    <a:pt x="550" y="953"/>
                    <a:pt x="550" y="953"/>
                  </a:cubicBezTo>
                  <a:cubicBezTo>
                    <a:pt x="505" y="979"/>
                    <a:pt x="430" y="979"/>
                    <a:pt x="384" y="953"/>
                  </a:cubicBezTo>
                  <a:lnTo>
                    <a:pt x="83" y="7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ea typeface="微软雅黑" panose="020B0503020204020204" pitchFamily="34" charset="-122"/>
              </a:endParaRPr>
            </a:p>
          </p:txBody>
        </p:sp>
        <p:sp>
          <p:nvSpPr>
            <p:cNvPr id="117" name="矩形 116"/>
            <p:cNvSpPr/>
            <p:nvPr/>
          </p:nvSpPr>
          <p:spPr>
            <a:xfrm>
              <a:off x="530568" y="2739523"/>
              <a:ext cx="2272136" cy="1356353"/>
            </a:xfrm>
            <a:prstGeom prst="rect">
              <a:avLst/>
            </a:prstGeom>
          </p:spPr>
          <p:txBody>
            <a:bodyPr wrap="none" lIns="72000" tIns="0" rIns="72000" bIns="0">
              <a:normAutofit fontScale="92500" lnSpcReduction="20000"/>
            </a:bodyPr>
            <a:lstStyle/>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浅层模型</a:t>
              </a:r>
              <a:endParaRPr lang="en-US" altLang="zh-CN" sz="1000" b="1" dirty="0">
                <a:solidFill>
                  <a:srgbClr val="FFC000"/>
                </a:solidFill>
                <a:ea typeface="微软雅黑" panose="020B0503020204020204" pitchFamily="34" charset="-122"/>
              </a:endParaRPr>
            </a:p>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复用到</a:t>
              </a:r>
              <a:endParaRPr lang="en-US" altLang="zh-CN" sz="1000" b="1" dirty="0">
                <a:solidFill>
                  <a:srgbClr val="FFC000"/>
                </a:solidFill>
                <a:ea typeface="微软雅黑" panose="020B0503020204020204" pitchFamily="34" charset="-122"/>
              </a:endParaRPr>
            </a:p>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深度模型</a:t>
              </a:r>
            </a:p>
          </p:txBody>
        </p:sp>
      </p:grpSp>
      <p:grpSp>
        <p:nvGrpSpPr>
          <p:cNvPr id="118" name="组合 117"/>
          <p:cNvGrpSpPr/>
          <p:nvPr/>
        </p:nvGrpSpPr>
        <p:grpSpPr>
          <a:xfrm>
            <a:off x="2535468" y="5367504"/>
            <a:ext cx="845747" cy="777439"/>
            <a:chOff x="319299" y="2023393"/>
            <a:chExt cx="2694674" cy="2811214"/>
          </a:xfrm>
        </p:grpSpPr>
        <p:sp>
          <p:nvSpPr>
            <p:cNvPr id="119" name="任意多边形 53"/>
            <p:cNvSpPr>
              <a:spLocks/>
            </p:cNvSpPr>
            <p:nvPr/>
          </p:nvSpPr>
          <p:spPr bwMode="auto">
            <a:xfrm>
              <a:off x="319299" y="2023393"/>
              <a:ext cx="2694674" cy="2811214"/>
            </a:xfrm>
            <a:custGeom>
              <a:avLst/>
              <a:gdLst>
                <a:gd name="T0" fmla="*/ 538 w 1089"/>
                <a:gd name="T1" fmla="*/ 1138 h 1138"/>
                <a:gd name="T2" fmla="*/ 466 w 1089"/>
                <a:gd name="T3" fmla="*/ 1122 h 1138"/>
                <a:gd name="T4" fmla="*/ 71 w 1089"/>
                <a:gd name="T5" fmla="*/ 895 h 1138"/>
                <a:gd name="T6" fmla="*/ 0 w 1089"/>
                <a:gd name="T7" fmla="*/ 772 h 1138"/>
                <a:gd name="T8" fmla="*/ 4 w 1089"/>
                <a:gd name="T9" fmla="*/ 248 h 1138"/>
                <a:gd name="T10" fmla="*/ 79 w 1089"/>
                <a:gd name="T11" fmla="*/ 143 h 1138"/>
                <a:gd name="T12" fmla="*/ 455 w 1089"/>
                <a:gd name="T13" fmla="*/ 12 h 1138"/>
                <a:gd name="T14" fmla="*/ 540 w 1089"/>
                <a:gd name="T15" fmla="*/ 0 h 1138"/>
                <a:gd name="T16" fmla="*/ 621 w 1089"/>
                <a:gd name="T17" fmla="*/ 11 h 1138"/>
                <a:gd name="T18" fmla="*/ 1015 w 1089"/>
                <a:gd name="T19" fmla="*/ 144 h 1138"/>
                <a:gd name="T20" fmla="*/ 1088 w 1089"/>
                <a:gd name="T21" fmla="*/ 247 h 1138"/>
                <a:gd name="T22" fmla="*/ 1078 w 1089"/>
                <a:gd name="T23" fmla="*/ 772 h 1138"/>
                <a:gd name="T24" fmla="*/ 1005 w 1089"/>
                <a:gd name="T25" fmla="*/ 895 h 1138"/>
                <a:gd name="T26" fmla="*/ 609 w 1089"/>
                <a:gd name="T27" fmla="*/ 1122 h 1138"/>
                <a:gd name="T28" fmla="*/ 538 w 1089"/>
                <a:gd name="T2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9" h="1138">
                  <a:moveTo>
                    <a:pt x="538" y="1138"/>
                  </a:moveTo>
                  <a:cubicBezTo>
                    <a:pt x="511" y="1138"/>
                    <a:pt x="485" y="1132"/>
                    <a:pt x="466" y="1122"/>
                  </a:cubicBezTo>
                  <a:cubicBezTo>
                    <a:pt x="71" y="895"/>
                    <a:pt x="71" y="895"/>
                    <a:pt x="71" y="895"/>
                  </a:cubicBezTo>
                  <a:cubicBezTo>
                    <a:pt x="32" y="873"/>
                    <a:pt x="0" y="817"/>
                    <a:pt x="0" y="772"/>
                  </a:cubicBezTo>
                  <a:cubicBezTo>
                    <a:pt x="4" y="248"/>
                    <a:pt x="4" y="248"/>
                    <a:pt x="4" y="248"/>
                  </a:cubicBezTo>
                  <a:cubicBezTo>
                    <a:pt x="4" y="205"/>
                    <a:pt x="38" y="157"/>
                    <a:pt x="79" y="143"/>
                  </a:cubicBezTo>
                  <a:cubicBezTo>
                    <a:pt x="455" y="12"/>
                    <a:pt x="455" y="12"/>
                    <a:pt x="455" y="12"/>
                  </a:cubicBezTo>
                  <a:cubicBezTo>
                    <a:pt x="477" y="4"/>
                    <a:pt x="508" y="0"/>
                    <a:pt x="540" y="0"/>
                  </a:cubicBezTo>
                  <a:cubicBezTo>
                    <a:pt x="570" y="0"/>
                    <a:pt x="600" y="4"/>
                    <a:pt x="621" y="11"/>
                  </a:cubicBezTo>
                  <a:cubicBezTo>
                    <a:pt x="1015" y="144"/>
                    <a:pt x="1015" y="144"/>
                    <a:pt x="1015" y="144"/>
                  </a:cubicBezTo>
                  <a:cubicBezTo>
                    <a:pt x="1056" y="157"/>
                    <a:pt x="1089" y="205"/>
                    <a:pt x="1088" y="247"/>
                  </a:cubicBezTo>
                  <a:cubicBezTo>
                    <a:pt x="1078" y="772"/>
                    <a:pt x="1078" y="772"/>
                    <a:pt x="1078" y="772"/>
                  </a:cubicBezTo>
                  <a:cubicBezTo>
                    <a:pt x="1077" y="816"/>
                    <a:pt x="1044" y="873"/>
                    <a:pt x="1005" y="895"/>
                  </a:cubicBezTo>
                  <a:cubicBezTo>
                    <a:pt x="609" y="1122"/>
                    <a:pt x="609" y="1122"/>
                    <a:pt x="609" y="1122"/>
                  </a:cubicBezTo>
                  <a:cubicBezTo>
                    <a:pt x="591" y="1132"/>
                    <a:pt x="565" y="1138"/>
                    <a:pt x="538" y="1138"/>
                  </a:cubicBezTo>
                  <a:close/>
                </a:path>
              </a:pathLst>
            </a:custGeom>
            <a:solidFill>
              <a:srgbClr val="FFC000"/>
            </a:solidFill>
            <a:ln>
              <a:noFill/>
            </a:ln>
          </p:spPr>
          <p:txBody>
            <a:bodyPr anchor="ctr"/>
            <a:lstStyle/>
            <a:p>
              <a:pPr algn="ctr"/>
              <a:endParaRPr dirty="0">
                <a:ea typeface="微软雅黑" panose="020B0503020204020204" pitchFamily="34" charset="-122"/>
              </a:endParaRPr>
            </a:p>
          </p:txBody>
        </p:sp>
        <p:sp>
          <p:nvSpPr>
            <p:cNvPr id="120" name="任意多边形 54"/>
            <p:cNvSpPr>
              <a:spLocks/>
            </p:cNvSpPr>
            <p:nvPr/>
          </p:nvSpPr>
          <p:spPr bwMode="auto">
            <a:xfrm>
              <a:off x="495297" y="2208905"/>
              <a:ext cx="2342678" cy="2417597"/>
            </a:xfrm>
            <a:custGeom>
              <a:avLst/>
              <a:gdLst>
                <a:gd name="T0" fmla="*/ 83 w 947"/>
                <a:gd name="T1" fmla="*/ 784 h 979"/>
                <a:gd name="T2" fmla="*/ 0 w 947"/>
                <a:gd name="T3" fmla="*/ 643 h 979"/>
                <a:gd name="T4" fmla="*/ 3 w 947"/>
                <a:gd name="T5" fmla="*/ 243 h 979"/>
                <a:gd name="T6" fmla="*/ 94 w 947"/>
                <a:gd name="T7" fmla="*/ 116 h 979"/>
                <a:gd name="T8" fmla="*/ 378 w 947"/>
                <a:gd name="T9" fmla="*/ 18 h 979"/>
                <a:gd name="T10" fmla="*/ 558 w 947"/>
                <a:gd name="T11" fmla="*/ 17 h 979"/>
                <a:gd name="T12" fmla="*/ 857 w 947"/>
                <a:gd name="T13" fmla="*/ 117 h 979"/>
                <a:gd name="T14" fmla="*/ 946 w 947"/>
                <a:gd name="T15" fmla="*/ 243 h 979"/>
                <a:gd name="T16" fmla="*/ 938 w 947"/>
                <a:gd name="T17" fmla="*/ 642 h 979"/>
                <a:gd name="T18" fmla="*/ 853 w 947"/>
                <a:gd name="T19" fmla="*/ 783 h 979"/>
                <a:gd name="T20" fmla="*/ 550 w 947"/>
                <a:gd name="T21" fmla="*/ 953 h 979"/>
                <a:gd name="T22" fmla="*/ 384 w 947"/>
                <a:gd name="T23" fmla="*/ 953 h 979"/>
                <a:gd name="T24" fmla="*/ 83 w 947"/>
                <a:gd name="T25" fmla="*/ 78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7" h="979">
                  <a:moveTo>
                    <a:pt x="83" y="784"/>
                  </a:moveTo>
                  <a:cubicBezTo>
                    <a:pt x="37" y="759"/>
                    <a:pt x="0" y="695"/>
                    <a:pt x="0" y="643"/>
                  </a:cubicBezTo>
                  <a:cubicBezTo>
                    <a:pt x="3" y="243"/>
                    <a:pt x="3" y="243"/>
                    <a:pt x="3" y="243"/>
                  </a:cubicBezTo>
                  <a:cubicBezTo>
                    <a:pt x="4" y="191"/>
                    <a:pt x="44" y="134"/>
                    <a:pt x="94" y="116"/>
                  </a:cubicBezTo>
                  <a:cubicBezTo>
                    <a:pt x="378" y="18"/>
                    <a:pt x="378" y="18"/>
                    <a:pt x="378" y="18"/>
                  </a:cubicBezTo>
                  <a:cubicBezTo>
                    <a:pt x="427" y="1"/>
                    <a:pt x="508" y="0"/>
                    <a:pt x="558" y="17"/>
                  </a:cubicBezTo>
                  <a:cubicBezTo>
                    <a:pt x="857" y="117"/>
                    <a:pt x="857" y="117"/>
                    <a:pt x="857" y="117"/>
                  </a:cubicBezTo>
                  <a:cubicBezTo>
                    <a:pt x="907" y="134"/>
                    <a:pt x="947" y="191"/>
                    <a:pt x="946" y="243"/>
                  </a:cubicBezTo>
                  <a:cubicBezTo>
                    <a:pt x="938" y="642"/>
                    <a:pt x="938" y="642"/>
                    <a:pt x="938" y="642"/>
                  </a:cubicBezTo>
                  <a:cubicBezTo>
                    <a:pt x="937" y="694"/>
                    <a:pt x="899" y="758"/>
                    <a:pt x="853" y="783"/>
                  </a:cubicBezTo>
                  <a:cubicBezTo>
                    <a:pt x="550" y="953"/>
                    <a:pt x="550" y="953"/>
                    <a:pt x="550" y="953"/>
                  </a:cubicBezTo>
                  <a:cubicBezTo>
                    <a:pt x="505" y="979"/>
                    <a:pt x="430" y="979"/>
                    <a:pt x="384" y="953"/>
                  </a:cubicBezTo>
                  <a:lnTo>
                    <a:pt x="83" y="7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ea typeface="微软雅黑" panose="020B0503020204020204" pitchFamily="34" charset="-122"/>
              </a:endParaRPr>
            </a:p>
          </p:txBody>
        </p:sp>
        <p:sp>
          <p:nvSpPr>
            <p:cNvPr id="121" name="矩形 120"/>
            <p:cNvSpPr/>
            <p:nvPr/>
          </p:nvSpPr>
          <p:spPr>
            <a:xfrm>
              <a:off x="530568" y="2739523"/>
              <a:ext cx="2272136" cy="1356353"/>
            </a:xfrm>
            <a:prstGeom prst="rect">
              <a:avLst/>
            </a:prstGeom>
          </p:spPr>
          <p:txBody>
            <a:bodyPr wrap="none" lIns="72000" tIns="0" rIns="72000" bIns="0">
              <a:normAutofit/>
            </a:bodyPr>
            <a:lstStyle/>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异构特征</a:t>
              </a:r>
              <a:endParaRPr lang="en-US" altLang="zh-CN" sz="1000" b="1" dirty="0">
                <a:solidFill>
                  <a:srgbClr val="FFC000"/>
                </a:solidFill>
                <a:ea typeface="微软雅黑" panose="020B0503020204020204" pitchFamily="34" charset="-122"/>
              </a:endParaRPr>
            </a:p>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模型复用</a:t>
              </a:r>
            </a:p>
          </p:txBody>
        </p:sp>
      </p:grpSp>
      <p:grpSp>
        <p:nvGrpSpPr>
          <p:cNvPr id="122" name="组合 121"/>
          <p:cNvGrpSpPr/>
          <p:nvPr/>
        </p:nvGrpSpPr>
        <p:grpSpPr>
          <a:xfrm>
            <a:off x="4926318" y="4595945"/>
            <a:ext cx="845747" cy="777439"/>
            <a:chOff x="319299" y="2023393"/>
            <a:chExt cx="2694674" cy="2811214"/>
          </a:xfrm>
        </p:grpSpPr>
        <p:sp>
          <p:nvSpPr>
            <p:cNvPr id="123" name="任意多边形 53"/>
            <p:cNvSpPr>
              <a:spLocks/>
            </p:cNvSpPr>
            <p:nvPr/>
          </p:nvSpPr>
          <p:spPr bwMode="auto">
            <a:xfrm>
              <a:off x="319299" y="2023393"/>
              <a:ext cx="2694674" cy="2811214"/>
            </a:xfrm>
            <a:custGeom>
              <a:avLst/>
              <a:gdLst>
                <a:gd name="T0" fmla="*/ 538 w 1089"/>
                <a:gd name="T1" fmla="*/ 1138 h 1138"/>
                <a:gd name="T2" fmla="*/ 466 w 1089"/>
                <a:gd name="T3" fmla="*/ 1122 h 1138"/>
                <a:gd name="T4" fmla="*/ 71 w 1089"/>
                <a:gd name="T5" fmla="*/ 895 h 1138"/>
                <a:gd name="T6" fmla="*/ 0 w 1089"/>
                <a:gd name="T7" fmla="*/ 772 h 1138"/>
                <a:gd name="T8" fmla="*/ 4 w 1089"/>
                <a:gd name="T9" fmla="*/ 248 h 1138"/>
                <a:gd name="T10" fmla="*/ 79 w 1089"/>
                <a:gd name="T11" fmla="*/ 143 h 1138"/>
                <a:gd name="T12" fmla="*/ 455 w 1089"/>
                <a:gd name="T13" fmla="*/ 12 h 1138"/>
                <a:gd name="T14" fmla="*/ 540 w 1089"/>
                <a:gd name="T15" fmla="*/ 0 h 1138"/>
                <a:gd name="T16" fmla="*/ 621 w 1089"/>
                <a:gd name="T17" fmla="*/ 11 h 1138"/>
                <a:gd name="T18" fmla="*/ 1015 w 1089"/>
                <a:gd name="T19" fmla="*/ 144 h 1138"/>
                <a:gd name="T20" fmla="*/ 1088 w 1089"/>
                <a:gd name="T21" fmla="*/ 247 h 1138"/>
                <a:gd name="T22" fmla="*/ 1078 w 1089"/>
                <a:gd name="T23" fmla="*/ 772 h 1138"/>
                <a:gd name="T24" fmla="*/ 1005 w 1089"/>
                <a:gd name="T25" fmla="*/ 895 h 1138"/>
                <a:gd name="T26" fmla="*/ 609 w 1089"/>
                <a:gd name="T27" fmla="*/ 1122 h 1138"/>
                <a:gd name="T28" fmla="*/ 538 w 1089"/>
                <a:gd name="T2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9" h="1138">
                  <a:moveTo>
                    <a:pt x="538" y="1138"/>
                  </a:moveTo>
                  <a:cubicBezTo>
                    <a:pt x="511" y="1138"/>
                    <a:pt x="485" y="1132"/>
                    <a:pt x="466" y="1122"/>
                  </a:cubicBezTo>
                  <a:cubicBezTo>
                    <a:pt x="71" y="895"/>
                    <a:pt x="71" y="895"/>
                    <a:pt x="71" y="895"/>
                  </a:cubicBezTo>
                  <a:cubicBezTo>
                    <a:pt x="32" y="873"/>
                    <a:pt x="0" y="817"/>
                    <a:pt x="0" y="772"/>
                  </a:cubicBezTo>
                  <a:cubicBezTo>
                    <a:pt x="4" y="248"/>
                    <a:pt x="4" y="248"/>
                    <a:pt x="4" y="248"/>
                  </a:cubicBezTo>
                  <a:cubicBezTo>
                    <a:pt x="4" y="205"/>
                    <a:pt x="38" y="157"/>
                    <a:pt x="79" y="143"/>
                  </a:cubicBezTo>
                  <a:cubicBezTo>
                    <a:pt x="455" y="12"/>
                    <a:pt x="455" y="12"/>
                    <a:pt x="455" y="12"/>
                  </a:cubicBezTo>
                  <a:cubicBezTo>
                    <a:pt x="477" y="4"/>
                    <a:pt x="508" y="0"/>
                    <a:pt x="540" y="0"/>
                  </a:cubicBezTo>
                  <a:cubicBezTo>
                    <a:pt x="570" y="0"/>
                    <a:pt x="600" y="4"/>
                    <a:pt x="621" y="11"/>
                  </a:cubicBezTo>
                  <a:cubicBezTo>
                    <a:pt x="1015" y="144"/>
                    <a:pt x="1015" y="144"/>
                    <a:pt x="1015" y="144"/>
                  </a:cubicBezTo>
                  <a:cubicBezTo>
                    <a:pt x="1056" y="157"/>
                    <a:pt x="1089" y="205"/>
                    <a:pt x="1088" y="247"/>
                  </a:cubicBezTo>
                  <a:cubicBezTo>
                    <a:pt x="1078" y="772"/>
                    <a:pt x="1078" y="772"/>
                    <a:pt x="1078" y="772"/>
                  </a:cubicBezTo>
                  <a:cubicBezTo>
                    <a:pt x="1077" y="816"/>
                    <a:pt x="1044" y="873"/>
                    <a:pt x="1005" y="895"/>
                  </a:cubicBezTo>
                  <a:cubicBezTo>
                    <a:pt x="609" y="1122"/>
                    <a:pt x="609" y="1122"/>
                    <a:pt x="609" y="1122"/>
                  </a:cubicBezTo>
                  <a:cubicBezTo>
                    <a:pt x="591" y="1132"/>
                    <a:pt x="565" y="1138"/>
                    <a:pt x="538" y="1138"/>
                  </a:cubicBezTo>
                  <a:close/>
                </a:path>
              </a:pathLst>
            </a:custGeom>
            <a:solidFill>
              <a:srgbClr val="FFC000"/>
            </a:solidFill>
            <a:ln>
              <a:noFill/>
            </a:ln>
          </p:spPr>
          <p:txBody>
            <a:bodyPr anchor="ctr"/>
            <a:lstStyle/>
            <a:p>
              <a:pPr algn="ctr"/>
              <a:endParaRPr dirty="0">
                <a:ea typeface="微软雅黑" panose="020B0503020204020204" pitchFamily="34" charset="-122"/>
              </a:endParaRPr>
            </a:p>
          </p:txBody>
        </p:sp>
        <p:sp>
          <p:nvSpPr>
            <p:cNvPr id="124" name="任意多边形 54"/>
            <p:cNvSpPr>
              <a:spLocks/>
            </p:cNvSpPr>
            <p:nvPr/>
          </p:nvSpPr>
          <p:spPr bwMode="auto">
            <a:xfrm>
              <a:off x="495297" y="2208905"/>
              <a:ext cx="2342678" cy="2417597"/>
            </a:xfrm>
            <a:custGeom>
              <a:avLst/>
              <a:gdLst>
                <a:gd name="T0" fmla="*/ 83 w 947"/>
                <a:gd name="T1" fmla="*/ 784 h 979"/>
                <a:gd name="T2" fmla="*/ 0 w 947"/>
                <a:gd name="T3" fmla="*/ 643 h 979"/>
                <a:gd name="T4" fmla="*/ 3 w 947"/>
                <a:gd name="T5" fmla="*/ 243 h 979"/>
                <a:gd name="T6" fmla="*/ 94 w 947"/>
                <a:gd name="T7" fmla="*/ 116 h 979"/>
                <a:gd name="T8" fmla="*/ 378 w 947"/>
                <a:gd name="T9" fmla="*/ 18 h 979"/>
                <a:gd name="T10" fmla="*/ 558 w 947"/>
                <a:gd name="T11" fmla="*/ 17 h 979"/>
                <a:gd name="T12" fmla="*/ 857 w 947"/>
                <a:gd name="T13" fmla="*/ 117 h 979"/>
                <a:gd name="T14" fmla="*/ 946 w 947"/>
                <a:gd name="T15" fmla="*/ 243 h 979"/>
                <a:gd name="T16" fmla="*/ 938 w 947"/>
                <a:gd name="T17" fmla="*/ 642 h 979"/>
                <a:gd name="T18" fmla="*/ 853 w 947"/>
                <a:gd name="T19" fmla="*/ 783 h 979"/>
                <a:gd name="T20" fmla="*/ 550 w 947"/>
                <a:gd name="T21" fmla="*/ 953 h 979"/>
                <a:gd name="T22" fmla="*/ 384 w 947"/>
                <a:gd name="T23" fmla="*/ 953 h 979"/>
                <a:gd name="T24" fmla="*/ 83 w 947"/>
                <a:gd name="T25" fmla="*/ 78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7" h="979">
                  <a:moveTo>
                    <a:pt x="83" y="784"/>
                  </a:moveTo>
                  <a:cubicBezTo>
                    <a:pt x="37" y="759"/>
                    <a:pt x="0" y="695"/>
                    <a:pt x="0" y="643"/>
                  </a:cubicBezTo>
                  <a:cubicBezTo>
                    <a:pt x="3" y="243"/>
                    <a:pt x="3" y="243"/>
                    <a:pt x="3" y="243"/>
                  </a:cubicBezTo>
                  <a:cubicBezTo>
                    <a:pt x="4" y="191"/>
                    <a:pt x="44" y="134"/>
                    <a:pt x="94" y="116"/>
                  </a:cubicBezTo>
                  <a:cubicBezTo>
                    <a:pt x="378" y="18"/>
                    <a:pt x="378" y="18"/>
                    <a:pt x="378" y="18"/>
                  </a:cubicBezTo>
                  <a:cubicBezTo>
                    <a:pt x="427" y="1"/>
                    <a:pt x="508" y="0"/>
                    <a:pt x="558" y="17"/>
                  </a:cubicBezTo>
                  <a:cubicBezTo>
                    <a:pt x="857" y="117"/>
                    <a:pt x="857" y="117"/>
                    <a:pt x="857" y="117"/>
                  </a:cubicBezTo>
                  <a:cubicBezTo>
                    <a:pt x="907" y="134"/>
                    <a:pt x="947" y="191"/>
                    <a:pt x="946" y="243"/>
                  </a:cubicBezTo>
                  <a:cubicBezTo>
                    <a:pt x="938" y="642"/>
                    <a:pt x="938" y="642"/>
                    <a:pt x="938" y="642"/>
                  </a:cubicBezTo>
                  <a:cubicBezTo>
                    <a:pt x="937" y="694"/>
                    <a:pt x="899" y="758"/>
                    <a:pt x="853" y="783"/>
                  </a:cubicBezTo>
                  <a:cubicBezTo>
                    <a:pt x="550" y="953"/>
                    <a:pt x="550" y="953"/>
                    <a:pt x="550" y="953"/>
                  </a:cubicBezTo>
                  <a:cubicBezTo>
                    <a:pt x="505" y="979"/>
                    <a:pt x="430" y="979"/>
                    <a:pt x="384" y="953"/>
                  </a:cubicBezTo>
                  <a:lnTo>
                    <a:pt x="83" y="7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ea typeface="微软雅黑" panose="020B0503020204020204" pitchFamily="34" charset="-122"/>
              </a:endParaRPr>
            </a:p>
          </p:txBody>
        </p:sp>
        <p:sp>
          <p:nvSpPr>
            <p:cNvPr id="125" name="矩形 124"/>
            <p:cNvSpPr/>
            <p:nvPr/>
          </p:nvSpPr>
          <p:spPr>
            <a:xfrm>
              <a:off x="530568" y="2739523"/>
              <a:ext cx="2272136" cy="1356353"/>
            </a:xfrm>
            <a:prstGeom prst="rect">
              <a:avLst/>
            </a:prstGeom>
          </p:spPr>
          <p:txBody>
            <a:bodyPr wrap="none" lIns="72000" tIns="0" rIns="72000" bIns="0">
              <a:normAutofit/>
            </a:bodyPr>
            <a:lstStyle/>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基于多示例</a:t>
              </a:r>
              <a:endParaRPr lang="en-US" altLang="zh-CN" sz="1000" b="1" dirty="0">
                <a:solidFill>
                  <a:srgbClr val="FFC000"/>
                </a:solidFill>
                <a:ea typeface="微软雅黑" panose="020B0503020204020204" pitchFamily="34" charset="-122"/>
              </a:endParaRPr>
            </a:p>
            <a:p>
              <a:pPr lvl="0" algn="ctr" defTabSz="914378">
                <a:lnSpc>
                  <a:spcPct val="110000"/>
                </a:lnSpc>
                <a:spcBef>
                  <a:spcPct val="0"/>
                </a:spcBef>
                <a:defRPr/>
              </a:pPr>
              <a:r>
                <a:rPr lang="zh-CN" altLang="en-US" sz="1000" b="1" dirty="0">
                  <a:solidFill>
                    <a:srgbClr val="FFC000"/>
                  </a:solidFill>
                  <a:ea typeface="微软雅黑" panose="020B0503020204020204" pitchFamily="34" charset="-122"/>
                </a:rPr>
                <a:t>学习迁移</a:t>
              </a:r>
            </a:p>
          </p:txBody>
        </p:sp>
      </p:grpSp>
    </p:spTree>
    <p:extLst>
      <p:ext uri="{BB962C8B-B14F-4D97-AF65-F5344CB8AC3E}">
        <p14:creationId xmlns:p14="http://schemas.microsoft.com/office/powerpoint/2010/main" val="12790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0-#ppt_w/2"/>
                                          </p:val>
                                        </p:tav>
                                        <p:tav tm="100000">
                                          <p:val>
                                            <p:strVal val="#ppt_x"/>
                                          </p:val>
                                        </p:tav>
                                      </p:tavLst>
                                    </p:anim>
                                    <p:anim calcmode="lin" valueType="num">
                                      <p:cBhvr additive="base">
                                        <p:cTn id="3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0-#ppt_w/2"/>
                                          </p:val>
                                        </p:tav>
                                        <p:tav tm="100000">
                                          <p:val>
                                            <p:strVal val="#ppt_x"/>
                                          </p:val>
                                        </p:tav>
                                      </p:tavLst>
                                    </p:anim>
                                    <p:anim calcmode="lin" valueType="num">
                                      <p:cBhvr additive="base">
                                        <p:cTn id="40" dur="500" fill="hold"/>
                                        <p:tgtEl>
                                          <p:spTgt spid="5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0-#ppt_w/2"/>
                                          </p:val>
                                        </p:tav>
                                        <p:tav tm="100000">
                                          <p:val>
                                            <p:strVal val="#ppt_x"/>
                                          </p:val>
                                        </p:tav>
                                      </p:tavLst>
                                    </p:anim>
                                    <p:anim calcmode="lin" valueType="num">
                                      <p:cBhvr additive="base">
                                        <p:cTn id="44"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0-#ppt_w/2"/>
                                          </p:val>
                                        </p:tav>
                                        <p:tav tm="100000">
                                          <p:val>
                                            <p:strVal val="#ppt_x"/>
                                          </p:val>
                                        </p:tav>
                                      </p:tavLst>
                                    </p:anim>
                                    <p:anim calcmode="lin" valueType="num">
                                      <p:cBhvr additive="base">
                                        <p:cTn id="50" dur="500" fill="hold"/>
                                        <p:tgtEl>
                                          <p:spTgt spid="65"/>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anim calcmode="lin" valueType="num">
                                      <p:cBhvr additive="base">
                                        <p:cTn id="53" dur="500" fill="hold"/>
                                        <p:tgtEl>
                                          <p:spTgt spid="72"/>
                                        </p:tgtEl>
                                        <p:attrNameLst>
                                          <p:attrName>ppt_x</p:attrName>
                                        </p:attrNameLst>
                                      </p:cBhvr>
                                      <p:tavLst>
                                        <p:tav tm="0">
                                          <p:val>
                                            <p:strVal val="0-#ppt_w/2"/>
                                          </p:val>
                                        </p:tav>
                                        <p:tav tm="100000">
                                          <p:val>
                                            <p:strVal val="#ppt_x"/>
                                          </p:val>
                                        </p:tav>
                                      </p:tavLst>
                                    </p:anim>
                                    <p:anim calcmode="lin" valueType="num">
                                      <p:cBhvr additive="base">
                                        <p:cTn id="5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fill="hold"/>
                                        <p:tgtEl>
                                          <p:spTgt spid="73"/>
                                        </p:tgtEl>
                                        <p:attrNameLst>
                                          <p:attrName>ppt_x</p:attrName>
                                        </p:attrNameLst>
                                      </p:cBhvr>
                                      <p:tavLst>
                                        <p:tav tm="0">
                                          <p:val>
                                            <p:strVal val="#ppt_x"/>
                                          </p:val>
                                        </p:tav>
                                        <p:tav tm="100000">
                                          <p:val>
                                            <p:strVal val="#ppt_x"/>
                                          </p:val>
                                        </p:tav>
                                      </p:tavLst>
                                    </p:anim>
                                    <p:anim calcmode="lin" valueType="num">
                                      <p:cBhvr additive="base">
                                        <p:cTn id="60" dur="500" fill="hold"/>
                                        <p:tgtEl>
                                          <p:spTgt spid="7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 calcmode="lin" valueType="num">
                                      <p:cBhvr additive="base">
                                        <p:cTn id="63" dur="500" fill="hold"/>
                                        <p:tgtEl>
                                          <p:spTgt spid="80"/>
                                        </p:tgtEl>
                                        <p:attrNameLst>
                                          <p:attrName>ppt_x</p:attrName>
                                        </p:attrNameLst>
                                      </p:cBhvr>
                                      <p:tavLst>
                                        <p:tav tm="0">
                                          <p:val>
                                            <p:strVal val="#ppt_x"/>
                                          </p:val>
                                        </p:tav>
                                        <p:tav tm="100000">
                                          <p:val>
                                            <p:strVal val="#ppt_x"/>
                                          </p:val>
                                        </p:tav>
                                      </p:tavLst>
                                    </p:anim>
                                    <p:anim calcmode="lin" valueType="num">
                                      <p:cBhvr additive="base">
                                        <p:cTn id="64" dur="500" fill="hold"/>
                                        <p:tgtEl>
                                          <p:spTgt spid="80"/>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81"/>
                                        </p:tgtEl>
                                        <p:attrNameLst>
                                          <p:attrName>style.visibility</p:attrName>
                                        </p:attrNameLst>
                                      </p:cBhvr>
                                      <p:to>
                                        <p:strVal val="visible"/>
                                      </p:to>
                                    </p:set>
                                    <p:anim calcmode="lin" valueType="num">
                                      <p:cBhvr additive="base">
                                        <p:cTn id="69" dur="500" fill="hold"/>
                                        <p:tgtEl>
                                          <p:spTgt spid="81"/>
                                        </p:tgtEl>
                                        <p:attrNameLst>
                                          <p:attrName>ppt_x</p:attrName>
                                        </p:attrNameLst>
                                      </p:cBhvr>
                                      <p:tavLst>
                                        <p:tav tm="0">
                                          <p:val>
                                            <p:strVal val="1+#ppt_w/2"/>
                                          </p:val>
                                        </p:tav>
                                        <p:tav tm="100000">
                                          <p:val>
                                            <p:strVal val="#ppt_x"/>
                                          </p:val>
                                        </p:tav>
                                      </p:tavLst>
                                    </p:anim>
                                    <p:anim calcmode="lin" valueType="num">
                                      <p:cBhvr additive="base">
                                        <p:cTn id="70" dur="500" fill="hold"/>
                                        <p:tgtEl>
                                          <p:spTgt spid="81"/>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1+#ppt_w/2"/>
                                          </p:val>
                                        </p:tav>
                                        <p:tav tm="100000">
                                          <p:val>
                                            <p:strVal val="#ppt_x"/>
                                          </p:val>
                                        </p:tav>
                                      </p:tavLst>
                                    </p:anim>
                                    <p:anim calcmode="lin" valueType="num">
                                      <p:cBhvr additive="base">
                                        <p:cTn id="74"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1+#ppt_w/2"/>
                                          </p:val>
                                        </p:tav>
                                        <p:tav tm="100000">
                                          <p:val>
                                            <p:strVal val="#ppt_x"/>
                                          </p:val>
                                        </p:tav>
                                      </p:tavLst>
                                    </p:anim>
                                    <p:anim calcmode="lin" valueType="num">
                                      <p:cBhvr additive="base">
                                        <p:cTn id="80" dur="500" fill="hold"/>
                                        <p:tgtEl>
                                          <p:spTgt spid="8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anim calcmode="lin" valueType="num">
                                      <p:cBhvr additive="base">
                                        <p:cTn id="83" dur="500" fill="hold"/>
                                        <p:tgtEl>
                                          <p:spTgt spid="96"/>
                                        </p:tgtEl>
                                        <p:attrNameLst>
                                          <p:attrName>ppt_x</p:attrName>
                                        </p:attrNameLst>
                                      </p:cBhvr>
                                      <p:tavLst>
                                        <p:tav tm="0">
                                          <p:val>
                                            <p:strVal val="1+#ppt_w/2"/>
                                          </p:val>
                                        </p:tav>
                                        <p:tav tm="100000">
                                          <p:val>
                                            <p:strVal val="#ppt_x"/>
                                          </p:val>
                                        </p:tav>
                                      </p:tavLst>
                                    </p:anim>
                                    <p:anim calcmode="lin" valueType="num">
                                      <p:cBhvr additive="base">
                                        <p:cTn id="8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additive="base">
                                        <p:cTn id="89" dur="500" fill="hold"/>
                                        <p:tgtEl>
                                          <p:spTgt spid="97"/>
                                        </p:tgtEl>
                                        <p:attrNameLst>
                                          <p:attrName>ppt_x</p:attrName>
                                        </p:attrNameLst>
                                      </p:cBhvr>
                                      <p:tavLst>
                                        <p:tav tm="0">
                                          <p:val>
                                            <p:strVal val="1+#ppt_w/2"/>
                                          </p:val>
                                        </p:tav>
                                        <p:tav tm="100000">
                                          <p:val>
                                            <p:strVal val="#ppt_x"/>
                                          </p:val>
                                        </p:tav>
                                      </p:tavLst>
                                    </p:anim>
                                    <p:anim calcmode="lin" valueType="num">
                                      <p:cBhvr additive="base">
                                        <p:cTn id="90" dur="500" fill="hold"/>
                                        <p:tgtEl>
                                          <p:spTgt spid="9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anim calcmode="lin" valueType="num">
                                      <p:cBhvr additive="base">
                                        <p:cTn id="93" dur="500" fill="hold"/>
                                        <p:tgtEl>
                                          <p:spTgt spid="104"/>
                                        </p:tgtEl>
                                        <p:attrNameLst>
                                          <p:attrName>ppt_x</p:attrName>
                                        </p:attrNameLst>
                                      </p:cBhvr>
                                      <p:tavLst>
                                        <p:tav tm="0">
                                          <p:val>
                                            <p:strVal val="1+#ppt_w/2"/>
                                          </p:val>
                                        </p:tav>
                                        <p:tav tm="100000">
                                          <p:val>
                                            <p:strVal val="#ppt_x"/>
                                          </p:val>
                                        </p:tav>
                                      </p:tavLst>
                                    </p:anim>
                                    <p:anim calcmode="lin" valueType="num">
                                      <p:cBhvr additive="base">
                                        <p:cTn id="94"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fade">
                                      <p:cBhvr>
                                        <p:cTn id="99" dur="1000"/>
                                        <p:tgtEl>
                                          <p:spTgt spid="105"/>
                                        </p:tgtEl>
                                      </p:cBhvr>
                                    </p:animEffect>
                                    <p:anim calcmode="lin" valueType="num">
                                      <p:cBhvr>
                                        <p:cTn id="100" dur="1000" fill="hold"/>
                                        <p:tgtEl>
                                          <p:spTgt spid="105"/>
                                        </p:tgtEl>
                                        <p:attrNameLst>
                                          <p:attrName>ppt_x</p:attrName>
                                        </p:attrNameLst>
                                      </p:cBhvr>
                                      <p:tavLst>
                                        <p:tav tm="0">
                                          <p:val>
                                            <p:strVal val="#ppt_x"/>
                                          </p:val>
                                        </p:tav>
                                        <p:tav tm="100000">
                                          <p:val>
                                            <p:strVal val="#ppt_x"/>
                                          </p:val>
                                        </p:tav>
                                      </p:tavLst>
                                    </p:anim>
                                    <p:anim calcmode="lin" valueType="num">
                                      <p:cBhvr>
                                        <p:cTn id="101"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heel(1)">
                                      <p:cBhvr>
                                        <p:cTn id="106" dur="2000"/>
                                        <p:tgtEl>
                                          <p:spTgt spid="106"/>
                                        </p:tgtEl>
                                      </p:cBhvr>
                                    </p:animEffect>
                                  </p:childTnLst>
                                </p:cTn>
                              </p:par>
                              <p:par>
                                <p:cTn id="107" presetID="21" presetClass="entr" presetSubtype="1" fill="hold" grpId="0" nodeType="withEffect">
                                  <p:stCondLst>
                                    <p:cond delay="0"/>
                                  </p:stCondLst>
                                  <p:childTnLst>
                                    <p:set>
                                      <p:cBhvr>
                                        <p:cTn id="108" dur="1" fill="hold">
                                          <p:stCondLst>
                                            <p:cond delay="0"/>
                                          </p:stCondLst>
                                        </p:cTn>
                                        <p:tgtEl>
                                          <p:spTgt spid="109"/>
                                        </p:tgtEl>
                                        <p:attrNameLst>
                                          <p:attrName>style.visibility</p:attrName>
                                        </p:attrNameLst>
                                      </p:cBhvr>
                                      <p:to>
                                        <p:strVal val="visible"/>
                                      </p:to>
                                    </p:set>
                                    <p:animEffect transition="in" filter="wheel(1)">
                                      <p:cBhvr>
                                        <p:cTn id="109" dur="2000"/>
                                        <p:tgtEl>
                                          <p:spTgt spid="109"/>
                                        </p:tgtEl>
                                      </p:cBhvr>
                                    </p:animEffect>
                                  </p:childTnLst>
                                </p:cTn>
                              </p:par>
                            </p:childTnLst>
                          </p:cTn>
                        </p:par>
                      </p:childTnLst>
                    </p:cTn>
                  </p:par>
                  <p:par>
                    <p:cTn id="110" fill="hold">
                      <p:stCondLst>
                        <p:cond delay="indefinite"/>
                      </p:stCondLst>
                      <p:childTnLst>
                        <p:par>
                          <p:cTn id="111" fill="hold">
                            <p:stCondLst>
                              <p:cond delay="0"/>
                            </p:stCondLst>
                            <p:childTnLst>
                              <p:par>
                                <p:cTn id="112" presetID="6" presetClass="entr" presetSubtype="16" fill="hold" nodeType="clickEffect">
                                  <p:stCondLst>
                                    <p:cond delay="0"/>
                                  </p:stCondLst>
                                  <p:childTnLst>
                                    <p:set>
                                      <p:cBhvr>
                                        <p:cTn id="113" dur="1" fill="hold">
                                          <p:stCondLst>
                                            <p:cond delay="0"/>
                                          </p:stCondLst>
                                        </p:cTn>
                                        <p:tgtEl>
                                          <p:spTgt spid="110"/>
                                        </p:tgtEl>
                                        <p:attrNameLst>
                                          <p:attrName>style.visibility</p:attrName>
                                        </p:attrNameLst>
                                      </p:cBhvr>
                                      <p:to>
                                        <p:strVal val="visible"/>
                                      </p:to>
                                    </p:set>
                                    <p:animEffect transition="in" filter="circle(in)">
                                      <p:cBhvr>
                                        <p:cTn id="114" dur="500"/>
                                        <p:tgtEl>
                                          <p:spTgt spid="110"/>
                                        </p:tgtEl>
                                      </p:cBhvr>
                                    </p:animEffect>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nodeType="clickEffect">
                                  <p:stCondLst>
                                    <p:cond delay="0"/>
                                  </p:stCondLst>
                                  <p:childTnLst>
                                    <p:set>
                                      <p:cBhvr>
                                        <p:cTn id="118" dur="1" fill="hold">
                                          <p:stCondLst>
                                            <p:cond delay="0"/>
                                          </p:stCondLst>
                                        </p:cTn>
                                        <p:tgtEl>
                                          <p:spTgt spid="118"/>
                                        </p:tgtEl>
                                        <p:attrNameLst>
                                          <p:attrName>style.visibility</p:attrName>
                                        </p:attrNameLst>
                                      </p:cBhvr>
                                      <p:to>
                                        <p:strVal val="visible"/>
                                      </p:to>
                                    </p:set>
                                    <p:animEffect transition="in" filter="circle(in)">
                                      <p:cBhvr>
                                        <p:cTn id="119" dur="500"/>
                                        <p:tgtEl>
                                          <p:spTgt spid="118"/>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nodeType="click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circle(in)">
                                      <p:cBhvr>
                                        <p:cTn id="124" dur="500"/>
                                        <p:tgtEl>
                                          <p:spTgt spid="122"/>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nodeType="clickEffect">
                                  <p:stCondLst>
                                    <p:cond delay="0"/>
                                  </p:stCondLst>
                                  <p:childTnLst>
                                    <p:set>
                                      <p:cBhvr>
                                        <p:cTn id="128" dur="1" fill="hold">
                                          <p:stCondLst>
                                            <p:cond delay="0"/>
                                          </p:stCondLst>
                                        </p:cTn>
                                        <p:tgtEl>
                                          <p:spTgt spid="114"/>
                                        </p:tgtEl>
                                        <p:attrNameLst>
                                          <p:attrName>style.visibility</p:attrName>
                                        </p:attrNameLst>
                                      </p:cBhvr>
                                      <p:to>
                                        <p:strVal val="visible"/>
                                      </p:to>
                                    </p:set>
                                    <p:animEffect transition="in" filter="circle(in)">
                                      <p:cBhvr>
                                        <p:cTn id="12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36" grpId="0"/>
      <p:bldP spid="56" grpId="0"/>
      <p:bldP spid="64" grpId="0"/>
      <p:bldP spid="72" grpId="0"/>
      <p:bldP spid="80" grpId="0"/>
      <p:bldP spid="88" grpId="0"/>
      <p:bldP spid="96" grpId="0"/>
      <p:bldP spid="104" grpId="0"/>
      <p:bldP spid="105" grpId="0"/>
      <p:bldP spid="1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292058"/>
            <a:ext cx="3159823"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数据预处理：</a:t>
            </a:r>
          </a:p>
        </p:txBody>
      </p:sp>
      <p:sp>
        <p:nvSpPr>
          <p:cNvPr id="126" name="文本框 125"/>
          <p:cNvSpPr txBox="1"/>
          <p:nvPr/>
        </p:nvSpPr>
        <p:spPr>
          <a:xfrm>
            <a:off x="611560" y="2097912"/>
            <a:ext cx="2304256" cy="461665"/>
          </a:xfrm>
          <a:prstGeom prst="rect">
            <a:avLst/>
          </a:prstGeom>
          <a:noFill/>
        </p:spPr>
        <p:txBody>
          <a:bodyPr wrap="square" rtlCol="0">
            <a:spAutoFit/>
          </a:bodyPr>
          <a:lstStyle/>
          <a:p>
            <a:r>
              <a:rPr lang="en-US" altLang="zh-CN" dirty="0"/>
              <a:t>Noisy Label</a:t>
            </a:r>
            <a:r>
              <a:rPr lang="zh-CN" altLang="en-US" dirty="0"/>
              <a:t>去除</a:t>
            </a:r>
          </a:p>
        </p:txBody>
      </p:sp>
      <p:sp>
        <p:nvSpPr>
          <p:cNvPr id="127" name="文本框 126"/>
          <p:cNvSpPr txBox="1"/>
          <p:nvPr/>
        </p:nvSpPr>
        <p:spPr>
          <a:xfrm>
            <a:off x="827584" y="2962008"/>
            <a:ext cx="4912303" cy="461665"/>
          </a:xfrm>
          <a:prstGeom prst="rect">
            <a:avLst/>
          </a:prstGeom>
          <a:noFill/>
          <a:ln>
            <a:solidFill>
              <a:srgbClr val="FF0000"/>
            </a:solidFill>
          </a:ln>
        </p:spPr>
        <p:txBody>
          <a:bodyPr wrap="square" rtlCol="0">
            <a:spAutoFit/>
          </a:bodyPr>
          <a:lstStyle/>
          <a:p>
            <a:r>
              <a:rPr lang="zh-CN" altLang="en-US" dirty="0"/>
              <a:t>子特性无关特征 </a:t>
            </a:r>
            <a:r>
              <a:rPr lang="en-US" altLang="zh-CN" dirty="0"/>
              <a:t>+ </a:t>
            </a:r>
            <a:r>
              <a:rPr lang="zh-CN" altLang="en-US" dirty="0"/>
              <a:t>降维 </a:t>
            </a:r>
            <a:r>
              <a:rPr lang="en-US" altLang="zh-CN" dirty="0"/>
              <a:t>+ </a:t>
            </a:r>
            <a:r>
              <a:rPr lang="zh-CN" altLang="en-US" dirty="0"/>
              <a:t>距离计算</a:t>
            </a:r>
          </a:p>
        </p:txBody>
      </p:sp>
      <p:sp>
        <p:nvSpPr>
          <p:cNvPr id="128" name="文本框 127"/>
          <p:cNvSpPr txBox="1"/>
          <p:nvPr/>
        </p:nvSpPr>
        <p:spPr>
          <a:xfrm>
            <a:off x="6732240" y="2962008"/>
            <a:ext cx="1512168" cy="461665"/>
          </a:xfrm>
          <a:prstGeom prst="rect">
            <a:avLst/>
          </a:prstGeom>
          <a:noFill/>
          <a:ln>
            <a:solidFill>
              <a:srgbClr val="FF0000"/>
            </a:solidFill>
          </a:ln>
        </p:spPr>
        <p:txBody>
          <a:bodyPr wrap="square" rtlCol="0">
            <a:spAutoFit/>
          </a:bodyPr>
          <a:lstStyle/>
          <a:p>
            <a:r>
              <a:rPr lang="zh-CN" altLang="en-US" dirty="0"/>
              <a:t>选择</a:t>
            </a:r>
            <a:r>
              <a:rPr lang="en-US" altLang="zh-CN" dirty="0"/>
              <a:t>30%</a:t>
            </a:r>
            <a:endParaRPr lang="zh-CN" altLang="en-US" dirty="0"/>
          </a:p>
        </p:txBody>
      </p:sp>
      <p:sp>
        <p:nvSpPr>
          <p:cNvPr id="129" name="文本框 128"/>
          <p:cNvSpPr txBox="1"/>
          <p:nvPr/>
        </p:nvSpPr>
        <p:spPr>
          <a:xfrm>
            <a:off x="827584" y="5589240"/>
            <a:ext cx="4912303" cy="461665"/>
          </a:xfrm>
          <a:prstGeom prst="rect">
            <a:avLst/>
          </a:prstGeom>
          <a:noFill/>
          <a:ln>
            <a:solidFill>
              <a:srgbClr val="0070C0"/>
            </a:solidFill>
          </a:ln>
        </p:spPr>
        <p:txBody>
          <a:bodyPr wrap="square" rtlCol="0">
            <a:spAutoFit/>
          </a:bodyPr>
          <a:lstStyle/>
          <a:p>
            <a:r>
              <a:rPr lang="zh-CN" altLang="en-US" dirty="0"/>
              <a:t>小区七天数据 </a:t>
            </a:r>
            <a:r>
              <a:rPr lang="en-US" altLang="zh-CN" dirty="0"/>
              <a:t>+ </a:t>
            </a:r>
            <a:r>
              <a:rPr lang="zh-CN" altLang="en-US" dirty="0"/>
              <a:t>增益波动（方差）</a:t>
            </a:r>
          </a:p>
        </p:txBody>
      </p:sp>
      <p:sp>
        <p:nvSpPr>
          <p:cNvPr id="130" name="文本框 129"/>
          <p:cNvSpPr txBox="1"/>
          <p:nvPr/>
        </p:nvSpPr>
        <p:spPr>
          <a:xfrm>
            <a:off x="6732240" y="5596687"/>
            <a:ext cx="1512168" cy="461665"/>
          </a:xfrm>
          <a:prstGeom prst="rect">
            <a:avLst/>
          </a:prstGeom>
          <a:noFill/>
          <a:ln>
            <a:solidFill>
              <a:srgbClr val="0000FF"/>
            </a:solidFill>
          </a:ln>
        </p:spPr>
        <p:txBody>
          <a:bodyPr wrap="square" rtlCol="0">
            <a:spAutoFit/>
          </a:bodyPr>
          <a:lstStyle/>
          <a:p>
            <a:r>
              <a:rPr lang="zh-CN" altLang="en-US" dirty="0"/>
              <a:t>选择</a:t>
            </a:r>
            <a:r>
              <a:rPr lang="en-US" altLang="zh-CN" dirty="0"/>
              <a:t>30%</a:t>
            </a:r>
            <a:endParaRPr lang="zh-CN" altLang="en-US" dirty="0"/>
          </a:p>
        </p:txBody>
      </p:sp>
      <p:sp>
        <p:nvSpPr>
          <p:cNvPr id="131" name="文本框 130"/>
          <p:cNvSpPr txBox="1"/>
          <p:nvPr/>
        </p:nvSpPr>
        <p:spPr>
          <a:xfrm>
            <a:off x="4572000" y="4177433"/>
            <a:ext cx="936104" cy="461665"/>
          </a:xfrm>
          <a:prstGeom prst="rect">
            <a:avLst/>
          </a:prstGeom>
          <a:noFill/>
          <a:ln>
            <a:solidFill>
              <a:srgbClr val="FFC000"/>
            </a:solidFill>
          </a:ln>
        </p:spPr>
        <p:txBody>
          <a:bodyPr wrap="square" rtlCol="0">
            <a:spAutoFit/>
          </a:bodyPr>
          <a:lstStyle/>
          <a:p>
            <a:r>
              <a:rPr lang="zh-CN" altLang="en-US" dirty="0"/>
              <a:t>交集</a:t>
            </a:r>
          </a:p>
        </p:txBody>
      </p:sp>
      <p:cxnSp>
        <p:nvCxnSpPr>
          <p:cNvPr id="132" name="直接箭头连接符 131"/>
          <p:cNvCxnSpPr>
            <a:stCxn id="127" idx="3"/>
            <a:endCxn id="128" idx="1"/>
          </p:cNvCxnSpPr>
          <p:nvPr/>
        </p:nvCxnSpPr>
        <p:spPr bwMode="auto">
          <a:xfrm>
            <a:off x="5739887" y="3192841"/>
            <a:ext cx="992353" cy="0"/>
          </a:xfrm>
          <a:prstGeom prst="straightConnector1">
            <a:avLst/>
          </a:prstGeom>
          <a:solidFill>
            <a:schemeClr val="accent1"/>
          </a:solidFill>
          <a:ln w="12700" cap="flat" cmpd="sng" algn="ctr">
            <a:solidFill>
              <a:srgbClr val="FF0000"/>
            </a:solidFill>
            <a:prstDash val="solid"/>
            <a:round/>
            <a:headEnd type="none" w="med" len="med"/>
            <a:tailEnd type="triangle"/>
          </a:ln>
        </p:spPr>
      </p:cxnSp>
      <p:cxnSp>
        <p:nvCxnSpPr>
          <p:cNvPr id="133" name="直接箭头连接符 132"/>
          <p:cNvCxnSpPr/>
          <p:nvPr/>
        </p:nvCxnSpPr>
        <p:spPr bwMode="auto">
          <a:xfrm>
            <a:off x="5739887" y="5842328"/>
            <a:ext cx="992353" cy="0"/>
          </a:xfrm>
          <a:prstGeom prst="straightConnector1">
            <a:avLst/>
          </a:prstGeom>
          <a:solidFill>
            <a:schemeClr val="accent1"/>
          </a:solidFill>
          <a:ln w="12700" cap="flat" cmpd="sng" algn="ctr">
            <a:solidFill>
              <a:srgbClr val="0000FF"/>
            </a:solidFill>
            <a:prstDash val="solid"/>
            <a:round/>
            <a:headEnd type="none" w="med" len="med"/>
            <a:tailEnd type="triangle"/>
          </a:ln>
        </p:spPr>
      </p:cxnSp>
      <p:cxnSp>
        <p:nvCxnSpPr>
          <p:cNvPr id="134" name="曲线连接符 133"/>
          <p:cNvCxnSpPr>
            <a:stCxn id="128" idx="2"/>
            <a:endCxn id="131" idx="3"/>
          </p:cNvCxnSpPr>
          <p:nvPr/>
        </p:nvCxnSpPr>
        <p:spPr bwMode="auto">
          <a:xfrm rot="5400000">
            <a:off x="6005918" y="2925859"/>
            <a:ext cx="984593" cy="1980220"/>
          </a:xfrm>
          <a:prstGeom prst="curvedConnector2">
            <a:avLst/>
          </a:prstGeom>
          <a:solidFill>
            <a:schemeClr val="accent1"/>
          </a:solidFill>
          <a:ln w="12700" cap="flat" cmpd="sng" algn="ctr">
            <a:solidFill>
              <a:srgbClr val="FFC000"/>
            </a:solidFill>
            <a:prstDash val="solid"/>
            <a:round/>
            <a:headEnd type="none" w="med" len="med"/>
            <a:tailEnd type="triangle"/>
          </a:ln>
        </p:spPr>
      </p:cxnSp>
      <p:cxnSp>
        <p:nvCxnSpPr>
          <p:cNvPr id="135" name="曲线连接符 134"/>
          <p:cNvCxnSpPr>
            <a:stCxn id="130" idx="0"/>
            <a:endCxn id="131" idx="3"/>
          </p:cNvCxnSpPr>
          <p:nvPr/>
        </p:nvCxnSpPr>
        <p:spPr bwMode="auto">
          <a:xfrm rot="16200000" flipV="1">
            <a:off x="5904004" y="4012367"/>
            <a:ext cx="1188421" cy="1980220"/>
          </a:xfrm>
          <a:prstGeom prst="curvedConnector2">
            <a:avLst/>
          </a:prstGeom>
          <a:solidFill>
            <a:schemeClr val="accent1"/>
          </a:solidFill>
          <a:ln w="12700" cap="flat" cmpd="sng" algn="ctr">
            <a:solidFill>
              <a:srgbClr val="FFC000"/>
            </a:solidFill>
            <a:prstDash val="solid"/>
            <a:round/>
            <a:headEnd type="none" w="med" len="med"/>
            <a:tailEnd type="triangle"/>
          </a:ln>
        </p:spPr>
      </p:cxnSp>
      <p:sp>
        <p:nvSpPr>
          <p:cNvPr id="136" name="文本框 135"/>
          <p:cNvSpPr txBox="1"/>
          <p:nvPr/>
        </p:nvSpPr>
        <p:spPr>
          <a:xfrm>
            <a:off x="1797297" y="4142982"/>
            <a:ext cx="1656184" cy="461665"/>
          </a:xfrm>
          <a:prstGeom prst="rect">
            <a:avLst/>
          </a:prstGeom>
          <a:noFill/>
        </p:spPr>
        <p:txBody>
          <a:bodyPr wrap="square" rtlCol="0">
            <a:spAutoFit/>
          </a:bodyPr>
          <a:lstStyle/>
          <a:p>
            <a:r>
              <a:rPr lang="en-US" altLang="zh-CN" dirty="0"/>
              <a:t>Filter 10%</a:t>
            </a:r>
            <a:endParaRPr lang="zh-CN" altLang="en-US" dirty="0"/>
          </a:p>
        </p:txBody>
      </p:sp>
    </p:spTree>
    <p:extLst>
      <p:ext uri="{BB962C8B-B14F-4D97-AF65-F5344CB8AC3E}">
        <p14:creationId xmlns:p14="http://schemas.microsoft.com/office/powerpoint/2010/main" val="400537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1C2779-20F6-4004-A8D7-5F32424165C3}"/>
              </a:ext>
            </a:extLst>
          </p:cNvPr>
          <p:cNvSpPr/>
          <p:nvPr/>
        </p:nvSpPr>
        <p:spPr>
          <a:xfrm>
            <a:off x="179512" y="404664"/>
            <a:ext cx="7992938"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研究内容：特征选择、降维是什么</a:t>
            </a:r>
            <a:endParaRPr lang="zh-CN" altLang="zh-CN" sz="3200" b="1" kern="100" dirty="0">
              <a:latin typeface="+mn-ea"/>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64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04664"/>
            <a:ext cx="5616624" cy="58477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1" hangingPunct="1">
              <a:spcAft>
                <a:spcPts val="0"/>
              </a:spcAft>
              <a:defRPr/>
            </a:pPr>
            <a:r>
              <a:rPr lang="zh-CN" altLang="en-US" sz="3200" b="1" kern="100" dirty="0">
                <a:latin typeface="+mn-ea"/>
                <a:ea typeface="宋体" panose="02010600030101010101" pitchFamily="2" charset="-122"/>
                <a:cs typeface="Times New Roman" panose="02020603050405020304" pitchFamily="18" charset="0"/>
              </a:rPr>
              <a:t>研究内容</a:t>
            </a:r>
            <a:endParaRPr lang="zh-CN" altLang="zh-CN" sz="3200" b="1" kern="100" dirty="0">
              <a:latin typeface="+mn-ea"/>
              <a:ea typeface="宋体" panose="02010600030101010101" pitchFamily="2" charset="-122"/>
              <a:cs typeface="Times New Roman" panose="02020603050405020304" pitchFamily="18" charset="0"/>
            </a:endParaRPr>
          </a:p>
        </p:txBody>
      </p:sp>
      <p:sp>
        <p:nvSpPr>
          <p:cNvPr id="23" name="内容占位符 2"/>
          <p:cNvSpPr txBox="1">
            <a:spLocks/>
          </p:cNvSpPr>
          <p:nvPr/>
        </p:nvSpPr>
        <p:spPr>
          <a:xfrm>
            <a:off x="179512" y="1292058"/>
            <a:ext cx="3159823" cy="595629"/>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lnSpc>
                <a:spcPct val="150000"/>
              </a:lnSpc>
              <a:spcBef>
                <a:spcPct val="0"/>
              </a:spcBef>
              <a:buClr>
                <a:srgbClr val="FFC000"/>
              </a:buClr>
              <a:buNone/>
            </a:pPr>
            <a:r>
              <a:rPr lang="zh-CN" altLang="en-US" sz="2400" b="1" dirty="0">
                <a:latin typeface="Times New Roman" panose="02020603050405020304" pitchFamily="18" charset="0"/>
                <a:ea typeface="宋体" panose="02010600030101010101" pitchFamily="2" charset="-122"/>
              </a:rPr>
              <a:t>浅层模型建模：</a:t>
            </a:r>
          </a:p>
        </p:txBody>
      </p:sp>
      <p:sp>
        <p:nvSpPr>
          <p:cNvPr id="16" name="文本框 15"/>
          <p:cNvSpPr txBox="1"/>
          <p:nvPr/>
        </p:nvSpPr>
        <p:spPr>
          <a:xfrm>
            <a:off x="454631" y="1994937"/>
            <a:ext cx="4824536" cy="830997"/>
          </a:xfrm>
          <a:prstGeom prst="rect">
            <a:avLst/>
          </a:prstGeom>
          <a:noFill/>
          <a:ln>
            <a:solidFill>
              <a:srgbClr val="FF0000"/>
            </a:solidFill>
          </a:ln>
        </p:spPr>
        <p:txBody>
          <a:bodyPr wrap="square" rtlCol="0">
            <a:spAutoFit/>
          </a:bodyPr>
          <a:lstStyle/>
          <a:p>
            <a:r>
              <a:rPr lang="zh-CN" altLang="en-US" b="1" dirty="0"/>
              <a:t>算法</a:t>
            </a:r>
            <a:r>
              <a:rPr lang="en-US" altLang="zh-CN" b="1" dirty="0"/>
              <a:t>:</a:t>
            </a:r>
          </a:p>
          <a:p>
            <a:r>
              <a:rPr lang="en-US" altLang="zh-CN" dirty="0"/>
              <a:t>Ridge</a:t>
            </a:r>
            <a:endParaRPr lang="zh-CN" altLang="en-US" dirty="0"/>
          </a:p>
        </p:txBody>
      </p:sp>
      <p:sp>
        <p:nvSpPr>
          <p:cNvPr id="17" name="文本框 16"/>
          <p:cNvSpPr txBox="1"/>
          <p:nvPr/>
        </p:nvSpPr>
        <p:spPr>
          <a:xfrm>
            <a:off x="454541" y="3097649"/>
            <a:ext cx="4824625" cy="1200329"/>
          </a:xfrm>
          <a:prstGeom prst="rect">
            <a:avLst/>
          </a:prstGeom>
          <a:noFill/>
          <a:ln>
            <a:solidFill>
              <a:srgbClr val="0070C0"/>
            </a:solidFill>
          </a:ln>
        </p:spPr>
        <p:txBody>
          <a:bodyPr wrap="square" rtlCol="0">
            <a:spAutoFit/>
          </a:bodyPr>
          <a:lstStyle/>
          <a:p>
            <a:r>
              <a:rPr lang="zh-CN" altLang="en-US" b="1" dirty="0"/>
              <a:t>评估指标</a:t>
            </a:r>
            <a:r>
              <a:rPr lang="en-US" altLang="zh-CN" b="1" dirty="0"/>
              <a:t>:</a:t>
            </a:r>
          </a:p>
          <a:p>
            <a:r>
              <a:rPr lang="zh-CN" altLang="en-US" dirty="0"/>
              <a:t>潜在高增益局点识别：</a:t>
            </a:r>
            <a:r>
              <a:rPr lang="en-US" altLang="zh-CN" dirty="0"/>
              <a:t>F1</a:t>
            </a:r>
          </a:p>
          <a:p>
            <a:r>
              <a:rPr lang="zh-CN" altLang="en-US" dirty="0"/>
              <a:t>增益预测：</a:t>
            </a:r>
            <a:r>
              <a:rPr lang="en-US" altLang="zh-CN" dirty="0"/>
              <a:t>P30</a:t>
            </a:r>
            <a:endParaRPr lang="zh-CN" altLang="en-US" dirty="0"/>
          </a:p>
        </p:txBody>
      </p:sp>
      <p:sp>
        <p:nvSpPr>
          <p:cNvPr id="18" name="文本框 17"/>
          <p:cNvSpPr txBox="1"/>
          <p:nvPr/>
        </p:nvSpPr>
        <p:spPr>
          <a:xfrm>
            <a:off x="5508104" y="2128153"/>
            <a:ext cx="3240360" cy="1938992"/>
          </a:xfrm>
          <a:prstGeom prst="rect">
            <a:avLst/>
          </a:prstGeom>
          <a:noFill/>
        </p:spPr>
        <p:txBody>
          <a:bodyPr wrap="square" rtlCol="0">
            <a:spAutoFit/>
          </a:bodyPr>
          <a:lstStyle/>
          <a:p>
            <a:r>
              <a:rPr lang="zh-CN" altLang="en-US" b="1" dirty="0"/>
              <a:t>循环验证：</a:t>
            </a:r>
            <a:r>
              <a:rPr lang="zh-CN" altLang="en-US" dirty="0"/>
              <a:t>使用除了目标领域的所有局点训练模型（三折交叉验证选最优模型参数），在目标领域上预测</a:t>
            </a:r>
          </a:p>
        </p:txBody>
      </p:sp>
      <p:sp>
        <p:nvSpPr>
          <p:cNvPr id="20" name="文本框 19"/>
          <p:cNvSpPr txBox="1"/>
          <p:nvPr/>
        </p:nvSpPr>
        <p:spPr>
          <a:xfrm>
            <a:off x="409029" y="5877272"/>
            <a:ext cx="6192688" cy="338554"/>
          </a:xfrm>
          <a:prstGeom prst="rect">
            <a:avLst/>
          </a:prstGeom>
          <a:noFill/>
        </p:spPr>
        <p:txBody>
          <a:bodyPr wrap="square" rtlCol="0">
            <a:spAutoFit/>
          </a:bodyPr>
          <a:lstStyle/>
          <a:p>
            <a:r>
              <a:rPr lang="zh-CN" altLang="en-US" sz="1100" dirty="0"/>
              <a:t>* </a:t>
            </a:r>
            <a:r>
              <a:rPr lang="en-US" altLang="zh-CN" sz="1600" dirty="0"/>
              <a:t>P30</a:t>
            </a:r>
            <a:r>
              <a:rPr lang="zh-CN" altLang="en-US" sz="1600" dirty="0"/>
              <a:t>是指的预测值和真实值误差在</a:t>
            </a:r>
            <a:r>
              <a:rPr lang="en-US" altLang="zh-CN" sz="1600" dirty="0"/>
              <a:t>30%</a:t>
            </a:r>
            <a:r>
              <a:rPr lang="zh-CN" altLang="en-US" sz="1600" dirty="0"/>
              <a:t>以内的小区比例</a:t>
            </a:r>
          </a:p>
        </p:txBody>
      </p:sp>
      <p:graphicFrame>
        <p:nvGraphicFramePr>
          <p:cNvPr id="21" name="表格 20"/>
          <p:cNvGraphicFramePr>
            <a:graphicFrameLocks noGrp="1"/>
          </p:cNvGraphicFramePr>
          <p:nvPr/>
        </p:nvGraphicFramePr>
        <p:xfrm>
          <a:off x="454542" y="4608559"/>
          <a:ext cx="8248230" cy="1194600"/>
        </p:xfrm>
        <a:graphic>
          <a:graphicData uri="http://schemas.openxmlformats.org/drawingml/2006/table">
            <a:tbl>
              <a:tblPr>
                <a:tableStyleId>{5C22544A-7EE6-4342-B048-85BDC9FD1C3A}</a:tableStyleId>
              </a:tblPr>
              <a:tblGrid>
                <a:gridCol w="916470">
                  <a:extLst>
                    <a:ext uri="{9D8B030D-6E8A-4147-A177-3AD203B41FA5}">
                      <a16:colId xmlns:a16="http://schemas.microsoft.com/office/drawing/2014/main" val="20000"/>
                    </a:ext>
                  </a:extLst>
                </a:gridCol>
                <a:gridCol w="916470">
                  <a:extLst>
                    <a:ext uri="{9D8B030D-6E8A-4147-A177-3AD203B41FA5}">
                      <a16:colId xmlns:a16="http://schemas.microsoft.com/office/drawing/2014/main" val="20001"/>
                    </a:ext>
                  </a:extLst>
                </a:gridCol>
                <a:gridCol w="916470">
                  <a:extLst>
                    <a:ext uri="{9D8B030D-6E8A-4147-A177-3AD203B41FA5}">
                      <a16:colId xmlns:a16="http://schemas.microsoft.com/office/drawing/2014/main" val="20002"/>
                    </a:ext>
                  </a:extLst>
                </a:gridCol>
                <a:gridCol w="916470">
                  <a:extLst>
                    <a:ext uri="{9D8B030D-6E8A-4147-A177-3AD203B41FA5}">
                      <a16:colId xmlns:a16="http://schemas.microsoft.com/office/drawing/2014/main" val="20003"/>
                    </a:ext>
                  </a:extLst>
                </a:gridCol>
                <a:gridCol w="916470">
                  <a:extLst>
                    <a:ext uri="{9D8B030D-6E8A-4147-A177-3AD203B41FA5}">
                      <a16:colId xmlns:a16="http://schemas.microsoft.com/office/drawing/2014/main" val="20004"/>
                    </a:ext>
                  </a:extLst>
                </a:gridCol>
                <a:gridCol w="916470">
                  <a:extLst>
                    <a:ext uri="{9D8B030D-6E8A-4147-A177-3AD203B41FA5}">
                      <a16:colId xmlns:a16="http://schemas.microsoft.com/office/drawing/2014/main" val="20005"/>
                    </a:ext>
                  </a:extLst>
                </a:gridCol>
                <a:gridCol w="916470">
                  <a:extLst>
                    <a:ext uri="{9D8B030D-6E8A-4147-A177-3AD203B41FA5}">
                      <a16:colId xmlns:a16="http://schemas.microsoft.com/office/drawing/2014/main" val="20006"/>
                    </a:ext>
                  </a:extLst>
                </a:gridCol>
                <a:gridCol w="916470">
                  <a:extLst>
                    <a:ext uri="{9D8B030D-6E8A-4147-A177-3AD203B41FA5}">
                      <a16:colId xmlns:a16="http://schemas.microsoft.com/office/drawing/2014/main" val="20007"/>
                    </a:ext>
                  </a:extLst>
                </a:gridCol>
                <a:gridCol w="916470">
                  <a:extLst>
                    <a:ext uri="{9D8B030D-6E8A-4147-A177-3AD203B41FA5}">
                      <a16:colId xmlns:a16="http://schemas.microsoft.com/office/drawing/2014/main" val="20008"/>
                    </a:ext>
                  </a:extLst>
                </a:gridCol>
              </a:tblGrid>
              <a:tr h="398200">
                <a:tc>
                  <a:txBody>
                    <a:bodyPr/>
                    <a:lstStyle/>
                    <a:p>
                      <a:pPr algn="ctr" fontAlgn="ctr"/>
                      <a:r>
                        <a:rPr lang="zh-CN" altLang="en-US" sz="1400" b="0" i="0" u="none" strike="noStrike" dirty="0">
                          <a:solidFill>
                            <a:schemeClr val="tx1"/>
                          </a:solidFill>
                          <a:effectLst/>
                          <a:latin typeface="宋体" panose="02010600030101010101" pitchFamily="2" charset="-122"/>
                          <a:ea typeface="宋体" panose="02010600030101010101" pitchFamily="2" charset="-122"/>
                        </a:rPr>
                        <a:t>局点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A</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B</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C</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D</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E1</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E2</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E3</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a:solidFill>
                            <a:schemeClr val="tx1"/>
                          </a:solidFill>
                          <a:effectLst/>
                        </a:rPr>
                        <a:t>T</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8200">
                <a:tc>
                  <a:txBody>
                    <a:bodyPr/>
                    <a:lstStyle/>
                    <a:p>
                      <a:pPr algn="ctr" fontAlgn="ctr"/>
                      <a:r>
                        <a:rPr lang="en-US" sz="1400" u="none" strike="noStrike" dirty="0">
                          <a:solidFill>
                            <a:schemeClr val="tx1"/>
                          </a:solidFill>
                          <a:effectLst/>
                        </a:rPr>
                        <a:t>F1</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0.947644</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0.500699</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0.77681</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0.466667</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0.95339</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0.94434</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0.965079</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0.938493</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8200">
                <a:tc>
                  <a:txBody>
                    <a:bodyPr/>
                    <a:lstStyle/>
                    <a:p>
                      <a:pPr algn="ctr" fontAlgn="ctr"/>
                      <a:r>
                        <a:rPr lang="en-US" sz="1400" u="none" strike="noStrike" dirty="0">
                          <a:solidFill>
                            <a:schemeClr val="tx1"/>
                          </a:solidFill>
                          <a:effectLst/>
                        </a:rPr>
                        <a:t>P30</a:t>
                      </a:r>
                      <a:endParaRPr lang="en-US"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0.699055</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0.535865</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0.664399</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a:solidFill>
                            <a:schemeClr val="tx1"/>
                          </a:solidFill>
                          <a:effectLst/>
                        </a:rPr>
                        <a:t>0.253165</a:t>
                      </a:r>
                      <a:endParaRPr lang="en-US" altLang="zh-CN" sz="1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0.765556</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0.675497</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0.637459</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u="none" strike="noStrike" dirty="0">
                          <a:solidFill>
                            <a:schemeClr val="tx1"/>
                          </a:solidFill>
                          <a:effectLst/>
                        </a:rPr>
                        <a:t>0.600277</a:t>
                      </a:r>
                      <a:endParaRPr lang="en-US" altLang="zh-CN" sz="1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93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34</TotalTime>
  <Words>2205</Words>
  <Application>Microsoft Office PowerPoint</Application>
  <PresentationFormat>全屏显示(4:3)</PresentationFormat>
  <Paragraphs>499</Paragraphs>
  <Slides>27</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 Unicode MS</vt:lpstr>
      <vt:lpstr>楷体</vt:lpstr>
      <vt:lpstr>宋体</vt:lpstr>
      <vt:lpstr>微软雅黑</vt:lpstr>
      <vt:lpstr>幼圆</vt:lpstr>
      <vt:lpstr>Arial</vt:lpstr>
      <vt:lpstr>Calibri</vt:lpstr>
      <vt:lpstr>Cambria Math</vt:lpstr>
      <vt:lpstr>Times New Roman</vt:lpstr>
      <vt:lpstr>Verdana</vt:lpstr>
      <vt:lpstr>Wingdings</vt:lpstr>
      <vt:lpstr>机器学习v2.1rgb</vt:lpstr>
      <vt:lpstr>智能系统设计与应用 (2022 春季学期)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dc:title>
  <dc:creator>Zhi-Hua Zhou</dc:creator>
  <cp:lastModifiedBy>Zhan De-Chuan</cp:lastModifiedBy>
  <cp:revision>283</cp:revision>
  <dcterms:created xsi:type="dcterms:W3CDTF">2015-12-30T14:22:00Z</dcterms:created>
  <dcterms:modified xsi:type="dcterms:W3CDTF">2022-03-20T04:43:05Z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C7759C8D49C54CB686CFDE53B3C39935</vt:lpwstr>
  </property>
  <property fmtid="{D5CDD505-2E9C-101B-9397-08002B2CF9AE}" pid="3" name="KSOProductBuildVer">
    <vt:lpwstr>2052-11.1.0.11294</vt:lpwstr>
  </property>
</Properties>
</file>