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91" r:id="rId3"/>
    <p:sldId id="292" r:id="rId4"/>
    <p:sldId id="293" r:id="rId5"/>
    <p:sldId id="296" r:id="rId6"/>
    <p:sldId id="295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9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9" autoAdjust="0"/>
    <p:restoredTop sz="77752" autoAdjust="0"/>
  </p:normalViewPr>
  <p:slideViewPr>
    <p:cSldViewPr snapToGrid="0">
      <p:cViewPr varScale="1">
        <p:scale>
          <a:sx n="126" d="100"/>
          <a:sy n="126" d="100"/>
        </p:scale>
        <p:origin x="20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BB8A1-DA65-427A-A186-8C7126B50F81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39F09-393E-4E6D-98AC-DC0B07A16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9F94-9B2D-412E-8E32-1F22715AAA57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Amortized Analysis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Use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binary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represent a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number is 0 initially, and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Cost of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Average cost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operations?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Easy 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More careful analysis… (Amortized analysis…)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  <a:blipFill>
                <a:blip r:embed="rId2"/>
                <a:stretch>
                  <a:fillRect l="-696" t="-3135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3968117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D96DB7-8051-4C3C-88D1-65E502474370}"/>
              </a:ext>
            </a:extLst>
          </p:cNvPr>
          <p:cNvGrpSpPr/>
          <p:nvPr/>
        </p:nvGrpSpPr>
        <p:grpSpPr>
          <a:xfrm>
            <a:off x="623819" y="3667285"/>
            <a:ext cx="4043432" cy="1361192"/>
            <a:chOff x="623819" y="3393372"/>
            <a:chExt cx="4043432" cy="13611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328A68-160D-4804-8159-BC9CBE1210E5}"/>
                </a:ext>
              </a:extLst>
            </p:cNvPr>
            <p:cNvGrpSpPr/>
            <p:nvPr/>
          </p:nvGrpSpPr>
          <p:grpSpPr>
            <a:xfrm>
              <a:off x="914678" y="4169769"/>
              <a:ext cx="3700134" cy="584795"/>
              <a:chOff x="628650" y="4072266"/>
              <a:chExt cx="3700134" cy="58479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C886A7-DFCD-4C61-9E06-C53FD9D4FAA6}"/>
                  </a:ext>
                </a:extLst>
              </p:cNvPr>
              <p:cNvSpPr/>
              <p:nvPr/>
            </p:nvSpPr>
            <p:spPr>
              <a:xfrm>
                <a:off x="628650" y="4072270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113270-48A4-4472-8390-080C55FEFB09}"/>
                  </a:ext>
                </a:extLst>
              </p:cNvPr>
              <p:cNvSpPr/>
              <p:nvPr/>
            </p:nvSpPr>
            <p:spPr>
              <a:xfrm>
                <a:off x="1245339" y="4072269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466D332-9881-42BC-A4D8-89107CBF792D}"/>
                  </a:ext>
                </a:extLst>
              </p:cNvPr>
              <p:cNvSpPr/>
              <p:nvPr/>
            </p:nvSpPr>
            <p:spPr>
              <a:xfrm>
                <a:off x="1862028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31388B3-D6AC-4B15-825C-0F2BFA91B55B}"/>
                  </a:ext>
                </a:extLst>
              </p:cNvPr>
              <p:cNvSpPr/>
              <p:nvPr/>
            </p:nvSpPr>
            <p:spPr>
              <a:xfrm>
                <a:off x="2478717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14EB8-ABEC-4D25-B4DC-E514FBB20139}"/>
                  </a:ext>
                </a:extLst>
              </p:cNvPr>
              <p:cNvSpPr/>
              <p:nvPr/>
            </p:nvSpPr>
            <p:spPr>
              <a:xfrm>
                <a:off x="3095406" y="4072267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508101-BA97-4698-8499-31815F27135C}"/>
                  </a:ext>
                </a:extLst>
              </p:cNvPr>
              <p:cNvSpPr/>
              <p:nvPr/>
            </p:nvSpPr>
            <p:spPr>
              <a:xfrm>
                <a:off x="3712095" y="4072266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/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8FB05FD-074B-4340-A0FC-F13F5BFE2DA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306467" y="3777708"/>
              <a:ext cx="1" cy="39206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/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2A7ADCB-9ED5-405C-8712-F711EA77245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215776" y="3777708"/>
              <a:ext cx="7247" cy="3920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number is 0 initially, and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Cost of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In 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: at most 1 bit;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 many bits.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a bit has to be set to 1 before it resets to 0!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we deposit 1 whenever we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later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1→0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 at most once, so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  <a:blipFill>
                <a:blip r:embed="rId2"/>
                <a:stretch>
                  <a:fillRect l="-931" t="-331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4498296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328A68-160D-4804-8159-BC9CBE1210E5}"/>
              </a:ext>
            </a:extLst>
          </p:cNvPr>
          <p:cNvGrpSpPr/>
          <p:nvPr/>
        </p:nvGrpSpPr>
        <p:grpSpPr>
          <a:xfrm>
            <a:off x="914678" y="4443682"/>
            <a:ext cx="3700134" cy="584795"/>
            <a:chOff x="628650" y="4072266"/>
            <a:chExt cx="3700134" cy="5847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C886A7-DFCD-4C61-9E06-C53FD9D4FAA6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113270-48A4-4472-8390-080C55FEFB09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66D332-9881-42BC-A4D8-89107CBF792D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1388B3-D6AC-4B15-825C-0F2BFA91B55B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D14EB8-ABEC-4D25-B4DC-E514FBB20139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08101-BA97-4698-8499-31815F27135C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1F90214-BAA3-4F8B-B9A6-69946E5BB15C}"/>
              </a:ext>
            </a:extLst>
          </p:cNvPr>
          <p:cNvSpPr/>
          <p:nvPr/>
        </p:nvSpPr>
        <p:spPr>
          <a:xfrm>
            <a:off x="4996407" y="2486730"/>
            <a:ext cx="2265630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5F2237-D42E-4BA3-874E-72F92BFA1755}"/>
              </a:ext>
            </a:extLst>
          </p:cNvPr>
          <p:cNvGrpSpPr/>
          <p:nvPr/>
        </p:nvGrpSpPr>
        <p:grpSpPr>
          <a:xfrm>
            <a:off x="446845" y="998732"/>
            <a:ext cx="3700134" cy="394135"/>
            <a:chOff x="425580" y="775448"/>
            <a:chExt cx="3700134" cy="39413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77BD40-D8A4-41A0-934D-EB85AE3B3BCE}"/>
                </a:ext>
              </a:extLst>
            </p:cNvPr>
            <p:cNvSpPr/>
            <p:nvPr/>
          </p:nvSpPr>
          <p:spPr>
            <a:xfrm>
              <a:off x="425580" y="775452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0D2EB3-7F22-48A5-A1A9-42EFD1CF30E9}"/>
                </a:ext>
              </a:extLst>
            </p:cNvPr>
            <p:cNvSpPr/>
            <p:nvPr/>
          </p:nvSpPr>
          <p:spPr>
            <a:xfrm>
              <a:off x="1042269" y="775451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7373CB-41D8-4FBF-9280-808B04FC960C}"/>
                </a:ext>
              </a:extLst>
            </p:cNvPr>
            <p:cNvSpPr/>
            <p:nvPr/>
          </p:nvSpPr>
          <p:spPr>
            <a:xfrm>
              <a:off x="1658958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592B1E-902B-45B2-81C7-DE9B8A17173C}"/>
                </a:ext>
              </a:extLst>
            </p:cNvPr>
            <p:cNvSpPr/>
            <p:nvPr/>
          </p:nvSpPr>
          <p:spPr>
            <a:xfrm>
              <a:off x="2275647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3A715-6D88-44EE-9A45-1777C0B79707}"/>
                </a:ext>
              </a:extLst>
            </p:cNvPr>
            <p:cNvSpPr/>
            <p:nvPr/>
          </p:nvSpPr>
          <p:spPr>
            <a:xfrm>
              <a:off x="2892336" y="775449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D4FEF8-9D8C-45AC-8C7B-4917790EE5AB}"/>
                </a:ext>
              </a:extLst>
            </p:cNvPr>
            <p:cNvSpPr/>
            <p:nvPr/>
          </p:nvSpPr>
          <p:spPr>
            <a:xfrm>
              <a:off x="3509025" y="775448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DCFFC9F-24D1-4C67-A9C7-2585CEF4F78D}"/>
              </a:ext>
            </a:extLst>
          </p:cNvPr>
          <p:cNvSpPr/>
          <p:nvPr/>
        </p:nvSpPr>
        <p:spPr>
          <a:xfrm>
            <a:off x="2036414" y="1442108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31BCDC0-0147-4BA0-A1C1-D7EBA4F9D8D9}"/>
              </a:ext>
            </a:extLst>
          </p:cNvPr>
          <p:cNvGrpSpPr/>
          <p:nvPr/>
        </p:nvGrpSpPr>
        <p:grpSpPr>
          <a:xfrm>
            <a:off x="446845" y="1885483"/>
            <a:ext cx="3700134" cy="739218"/>
            <a:chOff x="446845" y="1422737"/>
            <a:chExt cx="3700134" cy="7392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BC13338-7CB1-4F59-9625-5C1C950537D3}"/>
                </a:ext>
              </a:extLst>
            </p:cNvPr>
            <p:cNvGrpSpPr/>
            <p:nvPr/>
          </p:nvGrpSpPr>
          <p:grpSpPr>
            <a:xfrm>
              <a:off x="446845" y="1767820"/>
              <a:ext cx="3700134" cy="394135"/>
              <a:chOff x="425580" y="775448"/>
              <a:chExt cx="3700134" cy="39413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F50AED-BD41-41FB-B97D-A62A14B71A78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EF24733-5C16-4D0B-986A-D172728966A3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F050997-A270-4169-9B42-80420A233267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578185-0293-47F2-895C-D092CB9BB093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D203B6-591E-499A-8EB7-F83ECFE448AD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3CB4B0-8228-451B-B7F9-40A9E570AB7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2052" name="Picture 4" descr="Image result for dollar clipart">
              <a:extLst>
                <a:ext uri="{FF2B5EF4-FFF2-40B4-BE49-F238E27FC236}">
                  <a16:creationId xmlns:a16="http://schemas.microsoft.com/office/drawing/2014/main" id="{CF898BB4-03C8-489E-AE35-506708E51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142273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3987C31-9E6A-4F67-B29E-45F3D3D3B4DA}"/>
              </a:ext>
            </a:extLst>
          </p:cNvPr>
          <p:cNvSpPr/>
          <p:nvPr/>
        </p:nvSpPr>
        <p:spPr>
          <a:xfrm>
            <a:off x="2036413" y="2710771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19C13E-116F-4F78-BF47-8E17B11B2833}"/>
              </a:ext>
            </a:extLst>
          </p:cNvPr>
          <p:cNvGrpSpPr/>
          <p:nvPr/>
        </p:nvGrpSpPr>
        <p:grpSpPr>
          <a:xfrm>
            <a:off x="446844" y="3154146"/>
            <a:ext cx="3700134" cy="739218"/>
            <a:chOff x="446844" y="2494927"/>
            <a:chExt cx="3700134" cy="73921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0021A0F-5083-48E7-96AF-AC68AFBFCB08}"/>
                </a:ext>
              </a:extLst>
            </p:cNvPr>
            <p:cNvGrpSpPr/>
            <p:nvPr/>
          </p:nvGrpSpPr>
          <p:grpSpPr>
            <a:xfrm>
              <a:off x="446844" y="2840010"/>
              <a:ext cx="3700134" cy="394135"/>
              <a:chOff x="425580" y="775448"/>
              <a:chExt cx="3700134" cy="3941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824E3D-2164-468B-8F9E-FBF34CFDEACD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C25F9A6-E4F9-4EF8-AB2D-46EDAE88E74F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86E6AD-B055-4A0F-9186-CA11258BC57E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984D2F1-1FB1-406F-A351-6B588BA2B266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A9DEFCD-5198-4E58-9A37-BAFD9DBC1AA2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998FA94-1A6F-4494-806B-F7E417C81FC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36" name="Picture 4" descr="Image result for dollar clipart">
              <a:extLst>
                <a:ext uri="{FF2B5EF4-FFF2-40B4-BE49-F238E27FC236}">
                  <a16:creationId xmlns:a16="http://schemas.microsoft.com/office/drawing/2014/main" id="{93008727-AA8C-40B6-BBBD-D596D2BC2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249492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箭头: 下 49">
            <a:extLst>
              <a:ext uri="{FF2B5EF4-FFF2-40B4-BE49-F238E27FC236}">
                <a16:creationId xmlns:a16="http://schemas.microsoft.com/office/drawing/2014/main" id="{64DEC4FD-5FFE-4D2C-A2F9-BFCD76323048}"/>
              </a:ext>
            </a:extLst>
          </p:cNvPr>
          <p:cNvSpPr/>
          <p:nvPr/>
        </p:nvSpPr>
        <p:spPr>
          <a:xfrm>
            <a:off x="2036413" y="3959564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B4CD2E05-4ED7-4548-9A6A-FA616EB452A3}"/>
              </a:ext>
            </a:extLst>
          </p:cNvPr>
          <p:cNvGrpSpPr/>
          <p:nvPr/>
        </p:nvGrpSpPr>
        <p:grpSpPr>
          <a:xfrm>
            <a:off x="446844" y="4402937"/>
            <a:ext cx="3700134" cy="739220"/>
            <a:chOff x="446844" y="3743718"/>
            <a:chExt cx="3700134" cy="73922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B4B2060-4E99-41E4-9761-A3F6CF5D5846}"/>
                </a:ext>
              </a:extLst>
            </p:cNvPr>
            <p:cNvGrpSpPr/>
            <p:nvPr/>
          </p:nvGrpSpPr>
          <p:grpSpPr>
            <a:xfrm>
              <a:off x="446844" y="4088803"/>
              <a:ext cx="3700134" cy="394135"/>
              <a:chOff x="425580" y="775448"/>
              <a:chExt cx="3700134" cy="39413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2709B29-864F-4A6E-9E21-59DC7F4B5BAF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BA6F7C-5847-4173-9B2D-F5ED9B52A7A0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5E10101-6609-4DEA-972C-9C1B1A94A085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52C01B3-C6BF-4A34-8309-A400DE48B01C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4A1A1B-7AD8-45D1-9BEB-931B058ECAB0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801CA64-B722-4810-BB1E-A0AF19443B01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53" name="Picture 4" descr="Image result for dollar clipart">
              <a:extLst>
                <a:ext uri="{FF2B5EF4-FFF2-40B4-BE49-F238E27FC236}">
                  <a16:creationId xmlns:a16="http://schemas.microsoft.com/office/drawing/2014/main" id="{DA70A33D-0CEE-454B-A5AF-846802C61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3743720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Image result for dollar clipart">
              <a:extLst>
                <a:ext uri="{FF2B5EF4-FFF2-40B4-BE49-F238E27FC236}">
                  <a16:creationId xmlns:a16="http://schemas.microsoft.com/office/drawing/2014/main" id="{287BB1B6-B0AC-41F8-A6FC-F7D062F7D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3743718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箭头: 下 64">
            <a:extLst>
              <a:ext uri="{FF2B5EF4-FFF2-40B4-BE49-F238E27FC236}">
                <a16:creationId xmlns:a16="http://schemas.microsoft.com/office/drawing/2014/main" id="{65F1DA13-066C-4334-9207-15B124E0BFFF}"/>
              </a:ext>
            </a:extLst>
          </p:cNvPr>
          <p:cNvSpPr/>
          <p:nvPr/>
        </p:nvSpPr>
        <p:spPr>
          <a:xfrm>
            <a:off x="2036413" y="5208357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组合 2048">
            <a:extLst>
              <a:ext uri="{FF2B5EF4-FFF2-40B4-BE49-F238E27FC236}">
                <a16:creationId xmlns:a16="http://schemas.microsoft.com/office/drawing/2014/main" id="{6372184E-7E2E-453E-9062-6A408E54C4E9}"/>
              </a:ext>
            </a:extLst>
          </p:cNvPr>
          <p:cNvGrpSpPr/>
          <p:nvPr/>
        </p:nvGrpSpPr>
        <p:grpSpPr>
          <a:xfrm>
            <a:off x="446844" y="5668691"/>
            <a:ext cx="3700134" cy="722259"/>
            <a:chOff x="446844" y="5009472"/>
            <a:chExt cx="3700134" cy="722259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03D6552-9141-4BCC-AD1C-32BE1B963A94}"/>
                </a:ext>
              </a:extLst>
            </p:cNvPr>
            <p:cNvGrpSpPr/>
            <p:nvPr/>
          </p:nvGrpSpPr>
          <p:grpSpPr>
            <a:xfrm>
              <a:off x="446844" y="5337596"/>
              <a:ext cx="3700134" cy="394135"/>
              <a:chOff x="425580" y="775448"/>
              <a:chExt cx="3700134" cy="39413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815C9A3-E71F-4F3D-B3DE-CDF87AA06A73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493E837-9BEE-49B0-A4DB-BDCECF474F29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22D485C-8189-486A-9891-5AC16F614D28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834A3B2-5A4E-4913-A48A-B5478DCAAC5F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C4564DB-7204-4220-BFD7-52665EE0D2AB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23E3DB-3EC2-401C-A274-A2E288D38936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76" name="Picture 4" descr="Image result for dollar clipart">
              <a:extLst>
                <a:ext uri="{FF2B5EF4-FFF2-40B4-BE49-F238E27FC236}">
                  <a16:creationId xmlns:a16="http://schemas.microsoft.com/office/drawing/2014/main" id="{EDCF2B24-555A-4D08-AE20-CC55B0933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910" y="5009472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文本框 2049">
            <a:extLst>
              <a:ext uri="{FF2B5EF4-FFF2-40B4-BE49-F238E27FC236}">
                <a16:creationId xmlns:a16="http://schemas.microsoft.com/office/drawing/2014/main" id="{5A66CCB5-52BF-4F86-84FC-8552C2AF22B1}"/>
              </a:ext>
            </a:extLst>
          </p:cNvPr>
          <p:cNvSpPr txBox="1"/>
          <p:nvPr/>
        </p:nvSpPr>
        <p:spPr>
          <a:xfrm>
            <a:off x="7312707" y="113480"/>
            <a:ext cx="1549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Amortized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6B14F9A-C3DD-4E7B-96EC-FD491484DBDB}"/>
              </a:ext>
            </a:extLst>
          </p:cNvPr>
          <p:cNvSpPr txBox="1"/>
          <p:nvPr/>
        </p:nvSpPr>
        <p:spPr>
          <a:xfrm>
            <a:off x="4593518" y="113480"/>
            <a:ext cx="140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Actual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grpSp>
        <p:nvGrpSpPr>
          <p:cNvPr id="2051" name="组合 2050">
            <a:extLst>
              <a:ext uri="{FF2B5EF4-FFF2-40B4-BE49-F238E27FC236}">
                <a16:creationId xmlns:a16="http://schemas.microsoft.com/office/drawing/2014/main" id="{DCBB0D3B-1870-4942-B09D-67B1227065E7}"/>
              </a:ext>
            </a:extLst>
          </p:cNvPr>
          <p:cNvGrpSpPr/>
          <p:nvPr/>
        </p:nvGrpSpPr>
        <p:grpSpPr>
          <a:xfrm>
            <a:off x="4593518" y="1442108"/>
            <a:ext cx="4251489" cy="394132"/>
            <a:chOff x="4593518" y="1442108"/>
            <a:chExt cx="4251489" cy="39413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C56B567-EB06-452B-8489-94EFD788047D}"/>
                </a:ext>
              </a:extLst>
            </p:cNvPr>
            <p:cNvGrpSpPr/>
            <p:nvPr/>
          </p:nvGrpSpPr>
          <p:grpSpPr>
            <a:xfrm>
              <a:off x="7315925" y="1442108"/>
              <a:ext cx="1529082" cy="394132"/>
              <a:chOff x="5522122" y="782889"/>
              <a:chExt cx="1529082" cy="394132"/>
            </a:xfrm>
          </p:grpSpPr>
          <p:pic>
            <p:nvPicPr>
              <p:cNvPr id="23" name="Picture 4" descr="Image result for dollar clipart">
                <a:extLst>
                  <a:ext uri="{FF2B5EF4-FFF2-40B4-BE49-F238E27FC236}">
                    <a16:creationId xmlns:a16="http://schemas.microsoft.com/office/drawing/2014/main" id="{F1A087EE-C7B0-4431-BD74-62269219D5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×2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/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154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78FE7D81-DC7F-46AE-BAE8-8D54D441F065}"/>
              </a:ext>
            </a:extLst>
          </p:cNvPr>
          <p:cNvGrpSpPr/>
          <p:nvPr/>
        </p:nvGrpSpPr>
        <p:grpSpPr>
          <a:xfrm>
            <a:off x="4593518" y="2710771"/>
            <a:ext cx="4248271" cy="394132"/>
            <a:chOff x="4593518" y="2710771"/>
            <a:chExt cx="4248271" cy="3941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04FE82F-7B3A-4486-B2B9-1C836AD51982}"/>
                </a:ext>
              </a:extLst>
            </p:cNvPr>
            <p:cNvGrpSpPr/>
            <p:nvPr/>
          </p:nvGrpSpPr>
          <p:grpSpPr>
            <a:xfrm>
              <a:off x="7312707" y="2710771"/>
              <a:ext cx="1529082" cy="394132"/>
              <a:chOff x="5522122" y="782889"/>
              <a:chExt cx="1529082" cy="394132"/>
            </a:xfrm>
          </p:grpSpPr>
          <p:pic>
            <p:nvPicPr>
              <p:cNvPr id="39" name="Picture 4" descr="Image result for dollar clipart">
                <a:extLst>
                  <a:ext uri="{FF2B5EF4-FFF2-40B4-BE49-F238E27FC236}">
                    <a16:creationId xmlns:a16="http://schemas.microsoft.com/office/drawing/2014/main" id="{BB2D9534-7FA0-4B30-A83D-7C53BA244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×4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/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1+2=3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82" r="-2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4" name="组合 2053">
            <a:extLst>
              <a:ext uri="{FF2B5EF4-FFF2-40B4-BE49-F238E27FC236}">
                <a16:creationId xmlns:a16="http://schemas.microsoft.com/office/drawing/2014/main" id="{D402A954-A971-4AF7-B838-9CD6D31A7023}"/>
              </a:ext>
            </a:extLst>
          </p:cNvPr>
          <p:cNvGrpSpPr/>
          <p:nvPr/>
        </p:nvGrpSpPr>
        <p:grpSpPr>
          <a:xfrm>
            <a:off x="4572000" y="3959564"/>
            <a:ext cx="4269789" cy="394132"/>
            <a:chOff x="4572000" y="3959564"/>
            <a:chExt cx="4269789" cy="39413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CC8FDB0-836D-4DE6-9A37-5556631BF563}"/>
                </a:ext>
              </a:extLst>
            </p:cNvPr>
            <p:cNvGrpSpPr/>
            <p:nvPr/>
          </p:nvGrpSpPr>
          <p:grpSpPr>
            <a:xfrm>
              <a:off x="7312707" y="3959564"/>
              <a:ext cx="1529082" cy="394132"/>
              <a:chOff x="5522122" y="782889"/>
              <a:chExt cx="1529082" cy="394132"/>
            </a:xfrm>
          </p:grpSpPr>
          <p:pic>
            <p:nvPicPr>
              <p:cNvPr id="62" name="Picture 4" descr="Image result for dollar clipart">
                <a:extLst>
                  <a:ext uri="{FF2B5EF4-FFF2-40B4-BE49-F238E27FC236}">
                    <a16:creationId xmlns:a16="http://schemas.microsoft.com/office/drawing/2014/main" id="{2324C63B-EE3E-4017-9421-28BD2C2FF8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×6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/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3+1=4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r="-181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C8BEDDDA-B917-453D-89CD-A06034F8BE46}"/>
              </a:ext>
            </a:extLst>
          </p:cNvPr>
          <p:cNvGrpSpPr/>
          <p:nvPr/>
        </p:nvGrpSpPr>
        <p:grpSpPr>
          <a:xfrm>
            <a:off x="4593518" y="5208357"/>
            <a:ext cx="4248271" cy="394132"/>
            <a:chOff x="4593518" y="5208357"/>
            <a:chExt cx="4248271" cy="39413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B0E0AEF-1A61-46DE-878E-6715A0DD80A1}"/>
                </a:ext>
              </a:extLst>
            </p:cNvPr>
            <p:cNvGrpSpPr/>
            <p:nvPr/>
          </p:nvGrpSpPr>
          <p:grpSpPr>
            <a:xfrm>
              <a:off x="7312707" y="5208357"/>
              <a:ext cx="1529082" cy="394132"/>
              <a:chOff x="5522122" y="782889"/>
              <a:chExt cx="1529082" cy="394132"/>
            </a:xfrm>
          </p:grpSpPr>
          <p:pic>
            <p:nvPicPr>
              <p:cNvPr id="79" name="Picture 4" descr="Image result for dollar clipart">
                <a:extLst>
                  <a:ext uri="{FF2B5EF4-FFF2-40B4-BE49-F238E27FC236}">
                    <a16:creationId xmlns:a16="http://schemas.microsoft.com/office/drawing/2014/main" id="{84454D74-133D-48D1-B6F3-ECADA53F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×8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442" r="-697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/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4+3=7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11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50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Potential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Consider a sequence operations: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For the amortized cost to be valid: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amortized cost to be valid,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“Potential” is like the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balance in account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“Counting Method”.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slowly accumulates during “cheap” operations (deposit).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drops a lot after an “expensive” operation (withdraw).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the Potential Method could be more powerful in general…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2219" t="-1523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Potential Method</a:t>
            </a:r>
            <a:br>
              <a:rPr lang="en-US" dirty="0"/>
            </a:br>
            <a:r>
              <a:rPr lang="en-US" dirty="0"/>
              <a:t>Example: Binary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How to define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for Binary Counter?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potential is like “balance”.)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number </a:t>
                </a:r>
                <a:r>
                  <a:rPr lang="en-US" sz="2000" dirty="0"/>
                  <a:t>of 1s in the array after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Clearly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 is satisfied, how large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0→1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BE57FE-7B79-4E01-A702-60EF49B9D8BB}"/>
              </a:ext>
            </a:extLst>
          </p:cNvPr>
          <p:cNvGrpSpPr/>
          <p:nvPr/>
        </p:nvGrpSpPr>
        <p:grpSpPr>
          <a:xfrm>
            <a:off x="6661197" y="5167312"/>
            <a:ext cx="1854153" cy="1240773"/>
            <a:chOff x="3961573" y="4418797"/>
            <a:chExt cx="1854153" cy="124077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BD67FFD-DE4E-4231-A690-FA984BDABEED}"/>
                </a:ext>
              </a:extLst>
            </p:cNvPr>
            <p:cNvGrpSpPr/>
            <p:nvPr/>
          </p:nvGrpSpPr>
          <p:grpSpPr>
            <a:xfrm>
              <a:off x="3966222" y="4418797"/>
              <a:ext cx="1849504" cy="387122"/>
              <a:chOff x="3966222" y="4418797"/>
              <a:chExt cx="1849504" cy="3871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F40723-5A1E-4EC3-80A6-07B98E83134C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E2CAD2-4806-420F-B52A-8E505C1DC1A2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6BF7F8-0072-47F9-A181-C007A0AE7D9A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832797-0F53-44E0-9A02-77F4508ACFB4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E7B3820-F245-473E-8C4B-F4C3DC24F1D4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A4E958-8327-4EDF-885B-F798C41FB083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9543BE4-D5C1-4589-8277-3464D39BDD5B}"/>
                </a:ext>
              </a:extLst>
            </p:cNvPr>
            <p:cNvGrpSpPr/>
            <p:nvPr/>
          </p:nvGrpSpPr>
          <p:grpSpPr>
            <a:xfrm>
              <a:off x="4736942" y="4805915"/>
              <a:ext cx="989868" cy="461665"/>
              <a:chOff x="2499211" y="4876178"/>
              <a:chExt cx="989868" cy="461665"/>
            </a:xfrm>
          </p:grpSpPr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80CC270D-7098-4A45-986F-F892AC575FF0}"/>
                  </a:ext>
                </a:extLst>
              </p:cNvPr>
              <p:cNvSpPr/>
              <p:nvPr/>
            </p:nvSpPr>
            <p:spPr>
              <a:xfrm>
                <a:off x="2499211" y="4913452"/>
                <a:ext cx="264971" cy="387119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0A04B73-D7CB-4D29-BCA9-DC5B4FB64E83}"/>
                  </a:ext>
                </a:extLst>
              </p:cNvPr>
              <p:cNvSpPr txBox="1"/>
              <p:nvPr/>
            </p:nvSpPr>
            <p:spPr>
              <a:xfrm>
                <a:off x="2736950" y="4876178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Inc()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6BE83D-7596-4C5E-B0A9-5900A8063C05}"/>
                </a:ext>
              </a:extLst>
            </p:cNvPr>
            <p:cNvGrpSpPr/>
            <p:nvPr/>
          </p:nvGrpSpPr>
          <p:grpSpPr>
            <a:xfrm>
              <a:off x="3961573" y="5272448"/>
              <a:ext cx="1849504" cy="387122"/>
              <a:chOff x="3966222" y="4418797"/>
              <a:chExt cx="1849504" cy="3871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3E0BB2-47FD-43C2-A7BF-93A195A3BDA6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054C932-20CF-496C-A721-92F73FB8F4ED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71E99E-2CFE-4BB7-929B-B5F7FCD044D0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327BF50-170A-4E6F-ABBB-F9C24394402D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8CEAE6-EF2E-41CB-93D3-15297622932F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977EC65-61AC-4B45-B059-80797C57F0B5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6A66-A7C5-4F70-B2A4-3ED182C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</a:t>
            </a:r>
            <a:r>
              <a:rPr lang="en-US" sz="4000" b="1" dirty="0" err="1"/>
              <a:t>CircularArray</a:t>
            </a:r>
            <a:r>
              <a:rPr lang="en-US" sz="4000" dirty="0"/>
              <a:t> based </a:t>
            </a:r>
            <a:r>
              <a:rPr lang="en-US" sz="4000" b="1" dirty="0"/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Problem:</a:t>
                </a:r>
                <a:r>
                  <a:rPr lang="en-US" sz="2000" dirty="0"/>
                  <a:t> Array has limited size, what to do when it’s full?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Double the size when array is full and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comes.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Copy items to new array, insert new item,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 is Good:</a:t>
                </a:r>
                <a:r>
                  <a:rPr lang="en-US" sz="2000" dirty="0"/>
                  <a:t> amortized cost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New Problem:</a:t>
                </a:r>
                <a:r>
                  <a:rPr lang="en-US" sz="2000" dirty="0"/>
                  <a:t> Lots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then lots of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A lot of space wasted!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Reduce array size to half when array only half loaded after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Allocate new array of half size, copy items to new array,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Does the above solution achieves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/>
                  <a:t> Consider a full array and following ops: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…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Better solutions? How to prove new solutions indeed “better”?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Ch.17 (including 17.4)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5B156-52CC-484A-8949-D5FF2932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Implement </a:t>
            </a:r>
            <a:r>
              <a:rPr lang="en-US" sz="4000" b="1" dirty="0"/>
              <a:t>Queue</a:t>
            </a:r>
            <a:r>
              <a:rPr lang="en-US" sz="4000" dirty="0"/>
              <a:t> with </a:t>
            </a:r>
            <a:r>
              <a:rPr lang="en-US" sz="4000" b="1" dirty="0" err="1"/>
              <a:t>CircularArray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CircularArray</a:t>
                </a:r>
                <a:r>
                  <a:rPr lang="en-US" sz="2400" dirty="0"/>
                  <a:t> supports 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what to do when the array is full?!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Allocate a new array of double size.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Copy existing items to the new array, and insert new element.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Delete old array.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 may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So a sequence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operations can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time?!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  <a:blipFill>
                <a:blip r:embed="rId2"/>
                <a:stretch>
                  <a:fillRect l="-1005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823EFD2-94E3-4499-B02F-7053F23290F0}"/>
              </a:ext>
            </a:extLst>
          </p:cNvPr>
          <p:cNvGrpSpPr/>
          <p:nvPr/>
        </p:nvGrpSpPr>
        <p:grpSpPr>
          <a:xfrm>
            <a:off x="628650" y="5167311"/>
            <a:ext cx="2571194" cy="883827"/>
            <a:chOff x="628650" y="4894398"/>
            <a:chExt cx="2571194" cy="88382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4D76EB7-9B90-416B-878D-6215E1F79DFD}"/>
                </a:ext>
              </a:extLst>
            </p:cNvPr>
            <p:cNvGrpSpPr/>
            <p:nvPr/>
          </p:nvGrpSpPr>
          <p:grpSpPr>
            <a:xfrm>
              <a:off x="628650" y="5408893"/>
              <a:ext cx="2571194" cy="369332"/>
              <a:chOff x="4975041" y="2749770"/>
              <a:chExt cx="2571194" cy="36933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E3C0E5-4B74-4A3C-9FA0-16F9F44C6F1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7E4614-9385-4642-81C1-EB87AF362307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4564B3-C08F-46F7-BB8F-78C4BF18093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1B9B52-9E21-43D1-BDA0-F2A02E5E9CD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4A70B-C9E9-49A0-B535-D87C0DC613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39D92E0-5879-4A9E-9EB6-0990E08BEA6A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CDC19E-CEE3-4CFE-B5C5-ABDA6C41016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DAC7CA-2E0C-4127-806E-2BBE649A782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340240-E8E3-47A6-887F-9C751912B42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107190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CF9FD9-F120-4A21-A6B6-05D0415CD5BB}"/>
                </a:ext>
              </a:extLst>
            </p:cNvPr>
            <p:cNvSpPr txBox="1"/>
            <p:nvPr/>
          </p:nvSpPr>
          <p:spPr>
            <a:xfrm>
              <a:off x="781352" y="489439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764338-73EE-4F2D-AFFC-E22452B2F3A8}"/>
                </a:ext>
              </a:extLst>
            </p:cNvPr>
            <p:cNvSpPr txBox="1"/>
            <p:nvPr/>
          </p:nvSpPr>
          <p:spPr>
            <a:xfrm>
              <a:off x="1842410" y="489439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EB760EF-EF60-4B5B-9B06-30DE34D9205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186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561BE0-E6E4-44B4-AC2F-3ACA3724A29C}"/>
              </a:ext>
            </a:extLst>
          </p:cNvPr>
          <p:cNvGrpSpPr/>
          <p:nvPr/>
        </p:nvGrpSpPr>
        <p:grpSpPr>
          <a:xfrm>
            <a:off x="479709" y="5162966"/>
            <a:ext cx="2720135" cy="883827"/>
            <a:chOff x="3715551" y="4381906"/>
            <a:chExt cx="2720135" cy="88382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E073F66-93FB-4A61-8E0B-4B26878D9866}"/>
                </a:ext>
              </a:extLst>
            </p:cNvPr>
            <p:cNvGrpSpPr/>
            <p:nvPr/>
          </p:nvGrpSpPr>
          <p:grpSpPr>
            <a:xfrm>
              <a:off x="3864492" y="4896401"/>
              <a:ext cx="2571194" cy="369332"/>
              <a:chOff x="4975041" y="2749770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FA9E08A-1EC2-4B05-A4AF-D0B9FBF0F97E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466F9C8-CF8F-4F81-89D8-404AB242272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CEA523-9B20-4F25-A51F-3EE2611D1863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0006EB4-8E54-4025-85F4-4D852C22D1AC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FDE0FA2-55D0-478D-98FD-C2611AD692E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60B478B-4840-42E0-8588-13C72E6DCC0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AB0F4C6-DD17-4C24-B8C9-E2474E9B13C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9DC2551-5DF1-460E-83DC-8584CCB9A442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359C7C7-1203-42A7-AD34-0184614D8977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4343032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55B254C-2DDE-4ACF-A5B8-B02EF6423F1B}"/>
                </a:ext>
              </a:extLst>
            </p:cNvPr>
            <p:cNvSpPr txBox="1"/>
            <p:nvPr/>
          </p:nvSpPr>
          <p:spPr>
            <a:xfrm>
              <a:off x="4146583" y="438190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C78797-7018-407F-A8EC-38E9D13541D3}"/>
                </a:ext>
              </a:extLst>
            </p:cNvPr>
            <p:cNvSpPr txBox="1"/>
            <p:nvPr/>
          </p:nvSpPr>
          <p:spPr>
            <a:xfrm>
              <a:off x="3715551" y="438190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095F43F-EF6B-46BD-AA81-9CD2E2502C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476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497C378-7EE3-4047-96EF-23BD5FE77D03}"/>
              </a:ext>
            </a:extLst>
          </p:cNvPr>
          <p:cNvSpPr txBox="1"/>
          <p:nvPr/>
        </p:nvSpPr>
        <p:spPr>
          <a:xfrm>
            <a:off x="2404446" y="476068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(x)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973C036-9046-4FB2-B55C-D3827DFD89A6}"/>
              </a:ext>
            </a:extLst>
          </p:cNvPr>
          <p:cNvGrpSpPr/>
          <p:nvPr/>
        </p:nvGrpSpPr>
        <p:grpSpPr>
          <a:xfrm>
            <a:off x="3661410" y="5677461"/>
            <a:ext cx="5140912" cy="369332"/>
            <a:chOff x="3661410" y="5677461"/>
            <a:chExt cx="5140912" cy="369332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0901CE3-5274-48BD-9CB4-F3FF65731236}"/>
                </a:ext>
              </a:extLst>
            </p:cNvPr>
            <p:cNvGrpSpPr/>
            <p:nvPr/>
          </p:nvGrpSpPr>
          <p:grpSpPr>
            <a:xfrm>
              <a:off x="3661410" y="5677461"/>
              <a:ext cx="2893718" cy="369332"/>
              <a:chOff x="3661410" y="5677461"/>
              <a:chExt cx="2893718" cy="369332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CF466A0-65BC-453C-B6CC-E6E67E1E43C8}"/>
                  </a:ext>
                </a:extLst>
              </p:cNvPr>
              <p:cNvSpPr txBox="1"/>
              <p:nvPr/>
            </p:nvSpPr>
            <p:spPr>
              <a:xfrm>
                <a:off x="366141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E7E6E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rgbClr val="E7E6E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6B4077-1D4B-4E6A-A995-A8C623F45ABB}"/>
                  </a:ext>
                </a:extLst>
              </p:cNvPr>
              <p:cNvSpPr txBox="1"/>
              <p:nvPr/>
            </p:nvSpPr>
            <p:spPr>
              <a:xfrm>
                <a:off x="398393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998CD0A-A10E-4ABF-BCEE-872CA47FAAEF}"/>
                  </a:ext>
                </a:extLst>
              </p:cNvPr>
              <p:cNvSpPr txBox="1"/>
              <p:nvPr/>
            </p:nvSpPr>
            <p:spPr>
              <a:xfrm>
                <a:off x="4306458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E06B107-3B29-43FF-95A4-1982E48655F6}"/>
                  </a:ext>
                </a:extLst>
              </p:cNvPr>
              <p:cNvSpPr txBox="1"/>
              <p:nvPr/>
            </p:nvSpPr>
            <p:spPr>
              <a:xfrm>
                <a:off x="462898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C4D676-85F3-4167-AF95-ED42B7AB3E64}"/>
                  </a:ext>
                </a:extLst>
              </p:cNvPr>
              <p:cNvSpPr txBox="1"/>
              <p:nvPr/>
            </p:nvSpPr>
            <p:spPr>
              <a:xfrm>
                <a:off x="4951506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4D530E5-6B78-4330-A2E2-8BD42F1907DE}"/>
                  </a:ext>
                </a:extLst>
              </p:cNvPr>
              <p:cNvSpPr txBox="1"/>
              <p:nvPr/>
            </p:nvSpPr>
            <p:spPr>
              <a:xfrm>
                <a:off x="5268793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DA6AD34-1D8A-4312-80E8-78764B259FD1}"/>
                  </a:ext>
                </a:extLst>
              </p:cNvPr>
              <p:cNvSpPr txBox="1"/>
              <p:nvPr/>
            </p:nvSpPr>
            <p:spPr>
              <a:xfrm>
                <a:off x="5591317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039E3D4-D833-45B5-8E67-2CB8BFB6F2C6}"/>
                  </a:ext>
                </a:extLst>
              </p:cNvPr>
              <p:cNvSpPr txBox="1"/>
              <p:nvPr/>
            </p:nvSpPr>
            <p:spPr>
              <a:xfrm>
                <a:off x="590860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8D5EFF-D491-473A-8A76-651ABA1A970E}"/>
                  </a:ext>
                </a:extLst>
              </p:cNvPr>
              <p:cNvSpPr txBox="1"/>
              <p:nvPr/>
            </p:nvSpPr>
            <p:spPr>
              <a:xfrm>
                <a:off x="6231128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4818FDB-E0D1-4B6F-AF99-C4D11D4DBE1E}"/>
                </a:ext>
              </a:extLst>
            </p:cNvPr>
            <p:cNvGrpSpPr/>
            <p:nvPr/>
          </p:nvGrpSpPr>
          <p:grpSpPr>
            <a:xfrm>
              <a:off x="6553652" y="5677461"/>
              <a:ext cx="2248670" cy="369332"/>
              <a:chOff x="6553652" y="5677461"/>
              <a:chExt cx="2248670" cy="369332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E59B5F-6AA0-4A59-B8E7-F5242A1B8580}"/>
                  </a:ext>
                </a:extLst>
              </p:cNvPr>
              <p:cNvSpPr txBox="1"/>
              <p:nvPr/>
            </p:nvSpPr>
            <p:spPr>
              <a:xfrm>
                <a:off x="655365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176F262-A4F5-4DDA-94C3-BD368F7C9D94}"/>
                  </a:ext>
                </a:extLst>
              </p:cNvPr>
              <p:cNvSpPr txBox="1"/>
              <p:nvPr/>
            </p:nvSpPr>
            <p:spPr>
              <a:xfrm>
                <a:off x="6876176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99CD9E9-9AA2-497A-B641-825A7DEC8C3B}"/>
                  </a:ext>
                </a:extLst>
              </p:cNvPr>
              <p:cNvSpPr txBox="1"/>
              <p:nvPr/>
            </p:nvSpPr>
            <p:spPr>
              <a:xfrm>
                <a:off x="719870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4D8CCD0-1A06-4481-8E64-B7C6076BFA28}"/>
                  </a:ext>
                </a:extLst>
              </p:cNvPr>
              <p:cNvSpPr txBox="1"/>
              <p:nvPr/>
            </p:nvSpPr>
            <p:spPr>
              <a:xfrm>
                <a:off x="7521224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A3AB0B8-3E99-40E9-9F2A-D6C2C60DE2FA}"/>
                  </a:ext>
                </a:extLst>
              </p:cNvPr>
              <p:cNvSpPr txBox="1"/>
              <p:nvPr/>
            </p:nvSpPr>
            <p:spPr>
              <a:xfrm>
                <a:off x="7838511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33A45A2-45A7-4350-9765-0D47406A3E93}"/>
                  </a:ext>
                </a:extLst>
              </p:cNvPr>
              <p:cNvSpPr txBox="1"/>
              <p:nvPr/>
            </p:nvSpPr>
            <p:spPr>
              <a:xfrm>
                <a:off x="8161035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68E6222-D38A-4B00-9FB6-41302A3234C6}"/>
                  </a:ext>
                </a:extLst>
              </p:cNvPr>
              <p:cNvSpPr txBox="1"/>
              <p:nvPr/>
            </p:nvSpPr>
            <p:spPr>
              <a:xfrm>
                <a:off x="847832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3748C57-E0EA-4531-BD34-328D9E13822D}"/>
              </a:ext>
            </a:extLst>
          </p:cNvPr>
          <p:cNvGrpSpPr/>
          <p:nvPr/>
        </p:nvGrpSpPr>
        <p:grpSpPr>
          <a:xfrm>
            <a:off x="3661410" y="5677461"/>
            <a:ext cx="2893718" cy="369332"/>
            <a:chOff x="3661410" y="5677461"/>
            <a:chExt cx="2893718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F22ED5-4C34-48D1-8E64-E3846A7D754A}"/>
                </a:ext>
              </a:extLst>
            </p:cNvPr>
            <p:cNvSpPr txBox="1"/>
            <p:nvPr/>
          </p:nvSpPr>
          <p:spPr>
            <a:xfrm>
              <a:off x="3661410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5FB12F0-E93A-4B04-B943-197A9517A08A}"/>
                </a:ext>
              </a:extLst>
            </p:cNvPr>
            <p:cNvSpPr txBox="1"/>
            <p:nvPr/>
          </p:nvSpPr>
          <p:spPr>
            <a:xfrm>
              <a:off x="398393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2EDBCE4-8B33-458C-B579-40ADBB515F85}"/>
                </a:ext>
              </a:extLst>
            </p:cNvPr>
            <p:cNvSpPr txBox="1"/>
            <p:nvPr/>
          </p:nvSpPr>
          <p:spPr>
            <a:xfrm>
              <a:off x="4306458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9262572-C749-4D13-BCCA-B4ED9A67334F}"/>
                </a:ext>
              </a:extLst>
            </p:cNvPr>
            <p:cNvSpPr txBox="1"/>
            <p:nvPr/>
          </p:nvSpPr>
          <p:spPr>
            <a:xfrm>
              <a:off x="4628982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745A48-D678-455A-8FC9-6246F181AEBC}"/>
                </a:ext>
              </a:extLst>
            </p:cNvPr>
            <p:cNvSpPr txBox="1"/>
            <p:nvPr/>
          </p:nvSpPr>
          <p:spPr>
            <a:xfrm>
              <a:off x="4951506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806B604-F97E-4088-A765-E96A10CD55B9}"/>
                </a:ext>
              </a:extLst>
            </p:cNvPr>
            <p:cNvSpPr txBox="1"/>
            <p:nvPr/>
          </p:nvSpPr>
          <p:spPr>
            <a:xfrm>
              <a:off x="5268793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238C656-211E-4B8D-8DBD-011D6B3BADA5}"/>
                </a:ext>
              </a:extLst>
            </p:cNvPr>
            <p:cNvSpPr txBox="1"/>
            <p:nvPr/>
          </p:nvSpPr>
          <p:spPr>
            <a:xfrm>
              <a:off x="5591317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1CF1B7D-7FD7-4B2C-9FED-B94D92078D69}"/>
                </a:ext>
              </a:extLst>
            </p:cNvPr>
            <p:cNvSpPr txBox="1"/>
            <p:nvPr/>
          </p:nvSpPr>
          <p:spPr>
            <a:xfrm>
              <a:off x="590860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D895586-6EFC-4ABB-B03B-31C00994A08A}"/>
                </a:ext>
              </a:extLst>
            </p:cNvPr>
            <p:cNvSpPr txBox="1"/>
            <p:nvPr/>
          </p:nvSpPr>
          <p:spPr>
            <a:xfrm>
              <a:off x="6231128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ED2F7D8-B93E-4AF1-A6C6-A927306C8D73}"/>
              </a:ext>
            </a:extLst>
          </p:cNvPr>
          <p:cNvGrpSpPr/>
          <p:nvPr/>
        </p:nvGrpSpPr>
        <p:grpSpPr>
          <a:xfrm>
            <a:off x="6152912" y="5162966"/>
            <a:ext cx="475195" cy="514495"/>
            <a:chOff x="6152912" y="5162966"/>
            <a:chExt cx="475195" cy="514495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403DC7-10BD-4CC9-A8E3-C0BB223C60AE}"/>
                </a:ext>
              </a:extLst>
            </p:cNvPr>
            <p:cNvSpPr txBox="1"/>
            <p:nvPr/>
          </p:nvSpPr>
          <p:spPr>
            <a:xfrm>
              <a:off x="6152912" y="516296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9526DAE-4B17-41FE-B40F-106D50AEBBF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356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22F1479-0EDD-4936-BAF1-F3287DF0F455}"/>
              </a:ext>
            </a:extLst>
          </p:cNvPr>
          <p:cNvGrpSpPr/>
          <p:nvPr/>
        </p:nvGrpSpPr>
        <p:grpSpPr>
          <a:xfrm>
            <a:off x="3480912" y="5162966"/>
            <a:ext cx="654346" cy="514495"/>
            <a:chOff x="3480912" y="5162966"/>
            <a:chExt cx="654346" cy="51449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36F67E0-7E79-48AF-A3EA-CA297E922419}"/>
                </a:ext>
              </a:extLst>
            </p:cNvPr>
            <p:cNvSpPr txBox="1"/>
            <p:nvPr/>
          </p:nvSpPr>
          <p:spPr>
            <a:xfrm>
              <a:off x="3480912" y="516296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53B35210-A513-4F8B-A5F3-69E6E2B60306}"/>
                </a:ext>
              </a:extLst>
            </p:cNvPr>
            <p:cNvCxnSpPr>
              <a:cxnSpLocks/>
            </p:cNvCxnSpPr>
            <p:nvPr/>
          </p:nvCxnSpPr>
          <p:spPr>
            <a:xfrm>
              <a:off x="3806931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/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/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/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98B17F66-9A93-4381-BBCF-A5ADFF12735B}"/>
              </a:ext>
            </a:extLst>
          </p:cNvPr>
          <p:cNvSpPr txBox="1"/>
          <p:nvPr/>
        </p:nvSpPr>
        <p:spPr>
          <a:xfrm>
            <a:off x="4178783" y="4345332"/>
            <a:ext cx="347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Correct but not tight!!</a:t>
            </a:r>
          </a:p>
        </p:txBody>
      </p:sp>
    </p:spTree>
    <p:extLst>
      <p:ext uri="{BB962C8B-B14F-4D97-AF65-F5344CB8AC3E}">
        <p14:creationId xmlns:p14="http://schemas.microsoft.com/office/powerpoint/2010/main" val="26782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can’t be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In some sense, like “pay in installments”.</a:t>
                </a:r>
              </a:p>
              <a:p>
                <a:pPr lvl="1"/>
                <a:r>
                  <a:rPr lang="en-US" sz="2000" dirty="0"/>
                  <a:t>Is using iPhone expensive?</a:t>
                </a:r>
              </a:p>
              <a:p>
                <a:pPr lvl="1"/>
                <a:r>
                  <a:rPr lang="en-US" sz="2000" dirty="0"/>
                  <a:t>Sure, average monthly salary in Jiangsu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8635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5320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But you don’t but a new iPhone everyday!</a:t>
                </a:r>
                <a:br>
                  <a:rPr lang="en-US" sz="2000" dirty="0"/>
                </a:br>
                <a:r>
                  <a:rPr lang="en-US" sz="2000" dirty="0"/>
                  <a:t>Pay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550</m:t>
                    </m:r>
                  </m:oMath>
                </a14:m>
                <a:r>
                  <a:rPr lang="en-US" sz="2000" dirty="0"/>
                  <a:t> per month if new iPhone every other year.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7885BB9-8FAD-440A-A22E-3E314475F135}"/>
              </a:ext>
            </a:extLst>
          </p:cNvPr>
          <p:cNvSpPr txBox="1"/>
          <p:nvPr/>
        </p:nvSpPr>
        <p:spPr>
          <a:xfrm>
            <a:off x="0" y="6550223"/>
            <a:ext cx="646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 data from: http://www.jiangsu.gov.cn/art/2021/6/18/art_34151_9852928.html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76F3CF-BA8E-4158-8143-7354057E6291}"/>
              </a:ext>
            </a:extLst>
          </p:cNvPr>
          <p:cNvGrpSpPr/>
          <p:nvPr/>
        </p:nvGrpSpPr>
        <p:grpSpPr>
          <a:xfrm>
            <a:off x="7254765" y="4050752"/>
            <a:ext cx="1390125" cy="1958897"/>
            <a:chOff x="7125225" y="4048995"/>
            <a:chExt cx="1390125" cy="195889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15317-B1B4-4DB8-9511-AB4D88917703}"/>
                </a:ext>
              </a:extLst>
            </p:cNvPr>
            <p:cNvSpPr txBox="1"/>
            <p:nvPr/>
          </p:nvSpPr>
          <p:spPr>
            <a:xfrm>
              <a:off x="7125225" y="5361561"/>
              <a:ext cx="1390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RMB 12999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1TB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81A4C1-8F69-47DC-A515-CD09B05C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7363" y="4048995"/>
              <a:ext cx="1085850" cy="1312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7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not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cost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Average cost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2?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2+2=4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4+2=6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6+2=8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8+2=10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37B772-61EA-4460-AAA4-18261FBD194D}"/>
              </a:ext>
            </a:extLst>
          </p:cNvPr>
          <p:cNvCxnSpPr/>
          <p:nvPr/>
        </p:nvCxnSpPr>
        <p:spPr>
          <a:xfrm>
            <a:off x="934114" y="3636335"/>
            <a:ext cx="63582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3A0972-608F-4687-9842-2F4E1E742633}"/>
              </a:ext>
            </a:extLst>
          </p:cNvPr>
          <p:cNvCxnSpPr>
            <a:cxnSpLocks/>
          </p:cNvCxnSpPr>
          <p:nvPr/>
        </p:nvCxnSpPr>
        <p:spPr>
          <a:xfrm>
            <a:off x="934114" y="3990753"/>
            <a:ext cx="66681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5138-C44B-4848-9F7D-9D6E1DEFD5D4}"/>
              </a:ext>
            </a:extLst>
          </p:cNvPr>
          <p:cNvSpPr txBox="1"/>
          <p:nvPr/>
        </p:nvSpPr>
        <p:spPr>
          <a:xfrm>
            <a:off x="6200528" y="5794144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2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0" grpId="1" animBg="1"/>
      <p:bldP spid="41" grpId="0" animBg="1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/>
                  <a:t>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1F6938-8C16-4F6A-9C84-0F3A8A1771D8}"/>
              </a:ext>
            </a:extLst>
          </p:cNvPr>
          <p:cNvSpPr txBox="1"/>
          <p:nvPr/>
        </p:nvSpPr>
        <p:spPr>
          <a:xfrm>
            <a:off x="3496059" y="6071145"/>
            <a:ext cx="91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3A652F-7043-4EB4-B8EF-459855E2BBE7}"/>
              </a:ext>
            </a:extLst>
          </p:cNvPr>
          <p:cNvSpPr txBox="1"/>
          <p:nvPr/>
        </p:nvSpPr>
        <p:spPr>
          <a:xfrm>
            <a:off x="5175001" y="6071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12+1=13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3+3=6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6+3=9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9+3=12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12+3=15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F9D86-78B0-420E-BDA7-E27120EEB11E}"/>
              </a:ext>
            </a:extLst>
          </p:cNvPr>
          <p:cNvSpPr txBox="1"/>
          <p:nvPr/>
        </p:nvSpPr>
        <p:spPr>
          <a:xfrm>
            <a:off x="6531893" y="6071144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15+1=16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/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So </a:t>
                </a:r>
                <a:r>
                  <a:rPr lang="en-US" sz="2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CircularArray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operations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(Even though some op.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blipFill>
                <a:blip r:embed="rId3"/>
                <a:stretch>
                  <a:fillRect l="-1051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Accounting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Imagine you have a bank account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/>
                  <a:t>th</a:t>
                </a:r>
                <a:r>
                  <a:rPr lang="en-US" sz="2400" dirty="0"/>
                  <a:t> op., you spend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money:</a:t>
                </a:r>
              </a:p>
              <a:p>
                <a:pPr lvl="1"/>
                <a:r>
                  <a:rPr lang="en-US" sz="2000" dirty="0"/>
                  <a:t>Recall the actual cost of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op.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deposit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withdraw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Amortized analysis valid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always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</a:t>
            </a:r>
            <a:r>
              <a:rPr lang="en-US" sz="4000" b="1" dirty="0" err="1"/>
              <a:t>CircularArray</a:t>
            </a:r>
            <a:r>
              <a:rPr lang="en-US" sz="4000" b="1" dirty="0"/>
              <a:t> </a:t>
            </a:r>
            <a:r>
              <a:rPr lang="en-US" sz="4000" dirty="0"/>
              <a:t>based</a:t>
            </a:r>
            <a:r>
              <a:rPr lang="en-US" sz="4000" b="1" dirty="0"/>
              <a:t> Queue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Goal:</a:t>
                </a:r>
                <a:r>
                  <a:rPr lang="en-US" sz="2400" dirty="0"/>
                  <a:t> Prove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operations.</a:t>
                </a:r>
              </a:p>
              <a:p>
                <a:r>
                  <a:rPr lang="en-US" sz="2400" b="1" dirty="0"/>
                  <a:t>Strategy:</a:t>
                </a:r>
                <a:r>
                  <a:rPr lang="en-US" sz="2400" dirty="0"/>
                  <a:t> account always non-negative via induction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[Basis]</a:t>
                </a:r>
                <a:r>
                  <a:rPr lang="en-US" sz="2200" dirty="0"/>
                  <a:t> Prior to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op., account value is 0.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[Hypothesis]</a:t>
                </a:r>
                <a:r>
                  <a:rPr lang="en-US" sz="2200" dirty="0"/>
                  <a:t> Prior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op., account value is always non-negative.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[Inductive Step]</a:t>
                </a:r>
                <a:r>
                  <a:rPr lang="en-US" sz="2200" dirty="0"/>
                  <a:t> Consider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, then we make no change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without expansion, we add 2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 expansion. Assume expand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Last expand must be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Since last expand, each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adds 2, each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 makes no change.</a:t>
                </a:r>
                <a:br>
                  <a:rPr lang="en-US" sz="1800" dirty="0"/>
                </a:br>
                <a:r>
                  <a:rPr lang="en-US" sz="1800" dirty="0"/>
                  <a:t>Since last expand, there are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op.</a:t>
                </a:r>
                <a:br>
                  <a:rPr lang="en-US" sz="1800" dirty="0"/>
                </a:br>
                <a:r>
                  <a:rPr lang="en-US" sz="1800" dirty="0"/>
                  <a:t>Immediately after last expand, account value is non-negative.</a:t>
                </a:r>
                <a:br>
                  <a:rPr lang="en-US" sz="1800" dirty="0"/>
                </a:br>
                <a:r>
                  <a:rPr lang="en-US" sz="1800" dirty="0"/>
                  <a:t>Thus prior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op., account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 This is enough!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1953</Words>
  <Application>Microsoft Office PowerPoint</Application>
  <PresentationFormat>On-screen Show (4:3)</PresentationFormat>
  <Paragraphs>320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Arial</vt:lpstr>
      <vt:lpstr>Courier New</vt:lpstr>
      <vt:lpstr>Office 主题​​</vt:lpstr>
      <vt:lpstr>Amortized Analysis</vt:lpstr>
      <vt:lpstr>Implement Queue with CircularArray</vt:lpstr>
      <vt:lpstr>Amortized Analysis</vt:lpstr>
      <vt:lpstr>Amortized Analysis</vt:lpstr>
      <vt:lpstr>Amortized Analysis</vt:lpstr>
      <vt:lpstr>Amortized Analysis</vt:lpstr>
      <vt:lpstr>Amortized Analysis</vt:lpstr>
      <vt:lpstr>Amortized Analysis The Accounting Method</vt:lpstr>
      <vt:lpstr>The Accounting Method Example: CircularArray based Queue</vt:lpstr>
      <vt:lpstr>The Accounting Method Example: Binary Counter</vt:lpstr>
      <vt:lpstr>The Accounting Method Example: Binary Counter</vt:lpstr>
      <vt:lpstr>PowerPoint Presentation</vt:lpstr>
      <vt:lpstr>Amortized Analysis The Potential Method</vt:lpstr>
      <vt:lpstr>The Potential Method Example: Binary Counter</vt:lpstr>
      <vt:lpstr>Back to CircularArray based Queue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Chaodong</dc:creator>
  <cp:lastModifiedBy>ZHENG Chaodong</cp:lastModifiedBy>
  <cp:revision>52</cp:revision>
  <dcterms:created xsi:type="dcterms:W3CDTF">2019-10-22T14:02:29Z</dcterms:created>
  <dcterms:modified xsi:type="dcterms:W3CDTF">2021-11-04T01:39:32Z</dcterms:modified>
</cp:coreProperties>
</file>