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290" r:id="rId2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2" autoAdjust="0"/>
    <p:restoredTop sz="79258" autoAdjust="0"/>
  </p:normalViewPr>
  <p:slideViewPr>
    <p:cSldViewPr snapToGrid="0">
      <p:cViewPr varScale="1">
        <p:scale>
          <a:sx n="129" d="100"/>
          <a:sy n="129" d="100"/>
        </p:scale>
        <p:origin x="17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52048-50D7-4CB4-90A8-650D341A8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16E891-D36C-4F31-86E5-48360FC33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9437C-1ACE-4D24-BFCA-0E78FFDE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7E858-EE42-45DC-A79A-CA61898C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047D1-1BCA-446A-BC39-56914FA9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C0EA5-172C-42B5-B3F6-B35A10B6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812FD-CF19-42CC-A5E9-5C53B6C5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299EE-A70F-4FCB-A62F-C6E9AE1D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BE2AC-EF1A-4E02-AAD8-CDDEB9FF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D13CA-53E4-41E4-AF2A-DE12BCEB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1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3CC722-19B7-4E8C-A040-ADA0BE63F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46BFA9-0D75-4185-AA74-3D2976F2F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0E15E-D4F2-4A9D-AE8D-EABEE1D9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60F8B-1FC7-4647-8F66-B63E952D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E989F-8686-4EE6-A988-BA5FEB4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6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52A5-751D-427D-94CF-7E029684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6F346-B078-4280-90B3-3BDCA01E1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FBADB-D19A-4774-ADDB-DA6C10C1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124A44-38C3-415A-A485-2F66D46C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A4033-D997-4856-942D-43F5A2F6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4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8701E-7EED-49A0-8A43-14C9D495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8F39F-8F67-494B-8A09-A433824C9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D6E32-2031-44B7-BCC6-6222B93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8F25A-186A-456E-8DFF-FAEC7FDB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3477D-5199-44BC-A719-F3C2648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FEEEF-1F6F-40D2-B129-984533F8D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FEFB5-100B-451D-BD36-02C94CF04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1C11B-EC6A-49B0-8945-849085915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CFD21-9886-4871-A210-AD8CCDEA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7B8CD-9401-4615-8420-54452AD6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B96051-E0AB-4700-AEFB-45102E4F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41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1DAA3-1F43-4093-B029-E7DB598F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852E7-5FFF-4285-8143-A1FF07005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6F3E0-1246-4651-A138-57D7B7E2F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E16DA8-0407-439E-9FF0-5BE69663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11095-7697-4ADE-B5E5-FF8C72BD2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7FE688-BE95-424C-A501-B1F69C81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FE4CF1-E57A-49A7-B90D-B851F692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33032F-A479-4833-ABF8-1D65C4AF5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8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B4B91-CC2D-4BA2-A6A4-E01E3871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FFB67B-A861-49B3-831A-4FDDAD63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A5D8B3-3A8D-4B09-8F89-0F8052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040ADD-3AA6-4664-B55C-E6A9A07A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7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A9F05-24F3-4A42-B785-00DBA4E69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C6AA69-A2FB-4BF2-B223-A857F235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6F140F-CC8E-4998-8D13-B5E309F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3A317-276D-4678-9D8C-8FA9D3238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A1537-9581-4310-96C3-DD61AEADD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30704E-1F05-49AE-AE97-5BA7C081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0FA99-1127-48E5-A923-E9F709BD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F191FC-1EDA-4783-A438-4EC61AD3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9EB690-A05B-4293-920D-A1EB2DD0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E0810-DDD5-4F7C-B9A8-54E283C3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E946F5-FE66-43D0-B96D-E469EC65B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78046D-F98A-42FB-8BB7-8ECEDB2D6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84BD34-BF12-4046-B3AE-15AB76EC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ACA211-8006-402B-ADB0-B4BBDC5F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8C435-4101-4021-8982-7ACD70DD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F31793-2705-4B97-9F14-793B995C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B4BCF-0D37-4C33-93A8-09FAF376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17761A-3511-4388-A71D-0DAE4B237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B53D-227B-4039-9FB3-FDFB3C37236B}" type="datetimeFigureOut">
              <a:rPr lang="en-US" smtClean="0"/>
              <a:t>2021-09-28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9CC5A2-6AA0-4217-95F5-1CFA11A7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D7F63-FDF8-4742-BFB9-16B0DA43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4339B-1C62-4A78-8F04-8594B3795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11.png"/><Relationship Id="rId34" Type="http://schemas.openxmlformats.org/officeDocument/2006/relationships/image" Target="../media/image37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36" Type="http://schemas.openxmlformats.org/officeDocument/2006/relationships/image" Target="../media/image39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Sorting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3ACB0-F271-4C81-AABF-9A254AE7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Decision tree in action:</a:t>
            </a:r>
            <a:br>
              <a:rPr lang="en-US" sz="3800" dirty="0"/>
            </a:br>
            <a:r>
              <a:rPr lang="en-US" sz="3800" dirty="0"/>
              <a:t>Comparison-based sorting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168A2-663C-4731-9C4B-9AC154E93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input items are distinct.</a:t>
                </a:r>
              </a:p>
              <a:p>
                <a:r>
                  <a:rPr lang="en-US" sz="2400" dirty="0"/>
                  <a:t>Assume the algorithm only uses “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” to do comparison.</a:t>
                </a:r>
              </a:p>
              <a:p>
                <a:r>
                  <a:rPr lang="en-US" sz="2400" dirty="0"/>
                  <a:t>We can use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binary comparison tree</a:t>
                </a:r>
                <a:r>
                  <a:rPr lang="en-US" sz="2400" dirty="0"/>
                  <a:t> to describe the alg.</a:t>
                </a:r>
              </a:p>
              <a:p>
                <a:pPr lvl="1"/>
                <a:r>
                  <a:rPr lang="en-US" sz="2000" dirty="0"/>
                  <a:t>Each internal node has two outgoing edges.</a:t>
                </a:r>
              </a:p>
              <a:p>
                <a:pPr lvl="1"/>
                <a:r>
                  <a:rPr lang="en-US" sz="2000" dirty="0"/>
                  <a:t>Each internal node denotes a query of the form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”.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The tree must have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leaves.</a:t>
                </a: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The height of the tree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,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which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D168A2-663C-4731-9C4B-9AC154E93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6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FD691D6-C343-4485-98FE-241B37387F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" t="2894" r="4446"/>
          <a:stretch/>
        </p:blipFill>
        <p:spPr>
          <a:xfrm>
            <a:off x="4090495" y="4309241"/>
            <a:ext cx="4424855" cy="20680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681B4C-3EA6-403B-89BB-DB38B18AFDD6}"/>
                  </a:ext>
                </a:extLst>
              </p:cNvPr>
              <p:cNvSpPr txBox="1"/>
              <p:nvPr/>
            </p:nvSpPr>
            <p:spPr>
              <a:xfrm>
                <a:off x="1062694" y="2660621"/>
                <a:ext cx="7018611" cy="95410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in the worst case.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681B4C-3EA6-403B-89BB-DB38B18AF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694" y="2660621"/>
                <a:ext cx="701861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832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9" y="2844225"/>
                <a:ext cx="6319743" cy="584775"/>
              </a:xfrm>
              <a:prstGeom prst="rect">
                <a:avLst/>
              </a:prstGeom>
              <a:blipFill>
                <a:blip r:embed="rId2"/>
                <a:stretch>
                  <a:fillRect l="-2027" t="-12500" r="-193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/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8" y="1967062"/>
                <a:ext cx="4498347" cy="584775"/>
              </a:xfrm>
              <a:prstGeom prst="rect">
                <a:avLst/>
              </a:prstGeom>
              <a:blipFill>
                <a:blip r:embed="rId3"/>
                <a:stretch>
                  <a:fillRect l="-3388" t="-12500" r="-25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91B9BCC-BE12-4511-BB92-B935C87063D2}"/>
              </a:ext>
            </a:extLst>
          </p:cNvPr>
          <p:cNvSpPr txBox="1"/>
          <p:nvPr/>
        </p:nvSpPr>
        <p:spPr>
          <a:xfrm>
            <a:off x="1049272" y="3429000"/>
            <a:ext cx="7045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comparison-based sorting…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9C4C6C-E480-494F-9843-B849CD0C82A0}"/>
              </a:ext>
            </a:extLst>
          </p:cNvPr>
          <p:cNvSpPr txBox="1"/>
          <p:nvPr/>
        </p:nvSpPr>
        <p:spPr>
          <a:xfrm>
            <a:off x="901763" y="4275385"/>
            <a:ext cx="7340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Humm, maybe “non-comparison-based” sorting?</a:t>
            </a:r>
          </a:p>
        </p:txBody>
      </p:sp>
    </p:spTree>
    <p:extLst>
      <p:ext uri="{BB962C8B-B14F-4D97-AF65-F5344CB8AC3E}">
        <p14:creationId xmlns:p14="http://schemas.microsoft.com/office/powerpoint/2010/main" val="27986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3B811-8B8C-4E58-81EF-7C330F09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689D6F-F8E0-4131-80B2-CAD1CDCE8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integers, and we know each item is from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[10]</m:t>
                    </m:r>
                  </m:oMath>
                </a14:m>
                <a:r>
                  <a:rPr lang="en-US" sz="2400" dirty="0"/>
                  <a:t>. Can we beat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r>
                  <a:rPr lang="en-US" sz="2400" dirty="0"/>
                  <a:t>Of course, very easy!</a:t>
                </a:r>
              </a:p>
              <a:p>
                <a:pPr lvl="1"/>
                <a:r>
                  <a:rPr lang="en-US" sz="2000" dirty="0"/>
                  <a:t>Create 10 empty lists. (These are the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buckets</a:t>
                </a:r>
                <a:r>
                  <a:rPr lang="en-US" sz="2000" dirty="0"/>
                  <a:t>.)</a:t>
                </a:r>
              </a:p>
              <a:p>
                <a:pPr lvl="1"/>
                <a:r>
                  <a:rPr lang="en-US" sz="2000" dirty="0"/>
                  <a:t>Scan through input, for each item, append it to the end of the corresponding list.</a:t>
                </a:r>
              </a:p>
              <a:p>
                <a:pPr lvl="1"/>
                <a:r>
                  <a:rPr lang="en-US" sz="2000" dirty="0"/>
                  <a:t>Concatenate all lists.</a:t>
                </a:r>
              </a:p>
              <a:p>
                <a:r>
                  <a:rPr lang="en-US" sz="2400" dirty="0"/>
                  <a:t>This algorithm only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  <a:p>
                <a:r>
                  <a:rPr lang="en-US" sz="2400" dirty="0"/>
                  <a:t>This is </a:t>
                </a:r>
                <a:r>
                  <a:rPr lang="en-US" sz="2400" b="1" dirty="0"/>
                  <a:t>not</a:t>
                </a:r>
                <a:r>
                  <a:rPr lang="en-US" sz="2400" dirty="0"/>
                  <a:t> a comparison based algorithm.</a:t>
                </a:r>
              </a:p>
              <a:p>
                <a:pPr lvl="1"/>
                <a:r>
                  <a:rPr lang="en-US" sz="2000" dirty="0"/>
                  <a:t>No comparison between items are made.</a:t>
                </a:r>
              </a:p>
              <a:p>
                <a:pPr lvl="1"/>
                <a:r>
                  <a:rPr lang="en-US" sz="2000" dirty="0"/>
                  <a:t>Instead the algorithm uses actual values of the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689D6F-F8E0-4131-80B2-CAD1CDCE8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19044"/>
                <a:ext cx="7886700" cy="4773829"/>
              </a:xfrm>
              <a:blipFill>
                <a:blip r:embed="rId2"/>
                <a:stretch>
                  <a:fillRect l="-1005" t="-1788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51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82501-6F7E-4528-97D8-B328F943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30B3A-D4D5-4A42-AF7D-8FF523A67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general, if the input items are all from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, then we can use the following algorithm to sort them.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Total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create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time to assign items to buckets.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/>
                  <a:t> time to combine buckets.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330B3A-D4D5-4A42-AF7D-8FF523A67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4401DB7-09CA-4E4C-9779-A7FDB6A7D301}"/>
              </a:ext>
            </a:extLst>
          </p:cNvPr>
          <p:cNvSpPr/>
          <p:nvPr/>
        </p:nvSpPr>
        <p:spPr>
          <a:xfrm>
            <a:off x="942404" y="2469091"/>
            <a:ext cx="4449403" cy="14302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549DAB-4338-4819-A036-B8051904BB8A}"/>
                  </a:ext>
                </a:extLst>
              </p:cNvPr>
              <p:cNvSpPr txBox="1"/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Say sort 1000 64-bit integers.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B549DAB-4338-4819-A036-B8051904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807" y="4091780"/>
                <a:ext cx="3218830" cy="707886"/>
              </a:xfrm>
              <a:prstGeom prst="rect">
                <a:avLst/>
              </a:prstGeom>
              <a:blipFill>
                <a:blip r:embed="rId3"/>
                <a:stretch>
                  <a:fillRect l="-1890" t="-4310" r="-151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85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C573-1D4A-4930-A7CF-C4535F3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the range of items’ values is too large, allow each bucket to hold multiple values.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Allocate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buckets each responsible </a:t>
                </a:r>
                <a:br>
                  <a:rPr lang="en-US" sz="2400" dirty="0"/>
                </a:br>
                <a:r>
                  <a:rPr lang="en-US" sz="2400" dirty="0"/>
                  <a:t>for an interval of size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But now we need to sort each bucket</a:t>
                </a:r>
                <a:br>
                  <a:rPr lang="en-US" sz="2400" dirty="0"/>
                </a:br>
                <a:r>
                  <a:rPr lang="en-US" sz="2400" dirty="0"/>
                  <a:t>before combining them.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C4C5E6B1-F351-4569-8E84-378DE23EA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3" y="2406707"/>
            <a:ext cx="2648607" cy="1117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6CFFE3-E9CE-4B6E-9D6D-DFB80FF65791}"/>
                  </a:ext>
                </a:extLst>
              </p:cNvPr>
              <p:cNvSpPr txBox="1"/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=8,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=50,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6CFFE3-E9CE-4B6E-9D6D-DFB80FF65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652" y="3601184"/>
                <a:ext cx="246650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A2139C76-7626-449E-87DB-E4426A16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42" y="4078390"/>
            <a:ext cx="2648608" cy="11173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7B51A4F-490D-4FD4-9450-1910524EA447}"/>
              </a:ext>
            </a:extLst>
          </p:cNvPr>
          <p:cNvSpPr/>
          <p:nvPr/>
        </p:nvSpPr>
        <p:spPr>
          <a:xfrm>
            <a:off x="1022996" y="4395841"/>
            <a:ext cx="4305750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252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5C573-1D4A-4930-A7CF-C4535F3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, plus cost for sorting within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If items are uniformly distributed and we use insertion sort,</a:t>
                </a:r>
                <a:br>
                  <a:rPr lang="en-US" sz="2400" dirty="0"/>
                </a:br>
                <a:r>
                  <a:rPr lang="en-US" sz="2400" dirty="0"/>
                  <a:t>expected cost for sorting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/>
                  <a:t>Expected total runtime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</a:t>
                </a:r>
                <a:br>
                  <a:rPr lang="en-US" sz="2400" dirty="0"/>
                </a:br>
                <a:r>
                  <a:rPr lang="en-US" sz="2400" dirty="0"/>
                  <a:t>which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when we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buckets.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400" dirty="0"/>
                  <a:t> can be stable.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ED792E-AC6B-4FBB-A579-C03A10B28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07B51A4F-490D-4FD4-9450-1910524EA447}"/>
              </a:ext>
            </a:extLst>
          </p:cNvPr>
          <p:cNvSpPr/>
          <p:nvPr/>
        </p:nvSpPr>
        <p:spPr>
          <a:xfrm>
            <a:off x="4214648" y="4573038"/>
            <a:ext cx="4300702" cy="1916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BucketSort</a:t>
            </a:r>
            <a:r>
              <a:rPr lang="en-GB" b="1" u="sng" dirty="0">
                <a:solidFill>
                  <a:schemeClr val="tx1"/>
                </a:solidFill>
              </a:rPr>
              <a:t>(A, k):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=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AssignToBucket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(j=1 to k)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SortWithinBucket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CombineBuckets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,…,L</a:t>
            </a:r>
            <a:r>
              <a:rPr lang="en-US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68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969-7069-4C4D-9D09-A45868BF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63F6A0-CD9C-4E5C-A253-3BB62ADDB8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integers each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-digits.</a:t>
                </a:r>
              </a:p>
              <a:p>
                <a:r>
                  <a:rPr lang="en-US" sz="2400" dirty="0"/>
                  <a:t>How about recursive bucket sort?</a:t>
                </a:r>
              </a:p>
              <a:p>
                <a:pPr lvl="1"/>
                <a:r>
                  <a:rPr lang="en-US" sz="2000" dirty="0"/>
                  <a:t>Based on most significant bit, assign items to 10 buckets.</a:t>
                </a:r>
              </a:p>
              <a:p>
                <a:pPr lvl="1"/>
                <a:r>
                  <a:rPr lang="en-US" sz="2000" dirty="0"/>
                  <a:t>Sort recursively in each bucket (i.e., use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most significant bit).</a:t>
                </a:r>
              </a:p>
              <a:p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: iterative, starting from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least</a:t>
                </a:r>
                <a:r>
                  <a:rPr lang="en-US" sz="2400" dirty="0"/>
                  <a:t> significant bit.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63F6A0-CD9C-4E5C-A253-3BB62ADDB8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>
                <a:blip r:embed="rId2"/>
                <a:stretch>
                  <a:fillRect l="-1005" t="-1777" r="-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8400B63-71D2-44A5-8059-156506AE478A}"/>
              </a:ext>
            </a:extLst>
          </p:cNvPr>
          <p:cNvSpPr/>
          <p:nvPr/>
        </p:nvSpPr>
        <p:spPr>
          <a:xfrm>
            <a:off x="875315" y="374493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9BC248-4DA4-4CAC-BEA3-09C32F1DA3E7}"/>
              </a:ext>
            </a:extLst>
          </p:cNvPr>
          <p:cNvSpPr/>
          <p:nvPr/>
        </p:nvSpPr>
        <p:spPr>
          <a:xfrm>
            <a:off x="2041963" y="4325447"/>
            <a:ext cx="1534511" cy="2743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BA9A77-094A-4659-9086-E2A6451FC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815" y="4685970"/>
            <a:ext cx="3639535" cy="1809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853D2EB-ED1D-4042-B0AA-F12726B0850A}"/>
              </a:ext>
            </a:extLst>
          </p:cNvPr>
          <p:cNvSpPr txBox="1"/>
          <p:nvPr/>
        </p:nvSpPr>
        <p:spPr>
          <a:xfrm>
            <a:off x="5096946" y="2104997"/>
            <a:ext cx="303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 but not for now…</a:t>
            </a:r>
          </a:p>
        </p:txBody>
      </p:sp>
    </p:spTree>
    <p:extLst>
      <p:ext uri="{BB962C8B-B14F-4D97-AF65-F5344CB8AC3E}">
        <p14:creationId xmlns:p14="http://schemas.microsoft.com/office/powerpoint/2010/main" val="10497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969-7069-4C4D-9D09-A45868BF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400B63-71D2-44A5-8059-156506AE478A}"/>
              </a:ext>
            </a:extLst>
          </p:cNvPr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A4467-3444-4F5A-9455-A224E0F61F1F}"/>
              </a:ext>
            </a:extLst>
          </p:cNvPr>
          <p:cNvSpPr txBox="1"/>
          <p:nvPr/>
        </p:nvSpPr>
        <p:spPr>
          <a:xfrm>
            <a:off x="6463442" y="2007221"/>
            <a:ext cx="2051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it works?!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5E4FE7-EF23-4D34-917D-8EE9121873A6}"/>
                  </a:ext>
                </a:extLst>
              </p:cNvPr>
              <p:cNvSpPr txBox="1"/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Claim:</a:t>
                </a:r>
                <a:r>
                  <a:rPr lang="en-US" sz="2400" dirty="0"/>
                  <a:t> after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aseline="30000" dirty="0" err="1"/>
                  <a:t>th</a:t>
                </a:r>
                <a:r>
                  <a:rPr lang="en-US" sz="2400" dirty="0"/>
                  <a:t> iteration, items are sorted by their rightmost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bits.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5E4FE7-EF23-4D34-917D-8EE912187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85419"/>
                <a:ext cx="8417048" cy="461665"/>
              </a:xfrm>
              <a:prstGeom prst="rect">
                <a:avLst/>
              </a:prstGeom>
              <a:blipFill>
                <a:blip r:embed="rId2"/>
                <a:stretch>
                  <a:fillRect l="-1086" t="-10526" r="-1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865B3E-C600-470F-930B-F22FCFEA2CF1}"/>
                  </a:ext>
                </a:extLst>
              </p:cNvPr>
              <p:cNvSpPr txBox="1"/>
              <p:nvPr/>
            </p:nvSpPr>
            <p:spPr>
              <a:xfrm>
                <a:off x="628650" y="3247084"/>
                <a:ext cx="7462107" cy="290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2200" dirty="0"/>
                  <a:t>Use induction to prove the claim.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Basis</a:t>
                </a:r>
                <a:r>
                  <a:rPr lang="en-US" sz="2200" dirty="0"/>
                  <a:t>] Claim holds after the first iteration.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Hypothesis</a:t>
                </a:r>
                <a:r>
                  <a:rPr lang="en-US" sz="2200" dirty="0"/>
                  <a:t>] Assume claim holds after first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216000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[</a:t>
                </a:r>
                <a:r>
                  <a:rPr lang="en-US" sz="2200" i="1" dirty="0"/>
                  <a:t>Inductive Step</a:t>
                </a:r>
                <a:r>
                  <a:rPr lang="en-US" sz="2200" dirty="0"/>
                  <a:t>] Consider two items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after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iterations.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W.l.o.g</a:t>
                </a:r>
                <a:r>
                  <a:rPr lang="en-US" sz="2000" dirty="0"/>
                  <a:t>., 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appears before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. 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then it must be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673200" lvl="1" indent="-2160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since we use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stable sort</a:t>
                </a:r>
                <a:r>
                  <a:rPr lang="en-US" sz="2000" dirty="0"/>
                  <a:t>, it must be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 Again,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9865B3E-C600-470F-930B-F22FCFEA2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47084"/>
                <a:ext cx="7462107" cy="2908489"/>
              </a:xfrm>
              <a:prstGeom prst="rect">
                <a:avLst/>
              </a:prstGeom>
              <a:blipFill>
                <a:blip r:embed="rId3"/>
                <a:stretch>
                  <a:fillRect l="-1062" t="-1468" r="-327" b="-2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EAF10A63-344F-4056-AE9F-A91FE71A4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89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AC969-7069-4C4D-9D09-A45868BF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400B63-71D2-44A5-8059-156506AE478A}"/>
              </a:ext>
            </a:extLst>
          </p:cNvPr>
          <p:cNvSpPr/>
          <p:nvPr/>
        </p:nvSpPr>
        <p:spPr>
          <a:xfrm>
            <a:off x="628649" y="1782482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use-a-stable-sort-to-sort-A-on-digit-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4A4467-3444-4F5A-9455-A224E0F61F1F}"/>
              </a:ext>
            </a:extLst>
          </p:cNvPr>
          <p:cNvSpPr txBox="1"/>
          <p:nvPr/>
        </p:nvSpPr>
        <p:spPr>
          <a:xfrm>
            <a:off x="6463442" y="2007221"/>
            <a:ext cx="2309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How much time?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F10A63-344F-4056-AE9F-A91FE71A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29" y="186945"/>
            <a:ext cx="3024821" cy="15037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38E5810-4D41-46C0-8D14-36C6D49A0F9A}"/>
              </a:ext>
            </a:extLst>
          </p:cNvPr>
          <p:cNvSpPr/>
          <p:nvPr/>
        </p:nvSpPr>
        <p:spPr>
          <a:xfrm>
            <a:off x="628648" y="2785419"/>
            <a:ext cx="5738649" cy="911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RadixSort</a:t>
            </a:r>
            <a:r>
              <a:rPr lang="en-GB" b="1" u="sng" dirty="0">
                <a:solidFill>
                  <a:schemeClr val="tx1"/>
                </a:solidFill>
              </a:rPr>
              <a:t>(A, d):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 to d)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use-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bucket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-to-sort-A-on-digit-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81B896-B0A4-461A-A43B-A3FF675E30B8}"/>
                  </a:ext>
                </a:extLst>
              </p:cNvPr>
              <p:cNvSpPr txBox="1"/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Since only considering decimal numbers, we only need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buckets.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281B896-B0A4-461A-A43B-A3FF675E3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3989005"/>
                <a:ext cx="7996484" cy="400110"/>
              </a:xfrm>
              <a:prstGeom prst="rect">
                <a:avLst/>
              </a:prstGeom>
              <a:blipFill>
                <a:blip r:embed="rId3"/>
                <a:stretch>
                  <a:fillRect l="-76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643C9-8128-4FBB-A63E-D0F667E9C579}"/>
                  </a:ext>
                </a:extLst>
              </p:cNvPr>
              <p:cNvSpPr txBox="1"/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400" dirty="0"/>
                  <a:t> can sort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decimal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-digits numbers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16643C9-8128-4FBB-A63E-D0F667E9C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8" y="4681557"/>
                <a:ext cx="8281562" cy="461665"/>
              </a:xfrm>
              <a:prstGeom prst="rect">
                <a:avLst/>
              </a:prstGeom>
              <a:blipFill>
                <a:blip r:embed="rId4"/>
                <a:stretch>
                  <a:fillRect l="-1104" t="-13158" r="-736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49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E11FB-C88F-4512-9C07-C983917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AAE508-813F-4678-850F-8F0E6A4338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Bounds:</a:t>
                </a:r>
              </a:p>
              <a:p>
                <a:r>
                  <a:rPr lang="en-US" sz="2600" dirty="0"/>
                  <a:t>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time.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(adversary argument)</a:t>
                </a:r>
              </a:p>
              <a:p>
                <a:r>
                  <a:rPr lang="en-US" sz="2600" dirty="0"/>
                  <a:t>Comparison-based sorting needs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. </a:t>
                </a:r>
                <a:r>
                  <a:rPr lang="en-US" sz="2000" dirty="0">
                    <a:solidFill>
                      <a:srgbClr val="C00000"/>
                    </a:solidFill>
                  </a:rPr>
                  <a:t>(decision tree)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</a:rPr>
                  <a:t>Upper Bounds:</a:t>
                </a:r>
              </a:p>
              <a:p>
                <a:r>
                  <a:rPr lang="en-US" sz="2600" dirty="0"/>
                  <a:t>There are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comparison-based sorting algorithms.</a:t>
                </a:r>
              </a:p>
              <a:p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BucketSort</a:t>
                </a:r>
                <a:r>
                  <a:rPr lang="en-US" sz="2600" dirty="0"/>
                  <a:t>, </a:t>
                </a:r>
                <a:r>
                  <a:rPr lang="en-US" sz="2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RadixSort</a:t>
                </a:r>
                <a:r>
                  <a:rPr lang="en-US" sz="2600" dirty="0"/>
                  <a:t> can 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in many cases.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AAE508-813F-4678-850F-8F0E6A4338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128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2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>
                <a:blip r:embed="rId2"/>
                <a:stretch>
                  <a:fillRect l="-2027" t="-12632" r="-193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939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3122-534A-4E7D-BB90-01978F709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Complexity of a problem:</a:t>
            </a:r>
            <a:br>
              <a:rPr lang="en-US" dirty="0"/>
            </a:br>
            <a:r>
              <a:rPr lang="en-US" dirty="0"/>
              <a:t>Upper bound and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9A3B6-A2B5-4711-8BDB-0E5A6F7EC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Consider a problem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. (Such as the sorting problem.)</a:t>
                </a:r>
              </a:p>
              <a:p>
                <a:r>
                  <a:rPr lang="en-US" sz="2400" b="1" dirty="0"/>
                  <a:t>Upper bound:</a:t>
                </a:r>
                <a:r>
                  <a:rPr lang="en-US" sz="2400" dirty="0"/>
                  <a:t> how fast can we solve the problem?</a:t>
                </a:r>
              </a:p>
              <a:p>
                <a:pPr lvl="1"/>
                <a:r>
                  <a:rPr lang="en-US" sz="2000" dirty="0"/>
                  <a:t>The (worst-case) runtime of an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/>
                  <a:t> on input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upper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Every valid algorithm gives an upper bound on the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b="1" dirty="0"/>
                  <a:t>Lower bound:</a:t>
                </a:r>
                <a:r>
                  <a:rPr lang="en-US" sz="2400" dirty="0"/>
                  <a:t> how slow solving the problem has to be?</a:t>
                </a:r>
              </a:p>
              <a:p>
                <a:pPr lvl="1"/>
                <a:r>
                  <a:rPr lang="en-US" sz="2000" dirty="0"/>
                  <a:t>The worst-case complexity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 is the worst-case runtime of the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fastest</a:t>
                </a:r>
                <a:r>
                  <a:rPr lang="en-US" sz="20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: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𝒜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solves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unc>
                          <m:func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𝒜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usually in the form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lower bounds</a:t>
                </a:r>
                <a:r>
                  <a:rPr lang="en-US" sz="2000" dirty="0"/>
                  <a:t> the complexity of solving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means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000" dirty="0"/>
                  <a:t> algorithm has to spend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time to solve problem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E9A3B6-A2B5-4711-8BDB-0E5A6F7EC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241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40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C85E-FBA6-4617-ABAE-E00D05D80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 of a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23AA4-3BA5-467B-9DBF-B1E8EB74E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lower bound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 for a problem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means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400" dirty="0"/>
                  <a:t> algorithm that solves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sz="2400" dirty="0"/>
                  <a:t> has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worst-case</a:t>
                </a:r>
                <a:r>
                  <a:rPr lang="en-US" sz="2400" dirty="0"/>
                  <a:t>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Larger lower bound is a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stronger</a:t>
                </a:r>
                <a:r>
                  <a:rPr lang="en-US" sz="2400" dirty="0"/>
                  <a:t> lower bound.</a:t>
                </a:r>
                <a:br>
                  <a:rPr lang="en-US" sz="2400" dirty="0"/>
                </a:br>
                <a:r>
                  <a:rPr lang="en-US" sz="2400" dirty="0"/>
                  <a:t>(On the other hand, smaller upper bound is better.)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But how do we prove a lower bound?!</a:t>
                </a:r>
              </a:p>
              <a:p>
                <a:pPr lvl="1"/>
                <a:r>
                  <a:rPr lang="en-US" sz="2000" dirty="0"/>
                  <a:t>It is usually unpractical to examine all possible algorithms…</a:t>
                </a:r>
              </a:p>
              <a:p>
                <a:pPr lvl="1"/>
                <a:r>
                  <a:rPr lang="en-US" sz="2000" dirty="0"/>
                  <a:t>Instead, rely on structures/properties of the problem itself…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7C23AA4-3BA5-467B-9DBF-B1E8EB74E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99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881A5-6175-4E7E-BFBD-D3F88632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Techniques for proving lower bounds:</a:t>
            </a:r>
            <a:br>
              <a:rPr lang="en-US" dirty="0"/>
            </a:br>
            <a:r>
              <a:rPr lang="en-US" dirty="0"/>
              <a:t>The Adversary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51250-B514-4A86-B1D8-3227DA21D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/>
                  <a:t>Imagine an adversary Eve that determines the input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Whenever the algorithm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asks about the input, Eve answers.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does not ask enough questions, then there are two inputs that are both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consistent</a:t>
                </a:r>
                <a:r>
                  <a:rPr lang="en-US" sz="2200" dirty="0"/>
                  <a:t> with Eve’s answers, but result in </a:t>
                </a:r>
                <a:r>
                  <a:rPr lang="en-US" sz="2200" i="1" dirty="0">
                    <a:solidFill>
                      <a:srgbClr val="7030A0"/>
                    </a:solidFill>
                  </a:rPr>
                  <a:t>different</a:t>
                </a:r>
                <a:r>
                  <a:rPr lang="en-US" sz="2200" dirty="0"/>
                  <a:t> outputs.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are two such inputs.</a:t>
                </a:r>
              </a:p>
              <a:p>
                <a:r>
                  <a:rPr lang="en-US" sz="2200" dirty="0"/>
                  <a:t>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outputs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𝑟𝑒𝑠𝑢𝑙𝑡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), then Eve can “reveal”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200" dirty="0"/>
                  <a:t> was actually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(resp.,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/>
                  <a:t>), making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’s output invalid.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not</a:t>
                </a:r>
                <a:r>
                  <a:rPr lang="en-US" sz="2200" dirty="0"/>
                  <a:t> an algorithm which solves the considered problem!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/>
                  <a:t> can be </a:t>
                </a:r>
                <a:r>
                  <a:rPr lang="en-US" sz="2200" b="1" dirty="0">
                    <a:solidFill>
                      <a:srgbClr val="C00000"/>
                    </a:solidFill>
                  </a:rPr>
                  <a:t>any</a:t>
                </a:r>
                <a:r>
                  <a:rPr lang="en-US" sz="2200" dirty="0"/>
                  <a:t> algorithm: no restrictions posed on its behavior.</a:t>
                </a:r>
              </a:p>
              <a:p>
                <a:r>
                  <a:rPr lang="en-US" sz="2200" dirty="0"/>
                  <a:t>Any algorithm that does solve the problem must ask enough questions (i.e., do enough work), and this is a lower bound!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51250-B514-4A86-B1D8-3227DA21D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1396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Image result for adversary">
            <a:extLst>
              <a:ext uri="{FF2B5EF4-FFF2-40B4-BE49-F238E27FC236}">
                <a16:creationId xmlns:a16="http://schemas.microsoft.com/office/drawing/2014/main" id="{B8F15048-583B-4F2A-ADE9-D2CE11260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61311" y="365125"/>
            <a:ext cx="1354038" cy="122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矩形: 圆角 2047">
            <a:extLst>
              <a:ext uri="{FF2B5EF4-FFF2-40B4-BE49-F238E27FC236}">
                <a16:creationId xmlns:a16="http://schemas.microsoft.com/office/drawing/2014/main" id="{A8E04E66-5A57-482A-A53A-E0C1DB69C284}"/>
              </a:ext>
            </a:extLst>
          </p:cNvPr>
          <p:cNvSpPr/>
          <p:nvPr/>
        </p:nvSpPr>
        <p:spPr>
          <a:xfrm>
            <a:off x="708412" y="3054945"/>
            <a:ext cx="2108360" cy="21707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D18B70-7C4D-4A1B-8BE8-5AE43BD7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adversary argument in action:</a:t>
            </a:r>
            <a:br>
              <a:rPr lang="en-US" dirty="0"/>
            </a:br>
            <a:r>
              <a:rPr lang="en-US" dirty="0"/>
              <a:t>Lower bound for sorting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5D8674-671B-4F5C-9655-2E6916A1A7DA}"/>
                  </a:ext>
                </a:extLst>
              </p:cNvPr>
              <p:cNvSpPr txBox="1"/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Assume we want to sort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5D8674-671B-4F5C-9655-2E6916A1A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70161"/>
                <a:ext cx="3863943" cy="400110"/>
              </a:xfrm>
              <a:prstGeom prst="rect">
                <a:avLst/>
              </a:prstGeom>
              <a:blipFill>
                <a:blip r:embed="rId2"/>
                <a:stretch>
                  <a:fillRect l="-1577" t="-9231" r="-126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A12F68FD-22E0-47DF-9529-D1C14033E2C8}"/>
              </a:ext>
            </a:extLst>
          </p:cNvPr>
          <p:cNvGrpSpPr/>
          <p:nvPr/>
        </p:nvGrpSpPr>
        <p:grpSpPr>
          <a:xfrm>
            <a:off x="3010244" y="2305139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F0C76D3-DE47-49FE-B8E1-79C49FC18B40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F0C76D3-DE47-49FE-B8E1-79C49FC18B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0C0E2D6-9DF2-4CBC-87FC-27DBEDBED38E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30C0E2D6-9DF2-4CBC-87FC-27DBEDBED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9A0CCF-F26C-437D-8422-F3629BA737C3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BD8E538-9A7B-4583-A584-7E85373EB444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5BD8E538-9A7B-4583-A584-7E85373EB4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C149EEA-8858-49CC-8B46-DB36FDC8C5BD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C149EEA-8858-49CC-8B46-DB36FDC8C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" name="Picture 4" descr="Image result for adversary">
            <a:extLst>
              <a:ext uri="{FF2B5EF4-FFF2-40B4-BE49-F238E27FC236}">
                <a16:creationId xmlns:a16="http://schemas.microsoft.com/office/drawing/2014/main" id="{0D8B8708-B760-4ACE-B508-0358C1C08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72035" y="1975898"/>
            <a:ext cx="1053372" cy="95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F92D78A9-5512-45AE-BE5B-EC027F22D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592" y="1970271"/>
            <a:ext cx="1053372" cy="97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AC97AA-DE2B-4158-88E5-80102BA51F05}"/>
                  </a:ext>
                </a:extLst>
              </p:cNvPr>
              <p:cNvSpPr txBox="1"/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AC97AA-DE2B-4158-88E5-80102BA5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98" y="3180960"/>
                <a:ext cx="1719766" cy="369332"/>
              </a:xfrm>
              <a:prstGeom prst="rect">
                <a:avLst/>
              </a:prstGeom>
              <a:blipFill>
                <a:blip r:embed="rId9"/>
                <a:stretch>
                  <a:fillRect l="-2128" t="-10000" r="-319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F939C5-ECF7-4F92-B08A-F6B21BFB9C2C}"/>
              </a:ext>
            </a:extLst>
          </p:cNvPr>
          <p:cNvGrpSpPr/>
          <p:nvPr/>
        </p:nvGrpSpPr>
        <p:grpSpPr>
          <a:xfrm>
            <a:off x="3020754" y="3054944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D6A2670-D4EF-415F-935B-B0E27EC9D5F5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D6A2670-D4EF-415F-935B-B0E27EC9D5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E9467D8-A4C6-4B5E-B147-8B78624E419D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BE9467D8-A4C6-4B5E-B147-8B78624E4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CBFC858-9F27-4896-AA8B-5E940C346D08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A04496C-208A-4BF3-A4C2-0767667763BA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A04496C-208A-4BF3-A4C2-076766776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12"/>
                  <a:stretch>
                    <a:fillRect b="-761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4815248-F76D-4EB1-9153-B4957BE48FCB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24815248-F76D-4EB1-9153-B4957BE48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7167E-7E30-43F5-90B9-0431D3501E1A}"/>
                  </a:ext>
                </a:extLst>
              </p:cNvPr>
              <p:cNvSpPr txBox="1"/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57167E-7E30-43F5-90B9-0431D3501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2" y="3180960"/>
                <a:ext cx="1275927" cy="369332"/>
              </a:xfrm>
              <a:prstGeom prst="rect">
                <a:avLst/>
              </a:prstGeom>
              <a:blipFill>
                <a:blip r:embed="rId14"/>
                <a:stretch>
                  <a:fillRect l="-4306" t="-10000" r="-33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D73AC990-4A25-4FD1-9D44-E0D5923CB120}"/>
              </a:ext>
            </a:extLst>
          </p:cNvPr>
          <p:cNvSpPr txBox="1"/>
          <p:nvPr/>
        </p:nvSpPr>
        <p:spPr>
          <a:xfrm>
            <a:off x="708413" y="3786137"/>
            <a:ext cx="19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Busy…busy…busy…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171650D-B079-47B2-BEFD-7AF2822D3337}"/>
                  </a:ext>
                </a:extLst>
              </p:cNvPr>
              <p:cNvSpPr txBox="1"/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“What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171650D-B079-47B2-BEFD-7AF2822D3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38" y="4195222"/>
                <a:ext cx="1480726" cy="369332"/>
              </a:xfrm>
              <a:prstGeom prst="rect">
                <a:avLst/>
              </a:prstGeom>
              <a:blipFill>
                <a:blip r:embed="rId15"/>
                <a:stretch>
                  <a:fillRect l="-2469" t="-8197" r="-37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1EFECDB-A183-48D8-8D64-D4DE15CA50F8}"/>
                  </a:ext>
                </a:extLst>
              </p:cNvPr>
              <p:cNvSpPr txBox="1"/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1EFECDB-A183-48D8-8D64-D4DE15CA5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11" y="4195222"/>
                <a:ext cx="1036887" cy="369332"/>
              </a:xfrm>
              <a:prstGeom prst="rect">
                <a:avLst/>
              </a:prstGeom>
              <a:blipFill>
                <a:blip r:embed="rId16"/>
                <a:stretch>
                  <a:fillRect l="-5294" t="-8197" r="-4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132206D-5209-4005-A10E-773726492940}"/>
              </a:ext>
            </a:extLst>
          </p:cNvPr>
          <p:cNvGrpSpPr/>
          <p:nvPr/>
        </p:nvGrpSpPr>
        <p:grpSpPr>
          <a:xfrm>
            <a:off x="3020754" y="3943191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16B5112-2C27-48D7-B901-56862904F31C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16B5112-2C27-48D7-B901-56862904F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A459673-2DB0-446B-A058-1378CC215C54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A459673-2DB0-446B-A058-1378CC215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26E7FFF-1FF0-4386-9F50-D01E64BDFECB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DD2A9C8-54F5-4AAF-AB55-7755F738419A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DD2A9C8-54F5-4AAF-AB55-7755F7384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1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B1D68D5-76B5-45FC-BF16-7895F1DBE6C8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2B1D68D5-76B5-45FC-BF16-7895F1DBE6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3D4877FA-43D0-4B15-83AB-0930CC3D411B}"/>
              </a:ext>
            </a:extLst>
          </p:cNvPr>
          <p:cNvSpPr/>
          <p:nvPr/>
        </p:nvSpPr>
        <p:spPr>
          <a:xfrm>
            <a:off x="1776638" y="4604307"/>
            <a:ext cx="895326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CD996F6-87ED-4BBE-9C60-D0F26EE2C8A4}"/>
              </a:ext>
            </a:extLst>
          </p:cNvPr>
          <p:cNvSpPr/>
          <p:nvPr/>
        </p:nvSpPr>
        <p:spPr>
          <a:xfrm>
            <a:off x="6472036" y="4604307"/>
            <a:ext cx="2043314" cy="62136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… </a:t>
            </a:r>
            <a:r>
              <a:rPr lang="en-US" sz="2000" dirty="0">
                <a:solidFill>
                  <a:srgbClr val="C00000"/>
                </a:solidFill>
              </a:rPr>
              <a:t>(always say 1)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文本框 2050">
                <a:extLst>
                  <a:ext uri="{FF2B5EF4-FFF2-40B4-BE49-F238E27FC236}">
                    <a16:creationId xmlns:a16="http://schemas.microsoft.com/office/drawing/2014/main" id="{B6BFED3F-B6C2-463A-B474-24C37DA6E032}"/>
                  </a:ext>
                </a:extLst>
              </p:cNvPr>
              <p:cNvSpPr txBox="1"/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queries,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work</a:t>
                </a:r>
              </a:p>
            </p:txBody>
          </p:sp>
        </mc:Choice>
        <mc:Fallback xmlns="">
          <p:sp>
            <p:nvSpPr>
              <p:cNvPr id="2051" name="文本框 2050">
                <a:extLst>
                  <a:ext uri="{FF2B5EF4-FFF2-40B4-BE49-F238E27FC236}">
                    <a16:creationId xmlns:a16="http://schemas.microsoft.com/office/drawing/2014/main" id="{B6BFED3F-B6C2-463A-B474-24C37DA6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05" y="5265423"/>
                <a:ext cx="1498552" cy="615553"/>
              </a:xfrm>
              <a:prstGeom prst="rect">
                <a:avLst/>
              </a:prstGeom>
              <a:blipFill>
                <a:blip r:embed="rId21"/>
                <a:stretch>
                  <a:fillRect l="-3659" t="-12871" r="-10163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68575ED9-7ED1-4486-AE9A-80F39233D2A8}"/>
              </a:ext>
            </a:extLst>
          </p:cNvPr>
          <p:cNvGrpSpPr/>
          <p:nvPr/>
        </p:nvGrpSpPr>
        <p:grpSpPr>
          <a:xfrm>
            <a:off x="3020754" y="4692996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2E2133B-598A-4132-A577-3A3C81659199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B2E2133B-598A-4132-A577-3A3C816591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1EE6196-7AE7-459D-B6D4-81E3DB012C02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rgbClr val="C00000"/>
                    </a:solidFill>
                  </a:endParaRPr>
                </a:p>
                <a:p>
                  <a:pPr algn="ctr"/>
                  <a:r>
                    <a:rPr lang="en-US" sz="1600" b="1" dirty="0">
                      <a:solidFill>
                        <a:srgbClr val="C00000"/>
                      </a:solidFill>
                    </a:rPr>
                    <a:t>=?</a:t>
                  </a: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D1EE6196-7AE7-459D-B6D4-81E3DB012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22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8D8FD52-FE89-4C84-B843-9A0A5A41D313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A9E057B2-F837-4135-AFDC-58576BFE9145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A9E057B2-F837-4135-AFDC-58576BFE91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1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BB1584CF-B564-4253-859E-533CD80A39E9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BB1584CF-B564-4253-859E-533CD80A3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文本框 2051">
                <a:extLst>
                  <a:ext uri="{FF2B5EF4-FFF2-40B4-BE49-F238E27FC236}">
                    <a16:creationId xmlns:a16="http://schemas.microsoft.com/office/drawing/2014/main" id="{72A46F14-20C5-4A77-BFA8-A478E193A056}"/>
                  </a:ext>
                </a:extLst>
              </p:cNvPr>
              <p:cNvSpPr txBox="1"/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at beginning or end?</a:t>
                </a:r>
              </a:p>
            </p:txBody>
          </p:sp>
        </mc:Choice>
        <mc:Fallback xmlns="">
          <p:sp>
            <p:nvSpPr>
              <p:cNvPr id="2052" name="文本框 2051">
                <a:extLst>
                  <a:ext uri="{FF2B5EF4-FFF2-40B4-BE49-F238E27FC236}">
                    <a16:creationId xmlns:a16="http://schemas.microsoft.com/office/drawing/2014/main" id="{72A46F14-20C5-4A77-BFA8-A478E193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19583">
                <a:off x="-336045" y="3496609"/>
                <a:ext cx="3909274" cy="510778"/>
              </a:xfrm>
              <a:prstGeom prst="roundRect">
                <a:avLst/>
              </a:prstGeom>
              <a:blipFill>
                <a:blip r:embed="rId24"/>
                <a:stretch>
                  <a:fillRect l="-3168" t="-2605" r="-4356" b="-5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17057372-6B18-4F73-A4E1-FA1796D2A116}"/>
              </a:ext>
            </a:extLst>
          </p:cNvPr>
          <p:cNvGrpSpPr/>
          <p:nvPr/>
        </p:nvGrpSpPr>
        <p:grpSpPr>
          <a:xfrm>
            <a:off x="628650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2046FCC-2497-43F2-908A-2612177B237B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&lt;1</a:t>
                  </a: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B2046FCC-2497-43F2-908A-2612177B2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25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9C07890-DEE3-412C-BA1B-E7FF4410707C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9C07890-DEE3-412C-BA1B-E7FF441070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26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6FE123F-09F5-4F37-8A55-DECC401D05E4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1D54DD8-426B-4DA8-AD8B-0DFD07BD83C1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C1D54DD8-426B-4DA8-AD8B-0DFD07BD8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27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E5ED6C9-A5B6-4FF0-A470-482D8FCE4373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2E5ED6C9-A5B6-4FF0-A470-482D8FCE43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28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A0E5752-A063-4CF4-98D5-EE8109732683}"/>
              </a:ext>
            </a:extLst>
          </p:cNvPr>
          <p:cNvGrpSpPr/>
          <p:nvPr/>
        </p:nvGrpSpPr>
        <p:grpSpPr>
          <a:xfrm>
            <a:off x="5391841" y="5978973"/>
            <a:ext cx="3123511" cy="621363"/>
            <a:chOff x="2900856" y="2394889"/>
            <a:chExt cx="3123511" cy="621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AF57B1A-77C9-47A0-99BA-7617DEBC8E9A}"/>
                    </a:ext>
                  </a:extLst>
                </p:cNvPr>
                <p:cNvSpPr/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EAF57B1A-77C9-47A0-99BA-7617DEBC8E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0856" y="2394889"/>
                  <a:ext cx="557046" cy="621363"/>
                </a:xfrm>
                <a:prstGeom prst="rect">
                  <a:avLst/>
                </a:prstGeom>
                <a:blipFill>
                  <a:blip r:embed="rId29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0BC63E-8365-4F01-8C2F-F51DC0E50118}"/>
                    </a:ext>
                  </a:extLst>
                </p:cNvPr>
                <p:cNvSpPr/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540BC63E-8365-4F01-8C2F-F51DC0E50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902" y="2394889"/>
                  <a:ext cx="557046" cy="621363"/>
                </a:xfrm>
                <a:prstGeom prst="rect">
                  <a:avLst/>
                </a:prstGeom>
                <a:blipFill>
                  <a:blip r:embed="rId30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A08D73A-D4D2-4A04-A72D-9117ECF69952}"/>
                </a:ext>
              </a:extLst>
            </p:cNvPr>
            <p:cNvSpPr/>
            <p:nvPr/>
          </p:nvSpPr>
          <p:spPr>
            <a:xfrm>
              <a:off x="4014949" y="2394889"/>
              <a:ext cx="895326" cy="6213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50F9922-D29F-4963-A83B-81826C2FD9C4}"/>
                    </a:ext>
                  </a:extLst>
                </p:cNvPr>
                <p:cNvSpPr/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=1</a:t>
                  </a: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B50F9922-D29F-4963-A83B-81826C2FD9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0275" y="2394889"/>
                  <a:ext cx="557046" cy="621363"/>
                </a:xfrm>
                <a:prstGeom prst="rect">
                  <a:avLst/>
                </a:prstGeom>
                <a:blipFill>
                  <a:blip r:embed="rId31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4296949-D9EA-4E0F-AF5A-75756738B364}"/>
                    </a:ext>
                  </a:extLst>
                </p:cNvPr>
                <p:cNvSpPr/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&gt;1</a:t>
                  </a: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4296949-D9EA-4E0F-AF5A-75756738B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21" y="2394889"/>
                  <a:ext cx="557046" cy="621363"/>
                </a:xfrm>
                <a:prstGeom prst="rect">
                  <a:avLst/>
                </a:prstGeom>
                <a:blipFill>
                  <a:blip r:embed="rId32"/>
                  <a:stretch>
                    <a:fillRect b="-666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0F71BA7-A4D7-4FED-B618-6C6C58AD8C40}"/>
                  </a:ext>
                </a:extLst>
              </p:cNvPr>
              <p:cNvSpPr txBox="1"/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2000" b="0" dirty="0">
                    <a:solidFill>
                      <a:srgbClr val="C00000"/>
                    </a:solidFill>
                  </a:rPr>
                  <a:t>sorry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0F71BA7-A4D7-4FED-B618-6C6C58AD8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286" y="5578042"/>
                <a:ext cx="1742978" cy="307777"/>
              </a:xfrm>
              <a:prstGeom prst="rect">
                <a:avLst/>
              </a:prstGeom>
              <a:blipFill>
                <a:blip r:embed="rId33"/>
                <a:stretch>
                  <a:fillRect l="-8392" t="-25490" r="-4545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3" name="文本框 2052">
                <a:extLst>
                  <a:ext uri="{FF2B5EF4-FFF2-40B4-BE49-F238E27FC236}">
                    <a16:creationId xmlns:a16="http://schemas.microsoft.com/office/drawing/2014/main" id="{F2959590-9AAD-4870-B45F-8632625B0F09}"/>
                  </a:ext>
                </a:extLst>
              </p:cNvPr>
              <p:cNvSpPr txBox="1"/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The</a:t>
                </a:r>
                <a:r>
                  <a:rPr lang="en-US" sz="2000" dirty="0"/>
                  <a:t> algorithm, which queries the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times, does not solve the problem.</a:t>
                </a:r>
              </a:p>
            </p:txBody>
          </p:sp>
        </mc:Choice>
        <mc:Fallback xmlns="">
          <p:sp>
            <p:nvSpPr>
              <p:cNvPr id="2053" name="文本框 2052">
                <a:extLst>
                  <a:ext uri="{FF2B5EF4-FFF2-40B4-BE49-F238E27FC236}">
                    <a16:creationId xmlns:a16="http://schemas.microsoft.com/office/drawing/2014/main" id="{F2959590-9AAD-4870-B45F-8632625B0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831" y="2057727"/>
                <a:ext cx="5689087" cy="70788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D4710D-572E-4268-808D-8439ADE3D172}"/>
                  </a:ext>
                </a:extLst>
              </p:cNvPr>
              <p:cNvSpPr txBox="1"/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i="1" dirty="0"/>
                  <a:t>Any</a:t>
                </a:r>
                <a:r>
                  <a:rPr lang="en-US" sz="2000" dirty="0"/>
                  <a:t> algorithm which queries the input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times does not solve the problem.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9D4710D-572E-4268-808D-8439ADE3D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50" y="3039892"/>
                <a:ext cx="5689087" cy="70788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B465EC2-0047-48B1-A2C3-F6BD1368ECE5}"/>
                  </a:ext>
                </a:extLst>
              </p:cNvPr>
              <p:cNvSpPr txBox="1"/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Solving the “sort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integers” problem has a time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B465EC2-0047-48B1-A2C3-F6BD1368E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749" y="4000888"/>
                <a:ext cx="5689087" cy="70788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63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" grpId="0" animBg="1"/>
      <p:bldP spid="15" grpId="0"/>
      <p:bldP spid="23" grpId="0"/>
      <p:bldP spid="24" grpId="0"/>
      <p:bldP spid="25" grpId="0"/>
      <p:bldP spid="26" grpId="0"/>
      <p:bldP spid="33" grpId="0"/>
      <p:bldP spid="34" grpId="0"/>
      <p:bldP spid="2051" grpId="0"/>
      <p:bldP spid="2052" grpId="0" animBg="1"/>
      <p:bldP spid="58" grpId="0"/>
      <p:bldP spid="2053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/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rgbClr val="C00000"/>
                    </a:solidFill>
                  </a:rPr>
                  <a:t>Can we sort faster than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97F518F-3D1E-4E06-9487-7C89CF91E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128" y="3136612"/>
                <a:ext cx="6319743" cy="584775"/>
              </a:xfrm>
              <a:prstGeom prst="rect">
                <a:avLst/>
              </a:prstGeom>
              <a:blipFill>
                <a:blip r:embed="rId2"/>
                <a:stretch>
                  <a:fillRect l="-2027" t="-12632" r="-193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/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</a:rPr>
                  <a:t>Sorting needs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79E2A5-5E2F-4E91-8F8E-925C248F2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827" y="2259449"/>
                <a:ext cx="4498347" cy="584775"/>
              </a:xfrm>
              <a:prstGeom prst="rect">
                <a:avLst/>
              </a:prstGeom>
              <a:blipFill>
                <a:blip r:embed="rId3"/>
                <a:stretch>
                  <a:fillRect l="-3388" t="-12500" r="-25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91B9BCC-BE12-4511-BB92-B935C87063D2}"/>
              </a:ext>
            </a:extLst>
          </p:cNvPr>
          <p:cNvSpPr txBox="1"/>
          <p:nvPr/>
        </p:nvSpPr>
        <p:spPr>
          <a:xfrm>
            <a:off x="1076330" y="4013775"/>
            <a:ext cx="6991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No, at least not for a large class of algorithms…</a:t>
            </a:r>
          </a:p>
        </p:txBody>
      </p:sp>
    </p:spTree>
    <p:extLst>
      <p:ext uri="{BB962C8B-B14F-4D97-AF65-F5344CB8AC3E}">
        <p14:creationId xmlns:p14="http://schemas.microsoft.com/office/powerpoint/2010/main" val="299047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D7271-EA2D-4920-9A52-D0205BAA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Comparison-based sorting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8DD61-2E0C-4206-A4F3-EFC177835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200" dirty="0"/>
                  <a:t>A </a:t>
                </a:r>
                <a:r>
                  <a:rPr lang="en-US" sz="2200" b="1" dirty="0">
                    <a:solidFill>
                      <a:schemeClr val="accent1"/>
                    </a:solidFill>
                  </a:rPr>
                  <a:t>comparison-based sorting algorithm</a:t>
                </a:r>
                <a:r>
                  <a:rPr lang="en-US" sz="2200" dirty="0"/>
                  <a:t> determines sorted order only based on </a:t>
                </a:r>
                <a:r>
                  <a:rPr lang="en-US" sz="2200" i="1" dirty="0">
                    <a:solidFill>
                      <a:srgbClr val="C00000"/>
                    </a:solidFill>
                  </a:rPr>
                  <a:t>comparisons</a:t>
                </a:r>
                <a:r>
                  <a:rPr lang="en-US" sz="2200" dirty="0"/>
                  <a:t> between the input items.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200" dirty="0"/>
                  <a:t>In a comparison sort, only comparisons between elements are used to gain order information about the input sequence</a:t>
                </a:r>
                <a:r>
                  <a:rPr lang="en-US" sz="1800" dirty="0"/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only use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”,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/>
                  <a:t>”, or “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” to gain order info.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800" dirty="0"/>
                  <a:t>Particularly, the algorithm </a:t>
                </a:r>
                <a:r>
                  <a:rPr lang="en-US" sz="1800" b="1" dirty="0"/>
                  <a:t>cannot</a:t>
                </a:r>
                <a:r>
                  <a:rPr lang="en-US" sz="1800" dirty="0"/>
                  <a:t> inspect the values of input items.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D68DD61-2E0C-4206-A4F3-EFC177835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850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2B8FFD-3203-4CF2-8E9C-F920E36ECB1D}"/>
                  </a:ext>
                </a:extLst>
              </p:cNvPr>
              <p:cNvSpPr txBox="1"/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Any comparison-based sorting algorithm has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in the worst case.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42B8FFD-3203-4CF2-8E9C-F920E36EC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739" y="4336315"/>
                <a:ext cx="615052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7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D7BD9-945F-43DD-AF84-D203B9F17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2858EA-B417-47B1-9C08-16221974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r>
              <a:rPr lang="en-US" sz="2400" dirty="0"/>
              <a:t>Decisions trees can be used to describe algorithms.</a:t>
            </a:r>
          </a:p>
          <a:p>
            <a:pPr lvl="1"/>
            <a:r>
              <a:rPr lang="en-US" sz="2000" dirty="0"/>
              <a:t>A decision tree is a tree.</a:t>
            </a:r>
          </a:p>
          <a:p>
            <a:pPr lvl="1"/>
            <a:r>
              <a:rPr lang="en-US" sz="2000" dirty="0"/>
              <a:t>Each internal node denotes a query the algorithm makes on input.</a:t>
            </a:r>
          </a:p>
          <a:p>
            <a:pPr lvl="1"/>
            <a:r>
              <a:rPr lang="en-US" sz="2000" dirty="0"/>
              <a:t>Outgoing edges denote the possible answers to that query.</a:t>
            </a:r>
          </a:p>
          <a:p>
            <a:pPr lvl="1"/>
            <a:r>
              <a:rPr lang="en-US" sz="2000" dirty="0"/>
              <a:t>Each leaf denotes an output.</a:t>
            </a:r>
          </a:p>
          <a:p>
            <a:r>
              <a:rPr lang="en-US" sz="2400" dirty="0"/>
              <a:t>One execution of the algorithm is a path from root to a leaf.</a:t>
            </a:r>
          </a:p>
          <a:p>
            <a:pPr lvl="1"/>
            <a:r>
              <a:rPr lang="en-US" sz="2000" dirty="0"/>
              <a:t>At each internal node, answer to query tells us where to go next.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The worst-case time complexity is at least the length of the longest path from root to some leaf. I.e., height of the tree!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7A87EA6-7716-4AF2-8800-3EB83D9AEFEA}"/>
              </a:ext>
            </a:extLst>
          </p:cNvPr>
          <p:cNvGrpSpPr/>
          <p:nvPr/>
        </p:nvGrpSpPr>
        <p:grpSpPr>
          <a:xfrm>
            <a:off x="3741683" y="4363439"/>
            <a:ext cx="4773667" cy="2129642"/>
            <a:chOff x="3741683" y="4363439"/>
            <a:chExt cx="4773667" cy="212964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2182BDC-118B-4E13-8880-18C13417A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1683" y="4363439"/>
              <a:ext cx="4773667" cy="212964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5EF117F-D320-4209-B7AE-4F3DEB196417}"/>
                    </a:ext>
                  </a:extLst>
                </p:cNvPr>
                <p:cNvSpPr txBox="1"/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/>
                    <a:t>Sort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.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5EF117F-D320-4209-B7AE-4F3DEB196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740" y="4363439"/>
                  <a:ext cx="153580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524" t="-28889" r="-8333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DB0410-BC52-4FB9-AAF2-36AAA008C334}"/>
                  </a:ext>
                </a:extLst>
              </p:cNvPr>
              <p:cNvSpPr txBox="1"/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=6,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5DB0410-BC52-4FB9-AAF2-36AAA008C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159" y="4363439"/>
                <a:ext cx="2382191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1.11111E-6 -0.3270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6981</TotalTime>
  <Words>1803</Words>
  <Application>Microsoft Office PowerPoint</Application>
  <PresentationFormat>On-screen Show (4:3)</PresentationFormat>
  <Paragraphs>216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 Light</vt:lpstr>
      <vt:lpstr>Calibri</vt:lpstr>
      <vt:lpstr>Arial</vt:lpstr>
      <vt:lpstr>Cambria Math</vt:lpstr>
      <vt:lpstr>Courier New</vt:lpstr>
      <vt:lpstr>Office 主题​​</vt:lpstr>
      <vt:lpstr>Sorting</vt:lpstr>
      <vt:lpstr>PowerPoint Presentation</vt:lpstr>
      <vt:lpstr>Complexity of a problem: Upper bound and Lower bound</vt:lpstr>
      <vt:lpstr>Lower bound of a problem</vt:lpstr>
      <vt:lpstr>Techniques for proving lower bounds: The Adversary Argument</vt:lpstr>
      <vt:lpstr>The adversary argument in action: Lower bound for sorting </vt:lpstr>
      <vt:lpstr>PowerPoint Presentation</vt:lpstr>
      <vt:lpstr>Comparison-based sorting lower bound</vt:lpstr>
      <vt:lpstr>Decision Tree</vt:lpstr>
      <vt:lpstr>Decision tree in action: Comparison-based sorting lower bound</vt:lpstr>
      <vt:lpstr>PowerPoint Presentation</vt:lpstr>
      <vt:lpstr>Bucket sort</vt:lpstr>
      <vt:lpstr>Bucket sort</vt:lpstr>
      <vt:lpstr>Bucket sort</vt:lpstr>
      <vt:lpstr>Bucket sort</vt:lpstr>
      <vt:lpstr>Radix sort</vt:lpstr>
      <vt:lpstr>Radix sort</vt:lpstr>
      <vt:lpstr>Radix sort</vt:lpstr>
      <vt:lpstr>Summary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Chaodong ZHENG</dc:creator>
  <cp:lastModifiedBy>ZHENG Chaodong</cp:lastModifiedBy>
  <cp:revision>183</cp:revision>
  <dcterms:created xsi:type="dcterms:W3CDTF">2019-07-10T14:12:37Z</dcterms:created>
  <dcterms:modified xsi:type="dcterms:W3CDTF">2021-09-28T07:24:21Z</dcterms:modified>
</cp:coreProperties>
</file>