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59" r:id="rId4"/>
    <p:sldId id="265" r:id="rId5"/>
    <p:sldId id="261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800" kern="1200" baseline="0">
        <a:solidFill>
          <a:schemeClr val="tx1"/>
        </a:solidFill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F2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Clr>
          <a:srgbClr val="000000"/>
        </a:buClr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" y="931545"/>
            <a:ext cx="9000490" cy="4928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AI21-</a:t>
            </a:r>
            <a:r>
              <a:rPr lang="zh-CN" altLang="en-US" sz="28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课后作业</a:t>
            </a:r>
            <a:r>
              <a:rPr lang="en-US" altLang="zh-CN" sz="28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04</a:t>
            </a:r>
            <a:endParaRPr lang="en-US" altLang="zh-CN" sz="28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en-US" altLang="zh-CN" sz="28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sz="28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数据库设计</a:t>
            </a:r>
            <a:endParaRPr lang="zh-CN" altLang="en-US" sz="28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r>
              <a:rPr lang="zh-CN" altLang="en-US" sz="2800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（共两大题）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/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作业提交方式：</a:t>
            </a:r>
            <a:endParaRPr lang="zh-CN" altLang="en-US" sz="20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以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PDF</a:t>
            </a: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文件方式发到我的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QQ</a:t>
            </a: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邮箱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410285329@qq.com</a:t>
            </a:r>
            <a:endParaRPr lang="en-US" altLang="zh-CN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文件采用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‘AI+</a:t>
            </a: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学号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</a:t>
            </a: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姓名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+</a:t>
            </a: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作业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4</a:t>
            </a:r>
            <a:r>
              <a:rPr lang="en-US" altLang="zh-CN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’</a:t>
            </a: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的命名方式</a:t>
            </a:r>
            <a:endParaRPr lang="zh-CN" altLang="en-US" sz="2000" b="1">
              <a:solidFill>
                <a:srgbClr val="1F2DA8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1F2DA8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提交截止时间：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2021.12.13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3"/>
          <p:cNvSpPr/>
          <p:nvPr/>
        </p:nvSpPr>
        <p:spPr>
          <a:xfrm>
            <a:off x="249555" y="117475"/>
            <a:ext cx="8616315" cy="5657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一、数据库设计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0" indent="4800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设有一个民用航空航班飞行调度管理系统，其中需要管理的信息有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sz="2000" b="1">
                <a:solidFill>
                  <a:srgbClr val="1F2DA8"/>
                </a:solidFill>
                <a:sym typeface="+mn-ea"/>
              </a:rPr>
              <a:t>飞机的编号，机型，座位数；飞行员的编号，姓名，年龄；飞机场的编号，名称和联系电话；每个航班的编号，始发机场，目标机场。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lvl="0" indent="4800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系统需要</a:t>
            </a:r>
            <a:r>
              <a:rPr lang="zh-CN" altLang="en-US" sz="2000" b="1">
                <a:solidFill>
                  <a:srgbClr val="1F2DA8"/>
                </a:solidFill>
                <a:sym typeface="+mn-ea"/>
              </a:rPr>
              <a:t>记录每个航班在每次飞行过程中所使用的飞机，执飞的飞行员，始发机场的起飞时间，中间经停机场的到达时间和起飞时间，以及最终目标机场的到达时间。其中：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‘编号’属性分别是各个实体的标识属性；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同一时间、同一个航班只安排一架飞机飞行，并安排一位机长和两位副机长（飞行员）；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在一次飞行过程中，也可能因天气等原因，改变原定的飞行路线和</a:t>
            </a:r>
            <a:r>
              <a:rPr lang="zh-CN" altLang="en-US" sz="2000" b="1">
                <a:solidFill>
                  <a:srgbClr val="1F2DA8"/>
                </a:solidFill>
                <a:sym typeface="+mn-ea"/>
              </a:rPr>
              <a:t>经停机场</a:t>
            </a:r>
            <a:r>
              <a:rPr lang="zh-CN" altLang="en-US" sz="2000" b="1">
                <a:solidFill>
                  <a:srgbClr val="1F2DA8"/>
                </a:solidFill>
                <a:sym typeface="+mn-ea"/>
              </a:rPr>
              <a:t>；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有些航班并没有安排实际飞行的飞机，而是与其他某个航班共乘同一架飞机，这些没有安排飞机的航班被称为‘共享航班’。一个航班可以有若干个共享航班</a:t>
            </a:r>
            <a:r>
              <a:rPr lang="zh-CN" altLang="en-US" sz="2000" b="1">
                <a:solidFill>
                  <a:srgbClr val="1F2DA8"/>
                </a:solidFill>
                <a:cs typeface="+mn-ea"/>
                <a:sym typeface="+mn-ea"/>
              </a:rPr>
              <a:t>；</a:t>
            </a:r>
            <a:endParaRPr lang="zh-CN" altLang="en-US" sz="2000" b="1">
              <a:solidFill>
                <a:srgbClr val="1F2DA8"/>
              </a:solidFill>
              <a:cs typeface="+mn-ea"/>
              <a:sym typeface="+mn-ea"/>
            </a:endParaRPr>
          </a:p>
          <a:p>
            <a:pPr marL="914400" lvl="1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zh-CN" altLang="en-US" sz="2000" b="1">
                <a:solidFill>
                  <a:srgbClr val="1F2DA8"/>
                </a:solidFill>
                <a:cs typeface="+mn-ea"/>
                <a:sym typeface="+mn-ea"/>
              </a:rPr>
              <a:t>在一个机场，可以同时起飞或降落多架飞机。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3"/>
          <p:cNvSpPr/>
          <p:nvPr/>
        </p:nvSpPr>
        <p:spPr>
          <a:xfrm>
            <a:off x="0" y="117475"/>
            <a:ext cx="9144000" cy="4964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472440">
              <a:lnSpc>
                <a:spcPct val="100000"/>
              </a:lnSpc>
              <a:buFont typeface="+mj-ea"/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试回答下列问题：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294005" lvl="0" indent="-29400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请用EE-R模型表示该数据库系统的概念数据模型，并标注实体与联系之间的参与方式；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294005" lvl="0" indent="-29400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1">
                <a:solidFill>
                  <a:srgbClr val="1F2DA8"/>
                </a:solidFill>
                <a:sym typeface="+mn-ea"/>
              </a:rPr>
              <a:t>请将上述</a:t>
            </a:r>
            <a:r>
              <a:rPr lang="en-US" altLang="zh-CN" sz="2000" b="1">
                <a:solidFill>
                  <a:srgbClr val="1F2DA8"/>
                </a:solidFill>
                <a:sym typeface="+mn-ea"/>
              </a:rPr>
              <a:t>EER</a:t>
            </a:r>
            <a:r>
              <a:rPr lang="zh-CN" altLang="en-US" sz="2000" b="1">
                <a:solidFill>
                  <a:srgbClr val="1F2DA8"/>
                </a:solidFill>
                <a:sym typeface="+mn-ea"/>
              </a:rPr>
              <a:t>模型图转换成为关系模型，并给出每个关系上的所有关键字；</a:t>
            </a: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294005" lvl="0" indent="-29400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zh-CN" altLang="en-US" sz="2000" b="1">
              <a:solidFill>
                <a:srgbClr val="1F2DA8"/>
              </a:solidFill>
              <a:sym typeface="+mn-ea"/>
            </a:endParaRPr>
          </a:p>
          <a:p>
            <a:pPr marL="294005" lvl="0" indent="-294005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假设由飞机编号、航班编号、经停机场编号、实际的到达时间和起飞时间等五个属性构成如下关系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51205" lvl="2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Font typeface="+mj-lt"/>
              <a:buNone/>
            </a:pP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R(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飞机编号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航班编号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机场编号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到达时间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起飞时间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51205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请写出关系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模式</a:t>
            </a:r>
            <a:r>
              <a:rPr lang="en-US" altLang="x-none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上的最小函数依赖集；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51205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请给出关系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模式</a:t>
            </a:r>
            <a:r>
              <a:rPr lang="en-US" altLang="x-none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的所有关键字；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751205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关系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模式</a:t>
            </a:r>
            <a:r>
              <a:rPr lang="en-US" altLang="x-none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R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是否满足</a:t>
            </a:r>
            <a:r>
              <a:rPr lang="en-US" altLang="zh-CN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3NF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？如满足请简单说明理由；如不满足，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请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  <a:sym typeface="宋体" panose="02010600030101010101" pitchFamily="2" charset="-122"/>
              </a:rPr>
              <a:t>将其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直接分解到满足</a:t>
            </a:r>
            <a:r>
              <a:rPr lang="en-US" altLang="x-none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3NF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，并具有无损联接性和依赖保持性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；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 marL="751205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zh-CN" altLang="en-US" sz="2000" b="1" dirty="0">
                <a:solidFill>
                  <a:srgbClr val="1F2DA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③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小题的分解结果是否满足BC</a:t>
            </a:r>
            <a:r>
              <a:rPr lang="en-US" altLang="x-none" sz="2000" b="1" dirty="0">
                <a:solidFill>
                  <a:srgbClr val="1F2DA8"/>
                </a:solidFill>
                <a:latin typeface="Calibri" panose="020F0502020204030204" charset="0"/>
                <a:ea typeface="Calibri" panose="020F0502020204030204" charset="0"/>
                <a:sym typeface="Calibri" panose="020F0502020204030204" charset="0"/>
              </a:rPr>
              <a:t>NF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？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如不满足请将其分解到BCNF</a:t>
            </a:r>
            <a:r>
              <a:rPr lang="zh-CN" altLang="en-US" sz="2000" b="1" dirty="0">
                <a:solidFill>
                  <a:srgbClr val="1F2DA8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rPr>
              <a:t>；</a:t>
            </a:r>
            <a:endParaRPr lang="zh-CN" altLang="en-US" sz="2000" b="1" dirty="0">
              <a:solidFill>
                <a:srgbClr val="1F2DA8"/>
              </a:solidFill>
              <a:latin typeface="Calibri" panose="020F050202020403020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文本占位符 4097"/>
          <p:cNvSpPr>
            <a:spLocks noGrp="1"/>
          </p:cNvSpPr>
          <p:nvPr>
            <p:ph type="body" idx="1"/>
          </p:nvPr>
        </p:nvSpPr>
        <p:spPr>
          <a:xfrm>
            <a:off x="241935" y="406400"/>
            <a:ext cx="8623300" cy="5761355"/>
          </a:xfrm>
        </p:spPr>
        <p:txBody>
          <a:bodyPr vert="horz">
            <a:noAutofit/>
          </a:bodyPr>
          <a:p>
            <a:pPr>
              <a:lnSpc>
                <a:spcPct val="120000"/>
              </a:lnSpc>
              <a:buSzPct val="100000"/>
              <a:buNone/>
            </a:pPr>
            <a:r>
              <a:rPr lang="zh-CN" altLang="en-US" sz="2400" b="1" dirty="0">
                <a:solidFill>
                  <a:srgbClr val="1F2DA8"/>
                </a:solidFill>
                <a:latin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F2DA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定理</a:t>
            </a:r>
            <a:r>
              <a:rPr lang="zh-CN" altLang="en-US" sz="2400" b="1" dirty="0">
                <a:solidFill>
                  <a:srgbClr val="1F2DA8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证明：</a:t>
            </a:r>
            <a:r>
              <a:rPr lang="en-US" altLang="x-none" sz="2400" b="1" dirty="0">
                <a:solidFill>
                  <a:srgbClr val="1F2DA8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If table T is BCNF, then T is 3NF.</a:t>
            </a:r>
            <a:endParaRPr lang="en-US" altLang="x-none" sz="2400" b="1" dirty="0">
              <a:solidFill>
                <a:srgbClr val="1F2DA8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全屏显示(4:3)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华文细黑</vt:lpstr>
      <vt:lpstr>Wingdings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</dc:creator>
  <cp:lastModifiedBy>百老汇</cp:lastModifiedBy>
  <cp:revision>38</cp:revision>
  <dcterms:created xsi:type="dcterms:W3CDTF">2013-05-29T15:28:00Z</dcterms:created>
  <dcterms:modified xsi:type="dcterms:W3CDTF">2021-11-30T01:15:56Z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87A6BFE1B57940519FA3BCF59731A907</vt:lpwstr>
  </property>
</Properties>
</file>