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299" r:id="rId16"/>
    <p:sldId id="29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9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Selection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2118E8-6718-47E9-B52E-6107404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not done with selection…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1456711-435B-4FEB-B76C-40592558C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Can we guarantee </a:t>
                </a:r>
                <a:r>
                  <a:rPr lang="en-US" sz="2200" b="1" dirty="0"/>
                  <a:t>worst-case</a:t>
                </a:r>
                <a:r>
                  <a:rPr lang="en-US" sz="2200" dirty="0"/>
                  <a:t>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?</a:t>
                </a:r>
              </a:p>
              <a:p>
                <a:r>
                  <a:rPr lang="en-US" sz="2200" dirty="0"/>
                  <a:t>The reason that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RndSelect</a:t>
                </a:r>
                <a:r>
                  <a:rPr lang="en-US" sz="2200" dirty="0"/>
                  <a:t> could be slow is that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RandomPartition</a:t>
                </a:r>
                <a:r>
                  <a:rPr lang="en-US" sz="2200" dirty="0"/>
                  <a:t> might return an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unbalanced</a:t>
                </a:r>
                <a:r>
                  <a:rPr lang="en-US" sz="2200" dirty="0"/>
                  <a:t> partition.</a:t>
                </a:r>
              </a:p>
              <a:p>
                <a:r>
                  <a:rPr lang="en-US" sz="2200" dirty="0"/>
                  <a:t>Needs a partition procedure that guarantees to be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balanced</a:t>
                </a:r>
                <a:r>
                  <a:rPr lang="en-US" sz="2200" dirty="0"/>
                  <a:t>. (without using too much time;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time to be specific)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1456711-435B-4FEB-B76C-40592558C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038EB97-FEFC-4AC1-B47C-877259A587AC}"/>
              </a:ext>
            </a:extLst>
          </p:cNvPr>
          <p:cNvSpPr/>
          <p:nvPr/>
        </p:nvSpPr>
        <p:spPr>
          <a:xfrm>
            <a:off x="3289738" y="3905853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00FDA7-6F5A-4326-857B-5709A462797E}"/>
              </a:ext>
            </a:extLst>
          </p:cNvPr>
          <p:cNvSpPr/>
          <p:nvPr/>
        </p:nvSpPr>
        <p:spPr>
          <a:xfrm>
            <a:off x="3595744" y="4881562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74DDDDB-5982-4C2E-8BCD-68A1684A46B3}"/>
              </a:ext>
            </a:extLst>
          </p:cNvPr>
          <p:cNvSpPr/>
          <p:nvPr/>
        </p:nvSpPr>
        <p:spPr>
          <a:xfrm>
            <a:off x="2054919" y="4485414"/>
            <a:ext cx="2922825" cy="15524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606BEE22-B051-41CD-901C-1574A5BAFB1E}"/>
              </a:ext>
            </a:extLst>
          </p:cNvPr>
          <p:cNvSpPr/>
          <p:nvPr/>
        </p:nvSpPr>
        <p:spPr>
          <a:xfrm>
            <a:off x="4517582" y="3285632"/>
            <a:ext cx="2551423" cy="15524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903EEDC1-CC47-49A1-AECF-921FF15ECB53}"/>
              </a:ext>
            </a:extLst>
          </p:cNvPr>
          <p:cNvSpPr/>
          <p:nvPr/>
        </p:nvSpPr>
        <p:spPr>
          <a:xfrm>
            <a:off x="4501314" y="444077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B902E9-2608-42FB-B95B-2F200692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D5988-004F-4046-810B-A506E09B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be this set of medians.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D5988-004F-4046-810B-A506E09B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  <a:blipFill>
                <a:blip r:embed="rId2"/>
                <a:stretch>
                  <a:fillRect l="-696" t="-37615" r="-1082" b="-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97E0E485-6312-407D-AD42-222140ADC8BA}"/>
              </a:ext>
            </a:extLst>
          </p:cNvPr>
          <p:cNvGrpSpPr/>
          <p:nvPr/>
        </p:nvGrpSpPr>
        <p:grpSpPr>
          <a:xfrm>
            <a:off x="2184509" y="3429000"/>
            <a:ext cx="4772938" cy="168166"/>
            <a:chOff x="2184509" y="3429000"/>
            <a:chExt cx="4772938" cy="16816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8666A7E-A66B-409D-96B6-19C0A627580F}"/>
                </a:ext>
              </a:extLst>
            </p:cNvPr>
            <p:cNvSpPr/>
            <p:nvPr/>
          </p:nvSpPr>
          <p:spPr>
            <a:xfrm>
              <a:off x="21845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CF286CA-396C-432A-AB64-D0EF5D3A80E1}"/>
                </a:ext>
              </a:extLst>
            </p:cNvPr>
            <p:cNvSpPr/>
            <p:nvPr/>
          </p:nvSpPr>
          <p:spPr>
            <a:xfrm>
              <a:off x="30608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6F01FE9-BC01-4A4B-A7E7-E75E4A4A4125}"/>
                </a:ext>
              </a:extLst>
            </p:cNvPr>
            <p:cNvSpPr/>
            <p:nvPr/>
          </p:nvSpPr>
          <p:spPr>
            <a:xfrm>
              <a:off x="3882690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056C23-CC0E-428B-AFD6-BB5568A71FAC}"/>
                </a:ext>
              </a:extLst>
            </p:cNvPr>
            <p:cNvSpPr/>
            <p:nvPr/>
          </p:nvSpPr>
          <p:spPr>
            <a:xfrm>
              <a:off x="4650152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73F29D-467F-4FC6-BA33-E02EF8A3269E}"/>
                </a:ext>
              </a:extLst>
            </p:cNvPr>
            <p:cNvSpPr/>
            <p:nvPr/>
          </p:nvSpPr>
          <p:spPr>
            <a:xfrm>
              <a:off x="5363195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130153E-6C3D-4629-9588-E6D21F6158E5}"/>
                </a:ext>
              </a:extLst>
            </p:cNvPr>
            <p:cNvSpPr/>
            <p:nvPr/>
          </p:nvSpPr>
          <p:spPr>
            <a:xfrm>
              <a:off x="6076238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E3D1637-E06A-4F2B-81F1-87599A756F3A}"/>
                </a:ext>
              </a:extLst>
            </p:cNvPr>
            <p:cNvSpPr/>
            <p:nvPr/>
          </p:nvSpPr>
          <p:spPr>
            <a:xfrm>
              <a:off x="6789281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10158F-B35B-4D51-98EA-C4DAAEFB4F34}"/>
              </a:ext>
            </a:extLst>
          </p:cNvPr>
          <p:cNvGrpSpPr/>
          <p:nvPr/>
        </p:nvGrpSpPr>
        <p:grpSpPr>
          <a:xfrm>
            <a:off x="2184509" y="4007698"/>
            <a:ext cx="4772938" cy="168166"/>
            <a:chOff x="2184509" y="4007698"/>
            <a:chExt cx="4772938" cy="16816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651F37-6677-4423-9DF4-8AAFC692F0A3}"/>
                </a:ext>
              </a:extLst>
            </p:cNvPr>
            <p:cNvSpPr/>
            <p:nvPr/>
          </p:nvSpPr>
          <p:spPr>
            <a:xfrm>
              <a:off x="21845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23D185-7708-4B66-99F7-34C16207F22B}"/>
                </a:ext>
              </a:extLst>
            </p:cNvPr>
            <p:cNvSpPr/>
            <p:nvPr/>
          </p:nvSpPr>
          <p:spPr>
            <a:xfrm>
              <a:off x="30608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77175AB-0F13-4319-AB4D-EE5C537A472B}"/>
                </a:ext>
              </a:extLst>
            </p:cNvPr>
            <p:cNvSpPr/>
            <p:nvPr/>
          </p:nvSpPr>
          <p:spPr>
            <a:xfrm>
              <a:off x="3882690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648DD63-1249-413C-8974-542953C84564}"/>
                </a:ext>
              </a:extLst>
            </p:cNvPr>
            <p:cNvSpPr/>
            <p:nvPr/>
          </p:nvSpPr>
          <p:spPr>
            <a:xfrm>
              <a:off x="4650152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0A738CC-751C-437C-A247-3CD629445F37}"/>
                </a:ext>
              </a:extLst>
            </p:cNvPr>
            <p:cNvSpPr/>
            <p:nvPr/>
          </p:nvSpPr>
          <p:spPr>
            <a:xfrm>
              <a:off x="5363195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2FFF0A5-61FA-44D7-9AA4-AED3AD80BB6B}"/>
                </a:ext>
              </a:extLst>
            </p:cNvPr>
            <p:cNvSpPr/>
            <p:nvPr/>
          </p:nvSpPr>
          <p:spPr>
            <a:xfrm>
              <a:off x="6076238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AE8978D-50DC-4366-A318-A66212888401}"/>
                </a:ext>
              </a:extLst>
            </p:cNvPr>
            <p:cNvSpPr/>
            <p:nvPr/>
          </p:nvSpPr>
          <p:spPr>
            <a:xfrm>
              <a:off x="6789281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A24F6FD-59E1-4185-84A1-470017BA1648}"/>
              </a:ext>
            </a:extLst>
          </p:cNvPr>
          <p:cNvGrpSpPr/>
          <p:nvPr/>
        </p:nvGrpSpPr>
        <p:grpSpPr>
          <a:xfrm>
            <a:off x="2184509" y="4586396"/>
            <a:ext cx="4772938" cy="168166"/>
            <a:chOff x="2184509" y="4586396"/>
            <a:chExt cx="4772938" cy="1681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E771D3-1ED1-4338-A733-58D90FD14EE8}"/>
                </a:ext>
              </a:extLst>
            </p:cNvPr>
            <p:cNvSpPr/>
            <p:nvPr/>
          </p:nvSpPr>
          <p:spPr>
            <a:xfrm>
              <a:off x="21845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8F1303B-2F4F-46EE-B636-C4CAC596E972}"/>
                </a:ext>
              </a:extLst>
            </p:cNvPr>
            <p:cNvSpPr/>
            <p:nvPr/>
          </p:nvSpPr>
          <p:spPr>
            <a:xfrm>
              <a:off x="30608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3294383-5AC2-45A2-839A-2FD6E6945DB9}"/>
                </a:ext>
              </a:extLst>
            </p:cNvPr>
            <p:cNvSpPr/>
            <p:nvPr/>
          </p:nvSpPr>
          <p:spPr>
            <a:xfrm>
              <a:off x="3882690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FFCCC2C-21A0-4A94-870E-BC8B1400CE60}"/>
                </a:ext>
              </a:extLst>
            </p:cNvPr>
            <p:cNvSpPr/>
            <p:nvPr/>
          </p:nvSpPr>
          <p:spPr>
            <a:xfrm>
              <a:off x="4650152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0C6E4A3-B187-4F04-A6F4-4F4D95F10CBC}"/>
                </a:ext>
              </a:extLst>
            </p:cNvPr>
            <p:cNvSpPr/>
            <p:nvPr/>
          </p:nvSpPr>
          <p:spPr>
            <a:xfrm>
              <a:off x="5363195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47A56AA-154B-4D60-9680-6BB101964127}"/>
                </a:ext>
              </a:extLst>
            </p:cNvPr>
            <p:cNvSpPr/>
            <p:nvPr/>
          </p:nvSpPr>
          <p:spPr>
            <a:xfrm>
              <a:off x="6076238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6244FD6-3A42-42D1-9804-ECB1E6312BC9}"/>
                </a:ext>
              </a:extLst>
            </p:cNvPr>
            <p:cNvSpPr/>
            <p:nvPr/>
          </p:nvSpPr>
          <p:spPr>
            <a:xfrm>
              <a:off x="6789281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439C5CE-ADFD-4EE4-8F1E-EF8D86D68878}"/>
              </a:ext>
            </a:extLst>
          </p:cNvPr>
          <p:cNvGrpSpPr/>
          <p:nvPr/>
        </p:nvGrpSpPr>
        <p:grpSpPr>
          <a:xfrm>
            <a:off x="2184509" y="5167311"/>
            <a:ext cx="4772938" cy="168166"/>
            <a:chOff x="2184509" y="5167311"/>
            <a:chExt cx="4772938" cy="1681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65F762D-2781-4F3C-8F58-BF42278F024D}"/>
                </a:ext>
              </a:extLst>
            </p:cNvPr>
            <p:cNvSpPr/>
            <p:nvPr/>
          </p:nvSpPr>
          <p:spPr>
            <a:xfrm>
              <a:off x="21845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8FFBFD3-4367-44B0-9934-C1CA8DAD4B3B}"/>
                </a:ext>
              </a:extLst>
            </p:cNvPr>
            <p:cNvSpPr/>
            <p:nvPr/>
          </p:nvSpPr>
          <p:spPr>
            <a:xfrm>
              <a:off x="30608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365E07-9BB6-4220-BC17-8928AC5282B0}"/>
                </a:ext>
              </a:extLst>
            </p:cNvPr>
            <p:cNvSpPr/>
            <p:nvPr/>
          </p:nvSpPr>
          <p:spPr>
            <a:xfrm>
              <a:off x="3882690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911178-39F8-4B48-9A32-FE85E317B765}"/>
                </a:ext>
              </a:extLst>
            </p:cNvPr>
            <p:cNvSpPr/>
            <p:nvPr/>
          </p:nvSpPr>
          <p:spPr>
            <a:xfrm>
              <a:off x="4650152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8900FAD-B10D-423E-8FDE-E7582C12C2F9}"/>
                </a:ext>
              </a:extLst>
            </p:cNvPr>
            <p:cNvSpPr/>
            <p:nvPr/>
          </p:nvSpPr>
          <p:spPr>
            <a:xfrm>
              <a:off x="5363195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7027B4F-B64E-4E10-BE62-B5A484693CF2}"/>
                </a:ext>
              </a:extLst>
            </p:cNvPr>
            <p:cNvSpPr/>
            <p:nvPr/>
          </p:nvSpPr>
          <p:spPr>
            <a:xfrm>
              <a:off x="6076238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979F8BD-6387-411F-AEFE-737FE44C7328}"/>
                </a:ext>
              </a:extLst>
            </p:cNvPr>
            <p:cNvSpPr/>
            <p:nvPr/>
          </p:nvSpPr>
          <p:spPr>
            <a:xfrm>
              <a:off x="6789281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3FF74942-A326-4710-B73A-C93CB51EB49B}"/>
              </a:ext>
            </a:extLst>
          </p:cNvPr>
          <p:cNvGrpSpPr/>
          <p:nvPr/>
        </p:nvGrpSpPr>
        <p:grpSpPr>
          <a:xfrm>
            <a:off x="2184509" y="5748226"/>
            <a:ext cx="4772938" cy="168166"/>
            <a:chOff x="2184509" y="5748226"/>
            <a:chExt cx="4772938" cy="16816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320F9C5-3555-4514-8460-6CC278EF952D}"/>
                </a:ext>
              </a:extLst>
            </p:cNvPr>
            <p:cNvSpPr/>
            <p:nvPr/>
          </p:nvSpPr>
          <p:spPr>
            <a:xfrm>
              <a:off x="21845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694868C-57AD-4C0A-B9AB-519DD328BD07}"/>
                </a:ext>
              </a:extLst>
            </p:cNvPr>
            <p:cNvSpPr/>
            <p:nvPr/>
          </p:nvSpPr>
          <p:spPr>
            <a:xfrm>
              <a:off x="30608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B042312-ED2C-474B-8B78-C2E6B73F4839}"/>
                </a:ext>
              </a:extLst>
            </p:cNvPr>
            <p:cNvSpPr/>
            <p:nvPr/>
          </p:nvSpPr>
          <p:spPr>
            <a:xfrm>
              <a:off x="3882690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06F823B-3F12-4187-98D5-92FE5343E0DA}"/>
                </a:ext>
              </a:extLst>
            </p:cNvPr>
            <p:cNvSpPr/>
            <p:nvPr/>
          </p:nvSpPr>
          <p:spPr>
            <a:xfrm>
              <a:off x="4650152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5693BF0-9CFB-4D81-A4F4-A1BCE3F2C871}"/>
                </a:ext>
              </a:extLst>
            </p:cNvPr>
            <p:cNvSpPr/>
            <p:nvPr/>
          </p:nvSpPr>
          <p:spPr>
            <a:xfrm>
              <a:off x="5363195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EA76E0-DE75-42A3-8DA8-D65293AA85A1}"/>
                </a:ext>
              </a:extLst>
            </p:cNvPr>
            <p:cNvSpPr/>
            <p:nvPr/>
          </p:nvSpPr>
          <p:spPr>
            <a:xfrm>
              <a:off x="6076238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C77F34F-9640-4784-B707-F25E8324415B}"/>
                </a:ext>
              </a:extLst>
            </p:cNvPr>
            <p:cNvSpPr/>
            <p:nvPr/>
          </p:nvSpPr>
          <p:spPr>
            <a:xfrm>
              <a:off x="6789281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E8E71F8-D638-4F38-8DA4-06449FF2A6BE}"/>
              </a:ext>
            </a:extLst>
          </p:cNvPr>
          <p:cNvGrpSpPr/>
          <p:nvPr/>
        </p:nvGrpSpPr>
        <p:grpSpPr>
          <a:xfrm>
            <a:off x="2130091" y="3688312"/>
            <a:ext cx="4881771" cy="226024"/>
            <a:chOff x="2130091" y="3688312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893E225-1BCF-4C27-8D56-2BBAA7056FBD}"/>
                    </a:ext>
                  </a:extLst>
                </p:cNvPr>
                <p:cNvSpPr txBox="1"/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893E225-1BCF-4C27-8D56-2BBAA7056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30AC4F5-B963-4674-B63D-2B52E2ED0CFB}"/>
                    </a:ext>
                  </a:extLst>
                </p:cNvPr>
                <p:cNvSpPr txBox="1"/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30AC4F5-B963-4674-B63D-2B52E2ED0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EA509FF-FF94-4308-8443-D184A2A7B569}"/>
                    </a:ext>
                  </a:extLst>
                </p:cNvPr>
                <p:cNvSpPr txBox="1"/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EA509FF-FF94-4308-8443-D184A2A7B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241884A-3CEA-4ABD-AF8E-E65A4C99A977}"/>
                    </a:ext>
                  </a:extLst>
                </p:cNvPr>
                <p:cNvSpPr txBox="1"/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241884A-3CEA-4ABD-AF8E-E65A4C99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DBB672A-9184-4E8D-92F1-AD3BDAE3123B}"/>
                    </a:ext>
                  </a:extLst>
                </p:cNvPr>
                <p:cNvSpPr txBox="1"/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DBB672A-9184-4E8D-92F1-AD3BDAE3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17ABAE0-B592-454F-B6D1-5AD70449FC4E}"/>
                    </a:ext>
                  </a:extLst>
                </p:cNvPr>
                <p:cNvSpPr txBox="1"/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17ABAE0-B592-454F-B6D1-5AD70449F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7F13FA4-48E8-4E7F-9645-EC02AF832F52}"/>
                    </a:ext>
                  </a:extLst>
                </p:cNvPr>
                <p:cNvSpPr txBox="1"/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7F13FA4-48E8-4E7F-9645-EC02AF832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5CF3B1A-223A-4104-9AEF-72F7DDE2B88C}"/>
              </a:ext>
            </a:extLst>
          </p:cNvPr>
          <p:cNvGrpSpPr/>
          <p:nvPr/>
        </p:nvGrpSpPr>
        <p:grpSpPr>
          <a:xfrm>
            <a:off x="2130091" y="4267011"/>
            <a:ext cx="4881771" cy="226024"/>
            <a:chOff x="2130091" y="4267011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C5E6E2D-46BB-469E-A6D2-F229DD682E95}"/>
                    </a:ext>
                  </a:extLst>
                </p:cNvPr>
                <p:cNvSpPr txBox="1"/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C5E6E2D-46BB-469E-A6D2-F229DD682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661FAB-01DA-41F1-B24C-EE1DD6D63123}"/>
                    </a:ext>
                  </a:extLst>
                </p:cNvPr>
                <p:cNvSpPr txBox="1"/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661FAB-01DA-41F1-B24C-EE1DD6D63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51F6C54-7269-43DF-B354-DD0B5D57734C}"/>
                    </a:ext>
                  </a:extLst>
                </p:cNvPr>
                <p:cNvSpPr txBox="1"/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51F6C54-7269-43DF-B354-DD0B5D577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06B5810-6809-4A84-8BEA-799C7DD9720E}"/>
                    </a:ext>
                  </a:extLst>
                </p:cNvPr>
                <p:cNvSpPr txBox="1"/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06B5810-6809-4A84-8BEA-799C7DD97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4FFE892-22A7-4783-9058-E6AD2B8A8863}"/>
                    </a:ext>
                  </a:extLst>
                </p:cNvPr>
                <p:cNvSpPr txBox="1"/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4FFE892-22A7-4783-9058-E6AD2B8A8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3477556-9E1F-459E-9A83-6C6D5F8EF06C}"/>
                    </a:ext>
                  </a:extLst>
                </p:cNvPr>
                <p:cNvSpPr txBox="1"/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3477556-9E1F-459E-9A83-6C6D5F8EF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1C127CA-9497-4263-B5CC-C04C6C966646}"/>
                    </a:ext>
                  </a:extLst>
                </p:cNvPr>
                <p:cNvSpPr txBox="1"/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1C127CA-9497-4263-B5CC-C04C6C966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8950BD5-54BE-4E2C-9009-387784CE672A}"/>
              </a:ext>
            </a:extLst>
          </p:cNvPr>
          <p:cNvGrpSpPr/>
          <p:nvPr/>
        </p:nvGrpSpPr>
        <p:grpSpPr>
          <a:xfrm>
            <a:off x="2130090" y="4845710"/>
            <a:ext cx="4881771" cy="226024"/>
            <a:chOff x="2130090" y="4845710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1E88BDB-429F-4E1F-985F-D551EFBFBE93}"/>
                    </a:ext>
                  </a:extLst>
                </p:cNvPr>
                <p:cNvSpPr txBox="1"/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1E88BDB-429F-4E1F-985F-D551EFBFB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516C84-0641-4D20-AA2A-E3CBD8A41B80}"/>
                    </a:ext>
                  </a:extLst>
                </p:cNvPr>
                <p:cNvSpPr txBox="1"/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516C84-0641-4D20-AA2A-E3CBD8A41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A0516A0-BD4B-43A6-8154-A5FE666778C7}"/>
                    </a:ext>
                  </a:extLst>
                </p:cNvPr>
                <p:cNvSpPr txBox="1"/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A0516A0-BD4B-43A6-8154-A5FE66677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E3398A9-6D23-4E21-9881-A8F58D29533E}"/>
                    </a:ext>
                  </a:extLst>
                </p:cNvPr>
                <p:cNvSpPr txBox="1"/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E3398A9-6D23-4E21-9881-A8F58D295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40FADDB-C518-418A-AE1F-F9CBD199DAD3}"/>
                    </a:ext>
                  </a:extLst>
                </p:cNvPr>
                <p:cNvSpPr txBox="1"/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40FADDB-C518-418A-AE1F-F9CBD199D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35F8E04-E3A0-48F1-99FF-560CC850645C}"/>
                    </a:ext>
                  </a:extLst>
                </p:cNvPr>
                <p:cNvSpPr txBox="1"/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35F8E04-E3A0-48F1-99FF-560CC8506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2052D80-1CA9-41C6-A4D3-8083464A4827}"/>
                    </a:ext>
                  </a:extLst>
                </p:cNvPr>
                <p:cNvSpPr txBox="1"/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2052D80-1CA9-41C6-A4D3-8083464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0072E20-1BBA-4F49-9DCF-687CD6660BF8}"/>
              </a:ext>
            </a:extLst>
          </p:cNvPr>
          <p:cNvGrpSpPr/>
          <p:nvPr/>
        </p:nvGrpSpPr>
        <p:grpSpPr>
          <a:xfrm>
            <a:off x="2130090" y="5424409"/>
            <a:ext cx="4881771" cy="226024"/>
            <a:chOff x="2130090" y="5424409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15ED585-D3B3-4B7D-ACCF-4ADD936B9E01}"/>
                    </a:ext>
                  </a:extLst>
                </p:cNvPr>
                <p:cNvSpPr txBox="1"/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15ED585-D3B3-4B7D-ACCF-4ADD936B9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86F53AD-C720-4103-BABC-278803045987}"/>
                    </a:ext>
                  </a:extLst>
                </p:cNvPr>
                <p:cNvSpPr txBox="1"/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86F53AD-C720-4103-BABC-278803045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BCCC59D-F27F-400B-AE44-6ABEBE16D31B}"/>
                    </a:ext>
                  </a:extLst>
                </p:cNvPr>
                <p:cNvSpPr txBox="1"/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BCCC59D-F27F-400B-AE44-6ABEBE16D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2EC4A07-5134-49B2-A2C7-E88F6EA8113B}"/>
                    </a:ext>
                  </a:extLst>
                </p:cNvPr>
                <p:cNvSpPr txBox="1"/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2EC4A07-5134-49B2-A2C7-E88F6EA8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6C84B0-BA59-489B-BE99-A8797DD9F1FF}"/>
                    </a:ext>
                  </a:extLst>
                </p:cNvPr>
                <p:cNvSpPr txBox="1"/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6C84B0-BA59-489B-BE99-A8797DD9F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DF59BBB-61DC-4507-8544-6EC9951F55DE}"/>
                    </a:ext>
                  </a:extLst>
                </p:cNvPr>
                <p:cNvSpPr txBox="1"/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DF59BBB-61DC-4507-8544-6EC9951F5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12D330A-947E-40F2-8206-E9D9E7020E95}"/>
                    </a:ext>
                  </a:extLst>
                </p:cNvPr>
                <p:cNvSpPr txBox="1"/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12D330A-947E-40F2-8206-E9D9E7020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F4DC886-BDCD-4C91-B0D6-472C178DC31B}"/>
              </a:ext>
            </a:extLst>
          </p:cNvPr>
          <p:cNvGrpSpPr/>
          <p:nvPr/>
        </p:nvGrpSpPr>
        <p:grpSpPr>
          <a:xfrm>
            <a:off x="2113035" y="6045491"/>
            <a:ext cx="4898827" cy="301878"/>
            <a:chOff x="2113035" y="6045491"/>
            <a:chExt cx="4898827" cy="301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B9987F8-E385-471D-9D27-5B1A142BBFF1}"/>
                    </a:ext>
                  </a:extLst>
                </p:cNvPr>
                <p:cNvSpPr txBox="1"/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B9987F8-E385-471D-9D27-5B1A142BB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875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44FD4D9-1478-4401-AB86-847F7C8BC9BA}"/>
                    </a:ext>
                  </a:extLst>
                </p:cNvPr>
                <p:cNvSpPr txBox="1"/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44FD4D9-1478-4401-AB86-847F7C8BC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CD0F262-39FA-419F-A009-7BA1970622E7}"/>
                    </a:ext>
                  </a:extLst>
                </p:cNvPr>
                <p:cNvSpPr txBox="1"/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CD0F262-39FA-419F-A009-7BA197062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AB03A7D-3F53-4845-864A-177047CE870E}"/>
                    </a:ext>
                  </a:extLst>
                </p:cNvPr>
                <p:cNvSpPr txBox="1"/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AB03A7D-3F53-4845-864A-177047CE8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blipFill>
                  <a:blip r:embed="rId34"/>
                  <a:stretch>
                    <a:fillRect l="-27083" t="-79592" r="-191667" b="-179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F2B4D-E07B-4C09-BBF5-F453D1C56839}"/>
                    </a:ext>
                  </a:extLst>
                </p:cNvPr>
                <p:cNvSpPr txBox="1"/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F2B4D-E07B-4C09-BBF5-F453D1C56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2532" r="-5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2EEEBEF-C85F-4CF4-B359-9BF6FA0ADAB2}"/>
              </a:ext>
            </a:extLst>
          </p:cNvPr>
          <p:cNvGrpSpPr/>
          <p:nvPr/>
        </p:nvGrpSpPr>
        <p:grpSpPr>
          <a:xfrm>
            <a:off x="2028825" y="4493035"/>
            <a:ext cx="5386165" cy="352674"/>
            <a:chOff x="2028825" y="4493035"/>
            <a:chExt cx="5386165" cy="352674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C8D7622-65BA-41D8-901A-6E2F18B2D749}"/>
                </a:ext>
              </a:extLst>
            </p:cNvPr>
            <p:cNvSpPr/>
            <p:nvPr/>
          </p:nvSpPr>
          <p:spPr>
            <a:xfrm>
              <a:off x="2028825" y="4493035"/>
              <a:ext cx="5086350" cy="352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0C91F90-3E9E-408D-8239-371E6331FCD1}"/>
                    </a:ext>
                  </a:extLst>
                </p:cNvPr>
                <p:cNvSpPr txBox="1"/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0C91F90-3E9E-408D-8239-371E6331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blipFill>
                  <a:blip r:embed="rId36"/>
                  <a:stretch>
                    <a:fillRect l="-39394" r="-3939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1B47F37-BBDB-4406-AA69-65E9BFE441B0}"/>
              </a:ext>
            </a:extLst>
          </p:cNvPr>
          <p:cNvGrpSpPr/>
          <p:nvPr/>
        </p:nvGrpSpPr>
        <p:grpSpPr>
          <a:xfrm>
            <a:off x="2593730" y="4526900"/>
            <a:ext cx="4031345" cy="282720"/>
            <a:chOff x="2593730" y="4526900"/>
            <a:chExt cx="4031345" cy="282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7DEBC79-76D7-43B7-BED1-89D38AEA499D}"/>
                    </a:ext>
                  </a:extLst>
                </p:cNvPr>
                <p:cNvSpPr txBox="1"/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7DEBC79-76D7-43B7-BED1-89D38AEA4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21053" r="-157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0CE82FA-BF4A-46BC-B336-A9B9A76E4306}"/>
                    </a:ext>
                  </a:extLst>
                </p:cNvPr>
                <p:cNvSpPr txBox="1"/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0CE82FA-BF4A-46BC-B336-A9B9A76E4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583F0B-72EF-4E8C-8409-1D9C7BBF2824}"/>
                    </a:ext>
                  </a:extLst>
                </p:cNvPr>
                <p:cNvSpPr txBox="1"/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583F0B-72EF-4E8C-8409-1D9C7BBF2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57275378-17D4-49BC-B2DF-99D656F7F987}"/>
                    </a:ext>
                  </a:extLst>
                </p:cNvPr>
                <p:cNvSpPr txBox="1"/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57275378-17D4-49BC-B2DF-99D656F7F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3D052933-7A2D-4391-85EC-BD5846622AE9}"/>
                    </a:ext>
                  </a:extLst>
                </p:cNvPr>
                <p:cNvSpPr txBox="1"/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3D052933-7A2D-4391-85EC-BD5846622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0F8D7A4-BA65-4EC9-8C49-6527D3193500}"/>
                    </a:ext>
                  </a:extLst>
                </p:cNvPr>
                <p:cNvSpPr txBox="1"/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0F8D7A4-BA65-4EC9-8C49-6527D3193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2B1C19B-EFEA-4FF4-8316-C3432E3D557F}"/>
                  </a:ext>
                </a:extLst>
              </p:cNvPr>
              <p:cNvSpPr txBox="1"/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2B1C19B-EFEA-4FF4-8316-C3432E3D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blipFill>
                <a:blip r:embed="rId43"/>
                <a:stretch>
                  <a:fillRect l="-30303" r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017DD69-529C-4E58-901D-915473FDC182}"/>
                  </a:ext>
                </a:extLst>
              </p:cNvPr>
              <p:cNvSpPr txBox="1"/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</a:rPr>
                  <a:t>Bigger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017DD69-529C-4E58-901D-915473FDC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blipFill>
                <a:blip r:embed="rId44"/>
                <a:stretch>
                  <a:fillRect l="-8143" t="-12871" r="-7818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434C435-7A0D-417A-A2B1-1E7C3DA5DB19}"/>
                  </a:ext>
                </a:extLst>
              </p:cNvPr>
              <p:cNvSpPr txBox="1"/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6">
                        <a:lumMod val="50000"/>
                      </a:schemeClr>
                    </a:solidFill>
                  </a:rPr>
                  <a:t>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434C435-7A0D-417A-A2B1-1E7C3DA5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blipFill>
                <a:blip r:embed="rId45"/>
                <a:stretch>
                  <a:fillRect l="-8497" t="-12871" r="-7843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D2B4B190-8124-4FD8-990E-19E7F9146B28}"/>
                  </a:ext>
                </a:extLst>
              </p:cNvPr>
              <p:cNvSpPr txBox="1"/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Partition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 pivot is good: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the smaller split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≥0.3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D2B4B190-8124-4FD8-990E-19E7F914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blipFill>
                <a:blip r:embed="rId46"/>
                <a:stretch>
                  <a:fillRect l="-1763" t="-4310" r="-8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7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118" grpId="0" animBg="1"/>
      <p:bldP spid="119" grpId="0"/>
      <p:bldP spid="122" grpId="0"/>
      <p:bldP spid="125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61280C-6809-4867-85BB-EF2930B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median of medians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1D3EF-D445-4929-8EEE-B85B95B75103}"/>
              </a:ext>
            </a:extLst>
          </p:cNvPr>
          <p:cNvSpPr/>
          <p:nvPr/>
        </p:nvSpPr>
        <p:spPr>
          <a:xfrm>
            <a:off x="628650" y="3414494"/>
            <a:ext cx="547786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-q])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C7682B-4D0E-464B-AB07-6FA806AB939C}"/>
              </a:ext>
            </a:extLst>
          </p:cNvPr>
          <p:cNvSpPr/>
          <p:nvPr/>
        </p:nvSpPr>
        <p:spPr>
          <a:xfrm>
            <a:off x="908874" y="4379199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4CB90E8-9B92-483D-87B0-702FC412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be this set of medians.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4CB90E8-9B92-483D-87B0-702FC412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  <a:blipFill>
                <a:blip r:embed="rId2"/>
                <a:stretch>
                  <a:fillRect l="-696" t="-37615" r="-1082" b="-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218681-E769-4E83-9B9C-CC5D57D7F80A}"/>
                  </a:ext>
                </a:extLst>
              </p:cNvPr>
              <p:cNvSpPr txBox="1"/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How much time?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(Can only afford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218681-E769-4E83-9B9C-CC5D57D7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blipFill>
                <a:blip r:embed="rId3"/>
                <a:stretch>
                  <a:fillRect l="-2332" t="-4717" r="-15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0D7E35-D969-46BA-B3A3-A8E562E188F3}"/>
                  </a:ext>
                </a:extLst>
              </p:cNvPr>
              <p:cNvSpPr txBox="1"/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Trivial,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0D7E35-D969-46BA-B3A3-A8E562E1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blipFill>
                <a:blip r:embed="rId4"/>
                <a:stretch>
                  <a:fillRect l="-2597" t="-10000" r="-2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1A2779-983B-427A-811E-2D32B6FBF9CE}"/>
              </a:ext>
            </a:extLst>
          </p:cNvPr>
          <p:cNvGrpSpPr/>
          <p:nvPr/>
        </p:nvGrpSpPr>
        <p:grpSpPr>
          <a:xfrm>
            <a:off x="4572000" y="2637815"/>
            <a:ext cx="4063689" cy="646331"/>
            <a:chOff x="4820357" y="2637815"/>
            <a:chExt cx="406368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6BB441A-759B-48C5-9F49-560B4739132F}"/>
                    </a:ext>
                  </a:extLst>
                </p:cNvPr>
                <p:cNvSpPr txBox="1"/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Sort each group, then find the medians.</a:t>
                  </a:r>
                  <a:b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</a:b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Cost is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6BB441A-759B-48C5-9F49-560B47391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02" t="-24528" r="-623" b="-10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3F0DE46A-A4B1-4258-9981-8655C6B16CC9}"/>
                </a:ext>
              </a:extLst>
            </p:cNvPr>
            <p:cNvSpPr/>
            <p:nvPr/>
          </p:nvSpPr>
          <p:spPr>
            <a:xfrm rot="14079069">
              <a:off x="4688102" y="2784067"/>
              <a:ext cx="399393" cy="13488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22F9DA-FFBD-40C2-9109-654748CC16D1}"/>
              </a:ext>
            </a:extLst>
          </p:cNvPr>
          <p:cNvSpPr/>
          <p:nvPr/>
        </p:nvSpPr>
        <p:spPr>
          <a:xfrm>
            <a:off x="908873" y="2698147"/>
            <a:ext cx="3439686" cy="318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5222E5-3372-42BF-A5DC-EF549408D9F2}"/>
              </a:ext>
            </a:extLst>
          </p:cNvPr>
          <p:cNvSpPr txBox="1"/>
          <p:nvPr/>
        </p:nvSpPr>
        <p:spPr>
          <a:xfrm>
            <a:off x="889854" y="3016521"/>
            <a:ext cx="342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dirty="0">
                <a:solidFill>
                  <a:srgbClr val="C00000"/>
                </a:solidFill>
              </a:rPr>
              <a:t>, recursively!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E9E38E-92DB-45BF-A8EB-0F6235CA27A0}"/>
              </a:ext>
            </a:extLst>
          </p:cNvPr>
          <p:cNvSpPr/>
          <p:nvPr/>
        </p:nvSpPr>
        <p:spPr>
          <a:xfrm>
            <a:off x="3132083" y="4850191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</p:spTree>
    <p:extLst>
      <p:ext uri="{BB962C8B-B14F-4D97-AF65-F5344CB8AC3E}">
        <p14:creationId xmlns:p14="http://schemas.microsoft.com/office/powerpoint/2010/main" val="37187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3" grpId="0" animBg="1"/>
      <p:bldP spid="1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7371A-74C3-4DBA-A057-4F16E2727C26}"/>
              </a:ext>
            </a:extLst>
          </p:cNvPr>
          <p:cNvSpPr/>
          <p:nvPr/>
        </p:nvSpPr>
        <p:spPr>
          <a:xfrm>
            <a:off x="628650" y="798944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6F300B-718B-47AF-ABCB-8868692424F0}"/>
              </a:ext>
            </a:extLst>
          </p:cNvPr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F16-DACD-44E1-B310-CA445791B449}"/>
              </a:ext>
            </a:extLst>
          </p:cNvPr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1B24B5D6-0D69-43CB-906A-8400B8ABE199}"/>
              </a:ext>
            </a:extLst>
          </p:cNvPr>
          <p:cNvSpPr/>
          <p:nvPr/>
        </p:nvSpPr>
        <p:spPr>
          <a:xfrm>
            <a:off x="1817821" y="3993558"/>
            <a:ext cx="1344807" cy="430887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BB950D-2724-42FC-8077-0E62FF5CFE5B}"/>
              </a:ext>
            </a:extLst>
          </p:cNvPr>
          <p:cNvSpPr/>
          <p:nvPr/>
        </p:nvSpPr>
        <p:spPr>
          <a:xfrm>
            <a:off x="898165" y="2187048"/>
            <a:ext cx="5197835" cy="138810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EBCFC7-7771-4310-B686-188414B7DFD9}"/>
              </a:ext>
            </a:extLst>
          </p:cNvPr>
          <p:cNvSpPr/>
          <p:nvPr/>
        </p:nvSpPr>
        <p:spPr>
          <a:xfrm>
            <a:off x="3451225" y="3993557"/>
            <a:ext cx="1279525" cy="43088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B44B43-71E2-4A12-882B-B2017286A7C4}"/>
              </a:ext>
            </a:extLst>
          </p:cNvPr>
          <p:cNvSpPr/>
          <p:nvPr/>
        </p:nvSpPr>
        <p:spPr>
          <a:xfrm>
            <a:off x="3207079" y="1439321"/>
            <a:ext cx="3622346" cy="2413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ADD600-B71D-495D-A85B-088564FDA6E2}"/>
              </a:ext>
            </a:extLst>
          </p:cNvPr>
          <p:cNvSpPr/>
          <p:nvPr/>
        </p:nvSpPr>
        <p:spPr>
          <a:xfrm>
            <a:off x="5073649" y="3993556"/>
            <a:ext cx="860749" cy="43088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5AFDD3-EAC1-42F6-A1EE-5D74840E390B}"/>
              </a:ext>
            </a:extLst>
          </p:cNvPr>
          <p:cNvSpPr/>
          <p:nvPr/>
        </p:nvSpPr>
        <p:spPr>
          <a:xfrm>
            <a:off x="898165" y="1987389"/>
            <a:ext cx="3407135" cy="24135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1A6C58-428D-4009-BA80-F7A9966EE7A3}"/>
              </a:ext>
            </a:extLst>
          </p:cNvPr>
          <p:cNvSpPr/>
          <p:nvPr/>
        </p:nvSpPr>
        <p:spPr>
          <a:xfrm>
            <a:off x="3207079" y="563139"/>
            <a:ext cx="5222218" cy="87617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57D6659-0ADF-46B4-991D-941379E884DF}"/>
              </a:ext>
            </a:extLst>
          </p:cNvPr>
          <p:cNvSpPr/>
          <p:nvPr/>
        </p:nvSpPr>
        <p:spPr>
          <a:xfrm>
            <a:off x="628650" y="3617991"/>
            <a:ext cx="8136978" cy="2833314"/>
          </a:xfrm>
          <a:prstGeom prst="roundRect">
            <a:avLst>
              <a:gd name="adj" fmla="val 5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89D194E-D2F6-4A59-AEE8-A1D16085940F}"/>
                  </a:ext>
                </a:extLst>
              </p:cNvPr>
              <p:cNvSpPr/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89D194E-D2F6-4A59-AEE8-A1D160859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blipFill>
                <a:blip r:embed="rId3"/>
                <a:stretch>
                  <a:fillRect l="-437"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2A0174F2-5858-493D-9C42-256BD48029AE}"/>
              </a:ext>
            </a:extLst>
          </p:cNvPr>
          <p:cNvGrpSpPr/>
          <p:nvPr/>
        </p:nvGrpSpPr>
        <p:grpSpPr>
          <a:xfrm>
            <a:off x="3929664" y="4210798"/>
            <a:ext cx="3018989" cy="806452"/>
            <a:chOff x="3929664" y="4210798"/>
            <a:chExt cx="3018989" cy="80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D99D37A-7054-46B5-8D78-76429E3B651F}"/>
                    </a:ext>
                  </a:extLst>
                </p:cNvPr>
                <p:cNvSpPr/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D99D37A-7054-46B5-8D78-76429E3B6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blipFill>
                  <a:blip r:embed="rId4"/>
                  <a:stretch>
                    <a:fillRect l="-439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0B3BBC6-2384-40D9-BCE6-8F4B144B55EA}"/>
                    </a:ext>
                  </a:extLst>
                </p:cNvPr>
                <p:cNvSpPr/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0B3BBC6-2384-40D9-BCE6-8F4B144B5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blipFill>
                  <a:blip r:embed="rId5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6FD8E96-5ABD-47D2-8A01-9A83F4B642AC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4618092" y="4215526"/>
              <a:ext cx="688428" cy="36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EA7A8FC-3E38-4440-836F-3441979F4088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5344840" y="4210798"/>
              <a:ext cx="915385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E961DED-6FC3-44A2-A57F-AC0BEC0E7F17}"/>
              </a:ext>
            </a:extLst>
          </p:cNvPr>
          <p:cNvGrpSpPr/>
          <p:nvPr/>
        </p:nvGrpSpPr>
        <p:grpSpPr>
          <a:xfrm>
            <a:off x="2263121" y="5017250"/>
            <a:ext cx="6352075" cy="806452"/>
            <a:chOff x="2263121" y="5017250"/>
            <a:chExt cx="6352075" cy="80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730D91-BEF7-407F-BAC7-3C7130D50541}"/>
                    </a:ext>
                  </a:extLst>
                </p:cNvPr>
                <p:cNvSpPr/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730D91-BEF7-407F-BAC7-3C7130D50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blipFill>
                  <a:blip r:embed="rId6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A824C09-3C3E-4E9C-ACF5-01118F17CD74}"/>
                    </a:ext>
                  </a:extLst>
                </p:cNvPr>
                <p:cNvSpPr/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A824C09-3C3E-4E9C-ACF5-01118F17C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blipFill>
                  <a:blip r:embed="rId7"/>
                  <a:stretch>
                    <a:fillRect l="-823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3455ECF-53FC-469B-B4BB-1EBF69FFF4BE}"/>
                    </a:ext>
                  </a:extLst>
                </p:cNvPr>
                <p:cNvSpPr/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3455ECF-53FC-469B-B4BB-1EBF69FFF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blipFill>
                  <a:blip r:embed="rId8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BC70FA9-3927-4B15-8996-3AFD2774F203}"/>
                    </a:ext>
                  </a:extLst>
                </p:cNvPr>
                <p:cNvSpPr/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BC70FA9-3927-4B15-8996-3AFD2774F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blipFill>
                  <a:blip r:embed="rId9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2DC7F29-7E3F-49F4-9040-D393D8AC7C3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997641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DDA4E9F-0345-4D67-A312-B118454FCD0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4572000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ABCEBBE-E2A6-4DF1-968B-BF6046C5190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260225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A043CC9-D412-49B7-9EB2-51ECBB9C80EF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>
              <a:off x="6260225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BB2A69C-7785-48B1-BCAD-10D2E76E045B}"/>
              </a:ext>
            </a:extLst>
          </p:cNvPr>
          <p:cNvGrpSpPr/>
          <p:nvPr/>
        </p:nvGrpSpPr>
        <p:grpSpPr>
          <a:xfrm>
            <a:off x="2997641" y="5823702"/>
            <a:ext cx="4883035" cy="479527"/>
            <a:chOff x="2997641" y="5823702"/>
            <a:chExt cx="4883035" cy="47952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827339-EE3C-4F72-8412-8B3C2367872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2997641" y="5823702"/>
              <a:ext cx="9352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0E480CC-0C5C-41A4-8BAD-34CB13350A1F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572000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CDD407B-4782-401F-82E4-6633C1A5C8A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306317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5FE4171-3EA4-43C6-B403-CA0A1CCE22AB}"/>
                </a:ext>
              </a:extLst>
            </p:cNvPr>
            <p:cNvCxnSpPr>
              <a:cxnSpLocks/>
            </p:cNvCxnSpPr>
            <p:nvPr/>
          </p:nvCxnSpPr>
          <p:spPr>
            <a:xfrm>
              <a:off x="7880676" y="5823702"/>
              <a:ext cx="0" cy="4641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4F353E2-AA6B-4715-8230-96D1C7691EBB}"/>
                  </a:ext>
                </a:extLst>
              </p:cNvPr>
              <p:cNvSpPr txBox="1"/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4F353E2-AA6B-4715-8230-96D1C7691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blipFill>
                <a:blip r:embed="rId10"/>
                <a:stretch>
                  <a:fillRect l="-10938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2EEE2A-A6A4-4FB9-9943-67296E4BC051}"/>
                  </a:ext>
                </a:extLst>
              </p:cNvPr>
              <p:cNvSpPr txBox="1"/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2EEE2A-A6A4-4FB9-9943-67296E4BC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blipFill>
                <a:blip r:embed="rId11"/>
                <a:stretch>
                  <a:fillRect l="-973" r="-175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B6E4485-D1DF-4649-9547-9D34EC5AEE60}"/>
                  </a:ext>
                </a:extLst>
              </p:cNvPr>
              <p:cNvSpPr txBox="1"/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B6E4485-D1DF-4649-9547-9D34EC5A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blipFill>
                <a:blip r:embed="rId12"/>
                <a:stretch>
                  <a:fillRect l="-7595" r="-69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62DF1E-A7B6-418D-BCE7-7212AED01FB2}"/>
                  </a:ext>
                </a:extLst>
              </p:cNvPr>
              <p:cNvSpPr txBox="1"/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62DF1E-A7B6-418D-BCE7-7212AED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blipFill>
                <a:blip r:embed="rId13"/>
                <a:stretch>
                  <a:fillRect l="-6870" t="-26667" r="-106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18" grpId="0" animBg="1"/>
      <p:bldP spid="57" grpId="0"/>
      <p:bldP spid="58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7371A-74C3-4DBA-A057-4F16E2727C26}"/>
              </a:ext>
            </a:extLst>
          </p:cNvPr>
          <p:cNvSpPr/>
          <p:nvPr/>
        </p:nvSpPr>
        <p:spPr>
          <a:xfrm>
            <a:off x="628650" y="956017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6F300B-718B-47AF-ABCB-8868692424F0}"/>
              </a:ext>
            </a:extLst>
          </p:cNvPr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F16-DACD-44E1-B310-CA445791B449}"/>
              </a:ext>
            </a:extLst>
          </p:cNvPr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C190639-A46E-4C1D-B75C-1859365028C7}"/>
                  </a:ext>
                </a:extLst>
              </p:cNvPr>
              <p:cNvSpPr txBox="1"/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C190639-A46E-4C1D-B75C-185936502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6663-5BD0-4371-A546-D802B3766F33}"/>
                  </a:ext>
                </a:extLst>
              </p:cNvPr>
              <p:cNvSpPr txBox="1"/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You can verify this by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 method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(I.e.,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and then verify.)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6663-5BD0-4371-A546-D802B376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blipFill>
                <a:blip r:embed="rId4"/>
                <a:stretch>
                  <a:fillRect l="-1212" t="-5172" r="-169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5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9408-FBE0-4566-9059-B20BDF02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general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D89F5-34F6-4105-8C06-CFBB05A42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QuickSelect</a:t>
                </a:r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time/comparisons.</a:t>
                </a:r>
              </a:p>
              <a:p>
                <a:r>
                  <a:rPr lang="en-US" sz="2400" dirty="0"/>
                  <a:t>Solving general selection needs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comparisons.</a:t>
                </a:r>
              </a:p>
              <a:p>
                <a:pPr lvl="1"/>
                <a:r>
                  <a:rPr lang="en-US" sz="2000" dirty="0"/>
                  <a:t>Since finding min/max needs at least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comparisons.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the lower and upper bounds match </a:t>
                </a:r>
                <a:r>
                  <a:rPr lang="en-US" sz="2400" i="1" dirty="0"/>
                  <a:t>asymptotically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But if we care about constants, needs (much) more efforts.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D89F5-34F6-4105-8C06-CFBB05A42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10EB-86BF-4146-977A-47BE07E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 and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A5ACC-8BEA-4079-90CB-76ABCFB99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order statistic</a:t>
                </a:r>
                <a:r>
                  <a:rPr lang="en-US" sz="2400" dirty="0"/>
                  <a:t> of it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of it.</a:t>
                </a:r>
              </a:p>
              <a:p>
                <a:r>
                  <a:rPr lang="en-US" sz="2400" dirty="0"/>
                  <a:t>Minimum, maximum, median, …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The Selection Problem:</a:t>
                </a:r>
                <a:r>
                  <a:rPr lang="en-US" sz="2400" dirty="0"/>
                  <a:t>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numbers and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A5ACC-8BEA-4079-90CB-76ABCFB99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B82B-03ED-483C-8317-90B46298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Min/Max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23D6A-E41C-4D1B-8B25-948987E78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So easy, sequential scan and keep min/max till now…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comparisons, but is this the best we can do?</a:t>
                </a:r>
              </a:p>
              <a:p>
                <a:r>
                  <a:rPr lang="en-US" sz="2400" dirty="0"/>
                  <a:t>Yes! Otherwise at least two elements could be the minimum.</a:t>
                </a:r>
              </a:p>
              <a:p>
                <a:pPr lvl="1"/>
                <a:r>
                  <a:rPr lang="en-US" sz="2000" dirty="0"/>
                  <a:t>Initially each element could be the minimum.</a:t>
                </a:r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 lvl="1"/>
                <a:r>
                  <a:rPr lang="en-US" sz="2000" dirty="0"/>
                  <a:t>Each comparison eliminates at most one element.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23D6A-E41C-4D1B-8B25-948987E78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2302A05-5FFC-4BB6-A247-976B6F8A9DD4}"/>
              </a:ext>
            </a:extLst>
          </p:cNvPr>
          <p:cNvSpPr/>
          <p:nvPr/>
        </p:nvSpPr>
        <p:spPr>
          <a:xfrm>
            <a:off x="921383" y="2206535"/>
            <a:ext cx="3167141" cy="1619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FindMin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A[1]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]&lt;min)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min</a:t>
            </a:r>
          </a:p>
        </p:txBody>
      </p:sp>
    </p:spTree>
    <p:extLst>
      <p:ext uri="{BB962C8B-B14F-4D97-AF65-F5344CB8AC3E}">
        <p14:creationId xmlns:p14="http://schemas.microsoft.com/office/powerpoint/2010/main" val="33836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79F8-90F5-4733-8BC7-B4F267D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648"/>
            <a:ext cx="7886700" cy="1325563"/>
          </a:xfrm>
        </p:spPr>
        <p:txBody>
          <a:bodyPr/>
          <a:lstStyle/>
          <a:p>
            <a:r>
              <a:rPr lang="en-US" dirty="0"/>
              <a:t>What if we want min </a:t>
            </a:r>
            <a:r>
              <a:rPr lang="en-US" i="1" dirty="0"/>
              <a:t>and</a:t>
            </a:r>
            <a:r>
              <a:rPr lang="en-US" dirty="0"/>
              <a:t> max?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3D602-8A84-462F-8406-E203EA74F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Go through the list twice, one for min and another for max.</a:t>
                </a:r>
              </a:p>
              <a:p>
                <a:r>
                  <a:rPr lang="en-US" sz="2400" dirty="0"/>
                  <a:t>Can we do better? Surprisingly, yes!</a:t>
                </a:r>
              </a:p>
              <a:p>
                <a:pPr lvl="1"/>
                <a:r>
                  <a:rPr lang="en-US" sz="2000" dirty="0"/>
                  <a:t>Group items into pairs. (The first item becomes a “pair”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odd.)</a:t>
                </a:r>
              </a:p>
              <a:p>
                <a:pPr lvl="1"/>
                <a:r>
                  <a:rPr lang="en-US" sz="2000" dirty="0"/>
                  <a:t>For each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pairs, find “local” min and max.</a:t>
                </a:r>
              </a:p>
              <a:p>
                <a:pPr lvl="1"/>
                <a:r>
                  <a:rPr lang="en-US" sz="2000" dirty="0"/>
                  <a:t>Among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“local” min, find global min; similarly find global max.</a:t>
                </a:r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Total # of comparisons is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 best we can do? Remarkably, yes!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 item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mark if it can be max, and has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mark if it can be min.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Initially each item has both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 lvl="1"/>
                <a:r>
                  <a:rPr lang="en-US" sz="2000" dirty="0"/>
                  <a:t>The adversary can find input such that: </a:t>
                </a:r>
                <a:br>
                  <a:rPr lang="en-US" sz="2000" dirty="0"/>
                </a:b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comparisons each removes two marks;</a:t>
                </a:r>
                <a:br>
                  <a:rPr lang="en-US" sz="2000" dirty="0"/>
                </a:br>
                <a:r>
                  <a:rPr lang="en-US" sz="2000" dirty="0"/>
                  <a:t>every other comparison removes at most one mark.</a:t>
                </a:r>
              </a:p>
              <a:p>
                <a:pPr lvl="1"/>
                <a:r>
                  <a:rPr lang="en-US" sz="2000" dirty="0"/>
                  <a:t>In total need to remove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/>
                  <a:t> marks.</a:t>
                </a:r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−2−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comparisons needed, which can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3D602-8A84-462F-8406-E203EA74F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  <a:blipFill>
                <a:blip r:embed="rId2"/>
                <a:stretch>
                  <a:fillRect l="-931" t="-1651" b="-15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5084E1-A31A-4748-844D-3BF01A4CAF3A}"/>
              </a:ext>
            </a:extLst>
          </p:cNvPr>
          <p:cNvGrpSpPr/>
          <p:nvPr/>
        </p:nvGrpSpPr>
        <p:grpSpPr>
          <a:xfrm>
            <a:off x="6581990" y="2484654"/>
            <a:ext cx="2562010" cy="400110"/>
            <a:chOff x="6581990" y="2837793"/>
            <a:chExt cx="256201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672295-49B2-4EF6-B213-38EB88871ECB}"/>
                    </a:ext>
                  </a:extLst>
                </p:cNvPr>
                <p:cNvSpPr txBox="1"/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672295-49B2-4EF6-B213-38EB88871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4632" t="-116667" r="-2725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E1ED203F-8216-4AD9-B183-5BB3F676A4EA}"/>
                </a:ext>
              </a:extLst>
            </p:cNvPr>
            <p:cNvSpPr/>
            <p:nvPr/>
          </p:nvSpPr>
          <p:spPr>
            <a:xfrm rot="10800000">
              <a:off x="6581990" y="2970406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C2BD61-3AE0-483C-ABD1-E60769EFB95C}"/>
              </a:ext>
            </a:extLst>
          </p:cNvPr>
          <p:cNvGrpSpPr/>
          <p:nvPr/>
        </p:nvGrpSpPr>
        <p:grpSpPr>
          <a:xfrm>
            <a:off x="5942524" y="3178498"/>
            <a:ext cx="3201476" cy="400110"/>
            <a:chOff x="6546150" y="2837793"/>
            <a:chExt cx="320147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E7F251E-70B0-4261-8645-8AB7379E6F23}"/>
                    </a:ext>
                  </a:extLst>
                </p:cNvPr>
                <p:cNvSpPr txBox="1"/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E7F251E-70B0-4261-8645-8AB7379E6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16667" r="-1931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EAE0589-89B6-4115-BF88-8305146A14F5}"/>
                </a:ext>
              </a:extLst>
            </p:cNvPr>
            <p:cNvSpPr/>
            <p:nvPr/>
          </p:nvSpPr>
          <p:spPr>
            <a:xfrm rot="12611957">
              <a:off x="6546150" y="2895052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1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07383-81D6-4C11-937E-D95EFDB5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481A0-F902-4BE0-B9C7-288A635CD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(i.e.,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statistic)?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Err… Sort them then return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entry?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Sure but this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time…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dirty="0"/>
                  <a:t>Can we be faster? YES!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 is what we need.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481A0-F902-4BE0-B9C7-288A635CD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068C8A6-F913-47D5-BF84-D43D94496FD5}"/>
              </a:ext>
            </a:extLst>
          </p:cNvPr>
          <p:cNvSpPr/>
          <p:nvPr/>
        </p:nvSpPr>
        <p:spPr>
          <a:xfrm>
            <a:off x="4719145" y="3192169"/>
            <a:ext cx="3796205" cy="1406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(A[(q+1)…n])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E8370B-176D-48D4-A130-B7C10393210D}"/>
              </a:ext>
            </a:extLst>
          </p:cNvPr>
          <p:cNvSpPr/>
          <p:nvPr/>
        </p:nvSpPr>
        <p:spPr>
          <a:xfrm>
            <a:off x="5015626" y="3786296"/>
            <a:ext cx="3069020" cy="26927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39A10-1F27-48FD-AAD9-DD613647C947}"/>
              </a:ext>
            </a:extLst>
          </p:cNvPr>
          <p:cNvSpPr txBox="1"/>
          <p:nvPr/>
        </p:nvSpPr>
        <p:spPr>
          <a:xfrm>
            <a:off x="4805680" y="5568359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This is Divide-and-Conquer!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DA90A3-4DB2-40D0-B6D3-392F20F8F576}"/>
                  </a:ext>
                </a:extLst>
              </p:cNvPr>
              <p:cNvSpPr txBox="1"/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Notice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sz="2000" dirty="0"/>
                  <a:t> contains the </a:t>
                </a:r>
                <a:br>
                  <a:rPr lang="en-US" sz="2000" dirty="0"/>
                </a:br>
                <a:r>
                  <a:rPr lang="en-US" sz="2000" dirty="0"/>
                  <a:t>smallest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DA90A3-4DB2-40D0-B6D3-392F20F8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blipFill>
                <a:blip r:embed="rId3"/>
                <a:stretch>
                  <a:fillRect l="-1565" t="-4274" r="-626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5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CE5C-B807-4E5D-99C8-8B416B1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09722A-C29C-43EB-8908-B8D11BF35F1E}"/>
              </a:ext>
            </a:extLst>
          </p:cNvPr>
          <p:cNvSpPr/>
          <p:nvPr/>
        </p:nvSpPr>
        <p:spPr>
          <a:xfrm>
            <a:off x="628650" y="1690689"/>
            <a:ext cx="5845723" cy="286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RndSelect</a:t>
            </a:r>
            <a:r>
              <a:rPr lang="en-GB" b="1" u="sng" dirty="0">
                <a:solidFill>
                  <a:schemeClr val="tx1"/>
                </a:solidFill>
              </a:rPr>
              <a:t>(A, </a:t>
            </a:r>
            <a:r>
              <a:rPr lang="en-GB" b="1" u="sng" dirty="0" err="1">
                <a:solidFill>
                  <a:schemeClr val="tx1"/>
                </a:solidFill>
              </a:rPr>
              <a:t>i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898AEF-8986-41B5-9411-31926226C22B}"/>
              </a:ext>
            </a:extLst>
          </p:cNvPr>
          <p:cNvSpPr txBox="1"/>
          <p:nvPr/>
        </p:nvSpPr>
        <p:spPr>
          <a:xfrm>
            <a:off x="628650" y="4709388"/>
            <a:ext cx="712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 runtime?</a:t>
            </a:r>
          </a:p>
          <a:p>
            <a:r>
              <a:rPr lang="en-US" sz="2000" dirty="0"/>
              <a:t>Choose the answer as the pivot in the first call (unlikely to happen).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D900D1-951E-426B-9915-DA3988CFA3FC}"/>
              </a:ext>
            </a:extLst>
          </p:cNvPr>
          <p:cNvSpPr txBox="1"/>
          <p:nvPr/>
        </p:nvSpPr>
        <p:spPr>
          <a:xfrm>
            <a:off x="628650" y="5575684"/>
            <a:ext cx="705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 runtime?</a:t>
            </a:r>
          </a:p>
          <a:p>
            <a:r>
              <a:rPr lang="en-US" sz="2000" dirty="0"/>
              <a:t>Partition reduces array size by one each time (unlikely to happen).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CF3E-5BAE-4543-BE86-03A09DA68B2D}"/>
                  </a:ext>
                </a:extLst>
              </p:cNvPr>
              <p:cNvSpPr txBox="1"/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CF3E-5BAE-4543-BE86-03A09DA68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blipFill>
                <a:blip r:embed="rId2"/>
                <a:stretch>
                  <a:fillRect l="-14655" r="-1034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8FFB45-7084-4059-9E8D-DB255DACDC2C}"/>
                  </a:ext>
                </a:extLst>
              </p:cNvPr>
              <p:cNvSpPr txBox="1"/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8FFB45-7084-4059-9E8D-DB255DAC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blipFill>
                <a:blip r:embed="rId3"/>
                <a:stretch>
                  <a:fillRect l="-2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D6491F9-EBC2-4947-B605-4B1935792728}"/>
              </a:ext>
            </a:extLst>
          </p:cNvPr>
          <p:cNvSpPr txBox="1"/>
          <p:nvPr/>
        </p:nvSpPr>
        <p:spPr>
          <a:xfrm>
            <a:off x="6629465" y="2967335"/>
            <a:ext cx="251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Average Runtime?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0D2D8-322B-449F-B6BF-64401B7F4037}"/>
              </a:ext>
            </a:extLst>
          </p:cNvPr>
          <p:cNvSpPr txBox="1"/>
          <p:nvPr/>
        </p:nvSpPr>
        <p:spPr>
          <a:xfrm>
            <a:off x="3465216" y="169068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</p:spTree>
    <p:extLst>
      <p:ext uri="{BB962C8B-B14F-4D97-AF65-F5344CB8AC3E}">
        <p14:creationId xmlns:p14="http://schemas.microsoft.com/office/powerpoint/2010/main" val="11724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7D6471-87AC-4181-89B7-C0873114090A}"/>
              </a:ext>
            </a:extLst>
          </p:cNvPr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8796F-222B-4D05-B1BF-A6C59DF3B457}"/>
              </a:ext>
            </a:extLst>
          </p:cNvPr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45027-468B-40E2-8F0A-7D075E254E7E}"/>
              </a:ext>
            </a:extLst>
          </p:cNvPr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818FE-00E1-4EE6-9762-B401D8C28D65}"/>
              </a:ext>
            </a:extLst>
          </p:cNvPr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FF017-54D6-4186-ACDA-D4845F604CE9}"/>
              </a:ext>
            </a:extLst>
          </p:cNvPr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F2B89-2759-4220-8620-5CAA4ADF56DF}"/>
                  </a:ext>
                </a:extLst>
              </p:cNvPr>
              <p:cNvSpPr/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F2B89-2759-4220-8620-5CAA4ADF5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blipFill>
                <a:blip r:embed="rId2"/>
                <a:stretch>
                  <a:fillRect l="-439" t="-18667" b="-24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B99F6157-CB60-4118-B773-2E9482A78319}"/>
              </a:ext>
            </a:extLst>
          </p:cNvPr>
          <p:cNvGrpSpPr/>
          <p:nvPr/>
        </p:nvGrpSpPr>
        <p:grpSpPr>
          <a:xfrm>
            <a:off x="5629767" y="3429000"/>
            <a:ext cx="1596588" cy="651727"/>
            <a:chOff x="5629767" y="3429000"/>
            <a:chExt cx="1596588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AB70D5-CB64-4116-B856-9DBE2959C2A1}"/>
                    </a:ext>
                  </a:extLst>
                </p:cNvPr>
                <p:cNvSpPr/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AB70D5-CB64-4116-B856-9DBE2959C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blipFill>
                  <a:blip r:embed="rId3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85A72B0-FE5C-4518-A6E5-C155EEEAB730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428061" y="3429000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786846E-8620-44A9-BB9F-87E4F86434C1}"/>
              </a:ext>
            </a:extLst>
          </p:cNvPr>
          <p:cNvGrpSpPr/>
          <p:nvPr/>
        </p:nvGrpSpPr>
        <p:grpSpPr>
          <a:xfrm>
            <a:off x="5569579" y="4080727"/>
            <a:ext cx="1716964" cy="651727"/>
            <a:chOff x="5569579" y="4080727"/>
            <a:chExt cx="1716964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C3C86D8-B731-4537-9ACB-8051E82B7EDE}"/>
                    </a:ext>
                  </a:extLst>
                </p:cNvPr>
                <p:cNvSpPr/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C3C86D8-B731-4537-9ACB-8051E82B7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blipFill>
                  <a:blip r:embed="rId4"/>
                  <a:stretch>
                    <a:fillRect l="-352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AFC2727-EA7D-4FAD-A199-932642A7871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>
              <a:off x="6428061" y="4080727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A7A0AEA-2CD6-43DD-AA5E-760A25E13BEB}"/>
              </a:ext>
            </a:extLst>
          </p:cNvPr>
          <p:cNvGrpSpPr/>
          <p:nvPr/>
        </p:nvGrpSpPr>
        <p:grpSpPr>
          <a:xfrm>
            <a:off x="5339788" y="4732454"/>
            <a:ext cx="2176545" cy="651727"/>
            <a:chOff x="5339788" y="4732454"/>
            <a:chExt cx="2176545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BCBEF-A3CF-42DE-9FDF-3EAEDDBEA038}"/>
                    </a:ext>
                  </a:extLst>
                </p:cNvPr>
                <p:cNvSpPr/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BCBEF-A3CF-42DE-9FDF-3EAEDDBEA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blipFill>
                  <a:blip r:embed="rId5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2A46F1C-9438-4F00-B7B6-3E6351091E2A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6428061" y="4732454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93B3865-BAB4-4ACC-A662-7482456554B8}"/>
              </a:ext>
            </a:extLst>
          </p:cNvPr>
          <p:cNvGrpSpPr/>
          <p:nvPr/>
        </p:nvGrpSpPr>
        <p:grpSpPr>
          <a:xfrm>
            <a:off x="5783848" y="5384181"/>
            <a:ext cx="1288421" cy="965503"/>
            <a:chOff x="5783848" y="5384181"/>
            <a:chExt cx="1288421" cy="965503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53C61E9-E781-4159-808E-C795A70888E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428061" y="5384181"/>
              <a:ext cx="0" cy="250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28A44F-410F-4678-A635-FC96F9F3C60E}"/>
                </a:ext>
              </a:extLst>
            </p:cNvPr>
            <p:cNvSpPr/>
            <p:nvPr/>
          </p:nvSpPr>
          <p:spPr>
            <a:xfrm>
              <a:off x="6264858" y="5538226"/>
              <a:ext cx="326397" cy="2513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D23030A-3260-4D1A-B39F-91F8CA1B2849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6428057" y="5862776"/>
              <a:ext cx="2" cy="235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4C6D276-FBC1-45AE-9097-66FE551B99DB}"/>
                </a:ext>
              </a:extLst>
            </p:cNvPr>
            <p:cNvSpPr/>
            <p:nvPr/>
          </p:nvSpPr>
          <p:spPr>
            <a:xfrm>
              <a:off x="5783848" y="6098369"/>
              <a:ext cx="1288421" cy="251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we are done.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0A9EF63-0372-4DC4-A7CF-D2C3A445DF92}"/>
              </a:ext>
            </a:extLst>
          </p:cNvPr>
          <p:cNvSpPr txBox="1"/>
          <p:nvPr/>
        </p:nvSpPr>
        <p:spPr>
          <a:xfrm>
            <a:off x="103133" y="2848756"/>
            <a:ext cx="45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a partition </a:t>
            </a:r>
            <a:r>
              <a:rPr lang="en-US" sz="2000" b="1" i="1" dirty="0">
                <a:solidFill>
                  <a:srgbClr val="C00000"/>
                </a:solidFill>
              </a:rPr>
              <a:t>good</a:t>
            </a:r>
            <a:r>
              <a:rPr lang="en-US" sz="2000" dirty="0"/>
              <a:t> if it reduces problem</a:t>
            </a:r>
            <a:br>
              <a:rPr lang="en-US" sz="2000" dirty="0"/>
            </a:br>
            <a:r>
              <a:rPr lang="en-US" sz="2000" dirty="0"/>
              <a:t>size to at most 0.8*</a:t>
            </a:r>
            <a:r>
              <a:rPr lang="en-US" sz="2000" dirty="0" err="1"/>
              <a:t>input_size</a:t>
            </a:r>
            <a:r>
              <a:rPr lang="en-US" sz="2000" dirty="0"/>
              <a:t>.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12BA8B1-21EC-4A04-B35E-C81CA0EA04D0}"/>
              </a:ext>
            </a:extLst>
          </p:cNvPr>
          <p:cNvCxnSpPr>
            <a:cxnSpLocks/>
          </p:cNvCxnSpPr>
          <p:nvPr/>
        </p:nvCxnSpPr>
        <p:spPr>
          <a:xfrm flipH="1">
            <a:off x="6591256" y="3537621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E76ADEB-FEAE-41B7-BDA0-EAD8FA1E9A32}"/>
              </a:ext>
            </a:extLst>
          </p:cNvPr>
          <p:cNvCxnSpPr>
            <a:cxnSpLocks/>
          </p:cNvCxnSpPr>
          <p:nvPr/>
        </p:nvCxnSpPr>
        <p:spPr>
          <a:xfrm flipH="1">
            <a:off x="6591255" y="4841075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36AF6B8-0860-4AE9-A1B9-D291BC1D059B}"/>
                  </a:ext>
                </a:extLst>
              </p:cNvPr>
              <p:cNvSpPr txBox="1"/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since the last </a:t>
                </a:r>
                <a:br>
                  <a:rPr lang="en-US" sz="2000" dirty="0"/>
                </a:br>
                <a:r>
                  <a:rPr lang="en-US" sz="2000" dirty="0"/>
                  <a:t>good partition 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good partition.</a:t>
                </a: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36AF6B8-0860-4AE9-A1B9-D291BC1D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blipFill>
                <a:blip r:embed="rId6"/>
                <a:stretch>
                  <a:fillRect l="-155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DE4090C2-F140-4399-A2AE-137C11053833}"/>
              </a:ext>
            </a:extLst>
          </p:cNvPr>
          <p:cNvGrpSpPr/>
          <p:nvPr/>
        </p:nvGrpSpPr>
        <p:grpSpPr>
          <a:xfrm>
            <a:off x="7645338" y="2934144"/>
            <a:ext cx="690905" cy="549164"/>
            <a:chOff x="7645338" y="2934144"/>
            <a:chExt cx="690905" cy="549164"/>
          </a:xfrm>
        </p:grpSpPr>
        <p:sp>
          <p:nvSpPr>
            <p:cNvPr id="81" name="箭头: 上下 80">
              <a:extLst>
                <a:ext uri="{FF2B5EF4-FFF2-40B4-BE49-F238E27FC236}">
                  <a16:creationId xmlns:a16="http://schemas.microsoft.com/office/drawing/2014/main" id="{991C7B48-9A71-424B-AC83-47749D09EAB9}"/>
                </a:ext>
              </a:extLst>
            </p:cNvPr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97E04D-E69E-45A9-A9DE-04B861E0D471}"/>
                    </a:ext>
                  </a:extLst>
                </p:cNvPr>
                <p:cNvSpPr/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97E04D-E69E-45A9-A9DE-04B861E0D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E4A3440-7168-4E81-927B-5B75575ACEA4}"/>
              </a:ext>
            </a:extLst>
          </p:cNvPr>
          <p:cNvGrpSpPr/>
          <p:nvPr/>
        </p:nvGrpSpPr>
        <p:grpSpPr>
          <a:xfrm>
            <a:off x="7645338" y="3928036"/>
            <a:ext cx="698023" cy="549164"/>
            <a:chOff x="7645338" y="2934144"/>
            <a:chExt cx="698023" cy="549164"/>
          </a:xfrm>
        </p:grpSpPr>
        <p:sp>
          <p:nvSpPr>
            <p:cNvPr id="85" name="箭头: 上下 84">
              <a:extLst>
                <a:ext uri="{FF2B5EF4-FFF2-40B4-BE49-F238E27FC236}">
                  <a16:creationId xmlns:a16="http://schemas.microsoft.com/office/drawing/2014/main" id="{05E5746F-9619-49BD-8D45-930B74C83F4B}"/>
                </a:ext>
              </a:extLst>
            </p:cNvPr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FE6FBD7-7288-4D40-A908-CEB42A2CFE96}"/>
                    </a:ext>
                  </a:extLst>
                </p:cNvPr>
                <p:cNvSpPr/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FE6FBD7-7288-4D40-A908-CEB42A2CF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F46B2CB-C7B2-4EBB-B5E5-F3B74590AB0C}"/>
                  </a:ext>
                </a:extLst>
              </p:cNvPr>
              <p:cNvSpPr txBox="1"/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1.25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good partitions can occur.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F46B2CB-C7B2-4EBB-B5E5-F3B74590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blipFill>
                <a:blip r:embed="rId9"/>
                <a:stretch>
                  <a:fillRect l="-1425" t="-7576" r="-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45FE5C6-9A4C-42C8-BAB3-CF117C044A91}"/>
                  </a:ext>
                </a:extLst>
              </p:cNvPr>
              <p:cNvSpPr txBox="1"/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45FE5C6-9A4C-42C8-BAB3-CF117C04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blipFill>
                <a:blip r:embed="rId10"/>
                <a:stretch>
                  <a:fillRect l="-3689"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EB90990-C996-41F1-B078-B8C29FF15747}"/>
                  </a:ext>
                </a:extLst>
              </p:cNvPr>
              <p:cNvSpPr txBox="1"/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1.25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1.25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EB90990-C996-41F1-B078-B8C29FF1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5" grpId="0"/>
      <p:bldP spid="80" grpId="0"/>
      <p:bldP spid="87" grpId="0"/>
      <p:bldP spid="88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7D6471-87AC-4181-89B7-C0873114090A}"/>
              </a:ext>
            </a:extLst>
          </p:cNvPr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8796F-222B-4D05-B1BF-A6C59DF3B457}"/>
              </a:ext>
            </a:extLst>
          </p:cNvPr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45027-468B-40E2-8F0A-7D075E254E7E}"/>
              </a:ext>
            </a:extLst>
          </p:cNvPr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818FE-00E1-4EE6-9762-B401D8C28D65}"/>
              </a:ext>
            </a:extLst>
          </p:cNvPr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FF017-54D6-4186-ACDA-D4845F604CE9}"/>
              </a:ext>
            </a:extLst>
          </p:cNvPr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i="1" dirty="0">
                <a:solidFill>
                  <a:srgbClr val="C0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AB8274-205B-4D12-ADF7-EF5B8450B506}"/>
                  </a:ext>
                </a:extLst>
              </p:cNvPr>
              <p:cNvSpPr txBox="1"/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(cost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 + (cost to reduce input to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≤0.8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AB8274-205B-4D12-ADF7-EF5B8450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blipFill>
                <a:blip r:embed="rId2"/>
                <a:stretch>
                  <a:fillRect l="-889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A3E8B0-764A-45EA-9458-F2AEBB6DB8B5}"/>
                  </a:ext>
                </a:extLst>
              </p:cNvPr>
              <p:cNvSpPr txBox="1"/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𝑟𝑒𝑑𝑢𝑐𝑒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≤0.8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A3E8B0-764A-45EA-9458-F2AEBB6D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blipFill>
                <a:blip r:embed="rId3"/>
                <a:stretch>
                  <a:fillRect l="-126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802F45-C7E8-43F1-9715-812EC8C92CBF}"/>
                  </a:ext>
                </a:extLst>
              </p:cNvPr>
              <p:cNvSpPr txBox="1"/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802F45-C7E8-43F1-9715-812EC8C9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blipFill>
                <a:blip r:embed="rId4"/>
                <a:stretch>
                  <a:fillRect l="-2765" r="-9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2F4E6-7600-437C-8D85-BC5F82B4DE76}"/>
                  </a:ext>
                </a:extLst>
              </p:cNvPr>
              <p:cNvSpPr txBox="1"/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2F4E6-7600-437C-8D85-BC5F82B4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7B36-3C46-4D2B-8D69-3E842E23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5" y="165429"/>
            <a:ext cx="7886700" cy="769991"/>
          </a:xfrm>
        </p:spPr>
        <p:txBody>
          <a:bodyPr/>
          <a:lstStyle/>
          <a:p>
            <a:r>
              <a:rPr lang="en-US" b="1" dirty="0" err="1"/>
              <a:t>RndQuickSort</a:t>
            </a:r>
            <a:r>
              <a:rPr lang="en-US" dirty="0"/>
              <a:t> vs </a:t>
            </a:r>
            <a:r>
              <a:rPr lang="en-US" b="1" dirty="0" err="1"/>
              <a:t>RndSelect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27B3F2-0AF3-4BA3-B6B3-FBC733D82C52}"/>
              </a:ext>
            </a:extLst>
          </p:cNvPr>
          <p:cNvSpPr/>
          <p:nvPr/>
        </p:nvSpPr>
        <p:spPr>
          <a:xfrm>
            <a:off x="3741683" y="935420"/>
            <a:ext cx="5225612" cy="2587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747DD-C1B9-490B-B66B-BF9F91F0C2B1}"/>
              </a:ext>
            </a:extLst>
          </p:cNvPr>
          <p:cNvSpPr/>
          <p:nvPr/>
        </p:nvSpPr>
        <p:spPr>
          <a:xfrm>
            <a:off x="176705" y="1597940"/>
            <a:ext cx="3426372" cy="1261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RndQuickSort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(A[(q+1)…n])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93FE7-7FCD-4CB1-8B4A-137F243D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11" y="3655123"/>
            <a:ext cx="4359189" cy="2960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86EE4F-4F86-44A7-AF88-C090C50ACD12}"/>
                  </a:ext>
                </a:extLst>
              </p:cNvPr>
              <p:cNvSpPr/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86EE4F-4F86-44A7-AF88-C090C50A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blipFill>
                <a:blip r:embed="rId4"/>
                <a:stretch>
                  <a:fillRect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01C5A6-3D93-4A48-8EC0-B616F6F6CADF}"/>
                  </a:ext>
                </a:extLst>
              </p:cNvPr>
              <p:cNvSpPr/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01C5A6-3D93-4A48-8EC0-B616F6F6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blipFill>
                <a:blip r:embed="rId5"/>
                <a:stretch>
                  <a:fillRect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AC26F2-F467-46FE-95C9-DB36571C342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767223" y="4149979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77C53C-7B3A-4047-A48F-1FC83F39B115}"/>
                  </a:ext>
                </a:extLst>
              </p:cNvPr>
              <p:cNvSpPr/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77C53C-7B3A-4047-A48F-1FC83F39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blipFill>
                <a:blip r:embed="rId6"/>
                <a:stretch>
                  <a:fillRect t="-18667" b="-24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0126B6-B0E4-4238-B262-E2D749DAE2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67223" y="4801706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795C5D-72DD-4766-9BB8-12F4F337BE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7223" y="5453433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C169E92-AD8A-4B05-BFFF-8AA325D6E183}"/>
              </a:ext>
            </a:extLst>
          </p:cNvPr>
          <p:cNvSpPr/>
          <p:nvPr/>
        </p:nvSpPr>
        <p:spPr>
          <a:xfrm>
            <a:off x="5604020" y="5543160"/>
            <a:ext cx="326397" cy="2513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2BB749-E207-4390-97B5-D99793BE647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67219" y="5867710"/>
            <a:ext cx="2" cy="235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03A3A22-E951-455A-A89D-0D0AF504EDDA}"/>
              </a:ext>
            </a:extLst>
          </p:cNvPr>
          <p:cNvSpPr/>
          <p:nvPr/>
        </p:nvSpPr>
        <p:spPr>
          <a:xfrm>
            <a:off x="5123010" y="6103303"/>
            <a:ext cx="1288421" cy="251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we are done.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4B2AF2-FC74-4720-8F49-E03EBA1FCDF1}"/>
              </a:ext>
            </a:extLst>
          </p:cNvPr>
          <p:cNvCxnSpPr>
            <a:cxnSpLocks/>
          </p:cNvCxnSpPr>
          <p:nvPr/>
        </p:nvCxnSpPr>
        <p:spPr>
          <a:xfrm flipH="1">
            <a:off x="5930418" y="4258600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625A7A-F56A-4EB6-A870-95A35148814F}"/>
              </a:ext>
            </a:extLst>
          </p:cNvPr>
          <p:cNvCxnSpPr>
            <a:cxnSpLocks/>
          </p:cNvCxnSpPr>
          <p:nvPr/>
        </p:nvCxnSpPr>
        <p:spPr>
          <a:xfrm flipH="1">
            <a:off x="5930417" y="5562054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279096AA-E563-44B4-AF85-A519732FBE82}"/>
              </a:ext>
            </a:extLst>
          </p:cNvPr>
          <p:cNvSpPr/>
          <p:nvPr/>
        </p:nvSpPr>
        <p:spPr>
          <a:xfrm>
            <a:off x="6706796" y="3655123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1F9163E-FA8B-43AF-B413-313294F42DA8}"/>
                  </a:ext>
                </a:extLst>
              </p:cNvPr>
              <p:cNvSpPr/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1F9163E-FA8B-43AF-B413-313294F42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7AFD2F8-3565-41EA-A0F9-83D1B0FF90AC}"/>
              </a:ext>
            </a:extLst>
          </p:cNvPr>
          <p:cNvSpPr/>
          <p:nvPr/>
        </p:nvSpPr>
        <p:spPr>
          <a:xfrm>
            <a:off x="6701649" y="4649015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960764-3C7D-4D16-9A00-1700BC41D658}"/>
                  </a:ext>
                </a:extLst>
              </p:cNvPr>
              <p:cNvSpPr/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⋅0.8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960764-3C7D-4D16-9A00-1700BC41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25B55C-5898-49E7-AE57-7968900EC711}"/>
                  </a:ext>
                </a:extLst>
              </p:cNvPr>
              <p:cNvSpPr txBox="1"/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25B55C-5898-49E7-AE57-7968900E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blipFill>
                <a:blip r:embed="rId9"/>
                <a:stretch>
                  <a:fillRect l="-378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15935</TotalTime>
  <Words>2294</Words>
  <Application>Microsoft Office PowerPoint</Application>
  <PresentationFormat>On-screen Show (4:3)</PresentationFormat>
  <Paragraphs>305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Calibri</vt:lpstr>
      <vt:lpstr>Arial</vt:lpstr>
      <vt:lpstr>Cambria Math</vt:lpstr>
      <vt:lpstr>Courier New</vt:lpstr>
      <vt:lpstr>Office 主题​​</vt:lpstr>
      <vt:lpstr>Selection</vt:lpstr>
      <vt:lpstr>Order Statistics and Selection</vt:lpstr>
      <vt:lpstr>Find Min/Max</vt:lpstr>
      <vt:lpstr>What if we want min and max?</vt:lpstr>
      <vt:lpstr>General Selection Problem</vt:lpstr>
      <vt:lpstr>Randomized Selection</vt:lpstr>
      <vt:lpstr>PowerPoint Presentation</vt:lpstr>
      <vt:lpstr>PowerPoint Presentation</vt:lpstr>
      <vt:lpstr>RndQuickSort vs RndSelect</vt:lpstr>
      <vt:lpstr>We are not done with selection…</vt:lpstr>
      <vt:lpstr>Median of medians</vt:lpstr>
      <vt:lpstr>Finding median of medians</vt:lpstr>
      <vt:lpstr>PowerPoint Presentation</vt:lpstr>
      <vt:lpstr>PowerPoint Presentation</vt:lpstr>
      <vt:lpstr>Complexity of general selection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Chaodong ZHENG</dc:creator>
  <cp:lastModifiedBy>ZHENG Chaodong</cp:lastModifiedBy>
  <cp:revision>234</cp:revision>
  <dcterms:created xsi:type="dcterms:W3CDTF">2019-07-10T14:12:37Z</dcterms:created>
  <dcterms:modified xsi:type="dcterms:W3CDTF">2021-09-29T22:12:22Z</dcterms:modified>
</cp:coreProperties>
</file>