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Cambria Math" panose="02040503050406030204" pitchFamily="18" charset="0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0" autoAdjust="0"/>
    <p:restoredTop sz="80070" autoAdjust="0"/>
  </p:normalViewPr>
  <p:slideViewPr>
    <p:cSldViewPr snapToGrid="0">
      <p:cViewPr varScale="1">
        <p:scale>
          <a:sx n="130" d="100"/>
          <a:sy n="130" d="100"/>
        </p:scale>
        <p:origin x="18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6BC35D-D58C-4CB1-AEFA-8E8C7988543D}" type="doc">
      <dgm:prSet loTypeId="urn:microsoft.com/office/officeart/2005/8/layout/vProcess5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1DDC8E5-7DBD-4948-8534-5405008955B9}">
          <dgm:prSet phldrT="[文本]"/>
          <dgm:spPr/>
          <dgm:t>
            <a:bodyPr/>
            <a:lstStyle/>
            <a:p>
              <a14:m>
                <m:oMath xmlns:m="http://schemas.openxmlformats.org/officeDocument/2006/math">
                  <m:r>
                    <m:rPr>
                      <m:sty m:val="p"/>
                    </m:rPr>
                    <a:rPr lang="en-GB" b="0" i="0" smtClean="0">
                      <a:latin typeface="Cambria Math" panose="02040503050406030204" pitchFamily="18" charset="0"/>
                    </a:rPr>
                    <m:t>Θ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(1)</m:t>
                  </m:r>
                </m:oMath>
              </a14:m>
              <a:r>
                <a:rPr lang="en-US" dirty="0"/>
                <a:t>, constant</a:t>
              </a:r>
            </a:p>
          </dgm:t>
        </dgm:pt>
      </mc:Choice>
      <mc:Fallback xmlns="">
        <dgm:pt modelId="{C1DDC8E5-7DBD-4948-8534-5405008955B9}">
          <dgm:prSet phldrT="[文本]"/>
          <dgm:spPr/>
          <dgm:t>
            <a:bodyPr/>
            <a:lstStyle/>
            <a:p>
              <a:r>
                <a:rPr lang="en-GB" b="0" i="0">
                  <a:latin typeface="Cambria Math" panose="02040503050406030204" pitchFamily="18" charset="0"/>
                </a:rPr>
                <a:t>Θ(1)</a:t>
              </a:r>
              <a:r>
                <a:rPr lang="en-US" dirty="0"/>
                <a:t>, constant</a:t>
              </a:r>
            </a:p>
          </dgm:t>
        </dgm:pt>
      </mc:Fallback>
    </mc:AlternateContent>
    <dgm:pt modelId="{870D9F6F-1059-48C8-86FB-5DB9384D5E69}" type="parTrans" cxnId="{4A0BD024-A4D3-411E-A522-BAC302649701}">
      <dgm:prSet/>
      <dgm:spPr/>
      <dgm:t>
        <a:bodyPr/>
        <a:lstStyle/>
        <a:p>
          <a:endParaRPr lang="en-US"/>
        </a:p>
      </dgm:t>
    </dgm:pt>
    <dgm:pt modelId="{D5BA1064-3E57-4BF0-BB1A-F352A8A026BD}" type="sibTrans" cxnId="{4A0BD024-A4D3-411E-A522-BAC30264970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1C2216E-EB2F-4513-996C-F21FF22D12FB}">
          <dgm:prSet phldrT="[文本]"/>
          <dgm:spPr/>
          <dgm:t>
            <a:bodyPr/>
            <a:lstStyle/>
            <a:p>
              <a14:m>
                <m:oMath xmlns:m="http://schemas.openxmlformats.org/officeDocument/2006/math">
                  <m:r>
                    <m:rPr>
                      <m:sty m:val="p"/>
                    </m:rPr>
                    <a:rPr lang="en-GB" b="0" i="0" smtClean="0">
                      <a:latin typeface="Cambria Math" panose="02040503050406030204" pitchFamily="18" charset="0"/>
                    </a:rPr>
                    <m:t>Θ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(</m:t>
                  </m:r>
                  <m:func>
                    <m:funcPr>
                      <m:ctrlPr>
                        <a:rPr lang="en-GB" b="0" i="1" smtClean="0">
                          <a:latin typeface="Cambria Math" panose="02040503050406030204" pitchFamily="18" charset="0"/>
                        </a:rPr>
                      </m:ctrlPr>
                    </m:funcPr>
                    <m:fName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lg</m:t>
                      </m:r>
                    </m:fName>
                    <m:e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</m:e>
                  </m:func>
                  <m:r>
                    <a:rPr lang="en-GB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 dirty="0"/>
                <a:t>, logarithm</a:t>
              </a:r>
            </a:p>
          </dgm:t>
        </dgm:pt>
      </mc:Choice>
      <mc:Fallback xmlns="">
        <dgm:pt modelId="{F1C2216E-EB2F-4513-996C-F21FF22D12FB}">
          <dgm:prSet phldrT="[文本]"/>
          <dgm:spPr/>
          <dgm:t>
            <a:bodyPr/>
            <a:lstStyle/>
            <a:p>
              <a:r>
                <a:rPr lang="en-GB" b="0" i="0">
                  <a:latin typeface="Cambria Math" panose="02040503050406030204" pitchFamily="18" charset="0"/>
                </a:rPr>
                <a:t>Θ(lg⁡𝑛)</a:t>
              </a:r>
              <a:r>
                <a:rPr lang="en-US" dirty="0"/>
                <a:t>, logarithm</a:t>
              </a:r>
            </a:p>
          </dgm:t>
        </dgm:pt>
      </mc:Fallback>
    </mc:AlternateContent>
    <dgm:pt modelId="{22371011-8DEA-4D36-B33D-895510347E2D}" type="parTrans" cxnId="{76C66E4E-3BFF-4CE3-8986-843C607A2020}">
      <dgm:prSet/>
      <dgm:spPr/>
      <dgm:t>
        <a:bodyPr/>
        <a:lstStyle/>
        <a:p>
          <a:endParaRPr lang="en-US"/>
        </a:p>
      </dgm:t>
    </dgm:pt>
    <dgm:pt modelId="{4DD60158-1748-4A37-A65E-7AF332B6A983}" type="sibTrans" cxnId="{76C66E4E-3BFF-4CE3-8986-843C607A202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EA33A85-341F-410D-BAED-A5D56E2B8C3F}">
          <dgm:prSet phldrT="[文本]"/>
          <dgm:spPr/>
          <dgm:t>
            <a:bodyPr/>
            <a:lstStyle/>
            <a:p>
              <a14:m>
                <m:oMath xmlns:m="http://schemas.openxmlformats.org/officeDocument/2006/math">
                  <m:r>
                    <m:rPr>
                      <m:sty m:val="p"/>
                    </m:rPr>
                    <a:rPr lang="en-GB" b="0" i="0" smtClean="0">
                      <a:latin typeface="Cambria Math" panose="02040503050406030204" pitchFamily="18" charset="0"/>
                    </a:rPr>
                    <m:t>Θ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𝑛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 dirty="0"/>
                <a:t>, linear</a:t>
              </a:r>
            </a:p>
          </dgm:t>
        </dgm:pt>
      </mc:Choice>
      <mc:Fallback xmlns="">
        <dgm:pt modelId="{EEA33A85-341F-410D-BAED-A5D56E2B8C3F}">
          <dgm:prSet phldrT="[文本]"/>
          <dgm:spPr/>
          <dgm:t>
            <a:bodyPr/>
            <a:lstStyle/>
            <a:p>
              <a:r>
                <a:rPr lang="en-GB" b="0" i="0">
                  <a:latin typeface="Cambria Math" panose="02040503050406030204" pitchFamily="18" charset="0"/>
                </a:rPr>
                <a:t>Θ(𝑛)</a:t>
              </a:r>
              <a:r>
                <a:rPr lang="en-US" dirty="0"/>
                <a:t>, linear</a:t>
              </a:r>
            </a:p>
          </dgm:t>
        </dgm:pt>
      </mc:Fallback>
    </mc:AlternateContent>
    <dgm:pt modelId="{0713DCAB-4952-4F8A-A987-F3BBEAE30C45}" type="parTrans" cxnId="{6E257203-3365-47A1-8002-5FD4B6E567BD}">
      <dgm:prSet/>
      <dgm:spPr/>
      <dgm:t>
        <a:bodyPr/>
        <a:lstStyle/>
        <a:p>
          <a:endParaRPr lang="en-US"/>
        </a:p>
      </dgm:t>
    </dgm:pt>
    <dgm:pt modelId="{1FAE7D79-6358-4F0E-B0D2-29346D1B0346}" type="sibTrans" cxnId="{6E257203-3365-47A1-8002-5FD4B6E567B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F2E92D3-7744-4F1D-A908-4030F25D4CCA}">
          <dgm:prSet phldrT="[文本]"/>
          <dgm:spPr/>
          <dgm:t>
            <a:bodyPr/>
            <a:lstStyle/>
            <a:p>
              <a14:m>
                <m:oMath xmlns:m="http://schemas.openxmlformats.org/officeDocument/2006/math">
                  <m:r>
                    <m:rPr>
                      <m:sty m:val="p"/>
                    </m:rPr>
                    <a:rPr lang="en-GB" b="0" i="0" smtClean="0">
                      <a:latin typeface="Cambria Math" panose="02040503050406030204" pitchFamily="18" charset="0"/>
                    </a:rPr>
                    <m:t>Θ</m:t>
                  </m:r>
                  <m:d>
                    <m:dPr>
                      <m:ctrlPr>
                        <a:rPr lang="en-GB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e>
                  </m:d>
                </m:oMath>
              </a14:m>
              <a:r>
                <a:rPr lang="en-US" dirty="0"/>
                <a:t>, polynomial</a:t>
              </a:r>
            </a:p>
          </dgm:t>
        </dgm:pt>
      </mc:Choice>
      <mc:Fallback xmlns="">
        <dgm:pt modelId="{FF2E92D3-7744-4F1D-A908-4030F25D4CCA}">
          <dgm:prSet phldrT="[文本]"/>
          <dgm:spPr/>
          <dgm:t>
            <a:bodyPr/>
            <a:lstStyle/>
            <a:p>
              <a:r>
                <a:rPr lang="en-GB" b="0" i="0">
                  <a:latin typeface="Cambria Math" panose="02040503050406030204" pitchFamily="18" charset="0"/>
                </a:rPr>
                <a:t>Θ(𝑛^𝑐 )</a:t>
              </a:r>
              <a:r>
                <a:rPr lang="en-US" dirty="0"/>
                <a:t>, polynomial</a:t>
              </a:r>
            </a:p>
          </dgm:t>
        </dgm:pt>
      </mc:Fallback>
    </mc:AlternateContent>
    <dgm:pt modelId="{475181A0-A08F-4F93-A76A-3619226DB942}" type="parTrans" cxnId="{8CFFABD3-3E2D-4F0B-ACD4-E7E890635F4F}">
      <dgm:prSet/>
      <dgm:spPr/>
      <dgm:t>
        <a:bodyPr/>
        <a:lstStyle/>
        <a:p>
          <a:endParaRPr lang="en-US"/>
        </a:p>
      </dgm:t>
    </dgm:pt>
    <dgm:pt modelId="{9E31A173-9D71-4A67-A709-EAA61A1A145E}" type="sibTrans" cxnId="{8CFFABD3-3E2D-4F0B-ACD4-E7E890635F4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C688B10-4557-4961-9CF1-371038142F47}">
          <dgm:prSet phldrT="[文本]"/>
          <dgm:spPr/>
          <dgm:t>
            <a:bodyPr/>
            <a:lstStyle/>
            <a:p>
              <a14:m>
                <m:oMath xmlns:m="http://schemas.openxmlformats.org/officeDocument/2006/math">
                  <m:r>
                    <m:rPr>
                      <m:sty m:val="p"/>
                    </m:rPr>
                    <a:rPr lang="en-GB" b="0" i="0" smtClean="0">
                      <a:latin typeface="Cambria Math" panose="02040503050406030204" pitchFamily="18" charset="0"/>
                    </a:rPr>
                    <m:t>Θ</m:t>
                  </m:r>
                  <m:d>
                    <m:dPr>
                      <m:ctrlPr>
                        <a:rPr lang="en-GB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e>
                  </m:d>
                </m:oMath>
              </a14:m>
              <a:r>
                <a:rPr lang="en-US"/>
                <a:t>, exponential</a:t>
              </a:r>
              <a:endParaRPr lang="en-US" dirty="0"/>
            </a:p>
          </dgm:t>
        </dgm:pt>
      </mc:Choice>
      <mc:Fallback xmlns="">
        <dgm:pt modelId="{FC688B10-4557-4961-9CF1-371038142F47}">
          <dgm:prSet phldrT="[文本]"/>
          <dgm:spPr/>
          <dgm:t>
            <a:bodyPr/>
            <a:lstStyle/>
            <a:p>
              <a:r>
                <a:rPr lang="en-GB" b="0" i="0">
                  <a:latin typeface="Cambria Math" panose="02040503050406030204" pitchFamily="18" charset="0"/>
                </a:rPr>
                <a:t>Θ(2^𝑛 )</a:t>
              </a:r>
              <a:r>
                <a:rPr lang="en-US"/>
                <a:t>, exponential</a:t>
              </a:r>
              <a:endParaRPr lang="en-US" dirty="0"/>
            </a:p>
          </dgm:t>
        </dgm:pt>
      </mc:Fallback>
    </mc:AlternateContent>
    <dgm:pt modelId="{4E7A2B8C-DDE8-4711-B2F7-A54C55B53118}" type="parTrans" cxnId="{7D270E63-D0B0-4627-BF55-3B6661FEDAEF}">
      <dgm:prSet/>
      <dgm:spPr/>
      <dgm:t>
        <a:bodyPr/>
        <a:lstStyle/>
        <a:p>
          <a:endParaRPr lang="en-US"/>
        </a:p>
      </dgm:t>
    </dgm:pt>
    <dgm:pt modelId="{4A6763CD-53B8-4C45-8554-0393E4D17C46}" type="sibTrans" cxnId="{7D270E63-D0B0-4627-BF55-3B6661FEDAEF}">
      <dgm:prSet/>
      <dgm:spPr/>
      <dgm:t>
        <a:bodyPr/>
        <a:lstStyle/>
        <a:p>
          <a:endParaRPr lang="en-US"/>
        </a:p>
      </dgm:t>
    </dgm:pt>
    <dgm:pt modelId="{66708BDD-D5BD-4814-BCF8-21B8F11AD488}" type="pres">
      <dgm:prSet presAssocID="{1B6BC35D-D58C-4CB1-AEFA-8E8C7988543D}" presName="outerComposite" presStyleCnt="0">
        <dgm:presLayoutVars>
          <dgm:chMax val="5"/>
          <dgm:dir/>
          <dgm:resizeHandles val="exact"/>
        </dgm:presLayoutVars>
      </dgm:prSet>
      <dgm:spPr/>
    </dgm:pt>
    <dgm:pt modelId="{64BD8D1E-5FF1-46C7-AB93-4FECE6512B9E}" type="pres">
      <dgm:prSet presAssocID="{1B6BC35D-D58C-4CB1-AEFA-8E8C7988543D}" presName="dummyMaxCanvas" presStyleCnt="0">
        <dgm:presLayoutVars/>
      </dgm:prSet>
      <dgm:spPr/>
    </dgm:pt>
    <dgm:pt modelId="{7951222A-FFD8-406F-A035-DB330AE50898}" type="pres">
      <dgm:prSet presAssocID="{1B6BC35D-D58C-4CB1-AEFA-8E8C7988543D}" presName="FiveNodes_1" presStyleLbl="node1" presStyleIdx="0" presStyleCnt="5">
        <dgm:presLayoutVars>
          <dgm:bulletEnabled val="1"/>
        </dgm:presLayoutVars>
      </dgm:prSet>
      <dgm:spPr/>
    </dgm:pt>
    <dgm:pt modelId="{9FF8A13E-1552-4251-B08A-09857F10E989}" type="pres">
      <dgm:prSet presAssocID="{1B6BC35D-D58C-4CB1-AEFA-8E8C7988543D}" presName="FiveNodes_2" presStyleLbl="node1" presStyleIdx="1" presStyleCnt="5">
        <dgm:presLayoutVars>
          <dgm:bulletEnabled val="1"/>
        </dgm:presLayoutVars>
      </dgm:prSet>
      <dgm:spPr/>
    </dgm:pt>
    <dgm:pt modelId="{60C8DA21-723B-4F30-B15B-9187EE89325E}" type="pres">
      <dgm:prSet presAssocID="{1B6BC35D-D58C-4CB1-AEFA-8E8C7988543D}" presName="FiveNodes_3" presStyleLbl="node1" presStyleIdx="2" presStyleCnt="5">
        <dgm:presLayoutVars>
          <dgm:bulletEnabled val="1"/>
        </dgm:presLayoutVars>
      </dgm:prSet>
      <dgm:spPr/>
    </dgm:pt>
    <dgm:pt modelId="{13BBB4D4-0FCF-4F48-A22B-2A674A09E4EA}" type="pres">
      <dgm:prSet presAssocID="{1B6BC35D-D58C-4CB1-AEFA-8E8C7988543D}" presName="FiveNodes_4" presStyleLbl="node1" presStyleIdx="3" presStyleCnt="5">
        <dgm:presLayoutVars>
          <dgm:bulletEnabled val="1"/>
        </dgm:presLayoutVars>
      </dgm:prSet>
      <dgm:spPr/>
    </dgm:pt>
    <dgm:pt modelId="{933779B5-9862-487E-A60D-C33E80BB89BC}" type="pres">
      <dgm:prSet presAssocID="{1B6BC35D-D58C-4CB1-AEFA-8E8C7988543D}" presName="FiveNodes_5" presStyleLbl="node1" presStyleIdx="4" presStyleCnt="5">
        <dgm:presLayoutVars>
          <dgm:bulletEnabled val="1"/>
        </dgm:presLayoutVars>
      </dgm:prSet>
      <dgm:spPr/>
    </dgm:pt>
    <dgm:pt modelId="{109876DC-03C4-4A93-A4ED-F9C7829FED89}" type="pres">
      <dgm:prSet presAssocID="{1B6BC35D-D58C-4CB1-AEFA-8E8C7988543D}" presName="FiveConn_1-2" presStyleLbl="fgAccFollowNode1" presStyleIdx="0" presStyleCnt="4">
        <dgm:presLayoutVars>
          <dgm:bulletEnabled val="1"/>
        </dgm:presLayoutVars>
      </dgm:prSet>
      <dgm:spPr/>
    </dgm:pt>
    <dgm:pt modelId="{1A89C894-7520-4DB0-BEF2-CE00F6C79CFF}" type="pres">
      <dgm:prSet presAssocID="{1B6BC35D-D58C-4CB1-AEFA-8E8C7988543D}" presName="FiveConn_2-3" presStyleLbl="fgAccFollowNode1" presStyleIdx="1" presStyleCnt="4">
        <dgm:presLayoutVars>
          <dgm:bulletEnabled val="1"/>
        </dgm:presLayoutVars>
      </dgm:prSet>
      <dgm:spPr/>
    </dgm:pt>
    <dgm:pt modelId="{061D3941-7FA2-472F-80F8-1A757FA42926}" type="pres">
      <dgm:prSet presAssocID="{1B6BC35D-D58C-4CB1-AEFA-8E8C7988543D}" presName="FiveConn_3-4" presStyleLbl="fgAccFollowNode1" presStyleIdx="2" presStyleCnt="4">
        <dgm:presLayoutVars>
          <dgm:bulletEnabled val="1"/>
        </dgm:presLayoutVars>
      </dgm:prSet>
      <dgm:spPr/>
    </dgm:pt>
    <dgm:pt modelId="{C267CA7F-49AB-4E4D-8715-02B0CAF3DF36}" type="pres">
      <dgm:prSet presAssocID="{1B6BC35D-D58C-4CB1-AEFA-8E8C7988543D}" presName="FiveConn_4-5" presStyleLbl="fgAccFollowNode1" presStyleIdx="3" presStyleCnt="4">
        <dgm:presLayoutVars>
          <dgm:bulletEnabled val="1"/>
        </dgm:presLayoutVars>
      </dgm:prSet>
      <dgm:spPr/>
    </dgm:pt>
    <dgm:pt modelId="{9C00A746-45D3-4923-8211-4DC62005B9EB}" type="pres">
      <dgm:prSet presAssocID="{1B6BC35D-D58C-4CB1-AEFA-8E8C7988543D}" presName="FiveNodes_1_text" presStyleLbl="node1" presStyleIdx="4" presStyleCnt="5">
        <dgm:presLayoutVars>
          <dgm:bulletEnabled val="1"/>
        </dgm:presLayoutVars>
      </dgm:prSet>
      <dgm:spPr/>
    </dgm:pt>
    <dgm:pt modelId="{CE8F090B-2485-41DF-8039-0FE83CE7F5B5}" type="pres">
      <dgm:prSet presAssocID="{1B6BC35D-D58C-4CB1-AEFA-8E8C7988543D}" presName="FiveNodes_2_text" presStyleLbl="node1" presStyleIdx="4" presStyleCnt="5">
        <dgm:presLayoutVars>
          <dgm:bulletEnabled val="1"/>
        </dgm:presLayoutVars>
      </dgm:prSet>
      <dgm:spPr/>
    </dgm:pt>
    <dgm:pt modelId="{768AA85D-C71F-43AB-9313-775200D60D16}" type="pres">
      <dgm:prSet presAssocID="{1B6BC35D-D58C-4CB1-AEFA-8E8C7988543D}" presName="FiveNodes_3_text" presStyleLbl="node1" presStyleIdx="4" presStyleCnt="5">
        <dgm:presLayoutVars>
          <dgm:bulletEnabled val="1"/>
        </dgm:presLayoutVars>
      </dgm:prSet>
      <dgm:spPr/>
    </dgm:pt>
    <dgm:pt modelId="{8398FEF9-BECB-4F43-841A-2808CDDC802E}" type="pres">
      <dgm:prSet presAssocID="{1B6BC35D-D58C-4CB1-AEFA-8E8C7988543D}" presName="FiveNodes_4_text" presStyleLbl="node1" presStyleIdx="4" presStyleCnt="5">
        <dgm:presLayoutVars>
          <dgm:bulletEnabled val="1"/>
        </dgm:presLayoutVars>
      </dgm:prSet>
      <dgm:spPr/>
    </dgm:pt>
    <dgm:pt modelId="{5B8B680F-835A-4D76-88EE-68CF38ED62B7}" type="pres">
      <dgm:prSet presAssocID="{1B6BC35D-D58C-4CB1-AEFA-8E8C7988543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E257203-3365-47A1-8002-5FD4B6E567BD}" srcId="{1B6BC35D-D58C-4CB1-AEFA-8E8C7988543D}" destId="{EEA33A85-341F-410D-BAED-A5D56E2B8C3F}" srcOrd="2" destOrd="0" parTransId="{0713DCAB-4952-4F8A-A987-F3BBEAE30C45}" sibTransId="{1FAE7D79-6358-4F0E-B0D2-29346D1B0346}"/>
    <dgm:cxn modelId="{2391A509-1235-421F-83BB-CD4D198B2793}" type="presOf" srcId="{EEA33A85-341F-410D-BAED-A5D56E2B8C3F}" destId="{60C8DA21-723B-4F30-B15B-9187EE89325E}" srcOrd="0" destOrd="0" presId="urn:microsoft.com/office/officeart/2005/8/layout/vProcess5"/>
    <dgm:cxn modelId="{B69FC118-8828-4AA5-877B-B80ED5DE8787}" type="presOf" srcId="{C1DDC8E5-7DBD-4948-8534-5405008955B9}" destId="{9C00A746-45D3-4923-8211-4DC62005B9EB}" srcOrd="1" destOrd="0" presId="urn:microsoft.com/office/officeart/2005/8/layout/vProcess5"/>
    <dgm:cxn modelId="{4A0BD024-A4D3-411E-A522-BAC302649701}" srcId="{1B6BC35D-D58C-4CB1-AEFA-8E8C7988543D}" destId="{C1DDC8E5-7DBD-4948-8534-5405008955B9}" srcOrd="0" destOrd="0" parTransId="{870D9F6F-1059-48C8-86FB-5DB9384D5E69}" sibTransId="{D5BA1064-3E57-4BF0-BB1A-F352A8A026BD}"/>
    <dgm:cxn modelId="{E87EB739-0D37-461D-BC3C-A9CA766EBE58}" type="presOf" srcId="{FF2E92D3-7744-4F1D-A908-4030F25D4CCA}" destId="{13BBB4D4-0FCF-4F48-A22B-2A674A09E4EA}" srcOrd="0" destOrd="0" presId="urn:microsoft.com/office/officeart/2005/8/layout/vProcess5"/>
    <dgm:cxn modelId="{E0DBC25F-DA13-4CE7-B621-C4229DEA8203}" type="presOf" srcId="{1FAE7D79-6358-4F0E-B0D2-29346D1B0346}" destId="{061D3941-7FA2-472F-80F8-1A757FA42926}" srcOrd="0" destOrd="0" presId="urn:microsoft.com/office/officeart/2005/8/layout/vProcess5"/>
    <dgm:cxn modelId="{7D270E63-D0B0-4627-BF55-3B6661FEDAEF}" srcId="{1B6BC35D-D58C-4CB1-AEFA-8E8C7988543D}" destId="{FC688B10-4557-4961-9CF1-371038142F47}" srcOrd="4" destOrd="0" parTransId="{4E7A2B8C-DDE8-4711-B2F7-A54C55B53118}" sibTransId="{4A6763CD-53B8-4C45-8554-0393E4D17C46}"/>
    <dgm:cxn modelId="{75D7706D-932D-416B-9BE8-5CF927EC92F3}" type="presOf" srcId="{4DD60158-1748-4A37-A65E-7AF332B6A983}" destId="{1A89C894-7520-4DB0-BEF2-CE00F6C79CFF}" srcOrd="0" destOrd="0" presId="urn:microsoft.com/office/officeart/2005/8/layout/vProcess5"/>
    <dgm:cxn modelId="{76C66E4E-3BFF-4CE3-8986-843C607A2020}" srcId="{1B6BC35D-D58C-4CB1-AEFA-8E8C7988543D}" destId="{F1C2216E-EB2F-4513-996C-F21FF22D12FB}" srcOrd="1" destOrd="0" parTransId="{22371011-8DEA-4D36-B33D-895510347E2D}" sibTransId="{4DD60158-1748-4A37-A65E-7AF332B6A983}"/>
    <dgm:cxn modelId="{53A6A852-0BA5-4A24-9C29-411E31CEF300}" type="presOf" srcId="{9E31A173-9D71-4A67-A709-EAA61A1A145E}" destId="{C267CA7F-49AB-4E4D-8715-02B0CAF3DF36}" srcOrd="0" destOrd="0" presId="urn:microsoft.com/office/officeart/2005/8/layout/vProcess5"/>
    <dgm:cxn modelId="{A2892578-AAE7-40B8-AE9A-88DF64F84D32}" type="presOf" srcId="{F1C2216E-EB2F-4513-996C-F21FF22D12FB}" destId="{9FF8A13E-1552-4251-B08A-09857F10E989}" srcOrd="0" destOrd="0" presId="urn:microsoft.com/office/officeart/2005/8/layout/vProcess5"/>
    <dgm:cxn modelId="{9CF91159-2573-48C6-A4A6-05A57A5DD18F}" type="presOf" srcId="{C1DDC8E5-7DBD-4948-8534-5405008955B9}" destId="{7951222A-FFD8-406F-A035-DB330AE50898}" srcOrd="0" destOrd="0" presId="urn:microsoft.com/office/officeart/2005/8/layout/vProcess5"/>
    <dgm:cxn modelId="{0949C89D-822B-4004-B31D-77484D839715}" type="presOf" srcId="{F1C2216E-EB2F-4513-996C-F21FF22D12FB}" destId="{CE8F090B-2485-41DF-8039-0FE83CE7F5B5}" srcOrd="1" destOrd="0" presId="urn:microsoft.com/office/officeart/2005/8/layout/vProcess5"/>
    <dgm:cxn modelId="{7C7140AB-0398-4778-A869-2350E3D9E287}" type="presOf" srcId="{FC688B10-4557-4961-9CF1-371038142F47}" destId="{933779B5-9862-487E-A60D-C33E80BB89BC}" srcOrd="0" destOrd="0" presId="urn:microsoft.com/office/officeart/2005/8/layout/vProcess5"/>
    <dgm:cxn modelId="{47D7E6C5-899F-4617-98EB-23B485A3FEF3}" type="presOf" srcId="{EEA33A85-341F-410D-BAED-A5D56E2B8C3F}" destId="{768AA85D-C71F-43AB-9313-775200D60D16}" srcOrd="1" destOrd="0" presId="urn:microsoft.com/office/officeart/2005/8/layout/vProcess5"/>
    <dgm:cxn modelId="{DD1296CF-6D8F-4C62-8C75-F4D642D8725C}" type="presOf" srcId="{FF2E92D3-7744-4F1D-A908-4030F25D4CCA}" destId="{8398FEF9-BECB-4F43-841A-2808CDDC802E}" srcOrd="1" destOrd="0" presId="urn:microsoft.com/office/officeart/2005/8/layout/vProcess5"/>
    <dgm:cxn modelId="{8CFFABD3-3E2D-4F0B-ACD4-E7E890635F4F}" srcId="{1B6BC35D-D58C-4CB1-AEFA-8E8C7988543D}" destId="{FF2E92D3-7744-4F1D-A908-4030F25D4CCA}" srcOrd="3" destOrd="0" parTransId="{475181A0-A08F-4F93-A76A-3619226DB942}" sibTransId="{9E31A173-9D71-4A67-A709-EAA61A1A145E}"/>
    <dgm:cxn modelId="{62ED4AD8-D4A2-4A54-85CA-0835CA8BCA8C}" type="presOf" srcId="{1B6BC35D-D58C-4CB1-AEFA-8E8C7988543D}" destId="{66708BDD-D5BD-4814-BCF8-21B8F11AD488}" srcOrd="0" destOrd="0" presId="urn:microsoft.com/office/officeart/2005/8/layout/vProcess5"/>
    <dgm:cxn modelId="{308BAFE6-25AE-44EF-A94E-4B7CB0A2A9B9}" type="presOf" srcId="{FC688B10-4557-4961-9CF1-371038142F47}" destId="{5B8B680F-835A-4D76-88EE-68CF38ED62B7}" srcOrd="1" destOrd="0" presId="urn:microsoft.com/office/officeart/2005/8/layout/vProcess5"/>
    <dgm:cxn modelId="{D50570FB-2C3F-474C-B9BE-C14CFC469A31}" type="presOf" srcId="{D5BA1064-3E57-4BF0-BB1A-F352A8A026BD}" destId="{109876DC-03C4-4A93-A4ED-F9C7829FED89}" srcOrd="0" destOrd="0" presId="urn:microsoft.com/office/officeart/2005/8/layout/vProcess5"/>
    <dgm:cxn modelId="{9D0FDC42-4280-4DA5-A948-6C44CA7549E5}" type="presParOf" srcId="{66708BDD-D5BD-4814-BCF8-21B8F11AD488}" destId="{64BD8D1E-5FF1-46C7-AB93-4FECE6512B9E}" srcOrd="0" destOrd="0" presId="urn:microsoft.com/office/officeart/2005/8/layout/vProcess5"/>
    <dgm:cxn modelId="{B376B76F-8824-4AF9-9731-26BC68688801}" type="presParOf" srcId="{66708BDD-D5BD-4814-BCF8-21B8F11AD488}" destId="{7951222A-FFD8-406F-A035-DB330AE50898}" srcOrd="1" destOrd="0" presId="urn:microsoft.com/office/officeart/2005/8/layout/vProcess5"/>
    <dgm:cxn modelId="{E2A4A9CA-0F3B-4F4A-8C9C-2F31215311AA}" type="presParOf" srcId="{66708BDD-D5BD-4814-BCF8-21B8F11AD488}" destId="{9FF8A13E-1552-4251-B08A-09857F10E989}" srcOrd="2" destOrd="0" presId="urn:microsoft.com/office/officeart/2005/8/layout/vProcess5"/>
    <dgm:cxn modelId="{3AB84CBA-7358-4348-8BF4-0C2E5F224007}" type="presParOf" srcId="{66708BDD-D5BD-4814-BCF8-21B8F11AD488}" destId="{60C8DA21-723B-4F30-B15B-9187EE89325E}" srcOrd="3" destOrd="0" presId="urn:microsoft.com/office/officeart/2005/8/layout/vProcess5"/>
    <dgm:cxn modelId="{8A8F9CEE-1405-4B44-B109-C285AC012886}" type="presParOf" srcId="{66708BDD-D5BD-4814-BCF8-21B8F11AD488}" destId="{13BBB4D4-0FCF-4F48-A22B-2A674A09E4EA}" srcOrd="4" destOrd="0" presId="urn:microsoft.com/office/officeart/2005/8/layout/vProcess5"/>
    <dgm:cxn modelId="{276A7046-2AB7-4098-95B7-2A0714D863F2}" type="presParOf" srcId="{66708BDD-D5BD-4814-BCF8-21B8F11AD488}" destId="{933779B5-9862-487E-A60D-C33E80BB89BC}" srcOrd="5" destOrd="0" presId="urn:microsoft.com/office/officeart/2005/8/layout/vProcess5"/>
    <dgm:cxn modelId="{C88ADBF1-B7AD-429C-ACEA-ABFC0953DA51}" type="presParOf" srcId="{66708BDD-D5BD-4814-BCF8-21B8F11AD488}" destId="{109876DC-03C4-4A93-A4ED-F9C7829FED89}" srcOrd="6" destOrd="0" presId="urn:microsoft.com/office/officeart/2005/8/layout/vProcess5"/>
    <dgm:cxn modelId="{D5D39F2C-0949-4A09-B769-A52B594B08EA}" type="presParOf" srcId="{66708BDD-D5BD-4814-BCF8-21B8F11AD488}" destId="{1A89C894-7520-4DB0-BEF2-CE00F6C79CFF}" srcOrd="7" destOrd="0" presId="urn:microsoft.com/office/officeart/2005/8/layout/vProcess5"/>
    <dgm:cxn modelId="{781556E8-10AB-428B-9BDF-912E504F0760}" type="presParOf" srcId="{66708BDD-D5BD-4814-BCF8-21B8F11AD488}" destId="{061D3941-7FA2-472F-80F8-1A757FA42926}" srcOrd="8" destOrd="0" presId="urn:microsoft.com/office/officeart/2005/8/layout/vProcess5"/>
    <dgm:cxn modelId="{5B03B467-1CC2-4FF1-8A63-75015D726AFA}" type="presParOf" srcId="{66708BDD-D5BD-4814-BCF8-21B8F11AD488}" destId="{C267CA7F-49AB-4E4D-8715-02B0CAF3DF36}" srcOrd="9" destOrd="0" presId="urn:microsoft.com/office/officeart/2005/8/layout/vProcess5"/>
    <dgm:cxn modelId="{6E0BE28B-56FB-4662-A9A6-1F0DDE8F93A1}" type="presParOf" srcId="{66708BDD-D5BD-4814-BCF8-21B8F11AD488}" destId="{9C00A746-45D3-4923-8211-4DC62005B9EB}" srcOrd="10" destOrd="0" presId="urn:microsoft.com/office/officeart/2005/8/layout/vProcess5"/>
    <dgm:cxn modelId="{9DFD7501-A9B4-4E57-BA0E-BA99411C4A3C}" type="presParOf" srcId="{66708BDD-D5BD-4814-BCF8-21B8F11AD488}" destId="{CE8F090B-2485-41DF-8039-0FE83CE7F5B5}" srcOrd="11" destOrd="0" presId="urn:microsoft.com/office/officeart/2005/8/layout/vProcess5"/>
    <dgm:cxn modelId="{A02B24BA-7FB2-42D2-967A-3245D3F407BC}" type="presParOf" srcId="{66708BDD-D5BD-4814-BCF8-21B8F11AD488}" destId="{768AA85D-C71F-43AB-9313-775200D60D16}" srcOrd="12" destOrd="0" presId="urn:microsoft.com/office/officeart/2005/8/layout/vProcess5"/>
    <dgm:cxn modelId="{0708365E-3C0E-47D4-8FF5-94FE334CE905}" type="presParOf" srcId="{66708BDD-D5BD-4814-BCF8-21B8F11AD488}" destId="{8398FEF9-BECB-4F43-841A-2808CDDC802E}" srcOrd="13" destOrd="0" presId="urn:microsoft.com/office/officeart/2005/8/layout/vProcess5"/>
    <dgm:cxn modelId="{76F34BAA-4EF7-4481-B283-0AA464DF9781}" type="presParOf" srcId="{66708BDD-D5BD-4814-BCF8-21B8F11AD488}" destId="{5B8B680F-835A-4D76-88EE-68CF38ED62B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6BC35D-D58C-4CB1-AEFA-8E8C7988543D}" type="doc">
      <dgm:prSet loTypeId="urn:microsoft.com/office/officeart/2005/8/layout/vProcess5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1DDC8E5-7DBD-4948-8534-5405008955B9}">
      <dgm:prSet phldrT="[文本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70D9F6F-1059-48C8-86FB-5DB9384D5E69}" type="parTrans" cxnId="{4A0BD024-A4D3-411E-A522-BAC302649701}">
      <dgm:prSet/>
      <dgm:spPr/>
      <dgm:t>
        <a:bodyPr/>
        <a:lstStyle/>
        <a:p>
          <a:endParaRPr lang="en-US"/>
        </a:p>
      </dgm:t>
    </dgm:pt>
    <dgm:pt modelId="{D5BA1064-3E57-4BF0-BB1A-F352A8A026BD}" type="sibTrans" cxnId="{4A0BD024-A4D3-411E-A522-BAC302649701}">
      <dgm:prSet/>
      <dgm:spPr/>
      <dgm:t>
        <a:bodyPr/>
        <a:lstStyle/>
        <a:p>
          <a:endParaRPr lang="en-US"/>
        </a:p>
      </dgm:t>
    </dgm:pt>
    <dgm:pt modelId="{F1C2216E-EB2F-4513-996C-F21FF22D12FB}">
      <dgm:prSet phldrT="[文本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2371011-8DEA-4D36-B33D-895510347E2D}" type="parTrans" cxnId="{76C66E4E-3BFF-4CE3-8986-843C607A2020}">
      <dgm:prSet/>
      <dgm:spPr/>
      <dgm:t>
        <a:bodyPr/>
        <a:lstStyle/>
        <a:p>
          <a:endParaRPr lang="en-US"/>
        </a:p>
      </dgm:t>
    </dgm:pt>
    <dgm:pt modelId="{4DD60158-1748-4A37-A65E-7AF332B6A983}" type="sibTrans" cxnId="{76C66E4E-3BFF-4CE3-8986-843C607A2020}">
      <dgm:prSet/>
      <dgm:spPr/>
      <dgm:t>
        <a:bodyPr/>
        <a:lstStyle/>
        <a:p>
          <a:endParaRPr lang="en-US"/>
        </a:p>
      </dgm:t>
    </dgm:pt>
    <dgm:pt modelId="{EEA33A85-341F-410D-BAED-A5D56E2B8C3F}">
      <dgm:prSet phldrT="[文本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713DCAB-4952-4F8A-A987-F3BBEAE30C45}" type="parTrans" cxnId="{6E257203-3365-47A1-8002-5FD4B6E567BD}">
      <dgm:prSet/>
      <dgm:spPr/>
      <dgm:t>
        <a:bodyPr/>
        <a:lstStyle/>
        <a:p>
          <a:endParaRPr lang="en-US"/>
        </a:p>
      </dgm:t>
    </dgm:pt>
    <dgm:pt modelId="{1FAE7D79-6358-4F0E-B0D2-29346D1B0346}" type="sibTrans" cxnId="{6E257203-3365-47A1-8002-5FD4B6E567BD}">
      <dgm:prSet/>
      <dgm:spPr/>
      <dgm:t>
        <a:bodyPr/>
        <a:lstStyle/>
        <a:p>
          <a:endParaRPr lang="en-US"/>
        </a:p>
      </dgm:t>
    </dgm:pt>
    <dgm:pt modelId="{FF2E92D3-7744-4F1D-A908-4030F25D4CCA}">
      <dgm:prSet phldrT="[文本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75181A0-A08F-4F93-A76A-3619226DB942}" type="parTrans" cxnId="{8CFFABD3-3E2D-4F0B-ACD4-E7E890635F4F}">
      <dgm:prSet/>
      <dgm:spPr/>
      <dgm:t>
        <a:bodyPr/>
        <a:lstStyle/>
        <a:p>
          <a:endParaRPr lang="en-US"/>
        </a:p>
      </dgm:t>
    </dgm:pt>
    <dgm:pt modelId="{9E31A173-9D71-4A67-A709-EAA61A1A145E}" type="sibTrans" cxnId="{8CFFABD3-3E2D-4F0B-ACD4-E7E890635F4F}">
      <dgm:prSet/>
      <dgm:spPr/>
      <dgm:t>
        <a:bodyPr/>
        <a:lstStyle/>
        <a:p>
          <a:endParaRPr lang="en-US"/>
        </a:p>
      </dgm:t>
    </dgm:pt>
    <dgm:pt modelId="{FC688B10-4557-4961-9CF1-371038142F47}">
      <dgm:prSet phldrT="[文本]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E7A2B8C-DDE8-4711-B2F7-A54C55B53118}" type="parTrans" cxnId="{7D270E63-D0B0-4627-BF55-3B6661FEDAEF}">
      <dgm:prSet/>
      <dgm:spPr/>
      <dgm:t>
        <a:bodyPr/>
        <a:lstStyle/>
        <a:p>
          <a:endParaRPr lang="en-US"/>
        </a:p>
      </dgm:t>
    </dgm:pt>
    <dgm:pt modelId="{4A6763CD-53B8-4C45-8554-0393E4D17C46}" type="sibTrans" cxnId="{7D270E63-D0B0-4627-BF55-3B6661FEDAEF}">
      <dgm:prSet/>
      <dgm:spPr/>
      <dgm:t>
        <a:bodyPr/>
        <a:lstStyle/>
        <a:p>
          <a:endParaRPr lang="en-US"/>
        </a:p>
      </dgm:t>
    </dgm:pt>
    <dgm:pt modelId="{66708BDD-D5BD-4814-BCF8-21B8F11AD488}" type="pres">
      <dgm:prSet presAssocID="{1B6BC35D-D58C-4CB1-AEFA-8E8C7988543D}" presName="outerComposite" presStyleCnt="0">
        <dgm:presLayoutVars>
          <dgm:chMax val="5"/>
          <dgm:dir/>
          <dgm:resizeHandles val="exact"/>
        </dgm:presLayoutVars>
      </dgm:prSet>
      <dgm:spPr/>
    </dgm:pt>
    <dgm:pt modelId="{64BD8D1E-5FF1-46C7-AB93-4FECE6512B9E}" type="pres">
      <dgm:prSet presAssocID="{1B6BC35D-D58C-4CB1-AEFA-8E8C7988543D}" presName="dummyMaxCanvas" presStyleCnt="0">
        <dgm:presLayoutVars/>
      </dgm:prSet>
      <dgm:spPr/>
    </dgm:pt>
    <dgm:pt modelId="{7951222A-FFD8-406F-A035-DB330AE50898}" type="pres">
      <dgm:prSet presAssocID="{1B6BC35D-D58C-4CB1-AEFA-8E8C7988543D}" presName="FiveNodes_1" presStyleLbl="node1" presStyleIdx="0" presStyleCnt="5">
        <dgm:presLayoutVars>
          <dgm:bulletEnabled val="1"/>
        </dgm:presLayoutVars>
      </dgm:prSet>
      <dgm:spPr/>
    </dgm:pt>
    <dgm:pt modelId="{9FF8A13E-1552-4251-B08A-09857F10E989}" type="pres">
      <dgm:prSet presAssocID="{1B6BC35D-D58C-4CB1-AEFA-8E8C7988543D}" presName="FiveNodes_2" presStyleLbl="node1" presStyleIdx="1" presStyleCnt="5">
        <dgm:presLayoutVars>
          <dgm:bulletEnabled val="1"/>
        </dgm:presLayoutVars>
      </dgm:prSet>
      <dgm:spPr/>
    </dgm:pt>
    <dgm:pt modelId="{60C8DA21-723B-4F30-B15B-9187EE89325E}" type="pres">
      <dgm:prSet presAssocID="{1B6BC35D-D58C-4CB1-AEFA-8E8C7988543D}" presName="FiveNodes_3" presStyleLbl="node1" presStyleIdx="2" presStyleCnt="5">
        <dgm:presLayoutVars>
          <dgm:bulletEnabled val="1"/>
        </dgm:presLayoutVars>
      </dgm:prSet>
      <dgm:spPr/>
    </dgm:pt>
    <dgm:pt modelId="{13BBB4D4-0FCF-4F48-A22B-2A674A09E4EA}" type="pres">
      <dgm:prSet presAssocID="{1B6BC35D-D58C-4CB1-AEFA-8E8C7988543D}" presName="FiveNodes_4" presStyleLbl="node1" presStyleIdx="3" presStyleCnt="5">
        <dgm:presLayoutVars>
          <dgm:bulletEnabled val="1"/>
        </dgm:presLayoutVars>
      </dgm:prSet>
      <dgm:spPr/>
    </dgm:pt>
    <dgm:pt modelId="{933779B5-9862-487E-A60D-C33E80BB89BC}" type="pres">
      <dgm:prSet presAssocID="{1B6BC35D-D58C-4CB1-AEFA-8E8C7988543D}" presName="FiveNodes_5" presStyleLbl="node1" presStyleIdx="4" presStyleCnt="5">
        <dgm:presLayoutVars>
          <dgm:bulletEnabled val="1"/>
        </dgm:presLayoutVars>
      </dgm:prSet>
      <dgm:spPr/>
    </dgm:pt>
    <dgm:pt modelId="{109876DC-03C4-4A93-A4ED-F9C7829FED89}" type="pres">
      <dgm:prSet presAssocID="{1B6BC35D-D58C-4CB1-AEFA-8E8C7988543D}" presName="FiveConn_1-2" presStyleLbl="fgAccFollowNode1" presStyleIdx="0" presStyleCnt="4">
        <dgm:presLayoutVars>
          <dgm:bulletEnabled val="1"/>
        </dgm:presLayoutVars>
      </dgm:prSet>
      <dgm:spPr/>
    </dgm:pt>
    <dgm:pt modelId="{1A89C894-7520-4DB0-BEF2-CE00F6C79CFF}" type="pres">
      <dgm:prSet presAssocID="{1B6BC35D-D58C-4CB1-AEFA-8E8C7988543D}" presName="FiveConn_2-3" presStyleLbl="fgAccFollowNode1" presStyleIdx="1" presStyleCnt="4">
        <dgm:presLayoutVars>
          <dgm:bulletEnabled val="1"/>
        </dgm:presLayoutVars>
      </dgm:prSet>
      <dgm:spPr/>
    </dgm:pt>
    <dgm:pt modelId="{061D3941-7FA2-472F-80F8-1A757FA42926}" type="pres">
      <dgm:prSet presAssocID="{1B6BC35D-D58C-4CB1-AEFA-8E8C7988543D}" presName="FiveConn_3-4" presStyleLbl="fgAccFollowNode1" presStyleIdx="2" presStyleCnt="4">
        <dgm:presLayoutVars>
          <dgm:bulletEnabled val="1"/>
        </dgm:presLayoutVars>
      </dgm:prSet>
      <dgm:spPr/>
    </dgm:pt>
    <dgm:pt modelId="{C267CA7F-49AB-4E4D-8715-02B0CAF3DF36}" type="pres">
      <dgm:prSet presAssocID="{1B6BC35D-D58C-4CB1-AEFA-8E8C7988543D}" presName="FiveConn_4-5" presStyleLbl="fgAccFollowNode1" presStyleIdx="3" presStyleCnt="4">
        <dgm:presLayoutVars>
          <dgm:bulletEnabled val="1"/>
        </dgm:presLayoutVars>
      </dgm:prSet>
      <dgm:spPr/>
    </dgm:pt>
    <dgm:pt modelId="{9C00A746-45D3-4923-8211-4DC62005B9EB}" type="pres">
      <dgm:prSet presAssocID="{1B6BC35D-D58C-4CB1-AEFA-8E8C7988543D}" presName="FiveNodes_1_text" presStyleLbl="node1" presStyleIdx="4" presStyleCnt="5">
        <dgm:presLayoutVars>
          <dgm:bulletEnabled val="1"/>
        </dgm:presLayoutVars>
      </dgm:prSet>
      <dgm:spPr/>
    </dgm:pt>
    <dgm:pt modelId="{CE8F090B-2485-41DF-8039-0FE83CE7F5B5}" type="pres">
      <dgm:prSet presAssocID="{1B6BC35D-D58C-4CB1-AEFA-8E8C7988543D}" presName="FiveNodes_2_text" presStyleLbl="node1" presStyleIdx="4" presStyleCnt="5">
        <dgm:presLayoutVars>
          <dgm:bulletEnabled val="1"/>
        </dgm:presLayoutVars>
      </dgm:prSet>
      <dgm:spPr/>
    </dgm:pt>
    <dgm:pt modelId="{768AA85D-C71F-43AB-9313-775200D60D16}" type="pres">
      <dgm:prSet presAssocID="{1B6BC35D-D58C-4CB1-AEFA-8E8C7988543D}" presName="FiveNodes_3_text" presStyleLbl="node1" presStyleIdx="4" presStyleCnt="5">
        <dgm:presLayoutVars>
          <dgm:bulletEnabled val="1"/>
        </dgm:presLayoutVars>
      </dgm:prSet>
      <dgm:spPr/>
    </dgm:pt>
    <dgm:pt modelId="{8398FEF9-BECB-4F43-841A-2808CDDC802E}" type="pres">
      <dgm:prSet presAssocID="{1B6BC35D-D58C-4CB1-AEFA-8E8C7988543D}" presName="FiveNodes_4_text" presStyleLbl="node1" presStyleIdx="4" presStyleCnt="5">
        <dgm:presLayoutVars>
          <dgm:bulletEnabled val="1"/>
        </dgm:presLayoutVars>
      </dgm:prSet>
      <dgm:spPr/>
    </dgm:pt>
    <dgm:pt modelId="{5B8B680F-835A-4D76-88EE-68CF38ED62B7}" type="pres">
      <dgm:prSet presAssocID="{1B6BC35D-D58C-4CB1-AEFA-8E8C7988543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E257203-3365-47A1-8002-5FD4B6E567BD}" srcId="{1B6BC35D-D58C-4CB1-AEFA-8E8C7988543D}" destId="{EEA33A85-341F-410D-BAED-A5D56E2B8C3F}" srcOrd="2" destOrd="0" parTransId="{0713DCAB-4952-4F8A-A987-F3BBEAE30C45}" sibTransId="{1FAE7D79-6358-4F0E-B0D2-29346D1B0346}"/>
    <dgm:cxn modelId="{2391A509-1235-421F-83BB-CD4D198B2793}" type="presOf" srcId="{EEA33A85-341F-410D-BAED-A5D56E2B8C3F}" destId="{60C8DA21-723B-4F30-B15B-9187EE89325E}" srcOrd="0" destOrd="0" presId="urn:microsoft.com/office/officeart/2005/8/layout/vProcess5"/>
    <dgm:cxn modelId="{B69FC118-8828-4AA5-877B-B80ED5DE8787}" type="presOf" srcId="{C1DDC8E5-7DBD-4948-8534-5405008955B9}" destId="{9C00A746-45D3-4923-8211-4DC62005B9EB}" srcOrd="1" destOrd="0" presId="urn:microsoft.com/office/officeart/2005/8/layout/vProcess5"/>
    <dgm:cxn modelId="{4A0BD024-A4D3-411E-A522-BAC302649701}" srcId="{1B6BC35D-D58C-4CB1-AEFA-8E8C7988543D}" destId="{C1DDC8E5-7DBD-4948-8534-5405008955B9}" srcOrd="0" destOrd="0" parTransId="{870D9F6F-1059-48C8-86FB-5DB9384D5E69}" sibTransId="{D5BA1064-3E57-4BF0-BB1A-F352A8A026BD}"/>
    <dgm:cxn modelId="{E87EB739-0D37-461D-BC3C-A9CA766EBE58}" type="presOf" srcId="{FF2E92D3-7744-4F1D-A908-4030F25D4CCA}" destId="{13BBB4D4-0FCF-4F48-A22B-2A674A09E4EA}" srcOrd="0" destOrd="0" presId="urn:microsoft.com/office/officeart/2005/8/layout/vProcess5"/>
    <dgm:cxn modelId="{E0DBC25F-DA13-4CE7-B621-C4229DEA8203}" type="presOf" srcId="{1FAE7D79-6358-4F0E-B0D2-29346D1B0346}" destId="{061D3941-7FA2-472F-80F8-1A757FA42926}" srcOrd="0" destOrd="0" presId="urn:microsoft.com/office/officeart/2005/8/layout/vProcess5"/>
    <dgm:cxn modelId="{7D270E63-D0B0-4627-BF55-3B6661FEDAEF}" srcId="{1B6BC35D-D58C-4CB1-AEFA-8E8C7988543D}" destId="{FC688B10-4557-4961-9CF1-371038142F47}" srcOrd="4" destOrd="0" parTransId="{4E7A2B8C-DDE8-4711-B2F7-A54C55B53118}" sibTransId="{4A6763CD-53B8-4C45-8554-0393E4D17C46}"/>
    <dgm:cxn modelId="{75D7706D-932D-416B-9BE8-5CF927EC92F3}" type="presOf" srcId="{4DD60158-1748-4A37-A65E-7AF332B6A983}" destId="{1A89C894-7520-4DB0-BEF2-CE00F6C79CFF}" srcOrd="0" destOrd="0" presId="urn:microsoft.com/office/officeart/2005/8/layout/vProcess5"/>
    <dgm:cxn modelId="{76C66E4E-3BFF-4CE3-8986-843C607A2020}" srcId="{1B6BC35D-D58C-4CB1-AEFA-8E8C7988543D}" destId="{F1C2216E-EB2F-4513-996C-F21FF22D12FB}" srcOrd="1" destOrd="0" parTransId="{22371011-8DEA-4D36-B33D-895510347E2D}" sibTransId="{4DD60158-1748-4A37-A65E-7AF332B6A983}"/>
    <dgm:cxn modelId="{53A6A852-0BA5-4A24-9C29-411E31CEF300}" type="presOf" srcId="{9E31A173-9D71-4A67-A709-EAA61A1A145E}" destId="{C267CA7F-49AB-4E4D-8715-02B0CAF3DF36}" srcOrd="0" destOrd="0" presId="urn:microsoft.com/office/officeart/2005/8/layout/vProcess5"/>
    <dgm:cxn modelId="{A2892578-AAE7-40B8-AE9A-88DF64F84D32}" type="presOf" srcId="{F1C2216E-EB2F-4513-996C-F21FF22D12FB}" destId="{9FF8A13E-1552-4251-B08A-09857F10E989}" srcOrd="0" destOrd="0" presId="urn:microsoft.com/office/officeart/2005/8/layout/vProcess5"/>
    <dgm:cxn modelId="{9CF91159-2573-48C6-A4A6-05A57A5DD18F}" type="presOf" srcId="{C1DDC8E5-7DBD-4948-8534-5405008955B9}" destId="{7951222A-FFD8-406F-A035-DB330AE50898}" srcOrd="0" destOrd="0" presId="urn:microsoft.com/office/officeart/2005/8/layout/vProcess5"/>
    <dgm:cxn modelId="{0949C89D-822B-4004-B31D-77484D839715}" type="presOf" srcId="{F1C2216E-EB2F-4513-996C-F21FF22D12FB}" destId="{CE8F090B-2485-41DF-8039-0FE83CE7F5B5}" srcOrd="1" destOrd="0" presId="urn:microsoft.com/office/officeart/2005/8/layout/vProcess5"/>
    <dgm:cxn modelId="{7C7140AB-0398-4778-A869-2350E3D9E287}" type="presOf" srcId="{FC688B10-4557-4961-9CF1-371038142F47}" destId="{933779B5-9862-487E-A60D-C33E80BB89BC}" srcOrd="0" destOrd="0" presId="urn:microsoft.com/office/officeart/2005/8/layout/vProcess5"/>
    <dgm:cxn modelId="{47D7E6C5-899F-4617-98EB-23B485A3FEF3}" type="presOf" srcId="{EEA33A85-341F-410D-BAED-A5D56E2B8C3F}" destId="{768AA85D-C71F-43AB-9313-775200D60D16}" srcOrd="1" destOrd="0" presId="urn:microsoft.com/office/officeart/2005/8/layout/vProcess5"/>
    <dgm:cxn modelId="{DD1296CF-6D8F-4C62-8C75-F4D642D8725C}" type="presOf" srcId="{FF2E92D3-7744-4F1D-A908-4030F25D4CCA}" destId="{8398FEF9-BECB-4F43-841A-2808CDDC802E}" srcOrd="1" destOrd="0" presId="urn:microsoft.com/office/officeart/2005/8/layout/vProcess5"/>
    <dgm:cxn modelId="{8CFFABD3-3E2D-4F0B-ACD4-E7E890635F4F}" srcId="{1B6BC35D-D58C-4CB1-AEFA-8E8C7988543D}" destId="{FF2E92D3-7744-4F1D-A908-4030F25D4CCA}" srcOrd="3" destOrd="0" parTransId="{475181A0-A08F-4F93-A76A-3619226DB942}" sibTransId="{9E31A173-9D71-4A67-A709-EAA61A1A145E}"/>
    <dgm:cxn modelId="{62ED4AD8-D4A2-4A54-85CA-0835CA8BCA8C}" type="presOf" srcId="{1B6BC35D-D58C-4CB1-AEFA-8E8C7988543D}" destId="{66708BDD-D5BD-4814-BCF8-21B8F11AD488}" srcOrd="0" destOrd="0" presId="urn:microsoft.com/office/officeart/2005/8/layout/vProcess5"/>
    <dgm:cxn modelId="{308BAFE6-25AE-44EF-A94E-4B7CB0A2A9B9}" type="presOf" srcId="{FC688B10-4557-4961-9CF1-371038142F47}" destId="{5B8B680F-835A-4D76-88EE-68CF38ED62B7}" srcOrd="1" destOrd="0" presId="urn:microsoft.com/office/officeart/2005/8/layout/vProcess5"/>
    <dgm:cxn modelId="{D50570FB-2C3F-474C-B9BE-C14CFC469A31}" type="presOf" srcId="{D5BA1064-3E57-4BF0-BB1A-F352A8A026BD}" destId="{109876DC-03C4-4A93-A4ED-F9C7829FED89}" srcOrd="0" destOrd="0" presId="urn:microsoft.com/office/officeart/2005/8/layout/vProcess5"/>
    <dgm:cxn modelId="{9D0FDC42-4280-4DA5-A948-6C44CA7549E5}" type="presParOf" srcId="{66708BDD-D5BD-4814-BCF8-21B8F11AD488}" destId="{64BD8D1E-5FF1-46C7-AB93-4FECE6512B9E}" srcOrd="0" destOrd="0" presId="urn:microsoft.com/office/officeart/2005/8/layout/vProcess5"/>
    <dgm:cxn modelId="{B376B76F-8824-4AF9-9731-26BC68688801}" type="presParOf" srcId="{66708BDD-D5BD-4814-BCF8-21B8F11AD488}" destId="{7951222A-FFD8-406F-A035-DB330AE50898}" srcOrd="1" destOrd="0" presId="urn:microsoft.com/office/officeart/2005/8/layout/vProcess5"/>
    <dgm:cxn modelId="{E2A4A9CA-0F3B-4F4A-8C9C-2F31215311AA}" type="presParOf" srcId="{66708BDD-D5BD-4814-BCF8-21B8F11AD488}" destId="{9FF8A13E-1552-4251-B08A-09857F10E989}" srcOrd="2" destOrd="0" presId="urn:microsoft.com/office/officeart/2005/8/layout/vProcess5"/>
    <dgm:cxn modelId="{3AB84CBA-7358-4348-8BF4-0C2E5F224007}" type="presParOf" srcId="{66708BDD-D5BD-4814-BCF8-21B8F11AD488}" destId="{60C8DA21-723B-4F30-B15B-9187EE89325E}" srcOrd="3" destOrd="0" presId="urn:microsoft.com/office/officeart/2005/8/layout/vProcess5"/>
    <dgm:cxn modelId="{8A8F9CEE-1405-4B44-B109-C285AC012886}" type="presParOf" srcId="{66708BDD-D5BD-4814-BCF8-21B8F11AD488}" destId="{13BBB4D4-0FCF-4F48-A22B-2A674A09E4EA}" srcOrd="4" destOrd="0" presId="urn:microsoft.com/office/officeart/2005/8/layout/vProcess5"/>
    <dgm:cxn modelId="{276A7046-2AB7-4098-95B7-2A0714D863F2}" type="presParOf" srcId="{66708BDD-D5BD-4814-BCF8-21B8F11AD488}" destId="{933779B5-9862-487E-A60D-C33E80BB89BC}" srcOrd="5" destOrd="0" presId="urn:microsoft.com/office/officeart/2005/8/layout/vProcess5"/>
    <dgm:cxn modelId="{C88ADBF1-B7AD-429C-ACEA-ABFC0953DA51}" type="presParOf" srcId="{66708BDD-D5BD-4814-BCF8-21B8F11AD488}" destId="{109876DC-03C4-4A93-A4ED-F9C7829FED89}" srcOrd="6" destOrd="0" presId="urn:microsoft.com/office/officeart/2005/8/layout/vProcess5"/>
    <dgm:cxn modelId="{D5D39F2C-0949-4A09-B769-A52B594B08EA}" type="presParOf" srcId="{66708BDD-D5BD-4814-BCF8-21B8F11AD488}" destId="{1A89C894-7520-4DB0-BEF2-CE00F6C79CFF}" srcOrd="7" destOrd="0" presId="urn:microsoft.com/office/officeart/2005/8/layout/vProcess5"/>
    <dgm:cxn modelId="{781556E8-10AB-428B-9BDF-912E504F0760}" type="presParOf" srcId="{66708BDD-D5BD-4814-BCF8-21B8F11AD488}" destId="{061D3941-7FA2-472F-80F8-1A757FA42926}" srcOrd="8" destOrd="0" presId="urn:microsoft.com/office/officeart/2005/8/layout/vProcess5"/>
    <dgm:cxn modelId="{5B03B467-1CC2-4FF1-8A63-75015D726AFA}" type="presParOf" srcId="{66708BDD-D5BD-4814-BCF8-21B8F11AD488}" destId="{C267CA7F-49AB-4E4D-8715-02B0CAF3DF36}" srcOrd="9" destOrd="0" presId="urn:microsoft.com/office/officeart/2005/8/layout/vProcess5"/>
    <dgm:cxn modelId="{6E0BE28B-56FB-4662-A9A6-1F0DDE8F93A1}" type="presParOf" srcId="{66708BDD-D5BD-4814-BCF8-21B8F11AD488}" destId="{9C00A746-45D3-4923-8211-4DC62005B9EB}" srcOrd="10" destOrd="0" presId="urn:microsoft.com/office/officeart/2005/8/layout/vProcess5"/>
    <dgm:cxn modelId="{9DFD7501-A9B4-4E57-BA0E-BA99411C4A3C}" type="presParOf" srcId="{66708BDD-D5BD-4814-BCF8-21B8F11AD488}" destId="{CE8F090B-2485-41DF-8039-0FE83CE7F5B5}" srcOrd="11" destOrd="0" presId="urn:microsoft.com/office/officeart/2005/8/layout/vProcess5"/>
    <dgm:cxn modelId="{A02B24BA-7FB2-42D2-967A-3245D3F407BC}" type="presParOf" srcId="{66708BDD-D5BD-4814-BCF8-21B8F11AD488}" destId="{768AA85D-C71F-43AB-9313-775200D60D16}" srcOrd="12" destOrd="0" presId="urn:microsoft.com/office/officeart/2005/8/layout/vProcess5"/>
    <dgm:cxn modelId="{0708365E-3C0E-47D4-8FF5-94FE334CE905}" type="presParOf" srcId="{66708BDD-D5BD-4814-BCF8-21B8F11AD488}" destId="{8398FEF9-BECB-4F43-841A-2808CDDC802E}" srcOrd="13" destOrd="0" presId="urn:microsoft.com/office/officeart/2005/8/layout/vProcess5"/>
    <dgm:cxn modelId="{76F34BAA-4EF7-4481-B283-0AA464DF9781}" type="presParOf" srcId="{66708BDD-D5BD-4814-BCF8-21B8F11AD488}" destId="{5B8B680F-835A-4D76-88EE-68CF38ED62B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1222A-FFD8-406F-A035-DB330AE50898}">
      <dsp:nvSpPr>
        <dsp:cNvPr id="0" name=""/>
        <dsp:cNvSpPr/>
      </dsp:nvSpPr>
      <dsp:spPr>
        <a:xfrm>
          <a:off x="0" y="0"/>
          <a:ext cx="6072758" cy="5616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GB" sz="2400" b="0" i="0" kern="1200" smtClean="0">
                  <a:latin typeface="Cambria Math" panose="02040503050406030204" pitchFamily="18" charset="0"/>
                </a:rPr>
                <m:t>Θ</m:t>
              </m:r>
              <m:r>
                <a:rPr lang="en-GB" sz="2400" b="0" i="1" kern="1200" smtClean="0">
                  <a:latin typeface="Cambria Math" panose="02040503050406030204" pitchFamily="18" charset="0"/>
                </a:rPr>
                <m:t>(1)</m:t>
              </m:r>
            </m:oMath>
          </a14:m>
          <a:r>
            <a:rPr lang="en-US" sz="2400" kern="1200" dirty="0"/>
            <a:t>, constant</a:t>
          </a:r>
        </a:p>
      </dsp:txBody>
      <dsp:txXfrm>
        <a:off x="16450" y="16450"/>
        <a:ext cx="5400976" cy="528754"/>
      </dsp:txXfrm>
    </dsp:sp>
    <dsp:sp modelId="{9FF8A13E-1552-4251-B08A-09857F10E989}">
      <dsp:nvSpPr>
        <dsp:cNvPr id="0" name=""/>
        <dsp:cNvSpPr/>
      </dsp:nvSpPr>
      <dsp:spPr>
        <a:xfrm>
          <a:off x="453485" y="639661"/>
          <a:ext cx="6072758" cy="5616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GB" sz="2400" b="0" i="0" kern="1200" smtClean="0">
                  <a:latin typeface="Cambria Math" panose="02040503050406030204" pitchFamily="18" charset="0"/>
                </a:rPr>
                <m:t>Θ</m:t>
              </m:r>
              <m:r>
                <a:rPr lang="en-GB" sz="2400" b="0" i="1" kern="1200" smtClean="0">
                  <a:latin typeface="Cambria Math" panose="02040503050406030204" pitchFamily="18" charset="0"/>
                </a:rPr>
                <m:t>(</m:t>
              </m:r>
              <m:func>
                <m:funcPr>
                  <m:ctrlPr>
                    <a:rPr lang="en-GB" sz="2400" b="0" i="1" kern="1200" smtClean="0">
                      <a:latin typeface="Cambria Math" panose="02040503050406030204" pitchFamily="18" charset="0"/>
                    </a:rPr>
                  </m:ctrlPr>
                </m:funcPr>
                <m:fName>
                  <m:r>
                    <m:rPr>
                      <m:sty m:val="p"/>
                    </m:rPr>
                    <a:rPr lang="en-GB" sz="2400" b="0" i="0" kern="1200" smtClean="0">
                      <a:latin typeface="Cambria Math" panose="02040503050406030204" pitchFamily="18" charset="0"/>
                    </a:rPr>
                    <m:t>lg</m:t>
                  </m:r>
                </m:fName>
                <m:e>
                  <m:r>
                    <a:rPr lang="en-GB" sz="2400" b="0" i="1" kern="1200" smtClean="0">
                      <a:latin typeface="Cambria Math" panose="02040503050406030204" pitchFamily="18" charset="0"/>
                    </a:rPr>
                    <m:t>𝑛</m:t>
                  </m:r>
                </m:e>
              </m:func>
              <m:r>
                <a:rPr lang="en-GB" sz="24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US" sz="2400" kern="1200" dirty="0"/>
            <a:t>, logarithm</a:t>
          </a:r>
        </a:p>
      </dsp:txBody>
      <dsp:txXfrm>
        <a:off x="469935" y="656111"/>
        <a:ext cx="5221297" cy="528754"/>
      </dsp:txXfrm>
    </dsp:sp>
    <dsp:sp modelId="{60C8DA21-723B-4F30-B15B-9187EE89325E}">
      <dsp:nvSpPr>
        <dsp:cNvPr id="0" name=""/>
        <dsp:cNvSpPr/>
      </dsp:nvSpPr>
      <dsp:spPr>
        <a:xfrm>
          <a:off x="906970" y="1279323"/>
          <a:ext cx="6072758" cy="5616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GB" sz="2400" b="0" i="0" kern="1200" smtClean="0">
                  <a:latin typeface="Cambria Math" panose="02040503050406030204" pitchFamily="18" charset="0"/>
                </a:rPr>
                <m:t>Θ</m:t>
              </m:r>
              <m:r>
                <a:rPr lang="en-GB" sz="24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GB" sz="2400" b="0" i="1" kern="1200" smtClean="0">
                  <a:latin typeface="Cambria Math" panose="02040503050406030204" pitchFamily="18" charset="0"/>
                </a:rPr>
                <m:t>𝑛</m:t>
              </m:r>
              <m:r>
                <a:rPr lang="en-GB" sz="24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US" sz="2400" kern="1200" dirty="0"/>
            <a:t>, linear</a:t>
          </a:r>
        </a:p>
      </dsp:txBody>
      <dsp:txXfrm>
        <a:off x="923420" y="1295773"/>
        <a:ext cx="5221297" cy="528754"/>
      </dsp:txXfrm>
    </dsp:sp>
    <dsp:sp modelId="{13BBB4D4-0FCF-4F48-A22B-2A674A09E4EA}">
      <dsp:nvSpPr>
        <dsp:cNvPr id="0" name=""/>
        <dsp:cNvSpPr/>
      </dsp:nvSpPr>
      <dsp:spPr>
        <a:xfrm>
          <a:off x="1360455" y="1918985"/>
          <a:ext cx="6072758" cy="5616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GB" sz="2400" b="0" i="0" kern="1200" smtClean="0">
                  <a:latin typeface="Cambria Math" panose="02040503050406030204" pitchFamily="18" charset="0"/>
                </a:rPr>
                <m:t>Θ</m:t>
              </m:r>
              <m:d>
                <m:dPr>
                  <m:ctrlPr>
                    <a:rPr lang="en-GB" sz="24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sSup>
                    <m:sSupPr>
                      <m:ctrlPr>
                        <a:rPr lang="en-GB" sz="2400" b="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400" b="0" i="1" kern="1200" smtClean="0">
                          <a:latin typeface="Cambria Math" panose="02040503050406030204" pitchFamily="18" charset="0"/>
                        </a:rPr>
                        <m:t>𝑛</m:t>
                      </m:r>
                    </m:e>
                    <m:sup>
                      <m:r>
                        <a:rPr lang="en-GB" sz="2400" b="0" i="1" kern="1200" smtClean="0">
                          <a:latin typeface="Cambria Math" panose="02040503050406030204" pitchFamily="18" charset="0"/>
                        </a:rPr>
                        <m:t>𝑐</m:t>
                      </m:r>
                    </m:sup>
                  </m:sSup>
                </m:e>
              </m:d>
            </m:oMath>
          </a14:m>
          <a:r>
            <a:rPr lang="en-US" sz="2400" kern="1200" dirty="0"/>
            <a:t>, polynomial</a:t>
          </a:r>
        </a:p>
      </dsp:txBody>
      <dsp:txXfrm>
        <a:off x="1376905" y="1935435"/>
        <a:ext cx="5221297" cy="528754"/>
      </dsp:txXfrm>
    </dsp:sp>
    <dsp:sp modelId="{933779B5-9862-487E-A60D-C33E80BB89BC}">
      <dsp:nvSpPr>
        <dsp:cNvPr id="0" name=""/>
        <dsp:cNvSpPr/>
      </dsp:nvSpPr>
      <dsp:spPr>
        <a:xfrm>
          <a:off x="1813940" y="2558647"/>
          <a:ext cx="6072758" cy="5616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GB" sz="2400" b="0" i="0" kern="1200" smtClean="0">
                  <a:latin typeface="Cambria Math" panose="02040503050406030204" pitchFamily="18" charset="0"/>
                </a:rPr>
                <m:t>Θ</m:t>
              </m:r>
              <m:d>
                <m:dPr>
                  <m:ctrlPr>
                    <a:rPr lang="en-GB" sz="24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sSup>
                    <m:sSupPr>
                      <m:ctrlPr>
                        <a:rPr lang="en-GB" sz="2400" b="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400" b="0" i="1" kern="1200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400" b="0" i="1" kern="1200" smtClean="0">
                          <a:latin typeface="Cambria Math" panose="02040503050406030204" pitchFamily="18" charset="0"/>
                        </a:rPr>
                        <m:t>𝑛</m:t>
                      </m:r>
                    </m:sup>
                  </m:sSup>
                </m:e>
              </m:d>
            </m:oMath>
          </a14:m>
          <a:r>
            <a:rPr lang="en-US" sz="2400" kern="1200"/>
            <a:t>, exponential</a:t>
          </a:r>
          <a:endParaRPr lang="en-US" sz="2400" kern="1200" dirty="0"/>
        </a:p>
      </dsp:txBody>
      <dsp:txXfrm>
        <a:off x="1830390" y="2575097"/>
        <a:ext cx="5221297" cy="528754"/>
      </dsp:txXfrm>
    </dsp:sp>
    <dsp:sp modelId="{109876DC-03C4-4A93-A4ED-F9C7829FED89}">
      <dsp:nvSpPr>
        <dsp:cNvPr id="0" name=""/>
        <dsp:cNvSpPr/>
      </dsp:nvSpPr>
      <dsp:spPr>
        <a:xfrm>
          <a:off x="5707682" y="410319"/>
          <a:ext cx="365075" cy="365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789824" y="410319"/>
        <a:ext cx="200791" cy="274719"/>
      </dsp:txXfrm>
    </dsp:sp>
    <dsp:sp modelId="{1A89C894-7520-4DB0-BEF2-CE00F6C79CFF}">
      <dsp:nvSpPr>
        <dsp:cNvPr id="0" name=""/>
        <dsp:cNvSpPr/>
      </dsp:nvSpPr>
      <dsp:spPr>
        <a:xfrm>
          <a:off x="6161168" y="1049981"/>
          <a:ext cx="365075" cy="365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243310" y="1049981"/>
        <a:ext cx="200791" cy="274719"/>
      </dsp:txXfrm>
    </dsp:sp>
    <dsp:sp modelId="{061D3941-7FA2-472F-80F8-1A757FA42926}">
      <dsp:nvSpPr>
        <dsp:cNvPr id="0" name=""/>
        <dsp:cNvSpPr/>
      </dsp:nvSpPr>
      <dsp:spPr>
        <a:xfrm>
          <a:off x="6614653" y="1680282"/>
          <a:ext cx="365075" cy="365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696795" y="1680282"/>
        <a:ext cx="200791" cy="274719"/>
      </dsp:txXfrm>
    </dsp:sp>
    <dsp:sp modelId="{C267CA7F-49AB-4E4D-8715-02B0CAF3DF36}">
      <dsp:nvSpPr>
        <dsp:cNvPr id="0" name=""/>
        <dsp:cNvSpPr/>
      </dsp:nvSpPr>
      <dsp:spPr>
        <a:xfrm>
          <a:off x="7068138" y="2326185"/>
          <a:ext cx="365075" cy="365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150280" y="2326185"/>
        <a:ext cx="200791" cy="274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86976-C555-4E4E-9EB3-DD8D0FAF55DB}" type="datetimeFigureOut">
              <a:rPr lang="en-US" smtClean="0"/>
              <a:t>2021-09-02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21921-22BC-45A8-B78E-C8EEA158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0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See live demo at </a:t>
            </a:r>
            <a:r>
              <a:rPr lang="en-US" dirty="0">
                <a:hlinkClick r:id="rId3"/>
              </a:rPr>
              <a:t>https://visualgo.net/en/sorting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1921-22BC-45A8-B78E-C8EEA15819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25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1921-22BC-45A8-B78E-C8EEA15819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3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2021-09-02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3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2021-09-02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2021-09-02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6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2021-09-02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9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2021-09-02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2021-09-02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9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2021-09-02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6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2021-09-02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7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2021-09-02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3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2021-09-02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9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2021-09-02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3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A3EE6-C3A0-4748-A0B2-83E05F9C8665}" type="datetimeFigureOut">
              <a:rPr lang="en-US" smtClean="0"/>
              <a:t>2021-09-02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0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Algorithm Analysis 101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8058F69-449E-4947-8A19-EA9CF23800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Asymptotic Notation: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8058F69-449E-4947-8A19-EA9CF2380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72C443B-950B-438A-AB39-3AB9D5F8EDC2}"/>
              </a:ext>
            </a:extLst>
          </p:cNvPr>
          <p:cNvSpPr txBox="1"/>
          <p:nvPr/>
        </p:nvSpPr>
        <p:spPr>
          <a:xfrm>
            <a:off x="628650" y="1690689"/>
            <a:ext cx="7814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b="1" dirty="0">
                <a:solidFill>
                  <a:srgbClr val="C00000"/>
                </a:solidFill>
              </a:rPr>
              <a:t>asymptotic notations</a:t>
            </a:r>
            <a:r>
              <a:rPr lang="en-GB" sz="2000" dirty="0"/>
              <a:t> to describe asymptotic efficiency of algorithms.</a:t>
            </a:r>
          </a:p>
          <a:p>
            <a:r>
              <a:rPr lang="en-GB" sz="2000" dirty="0"/>
              <a:t>(Ignore constant coefficients and lower-order terms.)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F648D42-1B46-4176-880E-813F6E8FC35B}"/>
                  </a:ext>
                </a:extLst>
              </p:cNvPr>
              <p:cNvSpPr txBox="1"/>
              <p:nvPr/>
            </p:nvSpPr>
            <p:spPr>
              <a:xfrm>
                <a:off x="501361" y="2557110"/>
                <a:ext cx="8141277" cy="7475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/>
                  <a:t>Given a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we denote by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the following </a:t>
                </a:r>
                <a:r>
                  <a:rPr lang="en-US" sz="2000" b="1" dirty="0"/>
                  <a:t>set of functions</a:t>
                </a:r>
                <a:r>
                  <a:rPr lang="en-US" sz="20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&gt;0, 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all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F648D42-1B46-4176-880E-813F6E8FC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2557110"/>
                <a:ext cx="8141277" cy="747512"/>
              </a:xfrm>
              <a:prstGeom prst="rect">
                <a:avLst/>
              </a:prstGeom>
              <a:blipFill>
                <a:blip r:embed="rId4"/>
                <a:stretch>
                  <a:fillRect l="-673" r="-673" b="-136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C35402A-90FE-4BC2-A5A0-B149315AF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762" y="3928099"/>
            <a:ext cx="2205876" cy="2254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CE45473-62BE-4C10-940B-67E6CACAFECC}"/>
                  </a:ext>
                </a:extLst>
              </p:cNvPr>
              <p:cNvSpPr txBox="1"/>
              <p:nvPr/>
            </p:nvSpPr>
            <p:spPr>
              <a:xfrm>
                <a:off x="501361" y="3465596"/>
                <a:ext cx="5759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asymptotically smaller</a:t>
                </a:r>
                <a:r>
                  <a:rPr lang="en-US" dirty="0"/>
                  <a:t>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CE45473-62BE-4C10-940B-67E6CACAF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465596"/>
                <a:ext cx="5759077" cy="369332"/>
              </a:xfrm>
              <a:prstGeom prst="rect">
                <a:avLst/>
              </a:prstGeom>
              <a:blipFill>
                <a:blip r:embed="rId6"/>
                <a:stretch>
                  <a:fillRect l="-317" t="-10000" r="-10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413A76-E19A-4CF4-881F-A6F1F217BFC5}"/>
                  </a:ext>
                </a:extLst>
              </p:cNvPr>
              <p:cNvSpPr txBox="1"/>
              <p:nvPr/>
            </p:nvSpPr>
            <p:spPr>
              <a:xfrm>
                <a:off x="501361" y="3834928"/>
                <a:ext cx="5324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asymptotically </a:t>
                </a:r>
                <a:r>
                  <a:rPr lang="en-US" b="1" dirty="0">
                    <a:solidFill>
                      <a:srgbClr val="C00000"/>
                    </a:solidFill>
                  </a:rPr>
                  <a:t>at most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413A76-E19A-4CF4-881F-A6F1F217B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834928"/>
                <a:ext cx="5324599" cy="369332"/>
              </a:xfrm>
              <a:prstGeom prst="rect">
                <a:avLst/>
              </a:prstGeom>
              <a:blipFill>
                <a:blip r:embed="rId7"/>
                <a:stretch>
                  <a:fillRect l="-343" t="-8197" r="-1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2CCC2C-CCD3-4921-AD6E-6FB58667AF9E}"/>
                  </a:ext>
                </a:extLst>
              </p:cNvPr>
              <p:cNvSpPr txBox="1"/>
              <p:nvPr/>
            </p:nvSpPr>
            <p:spPr>
              <a:xfrm>
                <a:off x="501361" y="4902062"/>
                <a:ext cx="4149213" cy="1000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dirty="0"/>
                  <a:t>Insertion Sort as an example: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dirty="0"/>
                  <a:t>Best case: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GB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2CCC2C-CCD3-4921-AD6E-6FB58667A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4902062"/>
                <a:ext cx="4149213" cy="1000274"/>
              </a:xfrm>
              <a:prstGeom prst="rect">
                <a:avLst/>
              </a:prstGeom>
              <a:blipFill>
                <a:blip r:embed="rId8"/>
                <a:stretch>
                  <a:fillRect l="-1175" t="-3049" b="-65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EC3839F-B98F-453D-A117-61EB6CE55906}"/>
                  </a:ext>
                </a:extLst>
              </p:cNvPr>
              <p:cNvSpPr txBox="1"/>
              <p:nvPr/>
            </p:nvSpPr>
            <p:spPr>
              <a:xfrm>
                <a:off x="4163701" y="5263699"/>
                <a:ext cx="1316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EC3839F-B98F-453D-A117-61EB6CE55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01" y="5263699"/>
                <a:ext cx="1316322" cy="276999"/>
              </a:xfrm>
              <a:prstGeom prst="rect">
                <a:avLst/>
              </a:prstGeom>
              <a:blipFill>
                <a:blip r:embed="rId9"/>
                <a:stretch>
                  <a:fillRect l="-3704" t="-2174" r="-601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F29E52B-CB4E-4948-8EDC-8AE417BB6630}"/>
                  </a:ext>
                </a:extLst>
              </p:cNvPr>
              <p:cNvSpPr txBox="1"/>
              <p:nvPr/>
            </p:nvSpPr>
            <p:spPr>
              <a:xfrm>
                <a:off x="4816827" y="5540698"/>
                <a:ext cx="14236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F29E52B-CB4E-4948-8EDC-8AE417BB6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827" y="5540698"/>
                <a:ext cx="1423659" cy="276999"/>
              </a:xfrm>
              <a:prstGeom prst="rect">
                <a:avLst/>
              </a:prstGeom>
              <a:blipFill>
                <a:blip r:embed="rId10"/>
                <a:stretch>
                  <a:fillRect l="-3419" t="-44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82038D-C771-4B4D-A6B3-CD4358218866}"/>
                  </a:ext>
                </a:extLst>
              </p:cNvPr>
              <p:cNvSpPr txBox="1"/>
              <p:nvPr/>
            </p:nvSpPr>
            <p:spPr>
              <a:xfrm>
                <a:off x="501361" y="4353106"/>
                <a:ext cx="49620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2000" dirty="0"/>
                  <a:t>-notation gives an </a:t>
                </a:r>
                <a:r>
                  <a:rPr lang="en-GB" sz="2000" b="1" dirty="0"/>
                  <a:t>asymptotic upper bound</a:t>
                </a:r>
                <a:r>
                  <a:rPr lang="en-GB" sz="2000" dirty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82038D-C771-4B4D-A6B3-CD4358218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4353106"/>
                <a:ext cx="4962064" cy="400110"/>
              </a:xfrm>
              <a:prstGeom prst="rect">
                <a:avLst/>
              </a:prstGeom>
              <a:blipFill>
                <a:blip r:embed="rId11"/>
                <a:stretch>
                  <a:fillRect t="-7576" r="-73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50FA75C-06DB-40C1-9BF1-566961C012C2}"/>
                  </a:ext>
                </a:extLst>
              </p:cNvPr>
              <p:cNvSpPr txBox="1"/>
              <p:nvPr/>
            </p:nvSpPr>
            <p:spPr>
              <a:xfrm>
                <a:off x="507410" y="6063918"/>
                <a:ext cx="5077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Q: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? How to prove your answer?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50FA75C-06DB-40C1-9BF1-566961C01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10" y="6063918"/>
                <a:ext cx="5077352" cy="400110"/>
              </a:xfrm>
              <a:prstGeom prst="rect">
                <a:avLst/>
              </a:prstGeom>
              <a:blipFill>
                <a:blip r:embed="rId12"/>
                <a:stretch>
                  <a:fillRect l="-1200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1A0CAF6-647A-4EF4-B68B-CD8E8BCF45DD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2254827" y="3650262"/>
            <a:ext cx="400561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94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8739BDE-F3D8-4EDE-A9F2-DD5466B5AF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Asymptotic Notation: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8739BDE-F3D8-4EDE-A9F2-DD5466B5AF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23F65DC-234A-49E0-990A-552928E4FAA0}"/>
                  </a:ext>
                </a:extLst>
              </p:cNvPr>
              <p:cNvSpPr txBox="1"/>
              <p:nvPr/>
            </p:nvSpPr>
            <p:spPr>
              <a:xfrm>
                <a:off x="501361" y="1690689"/>
                <a:ext cx="8141277" cy="7475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/>
                  <a:t>Given a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we denote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the following </a:t>
                </a:r>
                <a:r>
                  <a:rPr lang="en-US" sz="2000" b="1" dirty="0"/>
                  <a:t>set of functions</a:t>
                </a:r>
                <a:r>
                  <a:rPr lang="en-US" sz="20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&gt;0, 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all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23F65DC-234A-49E0-990A-552928E4F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1690689"/>
                <a:ext cx="8141277" cy="747512"/>
              </a:xfrm>
              <a:prstGeom prst="rect">
                <a:avLst/>
              </a:prstGeom>
              <a:blipFill>
                <a:blip r:embed="rId3"/>
                <a:stretch>
                  <a:fillRect l="-673" r="-598" b="-136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FFEE37E-DB20-44CF-8DCB-2F0AE9332823}"/>
                  </a:ext>
                </a:extLst>
              </p:cNvPr>
              <p:cNvSpPr txBox="1"/>
              <p:nvPr/>
            </p:nvSpPr>
            <p:spPr>
              <a:xfrm>
                <a:off x="501361" y="2814975"/>
                <a:ext cx="56614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asymptotically larger</a:t>
                </a:r>
                <a:r>
                  <a:rPr lang="en-US" dirty="0"/>
                  <a:t>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FFEE37E-DB20-44CF-8DCB-2F0AE9332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2814975"/>
                <a:ext cx="5661486" cy="369332"/>
              </a:xfrm>
              <a:prstGeom prst="rect">
                <a:avLst/>
              </a:prstGeom>
              <a:blipFill>
                <a:blip r:embed="rId4"/>
                <a:stretch>
                  <a:fillRect l="-32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124BBAE-CBCE-4486-9073-A09589408D94}"/>
                  </a:ext>
                </a:extLst>
              </p:cNvPr>
              <p:cNvSpPr txBox="1"/>
              <p:nvPr/>
            </p:nvSpPr>
            <p:spPr>
              <a:xfrm>
                <a:off x="501361" y="3184307"/>
                <a:ext cx="5294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asymptotically </a:t>
                </a:r>
                <a:r>
                  <a:rPr lang="en-US" b="1" dirty="0">
                    <a:solidFill>
                      <a:srgbClr val="C00000"/>
                    </a:solidFill>
                  </a:rPr>
                  <a:t>at least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124BBAE-CBCE-4486-9073-A09589408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184307"/>
                <a:ext cx="5294911" cy="369332"/>
              </a:xfrm>
              <a:prstGeom prst="rect">
                <a:avLst/>
              </a:prstGeom>
              <a:blipFill>
                <a:blip r:embed="rId5"/>
                <a:stretch>
                  <a:fillRect l="-34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AD3A908-9E8E-435C-82A7-3A6DF9C4DC59}"/>
                  </a:ext>
                </a:extLst>
              </p:cNvPr>
              <p:cNvSpPr txBox="1"/>
              <p:nvPr/>
            </p:nvSpPr>
            <p:spPr>
              <a:xfrm>
                <a:off x="501361" y="3763764"/>
                <a:ext cx="51055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GB" sz="2000" dirty="0"/>
                  <a:t>-notation gives an </a:t>
                </a:r>
                <a:r>
                  <a:rPr lang="en-GB" sz="2000" b="1" dirty="0"/>
                  <a:t>asymptotic lower bound</a:t>
                </a:r>
                <a:r>
                  <a:rPr lang="en-GB" sz="2000" dirty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AD3A908-9E8E-435C-82A7-3A6DF9C4D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763764"/>
                <a:ext cx="5105565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8EE03F1B-F8B3-4DF3-905C-CF5D9D2B6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4526" y="3763764"/>
            <a:ext cx="2528112" cy="25624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829E3C5-A3C1-4FC3-8E89-E3E8EFB8437C}"/>
                  </a:ext>
                </a:extLst>
              </p:cNvPr>
              <p:cNvSpPr txBox="1"/>
              <p:nvPr/>
            </p:nvSpPr>
            <p:spPr>
              <a:xfrm>
                <a:off x="501361" y="4373999"/>
                <a:ext cx="4149213" cy="1000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dirty="0"/>
                  <a:t>Insertion Sort as an example: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dirty="0"/>
                  <a:t>Best case: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GB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829E3C5-A3C1-4FC3-8E89-E3E8EFB84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4373999"/>
                <a:ext cx="4149213" cy="1000274"/>
              </a:xfrm>
              <a:prstGeom prst="rect">
                <a:avLst/>
              </a:prstGeom>
              <a:blipFill>
                <a:blip r:embed="rId8"/>
                <a:stretch>
                  <a:fillRect l="-1175" t="-3659" b="-65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2C9DE5B-E056-4AB5-BF79-D356A9BF1C94}"/>
                  </a:ext>
                </a:extLst>
              </p:cNvPr>
              <p:cNvSpPr txBox="1"/>
              <p:nvPr/>
            </p:nvSpPr>
            <p:spPr>
              <a:xfrm>
                <a:off x="4059307" y="4735636"/>
                <a:ext cx="13122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2C9DE5B-E056-4AB5-BF79-D356A9BF1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307" y="4735636"/>
                <a:ext cx="1312282" cy="276999"/>
              </a:xfrm>
              <a:prstGeom prst="rect">
                <a:avLst/>
              </a:prstGeom>
              <a:blipFill>
                <a:blip r:embed="rId9"/>
                <a:stretch>
                  <a:fillRect l="-4186" t="-2222" r="-65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ADC22C-44FA-4820-887D-8FF860F4F4EA}"/>
                  </a:ext>
                </a:extLst>
              </p:cNvPr>
              <p:cNvSpPr txBox="1"/>
              <p:nvPr/>
            </p:nvSpPr>
            <p:spPr>
              <a:xfrm>
                <a:off x="4679598" y="5054954"/>
                <a:ext cx="1418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ADC22C-44FA-4820-887D-8FF860F4F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598" y="5054954"/>
                <a:ext cx="1418850" cy="276999"/>
              </a:xfrm>
              <a:prstGeom prst="rect">
                <a:avLst/>
              </a:prstGeom>
              <a:blipFill>
                <a:blip r:embed="rId10"/>
                <a:stretch>
                  <a:fillRect l="-3879" t="-4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88DE5C3-23B7-49E1-97D1-CAA186F52B7A}"/>
                  </a:ext>
                </a:extLst>
              </p:cNvPr>
              <p:cNvSpPr txBox="1"/>
              <p:nvPr/>
            </p:nvSpPr>
            <p:spPr>
              <a:xfrm>
                <a:off x="501361" y="5584032"/>
                <a:ext cx="55781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Q: The time complexity of Insertion Sort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88DE5C3-23B7-49E1-97D1-CAA186F52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5584032"/>
                <a:ext cx="5578130" cy="400110"/>
              </a:xfrm>
              <a:prstGeom prst="rect">
                <a:avLst/>
              </a:prstGeom>
              <a:blipFill>
                <a:blip r:embed="rId11"/>
                <a:stretch>
                  <a:fillRect l="-1093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CA6FC16-30C7-4FF3-8AFA-3C5C674158F3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4059307" y="4874136"/>
            <a:ext cx="131228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9919935-955B-4969-9EC6-B4A173F38FE5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4679598" y="5193454"/>
            <a:ext cx="141885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EE53A8B-34DB-4A67-99DF-FE853C855743}"/>
              </a:ext>
            </a:extLst>
          </p:cNvPr>
          <p:cNvSpPr txBox="1"/>
          <p:nvPr/>
        </p:nvSpPr>
        <p:spPr>
          <a:xfrm>
            <a:off x="3562953" y="4334339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correct but not helpful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592A943-96D9-4C22-9493-2CB84C0AAB7F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2254827" y="2999641"/>
            <a:ext cx="39080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07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63EB4F5-A9CF-4485-A56B-055CDAE476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Asymptotic Notation: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63EB4F5-A9CF-4485-A56B-055CDAE476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4B52416-516E-49D5-AE3A-C1B8D44D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832" y="2814975"/>
            <a:ext cx="2198806" cy="22661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2F2A8E5-EEA1-419E-92BB-B1C267667D9F}"/>
                  </a:ext>
                </a:extLst>
              </p:cNvPr>
              <p:cNvSpPr txBox="1"/>
              <p:nvPr/>
            </p:nvSpPr>
            <p:spPr>
              <a:xfrm>
                <a:off x="501361" y="1536801"/>
                <a:ext cx="8141277" cy="10552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/>
                  <a:t>Given a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we denote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the following </a:t>
                </a:r>
                <a:r>
                  <a:rPr lang="en-US" sz="2000" b="1" dirty="0"/>
                  <a:t>set of functions</a:t>
                </a:r>
                <a:r>
                  <a:rPr lang="en-US" sz="20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&gt;0,</m:t>
                    </m:r>
                  </m:oMath>
                </a14:m>
                <a:r>
                  <a:rPr lang="en-GB" sz="20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GB" sz="20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all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2F2A8E5-EEA1-419E-92BB-B1C267667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1536801"/>
                <a:ext cx="8141277" cy="1055289"/>
              </a:xfrm>
              <a:prstGeom prst="rect">
                <a:avLst/>
              </a:prstGeom>
              <a:blipFill>
                <a:blip r:embed="rId4"/>
                <a:stretch>
                  <a:fillRect l="-673" r="-523" b="-971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9FEEB5A-3A10-4772-A04C-1ADC0B00E162}"/>
                  </a:ext>
                </a:extLst>
              </p:cNvPr>
              <p:cNvSpPr txBox="1"/>
              <p:nvPr/>
            </p:nvSpPr>
            <p:spPr>
              <a:xfrm>
                <a:off x="508213" y="2814975"/>
                <a:ext cx="5399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asymptotically equal</a:t>
                </a:r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9FEEB5A-3A10-4772-A04C-1ADC0B00E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13" y="2814975"/>
                <a:ext cx="5399940" cy="369332"/>
              </a:xfrm>
              <a:prstGeom prst="rect">
                <a:avLst/>
              </a:prstGeom>
              <a:blipFill>
                <a:blip r:embed="rId5"/>
                <a:stretch>
                  <a:fillRect l="-339" t="-10000" r="-1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4EF11BA-87B1-48BA-AD9E-5DE36D70D610}"/>
                  </a:ext>
                </a:extLst>
              </p:cNvPr>
              <p:cNvSpPr txBox="1"/>
              <p:nvPr/>
            </p:nvSpPr>
            <p:spPr>
              <a:xfrm>
                <a:off x="501361" y="3228945"/>
                <a:ext cx="4812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GB" sz="2000" dirty="0"/>
                  <a:t>-notation gives an </a:t>
                </a:r>
                <a:r>
                  <a:rPr lang="en-GB" sz="2000" b="1" dirty="0"/>
                  <a:t>asymptotic tight bound</a:t>
                </a:r>
                <a:r>
                  <a:rPr lang="en-GB" sz="2000" dirty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4EF11BA-87B1-48BA-AD9E-5DE36D70D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228945"/>
                <a:ext cx="4812343" cy="400110"/>
              </a:xfrm>
              <a:prstGeom prst="rect">
                <a:avLst/>
              </a:prstGeom>
              <a:blipFill>
                <a:blip r:embed="rId6"/>
                <a:stretch>
                  <a:fillRect t="-9231" r="-633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CE6ACA3-4314-4EA2-AD58-A3D5C5903C1A}"/>
                  </a:ext>
                </a:extLst>
              </p:cNvPr>
              <p:cNvSpPr txBox="1"/>
              <p:nvPr/>
            </p:nvSpPr>
            <p:spPr>
              <a:xfrm>
                <a:off x="501361" y="3763765"/>
                <a:ext cx="5722794" cy="7871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Given two functions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CE6ACA3-4314-4EA2-AD58-A3D5C5903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763765"/>
                <a:ext cx="5722794" cy="787139"/>
              </a:xfrm>
              <a:prstGeom prst="rect">
                <a:avLst/>
              </a:prstGeom>
              <a:blipFill>
                <a:blip r:embed="rId7"/>
                <a:stretch>
                  <a:fillRect l="-956" b="-1060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5E42543-A8EB-4F64-8B1A-DE7A8C230131}"/>
                  </a:ext>
                </a:extLst>
              </p:cNvPr>
              <p:cNvSpPr txBox="1"/>
              <p:nvPr/>
            </p:nvSpPr>
            <p:spPr>
              <a:xfrm>
                <a:off x="501361" y="4776419"/>
                <a:ext cx="4149213" cy="1000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dirty="0"/>
                  <a:t>Insertion Sort as an example: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dirty="0"/>
                  <a:t>Best case: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GB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5E42543-A8EB-4F64-8B1A-DE7A8C230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4776419"/>
                <a:ext cx="4149213" cy="1000274"/>
              </a:xfrm>
              <a:prstGeom prst="rect">
                <a:avLst/>
              </a:prstGeom>
              <a:blipFill>
                <a:blip r:embed="rId8"/>
                <a:stretch>
                  <a:fillRect l="-1175" t="-3659" b="-65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6A19B7E-C0A5-4EDC-A27E-F88FE69350D0}"/>
                  </a:ext>
                </a:extLst>
              </p:cNvPr>
              <p:cNvSpPr txBox="1"/>
              <p:nvPr/>
            </p:nvSpPr>
            <p:spPr>
              <a:xfrm>
                <a:off x="508213" y="5802153"/>
                <a:ext cx="675422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Q: The time complexity of Insertion Sort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?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Q: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GB" sz="2000" dirty="0">
                    <a:solidFill>
                      <a:schemeClr val="accent1"/>
                    </a:solidFill>
                  </a:rPr>
                  <a:t>The worst-case time complexity of Insertion Sort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6A19B7E-C0A5-4EDC-A27E-F88FE6935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13" y="5802153"/>
                <a:ext cx="6754221" cy="707886"/>
              </a:xfrm>
              <a:prstGeom prst="rect">
                <a:avLst/>
              </a:prstGeom>
              <a:blipFill>
                <a:blip r:embed="rId9"/>
                <a:stretch>
                  <a:fillRect l="-903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77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14C22E8-57F2-429C-B429-B1683126CE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Asymptotic Notation: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14C22E8-57F2-429C-B429-B1683126C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C64464F-3916-4A6A-BD91-CA316B2B4723}"/>
                  </a:ext>
                </a:extLst>
              </p:cNvPr>
              <p:cNvSpPr txBox="1"/>
              <p:nvPr/>
            </p:nvSpPr>
            <p:spPr>
              <a:xfrm>
                <a:off x="501361" y="1690689"/>
                <a:ext cx="8141277" cy="7475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Given a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we denote by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the following set of functions: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C64464F-3916-4A6A-BD91-CA316B2B4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1690689"/>
                <a:ext cx="8141277" cy="747512"/>
              </a:xfrm>
              <a:prstGeom prst="rect">
                <a:avLst/>
              </a:prstGeom>
              <a:blipFill>
                <a:blip r:embed="rId3"/>
                <a:stretch>
                  <a:fillRect l="-673" r="-149" b="-136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CDD3D01-1F4C-4E07-AC8D-1751636BC847}"/>
                  </a:ext>
                </a:extLst>
              </p:cNvPr>
              <p:cNvSpPr txBox="1"/>
              <p:nvPr/>
            </p:nvSpPr>
            <p:spPr>
              <a:xfrm>
                <a:off x="501361" y="2536276"/>
                <a:ext cx="8450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b="1" dirty="0">
                    <a:solidFill>
                      <a:schemeClr val="tx1"/>
                    </a:solidFill>
                  </a:rPr>
                  <a:t>asymptotically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at most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or </a:t>
                </a:r>
                <a:r>
                  <a:rPr lang="en-US" dirty="0"/>
                  <a:t>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 asymptotically.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CDD3D01-1F4C-4E07-AC8D-1751636BC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2536276"/>
                <a:ext cx="8450390" cy="369332"/>
              </a:xfrm>
              <a:prstGeom prst="rect">
                <a:avLst/>
              </a:prstGeom>
              <a:blipFill>
                <a:blip r:embed="rId4"/>
                <a:stretch>
                  <a:fillRect l="-216" t="-8197" r="-5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0098A22-08D1-45AA-A270-B7DC5D28E364}"/>
                  </a:ext>
                </a:extLst>
              </p:cNvPr>
              <p:cNvSpPr txBox="1"/>
              <p:nvPr/>
            </p:nvSpPr>
            <p:spPr>
              <a:xfrm>
                <a:off x="501361" y="3228945"/>
                <a:ext cx="71047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How to define: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asymptotically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(strictly) smaller than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0098A22-08D1-45AA-A270-B7DC5D28E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228945"/>
                <a:ext cx="7104765" cy="400110"/>
              </a:xfrm>
              <a:prstGeom prst="rect">
                <a:avLst/>
              </a:prstGeom>
              <a:blipFill>
                <a:blip r:embed="rId5"/>
                <a:stretch>
                  <a:fillRect l="-858" t="-9231" r="-429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38863B5-2825-41A9-A372-0991378B7EC2}"/>
                  </a:ext>
                </a:extLst>
              </p:cNvPr>
              <p:cNvSpPr txBox="1"/>
              <p:nvPr/>
            </p:nvSpPr>
            <p:spPr>
              <a:xfrm>
                <a:off x="501361" y="3693757"/>
                <a:ext cx="8450390" cy="7475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Given a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we denote by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the following set of functions: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𝐚𝐧𝐲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38863B5-2825-41A9-A372-0991378B7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693757"/>
                <a:ext cx="8450390" cy="747512"/>
              </a:xfrm>
              <a:prstGeom prst="rect">
                <a:avLst/>
              </a:prstGeom>
              <a:blipFill>
                <a:blip r:embed="rId6"/>
                <a:stretch>
                  <a:fillRect l="-648" b="-136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096ACD-DF78-428C-92BA-CCA3F55D34FD}"/>
                  </a:ext>
                </a:extLst>
              </p:cNvPr>
              <p:cNvSpPr txBox="1"/>
              <p:nvPr/>
            </p:nvSpPr>
            <p:spPr>
              <a:xfrm>
                <a:off x="501361" y="4541007"/>
                <a:ext cx="7000891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Alternatively, we say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096ACD-DF78-428C-92BA-CCA3F55D3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4541007"/>
                <a:ext cx="7000891" cy="439736"/>
              </a:xfrm>
              <a:prstGeom prst="rect">
                <a:avLst/>
              </a:prstGeom>
              <a:blipFill>
                <a:blip r:embed="rId7"/>
                <a:stretch>
                  <a:fillRect l="-870" t="-104167" b="-15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2FCDF8A-493E-4232-8B4F-0A83E1A7504F}"/>
                  </a:ext>
                </a:extLst>
              </p:cNvPr>
              <p:cNvSpPr txBox="1"/>
              <p:nvPr/>
            </p:nvSpPr>
            <p:spPr>
              <a:xfrm>
                <a:off x="501361" y="5580329"/>
                <a:ext cx="49332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Q: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true? Is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true?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2FCDF8A-493E-4232-8B4F-0A83E1A75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5580329"/>
                <a:ext cx="4933210" cy="400110"/>
              </a:xfrm>
              <a:prstGeom prst="rect">
                <a:avLst/>
              </a:prstGeom>
              <a:blipFill>
                <a:blip r:embed="rId8"/>
                <a:stretch>
                  <a:fillRect l="-1236" t="-7576" r="-49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4">
                <a:extLst>
                  <a:ext uri="{FF2B5EF4-FFF2-40B4-BE49-F238E27FC236}">
                    <a16:creationId xmlns:a16="http://schemas.microsoft.com/office/drawing/2014/main" id="{63A9CCC9-168D-4DF5-AF6A-1FBB434E94A7}"/>
                  </a:ext>
                </a:extLst>
              </p:cNvPr>
              <p:cNvSpPr txBox="1"/>
              <p:nvPr/>
            </p:nvSpPr>
            <p:spPr>
              <a:xfrm>
                <a:off x="501361" y="5080481"/>
                <a:ext cx="41708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Observe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the “negation”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10" name="文本框 4">
                <a:extLst>
                  <a:ext uri="{FF2B5EF4-FFF2-40B4-BE49-F238E27FC236}">
                    <a16:creationId xmlns:a16="http://schemas.microsoft.com/office/drawing/2014/main" id="{63A9CCC9-168D-4DF5-AF6A-1FBB434E9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5080481"/>
                <a:ext cx="4170885" cy="400110"/>
              </a:xfrm>
              <a:prstGeom prst="rect">
                <a:avLst/>
              </a:prstGeom>
              <a:blipFill>
                <a:blip r:embed="rId9"/>
                <a:stretch>
                  <a:fillRect l="-146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60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14C22E8-57F2-429C-B429-B1683126CE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Asymptotic Notation: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14C22E8-57F2-429C-B429-B1683126C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CDD3D01-1F4C-4E07-AC8D-1751636BC847}"/>
                  </a:ext>
                </a:extLst>
              </p:cNvPr>
              <p:cNvSpPr txBox="1"/>
              <p:nvPr/>
            </p:nvSpPr>
            <p:spPr>
              <a:xfrm>
                <a:off x="501361" y="2536276"/>
                <a:ext cx="8436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b="1" dirty="0">
                    <a:solidFill>
                      <a:schemeClr val="tx1"/>
                    </a:solidFill>
                  </a:rPr>
                  <a:t>asymptotically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at least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or </a:t>
                </a:r>
                <a:r>
                  <a:rPr lang="en-US" dirty="0"/>
                  <a:t>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 asymptotically.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CDD3D01-1F4C-4E07-AC8D-1751636BC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2536276"/>
                <a:ext cx="8436733" cy="369332"/>
              </a:xfrm>
              <a:prstGeom prst="rect">
                <a:avLst/>
              </a:prstGeom>
              <a:blipFill>
                <a:blip r:embed="rId3"/>
                <a:stretch>
                  <a:fillRect l="-217" t="-8197" r="-3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0098A22-08D1-45AA-A270-B7DC5D28E364}"/>
                  </a:ext>
                </a:extLst>
              </p:cNvPr>
              <p:cNvSpPr txBox="1"/>
              <p:nvPr/>
            </p:nvSpPr>
            <p:spPr>
              <a:xfrm>
                <a:off x="501361" y="3228945"/>
                <a:ext cx="69386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How to define: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asymptotically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(strictly) larger than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0098A22-08D1-45AA-A270-B7DC5D28E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228945"/>
                <a:ext cx="6938694" cy="400110"/>
              </a:xfrm>
              <a:prstGeom prst="rect">
                <a:avLst/>
              </a:prstGeom>
              <a:blipFill>
                <a:blip r:embed="rId4"/>
                <a:stretch>
                  <a:fillRect l="-879" t="-9231" r="-615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38863B5-2825-41A9-A372-0991378B7EC2}"/>
                  </a:ext>
                </a:extLst>
              </p:cNvPr>
              <p:cNvSpPr txBox="1"/>
              <p:nvPr/>
            </p:nvSpPr>
            <p:spPr>
              <a:xfrm>
                <a:off x="501361" y="3693757"/>
                <a:ext cx="8450390" cy="7475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Given a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we denote by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the following set of functions: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𝐚𝐧𝐲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38863B5-2825-41A9-A372-0991378B7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693757"/>
                <a:ext cx="8450390" cy="747512"/>
              </a:xfrm>
              <a:prstGeom prst="rect">
                <a:avLst/>
              </a:prstGeom>
              <a:blipFill>
                <a:blip r:embed="rId5"/>
                <a:stretch>
                  <a:fillRect l="-648" b="-136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096ACD-DF78-428C-92BA-CCA3F55D34FD}"/>
                  </a:ext>
                </a:extLst>
              </p:cNvPr>
              <p:cNvSpPr txBox="1"/>
              <p:nvPr/>
            </p:nvSpPr>
            <p:spPr>
              <a:xfrm>
                <a:off x="501361" y="4543184"/>
                <a:ext cx="7262181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Alternatively, we say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096ACD-DF78-428C-92BA-CCA3F55D3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4543184"/>
                <a:ext cx="7262181" cy="439736"/>
              </a:xfrm>
              <a:prstGeom prst="rect">
                <a:avLst/>
              </a:prstGeom>
              <a:blipFill>
                <a:blip r:embed="rId6"/>
                <a:stretch>
                  <a:fillRect l="-839" t="-101389" b="-15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2FCDF8A-493E-4232-8B4F-0A83E1A7504F}"/>
                  </a:ext>
                </a:extLst>
              </p:cNvPr>
              <p:cNvSpPr txBox="1"/>
              <p:nvPr/>
            </p:nvSpPr>
            <p:spPr>
              <a:xfrm>
                <a:off x="501361" y="5578152"/>
                <a:ext cx="63247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Q: Now that we have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do we have small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2FCDF8A-493E-4232-8B4F-0A83E1A75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5578152"/>
                <a:ext cx="6324745" cy="400110"/>
              </a:xfrm>
              <a:prstGeom prst="rect">
                <a:avLst/>
              </a:prstGeom>
              <a:blipFill>
                <a:blip r:embed="rId7"/>
                <a:stretch>
                  <a:fillRect l="-963" t="-7576" r="-9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176D65-F893-401A-BF28-0AB403EACFC6}"/>
                  </a:ext>
                </a:extLst>
              </p:cNvPr>
              <p:cNvSpPr txBox="1"/>
              <p:nvPr/>
            </p:nvSpPr>
            <p:spPr>
              <a:xfrm>
                <a:off x="501361" y="1686849"/>
                <a:ext cx="8141277" cy="7475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Given a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we denote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the following set of functions: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all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176D65-F893-401A-BF28-0AB403EAC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1686849"/>
                <a:ext cx="8141277" cy="747512"/>
              </a:xfrm>
              <a:prstGeom prst="rect">
                <a:avLst/>
              </a:prstGeom>
              <a:blipFill>
                <a:blip r:embed="rId8"/>
                <a:stretch>
                  <a:fillRect l="-673" r="-75" b="-1371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4">
                <a:extLst>
                  <a:ext uri="{FF2B5EF4-FFF2-40B4-BE49-F238E27FC236}">
                    <a16:creationId xmlns:a16="http://schemas.microsoft.com/office/drawing/2014/main" id="{0EEE138A-7B8C-4889-A7C0-C7B30AE2FF3A}"/>
                  </a:ext>
                </a:extLst>
              </p:cNvPr>
              <p:cNvSpPr txBox="1"/>
              <p:nvPr/>
            </p:nvSpPr>
            <p:spPr>
              <a:xfrm>
                <a:off x="501361" y="5080481"/>
                <a:ext cx="41853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Observe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the “negation”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10" name="文本框 4">
                <a:extLst>
                  <a:ext uri="{FF2B5EF4-FFF2-40B4-BE49-F238E27FC236}">
                    <a16:creationId xmlns:a16="http://schemas.microsoft.com/office/drawing/2014/main" id="{0EEE138A-7B8C-4889-A7C0-C7B30AE2F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5080481"/>
                <a:ext cx="4185313" cy="400110"/>
              </a:xfrm>
              <a:prstGeom prst="rect">
                <a:avLst/>
              </a:prstGeom>
              <a:blipFill>
                <a:blip r:embed="rId9"/>
                <a:stretch>
                  <a:fillRect l="-1456" t="-7576" r="-43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64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59549-00B4-44B8-8751-3F25DBED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Some properties of asymptotic notations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AFC2F8-8E13-4886-B33B-79C666425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Reflexivity</a:t>
                </a:r>
              </a:p>
              <a:p>
                <a:pPr lvl="1"/>
                <a:r>
                  <a:rPr lang="en-GB" sz="2000" b="0" dirty="0"/>
                  <a:t>E.g.,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; but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dirty="0"/>
                  <a:t>Transitivity</a:t>
                </a:r>
              </a:p>
              <a:p>
                <a:pPr lvl="1"/>
                <a:r>
                  <a:rPr lang="en-US" sz="1800" dirty="0"/>
                  <a:t>E.g., if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, then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r>
                  <a:rPr lang="en-US" sz="2400" dirty="0"/>
                  <a:t>Symmetry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iff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dirty="0"/>
                  <a:t>Transpose symmetry</a:t>
                </a:r>
              </a:p>
              <a:p>
                <a:pPr lvl="1"/>
                <a:r>
                  <a:rPr lang="en-US" sz="2000" dirty="0"/>
                  <a:t>E.g.,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iff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AFC2F8-8E13-4886-B33B-79C666425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1005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76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AAE029B-EC61-4B6B-9C52-406D4739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Comparing some common functions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图示 4">
                <a:extLst>
                  <a:ext uri="{FF2B5EF4-FFF2-40B4-BE49-F238E27FC236}">
                    <a16:creationId xmlns:a16="http://schemas.microsoft.com/office/drawing/2014/main" id="{F7444772-2097-4AB9-868D-C55DDEDE3D7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09989077"/>
                  </p:ext>
                </p:extLst>
              </p:nvPr>
            </p:nvGraphicFramePr>
            <p:xfrm>
              <a:off x="628649" y="1690689"/>
              <a:ext cx="7886699" cy="312030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图示 4">
                <a:extLst>
                  <a:ext uri="{FF2B5EF4-FFF2-40B4-BE49-F238E27FC236}">
                    <a16:creationId xmlns:a16="http://schemas.microsoft.com/office/drawing/2014/main" id="{F7444772-2097-4AB9-868D-C55DDEDE3D7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09989077"/>
                  </p:ext>
                </p:extLst>
              </p:nvPr>
            </p:nvGraphicFramePr>
            <p:xfrm>
              <a:off x="628649" y="1690689"/>
              <a:ext cx="7886699" cy="312030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4A84E586-472C-411B-A287-E6E168CB90A4}"/>
              </a:ext>
            </a:extLst>
          </p:cNvPr>
          <p:cNvSpPr txBox="1"/>
          <p:nvPr/>
        </p:nvSpPr>
        <p:spPr>
          <a:xfrm>
            <a:off x="628649" y="5167311"/>
            <a:ext cx="6471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/>
              <a:t>Handy 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L'Hôpital's</a:t>
            </a:r>
            <a:r>
              <a:rPr lang="en-US" sz="2400" b="1" dirty="0"/>
              <a:t> rule</a:t>
            </a:r>
            <a:r>
              <a:rPr lang="en-US" sz="2400" dirty="0"/>
              <a:t> for comparison of two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Stirling’s approximation</a:t>
            </a:r>
            <a:r>
              <a:rPr lang="en-US" sz="2400" dirty="0"/>
              <a:t> to deal with factorials.</a:t>
            </a:r>
          </a:p>
        </p:txBody>
      </p:sp>
    </p:spTree>
    <p:extLst>
      <p:ext uri="{BB962C8B-B14F-4D97-AF65-F5344CB8AC3E}">
        <p14:creationId xmlns:p14="http://schemas.microsoft.com/office/powerpoint/2010/main" val="200050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Ch.2 (2.1, 2.2), Ch.3</a:t>
            </a:r>
          </a:p>
          <a:p>
            <a:r>
              <a:rPr lang="en-US" sz="2400" dirty="0"/>
              <a:t>[Rosen] Ch.1 (1.7, 1.8) and Ch.5 (5.1, 5.2)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023987-F55F-4826-B012-03DF98662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73" y="3742220"/>
            <a:ext cx="1969077" cy="2434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AC0C4E7-89C6-4FF4-9BC4-D1720309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Insertion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763B3B3-E730-43D3-92A6-0A2B9F00A689}"/>
                  </a:ext>
                </a:extLst>
              </p:cNvPr>
              <p:cNvSpPr/>
              <p:nvPr/>
            </p:nvSpPr>
            <p:spPr>
              <a:xfrm>
                <a:off x="628649" y="1690690"/>
                <a:ext cx="7154637" cy="10851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2000" b="1" u="sng" dirty="0">
                    <a:solidFill>
                      <a:schemeClr val="tx1"/>
                    </a:solidFill>
                  </a:rPr>
                  <a:t>Integer Sorting Problem: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Input: </a:t>
                </a:r>
                <a:r>
                  <a:rPr lang="en-GB" dirty="0">
                    <a:solidFill>
                      <a:prstClr val="black"/>
                    </a:solidFill>
                  </a:rPr>
                  <a:t>a sequence of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>
                    <a:solidFill>
                      <a:prstClr val="black"/>
                    </a:solidFill>
                  </a:rPr>
                  <a:t> integers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Output: </a:t>
                </a:r>
                <a:r>
                  <a:rPr lang="en-GB" dirty="0">
                    <a:solidFill>
                      <a:prstClr val="black"/>
                    </a:solidFill>
                  </a:rPr>
                  <a:t>a reordering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dirty="0">
                    <a:solidFill>
                      <a:prstClr val="black"/>
                    </a:solidFill>
                  </a:rPr>
                  <a:t> of input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≤⋯≤</m:t>
                    </m:r>
                    <m:sSubSup>
                      <m:sSubSup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763B3B3-E730-43D3-92A6-0A2B9F00A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690690"/>
                <a:ext cx="7154637" cy="1085168"/>
              </a:xfrm>
              <a:prstGeom prst="rect">
                <a:avLst/>
              </a:prstGeom>
              <a:blipFill>
                <a:blip r:embed="rId3"/>
                <a:stretch>
                  <a:fillRect l="-765" t="-2222"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418A2654-1E73-4CE7-94C7-51CE97AC056F}"/>
              </a:ext>
            </a:extLst>
          </p:cNvPr>
          <p:cNvSpPr txBox="1"/>
          <p:nvPr/>
        </p:nvSpPr>
        <p:spPr>
          <a:xfrm>
            <a:off x="628649" y="2934678"/>
            <a:ext cx="6764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Algorithm design strategy 0: wisdom from daily life.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DC0CB2-6AD6-4F60-8665-C3CA03A4B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521" y="3555163"/>
            <a:ext cx="2873829" cy="238487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8469968-A90B-4E20-B1FE-68F38DB23FB8}"/>
              </a:ext>
            </a:extLst>
          </p:cNvPr>
          <p:cNvSpPr/>
          <p:nvPr/>
        </p:nvSpPr>
        <p:spPr>
          <a:xfrm>
            <a:off x="628649" y="3555163"/>
            <a:ext cx="3333752" cy="2225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>
                <a:solidFill>
                  <a:schemeClr val="tx1"/>
                </a:solidFill>
              </a:rPr>
              <a:t>Insertion-Sort (A)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= 2 to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endParaRPr lang="en-GB" sz="160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key = A[j]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 and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]&gt;key)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A[i+1] =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A[i+1] = key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7EE2597-9020-48B0-BFA8-142765609759}"/>
              </a:ext>
            </a:extLst>
          </p:cNvPr>
          <p:cNvGrpSpPr/>
          <p:nvPr/>
        </p:nvGrpSpPr>
        <p:grpSpPr>
          <a:xfrm>
            <a:off x="628649" y="4233862"/>
            <a:ext cx="7744749" cy="2353745"/>
            <a:chOff x="628649" y="4233862"/>
            <a:chExt cx="7744749" cy="235374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ECB35D6-B5F7-4FEB-ADAC-3385250C8B3D}"/>
                </a:ext>
              </a:extLst>
            </p:cNvPr>
            <p:cNvSpPr/>
            <p:nvPr/>
          </p:nvSpPr>
          <p:spPr>
            <a:xfrm>
              <a:off x="1069053" y="4233862"/>
              <a:ext cx="2751833" cy="147025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46E8407-B677-46B0-A87B-FD82A93596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4427" y="5704113"/>
              <a:ext cx="0" cy="5091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A4607B9-60E3-40A1-A5BF-DF8989084635}"/>
                    </a:ext>
                  </a:extLst>
                </p:cNvPr>
                <p:cNvSpPr txBox="1"/>
                <p:nvPr/>
              </p:nvSpPr>
              <p:spPr>
                <a:xfrm>
                  <a:off x="628649" y="6218275"/>
                  <a:ext cx="77447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rgbClr val="C00000"/>
                      </a:solidFill>
                    </a:rPr>
                    <a:t>Assume we have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en-US" dirty="0">
                      <a:solidFill>
                        <a:srgbClr val="C00000"/>
                      </a:solidFill>
                    </a:rPr>
                    <a:t> sorted cards, then put the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US" baseline="30000" dirty="0" err="1">
                      <a:solidFill>
                        <a:srgbClr val="C00000"/>
                      </a:solidFill>
                    </a:rPr>
                    <a:t>th</a:t>
                  </a:r>
                  <a:r>
                    <a:rPr lang="en-US" dirty="0">
                      <a:solidFill>
                        <a:srgbClr val="C00000"/>
                      </a:solidFill>
                    </a:rPr>
                    <a:t> card into its correct position.</a:t>
                  </a: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A4607B9-60E3-40A1-A5BF-DF8989084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9" y="6218275"/>
                  <a:ext cx="774474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29" t="-8197" r="-6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37043B51-A541-41BC-8ADD-F22382B193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1049" y="4047549"/>
            <a:ext cx="4785085" cy="140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7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EDB72B3-4F2C-4EE3-B9F2-5C842B9E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Correctness of Insertion Sort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C23E2C-1986-4F61-8C03-725A566C5313}"/>
              </a:ext>
            </a:extLst>
          </p:cNvPr>
          <p:cNvSpPr/>
          <p:nvPr/>
        </p:nvSpPr>
        <p:spPr>
          <a:xfrm>
            <a:off x="628650" y="1690689"/>
            <a:ext cx="3333752" cy="2225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>
                <a:solidFill>
                  <a:schemeClr val="tx1"/>
                </a:solidFill>
              </a:rPr>
              <a:t>Insertion-Sort (A)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= 2 to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endParaRPr lang="en-GB" sz="160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key = A[j]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 and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]&gt;key)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A[i+1] =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A[i+1] = key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823D36-050F-4A16-ACC5-F354EC11B510}"/>
              </a:ext>
            </a:extLst>
          </p:cNvPr>
          <p:cNvSpPr/>
          <p:nvPr/>
        </p:nvSpPr>
        <p:spPr>
          <a:xfrm>
            <a:off x="4267200" y="1690689"/>
            <a:ext cx="424814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An algorithm is </a:t>
            </a:r>
            <a:r>
              <a:rPr lang="en-US" sz="2200" b="1" dirty="0">
                <a:solidFill>
                  <a:schemeClr val="accent1"/>
                </a:solidFill>
              </a:rPr>
              <a:t>correct</a:t>
            </a:r>
            <a:r>
              <a:rPr lang="en-US" sz="2200" dirty="0"/>
              <a:t> if for </a:t>
            </a:r>
            <a:r>
              <a:rPr lang="en-US" sz="2200" b="1" dirty="0">
                <a:solidFill>
                  <a:srgbClr val="FF0000"/>
                </a:solidFill>
              </a:rPr>
              <a:t>every</a:t>
            </a:r>
            <a:r>
              <a:rPr lang="en-US" sz="2200" dirty="0"/>
              <a:t> input instance of the considered problem, the algorithm </a:t>
            </a:r>
            <a:r>
              <a:rPr lang="en-US" sz="2200" b="1" dirty="0">
                <a:solidFill>
                  <a:srgbClr val="FF0000"/>
                </a:solidFill>
              </a:rPr>
              <a:t>halts</a:t>
            </a:r>
            <a:r>
              <a:rPr lang="en-US" sz="2200" dirty="0"/>
              <a:t> with the </a:t>
            </a:r>
            <a:r>
              <a:rPr lang="en-US" sz="2200" b="1" dirty="0">
                <a:solidFill>
                  <a:srgbClr val="FF0000"/>
                </a:solidFill>
              </a:rPr>
              <a:t>correct</a:t>
            </a:r>
            <a:r>
              <a:rPr lang="en-US" sz="2200" dirty="0"/>
              <a:t> output.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32113F-E4EB-484A-8C57-A37AEEFB804B}"/>
              </a:ext>
            </a:extLst>
          </p:cNvPr>
          <p:cNvSpPr txBox="1"/>
          <p:nvPr/>
        </p:nvSpPr>
        <p:spPr>
          <a:xfrm>
            <a:off x="628650" y="4231969"/>
            <a:ext cx="7832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The algorithm terminates within finite steps on every instance. </a:t>
            </a:r>
            <a:r>
              <a:rPr lang="en-GB" sz="2400" b="1" dirty="0">
                <a:solidFill>
                  <a:srgbClr val="C00000"/>
                </a:solidFill>
              </a:rPr>
              <a:t>(WHY?!)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258A27-143F-4DE2-B7CE-A55300D4EF1F}"/>
              </a:ext>
            </a:extLst>
          </p:cNvPr>
          <p:cNvSpPr txBox="1"/>
          <p:nvPr/>
        </p:nvSpPr>
        <p:spPr>
          <a:xfrm>
            <a:off x="628650" y="5009762"/>
            <a:ext cx="704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The algorithm outputs correct result on every instance. </a:t>
            </a:r>
            <a:r>
              <a:rPr lang="en-GB" sz="2400" b="1" dirty="0">
                <a:solidFill>
                  <a:srgbClr val="C00000"/>
                </a:solidFill>
              </a:rPr>
              <a:t>(WHY?!)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00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EDB72B3-4F2C-4EE3-B9F2-5C842B9E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Correctness of Insertion Sort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C23E2C-1986-4F61-8C03-725A566C5313}"/>
              </a:ext>
            </a:extLst>
          </p:cNvPr>
          <p:cNvSpPr/>
          <p:nvPr/>
        </p:nvSpPr>
        <p:spPr>
          <a:xfrm>
            <a:off x="628650" y="1690689"/>
            <a:ext cx="3333752" cy="2225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>
                <a:solidFill>
                  <a:schemeClr val="tx1"/>
                </a:solidFill>
              </a:rPr>
              <a:t>Insertion-Sort (A)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= 1 to n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key = A[j]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 and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]&gt;key)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A[i+1] =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A[i+1] = key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258A27-143F-4DE2-B7CE-A55300D4EF1F}"/>
              </a:ext>
            </a:extLst>
          </p:cNvPr>
          <p:cNvSpPr txBox="1"/>
          <p:nvPr/>
        </p:nvSpPr>
        <p:spPr>
          <a:xfrm>
            <a:off x="4571999" y="1446758"/>
            <a:ext cx="394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algorithm outputs correct result on every instance.</a:t>
            </a:r>
            <a:endParaRPr lang="en-US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B50421A-6847-4444-89C0-C69CFA614C93}"/>
                  </a:ext>
                </a:extLst>
              </p:cNvPr>
              <p:cNvSpPr txBox="1"/>
              <p:nvPr/>
            </p:nvSpPr>
            <p:spPr>
              <a:xfrm>
                <a:off x="4571999" y="2220613"/>
                <a:ext cx="3919005" cy="1015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Claim:</a:t>
                </a:r>
                <a:r>
                  <a:rPr lang="en-GB" sz="2000" dirty="0"/>
                  <a:t> By the end of the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000" baseline="30000" dirty="0" err="1"/>
                  <a:t>th</a:t>
                </a:r>
                <a:r>
                  <a:rPr lang="en-GB" sz="2000" dirty="0"/>
                  <a:t> iteration, the elements in subarray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[1,⋯,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are in sorted order.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B50421A-6847-4444-89C0-C69CFA614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2220613"/>
                <a:ext cx="3919005" cy="1015663"/>
              </a:xfrm>
              <a:prstGeom prst="rect">
                <a:avLst/>
              </a:prstGeom>
              <a:blipFill>
                <a:blip r:embed="rId2"/>
                <a:stretch>
                  <a:fillRect l="-1395" t="-2367" b="-8876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E1806607-42D0-4C7E-873C-98CD2A67B988}"/>
              </a:ext>
            </a:extLst>
          </p:cNvPr>
          <p:cNvSpPr txBox="1"/>
          <p:nvPr/>
        </p:nvSpPr>
        <p:spPr>
          <a:xfrm>
            <a:off x="5418656" y="3429000"/>
            <a:ext cx="3072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Often called a “</a:t>
            </a:r>
            <a:r>
              <a:rPr lang="en-GB" b="1" dirty="0">
                <a:solidFill>
                  <a:srgbClr val="C00000"/>
                </a:solidFill>
              </a:rPr>
              <a:t>loop invariant</a:t>
            </a:r>
            <a:r>
              <a:rPr lang="en-GB" dirty="0">
                <a:solidFill>
                  <a:srgbClr val="C00000"/>
                </a:solidFill>
              </a:rPr>
              <a:t>”,</a:t>
            </a:r>
            <a:br>
              <a:rPr lang="en-GB" dirty="0">
                <a:solidFill>
                  <a:srgbClr val="C00000"/>
                </a:solidFill>
              </a:rPr>
            </a:br>
            <a:r>
              <a:rPr lang="en-GB" dirty="0">
                <a:solidFill>
                  <a:srgbClr val="C00000"/>
                </a:solidFill>
              </a:rPr>
              <a:t>which gives helpful properties when loop exits.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BF59542C-FDC0-4223-A0BF-7C9574FE1895}"/>
              </a:ext>
            </a:extLst>
          </p:cNvPr>
          <p:cNvCxnSpPr>
            <a:stCxn id="8" idx="1"/>
          </p:cNvCxnSpPr>
          <p:nvPr/>
        </p:nvCxnSpPr>
        <p:spPr>
          <a:xfrm rot="10800000">
            <a:off x="4904510" y="3236277"/>
            <a:ext cx="514147" cy="654389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DD42348-CF5E-4CFB-BCFB-C81D4D8322AA}"/>
                  </a:ext>
                </a:extLst>
              </p:cNvPr>
              <p:cNvSpPr txBox="1"/>
              <p:nvPr/>
            </p:nvSpPr>
            <p:spPr>
              <a:xfrm>
                <a:off x="628650" y="4487912"/>
                <a:ext cx="7862354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400" dirty="0"/>
                  <a:t>Proof of the above claim via 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mathematical induction</a:t>
                </a:r>
                <a:r>
                  <a:rPr lang="en-GB" sz="2400" dirty="0"/>
                  <a:t>: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b="1" dirty="0"/>
                  <a:t>[Basis]</a:t>
                </a:r>
                <a:r>
                  <a:rPr lang="en-GB" sz="2000" dirty="0"/>
                  <a:t> By the end of the first iteration,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2000" dirty="0"/>
                  <a:t> is in sorted order.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b="1" dirty="0"/>
                  <a:t>[Inductive Step]</a:t>
                </a:r>
                <a:r>
                  <a:rPr lang="en-GB" sz="2000" dirty="0"/>
                  <a:t> Assume by the end of the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000" baseline="30000" dirty="0" err="1"/>
                  <a:t>th</a:t>
                </a:r>
                <a:r>
                  <a:rPr lang="en-GB" sz="2000" dirty="0"/>
                  <a:t> iteration, the elements in subarray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[1,⋯,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are in sorted order; then </a:t>
                </a:r>
                <a:r>
                  <a:rPr lang="en-GB" sz="2000" dirty="0"/>
                  <a:t>by the end of the </a:t>
                </a:r>
                <a14:m>
                  <m:oMath xmlns:m="http://schemas.openxmlformats.org/officeDocument/2006/math"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GB" sz="2000" baseline="30000" dirty="0" err="1"/>
                  <a:t>th</a:t>
                </a:r>
                <a:r>
                  <a:rPr lang="en-GB" sz="2000" dirty="0"/>
                  <a:t> iteration, the elements in subarray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[1,⋯,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are in sorted order.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DD42348-CF5E-4CFB-BCFB-C81D4D832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87912"/>
                <a:ext cx="7862354" cy="1846659"/>
              </a:xfrm>
              <a:prstGeom prst="rect">
                <a:avLst/>
              </a:prstGeom>
              <a:blipFill>
                <a:blip r:embed="rId3"/>
                <a:stretch>
                  <a:fillRect l="-1163" t="-2640" r="-930"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01F94DE-7DF4-4043-87DC-170188FEC569}"/>
              </a:ext>
            </a:extLst>
          </p:cNvPr>
          <p:cNvSpPr/>
          <p:nvPr/>
        </p:nvSpPr>
        <p:spPr>
          <a:xfrm>
            <a:off x="705717" y="2100757"/>
            <a:ext cx="1589809" cy="275731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6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C9386-6019-4C34-B32A-D29CE774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Proving the correctness of algorithms</a:t>
            </a:r>
            <a:endParaRPr 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F2863-7466-48AA-ACC9-D4A4E2C1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GB" sz="2400" dirty="0"/>
              <a:t>Some methods and strategies: proof by cases, proof by contraposition, proof by contradiction, etc.</a:t>
            </a:r>
          </a:p>
          <a:p>
            <a:r>
              <a:rPr lang="en-GB" sz="2400" dirty="0"/>
              <a:t>When loops and/or recursions are involved: often (if not always) use mathematical induction.</a:t>
            </a:r>
          </a:p>
          <a:p>
            <a:r>
              <a:rPr lang="en-GB" sz="2400" dirty="0"/>
              <a:t>Review your discrete math book if you feel</a:t>
            </a:r>
            <a:br>
              <a:rPr lang="en-GB" sz="2400" dirty="0"/>
            </a:br>
            <a:r>
              <a:rPr lang="en-GB" sz="2400" dirty="0"/>
              <a:t>unfamiliar with above terms…</a:t>
            </a:r>
            <a:br>
              <a:rPr lang="en-GB" sz="2400" dirty="0"/>
            </a:b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[Rosen] Ch.1 (1.7, 1.8) and Ch.5 (5.1, 5.2)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115D3A-BB66-4D88-9C64-91847DBA5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285" y="3087686"/>
            <a:ext cx="2106065" cy="34051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9ACEF9-2690-4757-BE99-7376E5B97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41" y="4526203"/>
            <a:ext cx="1590527" cy="1966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026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0573F-BA0E-4F06-9213-0EEEC68A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 of Insertion Sort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04B9BE-05F9-4C4E-BA6D-03F74FAE5D57}"/>
              </a:ext>
            </a:extLst>
          </p:cNvPr>
          <p:cNvSpPr/>
          <p:nvPr/>
        </p:nvSpPr>
        <p:spPr>
          <a:xfrm>
            <a:off x="628650" y="1690689"/>
            <a:ext cx="3333752" cy="2225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>
                <a:solidFill>
                  <a:schemeClr val="tx1"/>
                </a:solidFill>
              </a:rPr>
              <a:t>Insertion-Sort (A)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= 2 to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endParaRPr lang="en-GB" sz="160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key = A[j]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 and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]&gt;key)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A[i+1] =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A[i+1] = key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D18225-4B6D-4331-A3F5-A8524399CC47}"/>
              </a:ext>
            </a:extLst>
          </p:cNvPr>
          <p:cNvSpPr txBox="1"/>
          <p:nvPr/>
        </p:nvSpPr>
        <p:spPr>
          <a:xfrm>
            <a:off x="4267200" y="1690689"/>
            <a:ext cx="42481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b="1" dirty="0">
                <a:solidFill>
                  <a:schemeClr val="accent1"/>
                </a:solidFill>
              </a:rPr>
              <a:t>Time complexity</a:t>
            </a:r>
            <a:r>
              <a:rPr lang="en-GB" sz="2000" b="1" dirty="0"/>
              <a:t>: </a:t>
            </a:r>
            <a:r>
              <a:rPr lang="en-GB" sz="2000" dirty="0"/>
              <a:t>how much time is needed before halting.</a:t>
            </a:r>
          </a:p>
          <a:p>
            <a:pPr>
              <a:spcAft>
                <a:spcPts val="600"/>
              </a:spcAft>
            </a:pPr>
            <a:r>
              <a:rPr lang="en-GB" sz="2000" b="1" dirty="0">
                <a:solidFill>
                  <a:schemeClr val="accent1"/>
                </a:solidFill>
              </a:rPr>
              <a:t>Space complexity</a:t>
            </a:r>
            <a:r>
              <a:rPr lang="en-GB" sz="2000" b="1" dirty="0"/>
              <a:t>:</a:t>
            </a:r>
            <a:r>
              <a:rPr lang="en-GB" sz="2000" dirty="0"/>
              <a:t> how much memory (usually excluding input) is required for successful execution.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Other performance measures…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4D32CD-65B9-485C-A85D-7DF55ED35C1B}"/>
              </a:ext>
            </a:extLst>
          </p:cNvPr>
          <p:cNvSpPr/>
          <p:nvPr/>
        </p:nvSpPr>
        <p:spPr>
          <a:xfrm>
            <a:off x="4267200" y="1690689"/>
            <a:ext cx="3848100" cy="6784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81DCF0-6F1D-4356-85BC-93C105330BD3}"/>
              </a:ext>
            </a:extLst>
          </p:cNvPr>
          <p:cNvSpPr txBox="1"/>
          <p:nvPr/>
        </p:nvSpPr>
        <p:spPr>
          <a:xfrm>
            <a:off x="628650" y="4269119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Observation</a:t>
            </a:r>
            <a:r>
              <a:rPr lang="en-GB" dirty="0"/>
              <a:t>: larger inputs often demands more time.</a:t>
            </a:r>
          </a:p>
          <a:p>
            <a:r>
              <a:rPr lang="en-GB" dirty="0">
                <a:solidFill>
                  <a:schemeClr val="accent1"/>
                </a:solidFill>
              </a:rPr>
              <a:t>Cost of an algorithm should be a function of </a:t>
            </a:r>
            <a:r>
              <a:rPr lang="en-GB" i="1" dirty="0">
                <a:solidFill>
                  <a:srgbClr val="C00000"/>
                </a:solidFill>
              </a:rPr>
              <a:t>input size</a:t>
            </a:r>
            <a:r>
              <a:rPr lang="en-GB" dirty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75178A-6173-4257-970A-337274200E73}"/>
              </a:ext>
            </a:extLst>
          </p:cNvPr>
          <p:cNvSpPr txBox="1"/>
          <p:nvPr/>
        </p:nvSpPr>
        <p:spPr>
          <a:xfrm>
            <a:off x="628650" y="5104753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Observation</a:t>
            </a:r>
            <a:r>
              <a:rPr lang="en-GB" dirty="0"/>
              <a:t>: same (high-level) algorithm on same input can have different running times on different machines.</a:t>
            </a:r>
          </a:p>
          <a:p>
            <a:r>
              <a:rPr lang="en-GB" dirty="0">
                <a:solidFill>
                  <a:schemeClr val="accent1"/>
                </a:solidFill>
              </a:rPr>
              <a:t>Cost of an algorithm should be measured on a specific </a:t>
            </a:r>
            <a:r>
              <a:rPr lang="en-GB" i="1" dirty="0">
                <a:solidFill>
                  <a:srgbClr val="C00000"/>
                </a:solidFill>
              </a:rPr>
              <a:t>model of computation</a:t>
            </a:r>
            <a:r>
              <a:rPr lang="en-GB" dirty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63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0216E-3A9D-4A76-869C-4A7729C5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time in the RAM model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191E60-C2FE-4583-A05A-81E6685B8FB7}"/>
              </a:ext>
            </a:extLst>
          </p:cNvPr>
          <p:cNvSpPr txBox="1"/>
          <p:nvPr/>
        </p:nvSpPr>
        <p:spPr>
          <a:xfrm>
            <a:off x="628650" y="1690689"/>
            <a:ext cx="5248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Random-Access-Machine</a:t>
            </a:r>
            <a:r>
              <a:rPr lang="en-GB" sz="2000" dirty="0"/>
              <a:t> (</a:t>
            </a:r>
            <a:r>
              <a:rPr lang="en-GB" sz="2000" b="1" dirty="0">
                <a:solidFill>
                  <a:schemeClr val="accent1"/>
                </a:solidFill>
              </a:rPr>
              <a:t>RAM</a:t>
            </a:r>
            <a:r>
              <a:rPr lang="en-GB" sz="2000" dirty="0"/>
              <a:t>):</a:t>
            </a:r>
            <a:br>
              <a:rPr lang="en-GB" sz="2000" dirty="0"/>
            </a:br>
            <a:r>
              <a:rPr lang="en-GB" sz="2000" dirty="0"/>
              <a:t>relatively simple, yet generic and representative.</a:t>
            </a:r>
            <a:endParaRPr 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B25981-7F31-46CD-8535-683C647AF243}"/>
              </a:ext>
            </a:extLst>
          </p:cNvPr>
          <p:cNvSpPr txBox="1"/>
          <p:nvPr/>
        </p:nvSpPr>
        <p:spPr>
          <a:xfrm>
            <a:off x="628650" y="2542430"/>
            <a:ext cx="788670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One processor which executes instructions one by one.</a:t>
            </a:r>
          </a:p>
          <a:p>
            <a:pPr marL="180000" indent="-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Memory cells supporting random access, each of limited size.</a:t>
            </a:r>
            <a:endParaRPr lang="en-US" sz="2000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RAM model supports common instructions.</a:t>
            </a:r>
          </a:p>
          <a:p>
            <a:pPr marL="637200" lvl="1" indent="-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Arithmetic, logic, data movement, control, …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RAM model supports common data types.</a:t>
            </a:r>
          </a:p>
          <a:p>
            <a:pPr marL="637200" lvl="1" indent="-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Integers, floating point numbers, …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/>
              <a:t>RAM model does </a:t>
            </a:r>
            <a:r>
              <a:rPr lang="en-US" i="1" dirty="0"/>
              <a:t>not</a:t>
            </a:r>
            <a:r>
              <a:rPr lang="en-US" dirty="0"/>
              <a:t> support complex instructions or data types (directly).</a:t>
            </a:r>
          </a:p>
          <a:p>
            <a:pPr marL="637200" lvl="1" indent="-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Vector operations, graphs, 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42F126-E939-43D3-86AD-A0C758BEA425}"/>
              </a:ext>
            </a:extLst>
          </p:cNvPr>
          <p:cNvSpPr txBox="1"/>
          <p:nvPr/>
        </p:nvSpPr>
        <p:spPr>
          <a:xfrm>
            <a:off x="628650" y="5457754"/>
            <a:ext cx="7020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Given an algorithm and an input, running time in the RAM model:</a:t>
            </a:r>
          </a:p>
          <a:p>
            <a:r>
              <a:rPr lang="en-GB" sz="2000" dirty="0">
                <a:solidFill>
                  <a:srgbClr val="C00000"/>
                </a:solidFill>
              </a:rPr>
              <a:t>Number of instructions executed before the algorithm halts.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5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BBDA8-F46E-406F-8EBE-20E63AD8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 of Insertion Sort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E2E8DD-20F8-4E14-BE7A-454B7B9BA1A4}"/>
              </a:ext>
            </a:extLst>
          </p:cNvPr>
          <p:cNvSpPr/>
          <p:nvPr/>
        </p:nvSpPr>
        <p:spPr>
          <a:xfrm>
            <a:off x="628650" y="1690689"/>
            <a:ext cx="3333752" cy="2225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>
                <a:solidFill>
                  <a:schemeClr val="tx1"/>
                </a:solidFill>
              </a:rPr>
              <a:t>Insertion-Sort (A)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= 2 to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endParaRPr lang="en-GB" sz="160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key = A[j]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 and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]&gt;key)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A[i+1] =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A[i+1] = key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10030ED-672D-49D3-A31F-FAB3C99B85FA}"/>
              </a:ext>
            </a:extLst>
          </p:cNvPr>
          <p:cNvGrpSpPr/>
          <p:nvPr/>
        </p:nvGrpSpPr>
        <p:grpSpPr>
          <a:xfrm>
            <a:off x="5181600" y="1690689"/>
            <a:ext cx="2342387" cy="369332"/>
            <a:chOff x="5181600" y="1690689"/>
            <a:chExt cx="2342387" cy="36933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C3A7BA1-08F5-4309-A5F3-1E8C3B695E3C}"/>
                </a:ext>
              </a:extLst>
            </p:cNvPr>
            <p:cNvSpPr txBox="1"/>
            <p:nvPr/>
          </p:nvSpPr>
          <p:spPr>
            <a:xfrm>
              <a:off x="5181600" y="1690689"/>
              <a:ext cx="572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cost</a:t>
              </a:r>
              <a:endParaRPr lang="en-US" b="1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07DBFF6-23E0-4D31-8C1C-CB2881047E1E}"/>
                </a:ext>
              </a:extLst>
            </p:cNvPr>
            <p:cNvSpPr txBox="1"/>
            <p:nvPr/>
          </p:nvSpPr>
          <p:spPr>
            <a:xfrm>
              <a:off x="6390343" y="169068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# of times</a:t>
              </a:r>
              <a:endParaRPr lang="en-US" b="1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4CCEC01-71AC-426F-B721-B6591C50BE5D}"/>
              </a:ext>
            </a:extLst>
          </p:cNvPr>
          <p:cNvGrpSpPr/>
          <p:nvPr/>
        </p:nvGrpSpPr>
        <p:grpSpPr>
          <a:xfrm>
            <a:off x="730250" y="2106755"/>
            <a:ext cx="6851650" cy="256637"/>
            <a:chOff x="730250" y="2106755"/>
            <a:chExt cx="6851650" cy="256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7315975-6F26-4F1A-AEA6-DDF58A36B615}"/>
                    </a:ext>
                  </a:extLst>
                </p:cNvPr>
                <p:cNvSpPr txBox="1"/>
                <p:nvPr/>
              </p:nvSpPr>
              <p:spPr>
                <a:xfrm>
                  <a:off x="5349690" y="2106755"/>
                  <a:ext cx="22640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7315975-6F26-4F1A-AEA6-DDF58A36B6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690" y="2106755"/>
                  <a:ext cx="226408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13514" r="-5405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091D6D8-E23D-4CAF-A175-3423BB23366E}"/>
                </a:ext>
              </a:extLst>
            </p:cNvPr>
            <p:cNvCxnSpPr/>
            <p:nvPr/>
          </p:nvCxnSpPr>
          <p:spPr>
            <a:xfrm>
              <a:off x="730250" y="2363392"/>
              <a:ext cx="6851650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90C63AD-57D7-4D03-AD81-170511F2ACFC}"/>
                    </a:ext>
                  </a:extLst>
                </p:cNvPr>
                <p:cNvSpPr txBox="1"/>
                <p:nvPr/>
              </p:nvSpPr>
              <p:spPr>
                <a:xfrm>
                  <a:off x="6396340" y="2107638"/>
                  <a:ext cx="16703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90C63AD-57D7-4D03-AD81-170511F2AC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340" y="2107638"/>
                  <a:ext cx="167033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FD62CF4-CD8C-4E12-BB21-A8F81949052D}"/>
              </a:ext>
            </a:extLst>
          </p:cNvPr>
          <p:cNvGrpSpPr/>
          <p:nvPr/>
        </p:nvGrpSpPr>
        <p:grpSpPr>
          <a:xfrm>
            <a:off x="1146175" y="2335355"/>
            <a:ext cx="6435725" cy="256637"/>
            <a:chOff x="1146175" y="2335355"/>
            <a:chExt cx="6435725" cy="256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FB4CE82-4035-4CE4-B959-391E20ABB2DA}"/>
                    </a:ext>
                  </a:extLst>
                </p:cNvPr>
                <p:cNvSpPr txBox="1"/>
                <p:nvPr/>
              </p:nvSpPr>
              <p:spPr>
                <a:xfrm>
                  <a:off x="5349690" y="2335355"/>
                  <a:ext cx="23115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FB4CE82-4035-4CE4-B959-391E20ABB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690" y="2335355"/>
                  <a:ext cx="231154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13514" r="-8108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A944506-F8BB-4400-913E-FD22FF36EBB2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75" y="2591992"/>
              <a:ext cx="6435725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D8128A37-4FF4-4842-BFDB-053330F16DFB}"/>
                    </a:ext>
                  </a:extLst>
                </p:cNvPr>
                <p:cNvSpPr txBox="1"/>
                <p:nvPr/>
              </p:nvSpPr>
              <p:spPr>
                <a:xfrm>
                  <a:off x="6395090" y="2336237"/>
                  <a:ext cx="52591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D8128A37-4FF4-4842-BFDB-053330F16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090" y="2336237"/>
                  <a:ext cx="525913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4651" r="-9302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3622A81-1659-45CA-8AE3-862ACD656550}"/>
              </a:ext>
            </a:extLst>
          </p:cNvPr>
          <p:cNvGrpSpPr/>
          <p:nvPr/>
        </p:nvGrpSpPr>
        <p:grpSpPr>
          <a:xfrm>
            <a:off x="1146175" y="2573223"/>
            <a:ext cx="6435725" cy="256634"/>
            <a:chOff x="1146175" y="2573223"/>
            <a:chExt cx="6435725" cy="256634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EF39A79-50B3-45A2-B41A-FBB92DAD4109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75" y="2829857"/>
              <a:ext cx="6435725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0A972C1-34D2-48E3-BC8A-1DEC3B4A232A}"/>
                    </a:ext>
                  </a:extLst>
                </p:cNvPr>
                <p:cNvSpPr txBox="1"/>
                <p:nvPr/>
              </p:nvSpPr>
              <p:spPr>
                <a:xfrm>
                  <a:off x="5349690" y="2576569"/>
                  <a:ext cx="23115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0A972C1-34D2-48E3-BC8A-1DEC3B4A2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690" y="2576569"/>
                  <a:ext cx="231154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3514" r="-8108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605FD76-6ACE-4DC4-86BB-644B6823D09B}"/>
                    </a:ext>
                  </a:extLst>
                </p:cNvPr>
                <p:cNvSpPr txBox="1"/>
                <p:nvPr/>
              </p:nvSpPr>
              <p:spPr>
                <a:xfrm>
                  <a:off x="6395089" y="2573223"/>
                  <a:ext cx="52591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605FD76-6ACE-4DC4-86BB-644B6823D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089" y="2573223"/>
                  <a:ext cx="525913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4651" r="-9302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25F56E5-8629-4107-9DB1-6F9E0381F41A}"/>
              </a:ext>
            </a:extLst>
          </p:cNvPr>
          <p:cNvGrpSpPr/>
          <p:nvPr/>
        </p:nvGrpSpPr>
        <p:grpSpPr>
          <a:xfrm>
            <a:off x="1146175" y="2822833"/>
            <a:ext cx="6435725" cy="283280"/>
            <a:chOff x="1146175" y="2822833"/>
            <a:chExt cx="6435725" cy="283280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120946A-CD05-46B8-B0EF-779E340AFF0A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75" y="3106113"/>
              <a:ext cx="6435725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181A465F-A635-459F-A3F4-9C87FD52C42D}"/>
                    </a:ext>
                  </a:extLst>
                </p:cNvPr>
                <p:cNvSpPr txBox="1"/>
                <p:nvPr/>
              </p:nvSpPr>
              <p:spPr>
                <a:xfrm>
                  <a:off x="5349690" y="2851079"/>
                  <a:ext cx="23115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181A465F-A635-459F-A3F4-9C87FD52C4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690" y="2851079"/>
                  <a:ext cx="231154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13514" r="-8108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DC383C73-EAD9-4428-9213-29546038ECD1}"/>
                    </a:ext>
                  </a:extLst>
                </p:cNvPr>
                <p:cNvSpPr txBox="1"/>
                <p:nvPr/>
              </p:nvSpPr>
              <p:spPr>
                <a:xfrm>
                  <a:off x="6395089" y="2822833"/>
                  <a:ext cx="641971" cy="2749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DC383C73-EAD9-4428-9213-29546038EC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089" y="2822833"/>
                  <a:ext cx="641971" cy="274947"/>
                </a:xfrm>
                <a:prstGeom prst="rect">
                  <a:avLst/>
                </a:prstGeom>
                <a:blipFill>
                  <a:blip r:embed="rId9"/>
                  <a:stretch>
                    <a:fillRect l="-57143" t="-148889" r="-38095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3DACE8E-EB67-4966-80A4-B92288D10912}"/>
              </a:ext>
            </a:extLst>
          </p:cNvPr>
          <p:cNvGrpSpPr/>
          <p:nvPr/>
        </p:nvGrpSpPr>
        <p:grpSpPr>
          <a:xfrm>
            <a:off x="1584325" y="3085286"/>
            <a:ext cx="5997575" cy="278001"/>
            <a:chOff x="1584325" y="3085286"/>
            <a:chExt cx="5997575" cy="278001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A1312D3-184D-43C8-BCA8-75B95AF67B55}"/>
                </a:ext>
              </a:extLst>
            </p:cNvPr>
            <p:cNvCxnSpPr>
              <a:cxnSpLocks/>
            </p:cNvCxnSpPr>
            <p:nvPr/>
          </p:nvCxnSpPr>
          <p:spPr>
            <a:xfrm>
              <a:off x="1584325" y="3334942"/>
              <a:ext cx="5997575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113C8A1B-F857-45D3-A852-4C11097D1097}"/>
                    </a:ext>
                  </a:extLst>
                </p:cNvPr>
                <p:cNvSpPr txBox="1"/>
                <p:nvPr/>
              </p:nvSpPr>
              <p:spPr>
                <a:xfrm>
                  <a:off x="5344944" y="3085286"/>
                  <a:ext cx="23115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113C8A1B-F857-45D3-A852-4C11097D1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944" y="3085286"/>
                  <a:ext cx="231154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3158" r="-5263"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D62B026E-ED3C-4C53-A22B-055105451252}"/>
                    </a:ext>
                  </a:extLst>
                </p:cNvPr>
                <p:cNvSpPr txBox="1"/>
                <p:nvPr/>
              </p:nvSpPr>
              <p:spPr>
                <a:xfrm>
                  <a:off x="6390343" y="3088340"/>
                  <a:ext cx="1136593" cy="2749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nary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D62B026E-ED3C-4C53-A22B-055105451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0343" y="3088340"/>
                  <a:ext cx="1136593" cy="274947"/>
                </a:xfrm>
                <a:prstGeom prst="rect">
                  <a:avLst/>
                </a:prstGeom>
                <a:blipFill>
                  <a:blip r:embed="rId11"/>
                  <a:stretch>
                    <a:fillRect l="-32086" t="-151111" r="-3209" b="-2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1A38C36-E005-483D-BB5A-F917D393DE67}"/>
              </a:ext>
            </a:extLst>
          </p:cNvPr>
          <p:cNvGrpSpPr/>
          <p:nvPr/>
        </p:nvGrpSpPr>
        <p:grpSpPr>
          <a:xfrm>
            <a:off x="1584325" y="3320349"/>
            <a:ext cx="5997575" cy="279080"/>
            <a:chOff x="1584325" y="3320349"/>
            <a:chExt cx="5997575" cy="279080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0D1A569-27AE-4EE4-B19E-DA0BA4AF9760}"/>
                </a:ext>
              </a:extLst>
            </p:cNvPr>
            <p:cNvCxnSpPr>
              <a:cxnSpLocks/>
            </p:cNvCxnSpPr>
            <p:nvPr/>
          </p:nvCxnSpPr>
          <p:spPr>
            <a:xfrm>
              <a:off x="1584325" y="3576242"/>
              <a:ext cx="5997575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F13A6C7-31A8-4FD4-ACD1-59F3258F8EA9}"/>
                    </a:ext>
                  </a:extLst>
                </p:cNvPr>
                <p:cNvSpPr txBox="1"/>
                <p:nvPr/>
              </p:nvSpPr>
              <p:spPr>
                <a:xfrm>
                  <a:off x="5352063" y="3320349"/>
                  <a:ext cx="23115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F13A6C7-31A8-4FD4-ACD1-59F3258F8E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063" y="3320349"/>
                  <a:ext cx="231154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A82C9A2C-6F79-4BE3-9649-12CC8003EA42}"/>
                    </a:ext>
                  </a:extLst>
                </p:cNvPr>
                <p:cNvSpPr txBox="1"/>
                <p:nvPr/>
              </p:nvSpPr>
              <p:spPr>
                <a:xfrm>
                  <a:off x="6383224" y="3324482"/>
                  <a:ext cx="1136593" cy="2749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nary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A82C9A2C-6F79-4BE3-9649-12CC8003EA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3224" y="3324482"/>
                  <a:ext cx="1136593" cy="274947"/>
                </a:xfrm>
                <a:prstGeom prst="rect">
                  <a:avLst/>
                </a:prstGeom>
                <a:blipFill>
                  <a:blip r:embed="rId13"/>
                  <a:stretch>
                    <a:fillRect l="-32086" t="-148889" r="-3209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1317666-437E-4D89-AF0C-8FE54BC86046}"/>
              </a:ext>
            </a:extLst>
          </p:cNvPr>
          <p:cNvGrpSpPr/>
          <p:nvPr/>
        </p:nvGrpSpPr>
        <p:grpSpPr>
          <a:xfrm>
            <a:off x="1146175" y="3580698"/>
            <a:ext cx="6435725" cy="259062"/>
            <a:chOff x="1146175" y="3580698"/>
            <a:chExt cx="6435725" cy="259062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7B81888-5766-4AB6-841F-740C85C9C3FA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75" y="3836592"/>
              <a:ext cx="6435725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E4C589F-292E-4681-ADDD-958C4793F0D5}"/>
                    </a:ext>
                  </a:extLst>
                </p:cNvPr>
                <p:cNvSpPr txBox="1"/>
                <p:nvPr/>
              </p:nvSpPr>
              <p:spPr>
                <a:xfrm>
                  <a:off x="5352063" y="3580698"/>
                  <a:ext cx="23115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E4C589F-292E-4681-ADDD-958C4793F0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063" y="3580698"/>
                  <a:ext cx="231154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3158" r="-5263" b="-12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3096E8B9-C015-4432-9CE1-981A8935CA88}"/>
                    </a:ext>
                  </a:extLst>
                </p:cNvPr>
                <p:cNvSpPr txBox="1"/>
                <p:nvPr/>
              </p:nvSpPr>
              <p:spPr>
                <a:xfrm>
                  <a:off x="6376105" y="3593539"/>
                  <a:ext cx="52591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3096E8B9-C015-4432-9CE1-981A8935C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105" y="3593539"/>
                  <a:ext cx="525913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5814" r="-8140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986D0B7-BF17-489C-9BC0-C5D0D67C1841}"/>
                  </a:ext>
                </a:extLst>
              </p:cNvPr>
              <p:cNvSpPr txBox="1"/>
              <p:nvPr/>
            </p:nvSpPr>
            <p:spPr>
              <a:xfrm>
                <a:off x="628650" y="4042598"/>
                <a:ext cx="6044090" cy="838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Assume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, then total running time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is: </a:t>
                </a:r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986D0B7-BF17-489C-9BC0-C5D0D67C1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42598"/>
                <a:ext cx="6044090" cy="838948"/>
              </a:xfrm>
              <a:prstGeom prst="rect">
                <a:avLst/>
              </a:prstGeom>
              <a:blipFill>
                <a:blip r:embed="rId16"/>
                <a:stretch>
                  <a:fillRect l="-1008" t="-3623" r="-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B53D05-2891-4E0C-AFED-DCAF6E787A91}"/>
                  </a:ext>
                </a:extLst>
              </p:cNvPr>
              <p:cNvSpPr txBox="1"/>
              <p:nvPr/>
            </p:nvSpPr>
            <p:spPr>
              <a:xfrm>
                <a:off x="628649" y="5008303"/>
                <a:ext cx="4054251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B53D05-2891-4E0C-AFED-DCAF6E787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5008303"/>
                <a:ext cx="4054251" cy="424796"/>
              </a:xfrm>
              <a:prstGeom prst="rect">
                <a:avLst/>
              </a:prstGeom>
              <a:blipFill>
                <a:blip r:embed="rId17"/>
                <a:stretch>
                  <a:fillRect l="-1504" t="-724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A220882-1711-4C74-91B5-134A8836344F}"/>
                  </a:ext>
                </a:extLst>
              </p:cNvPr>
              <p:cNvSpPr txBox="1"/>
              <p:nvPr/>
            </p:nvSpPr>
            <p:spPr>
              <a:xfrm>
                <a:off x="628650" y="5513828"/>
                <a:ext cx="4667111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A220882-1711-4C74-91B5-134A88363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513828"/>
                <a:ext cx="4667111" cy="424796"/>
              </a:xfrm>
              <a:prstGeom prst="rect">
                <a:avLst/>
              </a:prstGeom>
              <a:blipFill>
                <a:blip r:embed="rId18"/>
                <a:stretch>
                  <a:fillRect l="-1305" t="-107143" b="-16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2CD1584-CECA-4931-91D7-A862F711F07A}"/>
                  </a:ext>
                </a:extLst>
              </p:cNvPr>
              <p:cNvSpPr txBox="1"/>
              <p:nvPr/>
            </p:nvSpPr>
            <p:spPr>
              <a:xfrm>
                <a:off x="5324808" y="5020646"/>
                <a:ext cx="2473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>
                    <a:solidFill>
                      <a:srgbClr val="C00000"/>
                    </a:solidFill>
                  </a:rPr>
                  <a:t>Best case:</a:t>
                </a:r>
                <a:r>
                  <a:rPr lang="en-GB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sorted</a:t>
                </a: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2CD1584-CECA-4931-91D7-A862F711F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808" y="5020646"/>
                <a:ext cx="2473947" cy="400110"/>
              </a:xfrm>
              <a:prstGeom prst="rect">
                <a:avLst/>
              </a:prstGeom>
              <a:blipFill>
                <a:blip r:embed="rId19"/>
                <a:stretch>
                  <a:fillRect l="-246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62F68DD-92E5-4257-8D28-F082923FD944}"/>
                  </a:ext>
                </a:extLst>
              </p:cNvPr>
              <p:cNvSpPr txBox="1"/>
              <p:nvPr/>
            </p:nvSpPr>
            <p:spPr>
              <a:xfrm>
                <a:off x="5324808" y="5526171"/>
                <a:ext cx="3643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>
                    <a:solidFill>
                      <a:srgbClr val="C00000"/>
                    </a:solidFill>
                  </a:rPr>
                  <a:t>Worst case:</a:t>
                </a:r>
                <a:r>
                  <a:rPr lang="en-GB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reversely sorted</a:t>
                </a: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62F68DD-92E5-4257-8D28-F082923FD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808" y="5526171"/>
                <a:ext cx="3643498" cy="400110"/>
              </a:xfrm>
              <a:prstGeom prst="rect">
                <a:avLst/>
              </a:prstGeom>
              <a:blipFill>
                <a:blip r:embed="rId20"/>
                <a:stretch>
                  <a:fillRect l="-167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BEE550E4-4AEC-4EF5-B29C-EC565E2173E9}"/>
              </a:ext>
            </a:extLst>
          </p:cNvPr>
          <p:cNvSpPr txBox="1"/>
          <p:nvPr/>
        </p:nvSpPr>
        <p:spPr>
          <a:xfrm>
            <a:off x="5352063" y="6035961"/>
            <a:ext cx="1923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Average case???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30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4DC75-9A42-43B3-A4AC-5B2CABB3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Asymptotic Time Complexity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946268-EC59-44FD-A6ED-AB28B0A34960}"/>
              </a:ext>
            </a:extLst>
          </p:cNvPr>
          <p:cNvSpPr/>
          <p:nvPr/>
        </p:nvSpPr>
        <p:spPr>
          <a:xfrm>
            <a:off x="628650" y="1690689"/>
            <a:ext cx="3333752" cy="2225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>
                <a:solidFill>
                  <a:schemeClr val="tx1"/>
                </a:solidFill>
              </a:rPr>
              <a:t>Insertion-Sort (A)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= 2 to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endParaRPr lang="en-GB" sz="160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key = A[j]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 and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]&gt;key)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A[i+1] =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A[i+1] = 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79AD8D6-F5B7-4D72-8367-2817A5FE9928}"/>
                  </a:ext>
                </a:extLst>
              </p:cNvPr>
              <p:cNvSpPr txBox="1"/>
              <p:nvPr/>
            </p:nvSpPr>
            <p:spPr>
              <a:xfrm>
                <a:off x="3962402" y="1690689"/>
                <a:ext cx="4740400" cy="458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Run</a:t>
                </a:r>
                <a:r>
                  <a:rPr lang="en-US" sz="2000" dirty="0">
                    <a:solidFill>
                      <a:schemeClr val="tx1"/>
                    </a:solidFill>
                  </a:rPr>
                  <a:t>time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79AD8D6-F5B7-4D72-8367-2817A5FE9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2" y="1690689"/>
                <a:ext cx="4740400" cy="458011"/>
              </a:xfrm>
              <a:prstGeom prst="rect">
                <a:avLst/>
              </a:prstGeom>
              <a:blipFill>
                <a:blip r:embed="rId2"/>
                <a:stretch>
                  <a:fillRect l="-1285" t="-102667" b="-1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B720F70-B8B2-45B0-9806-28C5AA480A90}"/>
                  </a:ext>
                </a:extLst>
              </p:cNvPr>
              <p:cNvSpPr txBox="1"/>
              <p:nvPr/>
            </p:nvSpPr>
            <p:spPr>
              <a:xfrm>
                <a:off x="3962402" y="2218316"/>
                <a:ext cx="3698385" cy="732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tx1"/>
                    </a:solidFill>
                  </a:rPr>
                  <a:t>Best case:</a:t>
                </a:r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  <a:br>
                  <a:rPr lang="en-GB" sz="20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B720F70-B8B2-45B0-9806-28C5AA480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2" y="2218316"/>
                <a:ext cx="3698385" cy="732573"/>
              </a:xfrm>
              <a:prstGeom prst="rect">
                <a:avLst/>
              </a:prstGeom>
              <a:blipFill>
                <a:blip r:embed="rId3"/>
                <a:stretch>
                  <a:fillRect l="-1647" t="-5000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7A94FC0-6119-4251-8A7E-A1B5A66E612A}"/>
                  </a:ext>
                </a:extLst>
              </p:cNvPr>
              <p:cNvSpPr txBox="1"/>
              <p:nvPr/>
            </p:nvSpPr>
            <p:spPr>
              <a:xfrm>
                <a:off x="3962402" y="3016252"/>
                <a:ext cx="4245521" cy="732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tx1"/>
                    </a:solidFill>
                  </a:rPr>
                  <a:t>Worst case:</a:t>
                </a:r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  <a:br>
                  <a:rPr lang="en-GB" sz="20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7A94FC0-6119-4251-8A7E-A1B5A66E6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2" y="3016252"/>
                <a:ext cx="4245521" cy="732573"/>
              </a:xfrm>
              <a:prstGeom prst="rect">
                <a:avLst/>
              </a:prstGeom>
              <a:blipFill>
                <a:blip r:embed="rId4"/>
                <a:stretch>
                  <a:fillRect l="-1437" t="-21667" b="-9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6CB39A1-F553-4597-8BFF-86BBBC545F51}"/>
                  </a:ext>
                </a:extLst>
              </p:cNvPr>
              <p:cNvSpPr txBox="1"/>
              <p:nvPr/>
            </p:nvSpPr>
            <p:spPr>
              <a:xfrm>
                <a:off x="628650" y="4075507"/>
                <a:ext cx="824725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Suppose there is another sorting algorithm with runtime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/>
              </a:p>
              <a:p>
                <a:r>
                  <a:rPr lang="en-US" sz="2000" dirty="0"/>
                  <a:t>Which algorithm is better?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6CB39A1-F553-4597-8BFF-86BBBC545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75507"/>
                <a:ext cx="8247258" cy="707886"/>
              </a:xfrm>
              <a:prstGeom prst="rect">
                <a:avLst/>
              </a:prstGeom>
              <a:blipFill>
                <a:blip r:embed="rId5"/>
                <a:stretch>
                  <a:fillRect l="-739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DBC224A-2C11-4691-8804-110433E0421A}"/>
                  </a:ext>
                </a:extLst>
              </p:cNvPr>
              <p:cNvSpPr txBox="1"/>
              <p:nvPr/>
            </p:nvSpPr>
            <p:spPr>
              <a:xfrm>
                <a:off x="628650" y="4943059"/>
                <a:ext cx="7897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solidFill>
                      <a:srgbClr val="C00000"/>
                    </a:solidFill>
                  </a:rPr>
                  <a:t>Constant coefficients are not that important (when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is large).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DBC224A-2C11-4691-8804-110433E04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943059"/>
                <a:ext cx="7897162" cy="461665"/>
              </a:xfrm>
              <a:prstGeom prst="rect">
                <a:avLst/>
              </a:prstGeom>
              <a:blipFill>
                <a:blip r:embed="rId6"/>
                <a:stretch>
                  <a:fillRect l="-1157" t="-10526" r="-30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B2346CF-9DE4-4018-A35B-2D7373D7EAD8}"/>
                  </a:ext>
                </a:extLst>
              </p:cNvPr>
              <p:cNvSpPr txBox="1"/>
              <p:nvPr/>
            </p:nvSpPr>
            <p:spPr>
              <a:xfrm>
                <a:off x="628650" y="5564390"/>
                <a:ext cx="76296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solidFill>
                      <a:srgbClr val="C00000"/>
                    </a:solidFill>
                  </a:rPr>
                  <a:t>Lower-order terms are not that important (when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is large).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B2346CF-9DE4-4018-A35B-2D7373D7E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564390"/>
                <a:ext cx="7629653" cy="461665"/>
              </a:xfrm>
              <a:prstGeom prst="rect">
                <a:avLst/>
              </a:prstGeom>
              <a:blipFill>
                <a:blip r:embed="rId7"/>
                <a:stretch>
                  <a:fillRect l="-1198" t="-10526" r="-31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1A7FF69-316B-44CD-80C0-546228649F50}"/>
                  </a:ext>
                </a:extLst>
              </p:cNvPr>
              <p:cNvSpPr txBox="1"/>
              <p:nvPr/>
            </p:nvSpPr>
            <p:spPr>
              <a:xfrm>
                <a:off x="5361099" y="2257863"/>
                <a:ext cx="1446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1A7FF69-316B-44CD-80C0-546228649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099" y="2257863"/>
                <a:ext cx="1446935" cy="307777"/>
              </a:xfrm>
              <a:prstGeom prst="rect">
                <a:avLst/>
              </a:prstGeom>
              <a:blipFill>
                <a:blip r:embed="rId8"/>
                <a:stretch>
                  <a:fillRect l="-3361" t="-1961" r="-546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177A718-B9BC-4B65-BB4B-F07E092CCC1E}"/>
                  </a:ext>
                </a:extLst>
              </p:cNvPr>
              <p:cNvSpPr txBox="1"/>
              <p:nvPr/>
            </p:nvSpPr>
            <p:spPr>
              <a:xfrm>
                <a:off x="5361099" y="3074761"/>
                <a:ext cx="15665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177A718-B9BC-4B65-BB4B-F07E092CC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099" y="3074761"/>
                <a:ext cx="1566583" cy="307777"/>
              </a:xfrm>
              <a:prstGeom prst="rect">
                <a:avLst/>
              </a:prstGeom>
              <a:blipFill>
                <a:blip r:embed="rId9"/>
                <a:stretch>
                  <a:fillRect l="-3113" t="-196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4EDD11-95F3-4FB7-BC72-72B5354F62A5}"/>
                  </a:ext>
                </a:extLst>
              </p:cNvPr>
              <p:cNvSpPr txBox="1"/>
              <p:nvPr/>
            </p:nvSpPr>
            <p:spPr>
              <a:xfrm>
                <a:off x="4995871" y="1448275"/>
                <a:ext cx="15678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4EDD11-95F3-4FB7-BC72-72B5354F6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71" y="1448275"/>
                <a:ext cx="1567865" cy="307777"/>
              </a:xfrm>
              <a:prstGeom prst="rect">
                <a:avLst/>
              </a:prstGeom>
              <a:blipFill>
                <a:blip r:embed="rId10"/>
                <a:stretch>
                  <a:fillRect l="-3502" t="-40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983E151-24E7-4B3A-BED0-4D8DABBF098A}"/>
                  </a:ext>
                </a:extLst>
              </p:cNvPr>
              <p:cNvSpPr txBox="1"/>
              <p:nvPr/>
            </p:nvSpPr>
            <p:spPr>
              <a:xfrm>
                <a:off x="6563736" y="4429450"/>
                <a:ext cx="18798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GB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GB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983E151-24E7-4B3A-BED0-4D8DABBF0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736" y="4429450"/>
                <a:ext cx="1879874" cy="307777"/>
              </a:xfrm>
              <a:prstGeom prst="rect">
                <a:avLst/>
              </a:prstGeom>
              <a:blipFill>
                <a:blip r:embed="rId11"/>
                <a:stretch>
                  <a:fillRect l="-2922" t="-4000" r="-4545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52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4017</TotalTime>
  <Words>2309</Words>
  <Application>Microsoft Office PowerPoint</Application>
  <PresentationFormat>On-screen Show (4:3)</PresentationFormat>
  <Paragraphs>211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Arial</vt:lpstr>
      <vt:lpstr>Cambria Math</vt:lpstr>
      <vt:lpstr>Courier New</vt:lpstr>
      <vt:lpstr>Calibri Light</vt:lpstr>
      <vt:lpstr>Office 主题​​</vt:lpstr>
      <vt:lpstr>Algorithm Analysis 101</vt:lpstr>
      <vt:lpstr>Insertion Sort</vt:lpstr>
      <vt:lpstr>Correctness of Insertion Sort</vt:lpstr>
      <vt:lpstr>Correctness of Insertion Sort</vt:lpstr>
      <vt:lpstr>Proving the correctness of algorithms</vt:lpstr>
      <vt:lpstr>Efficiency of Insertion Sort</vt:lpstr>
      <vt:lpstr>Running time in the RAM model</vt:lpstr>
      <vt:lpstr>Time complexity of Insertion Sort</vt:lpstr>
      <vt:lpstr>Asymptotic Time Complexity</vt:lpstr>
      <vt:lpstr>Asymptotic Notation: O</vt:lpstr>
      <vt:lpstr>Asymptotic Notation: Ω</vt:lpstr>
      <vt:lpstr>Asymptotic Notation: Θ</vt:lpstr>
      <vt:lpstr>Asymptotic Notation: o</vt:lpstr>
      <vt:lpstr>Asymptotic Notation: ω</vt:lpstr>
      <vt:lpstr>Some properties of asymptotic notations</vt:lpstr>
      <vt:lpstr>Comparing some common functions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101</dc:title>
  <dc:creator>Chaodong ZHENG</dc:creator>
  <cp:lastModifiedBy>ZHENG Chaodong</cp:lastModifiedBy>
  <cp:revision>210</cp:revision>
  <dcterms:created xsi:type="dcterms:W3CDTF">2019-05-17T09:06:32Z</dcterms:created>
  <dcterms:modified xsi:type="dcterms:W3CDTF">2021-09-02T02:47:23Z</dcterms:modified>
</cp:coreProperties>
</file>