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sldIdLst>
    <p:sldId id="28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36" r:id="rId16"/>
    <p:sldId id="337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90" r:id="rId27"/>
    <p:sldId id="292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libri Light" panose="020F0302020204030204" pitchFamily="34" charset="0"/>
      <p:regular r:id="rId34"/>
      <p:italic r:id="rId35"/>
    </p:embeddedFont>
    <p:embeddedFont>
      <p:font typeface="Cambria Math" panose="02040503050406030204" pitchFamily="18" charset="0"/>
      <p:regular r:id="rId36"/>
    </p:embeddedFont>
    <p:embeddedFont>
      <p:font typeface="Cooper Black" panose="0208090404030B020404" pitchFamily="18" charset="0"/>
      <p:regular r:id="rId37"/>
    </p:embeddedFont>
    <p:embeddedFont>
      <p:font typeface="Lucida Calligraphy" panose="03010101010101010101" pitchFamily="66" charset="0"/>
      <p:regular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0" autoAdjust="0"/>
    <p:restoredTop sz="84473" autoAdjust="0"/>
  </p:normalViewPr>
  <p:slideViewPr>
    <p:cSldViewPr snapToGrid="0">
      <p:cViewPr varScale="1">
        <p:scale>
          <a:sx n="137" d="100"/>
          <a:sy n="137" d="100"/>
        </p:scale>
        <p:origin x="16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7D0E6-E49D-4B1C-8146-C72A84364BB1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E021B-A480-47FD-B40C-0E52BEF2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8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Tractable: </a:t>
            </a:r>
            <a:r>
              <a:rPr lang="zh-CN" altLang="en-US" dirty="0"/>
              <a:t>听话的，容易处理的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E021B-A480-47FD-B40C-0E52BEF2E9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52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coloring as an example. Problem “Is graph G k colorable?” x=(</a:t>
            </a:r>
            <a:r>
              <a:rPr lang="en-GB" dirty="0" err="1"/>
              <a:t>G,k</a:t>
            </a:r>
            <a:r>
              <a:rPr lang="en-GB" dirty="0"/>
              <a:t>). A valid cert is a coloring assignment to all nodes using at most k colors.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E021B-A480-47FD-B40C-0E52BEF2E9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70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E021B-A480-47FD-B40C-0E52BEF2E9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77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CNF: </a:t>
            </a:r>
            <a:r>
              <a:rPr lang="zh-CN" altLang="en-US" dirty="0"/>
              <a:t>合取范式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E021B-A480-47FD-B40C-0E52BEF2E9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4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2021-12-24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5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2021-12-24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2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2021-12-24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8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2021-12-24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3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2021-12-24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2021-12-24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9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2021-12-24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8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2021-12-24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2021-12-24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3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2021-12-24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8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B0E9-6F7B-4D4E-BF81-2D8D6FB9486E}" type="datetimeFigureOut">
              <a:rPr lang="en-US" smtClean="0"/>
              <a:t>2021-12-24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AB0E9-6F7B-4D4E-BF81-2D8D6FB9486E}" type="datetimeFigureOut">
              <a:rPr lang="en-US" smtClean="0"/>
              <a:t>2021-12-24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13BD8-18D6-4F84-96C5-D01614F7D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2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5000" b="1" dirty="0"/>
              <a:t>Computability and Complexity</a:t>
            </a:r>
            <a:endParaRPr lang="en-US" sz="50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7CF6E-8AE2-49B9-8CBE-F02EE329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Halting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4C7339-778D-4E16-A072-A8D320D726E9}"/>
                  </a:ext>
                </a:extLst>
              </p:cNvPr>
              <p:cNvSpPr/>
              <p:nvPr/>
            </p:nvSpPr>
            <p:spPr>
              <a:xfrm>
                <a:off x="789038" y="2417577"/>
                <a:ext cx="7565924" cy="1169551"/>
              </a:xfrm>
              <a:prstGeom prst="rect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tIns="91440" bIns="91440">
                <a:spAutoFit/>
              </a:bodyPr>
              <a:lstStyle/>
              <a:p>
                <a:pPr algn="ctr"/>
                <a:r>
                  <a:rPr lang="en-GB" sz="3200" dirty="0"/>
                  <a:t>Given a computer program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 and input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</a:t>
                </a:r>
                <a:br>
                  <a:rPr lang="en-US" sz="3200" dirty="0"/>
                </a:br>
                <a:r>
                  <a:rPr lang="en-US" sz="3200" dirty="0"/>
                  <a:t>will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ever halt?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4C7339-778D-4E16-A072-A8D320D72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38" y="2417577"/>
                <a:ext cx="7565924" cy="1169551"/>
              </a:xfrm>
              <a:prstGeom prst="rect">
                <a:avLst/>
              </a:prstGeom>
              <a:blipFill>
                <a:blip r:embed="rId2"/>
                <a:stretch>
                  <a:fillRect t="-1531" b="-11224"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6E2D249-8367-453C-813D-8F461630DDC5}"/>
              </a:ext>
            </a:extLst>
          </p:cNvPr>
          <p:cNvSpPr/>
          <p:nvPr/>
        </p:nvSpPr>
        <p:spPr>
          <a:xfrm>
            <a:off x="1565439" y="4052406"/>
            <a:ext cx="6013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C00000"/>
                </a:solidFill>
              </a:rPr>
              <a:t>No </a:t>
            </a:r>
            <a:r>
              <a:rPr lang="en-US" sz="2800" b="1" dirty="0">
                <a:solidFill>
                  <a:srgbClr val="C00000"/>
                </a:solidFill>
              </a:rPr>
              <a:t>TM can decide the halting problem!</a:t>
            </a:r>
          </a:p>
        </p:txBody>
      </p:sp>
    </p:spTree>
    <p:extLst>
      <p:ext uri="{BB962C8B-B14F-4D97-AF65-F5344CB8AC3E}">
        <p14:creationId xmlns:p14="http://schemas.microsoft.com/office/powerpoint/2010/main" val="390896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0838123-573B-4E55-BDF4-D125D6F54975}"/>
              </a:ext>
            </a:extLst>
          </p:cNvPr>
          <p:cNvCxnSpPr>
            <a:cxnSpLocks/>
          </p:cNvCxnSpPr>
          <p:nvPr/>
        </p:nvCxnSpPr>
        <p:spPr>
          <a:xfrm>
            <a:off x="567115" y="1091381"/>
            <a:ext cx="645979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3B67878-BD89-40E6-B5BD-1982C67FA622}"/>
              </a:ext>
            </a:extLst>
          </p:cNvPr>
          <p:cNvSpPr txBox="1"/>
          <p:nvPr/>
        </p:nvSpPr>
        <p:spPr>
          <a:xfrm>
            <a:off x="7026909" y="623103"/>
            <a:ext cx="18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computational</a:t>
            </a:r>
            <a:br>
              <a:rPr lang="en-GB" dirty="0"/>
            </a:br>
            <a:r>
              <a:rPr lang="en-GB" dirty="0"/>
              <a:t>difficulty of</a:t>
            </a:r>
            <a:br>
              <a:rPr lang="en-GB" dirty="0"/>
            </a:br>
            <a:r>
              <a:rPr lang="en-GB" dirty="0"/>
              <a:t>decision problems</a:t>
            </a:r>
            <a:endParaRPr 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8D375F5-DB37-48ED-B535-62FCF51C6191}"/>
              </a:ext>
            </a:extLst>
          </p:cNvPr>
          <p:cNvCxnSpPr/>
          <p:nvPr/>
        </p:nvCxnSpPr>
        <p:spPr>
          <a:xfrm>
            <a:off x="5112774" y="1091380"/>
            <a:ext cx="0" cy="540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4D17DFF-FB21-4286-AB73-72171A6A7143}"/>
              </a:ext>
            </a:extLst>
          </p:cNvPr>
          <p:cNvCxnSpPr>
            <a:cxnSpLocks/>
          </p:cNvCxnSpPr>
          <p:nvPr/>
        </p:nvCxnSpPr>
        <p:spPr>
          <a:xfrm>
            <a:off x="5112774" y="1414546"/>
            <a:ext cx="16223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F8242A7-BDE3-43CE-A244-95A281F255C1}"/>
              </a:ext>
            </a:extLst>
          </p:cNvPr>
          <p:cNvSpPr txBox="1"/>
          <p:nvPr/>
        </p:nvSpPr>
        <p:spPr>
          <a:xfrm>
            <a:off x="5228072" y="136176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undecidable</a:t>
            </a:r>
            <a:endParaRPr 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941257-5DC7-45EB-B65D-AEA753F4D6C0}"/>
              </a:ext>
            </a:extLst>
          </p:cNvPr>
          <p:cNvSpPr txBox="1"/>
          <p:nvPr/>
        </p:nvSpPr>
        <p:spPr>
          <a:xfrm rot="949781">
            <a:off x="2268851" y="1031991"/>
            <a:ext cx="630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rgbClr val="C00000"/>
                </a:solidFill>
                <a:latin typeface="Cooper Black" panose="0208090404030B020404" pitchFamily="18" charset="0"/>
              </a:rPr>
              <a:t>?</a:t>
            </a:r>
            <a:endParaRPr lang="en-US" sz="7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3607260-889C-40C6-9F6C-399A309782F0}"/>
              </a:ext>
            </a:extLst>
          </p:cNvPr>
          <p:cNvSpPr/>
          <p:nvPr/>
        </p:nvSpPr>
        <p:spPr>
          <a:xfrm>
            <a:off x="1004261" y="2653156"/>
            <a:ext cx="7135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/>
              <a:t>How </a:t>
            </a:r>
            <a:r>
              <a:rPr lang="en-GB" sz="3200" i="1" dirty="0">
                <a:solidFill>
                  <a:srgbClr val="C00000"/>
                </a:solidFill>
              </a:rPr>
              <a:t>fast</a:t>
            </a:r>
            <a:r>
              <a:rPr lang="en-GB" sz="3200" dirty="0"/>
              <a:t> can computers solve a problem?</a:t>
            </a:r>
            <a:endParaRPr 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DA7A92-FDD4-43E9-9F3C-4978B84CBFAE}"/>
              </a:ext>
            </a:extLst>
          </p:cNvPr>
          <p:cNvSpPr/>
          <p:nvPr/>
        </p:nvSpPr>
        <p:spPr>
          <a:xfrm>
            <a:off x="1734012" y="3559823"/>
            <a:ext cx="56759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/>
              <a:t>For a given decision problem,</a:t>
            </a:r>
            <a:br>
              <a:rPr lang="en-GB" sz="3600" dirty="0"/>
            </a:br>
            <a:r>
              <a:rPr lang="en-GB" sz="3600" dirty="0"/>
              <a:t>how </a:t>
            </a:r>
            <a:r>
              <a:rPr lang="en-GB" sz="3600" i="1" dirty="0">
                <a:solidFill>
                  <a:srgbClr val="C00000"/>
                </a:solidFill>
              </a:rPr>
              <a:t>fast</a:t>
            </a:r>
            <a:r>
              <a:rPr lang="en-GB" sz="3600" dirty="0"/>
              <a:t> can a TM decide it?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2630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5A667-5124-4B40-8A61-9D0A4148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 </a:t>
            </a:r>
            <a:r>
              <a:rPr lang="en-GB" b="1" dirty="0"/>
              <a:t>P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6C5982-FED6-465D-A1F8-AB58CDF838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Consider a decision problem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, let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be an instance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GB" sz="2400" dirty="0"/>
                  <a:t>L</a:t>
                </a:r>
                <a:r>
                  <a:rPr lang="en-US" sz="2400" dirty="0"/>
                  <a:t>et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 denote the length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under, say, binary encoding.</a:t>
                </a:r>
              </a:p>
              <a:p>
                <a:r>
                  <a:rPr lang="en-GB" sz="2400" dirty="0"/>
                  <a:t>A</a:t>
                </a:r>
                <a:r>
                  <a:rPr lang="en-US" sz="2400" dirty="0"/>
                  <a:t>n algorithm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polynomially bounded</a:t>
                </a:r>
                <a:r>
                  <a:rPr lang="en-US" sz="2400" dirty="0"/>
                  <a:t>, </a:t>
                </a:r>
                <a:br>
                  <a:rPr lang="en-US" sz="2400" dirty="0"/>
                </a:br>
                <a:r>
                  <a:rPr lang="en-US" sz="2400" dirty="0"/>
                  <a:t>if the runtime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(|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|)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GB" sz="2400" b="1" dirty="0">
                    <a:solidFill>
                      <a:srgbClr val="C00000"/>
                    </a:solidFill>
                  </a:rPr>
                  <a:t>P </a:t>
                </a:r>
                <a:r>
                  <a:rPr lang="en-GB" sz="2400" dirty="0">
                    <a:solidFill>
                      <a:srgbClr val="C00000"/>
                    </a:solidFill>
                  </a:rPr>
                  <a:t>is the set of decision problems each of which </a:t>
                </a:r>
                <a:br>
                  <a:rPr lang="en-GB" sz="2400" dirty="0">
                    <a:solidFill>
                      <a:srgbClr val="C00000"/>
                    </a:solidFill>
                  </a:rPr>
                </a:br>
                <a:r>
                  <a:rPr lang="en-GB" sz="2400" dirty="0">
                    <a:solidFill>
                      <a:srgbClr val="C00000"/>
                    </a:solidFill>
                  </a:rPr>
                  <a:t>has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polynomially bounded algorithm.</a:t>
                </a:r>
                <a:endParaRPr lang="en-GB" sz="2400" dirty="0">
                  <a:solidFill>
                    <a:srgbClr val="C00000"/>
                  </a:solidFill>
                </a:endParaRPr>
              </a:p>
              <a:p>
                <a:r>
                  <a:rPr lang="en-GB" sz="2400" b="1" dirty="0">
                    <a:solidFill>
                      <a:srgbClr val="C00000"/>
                    </a:solidFill>
                  </a:rPr>
                  <a:t>P </a:t>
                </a:r>
                <a:r>
                  <a:rPr lang="en-GB" sz="2400" dirty="0">
                    <a:solidFill>
                      <a:srgbClr val="C00000"/>
                    </a:solidFill>
                  </a:rPr>
                  <a:t>is the set of decision problems each of which </a:t>
                </a:r>
                <a:br>
                  <a:rPr lang="en-GB" sz="2400" dirty="0">
                    <a:solidFill>
                      <a:srgbClr val="C00000"/>
                    </a:solidFill>
                  </a:rPr>
                </a:br>
                <a:r>
                  <a:rPr lang="en-GB" sz="2400" dirty="0">
                    <a:solidFill>
                      <a:srgbClr val="C00000"/>
                    </a:solidFill>
                  </a:rPr>
                  <a:t>can be decided by some TM within polynomial time</a:t>
                </a:r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  <a:p>
                <a:pPr>
                  <a:spcBef>
                    <a:spcPts val="2400"/>
                  </a:spcBef>
                </a:pPr>
                <a:r>
                  <a:rPr lang="en-GB" sz="2400" dirty="0">
                    <a:solidFill>
                      <a:schemeClr val="accent2">
                        <a:lumMod val="75000"/>
                      </a:schemeClr>
                    </a:solidFill>
                  </a:rPr>
                  <a:t>Most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(but not all) problems we have studied so far are in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P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6C5982-FED6-465D-A1F8-AB58CDF838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53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C3120-B180-4491-B088-95667161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notes on </a:t>
            </a:r>
            <a:r>
              <a:rPr lang="en-GB" b="1" dirty="0"/>
              <a:t>P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FC248A-CA55-4A6A-B344-CF728CB6D4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b="1" dirty="0"/>
                  <a:t>P</a:t>
                </a:r>
                <a:r>
                  <a:rPr lang="en-GB" sz="2400" dirty="0"/>
                  <a:t> contains the set of so-called </a:t>
                </a:r>
                <a:r>
                  <a:rPr lang="en-GB" sz="2400" dirty="0">
                    <a:solidFill>
                      <a:schemeClr val="accent1">
                        <a:lumMod val="75000"/>
                      </a:schemeClr>
                    </a:solidFill>
                  </a:rPr>
                  <a:t>tractable problems</a:t>
                </a:r>
                <a:r>
                  <a:rPr lang="en-GB" sz="2400" dirty="0"/>
                  <a:t>.</a:t>
                </a:r>
              </a:p>
              <a:p>
                <a:r>
                  <a:rPr lang="en-GB" sz="2400" dirty="0"/>
                  <a:t>So problems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 algorithms also tractable?!</a:t>
                </a:r>
                <a:endParaRPr lang="en-GB" sz="2400" dirty="0"/>
              </a:p>
              <a:p>
                <a:r>
                  <a:rPr lang="en-GB" sz="2400" dirty="0"/>
                  <a:t>Being in </a:t>
                </a:r>
                <a:r>
                  <a:rPr lang="en-GB" sz="2400" b="1" dirty="0"/>
                  <a:t>P</a:t>
                </a:r>
                <a:r>
                  <a:rPr lang="en-GB" sz="2400" dirty="0"/>
                  <a:t> doesn’t mean a problem has efficient algorithms.</a:t>
                </a:r>
              </a:p>
              <a:p>
                <a:r>
                  <a:rPr lang="en-GB" sz="2400" dirty="0"/>
                  <a:t>Nonetheless:</a:t>
                </a:r>
              </a:p>
              <a:p>
                <a:pPr lvl="1"/>
                <a:r>
                  <a:rPr lang="en-GB" sz="2000" dirty="0"/>
                  <a:t>Problems not in </a:t>
                </a:r>
                <a:r>
                  <a:rPr lang="en-GB" sz="2000" b="1" dirty="0"/>
                  <a:t>P</a:t>
                </a:r>
                <a:r>
                  <a:rPr lang="en-GB" sz="2000" dirty="0"/>
                  <a:t> are definitely expensive to solve.</a:t>
                </a:r>
              </a:p>
              <a:p>
                <a:pPr lvl="1"/>
                <a:r>
                  <a:rPr lang="en-GB" sz="2000" dirty="0"/>
                  <a:t>Problems in </a:t>
                </a:r>
                <a:r>
                  <a:rPr lang="en-GB" sz="2000" b="1" dirty="0"/>
                  <a:t>P</a:t>
                </a:r>
                <a:r>
                  <a:rPr lang="en-GB" sz="2000" dirty="0"/>
                  <a:t> have “</a:t>
                </a:r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closure properties</a:t>
                </a:r>
                <a:r>
                  <a:rPr lang="en-GB" sz="2000" dirty="0"/>
                  <a:t>” for algorithm composition.</a:t>
                </a:r>
              </a:p>
              <a:p>
                <a:pPr lvl="1"/>
                <a:r>
                  <a:rPr lang="en-GB" sz="2000" dirty="0"/>
                  <a:t>The property of being in </a:t>
                </a:r>
                <a:r>
                  <a:rPr lang="en-GB" sz="2000" b="1" dirty="0"/>
                  <a:t>P</a:t>
                </a:r>
                <a:r>
                  <a:rPr lang="en-GB" sz="2000" dirty="0"/>
                  <a:t> is </a:t>
                </a:r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independent of computation models</a:t>
                </a:r>
                <a:r>
                  <a:rPr lang="en-GB" sz="2000" dirty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FC248A-CA55-4A6A-B344-CF728CB6D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3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76E52-53B8-41F2-AA56-5EDC222B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note on size of input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F493CB-EA8D-4F47-A8FB-D19A8B2D1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GB" sz="2400" dirty="0"/>
                  <a:t>Recall decision problem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if there exists an algorithm that can solve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(|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|)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time for every instance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This algorithm has poly-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runtime, so </a:t>
                </a: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𝐏𝐫𝐢𝐦𝐞𝐬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US" sz="2400" dirty="0"/>
                  <a:t> ?</a:t>
                </a:r>
              </a:p>
              <a:p>
                <a:r>
                  <a:rPr lang="en-GB" sz="2400" b="1" dirty="0">
                    <a:solidFill>
                      <a:srgbClr val="C00000"/>
                    </a:solidFill>
                  </a:rPr>
                  <a:t>No!</a:t>
                </a:r>
                <a:r>
                  <a:rPr lang="en-GB" sz="2400" dirty="0">
                    <a:solidFill>
                      <a:srgbClr val="C00000"/>
                    </a:solidFill>
                  </a:rPr>
                  <a:t> The size of the input is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with binary encoding.</a:t>
                </a:r>
              </a:p>
              <a:p>
                <a:pPr>
                  <a:spcBef>
                    <a:spcPts val="2400"/>
                  </a:spcBef>
                </a:pPr>
                <a:r>
                  <a:rPr lang="en-GB" sz="2400" dirty="0">
                    <a:solidFill>
                      <a:schemeClr val="accent2">
                        <a:lumMod val="75000"/>
                      </a:schemeClr>
                    </a:solidFill>
                  </a:rPr>
                  <a:t>Indeed </a:t>
                </a:r>
                <a14:m>
                  <m:oMath xmlns:m="http://schemas.openxmlformats.org/officeDocument/2006/math">
                    <m:r>
                      <a:rPr lang="en-GB" sz="24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𝐏𝐫𝐢𝐦𝐞𝐬</m:t>
                    </m:r>
                    <m:r>
                      <a:rPr lang="en-GB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400" b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, but proved with a different algorithm…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F493CB-EA8D-4F47-A8FB-D19A8B2D1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17381E8-A6C2-4A36-BBE3-B1A480FFFAD9}"/>
                  </a:ext>
                </a:extLst>
              </p:cNvPr>
              <p:cNvSpPr/>
              <p:nvPr/>
            </p:nvSpPr>
            <p:spPr>
              <a:xfrm>
                <a:off x="3279058" y="2751240"/>
                <a:ext cx="2585884" cy="15128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b="1" u="sng" dirty="0">
                    <a:solidFill>
                      <a:schemeClr val="tx1"/>
                    </a:solidFill>
                  </a:rPr>
                  <a:t>IsPrime(</a:t>
                </a:r>
                <a14:m>
                  <m:oMath xmlns:m="http://schemas.openxmlformats.org/officeDocument/2006/math">
                    <m:r>
                      <a:rPr lang="en-GB" b="1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b="1" u="sng" dirty="0">
                    <a:solidFill>
                      <a:schemeClr val="tx1"/>
                    </a:solidFill>
                  </a:rPr>
                  <a:t>):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(i=2 to n-1)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 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n%i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== 0)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false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true</a:t>
                </a:r>
                <a:endPara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17381E8-A6C2-4A36-BBE3-B1A480FFF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058" y="2751240"/>
                <a:ext cx="2585884" cy="1512835"/>
              </a:xfrm>
              <a:prstGeom prst="rect">
                <a:avLst/>
              </a:prstGeom>
              <a:blipFill>
                <a:blip r:embed="rId3"/>
                <a:stretch>
                  <a:fillRect l="-1874" t="-1594" b="-239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8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50CC-B116-41E5-9A47-647E7D60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an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[1⋯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positive integers, </a:t>
                </a:r>
                <a:br>
                  <a:rPr lang="en-US" sz="2400" dirty="0"/>
                </a:br>
                <a:r>
                  <a:rPr lang="en-US" sz="2400" dirty="0"/>
                  <a:t>can we find a subset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that sums to given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1: Characterize the structure of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If there is a solution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, either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is in it or not.</a:t>
                </a:r>
                <a:endParaRPr lang="en-US" sz="2000" dirty="0">
                  <a:solidFill>
                    <a:schemeClr val="tx2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2: 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instance 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” has a solution.</a:t>
                </a: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𝑟𝑢𝑒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𝑎𝑙𝑠𝑒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∨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&gt;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3: Compute the value of an optimal solution (Bottom-Up).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Build an 2D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1⋯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,0⋯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Evaluation order: bottom row to top row; left to right within each row.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 b="-2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A29234E-437D-4738-9C83-C18E039A14B4}"/>
              </a:ext>
            </a:extLst>
          </p:cNvPr>
          <p:cNvGrpSpPr/>
          <p:nvPr/>
        </p:nvGrpSpPr>
        <p:grpSpPr>
          <a:xfrm>
            <a:off x="1376793" y="232709"/>
            <a:ext cx="6390414" cy="2915956"/>
            <a:chOff x="1376793" y="513044"/>
            <a:chExt cx="6390414" cy="2915956"/>
          </a:xfrm>
        </p:grpSpPr>
        <p:sp>
          <p:nvSpPr>
            <p:cNvPr id="4" name="矩形 4">
              <a:extLst>
                <a:ext uri="{FF2B5EF4-FFF2-40B4-BE49-F238E27FC236}">
                  <a16:creationId xmlns:a16="http://schemas.microsoft.com/office/drawing/2014/main" id="{FB79FC38-1A63-4352-A140-9D94F73A0A01}"/>
                </a:ext>
              </a:extLst>
            </p:cNvPr>
            <p:cNvSpPr/>
            <p:nvPr/>
          </p:nvSpPr>
          <p:spPr>
            <a:xfrm>
              <a:off x="1376793" y="513044"/>
              <a:ext cx="6390414" cy="29159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GB" b="1" u="sng" dirty="0" err="1">
                  <a:solidFill>
                    <a:schemeClr val="tx1"/>
                  </a:solidFill>
                </a:rPr>
                <a:t>SubsetSumDP</a:t>
              </a:r>
              <a:r>
                <a:rPr lang="en-GB" b="1" u="sng" dirty="0">
                  <a:solidFill>
                    <a:schemeClr val="tx1"/>
                  </a:solidFill>
                </a:rPr>
                <a:t>(X,T):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ss[n,0] = True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(t=1 to T)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ss[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n,t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 (X[n]==t)?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True:False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=n-1 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downto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1)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ss[i,0] = True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for (t=1 to X[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]-1)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ss[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i,t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 ss[i+1,t]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for (t=X[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to T)</a:t>
              </a:r>
            </a:p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ss[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i,t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 Or( ss[i+1,t], ss[i+1,t-X[</a:t>
              </a:r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 )</a:t>
              </a:r>
            </a:p>
            <a:p>
              <a:pPr>
                <a:lnSpc>
                  <a:spcPct val="90000"/>
                </a:lnSpc>
              </a:pPr>
              <a:r>
                <a:rPr lang="en-GB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ss[1,T]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B129C6B-2B38-44F8-9D32-4846009626B3}"/>
                    </a:ext>
                  </a:extLst>
                </p:cNvPr>
                <p:cNvSpPr/>
                <p:nvPr/>
              </p:nvSpPr>
              <p:spPr>
                <a:xfrm>
                  <a:off x="5254810" y="560004"/>
                  <a:ext cx="244978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</a:rPr>
                    <a:t>Runtime is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𝑛𝑇</m:t>
                          </m:r>
                        </m:e>
                      </m:d>
                    </m:oMath>
                  </a14:m>
                  <a:endParaRPr 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B129C6B-2B38-44F8-9D32-4846009626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810" y="560004"/>
                  <a:ext cx="2449787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488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612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50CC-B116-41E5-9A47-647E7D60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an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[1⋯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positive integers, can we find a subset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that sums to given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Simple solution:</a:t>
                </a:r>
                <a:r>
                  <a:rPr lang="en-US" sz="2400" dirty="0"/>
                  <a:t> recursively enumerates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subsets, leading to an algorithm costing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Dynamic programming:</a:t>
                </a:r>
                <a:r>
                  <a:rPr lang="en-US" sz="2400" dirty="0">
                    <a:solidFill>
                      <a:schemeClr val="tx1"/>
                    </a:solidFill>
                  </a:rPr>
                  <a:t> costing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Both algorithms are 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not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polynomial time algorithms!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84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A44D223-6090-4B8F-9107-2AFCA0CE5C91}"/>
              </a:ext>
            </a:extLst>
          </p:cNvPr>
          <p:cNvCxnSpPr>
            <a:cxnSpLocks/>
          </p:cNvCxnSpPr>
          <p:nvPr/>
        </p:nvCxnSpPr>
        <p:spPr>
          <a:xfrm>
            <a:off x="567924" y="1385419"/>
            <a:ext cx="645979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D5055D3-F4F8-48BC-981E-4D27C418EAF0}"/>
              </a:ext>
            </a:extLst>
          </p:cNvPr>
          <p:cNvSpPr txBox="1"/>
          <p:nvPr/>
        </p:nvSpPr>
        <p:spPr>
          <a:xfrm>
            <a:off x="7027718" y="917141"/>
            <a:ext cx="1896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computational</a:t>
            </a:r>
            <a:br>
              <a:rPr lang="en-GB" dirty="0"/>
            </a:br>
            <a:r>
              <a:rPr lang="en-GB" dirty="0"/>
              <a:t>difficulty of</a:t>
            </a:r>
            <a:br>
              <a:rPr lang="en-GB" dirty="0"/>
            </a:br>
            <a:r>
              <a:rPr lang="en-GB" dirty="0"/>
              <a:t>decision problems</a:t>
            </a:r>
            <a:endParaRPr 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25BC1C-6A25-4578-8BB0-B50E8F6FA36F}"/>
              </a:ext>
            </a:extLst>
          </p:cNvPr>
          <p:cNvCxnSpPr/>
          <p:nvPr/>
        </p:nvCxnSpPr>
        <p:spPr>
          <a:xfrm>
            <a:off x="5113583" y="1385418"/>
            <a:ext cx="0" cy="540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0E9EC56-8F35-401D-A168-909935047B6F}"/>
              </a:ext>
            </a:extLst>
          </p:cNvPr>
          <p:cNvCxnSpPr>
            <a:cxnSpLocks/>
          </p:cNvCxnSpPr>
          <p:nvPr/>
        </p:nvCxnSpPr>
        <p:spPr>
          <a:xfrm>
            <a:off x="5113583" y="1708584"/>
            <a:ext cx="16223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BF334D8-2C2D-41EA-B74D-E00930132ED3}"/>
              </a:ext>
            </a:extLst>
          </p:cNvPr>
          <p:cNvSpPr txBox="1"/>
          <p:nvPr/>
        </p:nvSpPr>
        <p:spPr>
          <a:xfrm>
            <a:off x="5228881" y="165580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undecidable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AF2AC2-3CAD-44F9-A4A3-8DDF34F1E23F}"/>
              </a:ext>
            </a:extLst>
          </p:cNvPr>
          <p:cNvSpPr txBox="1"/>
          <p:nvPr/>
        </p:nvSpPr>
        <p:spPr>
          <a:xfrm rot="949781">
            <a:off x="3463703" y="1319416"/>
            <a:ext cx="630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rgbClr val="C00000"/>
                </a:solidFill>
                <a:latin typeface="Cooper Black" panose="0208090404030B020404" pitchFamily="18" charset="0"/>
              </a:rPr>
              <a:t>?</a:t>
            </a:r>
            <a:endParaRPr lang="en-US" sz="7200" dirty="0">
              <a:solidFill>
                <a:srgbClr val="C00000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BF69C4A-6FE8-4DD1-A323-1BF97D8A47DB}"/>
              </a:ext>
            </a:extLst>
          </p:cNvPr>
          <p:cNvCxnSpPr/>
          <p:nvPr/>
        </p:nvCxnSpPr>
        <p:spPr>
          <a:xfrm>
            <a:off x="2444125" y="1378806"/>
            <a:ext cx="0" cy="540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95430F7-C858-4845-8431-E59A06507A20}"/>
              </a:ext>
            </a:extLst>
          </p:cNvPr>
          <p:cNvCxnSpPr>
            <a:cxnSpLocks/>
          </p:cNvCxnSpPr>
          <p:nvPr/>
        </p:nvCxnSpPr>
        <p:spPr>
          <a:xfrm flipH="1">
            <a:off x="639905" y="1708584"/>
            <a:ext cx="180422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80E4DA2-9D86-4CE8-B4E9-6114CF2A8534}"/>
              </a:ext>
            </a:extLst>
          </p:cNvPr>
          <p:cNvSpPr txBox="1"/>
          <p:nvPr/>
        </p:nvSpPr>
        <p:spPr>
          <a:xfrm>
            <a:off x="1448306" y="16558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B537356-9D84-4460-A0FA-F086B4214E6B}"/>
              </a:ext>
            </a:extLst>
          </p:cNvPr>
          <p:cNvGrpSpPr/>
          <p:nvPr/>
        </p:nvGrpSpPr>
        <p:grpSpPr>
          <a:xfrm>
            <a:off x="1061883" y="3426144"/>
            <a:ext cx="5427402" cy="2605541"/>
            <a:chOff x="1061883" y="3426144"/>
            <a:chExt cx="5427402" cy="260554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5C9D189-9E7A-4742-B63D-B7794E8F290A}"/>
                </a:ext>
              </a:extLst>
            </p:cNvPr>
            <p:cNvSpPr/>
            <p:nvPr/>
          </p:nvSpPr>
          <p:spPr>
            <a:xfrm>
              <a:off x="1061883" y="3426144"/>
              <a:ext cx="5427402" cy="26055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BAFAE93-24DD-4164-B366-7434B147B8EB}"/>
                </a:ext>
              </a:extLst>
            </p:cNvPr>
            <p:cNvSpPr/>
            <p:nvPr/>
          </p:nvSpPr>
          <p:spPr>
            <a:xfrm rot="20836740">
              <a:off x="1133988" y="3695804"/>
              <a:ext cx="4456377" cy="206621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BA834AA-28C9-403E-B08B-BA7C9FFABF98}"/>
                </a:ext>
              </a:extLst>
            </p:cNvPr>
            <p:cNvSpPr txBox="1"/>
            <p:nvPr/>
          </p:nvSpPr>
          <p:spPr>
            <a:xfrm>
              <a:off x="3499684" y="359338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>
                      <a:lumMod val="50000"/>
                    </a:schemeClr>
                  </a:solidFill>
                </a:rPr>
                <a:t>decidable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A69FBE2-36F1-43E9-B6A6-BFC240C58A2E}"/>
                </a:ext>
              </a:extLst>
            </p:cNvPr>
            <p:cNvSpPr/>
            <p:nvPr/>
          </p:nvSpPr>
          <p:spPr>
            <a:xfrm rot="20836740">
              <a:off x="1604939" y="4599510"/>
              <a:ext cx="1622750" cy="75239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90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2A01C-99F2-4748-B1C1-079E2F81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Non-deterministic</a:t>
            </a:r>
            <a:r>
              <a:rPr lang="en-GB" dirty="0"/>
              <a:t> Turing Machine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47A19D-A7CA-4739-8D34-C8911928FB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 </a:t>
                </a:r>
                <a:r>
                  <a:rPr lang="en-GB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infinite</a:t>
                </a: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GB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tape</a:t>
                </a: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divided into cells.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 </a:t>
                </a:r>
                <a:r>
                  <a:rPr lang="en-GB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head</a:t>
                </a: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that can read or write symbols on the tape, </a:t>
                </a:r>
                <a:b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and move the tape left or right </a:t>
                </a:r>
                <a:r>
                  <a:rPr lang="en-GB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one cell at a time</a:t>
                </a: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 </a:t>
                </a:r>
                <a:r>
                  <a:rPr lang="en-GB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state register</a:t>
                </a:r>
                <a:r>
                  <a:rPr lang="en-GB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storing current state of the machine, </a:t>
                </a:r>
                <a:b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among </a:t>
                </a:r>
                <a:r>
                  <a:rPr lang="en-GB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finitely</a:t>
                </a:r>
                <a:r>
                  <a:rPr lang="en-GB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many states.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dirty="0"/>
                  <a:t>A </a:t>
                </a:r>
                <a:r>
                  <a:rPr lang="en-GB" sz="2400" i="1" dirty="0"/>
                  <a:t>finite</a:t>
                </a:r>
                <a:r>
                  <a:rPr lang="en-GB" sz="2400" dirty="0"/>
                  <a:t> </a:t>
                </a:r>
                <a:r>
                  <a:rPr lang="en-GB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table</a:t>
                </a:r>
                <a:r>
                  <a:rPr lang="en-GB" sz="2400" dirty="0"/>
                  <a:t> of instructions: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GB" sz="2000" dirty="0"/>
                  <a:t>Given current state and current read symbol,</a:t>
                </a:r>
                <a:br>
                  <a:rPr lang="en-GB" sz="2000" dirty="0"/>
                </a:br>
                <a:r>
                  <a:rPr lang="en-GB" sz="2000" dirty="0"/>
                  <a:t>choose to execute an action among </a:t>
                </a:r>
                <a:r>
                  <a:rPr lang="en-GB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many</a:t>
                </a:r>
                <a:r>
                  <a:rPr lang="en-GB" sz="2000" dirty="0"/>
                  <a:t> actions.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GB" sz="1800" b="1" dirty="0"/>
                  <a:t>E.g.:</a:t>
                </a:r>
                <a:r>
                  <a:rPr lang="en-GB" sz="1800" dirty="0"/>
                  <a:t> if currently in state 3 and read symbol X:</a:t>
                </a:r>
                <a:br>
                  <a:rPr lang="en-GB" sz="1800" dirty="0"/>
                </a:br>
                <a:r>
                  <a:rPr lang="en-GB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write a Y, move left, and switch to state 5</a:t>
                </a:r>
                <a:r>
                  <a:rPr lang="en-GB" sz="1800" dirty="0"/>
                  <a:t>, </a:t>
                </a:r>
                <a:r>
                  <a:rPr lang="en-GB" sz="1800" b="1" dirty="0"/>
                  <a:t>or</a:t>
                </a:r>
                <a:br>
                  <a:rPr lang="en-GB" sz="1800" dirty="0"/>
                </a:br>
                <a:r>
                  <a:rPr lang="en-GB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write an X, move right, and stay in state 3</a:t>
                </a:r>
                <a:r>
                  <a:rPr lang="en-GB" sz="18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dirty="0">
                    <a:solidFill>
                      <a:srgbClr val="C00000"/>
                    </a:solidFill>
                  </a:rPr>
                  <a:t>An NTM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on input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</a:t>
                </a:r>
                <a:r>
                  <a:rPr lang="en-GB" sz="2400" i="1" u="sng" dirty="0">
                    <a:solidFill>
                      <a:srgbClr val="C00000"/>
                    </a:solidFill>
                  </a:rPr>
                  <a:t>returns</a:t>
                </a:r>
                <a:r>
                  <a:rPr lang="en-GB" sz="2400" dirty="0">
                    <a:solidFill>
                      <a:srgbClr val="C00000"/>
                    </a:solidFill>
                  </a:rPr>
                  <a:t> “yes” </a:t>
                </a:r>
                <a:br>
                  <a:rPr lang="en-GB" sz="2400" dirty="0">
                    <a:solidFill>
                      <a:srgbClr val="C00000"/>
                    </a:solidFill>
                  </a:rPr>
                </a:br>
                <a:r>
                  <a:rPr lang="en-GB" sz="2400" dirty="0" err="1">
                    <a:solidFill>
                      <a:srgbClr val="C00000"/>
                    </a:solidFill>
                  </a:rPr>
                  <a:t>iff</a:t>
                </a:r>
                <a:r>
                  <a:rPr lang="en-GB" sz="2400" dirty="0">
                    <a:solidFill>
                      <a:srgbClr val="C00000"/>
                    </a:solidFill>
                  </a:rPr>
                  <a:t> </a:t>
                </a:r>
                <a:r>
                  <a:rPr lang="en-GB" sz="2400" i="1" u="sng" dirty="0">
                    <a:solidFill>
                      <a:srgbClr val="C00000"/>
                    </a:solidFill>
                  </a:rPr>
                  <a:t>some</a:t>
                </a:r>
                <a:r>
                  <a:rPr lang="en-GB" sz="2400" dirty="0">
                    <a:solidFill>
                      <a:srgbClr val="C00000"/>
                    </a:solidFill>
                  </a:rPr>
                  <a:t> execution of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halts with “yes”.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47A19D-A7CA-4739-8D34-C8911928F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组合 60">
            <a:extLst>
              <a:ext uri="{FF2B5EF4-FFF2-40B4-BE49-F238E27FC236}">
                <a16:creationId xmlns:a16="http://schemas.microsoft.com/office/drawing/2014/main" id="{78C618AA-1347-41F3-8140-90ED05156853}"/>
              </a:ext>
            </a:extLst>
          </p:cNvPr>
          <p:cNvGrpSpPr/>
          <p:nvPr/>
        </p:nvGrpSpPr>
        <p:grpSpPr>
          <a:xfrm>
            <a:off x="6401924" y="3804956"/>
            <a:ext cx="2334270" cy="1925159"/>
            <a:chOff x="6382259" y="3932775"/>
            <a:chExt cx="2334270" cy="192515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4C50BF8-14AF-48D4-B525-80C3A109AA6D}"/>
                </a:ext>
              </a:extLst>
            </p:cNvPr>
            <p:cNvSpPr/>
            <p:nvPr/>
          </p:nvSpPr>
          <p:spPr>
            <a:xfrm>
              <a:off x="7872871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731BE45-7E3F-4B3A-ACF4-2EFCC21E298E}"/>
                </a:ext>
              </a:extLst>
            </p:cNvPr>
            <p:cNvSpPr/>
            <p:nvPr/>
          </p:nvSpPr>
          <p:spPr>
            <a:xfrm>
              <a:off x="6816519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63454BF-78C9-449F-AD6B-6A67D85FB49F}"/>
                </a:ext>
              </a:extLst>
            </p:cNvPr>
            <p:cNvSpPr/>
            <p:nvPr/>
          </p:nvSpPr>
          <p:spPr>
            <a:xfrm>
              <a:off x="7447013" y="460470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11E772E-3E6E-43A4-8952-C07446FA93B3}"/>
                </a:ext>
              </a:extLst>
            </p:cNvPr>
            <p:cNvSpPr/>
            <p:nvPr/>
          </p:nvSpPr>
          <p:spPr>
            <a:xfrm>
              <a:off x="8027731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812F460-7C09-45F0-BEE7-EB7249849BDD}"/>
                </a:ext>
              </a:extLst>
            </p:cNvPr>
            <p:cNvSpPr/>
            <p:nvPr/>
          </p:nvSpPr>
          <p:spPr>
            <a:xfrm>
              <a:off x="6549819" y="542502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7FA3B16-CCAF-4CCF-A0B9-F1A6EC9F59BD}"/>
                </a:ext>
              </a:extLst>
            </p:cNvPr>
            <p:cNvSpPr/>
            <p:nvPr/>
          </p:nvSpPr>
          <p:spPr>
            <a:xfrm>
              <a:off x="7017875" y="5432169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55FEB24-A232-4E9D-A720-9E0F0DC70996}"/>
                </a:ext>
              </a:extLst>
            </p:cNvPr>
            <p:cNvSpPr/>
            <p:nvPr/>
          </p:nvSpPr>
          <p:spPr>
            <a:xfrm>
              <a:off x="7447013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23D81F1-4DFB-4696-8936-9F81AE4DB5AC}"/>
                </a:ext>
              </a:extLst>
            </p:cNvPr>
            <p:cNvSpPr/>
            <p:nvPr/>
          </p:nvSpPr>
          <p:spPr>
            <a:xfrm>
              <a:off x="7388019" y="39327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8409E2C-5581-45B4-A8EC-ADAE4999A6E8}"/>
                </a:ext>
              </a:extLst>
            </p:cNvPr>
            <p:cNvSpPr/>
            <p:nvPr/>
          </p:nvSpPr>
          <p:spPr>
            <a:xfrm>
              <a:off x="8202765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09FB91C-C7A0-4B3E-B4C0-140564686C16}"/>
                </a:ext>
              </a:extLst>
            </p:cNvPr>
            <p:cNvCxnSpPr>
              <a:stCxn id="11" idx="4"/>
              <a:endCxn id="6" idx="0"/>
            </p:cNvCxnSpPr>
            <p:nvPr/>
          </p:nvCxnSpPr>
          <p:spPr>
            <a:xfrm>
              <a:off x="7447013" y="4050763"/>
              <a:ext cx="58994" cy="553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7DB6B89-6554-4C02-A847-CCDE8A07ECB4}"/>
                </a:ext>
              </a:extLst>
            </p:cNvPr>
            <p:cNvCxnSpPr>
              <a:cxnSpLocks/>
              <a:stCxn id="11" idx="3"/>
              <a:endCxn id="5" idx="0"/>
            </p:cNvCxnSpPr>
            <p:nvPr/>
          </p:nvCxnSpPr>
          <p:spPr>
            <a:xfrm flipH="1">
              <a:off x="6875513" y="4033484"/>
              <a:ext cx="529785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B2C8EF0-37F3-4DF7-845E-9F3D779FF595}"/>
                </a:ext>
              </a:extLst>
            </p:cNvPr>
            <p:cNvCxnSpPr>
              <a:cxnSpLocks/>
              <a:stCxn id="11" idx="5"/>
              <a:endCxn id="7" idx="0"/>
            </p:cNvCxnSpPr>
            <p:nvPr/>
          </p:nvCxnSpPr>
          <p:spPr>
            <a:xfrm>
              <a:off x="7488728" y="4033484"/>
              <a:ext cx="597997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F1EE11B-08ED-4421-BDC5-35C69783056A}"/>
                </a:ext>
              </a:extLst>
            </p:cNvPr>
            <p:cNvCxnSpPr>
              <a:cxnSpLocks/>
              <a:stCxn id="5" idx="3"/>
              <a:endCxn id="8" idx="0"/>
            </p:cNvCxnSpPr>
            <p:nvPr/>
          </p:nvCxnSpPr>
          <p:spPr>
            <a:xfrm flipH="1">
              <a:off x="6608813" y="4706584"/>
              <a:ext cx="224985" cy="7184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6126BFA9-16ED-467F-857A-256889147112}"/>
                </a:ext>
              </a:extLst>
            </p:cNvPr>
            <p:cNvCxnSpPr>
              <a:cxnSpLocks/>
              <a:stCxn id="5" idx="5"/>
              <a:endCxn id="9" idx="0"/>
            </p:cNvCxnSpPr>
            <p:nvPr/>
          </p:nvCxnSpPr>
          <p:spPr>
            <a:xfrm>
              <a:off x="6917228" y="4706584"/>
              <a:ext cx="159641" cy="7255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501F269-0D24-4123-A971-C8730F26D7AA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7506007" y="4722691"/>
              <a:ext cx="0" cy="7011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8E996F1-F58E-428F-ACA4-F989ED017490}"/>
                </a:ext>
              </a:extLst>
            </p:cNvPr>
            <p:cNvCxnSpPr>
              <a:cxnSpLocks/>
              <a:stCxn id="7" idx="3"/>
              <a:endCxn id="4" idx="0"/>
            </p:cNvCxnSpPr>
            <p:nvPr/>
          </p:nvCxnSpPr>
          <p:spPr>
            <a:xfrm flipH="1">
              <a:off x="7931865" y="4706584"/>
              <a:ext cx="113145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AFDF5326-5FEC-4C2B-9DC1-B1DA5ACD08FA}"/>
                </a:ext>
              </a:extLst>
            </p:cNvPr>
            <p:cNvCxnSpPr>
              <a:cxnSpLocks/>
              <a:stCxn id="7" idx="5"/>
              <a:endCxn id="12" idx="0"/>
            </p:cNvCxnSpPr>
            <p:nvPr/>
          </p:nvCxnSpPr>
          <p:spPr>
            <a:xfrm>
              <a:off x="8128440" y="4706584"/>
              <a:ext cx="133319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71BCEE2-D7F5-4F80-9F4A-87698921B8F1}"/>
                </a:ext>
              </a:extLst>
            </p:cNvPr>
            <p:cNvSpPr txBox="1"/>
            <p:nvPr/>
          </p:nvSpPr>
          <p:spPr>
            <a:xfrm>
              <a:off x="8373165" y="44384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91C20B7-935A-43B8-9BF9-6EAC1A3209F7}"/>
                </a:ext>
              </a:extLst>
            </p:cNvPr>
            <p:cNvCxnSpPr>
              <a:cxnSpLocks/>
              <a:stCxn id="11" idx="6"/>
              <a:endCxn id="39" idx="0"/>
            </p:cNvCxnSpPr>
            <p:nvPr/>
          </p:nvCxnSpPr>
          <p:spPr>
            <a:xfrm>
              <a:off x="7506007" y="3991769"/>
              <a:ext cx="1038840" cy="446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D11F19D-9820-4D90-A99D-3D33E73C28AB}"/>
                </a:ext>
              </a:extLst>
            </p:cNvPr>
            <p:cNvSpPr txBox="1"/>
            <p:nvPr/>
          </p:nvSpPr>
          <p:spPr>
            <a:xfrm>
              <a:off x="8373165" y="48078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F253356F-63FB-4458-BE83-E47A6C37E8F6}"/>
                </a:ext>
              </a:extLst>
            </p:cNvPr>
            <p:cNvSpPr txBox="1"/>
            <p:nvPr/>
          </p:nvSpPr>
          <p:spPr>
            <a:xfrm>
              <a:off x="7716531" y="5544029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B907337-890B-4EF6-9CDD-5AF059EABBEA}"/>
                </a:ext>
              </a:extLst>
            </p:cNvPr>
            <p:cNvSpPr txBox="1"/>
            <p:nvPr/>
          </p:nvSpPr>
          <p:spPr>
            <a:xfrm>
              <a:off x="8052407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13EF23B-5985-41E7-8BDC-841C37211984}"/>
                </a:ext>
              </a:extLst>
            </p:cNvPr>
            <p:cNvSpPr txBox="1"/>
            <p:nvPr/>
          </p:nvSpPr>
          <p:spPr>
            <a:xfrm>
              <a:off x="6867517" y="5544307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39ADFB9-4D14-4A8B-8BBB-56BCEF90B30D}"/>
                </a:ext>
              </a:extLst>
            </p:cNvPr>
            <p:cNvSpPr txBox="1"/>
            <p:nvPr/>
          </p:nvSpPr>
          <p:spPr>
            <a:xfrm>
              <a:off x="6382259" y="5550157"/>
              <a:ext cx="441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YES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FFC70FB-8D1E-4B04-8844-3B9A8865BC1E}"/>
                </a:ext>
              </a:extLst>
            </p:cNvPr>
            <p:cNvSpPr txBox="1"/>
            <p:nvPr/>
          </p:nvSpPr>
          <p:spPr>
            <a:xfrm>
              <a:off x="8369810" y="524694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E8E0B62-FB67-4351-8235-5FFA5BE7F350}"/>
                </a:ext>
              </a:extLst>
            </p:cNvPr>
            <p:cNvSpPr txBox="1"/>
            <p:nvPr/>
          </p:nvSpPr>
          <p:spPr>
            <a:xfrm>
              <a:off x="7289873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359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5EEAB-960D-439C-8F7C-7681F317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 </a:t>
            </a:r>
            <a:r>
              <a:rPr lang="en-GB" b="1" dirty="0"/>
              <a:t>NP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2B0EEB-2202-4FD7-A716-9D667695F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An NTM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/>
                  <a:t> on input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</a:t>
                </a:r>
                <a:r>
                  <a:rPr lang="en-GB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returns</a:t>
                </a:r>
                <a:r>
                  <a:rPr lang="en-GB" sz="2400" dirty="0"/>
                  <a:t> “yes” </a:t>
                </a:r>
                <a:r>
                  <a:rPr lang="en-GB" sz="2400" dirty="0" err="1"/>
                  <a:t>iff</a:t>
                </a:r>
                <a:r>
                  <a:rPr lang="en-GB" sz="2400" dirty="0"/>
                  <a:t> </a:t>
                </a:r>
                <a:r>
                  <a:rPr lang="en-GB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some</a:t>
                </a:r>
                <a:r>
                  <a:rPr lang="en-GB" sz="2400" dirty="0"/>
                  <a:t> execution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halts in “yes” state.</a:t>
                </a:r>
              </a:p>
              <a:p>
                <a:r>
                  <a:rPr lang="en-GB" sz="2400" dirty="0"/>
                  <a:t>Informally, we say an NTM </a:t>
                </a:r>
                <a:r>
                  <a:rPr lang="en-GB" sz="2400" dirty="0">
                    <a:solidFill>
                      <a:srgbClr val="C00000"/>
                    </a:solidFill>
                  </a:rPr>
                  <a:t>solves</a:t>
                </a:r>
                <a:r>
                  <a:rPr lang="en-GB" sz="2400" dirty="0"/>
                  <a:t> (</a:t>
                </a:r>
                <a:r>
                  <a:rPr lang="en-GB" sz="2400" dirty="0">
                    <a:solidFill>
                      <a:srgbClr val="C00000"/>
                    </a:solidFill>
                  </a:rPr>
                  <a:t>decides</a:t>
                </a:r>
                <a:r>
                  <a:rPr lang="en-GB" sz="2400" dirty="0"/>
                  <a:t>) a decision problem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 in time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if for </a:t>
                </a:r>
                <a:r>
                  <a:rPr lang="en-US" sz="2400" i="1" u="sng" dirty="0"/>
                  <a:t>each</a:t>
                </a:r>
                <a:r>
                  <a:rPr lang="en-US" sz="2400" dirty="0"/>
                  <a:t> instance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, within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steps, the NTM </a:t>
                </a:r>
                <a:r>
                  <a:rPr lang="en-US" sz="2400" i="1" u="sng" dirty="0"/>
                  <a:t>correctly</a:t>
                </a:r>
                <a:r>
                  <a:rPr lang="en-US" sz="2400" dirty="0"/>
                  <a:t> </a:t>
                </a:r>
                <a:r>
                  <a:rPr lang="en-GB" sz="2400" i="1" u="sng" dirty="0"/>
                  <a:t>returns</a:t>
                </a:r>
                <a:r>
                  <a:rPr lang="en-US" sz="2400" dirty="0"/>
                  <a:t> “yes” or “no”.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I.e., within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steps,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branch “yes”, or all branches </a:t>
                </a:r>
                <a:r>
                  <a:rPr lang="en-US" sz="2000" i="1" dirty="0">
                    <a:solidFill>
                      <a:schemeClr val="accent1">
                        <a:lumMod val="50000"/>
                      </a:schemeClr>
                    </a:solidFill>
                  </a:rPr>
                  <a:t>not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“yes”.</a:t>
                </a:r>
              </a:p>
              <a:p>
                <a:pPr>
                  <a:spcBef>
                    <a:spcPts val="2400"/>
                  </a:spcBef>
                </a:pPr>
                <a:r>
                  <a:rPr lang="en-GB" sz="2400" b="1" dirty="0">
                    <a:solidFill>
                      <a:srgbClr val="C00000"/>
                    </a:solidFill>
                  </a:rPr>
                  <a:t>NP </a:t>
                </a:r>
                <a:r>
                  <a:rPr lang="en-GB" sz="2400" dirty="0">
                    <a:solidFill>
                      <a:srgbClr val="C00000"/>
                    </a:solidFill>
                  </a:rPr>
                  <a:t>is the set of decision problems </a:t>
                </a:r>
                <a:br>
                  <a:rPr lang="en-GB" sz="2400" dirty="0">
                    <a:solidFill>
                      <a:srgbClr val="C00000"/>
                    </a:solidFill>
                  </a:rPr>
                </a:br>
                <a:r>
                  <a:rPr lang="en-GB" sz="2400" dirty="0">
                    <a:solidFill>
                      <a:srgbClr val="C00000"/>
                    </a:solidFill>
                  </a:rPr>
                  <a:t>each of which can be decided by </a:t>
                </a:r>
                <a:br>
                  <a:rPr lang="en-GB" sz="2400" dirty="0">
                    <a:solidFill>
                      <a:srgbClr val="C00000"/>
                    </a:solidFill>
                  </a:rPr>
                </a:br>
                <a:r>
                  <a:rPr lang="en-GB" sz="2400" dirty="0">
                    <a:solidFill>
                      <a:srgbClr val="C00000"/>
                    </a:solidFill>
                  </a:rPr>
                  <a:t>some NTM within polynomial time</a:t>
                </a:r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NP</a:t>
                </a:r>
                <a:r>
                  <a:rPr lang="en-GB" sz="2000" dirty="0">
                    <a:solidFill>
                      <a:schemeClr val="accent1">
                        <a:lumMod val="50000"/>
                      </a:schemeClr>
                    </a:solidFill>
                  </a:rPr>
                  <a:t> means “non-deterministic polynomial time.”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2B0EEB-2202-4FD7-A716-9D667695F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10F83523-6FA0-42C4-ADAA-D31090FE7362}"/>
              </a:ext>
            </a:extLst>
          </p:cNvPr>
          <p:cNvGrpSpPr/>
          <p:nvPr/>
        </p:nvGrpSpPr>
        <p:grpSpPr>
          <a:xfrm>
            <a:off x="6181080" y="4251804"/>
            <a:ext cx="2334270" cy="1925159"/>
            <a:chOff x="6382259" y="3932775"/>
            <a:chExt cx="2334270" cy="1925159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B02FBF8-B95D-4E0A-B4C9-922202B0BD85}"/>
                </a:ext>
              </a:extLst>
            </p:cNvPr>
            <p:cNvSpPr/>
            <p:nvPr/>
          </p:nvSpPr>
          <p:spPr>
            <a:xfrm>
              <a:off x="7872871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B6484C6-3484-4F93-B3FA-800DD1F380E5}"/>
                </a:ext>
              </a:extLst>
            </p:cNvPr>
            <p:cNvSpPr/>
            <p:nvPr/>
          </p:nvSpPr>
          <p:spPr>
            <a:xfrm>
              <a:off x="6816519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A4E4CC6-D1B9-48F1-908E-D119C141CAD2}"/>
                </a:ext>
              </a:extLst>
            </p:cNvPr>
            <p:cNvSpPr/>
            <p:nvPr/>
          </p:nvSpPr>
          <p:spPr>
            <a:xfrm>
              <a:off x="7447013" y="460470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DC8FF47-9F3B-4371-8626-375A1DFB7392}"/>
                </a:ext>
              </a:extLst>
            </p:cNvPr>
            <p:cNvSpPr/>
            <p:nvPr/>
          </p:nvSpPr>
          <p:spPr>
            <a:xfrm>
              <a:off x="8027731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C60C1D9A-222B-4FEA-BCF2-7F94CB5D29BC}"/>
                </a:ext>
              </a:extLst>
            </p:cNvPr>
            <p:cNvSpPr/>
            <p:nvPr/>
          </p:nvSpPr>
          <p:spPr>
            <a:xfrm>
              <a:off x="6549819" y="542502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0B2C86D-A22A-4F59-ABB5-F70378061138}"/>
                </a:ext>
              </a:extLst>
            </p:cNvPr>
            <p:cNvSpPr/>
            <p:nvPr/>
          </p:nvSpPr>
          <p:spPr>
            <a:xfrm>
              <a:off x="7017875" y="5432169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EE0BE7E-6447-45D2-A349-EE4EC40F949E}"/>
                </a:ext>
              </a:extLst>
            </p:cNvPr>
            <p:cNvSpPr/>
            <p:nvPr/>
          </p:nvSpPr>
          <p:spPr>
            <a:xfrm>
              <a:off x="7447013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4876012-E67C-45DC-8DC2-9C5003CA739D}"/>
                </a:ext>
              </a:extLst>
            </p:cNvPr>
            <p:cNvSpPr/>
            <p:nvPr/>
          </p:nvSpPr>
          <p:spPr>
            <a:xfrm>
              <a:off x="7388019" y="39327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43A6AE8D-B7AA-4D13-8A42-7225C5AEE20E}"/>
                </a:ext>
              </a:extLst>
            </p:cNvPr>
            <p:cNvSpPr/>
            <p:nvPr/>
          </p:nvSpPr>
          <p:spPr>
            <a:xfrm>
              <a:off x="8202765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FBC54C1C-CF49-4361-BC05-2A62F677C01A}"/>
                </a:ext>
              </a:extLst>
            </p:cNvPr>
            <p:cNvCxnSpPr>
              <a:stCxn id="40" idx="4"/>
              <a:endCxn id="35" idx="0"/>
            </p:cNvCxnSpPr>
            <p:nvPr/>
          </p:nvCxnSpPr>
          <p:spPr>
            <a:xfrm>
              <a:off x="7447013" y="4050763"/>
              <a:ext cx="58994" cy="553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FDF9076-CF34-4889-9CDE-29D0C1CE942B}"/>
                </a:ext>
              </a:extLst>
            </p:cNvPr>
            <p:cNvCxnSpPr>
              <a:cxnSpLocks/>
              <a:stCxn id="40" idx="3"/>
              <a:endCxn id="34" idx="0"/>
            </p:cNvCxnSpPr>
            <p:nvPr/>
          </p:nvCxnSpPr>
          <p:spPr>
            <a:xfrm flipH="1">
              <a:off x="6875513" y="4033484"/>
              <a:ext cx="529785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82196C0D-0963-4737-9130-5AA782A07FC3}"/>
                </a:ext>
              </a:extLst>
            </p:cNvPr>
            <p:cNvCxnSpPr>
              <a:cxnSpLocks/>
              <a:stCxn id="40" idx="5"/>
              <a:endCxn id="36" idx="0"/>
            </p:cNvCxnSpPr>
            <p:nvPr/>
          </p:nvCxnSpPr>
          <p:spPr>
            <a:xfrm>
              <a:off x="7488728" y="4033484"/>
              <a:ext cx="597997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EFE7C6D-546E-4AFA-82C0-E908945B3D49}"/>
                </a:ext>
              </a:extLst>
            </p:cNvPr>
            <p:cNvCxnSpPr>
              <a:cxnSpLocks/>
              <a:stCxn id="34" idx="3"/>
              <a:endCxn id="37" idx="0"/>
            </p:cNvCxnSpPr>
            <p:nvPr/>
          </p:nvCxnSpPr>
          <p:spPr>
            <a:xfrm flipH="1">
              <a:off x="6608813" y="4706584"/>
              <a:ext cx="224985" cy="7184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ABA865F6-9365-4541-B29A-594BE7F73B46}"/>
                </a:ext>
              </a:extLst>
            </p:cNvPr>
            <p:cNvCxnSpPr>
              <a:cxnSpLocks/>
              <a:stCxn id="34" idx="5"/>
              <a:endCxn id="38" idx="0"/>
            </p:cNvCxnSpPr>
            <p:nvPr/>
          </p:nvCxnSpPr>
          <p:spPr>
            <a:xfrm>
              <a:off x="6917228" y="4706584"/>
              <a:ext cx="159641" cy="7255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0A060ED4-0229-48C9-8515-9BC013EF0E02}"/>
                </a:ext>
              </a:extLst>
            </p:cNvPr>
            <p:cNvCxnSpPr>
              <a:cxnSpLocks/>
              <a:stCxn id="35" idx="4"/>
              <a:endCxn id="39" idx="0"/>
            </p:cNvCxnSpPr>
            <p:nvPr/>
          </p:nvCxnSpPr>
          <p:spPr>
            <a:xfrm>
              <a:off x="7506007" y="4722691"/>
              <a:ext cx="0" cy="7011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79B2E956-D653-4C39-B3EC-FC59645FF5F3}"/>
                </a:ext>
              </a:extLst>
            </p:cNvPr>
            <p:cNvCxnSpPr>
              <a:cxnSpLocks/>
              <a:stCxn id="36" idx="3"/>
              <a:endCxn id="33" idx="0"/>
            </p:cNvCxnSpPr>
            <p:nvPr/>
          </p:nvCxnSpPr>
          <p:spPr>
            <a:xfrm flipH="1">
              <a:off x="7931865" y="4706584"/>
              <a:ext cx="113145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FE960A4-71BD-4B52-ADED-493F9F618269}"/>
                </a:ext>
              </a:extLst>
            </p:cNvPr>
            <p:cNvCxnSpPr>
              <a:cxnSpLocks/>
              <a:stCxn id="36" idx="5"/>
              <a:endCxn id="41" idx="0"/>
            </p:cNvCxnSpPr>
            <p:nvPr/>
          </p:nvCxnSpPr>
          <p:spPr>
            <a:xfrm>
              <a:off x="8128440" y="4706584"/>
              <a:ext cx="133319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C95A174-D466-4C3B-9F7C-5E8A360DF1B7}"/>
                </a:ext>
              </a:extLst>
            </p:cNvPr>
            <p:cNvSpPr txBox="1"/>
            <p:nvPr/>
          </p:nvSpPr>
          <p:spPr>
            <a:xfrm>
              <a:off x="8373165" y="44384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91BDF674-0708-4F60-964F-B76451DF212B}"/>
                </a:ext>
              </a:extLst>
            </p:cNvPr>
            <p:cNvCxnSpPr>
              <a:cxnSpLocks/>
              <a:stCxn id="40" idx="6"/>
              <a:endCxn id="50" idx="0"/>
            </p:cNvCxnSpPr>
            <p:nvPr/>
          </p:nvCxnSpPr>
          <p:spPr>
            <a:xfrm>
              <a:off x="7506007" y="3991769"/>
              <a:ext cx="1038840" cy="446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FDD616D-D462-48A6-813A-187AD1210929}"/>
                </a:ext>
              </a:extLst>
            </p:cNvPr>
            <p:cNvSpPr txBox="1"/>
            <p:nvPr/>
          </p:nvSpPr>
          <p:spPr>
            <a:xfrm>
              <a:off x="8373165" y="48078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2F25BC1-C94D-476D-A044-8CC5EC3065FF}"/>
                </a:ext>
              </a:extLst>
            </p:cNvPr>
            <p:cNvSpPr txBox="1"/>
            <p:nvPr/>
          </p:nvSpPr>
          <p:spPr>
            <a:xfrm>
              <a:off x="7716531" y="5544029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22E6CA3-4343-499D-AE29-468D6BB25183}"/>
                </a:ext>
              </a:extLst>
            </p:cNvPr>
            <p:cNvSpPr txBox="1"/>
            <p:nvPr/>
          </p:nvSpPr>
          <p:spPr>
            <a:xfrm>
              <a:off x="8052407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530B060-E940-4E5C-A74A-4F8D1E0DAF85}"/>
                </a:ext>
              </a:extLst>
            </p:cNvPr>
            <p:cNvSpPr txBox="1"/>
            <p:nvPr/>
          </p:nvSpPr>
          <p:spPr>
            <a:xfrm>
              <a:off x="6867517" y="5544307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1218EFB-7ED1-48E5-B716-8DCC3578358B}"/>
                </a:ext>
              </a:extLst>
            </p:cNvPr>
            <p:cNvSpPr txBox="1"/>
            <p:nvPr/>
          </p:nvSpPr>
          <p:spPr>
            <a:xfrm>
              <a:off x="6382259" y="5550157"/>
              <a:ext cx="441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YES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CF5A0F2-74DE-451A-89F2-10FC02F2D411}"/>
                </a:ext>
              </a:extLst>
            </p:cNvPr>
            <p:cNvSpPr txBox="1"/>
            <p:nvPr/>
          </p:nvSpPr>
          <p:spPr>
            <a:xfrm>
              <a:off x="8369810" y="524694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CE87100-104E-4F7A-BCEB-72314F64BE70}"/>
                </a:ext>
              </a:extLst>
            </p:cNvPr>
            <p:cNvSpPr txBox="1"/>
            <p:nvPr/>
          </p:nvSpPr>
          <p:spPr>
            <a:xfrm>
              <a:off x="7289873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616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69436C-A337-4A20-B63B-8D9B2411A994}"/>
              </a:ext>
            </a:extLst>
          </p:cNvPr>
          <p:cNvSpPr/>
          <p:nvPr/>
        </p:nvSpPr>
        <p:spPr>
          <a:xfrm>
            <a:off x="786570" y="629441"/>
            <a:ext cx="75708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b="1" dirty="0">
                <a:solidFill>
                  <a:schemeClr val="accent1">
                    <a:lumMod val="50000"/>
                  </a:schemeClr>
                </a:solidFill>
              </a:rPr>
              <a:t>Can computers solve all problems?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B2B271-AA18-4A25-AC12-D34D488B3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339" y="1946647"/>
            <a:ext cx="2697318" cy="36723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F74363-64A1-43CA-8430-BFB49B35A993}"/>
              </a:ext>
            </a:extLst>
          </p:cNvPr>
          <p:cNvSpPr txBox="1"/>
          <p:nvPr/>
        </p:nvSpPr>
        <p:spPr>
          <a:xfrm>
            <a:off x="3448134" y="5860562"/>
            <a:ext cx="224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Lucida Calligraphy" panose="03010101010101010101" pitchFamily="66" charset="0"/>
              </a:rPr>
              <a:t>Alan Turing</a:t>
            </a:r>
            <a:endParaRPr lang="en-US" sz="24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69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31A7A-C36E-48CB-B90B-5A5BEBCD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Class </a:t>
            </a:r>
            <a:r>
              <a:rPr lang="en-GB" b="1" dirty="0"/>
              <a:t>NP</a:t>
            </a:r>
            <a:r>
              <a:rPr lang="en-GB" dirty="0"/>
              <a:t>, Take Two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70B835-FADD-413F-8917-5705A404F8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GB" sz="2000" b="1" dirty="0"/>
                  <a:t>Non-deterministic Algorithm:</a:t>
                </a:r>
              </a:p>
              <a:p>
                <a:pPr>
                  <a:spcBef>
                    <a:spcPts val="400"/>
                  </a:spcBef>
                </a:pPr>
                <a:r>
                  <a:rPr lang="en-GB" sz="2000" dirty="0"/>
                  <a:t>A </a:t>
                </a:r>
                <a:r>
                  <a:rPr lang="en-GB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free</a:t>
                </a:r>
                <a:r>
                  <a:rPr lang="en-GB" sz="2000" dirty="0"/>
                  <a:t>, </a:t>
                </a:r>
                <a:r>
                  <a:rPr lang="en-GB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non-deterministic</a:t>
                </a:r>
                <a:r>
                  <a:rPr lang="en-GB" sz="2000" dirty="0"/>
                  <a:t> “guessing” phase.</a:t>
                </a:r>
                <a:br>
                  <a:rPr lang="en-GB" sz="2000" dirty="0"/>
                </a:br>
                <a:r>
                  <a:rPr lang="en-GB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(Guess a proof, usually a solution.)</a:t>
                </a:r>
              </a:p>
              <a:p>
                <a:pPr>
                  <a:spcBef>
                    <a:spcPts val="400"/>
                  </a:spcBef>
                </a:pPr>
                <a:r>
                  <a:rPr lang="en-GB" sz="1800" b="1" dirty="0"/>
                  <a:t>E.g.:</a:t>
                </a:r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 Consider the “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-colorable” problem,</a:t>
                </a:r>
                <a:b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𝑐𝑒𝑟</m:t>
                    </m:r>
                  </m:oMath>
                </a14:m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 is a coloring scheme.</a:t>
                </a:r>
              </a:p>
              <a:p>
                <a:pPr>
                  <a:spcBef>
                    <a:spcPts val="400"/>
                  </a:spcBef>
                </a:pPr>
                <a:r>
                  <a:rPr lang="en-GB" sz="2000" dirty="0"/>
                  <a:t>A deterministic “verification” phase.</a:t>
                </a:r>
                <a:br>
                  <a:rPr lang="en-GB" sz="2000" dirty="0"/>
                </a:br>
                <a:r>
                  <a:rPr lang="en-GB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(Verify the correctness of the proof.)</a:t>
                </a:r>
              </a:p>
              <a:p>
                <a:pPr>
                  <a:spcBef>
                    <a:spcPts val="400"/>
                  </a:spcBef>
                </a:pPr>
                <a:r>
                  <a:rPr lang="en-GB" sz="1800" b="1" dirty="0"/>
                  <a:t>E.g.:</a:t>
                </a:r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 Verify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𝑐𝑒𝑟</m:t>
                    </m:r>
                  </m:oMath>
                </a14:m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 is a valid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8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-coloring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8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GB" sz="2000" dirty="0"/>
                  <a:t>An output step.</a:t>
                </a:r>
              </a:p>
              <a:p>
                <a:pPr>
                  <a:spcBef>
                    <a:spcPts val="1200"/>
                  </a:spcBef>
                </a:pPr>
                <a:r>
                  <a:rPr lang="en-GB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return value</a:t>
                </a:r>
                <a:r>
                  <a:rPr lang="en-GB" sz="2000" dirty="0"/>
                  <a:t> of a non-deterministic algorithm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GB" sz="2000" dirty="0"/>
                  <a:t> on input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 is “yes” </a:t>
                </a:r>
                <a:br>
                  <a:rPr lang="en-GB" sz="2000" dirty="0"/>
                </a:br>
                <a:r>
                  <a:rPr lang="en-GB" sz="2000" dirty="0" err="1"/>
                  <a:t>iff</a:t>
                </a:r>
                <a:r>
                  <a:rPr lang="en-GB" sz="2000" dirty="0"/>
                  <a:t> </a:t>
                </a:r>
                <a:r>
                  <a:rPr lang="en-GB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some</a:t>
                </a:r>
                <a:r>
                  <a:rPr lang="en-GB" sz="2000" dirty="0"/>
                  <a:t> execution of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</a:t>
                </a:r>
                <a:r>
                  <a:rPr lang="en-GB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outputs</a:t>
                </a:r>
                <a:r>
                  <a:rPr lang="en-GB" sz="2000" dirty="0"/>
                  <a:t> “yes”.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000" dirty="0"/>
                  <a:t>Non-deterministic algorithm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for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2000" dirty="0"/>
                  <a:t> is </a:t>
                </a:r>
                <a:r>
                  <a:rPr lang="en-GB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polynomially bounded</a:t>
                </a:r>
                <a:r>
                  <a:rPr lang="en-GB" sz="2000" dirty="0"/>
                  <a:t> if: </a:t>
                </a:r>
                <a:br>
                  <a:rPr lang="en-GB" sz="2000" dirty="0"/>
                </a:br>
                <a:r>
                  <a:rPr lang="en-GB" sz="2000" dirty="0"/>
                  <a:t>for each “yes” instance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2000" dirty="0"/>
                  <a:t> of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2000" dirty="0"/>
                  <a:t>,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</a:t>
                </a:r>
                <a:r>
                  <a:rPr lang="en-GB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returns</a:t>
                </a:r>
                <a:r>
                  <a:rPr lang="en-GB" sz="2000" dirty="0"/>
                  <a:t> “yes”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2000" dirty="0"/>
                  <a:t> time.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GB" sz="2400" b="1" dirty="0">
                    <a:solidFill>
                      <a:srgbClr val="C00000"/>
                    </a:solidFill>
                  </a:rPr>
                  <a:t>NP</a:t>
                </a:r>
                <a:r>
                  <a:rPr lang="en-GB" sz="2400" dirty="0">
                    <a:solidFill>
                      <a:srgbClr val="C00000"/>
                    </a:solidFill>
                  </a:rPr>
                  <a:t> is the set of decision problems that have polynomially bounded non-deterministic algorithms.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70B835-FADD-413F-8917-5705A404F8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3"/>
                <a:stretch>
                  <a:fillRect l="-1005" t="-1269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DA0222D-2C3C-473F-BDEE-28BEBA056AAE}"/>
                  </a:ext>
                </a:extLst>
              </p:cNvPr>
              <p:cNvSpPr/>
              <p:nvPr/>
            </p:nvSpPr>
            <p:spPr>
              <a:xfrm>
                <a:off x="5703324" y="1863879"/>
                <a:ext cx="3205317" cy="1565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b="1" u="sng" dirty="0">
                    <a:solidFill>
                      <a:schemeClr val="tx1"/>
                    </a:solidFill>
                  </a:rPr>
                  <a:t>NonDetAlg(</a:t>
                </a:r>
                <a14:m>
                  <m:oMath xmlns:m="http://schemas.openxmlformats.org/officeDocument/2006/math">
                    <m:r>
                      <a:rPr lang="en-GB" b="1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b="1" u="sng" dirty="0">
                    <a:solidFill>
                      <a:schemeClr val="tx1"/>
                    </a:solidFill>
                  </a:rPr>
                  <a:t>):</a:t>
                </a:r>
              </a:p>
              <a:p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cer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GenRndCertFree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flag = Verify(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cer,x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(flag == 1)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Output(“yes”)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DA0222D-2C3C-473F-BDEE-28BEBA056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324" y="1863879"/>
                <a:ext cx="3205317" cy="1565121"/>
              </a:xfrm>
              <a:prstGeom prst="rect">
                <a:avLst/>
              </a:prstGeom>
              <a:blipFill>
                <a:blip r:embed="rId4"/>
                <a:stretch>
                  <a:fillRect l="-1515" t="-1923" r="-758" b="-38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12">
            <a:extLst>
              <a:ext uri="{FF2B5EF4-FFF2-40B4-BE49-F238E27FC236}">
                <a16:creationId xmlns:a16="http://schemas.microsoft.com/office/drawing/2014/main" id="{5EAE5630-4908-4C3E-AF23-C052049A3277}"/>
              </a:ext>
            </a:extLst>
          </p:cNvPr>
          <p:cNvSpPr/>
          <p:nvPr/>
        </p:nvSpPr>
        <p:spPr>
          <a:xfrm>
            <a:off x="5772150" y="2231923"/>
            <a:ext cx="3037553" cy="294968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12">
            <a:extLst>
              <a:ext uri="{FF2B5EF4-FFF2-40B4-BE49-F238E27FC236}">
                <a16:creationId xmlns:a16="http://schemas.microsoft.com/office/drawing/2014/main" id="{71807C31-44A1-4FCD-BA8C-8AC3249C1C58}"/>
              </a:ext>
            </a:extLst>
          </p:cNvPr>
          <p:cNvSpPr/>
          <p:nvPr/>
        </p:nvSpPr>
        <p:spPr>
          <a:xfrm>
            <a:off x="5757401" y="2502310"/>
            <a:ext cx="2826775" cy="294968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B41411FC-CA3A-4C77-A370-3744B25A5035}"/>
              </a:ext>
            </a:extLst>
          </p:cNvPr>
          <p:cNvSpPr/>
          <p:nvPr/>
        </p:nvSpPr>
        <p:spPr>
          <a:xfrm>
            <a:off x="5772150" y="2831742"/>
            <a:ext cx="2172315" cy="56279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0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E5085-6B99-4192-BA1E-1F554549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faces of </a:t>
            </a:r>
            <a:r>
              <a:rPr lang="en-GB" b="1" dirty="0"/>
              <a:t>NP</a:t>
            </a:r>
            <a:endParaRPr lang="en-US" b="1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4311BEE-262A-4E42-945C-8B659B11708F}"/>
              </a:ext>
            </a:extLst>
          </p:cNvPr>
          <p:cNvGrpSpPr/>
          <p:nvPr/>
        </p:nvGrpSpPr>
        <p:grpSpPr>
          <a:xfrm>
            <a:off x="628650" y="2240809"/>
            <a:ext cx="2334270" cy="1925159"/>
            <a:chOff x="6382259" y="3932775"/>
            <a:chExt cx="2334270" cy="192515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28794CF-5F8D-49B1-A80B-6BDACE3C7793}"/>
                </a:ext>
              </a:extLst>
            </p:cNvPr>
            <p:cNvSpPr/>
            <p:nvPr/>
          </p:nvSpPr>
          <p:spPr>
            <a:xfrm>
              <a:off x="7872871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8E300DB-34E7-45A8-A211-ABC3965CF463}"/>
                </a:ext>
              </a:extLst>
            </p:cNvPr>
            <p:cNvSpPr/>
            <p:nvPr/>
          </p:nvSpPr>
          <p:spPr>
            <a:xfrm>
              <a:off x="6816519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19E6C3F-6D07-4541-AB84-2439CAE96399}"/>
                </a:ext>
              </a:extLst>
            </p:cNvPr>
            <p:cNvSpPr/>
            <p:nvPr/>
          </p:nvSpPr>
          <p:spPr>
            <a:xfrm>
              <a:off x="7447013" y="460470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31EC387-F918-4B6E-B9E6-0A89A411FD46}"/>
                </a:ext>
              </a:extLst>
            </p:cNvPr>
            <p:cNvSpPr/>
            <p:nvPr/>
          </p:nvSpPr>
          <p:spPr>
            <a:xfrm>
              <a:off x="8027731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CE72442-E4EC-47E9-B016-8B06B524A750}"/>
                </a:ext>
              </a:extLst>
            </p:cNvPr>
            <p:cNvSpPr/>
            <p:nvPr/>
          </p:nvSpPr>
          <p:spPr>
            <a:xfrm>
              <a:off x="6549819" y="542502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9415B50-6890-4159-84CD-58BE013FA057}"/>
                </a:ext>
              </a:extLst>
            </p:cNvPr>
            <p:cNvSpPr/>
            <p:nvPr/>
          </p:nvSpPr>
          <p:spPr>
            <a:xfrm>
              <a:off x="7017875" y="5432169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5722381-1643-437B-AFEA-086514B41BF6}"/>
                </a:ext>
              </a:extLst>
            </p:cNvPr>
            <p:cNvSpPr/>
            <p:nvPr/>
          </p:nvSpPr>
          <p:spPr>
            <a:xfrm>
              <a:off x="7447013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F25C268-92C6-4B7B-9A2E-419AF642284F}"/>
                </a:ext>
              </a:extLst>
            </p:cNvPr>
            <p:cNvSpPr/>
            <p:nvPr/>
          </p:nvSpPr>
          <p:spPr>
            <a:xfrm>
              <a:off x="7388019" y="39327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35FDE98-09EE-4F0F-B362-716BB11D5991}"/>
                </a:ext>
              </a:extLst>
            </p:cNvPr>
            <p:cNvSpPr/>
            <p:nvPr/>
          </p:nvSpPr>
          <p:spPr>
            <a:xfrm>
              <a:off x="8202765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9082483-2B27-48F1-8A3B-348138DBA8B6}"/>
                </a:ext>
              </a:extLst>
            </p:cNvPr>
            <p:cNvCxnSpPr>
              <a:stCxn id="12" idx="4"/>
              <a:endCxn id="7" idx="0"/>
            </p:cNvCxnSpPr>
            <p:nvPr/>
          </p:nvCxnSpPr>
          <p:spPr>
            <a:xfrm>
              <a:off x="7447013" y="4050763"/>
              <a:ext cx="58994" cy="553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486B792-3875-4849-AADB-36E8EDB96D3D}"/>
                </a:ext>
              </a:extLst>
            </p:cNvPr>
            <p:cNvCxnSpPr>
              <a:cxnSpLocks/>
              <a:stCxn id="12" idx="3"/>
              <a:endCxn id="6" idx="0"/>
            </p:cNvCxnSpPr>
            <p:nvPr/>
          </p:nvCxnSpPr>
          <p:spPr>
            <a:xfrm flipH="1">
              <a:off x="6875513" y="4033484"/>
              <a:ext cx="529785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2C6EDB0-E203-461D-ABD4-405AC5035A3C}"/>
                </a:ext>
              </a:extLst>
            </p:cNvPr>
            <p:cNvCxnSpPr>
              <a:cxnSpLocks/>
              <a:stCxn id="12" idx="5"/>
              <a:endCxn id="8" idx="0"/>
            </p:cNvCxnSpPr>
            <p:nvPr/>
          </p:nvCxnSpPr>
          <p:spPr>
            <a:xfrm>
              <a:off x="7488728" y="4033484"/>
              <a:ext cx="597997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449A9DB-E39C-42AD-8D46-89185B1E7E9B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6608813" y="4706584"/>
              <a:ext cx="224985" cy="7184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59163FD-2F49-4E7B-A7BA-7BF9321AD652}"/>
                </a:ext>
              </a:extLst>
            </p:cNvPr>
            <p:cNvCxnSpPr>
              <a:cxnSpLocks/>
              <a:stCxn id="6" idx="5"/>
              <a:endCxn id="10" idx="0"/>
            </p:cNvCxnSpPr>
            <p:nvPr/>
          </p:nvCxnSpPr>
          <p:spPr>
            <a:xfrm>
              <a:off x="6917228" y="4706584"/>
              <a:ext cx="159641" cy="7255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37A753C4-D14C-42CF-8AE9-7973EE5F6D5D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>
              <a:off x="7506007" y="4722691"/>
              <a:ext cx="0" cy="7011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4D3C8E13-3296-4B4C-8334-629BE85F46F5}"/>
                </a:ext>
              </a:extLst>
            </p:cNvPr>
            <p:cNvCxnSpPr>
              <a:cxnSpLocks/>
              <a:stCxn id="8" idx="3"/>
              <a:endCxn id="5" idx="0"/>
            </p:cNvCxnSpPr>
            <p:nvPr/>
          </p:nvCxnSpPr>
          <p:spPr>
            <a:xfrm flipH="1">
              <a:off x="7931865" y="4706584"/>
              <a:ext cx="113145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C4CB4B3-A97A-4194-9F35-FE8F0C30EF46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8128440" y="4706584"/>
              <a:ext cx="133319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B725C41-8724-4E7D-BD75-504FA1C35E03}"/>
                </a:ext>
              </a:extLst>
            </p:cNvPr>
            <p:cNvSpPr txBox="1"/>
            <p:nvPr/>
          </p:nvSpPr>
          <p:spPr>
            <a:xfrm>
              <a:off x="8373165" y="44384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7F5D883-D7EC-4121-BB23-F6BF898A4CCE}"/>
                </a:ext>
              </a:extLst>
            </p:cNvPr>
            <p:cNvCxnSpPr>
              <a:cxnSpLocks/>
              <a:stCxn id="12" idx="6"/>
              <a:endCxn id="22" idx="0"/>
            </p:cNvCxnSpPr>
            <p:nvPr/>
          </p:nvCxnSpPr>
          <p:spPr>
            <a:xfrm>
              <a:off x="7506007" y="3991769"/>
              <a:ext cx="1038840" cy="446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0352008-06FE-4C08-BAA4-EADAF822198C}"/>
                </a:ext>
              </a:extLst>
            </p:cNvPr>
            <p:cNvSpPr txBox="1"/>
            <p:nvPr/>
          </p:nvSpPr>
          <p:spPr>
            <a:xfrm>
              <a:off x="8373165" y="48078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12AACD3-B7EB-4007-A254-1A3308003AF3}"/>
                </a:ext>
              </a:extLst>
            </p:cNvPr>
            <p:cNvSpPr txBox="1"/>
            <p:nvPr/>
          </p:nvSpPr>
          <p:spPr>
            <a:xfrm>
              <a:off x="7716531" y="5544029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9B075DE-2A0E-4DB2-B06B-68BE0FBBB1CF}"/>
                </a:ext>
              </a:extLst>
            </p:cNvPr>
            <p:cNvSpPr txBox="1"/>
            <p:nvPr/>
          </p:nvSpPr>
          <p:spPr>
            <a:xfrm>
              <a:off x="8052407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7E83393-5882-4BA6-920E-FC79BAF2FEF8}"/>
                </a:ext>
              </a:extLst>
            </p:cNvPr>
            <p:cNvSpPr txBox="1"/>
            <p:nvPr/>
          </p:nvSpPr>
          <p:spPr>
            <a:xfrm>
              <a:off x="6867517" y="5544307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9FF0CF3-25EF-405A-B0DE-BCB584A9EBFC}"/>
                </a:ext>
              </a:extLst>
            </p:cNvPr>
            <p:cNvSpPr txBox="1"/>
            <p:nvPr/>
          </p:nvSpPr>
          <p:spPr>
            <a:xfrm>
              <a:off x="6382259" y="5550157"/>
              <a:ext cx="441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YES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FCD46DE-10C8-44D1-932D-C89C9ED5F9C8}"/>
                </a:ext>
              </a:extLst>
            </p:cNvPr>
            <p:cNvSpPr txBox="1"/>
            <p:nvPr/>
          </p:nvSpPr>
          <p:spPr>
            <a:xfrm>
              <a:off x="8369810" y="524694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4810D16-F1C6-4F5A-BC68-08C7998CA939}"/>
                </a:ext>
              </a:extLst>
            </p:cNvPr>
            <p:cNvSpPr txBox="1"/>
            <p:nvPr/>
          </p:nvSpPr>
          <p:spPr>
            <a:xfrm>
              <a:off x="7289873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9E3D26C4-E7C5-46B8-A58D-082863260130}"/>
              </a:ext>
            </a:extLst>
          </p:cNvPr>
          <p:cNvSpPr txBox="1"/>
          <p:nvPr/>
        </p:nvSpPr>
        <p:spPr>
          <a:xfrm>
            <a:off x="628650" y="1690689"/>
            <a:ext cx="2242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The NTM Approach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8A5F55A-7A8C-4954-BE73-7B56F67FA868}"/>
              </a:ext>
            </a:extLst>
          </p:cNvPr>
          <p:cNvSpPr txBox="1"/>
          <p:nvPr/>
        </p:nvSpPr>
        <p:spPr>
          <a:xfrm>
            <a:off x="4421521" y="1690689"/>
            <a:ext cx="476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The Non-deterministic Algorithm Approach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84E3410-6F02-4063-9219-02763AD96355}"/>
              </a:ext>
            </a:extLst>
          </p:cNvPr>
          <p:cNvSpPr/>
          <p:nvPr/>
        </p:nvSpPr>
        <p:spPr>
          <a:xfrm>
            <a:off x="628650" y="4254184"/>
            <a:ext cx="38390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NP </a:t>
            </a:r>
            <a:r>
              <a:rPr lang="en-GB" sz="2000" dirty="0"/>
              <a:t>is the set of decision problems that can be decided by NTM within polynomial time</a:t>
            </a:r>
            <a:r>
              <a:rPr lang="en-US" sz="2000" dirty="0"/>
              <a:t>.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DEDC85-307B-4C21-B127-EAF7DE287E11}"/>
              </a:ext>
            </a:extLst>
          </p:cNvPr>
          <p:cNvSpPr/>
          <p:nvPr/>
        </p:nvSpPr>
        <p:spPr>
          <a:xfrm>
            <a:off x="4780415" y="4254183"/>
            <a:ext cx="40508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GB" sz="2000" b="1" dirty="0"/>
              <a:t>NP</a:t>
            </a:r>
            <a:r>
              <a:rPr lang="en-GB" sz="2000" dirty="0"/>
              <a:t> is the set of decision problems that have polynomially bounded non-deterministic algorithms.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7357F94-4BF5-46A0-AEDD-B93B607661CA}"/>
              </a:ext>
            </a:extLst>
          </p:cNvPr>
          <p:cNvSpPr/>
          <p:nvPr/>
        </p:nvSpPr>
        <p:spPr>
          <a:xfrm>
            <a:off x="422633" y="5479772"/>
            <a:ext cx="8298733" cy="830997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NP </a:t>
            </a:r>
            <a:r>
              <a:rPr lang="en-GB" sz="2400" dirty="0"/>
              <a:t>is the set of decision problems that </a:t>
            </a:r>
            <a:br>
              <a:rPr lang="en-GB" sz="2400" dirty="0"/>
            </a:br>
            <a:r>
              <a:rPr lang="en-GB" sz="2400" dirty="0"/>
              <a:t>“yes” instances have </a:t>
            </a:r>
            <a:r>
              <a:rPr lang="en-GB" sz="2400" dirty="0">
                <a:solidFill>
                  <a:srgbClr val="C00000"/>
                </a:solidFill>
              </a:rPr>
              <a:t>short proofs</a:t>
            </a:r>
            <a:r>
              <a:rPr lang="en-GB" sz="2400" dirty="0"/>
              <a:t> that are </a:t>
            </a:r>
            <a:r>
              <a:rPr lang="en-GB" sz="2400" dirty="0">
                <a:solidFill>
                  <a:srgbClr val="C00000"/>
                </a:solidFill>
              </a:rPr>
              <a:t>efficiently verifiable</a:t>
            </a:r>
            <a:r>
              <a:rPr lang="en-GB" sz="2400" dirty="0"/>
              <a:t>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">
                <a:extLst>
                  <a:ext uri="{FF2B5EF4-FFF2-40B4-BE49-F238E27FC236}">
                    <a16:creationId xmlns:a16="http://schemas.microsoft.com/office/drawing/2014/main" id="{B5D2B0BB-A732-4834-80FA-FDF0513C742B}"/>
                  </a:ext>
                </a:extLst>
              </p:cNvPr>
              <p:cNvSpPr/>
              <p:nvPr/>
            </p:nvSpPr>
            <p:spPr>
              <a:xfrm>
                <a:off x="4875773" y="2359187"/>
                <a:ext cx="3205317" cy="1565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b="1" u="sng" dirty="0">
                    <a:solidFill>
                      <a:schemeClr val="tx1"/>
                    </a:solidFill>
                  </a:rPr>
                  <a:t>NonDetAlg(</a:t>
                </a:r>
                <a14:m>
                  <m:oMath xmlns:m="http://schemas.openxmlformats.org/officeDocument/2006/math">
                    <m:r>
                      <a:rPr lang="en-GB" b="1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b="1" u="sng" dirty="0">
                    <a:solidFill>
                      <a:schemeClr val="tx1"/>
                    </a:solidFill>
                  </a:rPr>
                  <a:t>):</a:t>
                </a:r>
              </a:p>
              <a:p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cer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GenRndCertFree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flag = Verify(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cer,x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(flag == 1)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Output(“yes”)</a:t>
                </a:r>
              </a:p>
            </p:txBody>
          </p:sp>
        </mc:Choice>
        <mc:Fallback xmlns="">
          <p:sp>
            <p:nvSpPr>
              <p:cNvPr id="37" name="矩形 3">
                <a:extLst>
                  <a:ext uri="{FF2B5EF4-FFF2-40B4-BE49-F238E27FC236}">
                    <a16:creationId xmlns:a16="http://schemas.microsoft.com/office/drawing/2014/main" id="{B5D2B0BB-A732-4834-80FA-FDF0513C74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773" y="2359187"/>
                <a:ext cx="3205317" cy="1565121"/>
              </a:xfrm>
              <a:prstGeom prst="rect">
                <a:avLst/>
              </a:prstGeom>
              <a:blipFill>
                <a:blip r:embed="rId3"/>
                <a:stretch>
                  <a:fillRect l="-1512" t="-1538" r="-567" b="-38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97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EE2E1-FF6E-4984-9434-362E4856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SAT</a:t>
            </a:r>
            <a:r>
              <a:rPr lang="en-GB" dirty="0"/>
              <a:t>: A Problem in </a:t>
            </a:r>
            <a:r>
              <a:rPr lang="en-GB" b="1" dirty="0"/>
              <a:t>NP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344B1A-F402-4E77-B09C-A8C45500FA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90648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Given a Boolean formula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400" dirty="0"/>
                  <a:t> in CNF, is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400" dirty="0"/>
                  <a:t> satisfiable? </a:t>
                </a:r>
              </a:p>
              <a:p>
                <a:r>
                  <a:rPr lang="en-GB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Example: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ba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344B1A-F402-4E77-B09C-A8C45500F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90648"/>
                <a:ext cx="7886700" cy="4351338"/>
              </a:xfrm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FC50C4A1-6785-4279-86F0-2993EF1A5482}"/>
              </a:ext>
            </a:extLst>
          </p:cNvPr>
          <p:cNvGrpSpPr/>
          <p:nvPr/>
        </p:nvGrpSpPr>
        <p:grpSpPr>
          <a:xfrm>
            <a:off x="628650" y="2891629"/>
            <a:ext cx="2334270" cy="1925159"/>
            <a:chOff x="6382259" y="3932775"/>
            <a:chExt cx="2334270" cy="192515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72180BC-A722-4701-ABF1-AC643715FF71}"/>
                </a:ext>
              </a:extLst>
            </p:cNvPr>
            <p:cNvSpPr/>
            <p:nvPr/>
          </p:nvSpPr>
          <p:spPr>
            <a:xfrm>
              <a:off x="7872871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CC8AD52-3F06-48A7-BE67-B5EE16B6446B}"/>
                </a:ext>
              </a:extLst>
            </p:cNvPr>
            <p:cNvSpPr/>
            <p:nvPr/>
          </p:nvSpPr>
          <p:spPr>
            <a:xfrm>
              <a:off x="6816519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56782D0-A1AD-4C62-821E-8250F49AC7B5}"/>
                </a:ext>
              </a:extLst>
            </p:cNvPr>
            <p:cNvSpPr/>
            <p:nvPr/>
          </p:nvSpPr>
          <p:spPr>
            <a:xfrm>
              <a:off x="7447013" y="460470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B6031C5-4036-40C1-8C42-D8DC5062A4E3}"/>
                </a:ext>
              </a:extLst>
            </p:cNvPr>
            <p:cNvSpPr/>
            <p:nvPr/>
          </p:nvSpPr>
          <p:spPr>
            <a:xfrm>
              <a:off x="8027731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5501C20-1700-4B0E-AF0F-B5FDD70CCCEE}"/>
                </a:ext>
              </a:extLst>
            </p:cNvPr>
            <p:cNvSpPr/>
            <p:nvPr/>
          </p:nvSpPr>
          <p:spPr>
            <a:xfrm>
              <a:off x="6549819" y="542502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5CECB30-02E7-4FDC-8935-CC6E53CC4B57}"/>
                </a:ext>
              </a:extLst>
            </p:cNvPr>
            <p:cNvSpPr/>
            <p:nvPr/>
          </p:nvSpPr>
          <p:spPr>
            <a:xfrm>
              <a:off x="7017875" y="5432169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2D3D9BF-9C87-4E11-A299-81EFEBED3327}"/>
                </a:ext>
              </a:extLst>
            </p:cNvPr>
            <p:cNvSpPr/>
            <p:nvPr/>
          </p:nvSpPr>
          <p:spPr>
            <a:xfrm>
              <a:off x="7447013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725C43F-CCE4-4C6D-90F5-97282954A4E8}"/>
                </a:ext>
              </a:extLst>
            </p:cNvPr>
            <p:cNvSpPr/>
            <p:nvPr/>
          </p:nvSpPr>
          <p:spPr>
            <a:xfrm>
              <a:off x="7388019" y="39327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7ACD685-830C-422D-81BC-36EC3194749A}"/>
                </a:ext>
              </a:extLst>
            </p:cNvPr>
            <p:cNvSpPr/>
            <p:nvPr/>
          </p:nvSpPr>
          <p:spPr>
            <a:xfrm>
              <a:off x="8202765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9A33F7F-4210-479C-BA50-E049CF2BAC48}"/>
                </a:ext>
              </a:extLst>
            </p:cNvPr>
            <p:cNvCxnSpPr>
              <a:stCxn id="12" idx="4"/>
              <a:endCxn id="7" idx="0"/>
            </p:cNvCxnSpPr>
            <p:nvPr/>
          </p:nvCxnSpPr>
          <p:spPr>
            <a:xfrm>
              <a:off x="7447013" y="4050763"/>
              <a:ext cx="58994" cy="553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47BA00D-1A42-4920-BF15-0CC4AF16CDF3}"/>
                </a:ext>
              </a:extLst>
            </p:cNvPr>
            <p:cNvCxnSpPr>
              <a:cxnSpLocks/>
              <a:stCxn id="12" idx="3"/>
              <a:endCxn id="6" idx="0"/>
            </p:cNvCxnSpPr>
            <p:nvPr/>
          </p:nvCxnSpPr>
          <p:spPr>
            <a:xfrm flipH="1">
              <a:off x="6875513" y="4033484"/>
              <a:ext cx="529785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7F0B76F-09B1-4B3B-93A9-BE97AB6FE4C6}"/>
                </a:ext>
              </a:extLst>
            </p:cNvPr>
            <p:cNvCxnSpPr>
              <a:cxnSpLocks/>
              <a:stCxn id="12" idx="5"/>
              <a:endCxn id="8" idx="0"/>
            </p:cNvCxnSpPr>
            <p:nvPr/>
          </p:nvCxnSpPr>
          <p:spPr>
            <a:xfrm>
              <a:off x="7488728" y="4033484"/>
              <a:ext cx="597997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95D079A-A4BB-4DA6-93B8-22840A74129D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6608813" y="4706584"/>
              <a:ext cx="224985" cy="7184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429CE6F-1D88-427D-89D0-9644AEDF9F7D}"/>
                </a:ext>
              </a:extLst>
            </p:cNvPr>
            <p:cNvCxnSpPr>
              <a:cxnSpLocks/>
              <a:stCxn id="6" idx="5"/>
              <a:endCxn id="10" idx="0"/>
            </p:cNvCxnSpPr>
            <p:nvPr/>
          </p:nvCxnSpPr>
          <p:spPr>
            <a:xfrm>
              <a:off x="6917228" y="4706584"/>
              <a:ext cx="159641" cy="7255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8EE40E6-C874-4ADE-A4B0-9B06F6D7DF47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>
              <a:off x="7506007" y="4722691"/>
              <a:ext cx="0" cy="7011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88E130A-BF35-4092-86A6-80094CB43D7B}"/>
                </a:ext>
              </a:extLst>
            </p:cNvPr>
            <p:cNvCxnSpPr>
              <a:cxnSpLocks/>
              <a:stCxn id="8" idx="3"/>
              <a:endCxn id="5" idx="0"/>
            </p:cNvCxnSpPr>
            <p:nvPr/>
          </p:nvCxnSpPr>
          <p:spPr>
            <a:xfrm flipH="1">
              <a:off x="7931865" y="4706584"/>
              <a:ext cx="113145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D564510-20A5-4210-A6FD-7F33A42F8131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8128440" y="4706584"/>
              <a:ext cx="133319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F05B177-5199-4853-BAA6-CBB9C89E6B39}"/>
                </a:ext>
              </a:extLst>
            </p:cNvPr>
            <p:cNvSpPr txBox="1"/>
            <p:nvPr/>
          </p:nvSpPr>
          <p:spPr>
            <a:xfrm>
              <a:off x="8373165" y="44384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F1491A9-8C1B-49D0-86AF-5EE4BEDC1B7D}"/>
                </a:ext>
              </a:extLst>
            </p:cNvPr>
            <p:cNvCxnSpPr>
              <a:cxnSpLocks/>
              <a:stCxn id="12" idx="6"/>
              <a:endCxn id="22" idx="0"/>
            </p:cNvCxnSpPr>
            <p:nvPr/>
          </p:nvCxnSpPr>
          <p:spPr>
            <a:xfrm>
              <a:off x="7506007" y="3991769"/>
              <a:ext cx="1038840" cy="446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EB4B978-C41E-4C4D-BDEE-8352D0AE6C4E}"/>
                </a:ext>
              </a:extLst>
            </p:cNvPr>
            <p:cNvSpPr txBox="1"/>
            <p:nvPr/>
          </p:nvSpPr>
          <p:spPr>
            <a:xfrm>
              <a:off x="8373165" y="48078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4D23927-9C31-47A2-9E0A-BE118AE5E941}"/>
                </a:ext>
              </a:extLst>
            </p:cNvPr>
            <p:cNvSpPr txBox="1"/>
            <p:nvPr/>
          </p:nvSpPr>
          <p:spPr>
            <a:xfrm>
              <a:off x="7716531" y="5544029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5AF3F02-6585-40B1-82AC-CA53AA069A6D}"/>
                </a:ext>
              </a:extLst>
            </p:cNvPr>
            <p:cNvSpPr txBox="1"/>
            <p:nvPr/>
          </p:nvSpPr>
          <p:spPr>
            <a:xfrm>
              <a:off x="8052407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152FC0-264A-4A05-A0F9-D4D46FFC9213}"/>
                </a:ext>
              </a:extLst>
            </p:cNvPr>
            <p:cNvSpPr txBox="1"/>
            <p:nvPr/>
          </p:nvSpPr>
          <p:spPr>
            <a:xfrm>
              <a:off x="6867517" y="5544307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133DD70-DC6E-4845-9B7A-4A5C5A032320}"/>
                </a:ext>
              </a:extLst>
            </p:cNvPr>
            <p:cNvSpPr txBox="1"/>
            <p:nvPr/>
          </p:nvSpPr>
          <p:spPr>
            <a:xfrm>
              <a:off x="6382259" y="5550157"/>
              <a:ext cx="441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YES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313B490-479A-4D39-A918-727F3DA355A2}"/>
                </a:ext>
              </a:extLst>
            </p:cNvPr>
            <p:cNvSpPr txBox="1"/>
            <p:nvPr/>
          </p:nvSpPr>
          <p:spPr>
            <a:xfrm>
              <a:off x="8369810" y="524694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D5C58A2-888B-4FB1-87A9-061BD76CA45B}"/>
                </a:ext>
              </a:extLst>
            </p:cNvPr>
            <p:cNvSpPr txBox="1"/>
            <p:nvPr/>
          </p:nvSpPr>
          <p:spPr>
            <a:xfrm>
              <a:off x="7289873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F651B614-9EB7-4478-8784-21B4B38D815F}"/>
              </a:ext>
            </a:extLst>
          </p:cNvPr>
          <p:cNvSpPr txBox="1"/>
          <p:nvPr/>
        </p:nvSpPr>
        <p:spPr>
          <a:xfrm>
            <a:off x="628650" y="2491519"/>
            <a:ext cx="2203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The NTM Approach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B09EFEB-D9B2-4BFE-901E-0DC61A50D9F2}"/>
              </a:ext>
            </a:extLst>
          </p:cNvPr>
          <p:cNvSpPr txBox="1"/>
          <p:nvPr/>
        </p:nvSpPr>
        <p:spPr>
          <a:xfrm>
            <a:off x="4484943" y="2491519"/>
            <a:ext cx="4676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The Non-deterministic Algorithm Approach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BAAAA33-E6EC-4DB5-A3D5-9B3E7FA69727}"/>
              </a:ext>
            </a:extLst>
          </p:cNvPr>
          <p:cNvSpPr txBox="1"/>
          <p:nvPr/>
        </p:nvSpPr>
        <p:spPr>
          <a:xfrm>
            <a:off x="628650" y="4822081"/>
            <a:ext cx="3338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Each branch is a truth assignment</a:t>
            </a:r>
            <a:br>
              <a:rPr lang="en-GB" dirty="0"/>
            </a:br>
            <a:r>
              <a:rPr lang="en-GB" dirty="0"/>
              <a:t>for a Boolean variable.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59B05A2-F805-40FE-A54B-5D64A03BFC08}"/>
                  </a:ext>
                </a:extLst>
              </p:cNvPr>
              <p:cNvSpPr txBox="1"/>
              <p:nvPr/>
            </p:nvSpPr>
            <p:spPr>
              <a:xfrm>
                <a:off x="4484943" y="4822080"/>
                <a:ext cx="40476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Each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𝑐𝑒𝑟</m:t>
                    </m:r>
                  </m:oMath>
                </a14:m>
                <a:r>
                  <a:rPr lang="en-GB" dirty="0"/>
                  <a:t> contains a truth assignment </a:t>
                </a:r>
                <a:br>
                  <a:rPr lang="en-GB" dirty="0"/>
                </a:br>
                <a:r>
                  <a:rPr lang="en-GB" dirty="0"/>
                  <a:t>for all Boolean variables.</a:t>
                </a:r>
                <a:endParaRPr 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59B05A2-F805-40FE-A54B-5D64A03BF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43" y="4822080"/>
                <a:ext cx="4047630" cy="646331"/>
              </a:xfrm>
              <a:prstGeom prst="rect">
                <a:avLst/>
              </a:prstGeom>
              <a:blipFill>
                <a:blip r:embed="rId5"/>
                <a:stretch>
                  <a:fillRect l="-135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2B371B20-02AC-4179-8414-915B8246A90E}"/>
              </a:ext>
            </a:extLst>
          </p:cNvPr>
          <p:cNvSpPr/>
          <p:nvPr/>
        </p:nvSpPr>
        <p:spPr>
          <a:xfrm>
            <a:off x="1050353" y="5879537"/>
            <a:ext cx="7043294" cy="707886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000" b="1" dirty="0"/>
              <a:t>NP </a:t>
            </a:r>
            <a:r>
              <a:rPr lang="en-GB" sz="2000" dirty="0"/>
              <a:t>is the set of decision problems that </a:t>
            </a:r>
            <a:br>
              <a:rPr lang="en-GB" sz="2000" dirty="0"/>
            </a:br>
            <a:r>
              <a:rPr lang="en-GB" sz="2000" dirty="0"/>
              <a:t>“yes” instances have </a:t>
            </a:r>
            <a:r>
              <a:rPr lang="en-GB" sz="2000" dirty="0">
                <a:solidFill>
                  <a:srgbClr val="C00000"/>
                </a:solidFill>
              </a:rPr>
              <a:t>short proofs</a:t>
            </a:r>
            <a:r>
              <a:rPr lang="en-GB" sz="2000" dirty="0"/>
              <a:t> that are </a:t>
            </a:r>
            <a:r>
              <a:rPr lang="en-GB" sz="2000" dirty="0">
                <a:solidFill>
                  <a:srgbClr val="C00000"/>
                </a:solidFill>
              </a:rPr>
              <a:t>efficiently verifiable</a:t>
            </a:r>
            <a:r>
              <a:rPr lang="en-GB" sz="2000" dirty="0"/>
              <a:t>.</a:t>
            </a:r>
            <a:endParaRPr lang="en-US" sz="2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C0CBF90-2BD8-4DDC-8850-49A3E3FD7045}"/>
              </a:ext>
            </a:extLst>
          </p:cNvPr>
          <p:cNvSpPr txBox="1"/>
          <p:nvPr/>
        </p:nvSpPr>
        <p:spPr>
          <a:xfrm>
            <a:off x="628650" y="5416110"/>
            <a:ext cx="660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Correctness of truth assignment can be verified in polynomial time.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">
                <a:extLst>
                  <a:ext uri="{FF2B5EF4-FFF2-40B4-BE49-F238E27FC236}">
                    <a16:creationId xmlns:a16="http://schemas.microsoft.com/office/drawing/2014/main" id="{EF0D756E-1E2A-4C61-9EF1-2C7F55AEF4DB}"/>
                  </a:ext>
                </a:extLst>
              </p:cNvPr>
              <p:cNvSpPr/>
              <p:nvPr/>
            </p:nvSpPr>
            <p:spPr>
              <a:xfrm>
                <a:off x="4674417" y="3097778"/>
                <a:ext cx="3205317" cy="1565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b="1" u="sng" dirty="0">
                    <a:solidFill>
                      <a:schemeClr val="tx1"/>
                    </a:solidFill>
                  </a:rPr>
                  <a:t>NonDetAlg(</a:t>
                </a:r>
                <a14:m>
                  <m:oMath xmlns:m="http://schemas.openxmlformats.org/officeDocument/2006/math">
                    <m:r>
                      <a:rPr lang="en-GB" b="1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b="1" u="sng" dirty="0">
                    <a:solidFill>
                      <a:schemeClr val="tx1"/>
                    </a:solidFill>
                  </a:rPr>
                  <a:t>):</a:t>
                </a:r>
              </a:p>
              <a:p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cer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GenRndCertFree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flag = Verify(</a:t>
                </a:r>
                <a:r>
                  <a:rPr lang="en-GB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cer,x</a:t>
                </a:r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(flag == 1)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Output(“yes”)</a:t>
                </a:r>
              </a:p>
            </p:txBody>
          </p:sp>
        </mc:Choice>
        <mc:Fallback xmlns="">
          <p:sp>
            <p:nvSpPr>
              <p:cNvPr id="39" name="矩形 3">
                <a:extLst>
                  <a:ext uri="{FF2B5EF4-FFF2-40B4-BE49-F238E27FC236}">
                    <a16:creationId xmlns:a16="http://schemas.microsoft.com/office/drawing/2014/main" id="{EF0D756E-1E2A-4C61-9EF1-2C7F55AEF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417" y="3097778"/>
                <a:ext cx="3205317" cy="1565121"/>
              </a:xfrm>
              <a:prstGeom prst="rect">
                <a:avLst/>
              </a:prstGeom>
              <a:blipFill>
                <a:blip r:embed="rId6"/>
                <a:stretch>
                  <a:fillRect l="-1512" t="-1538" r="-567" b="-38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84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/>
      <p:bldP spid="37" grpId="0" animBg="1"/>
      <p:bldP spid="38" grpId="0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CFB132F1-A094-4319-9465-FFA31CE42F0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CFB132F1-A094-4319-9465-FFA31CE42F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45F5BEF-8D50-4A28-8B46-EE5D35770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400" b="1" dirty="0"/>
              <a:t>P </a:t>
            </a:r>
            <a:r>
              <a:rPr lang="en-GB" sz="2400" dirty="0"/>
              <a:t>is the set of decision problems that have </a:t>
            </a:r>
            <a:r>
              <a:rPr lang="en-US" sz="2400" dirty="0"/>
              <a:t>polynomially bounded algorithms.</a:t>
            </a:r>
            <a:endParaRPr lang="en-GB" sz="2400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GB" sz="2400" b="1" dirty="0"/>
              <a:t>P </a:t>
            </a:r>
            <a:r>
              <a:rPr lang="en-GB" sz="2400" dirty="0"/>
              <a:t>is the set of decision problems that can be decided by (deterministic) TM within polynomial time</a:t>
            </a:r>
            <a:r>
              <a:rPr lang="en-US" sz="2400" dirty="0"/>
              <a:t>.</a:t>
            </a:r>
            <a:endParaRPr lang="en-GB" sz="1800" dirty="0"/>
          </a:p>
          <a:p>
            <a:pPr>
              <a:spcBef>
                <a:spcPts val="600"/>
              </a:spcBef>
            </a:pPr>
            <a:r>
              <a:rPr lang="en-GB" sz="2400" b="1" dirty="0"/>
              <a:t>NP</a:t>
            </a:r>
            <a:r>
              <a:rPr lang="en-GB" sz="2400" dirty="0"/>
              <a:t> is the set of decision problems that have polynomially bounded non-deterministic algorithms.</a:t>
            </a:r>
            <a:endParaRPr lang="en-GB" sz="2400" b="1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GB" sz="2400" b="1" dirty="0"/>
              <a:t>NP </a:t>
            </a:r>
            <a:r>
              <a:rPr lang="en-GB" sz="2400" dirty="0"/>
              <a:t>is the set of decision problems that can be decided by NTM within polynomial time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GB" sz="2400" dirty="0">
                <a:solidFill>
                  <a:srgbClr val="C00000"/>
                </a:solidFill>
              </a:rPr>
              <a:t>Any algorithm is also a special non-deterministic algorithm,</a:t>
            </a:r>
            <a:br>
              <a:rPr lang="en-GB" sz="2400" dirty="0">
                <a:solidFill>
                  <a:srgbClr val="C00000"/>
                </a:solidFill>
              </a:rPr>
            </a:br>
            <a:r>
              <a:rPr lang="en-GB" sz="2400" dirty="0">
                <a:solidFill>
                  <a:srgbClr val="C00000"/>
                </a:solidFill>
              </a:rPr>
              <a:t>any TM is also a special NTM.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1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B501921-E548-4942-AB90-00F19DE077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The big question: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1" i="0" smtClean="0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B501921-E548-4942-AB90-00F19DE07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4323BA-C4FA-49FC-BC05-48021070F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66724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GB" sz="2400" dirty="0"/>
                  <a:t>Most people believe </a:t>
                </a:r>
                <a14:m>
                  <m:oMath xmlns:m="http://schemas.openxmlformats.org/officeDocument/2006/math"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GB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dirty="0"/>
                  <a:t>Informally, NTM and non-deterministic algorithm allows </a:t>
                </a:r>
                <a:br>
                  <a:rPr lang="en-GB" sz="2400" dirty="0"/>
                </a:br>
                <a:r>
                  <a:rPr lang="en-GB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exponential</a:t>
                </a:r>
                <a:r>
                  <a:rPr lang="en-GB" sz="2400" dirty="0"/>
                  <a:t> “trials” within </a:t>
                </a:r>
                <a:r>
                  <a:rPr lang="en-GB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polynomial</a:t>
                </a:r>
                <a:r>
                  <a:rPr lang="en-GB" sz="2400" dirty="0"/>
                  <a:t> time.</a:t>
                </a:r>
              </a:p>
              <a:p>
                <a:pPr>
                  <a:spcBef>
                    <a:spcPts val="600"/>
                  </a:spcBef>
                </a:pPr>
                <a:endParaRPr lang="en-GB" sz="2400" dirty="0"/>
              </a:p>
              <a:p>
                <a:pPr>
                  <a:spcBef>
                    <a:spcPts val="600"/>
                  </a:spcBef>
                </a:pPr>
                <a:endParaRPr lang="en-GB" sz="2400" dirty="0"/>
              </a:p>
              <a:p>
                <a:pPr>
                  <a:spcBef>
                    <a:spcPts val="600"/>
                  </a:spcBef>
                </a:pPr>
                <a:endParaRPr lang="en-GB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GB" sz="2400" dirty="0"/>
              </a:p>
              <a:p>
                <a:pPr>
                  <a:spcBef>
                    <a:spcPts val="1800"/>
                  </a:spcBef>
                </a:pPr>
                <a:r>
                  <a:rPr lang="en-GB" sz="2400" b="1" dirty="0"/>
                  <a:t>P</a:t>
                </a:r>
                <a:r>
                  <a:rPr lang="en-US" sz="2400" dirty="0"/>
                  <a:t> is the set of decision problems efficiently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solvable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b="1" dirty="0"/>
                  <a:t>N</a:t>
                </a:r>
                <a:r>
                  <a:rPr lang="en-US" sz="2400" b="1" dirty="0"/>
                  <a:t>P</a:t>
                </a:r>
                <a:r>
                  <a:rPr lang="en-US" sz="2400" dirty="0"/>
                  <a:t> is the set of decision problems efficiently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verifiable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Solving a problem </a:t>
                </a:r>
                <a:r>
                  <a:rPr lang="en-GB" sz="2400" b="1" i="1" dirty="0">
                    <a:solidFill>
                      <a:schemeClr val="accent2">
                        <a:lumMod val="75000"/>
                      </a:schemeClr>
                    </a:solidFill>
                  </a:rPr>
                  <a:t>should</a:t>
                </a: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 be harder than verifying an answer?!</a:t>
                </a:r>
              </a:p>
              <a:p>
                <a:pPr>
                  <a:spcBef>
                    <a:spcPts val="600"/>
                  </a:spcBef>
                </a:pPr>
                <a:r>
                  <a:rPr lang="en-GB" sz="2400" dirty="0">
                    <a:solidFill>
                      <a:srgbClr val="C00000"/>
                    </a:solidFill>
                  </a:rPr>
                  <a:t>Yet we haven't found any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while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GB" sz="2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4323BA-C4FA-49FC-BC05-48021070F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667249"/>
              </a:xfrm>
              <a:blipFill>
                <a:blip r:embed="rId3"/>
                <a:stretch>
                  <a:fillRect l="-931" t="-1828" b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4CBB8EAE-838E-47ED-870B-40CBBDF7FCCB}"/>
              </a:ext>
            </a:extLst>
          </p:cNvPr>
          <p:cNvGrpSpPr/>
          <p:nvPr/>
        </p:nvGrpSpPr>
        <p:grpSpPr>
          <a:xfrm>
            <a:off x="1152816" y="2877076"/>
            <a:ext cx="1964011" cy="1619793"/>
            <a:chOff x="6382259" y="3932775"/>
            <a:chExt cx="2334270" cy="192515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35EC555-A017-4643-9D6F-8EF363A0ED4C}"/>
                </a:ext>
              </a:extLst>
            </p:cNvPr>
            <p:cNvSpPr/>
            <p:nvPr/>
          </p:nvSpPr>
          <p:spPr>
            <a:xfrm>
              <a:off x="7872871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677A58A-38FB-4360-8868-C2B480E857C0}"/>
                </a:ext>
              </a:extLst>
            </p:cNvPr>
            <p:cNvSpPr/>
            <p:nvPr/>
          </p:nvSpPr>
          <p:spPr>
            <a:xfrm>
              <a:off x="6816519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D0D9686-2506-49F2-82A5-25457DC0205A}"/>
                </a:ext>
              </a:extLst>
            </p:cNvPr>
            <p:cNvSpPr/>
            <p:nvPr/>
          </p:nvSpPr>
          <p:spPr>
            <a:xfrm>
              <a:off x="7447013" y="460470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C1539B6-E1A8-4C7D-855B-83638EA4FD5B}"/>
                </a:ext>
              </a:extLst>
            </p:cNvPr>
            <p:cNvSpPr/>
            <p:nvPr/>
          </p:nvSpPr>
          <p:spPr>
            <a:xfrm>
              <a:off x="8027731" y="46058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CA5FC2-32A1-45B7-BB87-DA8687EA6ED6}"/>
                </a:ext>
              </a:extLst>
            </p:cNvPr>
            <p:cNvSpPr/>
            <p:nvPr/>
          </p:nvSpPr>
          <p:spPr>
            <a:xfrm>
              <a:off x="6549819" y="542502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1956B51-35B4-4D68-8169-CD55733354E9}"/>
                </a:ext>
              </a:extLst>
            </p:cNvPr>
            <p:cNvSpPr/>
            <p:nvPr/>
          </p:nvSpPr>
          <p:spPr>
            <a:xfrm>
              <a:off x="7017875" y="5432169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451A0E4-7FA1-4819-9892-57E7392DCDAF}"/>
                </a:ext>
              </a:extLst>
            </p:cNvPr>
            <p:cNvSpPr/>
            <p:nvPr/>
          </p:nvSpPr>
          <p:spPr>
            <a:xfrm>
              <a:off x="7447013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6E17B31-24F1-4BEE-8DFD-C9B12DE28A55}"/>
                </a:ext>
              </a:extLst>
            </p:cNvPr>
            <p:cNvSpPr/>
            <p:nvPr/>
          </p:nvSpPr>
          <p:spPr>
            <a:xfrm>
              <a:off x="7388019" y="3932775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5B8CD7D-E7D8-42E5-8BED-E66D3AFE19AF}"/>
                </a:ext>
              </a:extLst>
            </p:cNvPr>
            <p:cNvSpPr/>
            <p:nvPr/>
          </p:nvSpPr>
          <p:spPr>
            <a:xfrm>
              <a:off x="8202765" y="5423853"/>
              <a:ext cx="117988" cy="1179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5F094B5-A560-43AD-A759-2B4996D55B90}"/>
                </a:ext>
              </a:extLst>
            </p:cNvPr>
            <p:cNvCxnSpPr>
              <a:stCxn id="12" idx="4"/>
              <a:endCxn id="7" idx="0"/>
            </p:cNvCxnSpPr>
            <p:nvPr/>
          </p:nvCxnSpPr>
          <p:spPr>
            <a:xfrm>
              <a:off x="7447013" y="4050763"/>
              <a:ext cx="58994" cy="553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03C47DE-E2C4-4A26-9033-B97325595310}"/>
                </a:ext>
              </a:extLst>
            </p:cNvPr>
            <p:cNvCxnSpPr>
              <a:cxnSpLocks/>
              <a:stCxn id="12" idx="3"/>
              <a:endCxn id="6" idx="0"/>
            </p:cNvCxnSpPr>
            <p:nvPr/>
          </p:nvCxnSpPr>
          <p:spPr>
            <a:xfrm flipH="1">
              <a:off x="6875513" y="4033484"/>
              <a:ext cx="529785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941946C5-ADCA-42F8-A1AA-17700E6A626F}"/>
                </a:ext>
              </a:extLst>
            </p:cNvPr>
            <p:cNvCxnSpPr>
              <a:cxnSpLocks/>
              <a:stCxn id="12" idx="5"/>
              <a:endCxn id="8" idx="0"/>
            </p:cNvCxnSpPr>
            <p:nvPr/>
          </p:nvCxnSpPr>
          <p:spPr>
            <a:xfrm>
              <a:off x="7488728" y="4033484"/>
              <a:ext cx="597997" cy="572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38FFC93-D4A9-4077-959D-1599BE302537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6608813" y="4706584"/>
              <a:ext cx="224985" cy="7184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0A73167-0E86-40F8-AC32-AC69ACF359EB}"/>
                </a:ext>
              </a:extLst>
            </p:cNvPr>
            <p:cNvCxnSpPr>
              <a:cxnSpLocks/>
              <a:stCxn id="6" idx="5"/>
              <a:endCxn id="10" idx="0"/>
            </p:cNvCxnSpPr>
            <p:nvPr/>
          </p:nvCxnSpPr>
          <p:spPr>
            <a:xfrm>
              <a:off x="6917228" y="4706584"/>
              <a:ext cx="159641" cy="7255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E912EB5-9D3A-4503-AA0B-F8DF17E85568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>
              <a:off x="7506007" y="4722691"/>
              <a:ext cx="0" cy="7011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D91A0BC-C211-48B8-8810-A3989F60516A}"/>
                </a:ext>
              </a:extLst>
            </p:cNvPr>
            <p:cNvCxnSpPr>
              <a:cxnSpLocks/>
              <a:stCxn id="8" idx="3"/>
              <a:endCxn id="5" idx="0"/>
            </p:cNvCxnSpPr>
            <p:nvPr/>
          </p:nvCxnSpPr>
          <p:spPr>
            <a:xfrm flipH="1">
              <a:off x="7931865" y="4706584"/>
              <a:ext cx="113145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2E91E88-7F7B-4AE4-986D-9B1C2A50E059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8128440" y="4706584"/>
              <a:ext cx="133319" cy="717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F4531F7-DA0E-41ED-8B2D-FADF37F1C36C}"/>
                </a:ext>
              </a:extLst>
            </p:cNvPr>
            <p:cNvSpPr txBox="1"/>
            <p:nvPr/>
          </p:nvSpPr>
          <p:spPr>
            <a:xfrm>
              <a:off x="8373165" y="44384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0A7F437B-D16F-4FCC-BEC8-FCABDE443592}"/>
                </a:ext>
              </a:extLst>
            </p:cNvPr>
            <p:cNvCxnSpPr>
              <a:cxnSpLocks/>
              <a:stCxn id="12" idx="6"/>
              <a:endCxn id="22" idx="0"/>
            </p:cNvCxnSpPr>
            <p:nvPr/>
          </p:nvCxnSpPr>
          <p:spPr>
            <a:xfrm>
              <a:off x="7506007" y="3991769"/>
              <a:ext cx="1038840" cy="446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D7E7B8C-6D99-486F-8F28-EFC51C19BCDE}"/>
                </a:ext>
              </a:extLst>
            </p:cNvPr>
            <p:cNvSpPr txBox="1"/>
            <p:nvPr/>
          </p:nvSpPr>
          <p:spPr>
            <a:xfrm>
              <a:off x="8373165" y="48078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363678B-03E1-4DEA-860E-538BAD44ADB9}"/>
                </a:ext>
              </a:extLst>
            </p:cNvPr>
            <p:cNvSpPr txBox="1"/>
            <p:nvPr/>
          </p:nvSpPr>
          <p:spPr>
            <a:xfrm>
              <a:off x="7716531" y="5544029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C85FDE7-5D13-426F-8460-1CD7DF236A01}"/>
                </a:ext>
              </a:extLst>
            </p:cNvPr>
            <p:cNvSpPr txBox="1"/>
            <p:nvPr/>
          </p:nvSpPr>
          <p:spPr>
            <a:xfrm>
              <a:off x="8052407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C3C5D69-A7A8-4959-BEAE-094AEE81ABAD}"/>
                </a:ext>
              </a:extLst>
            </p:cNvPr>
            <p:cNvSpPr txBox="1"/>
            <p:nvPr/>
          </p:nvSpPr>
          <p:spPr>
            <a:xfrm>
              <a:off x="6867517" y="5544307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9FFB003-DE84-4B70-BCAD-1D9418F922CA}"/>
                </a:ext>
              </a:extLst>
            </p:cNvPr>
            <p:cNvSpPr txBox="1"/>
            <p:nvPr/>
          </p:nvSpPr>
          <p:spPr>
            <a:xfrm>
              <a:off x="6382259" y="5550157"/>
              <a:ext cx="441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YES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59DAA78-DE3F-4A2D-991F-9993280688C4}"/>
                </a:ext>
              </a:extLst>
            </p:cNvPr>
            <p:cNvSpPr txBox="1"/>
            <p:nvPr/>
          </p:nvSpPr>
          <p:spPr>
            <a:xfrm>
              <a:off x="8369810" y="524694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  <a:endParaRPr 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F2D07FD-1C61-4D2A-A49A-ECBD7465546E}"/>
                </a:ext>
              </a:extLst>
            </p:cNvPr>
            <p:cNvSpPr txBox="1"/>
            <p:nvPr/>
          </p:nvSpPr>
          <p:spPr>
            <a:xfrm>
              <a:off x="7289873" y="5538436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NO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">
                <a:extLst>
                  <a:ext uri="{FF2B5EF4-FFF2-40B4-BE49-F238E27FC236}">
                    <a16:creationId xmlns:a16="http://schemas.microsoft.com/office/drawing/2014/main" id="{3C47A2E1-4AB0-42B8-9C11-EA414632703D}"/>
                  </a:ext>
                </a:extLst>
              </p:cNvPr>
              <p:cNvSpPr/>
              <p:nvPr/>
            </p:nvSpPr>
            <p:spPr>
              <a:xfrm>
                <a:off x="4749050" y="2956790"/>
                <a:ext cx="2876756" cy="14007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600" b="1" u="sng" dirty="0">
                    <a:solidFill>
                      <a:schemeClr val="tx1"/>
                    </a:solidFill>
                  </a:rPr>
                  <a:t>NonDetAlg(</a:t>
                </a:r>
                <a14:m>
                  <m:oMath xmlns:m="http://schemas.openxmlformats.org/officeDocument/2006/math">
                    <m:r>
                      <a:rPr lang="en-GB" sz="1600" b="1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600" b="1" u="sng" dirty="0">
                    <a:solidFill>
                      <a:schemeClr val="tx1"/>
                    </a:solidFill>
                  </a:rPr>
                  <a:t>):</a:t>
                </a:r>
              </a:p>
              <a:p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cer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GenRndCertFree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flag = Verify(</a:t>
                </a:r>
                <a:r>
                  <a:rPr lang="en-GB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cer,x</a:t>
                </a:r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 (flag == 1)</a:t>
                </a:r>
              </a:p>
              <a:p>
                <a:r>
                  <a:rPr lang="en-GB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Output(“yes”)</a:t>
                </a:r>
              </a:p>
            </p:txBody>
          </p:sp>
        </mc:Choice>
        <mc:Fallback xmlns="">
          <p:sp>
            <p:nvSpPr>
              <p:cNvPr id="32" name="矩形 3">
                <a:extLst>
                  <a:ext uri="{FF2B5EF4-FFF2-40B4-BE49-F238E27FC236}">
                    <a16:creationId xmlns:a16="http://schemas.microsoft.com/office/drawing/2014/main" id="{3C47A2E1-4AB0-42B8-9C11-EA4146327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050" y="2956790"/>
                <a:ext cx="2876756" cy="1400738"/>
              </a:xfrm>
              <a:prstGeom prst="rect">
                <a:avLst/>
              </a:prstGeom>
              <a:blipFill>
                <a:blip r:embed="rId4"/>
                <a:stretch>
                  <a:fillRect l="-842" t="-858" r="-632" b="-386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48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8BFAF28D-828C-4D31-A96E-B2F76FA0FC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If indeed </a:t>
                </a:r>
                <a14:m>
                  <m:oMath xmlns:m="http://schemas.openxmlformats.org/officeDocument/2006/math">
                    <m:r>
                      <a:rPr lang="en-GB" b="1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1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US" dirty="0"/>
                  <a:t> …</a:t>
                </a:r>
              </a:p>
            </p:txBody>
          </p:sp>
        </mc:Choice>
        <mc:Fallback xmlns="">
          <p:sp>
            <p:nvSpPr>
              <p:cNvPr id="4" name="标题 3">
                <a:extLst>
                  <a:ext uri="{FF2B5EF4-FFF2-40B4-BE49-F238E27FC236}">
                    <a16:creationId xmlns:a16="http://schemas.microsoft.com/office/drawing/2014/main" id="{8BFAF28D-828C-4D31-A96E-B2F76FA0F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6295A6F3-F4A2-49C8-85C6-59A52D408D0A}"/>
              </a:ext>
            </a:extLst>
          </p:cNvPr>
          <p:cNvGrpSpPr/>
          <p:nvPr/>
        </p:nvGrpSpPr>
        <p:grpSpPr>
          <a:xfrm>
            <a:off x="1858299" y="3470307"/>
            <a:ext cx="5427402" cy="2605541"/>
            <a:chOff x="1061883" y="3426144"/>
            <a:chExt cx="5427402" cy="260554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D8686F3-CF13-4801-BD5E-0E24FD997964}"/>
                </a:ext>
              </a:extLst>
            </p:cNvPr>
            <p:cNvSpPr/>
            <p:nvPr/>
          </p:nvSpPr>
          <p:spPr>
            <a:xfrm>
              <a:off x="1061883" y="3426144"/>
              <a:ext cx="5427402" cy="26055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39E5EF0-F364-43C1-B902-EE47DC21F07B}"/>
                </a:ext>
              </a:extLst>
            </p:cNvPr>
            <p:cNvSpPr/>
            <p:nvPr/>
          </p:nvSpPr>
          <p:spPr>
            <a:xfrm rot="20836740">
              <a:off x="1133988" y="3695804"/>
              <a:ext cx="4456377" cy="206621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B87615B-3C47-4440-A0B4-46342D000B38}"/>
                </a:ext>
              </a:extLst>
            </p:cNvPr>
            <p:cNvSpPr txBox="1"/>
            <p:nvPr/>
          </p:nvSpPr>
          <p:spPr>
            <a:xfrm>
              <a:off x="3499684" y="359338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>
                      <a:lumMod val="50000"/>
                    </a:schemeClr>
                  </a:solidFill>
                </a:rPr>
                <a:t>decidable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3046BE1-B277-473D-B4E7-8B1ABD0059D5}"/>
                </a:ext>
              </a:extLst>
            </p:cNvPr>
            <p:cNvSpPr/>
            <p:nvPr/>
          </p:nvSpPr>
          <p:spPr>
            <a:xfrm rot="20836740">
              <a:off x="1525314" y="4157357"/>
              <a:ext cx="3398337" cy="128020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6">
                      <a:lumMod val="75000"/>
                    </a:schemeClr>
                  </a:solidFill>
                </a:rPr>
                <a:t>                     </a:t>
              </a:r>
              <a:r>
                <a:rPr lang="en-GB" sz="2400" b="1" dirty="0">
                  <a:solidFill>
                    <a:schemeClr val="accent1">
                      <a:lumMod val="75000"/>
                    </a:schemeClr>
                  </a:solidFill>
                </a:rPr>
                <a:t>NP</a:t>
              </a:r>
              <a:endParaRPr lang="en-US" sz="2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210C855-CF43-4D29-8005-CC0867BAAD11}"/>
                </a:ext>
              </a:extLst>
            </p:cNvPr>
            <p:cNvSpPr/>
            <p:nvPr/>
          </p:nvSpPr>
          <p:spPr>
            <a:xfrm rot="20836740">
              <a:off x="1604939" y="4599510"/>
              <a:ext cx="1622750" cy="75239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0B9402-52A4-498C-BCAD-808E37F22C2C}"/>
              </a:ext>
            </a:extLst>
          </p:cNvPr>
          <p:cNvGrpSpPr/>
          <p:nvPr/>
        </p:nvGrpSpPr>
        <p:grpSpPr>
          <a:xfrm>
            <a:off x="394023" y="1688601"/>
            <a:ext cx="8355954" cy="1321065"/>
            <a:chOff x="394023" y="1688601"/>
            <a:chExt cx="8355954" cy="1321065"/>
          </a:xfrm>
        </p:grpSpPr>
        <p:cxnSp>
          <p:nvCxnSpPr>
            <p:cNvPr id="21" name="直接箭头连接符 11">
              <a:extLst>
                <a:ext uri="{FF2B5EF4-FFF2-40B4-BE49-F238E27FC236}">
                  <a16:creationId xmlns:a16="http://schemas.microsoft.com/office/drawing/2014/main" id="{681E45E1-5699-4929-8A11-0C01F0838E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0224" y="2209657"/>
              <a:ext cx="958645" cy="0"/>
            </a:xfrm>
            <a:prstGeom prst="straightConnector1">
              <a:avLst/>
            </a:prstGeom>
            <a:ln w="38100">
              <a:solidFill>
                <a:schemeClr val="accent4">
                  <a:lumMod val="50000"/>
                </a:schemeClr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D6489648-8F3D-4F8E-9558-92E7B155AD42}"/>
                </a:ext>
              </a:extLst>
            </p:cNvPr>
            <p:cNvCxnSpPr>
              <a:cxnSpLocks/>
            </p:cNvCxnSpPr>
            <p:nvPr/>
          </p:nvCxnSpPr>
          <p:spPr>
            <a:xfrm>
              <a:off x="4939682" y="2209657"/>
              <a:ext cx="162232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756068C-F599-425E-8CEE-CF293BCC2D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240" y="2666857"/>
              <a:ext cx="2740629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D3414FB-8CD1-4517-9640-3B625053B2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004" y="2209657"/>
              <a:ext cx="180422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299B5B99-3B6E-4514-BAC1-31632E999004}"/>
                </a:ext>
              </a:extLst>
            </p:cNvPr>
            <p:cNvCxnSpPr>
              <a:cxnSpLocks/>
            </p:cNvCxnSpPr>
            <p:nvPr/>
          </p:nvCxnSpPr>
          <p:spPr>
            <a:xfrm>
              <a:off x="394023" y="1886492"/>
              <a:ext cx="645979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459FED9-DE65-422D-8BA9-128540F033BA}"/>
                </a:ext>
              </a:extLst>
            </p:cNvPr>
            <p:cNvSpPr txBox="1"/>
            <p:nvPr/>
          </p:nvSpPr>
          <p:spPr>
            <a:xfrm>
              <a:off x="6853817" y="1688601"/>
              <a:ext cx="18961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computational</a:t>
              </a:r>
              <a:br>
                <a:rPr lang="en-GB" dirty="0"/>
              </a:br>
              <a:r>
                <a:rPr lang="en-GB" dirty="0"/>
                <a:t>difficulty of</a:t>
              </a:r>
              <a:br>
                <a:rPr lang="en-GB" dirty="0"/>
              </a:br>
              <a:r>
                <a:rPr lang="en-GB" dirty="0"/>
                <a:t>decision problems</a:t>
              </a:r>
              <a:endParaRPr lang="en-US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7D7D494-52BE-45BA-8B7E-669222C1A1C1}"/>
                </a:ext>
              </a:extLst>
            </p:cNvPr>
            <p:cNvCxnSpPr/>
            <p:nvPr/>
          </p:nvCxnSpPr>
          <p:spPr>
            <a:xfrm>
              <a:off x="4939682" y="1886491"/>
              <a:ext cx="0" cy="5407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BDFDE56-10E5-4237-AA5C-EB7B0B86FA16}"/>
                </a:ext>
              </a:extLst>
            </p:cNvPr>
            <p:cNvSpPr txBox="1"/>
            <p:nvPr/>
          </p:nvSpPr>
          <p:spPr>
            <a:xfrm>
              <a:off x="5054980" y="2156878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undecidable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A804414-D7AC-492A-84C3-2C266761D203}"/>
                </a:ext>
              </a:extLst>
            </p:cNvPr>
            <p:cNvCxnSpPr/>
            <p:nvPr/>
          </p:nvCxnSpPr>
          <p:spPr>
            <a:xfrm>
              <a:off x="2270224" y="1879879"/>
              <a:ext cx="0" cy="5407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7ECFB1A-A06F-44D2-9A16-1E29CAFD9A64}"/>
                </a:ext>
              </a:extLst>
            </p:cNvPr>
            <p:cNvSpPr txBox="1"/>
            <p:nvPr/>
          </p:nvSpPr>
          <p:spPr>
            <a:xfrm>
              <a:off x="1274405" y="2156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747D8A5-6AE9-4E12-8D6E-F611B4E895C3}"/>
                </a:ext>
              </a:extLst>
            </p:cNvPr>
            <p:cNvCxnSpPr>
              <a:cxnSpLocks/>
            </p:cNvCxnSpPr>
            <p:nvPr/>
          </p:nvCxnSpPr>
          <p:spPr>
            <a:xfrm>
              <a:off x="3228869" y="1879879"/>
              <a:ext cx="0" cy="10462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83FE253-FFD8-4A66-A5B8-049892E91D91}"/>
                </a:ext>
              </a:extLst>
            </p:cNvPr>
            <p:cNvSpPr txBox="1"/>
            <p:nvPr/>
          </p:nvSpPr>
          <p:spPr>
            <a:xfrm>
              <a:off x="1575703" y="2640334"/>
              <a:ext cx="565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1"/>
                  </a:solidFill>
                </a:rPr>
                <a:t>NP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28" name="文本框 12">
              <a:extLst>
                <a:ext uri="{FF2B5EF4-FFF2-40B4-BE49-F238E27FC236}">
                  <a16:creationId xmlns:a16="http://schemas.microsoft.com/office/drawing/2014/main" id="{79CD43FF-F199-46BE-BC71-D52B5D8EBAF5}"/>
                </a:ext>
              </a:extLst>
            </p:cNvPr>
            <p:cNvSpPr txBox="1"/>
            <p:nvPr/>
          </p:nvSpPr>
          <p:spPr>
            <a:xfrm>
              <a:off x="2496111" y="2150857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4">
                      <a:lumMod val="50000"/>
                    </a:schemeClr>
                  </a:solidFill>
                </a:rPr>
                <a:t>???</a:t>
              </a:r>
              <a:endParaRPr 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1243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dirty="0"/>
              <a:t>[CLRS] Ch.34 (34.1-34.2)</a:t>
            </a:r>
          </a:p>
          <a:p>
            <a:pPr>
              <a:spcBef>
                <a:spcPts val="1800"/>
              </a:spcBef>
            </a:pPr>
            <a:r>
              <a:rPr lang="en-GB" sz="2000" dirty="0"/>
              <a:t>Other great books:</a:t>
            </a:r>
          </a:p>
          <a:p>
            <a:pPr>
              <a:spcBef>
                <a:spcPts val="600"/>
              </a:spcBef>
            </a:pPr>
            <a:r>
              <a:rPr lang="en-US" sz="2000" b="1" i="1" dirty="0"/>
              <a:t>Michael </a:t>
            </a:r>
            <a:r>
              <a:rPr lang="en-US" sz="2000" b="1" i="1" dirty="0" err="1"/>
              <a:t>Sipser</a:t>
            </a:r>
            <a:r>
              <a:rPr lang="en-US" sz="2000" dirty="0"/>
              <a:t>, Introduction to the Theory of Computation (3ed)</a:t>
            </a:r>
          </a:p>
          <a:p>
            <a:pPr>
              <a:spcBef>
                <a:spcPts val="600"/>
              </a:spcBef>
            </a:pPr>
            <a:r>
              <a:rPr lang="en-US" sz="2000" b="1" i="1" dirty="0"/>
              <a:t>Arora</a:t>
            </a:r>
            <a:r>
              <a:rPr lang="en-US" sz="2000" i="1" dirty="0"/>
              <a:t> and </a:t>
            </a:r>
            <a:r>
              <a:rPr lang="en-US" sz="2000" b="1" i="1" dirty="0"/>
              <a:t>Barak</a:t>
            </a:r>
            <a:r>
              <a:rPr lang="en-US" sz="2000" dirty="0"/>
              <a:t>, Computational Complexity: A Modern Approach</a:t>
            </a:r>
            <a:endParaRPr lang="en-GB" sz="2000" dirty="0"/>
          </a:p>
        </p:txBody>
      </p:sp>
      <p:pic>
        <p:nvPicPr>
          <p:cNvPr id="6" name="Picture 2" descr="Computational Complexity: A Modern Approach">
            <a:extLst>
              <a:ext uri="{FF2B5EF4-FFF2-40B4-BE49-F238E27FC236}">
                <a16:creationId xmlns:a16="http://schemas.microsoft.com/office/drawing/2014/main" id="{95CB3BFB-DA82-4D9A-9346-6C0EC4BBB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421" y="4162470"/>
            <a:ext cx="1410929" cy="20144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7">
            <a:extLst>
              <a:ext uri="{FF2B5EF4-FFF2-40B4-BE49-F238E27FC236}">
                <a16:creationId xmlns:a16="http://schemas.microsoft.com/office/drawing/2014/main" id="{74F77BBA-3440-44EF-965E-22BDA606B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746" y="4152219"/>
            <a:ext cx="1410929" cy="20349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FD18-1725-43B4-8F49-0CD50A64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(Very) Brief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45FE4-7100-4871-8684-47018BF58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Some important data structures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list, stack, queue, heap, graph, …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hash tables, search trees, disjoint sets, …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Some classical algorithms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sorting and selection, tree/graph traversal, …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MST, shortest paths, …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Basic algorithm design and analysis techniques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induction, asymptotic notations, amortized analysis, …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recursion, divide-and-conquer, greedy, dynamic programming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Basic complexity theory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upper bounds and lower bounds (decision tree, adversary argument)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computability and complexity (P, NP)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A8D04-0D55-41F6-8AAA-32100F19BFE8}"/>
              </a:ext>
            </a:extLst>
          </p:cNvPr>
          <p:cNvSpPr txBox="1"/>
          <p:nvPr/>
        </p:nvSpPr>
        <p:spPr>
          <a:xfrm>
            <a:off x="548038" y="2816586"/>
            <a:ext cx="8047924" cy="1080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Use computers to efficiently solve practical problems.</a:t>
            </a:r>
          </a:p>
          <a:p>
            <a:pPr algn="ctr"/>
            <a:r>
              <a:rPr lang="en-US" sz="2400" dirty="0"/>
              <a:t>(Analytical and problem-solving skills.)</a:t>
            </a:r>
          </a:p>
        </p:txBody>
      </p:sp>
    </p:spTree>
    <p:extLst>
      <p:ext uri="{BB962C8B-B14F-4D97-AF65-F5344CB8AC3E}">
        <p14:creationId xmlns:p14="http://schemas.microsoft.com/office/powerpoint/2010/main" val="361838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E001C-5533-496C-B524-8FBA90E4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Model for Computation</a:t>
            </a:r>
            <a:br>
              <a:rPr lang="en-GB" dirty="0"/>
            </a:br>
            <a:r>
              <a:rPr lang="en-GB" dirty="0"/>
              <a:t>Turing Machine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47029-D3D4-49B4-9703-4250D7FC2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An </a:t>
            </a:r>
            <a:r>
              <a:rPr lang="en-GB" sz="2400" i="1" dirty="0"/>
              <a:t>infinite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tape</a:t>
            </a:r>
            <a:r>
              <a:rPr lang="en-GB" sz="2400" dirty="0"/>
              <a:t> divided into cells.</a:t>
            </a:r>
          </a:p>
          <a:p>
            <a:r>
              <a:rPr lang="en-GB" sz="2400" dirty="0"/>
              <a:t>A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head</a:t>
            </a:r>
            <a:r>
              <a:rPr lang="en-GB" sz="2400" dirty="0"/>
              <a:t> that can read or write symbols on the tape, </a:t>
            </a:r>
            <a:br>
              <a:rPr lang="en-GB" sz="2400" dirty="0"/>
            </a:br>
            <a:r>
              <a:rPr lang="en-GB" sz="2400" dirty="0"/>
              <a:t>and move the tape left or right </a:t>
            </a:r>
            <a:r>
              <a:rPr lang="en-GB" sz="2400" i="1" dirty="0"/>
              <a:t>one cell at a time</a:t>
            </a:r>
            <a:r>
              <a:rPr lang="en-GB" sz="2400" dirty="0"/>
              <a:t>.</a:t>
            </a:r>
          </a:p>
          <a:p>
            <a:r>
              <a:rPr lang="en-GB" sz="2400" dirty="0"/>
              <a:t>A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state register</a:t>
            </a:r>
            <a:r>
              <a:rPr lang="en-GB" sz="2400" b="1" dirty="0">
                <a:solidFill>
                  <a:schemeClr val="accent1"/>
                </a:solidFill>
              </a:rPr>
              <a:t> </a:t>
            </a:r>
            <a:r>
              <a:rPr lang="en-GB" sz="2400" dirty="0"/>
              <a:t>storing current state of the machine, </a:t>
            </a:r>
            <a:br>
              <a:rPr lang="en-GB" sz="2400" dirty="0"/>
            </a:br>
            <a:r>
              <a:rPr lang="en-GB" sz="2400" dirty="0"/>
              <a:t>among </a:t>
            </a:r>
            <a:r>
              <a:rPr lang="en-GB" sz="2400" i="1" dirty="0"/>
              <a:t>finitely</a:t>
            </a:r>
            <a:r>
              <a:rPr lang="en-GB" sz="2400" dirty="0"/>
              <a:t> many states.</a:t>
            </a:r>
          </a:p>
          <a:p>
            <a:r>
              <a:rPr lang="en-GB" sz="2400" dirty="0"/>
              <a:t>A </a:t>
            </a:r>
            <a:r>
              <a:rPr lang="en-GB" sz="2400" i="1" dirty="0"/>
              <a:t>finite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table of instructions</a:t>
            </a:r>
            <a:r>
              <a:rPr lang="en-GB" sz="2400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Given current state and current read symbol:</a:t>
            </a:r>
            <a:br>
              <a:rPr lang="en-GB" sz="2000" dirty="0"/>
            </a:br>
            <a:r>
              <a:rPr lang="en-GB" sz="2000" dirty="0"/>
              <a:t>Either erase or write a symbol;</a:t>
            </a:r>
            <a:br>
              <a:rPr lang="en-GB" sz="2000" dirty="0"/>
            </a:br>
            <a:r>
              <a:rPr lang="en-GB" sz="2000" dirty="0"/>
              <a:t>Move the head (left, right, or remain stationary);</a:t>
            </a:r>
            <a:br>
              <a:rPr lang="en-GB" sz="2000" dirty="0"/>
            </a:br>
            <a:r>
              <a:rPr lang="en-GB" sz="2000" dirty="0"/>
              <a:t>Assume the same or a new state.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009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69436C-A337-4A20-B63B-8D9B2411A994}"/>
              </a:ext>
            </a:extLst>
          </p:cNvPr>
          <p:cNvSpPr/>
          <p:nvPr/>
        </p:nvSpPr>
        <p:spPr>
          <a:xfrm>
            <a:off x="1155550" y="1895204"/>
            <a:ext cx="6832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Can computers solve all problems?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F7003E-ECBC-404E-B81A-CB075EB0E1AA}"/>
              </a:ext>
            </a:extLst>
          </p:cNvPr>
          <p:cNvSpPr/>
          <p:nvPr/>
        </p:nvSpPr>
        <p:spPr>
          <a:xfrm>
            <a:off x="1610995" y="3075057"/>
            <a:ext cx="592200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dirty="0"/>
              <a:t>For each </a:t>
            </a:r>
            <a:r>
              <a:rPr lang="en-GB" sz="4000" dirty="0">
                <a:solidFill>
                  <a:srgbClr val="C00000"/>
                </a:solidFill>
              </a:rPr>
              <a:t>problem</a:t>
            </a:r>
            <a:r>
              <a:rPr lang="en-GB" sz="4000" dirty="0"/>
              <a:t>, </a:t>
            </a:r>
            <a:br>
              <a:rPr lang="en-GB" sz="4000" dirty="0"/>
            </a:br>
            <a:r>
              <a:rPr lang="en-GB" sz="4000" dirty="0"/>
              <a:t>there exist a TM to solve it?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711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A4F0F-9FBF-46DA-B11D-8012DB6B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5AB3C2-44C9-462F-8040-3AE700F2A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Problems that expect a </a:t>
                </a:r>
                <a:r>
                  <a:rPr lang="en-GB" sz="2400" b="1" dirty="0"/>
                  <a:t>YES</a:t>
                </a:r>
                <a:r>
                  <a:rPr lang="en-GB" sz="2400" dirty="0"/>
                  <a:t> or </a:t>
                </a:r>
                <a:r>
                  <a:rPr lang="en-GB" sz="2400" b="1" dirty="0"/>
                  <a:t>NO</a:t>
                </a:r>
                <a:r>
                  <a:rPr lang="en-GB" sz="2400" dirty="0"/>
                  <a:t> answer.</a:t>
                </a:r>
              </a:p>
              <a:p>
                <a:r>
                  <a:rPr lang="en-GB" sz="2400" dirty="0"/>
                  <a:t>An </a:t>
                </a:r>
                <a:r>
                  <a:rPr lang="en-GB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instance</a:t>
                </a:r>
                <a:r>
                  <a:rPr lang="en-GB" sz="2400" dirty="0"/>
                  <a:t> of a problem conceptually contains two parts:</a:t>
                </a:r>
              </a:p>
              <a:p>
                <a:pPr lvl="1"/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</a:rPr>
                  <a:t>Instance description</a:t>
                </a:r>
                <a:r>
                  <a:rPr lang="en-GB" sz="2000" dirty="0"/>
                  <a:t>;</a:t>
                </a:r>
              </a:p>
              <a:p>
                <a:pPr lvl="1"/>
                <a:r>
                  <a:rPr lang="en-GB" sz="2000" dirty="0">
                    <a:solidFill>
                      <a:schemeClr val="accent4">
                        <a:lumMod val="50000"/>
                      </a:schemeClr>
                    </a:solidFill>
                  </a:rPr>
                  <a:t>The question itself</a:t>
                </a:r>
                <a:r>
                  <a:rPr lang="en-GB" sz="2000" dirty="0"/>
                  <a:t>.</a:t>
                </a:r>
                <a:endParaRPr lang="en-US" sz="2000" dirty="0"/>
              </a:p>
              <a:p>
                <a:endParaRPr lang="en-GB" sz="2400" dirty="0"/>
              </a:p>
              <a:p>
                <a:r>
                  <a:rPr lang="en-GB" sz="2400" b="1" dirty="0"/>
                  <a:t>Example:</a:t>
                </a:r>
                <a:r>
                  <a:rPr lang="en-GB" sz="2400" dirty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>
                    <a:solidFill>
                      <a:schemeClr val="accent2">
                        <a:lumMod val="75000"/>
                      </a:schemeClr>
                    </a:solidFill>
                  </a:rPr>
                  <a:t>Given a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, a pair of nodes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, an integer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, </a:t>
                </a:r>
                <a:br>
                  <a:rPr lang="en-GB" sz="2400" dirty="0">
                    <a:solidFill>
                      <a:schemeClr val="tx1"/>
                    </a:solidFill>
                  </a:rPr>
                </a:br>
                <a:r>
                  <a:rPr lang="en-GB" sz="2400" dirty="0">
                    <a:solidFill>
                      <a:schemeClr val="accent4">
                        <a:lumMod val="50000"/>
                      </a:schemeClr>
                    </a:solidFill>
                  </a:rPr>
                  <a:t>is every path between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chemeClr val="accent4">
                        <a:lumMod val="50000"/>
                      </a:schemeClr>
                    </a:solidFill>
                  </a:rPr>
                  <a:t> of length at least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en-GB" sz="2400" b="1" dirty="0"/>
                  <a:t>Example:</a:t>
                </a:r>
                <a:r>
                  <a:rPr lang="en-GB" sz="2400" dirty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>
                    <a:solidFill>
                      <a:schemeClr val="accent2">
                        <a:lumMod val="75000"/>
                      </a:schemeClr>
                    </a:solidFill>
                  </a:rPr>
                  <a:t>Given a multiset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,</a:t>
                </a:r>
                <a:br>
                  <a:rPr lang="en-GB" sz="2400" dirty="0">
                    <a:solidFill>
                      <a:schemeClr val="tx1"/>
                    </a:solidFill>
                  </a:rPr>
                </a:br>
                <a:r>
                  <a:rPr lang="en-GB" sz="2400" dirty="0">
                    <a:solidFill>
                      <a:schemeClr val="accent4">
                        <a:lumMod val="50000"/>
                      </a:schemeClr>
                    </a:solidFill>
                  </a:rPr>
                  <a:t>is there a way to partition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4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>
                    <a:solidFill>
                      <a:schemeClr val="accent4">
                        <a:lumMod val="50000"/>
                      </a:schemeClr>
                    </a:solidFill>
                  </a:rPr>
                  <a:t>into two subsets of equal sum</a:t>
                </a:r>
                <a:r>
                  <a:rPr lang="en-GB" sz="24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5AB3C2-44C9-462F-8040-3AE700F2A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33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28074-9C23-4157-AB9C-0150A1BD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Optimization vs Decision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DA160F-0044-47D6-A8F0-0D8295CD62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In an </a:t>
                </a:r>
                <a:r>
                  <a:rPr lang="en-GB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optimization problem</a:t>
                </a:r>
                <a:r>
                  <a:rPr lang="en-GB" sz="2400" dirty="0"/>
                  <a:t>, among all </a:t>
                </a:r>
                <a:r>
                  <a:rPr lang="en-US" sz="2400" dirty="0"/>
                  <a:t>feasible solutions, we find one that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maximizes</a:t>
                </a:r>
                <a:r>
                  <a:rPr lang="en-US" sz="2400" dirty="0"/>
                  <a:t> (or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minimizes</a:t>
                </a:r>
                <a:r>
                  <a:rPr lang="en-US" sz="2400" dirty="0"/>
                  <a:t>) a given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objective</a:t>
                </a:r>
                <a:r>
                  <a:rPr lang="en-US" sz="2400" dirty="0"/>
                  <a:t>.</a:t>
                </a:r>
              </a:p>
              <a:p>
                <a:r>
                  <a:rPr lang="en-GB" sz="2400" b="1" dirty="0"/>
                  <a:t>Example:</a:t>
                </a:r>
                <a:r>
                  <a:rPr lang="en-GB" sz="2400" dirty="0"/>
                  <a:t> </a:t>
                </a:r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Given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 graph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a pair of nodes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b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what is the length of the shortest path between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?</a:t>
                </a:r>
                <a:endParaRPr lang="en-US" sz="2000" dirty="0"/>
              </a:p>
              <a:p>
                <a:r>
                  <a:rPr lang="en-GB" sz="2400" dirty="0">
                    <a:solidFill>
                      <a:srgbClr val="C00000"/>
                    </a:solidFill>
                  </a:rPr>
                  <a:t>If we have an efficient algorithm for a decision problem, then we can usually solve the corresponding optimization problem efficiently, and vice versa.</a:t>
                </a:r>
              </a:p>
              <a:p>
                <a:r>
                  <a:rPr lang="en-GB" sz="2400" b="1" dirty="0"/>
                  <a:t>Recall: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Given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 graph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a pair of nodes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an integer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</a:t>
                </a:r>
                <a:b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is every path between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of length at least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?</a:t>
                </a:r>
                <a:endParaRPr lang="en-GB" sz="2000" dirty="0"/>
              </a:p>
              <a:p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Another example</a:t>
                </a:r>
                <a:r>
                  <a:rPr lang="en-GB" sz="2400" b="1" dirty="0"/>
                  <a:t>:</a:t>
                </a:r>
                <a:r>
                  <a:rPr lang="en-GB" sz="2400" dirty="0"/>
                  <a:t> chromatic number vs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-colorable.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DA160F-0044-47D6-A8F0-0D8295CD6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67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69436C-A337-4A20-B63B-8D9B2411A994}"/>
              </a:ext>
            </a:extLst>
          </p:cNvPr>
          <p:cNvSpPr/>
          <p:nvPr/>
        </p:nvSpPr>
        <p:spPr>
          <a:xfrm>
            <a:off x="1155550" y="1777218"/>
            <a:ext cx="6832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Can computers solve all problems?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F7003E-ECBC-404E-B81A-CB075EB0E1AA}"/>
              </a:ext>
            </a:extLst>
          </p:cNvPr>
          <p:cNvSpPr/>
          <p:nvPr/>
        </p:nvSpPr>
        <p:spPr>
          <a:xfrm>
            <a:off x="1510807" y="2767280"/>
            <a:ext cx="612238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dirty="0"/>
              <a:t>For each decision problem,</a:t>
            </a:r>
            <a:br>
              <a:rPr lang="en-GB" sz="4000" dirty="0"/>
            </a:br>
            <a:r>
              <a:rPr lang="en-GB" sz="4000" dirty="0"/>
              <a:t>there exists a TM to </a:t>
            </a:r>
            <a:r>
              <a:rPr lang="en-GB" sz="4000" dirty="0">
                <a:solidFill>
                  <a:srgbClr val="C00000"/>
                </a:solidFill>
              </a:rPr>
              <a:t>solve</a:t>
            </a:r>
            <a:r>
              <a:rPr lang="en-GB" sz="4000" dirty="0"/>
              <a:t> it?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5188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E001C-5533-496C-B524-8FBA90E4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Turing Machine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47029-D3D4-49B4-9703-4250D7FC2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An </a:t>
            </a:r>
            <a:r>
              <a:rPr lang="en-GB" sz="2400" i="1" dirty="0"/>
              <a:t>infinite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tape</a:t>
            </a:r>
            <a:r>
              <a:rPr lang="en-GB" sz="2400" dirty="0"/>
              <a:t> divided into cells.</a:t>
            </a:r>
          </a:p>
          <a:p>
            <a:r>
              <a:rPr lang="en-GB" sz="2400" dirty="0"/>
              <a:t>A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head</a:t>
            </a:r>
            <a:r>
              <a:rPr lang="en-GB" sz="2400" dirty="0"/>
              <a:t> that can read or write symbols on the tape, </a:t>
            </a:r>
            <a:br>
              <a:rPr lang="en-GB" sz="2400" dirty="0"/>
            </a:br>
            <a:r>
              <a:rPr lang="en-GB" sz="2400" dirty="0"/>
              <a:t>and move the tape left or right </a:t>
            </a:r>
            <a:r>
              <a:rPr lang="en-GB" sz="2400" i="1" dirty="0"/>
              <a:t>one cell at a time</a:t>
            </a:r>
            <a:r>
              <a:rPr lang="en-GB" sz="2400" dirty="0"/>
              <a:t>.</a:t>
            </a:r>
          </a:p>
          <a:p>
            <a:r>
              <a:rPr lang="en-GB" sz="2400" dirty="0"/>
              <a:t>A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state register </a:t>
            </a:r>
            <a:r>
              <a:rPr lang="en-GB" sz="2400" dirty="0"/>
              <a:t>storing current state of the machine, </a:t>
            </a:r>
            <a:br>
              <a:rPr lang="en-GB" sz="2400" dirty="0"/>
            </a:br>
            <a:r>
              <a:rPr lang="en-GB" sz="2400" dirty="0"/>
              <a:t>among </a:t>
            </a:r>
            <a:r>
              <a:rPr lang="en-GB" sz="2400" i="1" dirty="0"/>
              <a:t>finitely</a:t>
            </a:r>
            <a:r>
              <a:rPr lang="en-GB" sz="2400" dirty="0"/>
              <a:t> many states.</a:t>
            </a:r>
          </a:p>
          <a:p>
            <a:r>
              <a:rPr lang="en-GB" sz="2400" dirty="0"/>
              <a:t>A </a:t>
            </a:r>
            <a:r>
              <a:rPr lang="en-GB" sz="2400" i="1" dirty="0"/>
              <a:t>finite</a:t>
            </a:r>
            <a:r>
              <a:rPr lang="en-GB" sz="2400" dirty="0"/>
              <a:t>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en-GB" sz="2400" dirty="0"/>
              <a:t> of instructions.</a:t>
            </a:r>
          </a:p>
          <a:p>
            <a:pPr>
              <a:spcBef>
                <a:spcPts val="2400"/>
              </a:spcBef>
            </a:pPr>
            <a:r>
              <a:rPr lang="en-GB" sz="2400" dirty="0"/>
              <a:t>Informally, we say a TM </a:t>
            </a:r>
            <a:r>
              <a:rPr lang="en-GB" sz="2400" dirty="0">
                <a:solidFill>
                  <a:srgbClr val="C00000"/>
                </a:solidFill>
              </a:rPr>
              <a:t>solves</a:t>
            </a:r>
            <a:r>
              <a:rPr lang="en-GB" sz="2400" dirty="0"/>
              <a:t> (</a:t>
            </a:r>
            <a:r>
              <a:rPr lang="en-GB" sz="2400" dirty="0">
                <a:solidFill>
                  <a:srgbClr val="C00000"/>
                </a:solidFill>
              </a:rPr>
              <a:t>decides</a:t>
            </a:r>
            <a:r>
              <a:rPr lang="en-GB" sz="2400" dirty="0"/>
              <a:t>) a decision problem</a:t>
            </a:r>
            <a:r>
              <a:rPr lang="en-US" sz="2400" dirty="0"/>
              <a:t> if for </a:t>
            </a:r>
            <a:r>
              <a:rPr lang="en-US" sz="2400" i="1" u="sng" dirty="0"/>
              <a:t>each</a:t>
            </a:r>
            <a:r>
              <a:rPr lang="en-US" sz="2400" dirty="0"/>
              <a:t> instance of the problem, within </a:t>
            </a:r>
            <a:r>
              <a:rPr lang="en-US" sz="2400" i="1" u="sng" dirty="0"/>
              <a:t>finite</a:t>
            </a:r>
            <a:r>
              <a:rPr lang="en-US" sz="2400" dirty="0"/>
              <a:t> steps, the TM </a:t>
            </a:r>
            <a:r>
              <a:rPr lang="en-US" sz="2400" i="1" u="sng" dirty="0"/>
              <a:t>correctly</a:t>
            </a:r>
            <a:r>
              <a:rPr lang="en-US" sz="2400" dirty="0"/>
              <a:t> outputs “yes” or “no” and then </a:t>
            </a:r>
            <a:r>
              <a:rPr lang="en-US" sz="2400" i="1" u="sng" dirty="0"/>
              <a:t>halts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307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B69436C-A337-4A20-B63B-8D9B2411A994}"/>
              </a:ext>
            </a:extLst>
          </p:cNvPr>
          <p:cNvSpPr/>
          <p:nvPr/>
        </p:nvSpPr>
        <p:spPr>
          <a:xfrm>
            <a:off x="1155551" y="1651769"/>
            <a:ext cx="6832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Can computers solve all problems?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F7003E-ECBC-404E-B81A-CB075EB0E1AA}"/>
              </a:ext>
            </a:extLst>
          </p:cNvPr>
          <p:cNvSpPr/>
          <p:nvPr/>
        </p:nvSpPr>
        <p:spPr>
          <a:xfrm>
            <a:off x="1355223" y="2767280"/>
            <a:ext cx="643355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dirty="0"/>
              <a:t>For each decision problem,</a:t>
            </a:r>
            <a:br>
              <a:rPr lang="en-GB" sz="4000" dirty="0"/>
            </a:br>
            <a:r>
              <a:rPr lang="en-GB" sz="4000" dirty="0"/>
              <a:t>there exists a TM to decide it?</a:t>
            </a:r>
            <a:endParaRPr lang="en-US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797FE8-CAF1-4692-AEB9-573EB0A2256A}"/>
              </a:ext>
            </a:extLst>
          </p:cNvPr>
          <p:cNvSpPr txBox="1"/>
          <p:nvPr/>
        </p:nvSpPr>
        <p:spPr>
          <a:xfrm>
            <a:off x="4054068" y="4498345"/>
            <a:ext cx="1035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NO!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95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9174</TotalTime>
  <Words>2291</Words>
  <Application>Microsoft Office PowerPoint</Application>
  <PresentationFormat>On-screen Show (4:3)</PresentationFormat>
  <Paragraphs>262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Cambria Math</vt:lpstr>
      <vt:lpstr>Courier New</vt:lpstr>
      <vt:lpstr>Calibri Light</vt:lpstr>
      <vt:lpstr>Lucida Calligraphy</vt:lpstr>
      <vt:lpstr>Arial</vt:lpstr>
      <vt:lpstr>Calibri</vt:lpstr>
      <vt:lpstr>Cooper Black</vt:lpstr>
      <vt:lpstr>Office 主题​​</vt:lpstr>
      <vt:lpstr>Computability and Complexity</vt:lpstr>
      <vt:lpstr>PowerPoint Presentation</vt:lpstr>
      <vt:lpstr>Model for Computation Turing Machine</vt:lpstr>
      <vt:lpstr>PowerPoint Presentation</vt:lpstr>
      <vt:lpstr>Decision Problem</vt:lpstr>
      <vt:lpstr>Optimization vs Decision</vt:lpstr>
      <vt:lpstr>PowerPoint Presentation</vt:lpstr>
      <vt:lpstr>Turing Machine</vt:lpstr>
      <vt:lpstr>PowerPoint Presentation</vt:lpstr>
      <vt:lpstr>The Halting Problem</vt:lpstr>
      <vt:lpstr>PowerPoint Presentation</vt:lpstr>
      <vt:lpstr>The Class P</vt:lpstr>
      <vt:lpstr>Some notes on P</vt:lpstr>
      <vt:lpstr>A note on size of input</vt:lpstr>
      <vt:lpstr>Subset Sum</vt:lpstr>
      <vt:lpstr>Subset Sum</vt:lpstr>
      <vt:lpstr>PowerPoint Presentation</vt:lpstr>
      <vt:lpstr>Non-deterministic Turing Machine</vt:lpstr>
      <vt:lpstr>The Class NP</vt:lpstr>
      <vt:lpstr>The Class NP, Take Two</vt:lpstr>
      <vt:lpstr>Different faces of NP</vt:lpstr>
      <vt:lpstr>SAT: A Problem in NP</vt:lpstr>
      <vt:lpstr>P⊆NP </vt:lpstr>
      <vt:lpstr>The big question: P≠NP?</vt:lpstr>
      <vt:lpstr>If indeed P≠NP …</vt:lpstr>
      <vt:lpstr>Reading</vt:lpstr>
      <vt:lpstr>(Very) Brief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Computability and Complexity</dc:title>
  <dc:creator>Chaodong</dc:creator>
  <cp:lastModifiedBy>ZHENG Chaodong</cp:lastModifiedBy>
  <cp:revision>212</cp:revision>
  <dcterms:created xsi:type="dcterms:W3CDTF">2018-11-21T06:40:24Z</dcterms:created>
  <dcterms:modified xsi:type="dcterms:W3CDTF">2021-12-24T06:55:57Z</dcterms:modified>
</cp:coreProperties>
</file>