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626" r:id="rId3"/>
    <p:sldId id="594" r:id="rId4"/>
    <p:sldId id="588" r:id="rId5"/>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000000"/>
    <a:srgbClr val="FFCC99"/>
    <a:srgbClr val="CCFF33"/>
    <a:srgbClr val="99FF33"/>
    <a:srgbClr val="FFFF9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6" d="100"/>
          <a:sy n="66" d="100"/>
        </p:scale>
        <p:origin x="1422" y="78"/>
      </p:cViewPr>
      <p:guideLst>
        <p:guide orient="horz" pos="2224"/>
        <p:guide pos="2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
            <a:pPr marL="0" lvl="0" indent="0" defTabSz="914400"/>
            <a:r>
              <a:rPr lang="zh-CN" altLang="en-US"/>
              <a:t>单击此处编辑母版文本样式</a:t>
            </a:r>
            <a:endParaRPr lang="zh-CN" altLang="en-US"/>
          </a:p>
          <a:p>
            <a:pPr lvl="1" indent="0" defTabSz="914400"/>
            <a:r>
              <a:rPr lang="zh-CN" altLang="en-US"/>
              <a:t>第二级</a:t>
            </a:r>
            <a:endParaRPr lang="zh-CN" altLang="en-US"/>
          </a:p>
          <a:p>
            <a:pPr lvl="2" indent="0" defTabSz="914400"/>
            <a:r>
              <a:rPr lang="zh-CN" altLang="en-US"/>
              <a:t>第三级</a:t>
            </a:r>
            <a:endParaRPr lang="zh-CN" altLang="en-US"/>
          </a:p>
          <a:p>
            <a:pPr lvl="3" indent="0" defTabSz="914400"/>
            <a:r>
              <a:rPr lang="zh-CN" altLang="en-US"/>
              <a:t>第四级</a:t>
            </a:r>
            <a:endParaRPr lang="zh-CN" altLang="en-US"/>
          </a:p>
          <a:p>
            <a:pPr lvl="4" indent="0" defTabSz="914400"/>
            <a:r>
              <a:rPr lang="zh-CN" altLang="en-US"/>
              <a:t>第五级</a:t>
            </a:r>
            <a:endParaRPr lang="zh-CN" altLang="en-US"/>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5F2084-2AB7-40E4-811E-0768BFB3EBB9}"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228600"/>
            <a:ext cx="5676900"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066800"/>
            <a:ext cx="38100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066800"/>
            <a:ext cx="3810000" cy="5105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CC9900"/>
              </a:buClr>
              <a:buSzTx/>
              <a:buFont typeface="Wingdings" panose="05000000000000000000" pitchFamily="2" charset="2"/>
              <a:buNone/>
              <a:defRPr/>
            </a:pPr>
            <a:endParaRPr kumimoji="0" lang="zh-CN" altLang="en-US" sz="3200" b="1" i="0" u="none" strike="noStrike" kern="1200" cap="none" spc="0" normalizeH="0" baseline="0" noProof="0" smtClean="0">
              <a:ln>
                <a:noFill/>
              </a:ln>
              <a:solidFill>
                <a:schemeClr val="accent2"/>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228600"/>
            <a:ext cx="7772400" cy="533400"/>
          </a:xfrm>
          <a:prstGeom prst="rect">
            <a:avLst/>
          </a:prstGeom>
          <a:solidFill>
            <a:srgbClr val="DDDDDD">
              <a:alpha val="50195"/>
            </a:srgbClr>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066800"/>
            <a:ext cx="7772400" cy="51054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3810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b="1" i="1"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7886FCF-5A55-4867-992B-B45087A52801}" type="datetime1">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2590800" y="6477000"/>
            <a:ext cx="3962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i="1" smtClean="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Database Principles &amp; Programming</a:t>
            </a:r>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858000" y="64770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b="1" i="1" smtClean="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2C37FE-0F63-493C-8E8E-40C54108F635}" type="slidenum">
              <a:rPr kumimoji="0" lang="zh-CN" altLang="en-US"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anose="02020603050405020304" pitchFamily="18" charset="0"/>
        </a:defRPr>
      </a:lvl2pPr>
      <a:lvl3pPr algn="ctr" rtl="0" eaLnBrk="0" fontAlgn="base" hangingPunct="0">
        <a:spcBef>
          <a:spcPct val="0"/>
        </a:spcBef>
        <a:spcAft>
          <a:spcPct val="0"/>
        </a:spcAft>
        <a:defRPr sz="3200" b="1">
          <a:solidFill>
            <a:schemeClr val="tx2"/>
          </a:solidFill>
          <a:latin typeface="Times New Roman" panose="02020603050405020304" pitchFamily="18" charset="0"/>
        </a:defRPr>
      </a:lvl3pPr>
      <a:lvl4pPr algn="ctr" rtl="0" eaLnBrk="0" fontAlgn="base" hangingPunct="0">
        <a:spcBef>
          <a:spcPct val="0"/>
        </a:spcBef>
        <a:spcAft>
          <a:spcPct val="0"/>
        </a:spcAft>
        <a:defRPr sz="3200" b="1">
          <a:solidFill>
            <a:schemeClr val="tx2"/>
          </a:solidFill>
          <a:latin typeface="Times New Roman" panose="02020603050405020304" pitchFamily="18" charset="0"/>
        </a:defRPr>
      </a:lvl4pPr>
      <a:lvl5pPr algn="ctr" rtl="0" eaLnBrk="0" fontAlgn="base" hangingPunct="0">
        <a:spcBef>
          <a:spcPct val="0"/>
        </a:spcBef>
        <a:spcAft>
          <a:spcPct val="0"/>
        </a:spcAft>
        <a:defRPr sz="32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32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32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32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32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C9900"/>
        </a:buClr>
        <a:buFont typeface="Wingdings" panose="05000000000000000000" pitchFamily="2" charset="2"/>
        <a:buChar char="q"/>
        <a:defRPr sz="2400" b="1" kern="1200">
          <a:solidFill>
            <a:schemeClr val="accent2"/>
          </a:solidFill>
          <a:latin typeface="+mn-lt"/>
          <a:ea typeface="+mn-ea"/>
          <a:cs typeface="+mn-cs"/>
        </a:defRPr>
      </a:lvl1pPr>
      <a:lvl2pPr marL="742950" indent="-285750" algn="l" rtl="0" eaLnBrk="0" fontAlgn="base" hangingPunct="0">
        <a:spcBef>
          <a:spcPct val="20000"/>
        </a:spcBef>
        <a:spcAft>
          <a:spcPct val="0"/>
        </a:spcAft>
        <a:buClr>
          <a:srgbClr val="CC9900"/>
        </a:buClr>
        <a:buFont typeface="Wingdings" panose="05000000000000000000" pitchFamily="2" charset="2"/>
        <a:buChar char="–"/>
        <a:defRPr sz="2400" b="1" kern="1200">
          <a:solidFill>
            <a:srgbClr val="FF0000"/>
          </a:solidFill>
          <a:latin typeface="+mn-lt"/>
          <a:ea typeface="+mn-ea"/>
          <a:cs typeface="+mn-cs"/>
        </a:defRPr>
      </a:lvl2pPr>
      <a:lvl3pPr marL="1143000" indent="-228600" algn="l" rtl="0" eaLnBrk="0" fontAlgn="base" hangingPunct="0">
        <a:spcBef>
          <a:spcPct val="20000"/>
        </a:spcBef>
        <a:spcAft>
          <a:spcPct val="0"/>
        </a:spcAft>
        <a:buClr>
          <a:srgbClr val="CC9900"/>
        </a:buClr>
        <a:buFont typeface="Wingdings" panose="05000000000000000000" pitchFamily="2" charset="2"/>
        <a:buChar char="§"/>
        <a:defRPr sz="2400" b="1" kern="1200">
          <a:solidFill>
            <a:schemeClr val="accent2"/>
          </a:solidFill>
          <a:latin typeface="+mn-lt"/>
          <a:ea typeface="+mn-ea"/>
          <a:cs typeface="+mn-cs"/>
        </a:defRPr>
      </a:lvl3pPr>
      <a:lvl4pPr marL="1600200" indent="-228600" algn="l" rtl="0" eaLnBrk="0" fontAlgn="base" hangingPunct="0">
        <a:spcBef>
          <a:spcPct val="20000"/>
        </a:spcBef>
        <a:spcAft>
          <a:spcPct val="0"/>
        </a:spcAft>
        <a:buClr>
          <a:srgbClr val="CC9900"/>
        </a:buClr>
        <a:buFont typeface="Wingdings" panose="05000000000000000000" pitchFamily="2" charset="2"/>
        <a:buChar char="Ø"/>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C9900"/>
        </a:buClr>
        <a:buFont typeface="Wingdings" panose="05000000000000000000" pitchFamily="2" charset="2"/>
        <a:buChar char="»"/>
        <a:defRPr sz="2400" b="1"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025" y="931545"/>
            <a:ext cx="9000490" cy="4404995"/>
          </a:xfrm>
          <a:prstGeom prst="rect">
            <a:avLst/>
          </a:prstGeom>
          <a:noFill/>
        </p:spPr>
        <p:txBody>
          <a:bodyPr wrap="square" rtlCol="0">
            <a:spAutoFit/>
          </a:bodyPr>
          <a:p>
            <a:pPr algn="ctr"/>
            <a:r>
              <a:rPr lang="en-US" altLang="zh-CN" b="1">
                <a:latin typeface="华文细黑" panose="02010600040101010101" charset="-122"/>
                <a:ea typeface="华文细黑" panose="02010600040101010101" charset="-122"/>
                <a:cs typeface="华文细黑" panose="02010600040101010101" charset="-122"/>
              </a:rPr>
              <a:t>AI21-</a:t>
            </a:r>
            <a:r>
              <a:rPr lang="zh-CN" altLang="en-US" b="1">
                <a:latin typeface="华文细黑" panose="02010600040101010101" charset="-122"/>
                <a:ea typeface="华文细黑" panose="02010600040101010101" charset="-122"/>
                <a:cs typeface="华文细黑" panose="02010600040101010101" charset="-122"/>
              </a:rPr>
              <a:t>课后作业</a:t>
            </a:r>
            <a:r>
              <a:rPr lang="en-US" altLang="zh-CN" b="1">
                <a:latin typeface="华文细黑" panose="02010600040101010101" charset="-122"/>
                <a:ea typeface="华文细黑" panose="02010600040101010101" charset="-122"/>
                <a:cs typeface="华文细黑" panose="02010600040101010101" charset="-122"/>
              </a:rPr>
              <a:t>03</a:t>
            </a:r>
            <a:endParaRPr lang="en-US" altLang="zh-CN" b="1">
              <a:latin typeface="华文细黑" panose="02010600040101010101" charset="-122"/>
              <a:ea typeface="华文细黑" panose="02010600040101010101" charset="-122"/>
              <a:cs typeface="华文细黑" panose="02010600040101010101" charset="-122"/>
            </a:endParaRPr>
          </a:p>
          <a:p>
            <a:pPr algn="ctr"/>
            <a:endParaRPr lang="en-US" altLang="zh-CN" b="1">
              <a:latin typeface="华文细黑" panose="02010600040101010101" charset="-122"/>
              <a:ea typeface="华文细黑" panose="02010600040101010101" charset="-122"/>
              <a:cs typeface="华文细黑" panose="02010600040101010101" charset="-122"/>
            </a:endParaRPr>
          </a:p>
          <a:p>
            <a:pPr algn="ctr"/>
            <a:r>
              <a:rPr lang="en-US" altLang="zh-CN" b="1">
                <a:latin typeface="华文细黑" panose="02010600040101010101" charset="-122"/>
                <a:ea typeface="华文细黑" panose="02010600040101010101" charset="-122"/>
                <a:cs typeface="华文细黑" panose="02010600040101010101" charset="-122"/>
              </a:rPr>
              <a:t>SQL</a:t>
            </a:r>
            <a:r>
              <a:rPr lang="zh-CN" altLang="en-US" b="1">
                <a:latin typeface="华文细黑" panose="02010600040101010101" charset="-122"/>
                <a:ea typeface="华文细黑" panose="02010600040101010101" charset="-122"/>
                <a:cs typeface="华文细黑" panose="02010600040101010101" charset="-122"/>
              </a:rPr>
              <a:t>语言应用</a:t>
            </a:r>
            <a:endParaRPr lang="zh-CN" altLang="en-US" b="1">
              <a:latin typeface="华文细黑" panose="02010600040101010101" charset="-122"/>
              <a:ea typeface="华文细黑" panose="02010600040101010101" charset="-122"/>
              <a:cs typeface="华文细黑" panose="02010600040101010101" charset="-122"/>
            </a:endParaRPr>
          </a:p>
          <a:p>
            <a:pPr algn="ctr"/>
            <a:endParaRPr lang="zh-CN" altLang="en-US"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algn="ctr"/>
            <a:endParaRPr lang="zh-CN" altLang="en-US" sz="1200" b="1">
              <a:latin typeface="华文细黑" panose="02010600040101010101" charset="-122"/>
              <a:ea typeface="华文细黑" panose="02010600040101010101" charset="-122"/>
              <a:cs typeface="华文细黑" panose="02010600040101010101" charset="-122"/>
            </a:endParaRPr>
          </a:p>
          <a:p>
            <a:pPr marL="342900" indent="-342900" algn="l">
              <a:buFont typeface="Wingdings" panose="05000000000000000000" charset="0"/>
              <a:buChar char="Ø"/>
            </a:pP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作业提交方式：</a:t>
            </a:r>
            <a:endParaRPr lang="zh-CN" altLang="en-US" sz="2000" b="1">
              <a:solidFill>
                <a:schemeClr val="accent6"/>
              </a:solidFill>
              <a:latin typeface="华文细黑" panose="02010600040101010101" charset="-122"/>
              <a:ea typeface="华文细黑" panose="02010600040101010101" charset="-122"/>
              <a:cs typeface="华文细黑" panose="02010600040101010101" charset="-122"/>
            </a:endParaRPr>
          </a:p>
          <a:p>
            <a:pPr marL="914400" lvl="1" indent="-457200" algn="l">
              <a:buFont typeface="Arial" panose="020B0604020202020204" pitchFamily="34" charset="0"/>
              <a:buChar char="•"/>
            </a:pP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以</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PDF</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文件方式发到我的</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QQ</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邮箱</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 </a:t>
            </a:r>
            <a:r>
              <a:rPr lang="en-US" altLang="zh-CN" sz="2000" b="1">
                <a:solidFill>
                  <a:srgbClr val="FF0000"/>
                </a:solidFill>
                <a:latin typeface="华文细黑" panose="02010600040101010101" charset="-122"/>
                <a:ea typeface="华文细黑" panose="02010600040101010101" charset="-122"/>
                <a:cs typeface="华文细黑" panose="02010600040101010101" charset="-122"/>
              </a:rPr>
              <a:t>410285329@qq.com</a:t>
            </a:r>
            <a:endParaRPr lang="en-US" altLang="zh-CN" sz="2000" b="1">
              <a:solidFill>
                <a:schemeClr val="accent6"/>
              </a:solidFill>
              <a:latin typeface="华文细黑" panose="02010600040101010101" charset="-122"/>
              <a:ea typeface="华文细黑" panose="02010600040101010101" charset="-122"/>
              <a:cs typeface="华文细黑" panose="02010600040101010101" charset="-122"/>
            </a:endParaRPr>
          </a:p>
          <a:p>
            <a:pPr marL="914400" lvl="1" indent="-457200" algn="l">
              <a:buFont typeface="Arial" panose="020B0604020202020204" pitchFamily="34" charset="0"/>
              <a:buChar char="•"/>
            </a:pP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文件采用</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‘AI+</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学号</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姓名</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作业</a:t>
            </a:r>
            <a:r>
              <a:rPr lang="en-US" altLang="zh-CN" sz="2000" b="1">
                <a:solidFill>
                  <a:schemeClr val="accent6"/>
                </a:solidFill>
                <a:latin typeface="华文细黑" panose="02010600040101010101" charset="-122"/>
                <a:ea typeface="华文细黑" panose="02010600040101010101" charset="-122"/>
                <a:cs typeface="华文细黑" panose="02010600040101010101" charset="-122"/>
              </a:rPr>
              <a:t>3’</a:t>
            </a: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的命名方式</a:t>
            </a:r>
            <a:endParaRPr lang="zh-CN" altLang="en-US" sz="2000" b="1">
              <a:solidFill>
                <a:schemeClr val="accent6"/>
              </a:solidFill>
              <a:latin typeface="华文细黑" panose="02010600040101010101" charset="-122"/>
              <a:ea typeface="华文细黑" panose="02010600040101010101" charset="-122"/>
              <a:cs typeface="华文细黑" panose="02010600040101010101" charset="-122"/>
            </a:endParaRPr>
          </a:p>
          <a:p>
            <a:pPr marL="342900" indent="-342900" algn="l">
              <a:lnSpc>
                <a:spcPct val="100000"/>
              </a:lnSpc>
              <a:spcBef>
                <a:spcPts val="1000"/>
              </a:spcBef>
              <a:spcAft>
                <a:spcPts val="0"/>
              </a:spcAft>
              <a:buFont typeface="Wingdings" panose="05000000000000000000" charset="0"/>
              <a:buChar char="Ø"/>
            </a:pPr>
            <a:r>
              <a:rPr lang="zh-CN" altLang="en-US" sz="2000" b="1">
                <a:solidFill>
                  <a:schemeClr val="accent6"/>
                </a:solidFill>
                <a:latin typeface="华文细黑" panose="02010600040101010101" charset="-122"/>
                <a:ea typeface="华文细黑" panose="02010600040101010101" charset="-122"/>
                <a:cs typeface="华文细黑" panose="02010600040101010101" charset="-122"/>
              </a:rPr>
              <a:t>提交截止时间：</a:t>
            </a:r>
            <a:r>
              <a:rPr lang="en-US" altLang="zh-CN" sz="2000" b="1">
                <a:solidFill>
                  <a:srgbClr val="FF0000"/>
                </a:solidFill>
                <a:latin typeface="华文细黑" panose="02010600040101010101" charset="-122"/>
                <a:ea typeface="华文细黑" panose="02010600040101010101" charset="-122"/>
                <a:cs typeface="华文细黑" panose="02010600040101010101" charset="-122"/>
              </a:rPr>
              <a:t>2021.10.28</a:t>
            </a:r>
            <a:endParaRPr lang="zh-CN" altLang="en-US" sz="2000" b="1">
              <a:solidFill>
                <a:schemeClr val="accent6"/>
              </a:solidFill>
              <a:latin typeface="华文细黑" panose="02010600040101010101" charset="-122"/>
              <a:ea typeface="华文细黑" panose="02010600040101010101" charset="-122"/>
              <a:cs typeface="华文细黑" panose="02010600040101010101" charset="-122"/>
            </a:endParaRPr>
          </a:p>
        </p:txBody>
      </p:sp>
    </p:spTree>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占位符 3073"/>
          <p:cNvSpPr>
            <a:spLocks noGrp="1"/>
          </p:cNvSpPr>
          <p:nvPr>
            <p:ph idx="1"/>
          </p:nvPr>
        </p:nvSpPr>
        <p:spPr>
          <a:xfrm>
            <a:off x="397510" y="641350"/>
            <a:ext cx="8462010" cy="445135"/>
          </a:xfrm>
        </p:spPr>
        <p:txBody>
          <a:bodyPr anchor="t">
            <a:spAutoFit/>
          </a:bodyPr>
          <a:p>
            <a:pPr marL="457200" lvl="1" indent="0">
              <a:lnSpc>
                <a:spcPct val="115000"/>
              </a:lnSpc>
              <a:spcBef>
                <a:spcPts val="20"/>
              </a:spcBef>
              <a:spcAft>
                <a:spcPts val="0"/>
              </a:spcAft>
              <a:buNone/>
            </a:pPr>
            <a:r>
              <a:rPr sz="2000">
                <a:solidFill>
                  <a:srgbClr val="0000CC"/>
                </a:solidFill>
                <a:latin typeface="Arial" panose="020B0604020202020204" pitchFamily="34" charset="0"/>
                <a:sym typeface="+mn-ea"/>
              </a:rPr>
              <a:t>设有一个</a:t>
            </a:r>
            <a:r>
              <a:rPr lang="zh-CN" sz="2000">
                <a:solidFill>
                  <a:srgbClr val="0000CC"/>
                </a:solidFill>
                <a:latin typeface="Arial" panose="020B0604020202020204" pitchFamily="34" charset="0"/>
                <a:sym typeface="+mn-ea"/>
              </a:rPr>
              <a:t>商品零售</a:t>
            </a:r>
            <a:r>
              <a:rPr sz="2000">
                <a:solidFill>
                  <a:srgbClr val="0000CC"/>
                </a:solidFill>
                <a:latin typeface="Arial" panose="020B0604020202020204" pitchFamily="34" charset="0"/>
                <a:sym typeface="+mn-ea"/>
              </a:rPr>
              <a:t>数据库，其中的关系模式如下：</a:t>
            </a:r>
            <a:endParaRPr lang="zh-CN" altLang="en-US" sz="2000" b="1" dirty="0">
              <a:latin typeface="宋体" panose="02010600030101010101" pitchFamily="2" charset="-122"/>
            </a:endParaRPr>
          </a:p>
        </p:txBody>
      </p:sp>
      <p:sp>
        <p:nvSpPr>
          <p:cNvPr id="15364" name="Rectangle 2"/>
          <p:cNvSpPr>
            <a:spLocks noGrp="1"/>
          </p:cNvSpPr>
          <p:nvPr>
            <p:ph type="title"/>
          </p:nvPr>
        </p:nvSpPr>
        <p:spPr>
          <a:xfrm>
            <a:off x="685800" y="49848"/>
            <a:ext cx="7772400" cy="460375"/>
          </a:xfrm>
        </p:spPr>
        <p:txBody>
          <a:bodyPr wrap="square" anchor="ctr">
            <a:spAutoFit/>
          </a:bodyPr>
          <a:p>
            <a:pPr indent="0" eaLnBrk="1" hangingPunct="1"/>
            <a:r>
              <a:rPr lang="en-US" altLang="zh-CN" sz="2400" dirty="0">
                <a:ea typeface="宋体" panose="02010600030101010101" pitchFamily="2" charset="-122"/>
                <a:sym typeface="+mn-ea"/>
              </a:rPr>
              <a:t>SQL</a:t>
            </a:r>
            <a:r>
              <a:rPr lang="zh-CN" altLang="en-US" sz="2400" dirty="0">
                <a:ea typeface="宋体" panose="02010600030101010101" pitchFamily="2" charset="-122"/>
                <a:sym typeface="+mn-ea"/>
              </a:rPr>
              <a:t>语言</a:t>
            </a:r>
            <a:r>
              <a:rPr lang="zh-CN" altLang="en-US" sz="2400" dirty="0">
                <a:ea typeface="宋体" panose="02010600030101010101" pitchFamily="2" charset="-122"/>
                <a:sym typeface="+mn-ea"/>
              </a:rPr>
              <a:t>应用</a:t>
            </a:r>
            <a:endParaRPr lang="zh-CN" altLang="en-US" sz="2400" dirty="0">
              <a:ea typeface="宋体" panose="02010600030101010101" pitchFamily="2" charset="-122"/>
              <a:sym typeface="+mn-ea"/>
            </a:endParaRPr>
          </a:p>
        </p:txBody>
      </p:sp>
      <p:graphicFrame>
        <p:nvGraphicFramePr>
          <p:cNvPr id="5" name="表格 4"/>
          <p:cNvGraphicFramePr/>
          <p:nvPr>
            <p:custDataLst>
              <p:tags r:id="rId1"/>
            </p:custDataLst>
          </p:nvPr>
        </p:nvGraphicFramePr>
        <p:xfrm>
          <a:off x="210979" y="1142841"/>
          <a:ext cx="8761095" cy="3368675"/>
        </p:xfrm>
        <a:graphic>
          <a:graphicData uri="http://schemas.openxmlformats.org/drawingml/2006/table">
            <a:tbl>
              <a:tblPr firstRow="1" bandRow="1">
                <a:tableStyleId>{5C22544A-7EE6-4342-B048-85BDC9FD1C3A}</a:tableStyleId>
              </a:tblPr>
              <a:tblGrid>
                <a:gridCol w="716915"/>
                <a:gridCol w="2763520"/>
                <a:gridCol w="5280660"/>
              </a:tblGrid>
              <a:tr h="351155">
                <a:tc>
                  <a:txBody>
                    <a:bodyPr/>
                    <a:p>
                      <a:pPr algn="ctr">
                        <a:buNone/>
                      </a:pPr>
                      <a:r>
                        <a:rPr lang="zh-CN" altLang="zh-CN" sz="1800">
                          <a:solidFill>
                            <a:schemeClr val="tx1"/>
                          </a:solidFill>
                        </a:rPr>
                        <a:t>关系</a:t>
                      </a:r>
                      <a:endParaRPr lang="zh-CN" altLang="zh-CN" sz="1800">
                        <a:solidFill>
                          <a:schemeClr val="tx1"/>
                        </a:solidFill>
                      </a:endParaRPr>
                    </a:p>
                  </a:txBody>
                  <a:tcPr marL="68580" marR="68580" marT="34290" marB="34290" anchor="ctr" anchorCtr="0">
                    <a:lnL w="12700">
                      <a:solidFill>
                        <a:schemeClr val="tx1"/>
                      </a:solidFill>
                      <a:prstDash val="solid"/>
                    </a:lnL>
                    <a:lnR w="6350">
                      <a:solidFill>
                        <a:schemeClr val="tx1"/>
                      </a:solidFill>
                      <a:prstDash val="sysDash"/>
                    </a:lnR>
                    <a:lnT w="12700">
                      <a:solidFill>
                        <a:schemeClr val="tx1"/>
                      </a:solidFill>
                      <a:prstDash val="solid"/>
                    </a:lnT>
                    <a:lnB w="6350">
                      <a:solidFill>
                        <a:schemeClr val="tx1"/>
                      </a:solidFill>
                      <a:prstDash val="sysDash"/>
                    </a:lnB>
                    <a:noFill/>
                  </a:tcPr>
                </a:tc>
                <a:tc>
                  <a:txBody>
                    <a:bodyPr/>
                    <a:p>
                      <a:pPr algn="ctr">
                        <a:buNone/>
                      </a:pPr>
                      <a:r>
                        <a:rPr lang="zh-CN" altLang="en-US" sz="1800">
                          <a:solidFill>
                            <a:schemeClr val="tx1"/>
                          </a:solidFill>
                        </a:rPr>
                        <a:t>属性</a:t>
                      </a:r>
                      <a:endParaRPr lang="zh-CN" altLang="en-US" sz="1800">
                        <a:solidFill>
                          <a:schemeClr val="tx1"/>
                        </a:solidFill>
                      </a:endParaRPr>
                    </a:p>
                  </a:txBody>
                  <a:tcPr marL="68580" marR="68580" marT="34290" marB="34290" anchor="ctr" anchorCtr="0">
                    <a:lnL w="6350">
                      <a:solidFill>
                        <a:schemeClr val="tx1"/>
                      </a:solidFill>
                      <a:prstDash val="sysDash"/>
                    </a:lnL>
                    <a:lnR w="6350">
                      <a:solidFill>
                        <a:schemeClr val="tx1"/>
                      </a:solidFill>
                      <a:prstDash val="sysDash"/>
                    </a:lnR>
                    <a:lnT w="12700">
                      <a:solidFill>
                        <a:schemeClr val="tx1"/>
                      </a:solidFill>
                      <a:prstDash val="solid"/>
                    </a:lnT>
                    <a:lnB w="6350">
                      <a:solidFill>
                        <a:schemeClr val="tx1"/>
                      </a:solidFill>
                      <a:prstDash val="sysDash"/>
                    </a:lnB>
                    <a:noFill/>
                  </a:tcPr>
                </a:tc>
                <a:tc>
                  <a:txBody>
                    <a:bodyPr/>
                    <a:p>
                      <a:pPr algn="ctr">
                        <a:buNone/>
                      </a:pPr>
                      <a:r>
                        <a:rPr lang="zh-CN" altLang="zh-CN" sz="1800">
                          <a:solidFill>
                            <a:schemeClr val="tx1"/>
                          </a:solidFill>
                        </a:rPr>
                        <a:t>关系模式</a:t>
                      </a:r>
                      <a:endParaRPr lang="zh-CN" altLang="zh-CN" sz="1800">
                        <a:solidFill>
                          <a:schemeClr val="tx1"/>
                        </a:solidFill>
                      </a:endParaRPr>
                    </a:p>
                  </a:txBody>
                  <a:tcPr marL="68580" marR="68580" marT="34290" marB="34290" anchor="ctr" anchorCtr="0">
                    <a:lnL w="6350">
                      <a:solidFill>
                        <a:schemeClr val="tx1"/>
                      </a:solidFill>
                      <a:prstDash val="sysDash"/>
                    </a:lnL>
                    <a:lnR w="12700">
                      <a:solidFill>
                        <a:schemeClr val="tx1"/>
                      </a:solidFill>
                      <a:prstDash val="solid"/>
                    </a:lnR>
                    <a:lnT w="12700">
                      <a:solidFill>
                        <a:schemeClr val="tx1"/>
                      </a:solidFill>
                      <a:prstDash val="solid"/>
                    </a:lnT>
                    <a:lnB w="6350">
                      <a:solidFill>
                        <a:schemeClr val="tx1"/>
                      </a:solidFill>
                      <a:prstDash val="sysDash"/>
                    </a:lnB>
                    <a:noFill/>
                  </a:tcPr>
                </a:tc>
              </a:tr>
              <a:tr h="351155">
                <a:tc>
                  <a:txBody>
                    <a:bodyPr/>
                    <a:p>
                      <a:pPr algn="ctr">
                        <a:buNone/>
                      </a:pPr>
                      <a:r>
                        <a:rPr lang="zh-CN" altLang="en-US" sz="1800" b="1">
                          <a:solidFill>
                            <a:srgbClr val="0000CC"/>
                          </a:solidFill>
                        </a:rPr>
                        <a:t>客户</a:t>
                      </a:r>
                      <a:endParaRPr lang="zh-CN" altLang="en-US" sz="1800" b="1">
                        <a:solidFill>
                          <a:srgbClr val="0000CC"/>
                        </a:solidFill>
                      </a:endParaRPr>
                    </a:p>
                  </a:txBody>
                  <a:tcPr marL="68580" marR="68580" marT="34290" marB="34290"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zh-CN" sz="1800" b="1">
                          <a:solidFill>
                            <a:srgbClr val="0000CC"/>
                          </a:solidFill>
                          <a:latin typeface="Arial" panose="020B0604020202020204" pitchFamily="34" charset="0"/>
                          <a:sym typeface="+mn-ea"/>
                        </a:rPr>
                        <a:t>客户编号</a:t>
                      </a:r>
                      <a:r>
                        <a:rPr sz="1800" b="1">
                          <a:solidFill>
                            <a:srgbClr val="0000CC"/>
                          </a:solidFill>
                          <a:latin typeface="Arial" panose="020B0604020202020204" pitchFamily="34" charset="0"/>
                          <a:sym typeface="+mn-ea"/>
                        </a:rPr>
                        <a:t>，姓名，</a:t>
                      </a:r>
                      <a:r>
                        <a:rPr lang="zh-CN" sz="1800" b="1">
                          <a:solidFill>
                            <a:srgbClr val="0000CC"/>
                          </a:solidFill>
                          <a:latin typeface="Arial" panose="020B0604020202020204" pitchFamily="34" charset="0"/>
                          <a:sym typeface="+mn-ea"/>
                        </a:rPr>
                        <a:t>所在城市，优惠折扣</a:t>
                      </a:r>
                      <a:endParaRPr lang="zh-CN" sz="1800" b="1">
                        <a:solidFill>
                          <a:srgbClr val="0000CC"/>
                        </a:solidFill>
                        <a:latin typeface="Arial" panose="020B0604020202020204" pitchFamily="34" charset="0"/>
                        <a:sym typeface="+mn-ea"/>
                      </a:endParaRPr>
                    </a:p>
                  </a:txBody>
                  <a:tcPr marL="68580" marR="68580" marT="34290" marB="34290"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en-US" altLang="zh-CN" sz="1800" b="1">
                          <a:solidFill>
                            <a:srgbClr val="FF0000"/>
                          </a:solidFill>
                          <a:sym typeface="+mn-ea"/>
                        </a:rPr>
                        <a:t>Customer (cid, cname, city, dis)</a:t>
                      </a:r>
                      <a:endParaRPr lang="en-US" altLang="zh-CN" sz="1800" b="1">
                        <a:solidFill>
                          <a:srgbClr val="FF0000"/>
                        </a:solidFill>
                        <a:latin typeface="Arial" panose="020B0604020202020204" pitchFamily="34" charset="0"/>
                        <a:sym typeface="+mn-ea"/>
                      </a:endParaRPr>
                    </a:p>
                  </a:txBody>
                  <a:tcPr marL="68580" marR="68580" marT="34290" marB="34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51790">
                <a:tc>
                  <a:txBody>
                    <a:bodyPr/>
                    <a:p>
                      <a:pPr algn="ctr">
                        <a:buNone/>
                      </a:pPr>
                      <a:r>
                        <a:rPr lang="zh-CN" altLang="en-US" sz="1800" b="1">
                          <a:solidFill>
                            <a:srgbClr val="0000CC"/>
                          </a:solidFill>
                        </a:rPr>
                        <a:t>供应商</a:t>
                      </a:r>
                      <a:endParaRPr lang="zh-CN" altLang="en-US" sz="1800" b="1">
                        <a:solidFill>
                          <a:srgbClr val="0000CC"/>
                        </a:solidFill>
                      </a:endParaRPr>
                    </a:p>
                  </a:txBody>
                  <a:tcPr marL="68580" marR="68580" marT="34290" marB="34290"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zh-CN" sz="1800" b="1">
                          <a:solidFill>
                            <a:srgbClr val="0000CC"/>
                          </a:solidFill>
                          <a:latin typeface="Arial" panose="020B0604020202020204" pitchFamily="34" charset="0"/>
                          <a:sym typeface="+mn-ea"/>
                        </a:rPr>
                        <a:t>供应商编号</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名称</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所在城市，销售提成比例</a:t>
                      </a:r>
                      <a:endParaRPr lang="zh-CN" sz="1800" b="1">
                        <a:solidFill>
                          <a:srgbClr val="0000CC"/>
                        </a:solidFill>
                        <a:latin typeface="Arial" panose="020B0604020202020204" pitchFamily="34" charset="0"/>
                        <a:sym typeface="+mn-ea"/>
                      </a:endParaRPr>
                    </a:p>
                  </a:txBody>
                  <a:tcPr marL="68580" marR="68580" marT="34290" marB="34290"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en-US" altLang="zh-CN" sz="1800" b="1">
                          <a:solidFill>
                            <a:srgbClr val="FF0000"/>
                          </a:solidFill>
                          <a:sym typeface="+mn-ea"/>
                        </a:rPr>
                        <a:t>Agent (aid, aname, city, per)</a:t>
                      </a:r>
                      <a:endParaRPr lang="en-US" altLang="zh-CN" sz="1800" b="1">
                        <a:solidFill>
                          <a:srgbClr val="FF0000"/>
                        </a:solidFill>
                        <a:latin typeface="Arial" panose="020B0604020202020204" pitchFamily="34" charset="0"/>
                        <a:sym typeface="+mn-ea"/>
                      </a:endParaRPr>
                    </a:p>
                  </a:txBody>
                  <a:tcPr marL="68580" marR="68580" marT="34290" marB="34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350520">
                <a:tc>
                  <a:txBody>
                    <a:bodyPr/>
                    <a:p>
                      <a:pPr algn="ctr">
                        <a:buNone/>
                      </a:pPr>
                      <a:r>
                        <a:rPr lang="zh-CN" altLang="en-US" sz="1800" b="1">
                          <a:solidFill>
                            <a:srgbClr val="0000CC"/>
                          </a:solidFill>
                        </a:rPr>
                        <a:t>商品</a:t>
                      </a:r>
                      <a:endParaRPr lang="zh-CN" altLang="en-US" sz="1800" b="1">
                        <a:solidFill>
                          <a:srgbClr val="0000CC"/>
                        </a:solidFill>
                      </a:endParaRPr>
                    </a:p>
                  </a:txBody>
                  <a:tcPr marL="68580" marR="68580" marT="34290" marB="34290"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zh-CN" sz="1800" b="1">
                          <a:solidFill>
                            <a:srgbClr val="0000CC"/>
                          </a:solidFill>
                          <a:latin typeface="Arial" panose="020B0604020202020204" pitchFamily="34" charset="0"/>
                          <a:sym typeface="+mn-ea"/>
                        </a:rPr>
                        <a:t>商品编</a:t>
                      </a:r>
                      <a:r>
                        <a:rPr sz="1800" b="1">
                          <a:solidFill>
                            <a:srgbClr val="0000CC"/>
                          </a:solidFill>
                          <a:latin typeface="Arial" panose="020B0604020202020204" pitchFamily="34" charset="0"/>
                          <a:sym typeface="+mn-ea"/>
                        </a:rPr>
                        <a:t>号，</a:t>
                      </a:r>
                      <a:r>
                        <a:rPr lang="zh-CN" sz="1800" b="1">
                          <a:solidFill>
                            <a:srgbClr val="0000CC"/>
                          </a:solidFill>
                          <a:latin typeface="Arial" panose="020B0604020202020204" pitchFamily="34" charset="0"/>
                          <a:sym typeface="+mn-ea"/>
                        </a:rPr>
                        <a:t>名称</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存放城市</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库存数量</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单价</a:t>
                      </a:r>
                      <a:endParaRPr lang="zh-CN" sz="1800" b="1">
                        <a:solidFill>
                          <a:srgbClr val="0000CC"/>
                        </a:solidFill>
                        <a:latin typeface="Arial" panose="020B0604020202020204" pitchFamily="34" charset="0"/>
                        <a:sym typeface="+mn-ea"/>
                      </a:endParaRPr>
                    </a:p>
                  </a:txBody>
                  <a:tcPr marL="68580" marR="68580" marT="34290" marB="34290"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en-US" altLang="zh-CN" sz="1800" b="1">
                          <a:solidFill>
                            <a:srgbClr val="FF0000"/>
                          </a:solidFill>
                          <a:sym typeface="+mn-ea"/>
                        </a:rPr>
                        <a:t>Product (pid, pname, city, qua, price)</a:t>
                      </a:r>
                      <a:endParaRPr lang="en-US" altLang="zh-CN" sz="1800" b="1">
                        <a:solidFill>
                          <a:srgbClr val="FF0000"/>
                        </a:solidFill>
                        <a:latin typeface="Arial" panose="020B0604020202020204" pitchFamily="34" charset="0"/>
                        <a:sym typeface="+mn-ea"/>
                      </a:endParaRPr>
                    </a:p>
                  </a:txBody>
                  <a:tcPr marL="68580" marR="68580" marT="34290" marB="34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r h="621665">
                <a:tc>
                  <a:txBody>
                    <a:bodyPr/>
                    <a:p>
                      <a:pPr algn="ctr">
                        <a:buNone/>
                      </a:pPr>
                      <a:r>
                        <a:rPr lang="zh-CN" altLang="en-US" sz="1800" b="1">
                          <a:solidFill>
                            <a:srgbClr val="0000CC"/>
                          </a:solidFill>
                        </a:rPr>
                        <a:t>订单</a:t>
                      </a:r>
                      <a:endParaRPr lang="zh-CN" altLang="en-US" sz="1800" b="1">
                        <a:solidFill>
                          <a:srgbClr val="0000CC"/>
                        </a:solidFill>
                      </a:endParaRPr>
                    </a:p>
                  </a:txBody>
                  <a:tcPr marL="68580" marR="68580" marT="34290" marB="34290" anchor="ctr" anchorCtr="0">
                    <a:lnL w="12700">
                      <a:solidFill>
                        <a:schemeClr val="tx1"/>
                      </a:solidFill>
                      <a:prstDash val="solid"/>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zh-CN" sz="1800" b="1">
                          <a:solidFill>
                            <a:srgbClr val="0000CC"/>
                          </a:solidFill>
                          <a:latin typeface="Arial" panose="020B0604020202020204" pitchFamily="34" charset="0"/>
                          <a:sym typeface="+mn-ea"/>
                        </a:rPr>
                        <a:t>订单编号</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销售日期</a:t>
                      </a:r>
                      <a:r>
                        <a:rPr sz="1800" b="1">
                          <a:solidFill>
                            <a:srgbClr val="0000CC"/>
                          </a:solidFill>
                          <a:latin typeface="Arial" panose="020B0604020202020204" pitchFamily="34" charset="0"/>
                          <a:sym typeface="+mn-ea"/>
                        </a:rPr>
                        <a:t>，</a:t>
                      </a:r>
                      <a:r>
                        <a:rPr lang="zh-CN" sz="1800" b="1">
                          <a:solidFill>
                            <a:srgbClr val="0000CC"/>
                          </a:solidFill>
                          <a:latin typeface="Arial" panose="020B0604020202020204" pitchFamily="34" charset="0"/>
                          <a:sym typeface="+mn-ea"/>
                        </a:rPr>
                        <a:t>客户编号，供应商编号，商品编号，销售数量，销售金额</a:t>
                      </a:r>
                      <a:endParaRPr lang="zh-CN" sz="1800" b="1">
                        <a:solidFill>
                          <a:srgbClr val="0000CC"/>
                        </a:solidFill>
                        <a:latin typeface="Arial" panose="020B0604020202020204" pitchFamily="34" charset="0"/>
                        <a:sym typeface="+mn-ea"/>
                      </a:endParaRPr>
                    </a:p>
                  </a:txBody>
                  <a:tcPr marL="68580" marR="68580" marT="34290" marB="34290" anchor="ctr" anchorCtr="0">
                    <a:lnL w="6350">
                      <a:solidFill>
                        <a:schemeClr val="tx1"/>
                      </a:solidFill>
                      <a:prstDash val="sysDash"/>
                    </a:lnL>
                    <a:lnR w="6350">
                      <a:solidFill>
                        <a:schemeClr val="tx1"/>
                      </a:solidFill>
                      <a:prstDash val="sysDash"/>
                    </a:lnR>
                    <a:lnT w="6350">
                      <a:solidFill>
                        <a:schemeClr val="tx1"/>
                      </a:solidFill>
                      <a:prstDash val="sysDash"/>
                    </a:lnT>
                    <a:lnB w="6350">
                      <a:solidFill>
                        <a:schemeClr val="tx1"/>
                      </a:solidFill>
                      <a:prstDash val="sysDash"/>
                    </a:lnB>
                    <a:noFill/>
                  </a:tcPr>
                </a:tc>
                <a:tc>
                  <a:txBody>
                    <a:bodyPr/>
                    <a:p>
                      <a:pPr algn="l">
                        <a:buNone/>
                      </a:pPr>
                      <a:r>
                        <a:rPr lang="en-US" altLang="zh-CN" sz="1800" b="1">
                          <a:solidFill>
                            <a:srgbClr val="FF0000"/>
                          </a:solidFill>
                          <a:sym typeface="+mn-ea"/>
                        </a:rPr>
                        <a:t>Order (ordno, orddate, cid, aid, pid, qty, dols)</a:t>
                      </a:r>
                      <a:endParaRPr lang="en-US" altLang="zh-CN" sz="1800" b="1">
                        <a:solidFill>
                          <a:srgbClr val="FF0000"/>
                        </a:solidFill>
                        <a:latin typeface="Arial" panose="020B0604020202020204" pitchFamily="34" charset="0"/>
                        <a:sym typeface="+mn-ea"/>
                      </a:endParaRPr>
                    </a:p>
                  </a:txBody>
                  <a:tcPr marL="68580" marR="68580" marT="34290" marB="34290" anchor="ctr" anchorCtr="0">
                    <a:lnL w="6350">
                      <a:solidFill>
                        <a:schemeClr val="tx1"/>
                      </a:solidFill>
                      <a:prstDash val="sysDash"/>
                    </a:lnL>
                    <a:lnR w="12700">
                      <a:solidFill>
                        <a:schemeClr val="tx1"/>
                      </a:solidFill>
                      <a:prstDash val="solid"/>
                    </a:lnR>
                    <a:lnT w="6350">
                      <a:solidFill>
                        <a:schemeClr val="tx1"/>
                      </a:solidFill>
                      <a:prstDash val="sysDash"/>
                    </a:lnT>
                    <a:lnB w="6350">
                      <a:solidFill>
                        <a:schemeClr val="tx1"/>
                      </a:solidFill>
                      <a:prstDash val="sysDash"/>
                    </a:lnB>
                    <a:noFill/>
                  </a:tcPr>
                </a:tc>
              </a:tr>
            </a:tbl>
          </a:graphicData>
        </a:graphic>
      </p:graphicFrame>
      <p:sp>
        <p:nvSpPr>
          <p:cNvPr id="3" name="内容占位符 2"/>
          <p:cNvSpPr>
            <a:spLocks noGrp="1"/>
          </p:cNvSpPr>
          <p:nvPr/>
        </p:nvSpPr>
        <p:spPr>
          <a:xfrm>
            <a:off x="210185" y="4589145"/>
            <a:ext cx="8762365" cy="1641475"/>
          </a:xfrm>
          <a:prstGeom prst="rect">
            <a:avLst/>
          </a:prstGeom>
          <a:noFill/>
          <a:ln w="9525">
            <a:noFill/>
          </a:ln>
        </p:spPr>
        <p:txBody>
          <a:bodyPr wrap="square" anchor="t">
            <a:spAutoFit/>
          </a:bodyPr>
          <a:lstStyle>
            <a:lvl1pPr marL="342900" indent="-342900" algn="l" rtl="0" eaLnBrk="0" fontAlgn="base" hangingPunct="0">
              <a:spcBef>
                <a:spcPct val="20000"/>
              </a:spcBef>
              <a:spcAft>
                <a:spcPct val="0"/>
              </a:spcAft>
              <a:buClr>
                <a:srgbClr val="CC9900"/>
              </a:buClr>
              <a:buFont typeface="Wingdings" panose="05000000000000000000" pitchFamily="2" charset="2"/>
              <a:buChar char="q"/>
              <a:defRPr sz="2400" b="1" kern="1200">
                <a:solidFill>
                  <a:schemeClr val="accent2"/>
                </a:solidFill>
                <a:latin typeface="+mn-lt"/>
                <a:ea typeface="+mn-ea"/>
                <a:cs typeface="+mn-cs"/>
              </a:defRPr>
            </a:lvl1pPr>
            <a:lvl2pPr marL="742950" indent="-285750" algn="l" rtl="0" eaLnBrk="0" fontAlgn="base" hangingPunct="0">
              <a:spcBef>
                <a:spcPct val="20000"/>
              </a:spcBef>
              <a:spcAft>
                <a:spcPct val="0"/>
              </a:spcAft>
              <a:buClr>
                <a:srgbClr val="CC9900"/>
              </a:buClr>
              <a:buFont typeface="Wingdings" panose="05000000000000000000" pitchFamily="2" charset="2"/>
              <a:buChar char="–"/>
              <a:defRPr sz="2400" b="1" kern="1200">
                <a:solidFill>
                  <a:srgbClr val="FF0000"/>
                </a:solidFill>
                <a:latin typeface="+mn-lt"/>
                <a:ea typeface="+mn-ea"/>
                <a:cs typeface="+mn-cs"/>
              </a:defRPr>
            </a:lvl2pPr>
            <a:lvl3pPr marL="1143000" indent="-228600" algn="l" rtl="0" eaLnBrk="0" fontAlgn="base" hangingPunct="0">
              <a:spcBef>
                <a:spcPct val="20000"/>
              </a:spcBef>
              <a:spcAft>
                <a:spcPct val="0"/>
              </a:spcAft>
              <a:buClr>
                <a:srgbClr val="CC9900"/>
              </a:buClr>
              <a:buFont typeface="Wingdings" panose="05000000000000000000" pitchFamily="2" charset="2"/>
              <a:buChar char="§"/>
              <a:defRPr sz="2400" b="1" kern="1200">
                <a:solidFill>
                  <a:schemeClr val="accent2"/>
                </a:solidFill>
                <a:latin typeface="+mn-lt"/>
                <a:ea typeface="+mn-ea"/>
                <a:cs typeface="+mn-cs"/>
              </a:defRPr>
            </a:lvl3pPr>
            <a:lvl4pPr marL="1600200" indent="-228600" algn="l" rtl="0" eaLnBrk="0" fontAlgn="base" hangingPunct="0">
              <a:spcBef>
                <a:spcPct val="20000"/>
              </a:spcBef>
              <a:spcAft>
                <a:spcPct val="0"/>
              </a:spcAft>
              <a:buClr>
                <a:srgbClr val="CC9900"/>
              </a:buClr>
              <a:buFont typeface="Wingdings" panose="05000000000000000000" pitchFamily="2" charset="2"/>
              <a:buChar char="Ø"/>
              <a:defRPr sz="2400" b="1"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C9900"/>
              </a:buClr>
              <a:buFont typeface="Wingdings" panose="05000000000000000000" pitchFamily="2" charset="2"/>
              <a:buChar char="»"/>
              <a:defRPr sz="2400" b="1"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t>其中：</a:t>
            </a:r>
            <a:endParaRPr lang="zh-CN" altLang="en-US" sz="1800"/>
          </a:p>
          <a:p>
            <a:pPr marL="914400" lvl="1" indent="-457200">
              <a:buFont typeface="+mj-ea"/>
              <a:buAutoNum type="circleNumDbPlain"/>
            </a:pPr>
            <a:r>
              <a:rPr lang="en-US" altLang="zh-CN" sz="1800">
                <a:solidFill>
                  <a:schemeClr val="accent6"/>
                </a:solidFill>
              </a:rPr>
              <a:t>cid, aid, pid, ordno</a:t>
            </a:r>
            <a:r>
              <a:rPr lang="zh-CN" altLang="en-US" sz="1800">
                <a:solidFill>
                  <a:schemeClr val="accent6"/>
                </a:solidFill>
              </a:rPr>
              <a:t>分别是客户、供应商、商品、订单</a:t>
            </a:r>
            <a:r>
              <a:rPr lang="zh-CN" altLang="en-US" sz="1800">
                <a:solidFill>
                  <a:schemeClr val="accent6"/>
                </a:solidFill>
              </a:rPr>
              <a:t>表的关键字；</a:t>
            </a:r>
            <a:endParaRPr lang="zh-CN" altLang="en-US" sz="1800">
              <a:solidFill>
                <a:schemeClr val="accent6"/>
              </a:solidFill>
            </a:endParaRPr>
          </a:p>
          <a:p>
            <a:pPr marL="914400" lvl="1" indent="-457200">
              <a:buFont typeface="+mj-ea"/>
              <a:buAutoNum type="circleNumDbPlain"/>
            </a:pPr>
            <a:r>
              <a:rPr lang="en-US" altLang="zh-CN" sz="1800">
                <a:solidFill>
                  <a:schemeClr val="accent6"/>
                </a:solidFill>
              </a:rPr>
              <a:t>orddate</a:t>
            </a:r>
            <a:r>
              <a:rPr lang="zh-CN" altLang="en-US" sz="1800">
                <a:solidFill>
                  <a:schemeClr val="accent6"/>
                </a:solidFill>
              </a:rPr>
              <a:t>是日期（</a:t>
            </a:r>
            <a:r>
              <a:rPr lang="en-US" altLang="zh-CN" sz="1800">
                <a:solidFill>
                  <a:schemeClr val="accent6"/>
                </a:solidFill>
              </a:rPr>
              <a:t>DATE</a:t>
            </a:r>
            <a:r>
              <a:rPr lang="zh-CN" altLang="en-US" sz="1800">
                <a:solidFill>
                  <a:schemeClr val="accent6"/>
                </a:solidFill>
              </a:rPr>
              <a:t>）类型的字段，可以调用函数</a:t>
            </a:r>
            <a:r>
              <a:rPr lang="en-US" altLang="zh-CN" sz="1800">
                <a:solidFill>
                  <a:schemeClr val="accent6"/>
                </a:solidFill>
              </a:rPr>
              <a:t>year(...</a:t>
            </a:r>
            <a:r>
              <a:rPr lang="en-US" altLang="zh-CN" sz="1800">
                <a:solidFill>
                  <a:schemeClr val="accent6"/>
                </a:solidFill>
              </a:rPr>
              <a:t>)</a:t>
            </a:r>
            <a:r>
              <a:rPr lang="zh-CN" altLang="en-US" sz="1800">
                <a:solidFill>
                  <a:schemeClr val="accent6"/>
                </a:solidFill>
              </a:rPr>
              <a:t>返回日期中的年份</a:t>
            </a:r>
            <a:r>
              <a:rPr lang="zh-CN" altLang="en-US" sz="1800">
                <a:solidFill>
                  <a:schemeClr val="accent6"/>
                </a:solidFill>
              </a:rPr>
              <a:t>值；</a:t>
            </a:r>
            <a:endParaRPr lang="zh-CN" altLang="en-US" sz="1800">
              <a:solidFill>
                <a:schemeClr val="accent6"/>
              </a:solidFill>
            </a:endParaRPr>
          </a:p>
          <a:p>
            <a:pPr marL="914400" lvl="1" indent="-457200">
              <a:buFont typeface="+mj-ea"/>
              <a:buAutoNum type="circleNumDbPlain"/>
            </a:pPr>
            <a:r>
              <a:rPr lang="zh-CN" altLang="en-US" sz="1800">
                <a:solidFill>
                  <a:schemeClr val="accent6"/>
                </a:solidFill>
              </a:rPr>
              <a:t>可以根据</a:t>
            </a:r>
            <a:r>
              <a:rPr lang="en-US" altLang="zh-CN" sz="1800">
                <a:solidFill>
                  <a:schemeClr val="accent6"/>
                </a:solidFill>
              </a:rPr>
              <a:t>ordno</a:t>
            </a:r>
            <a:r>
              <a:rPr lang="zh-CN" altLang="en-US" sz="1800">
                <a:solidFill>
                  <a:schemeClr val="accent6"/>
                </a:solidFill>
              </a:rPr>
              <a:t>的大小来区分订单的先后，编号小的订单</a:t>
            </a:r>
            <a:r>
              <a:rPr lang="zh-CN" altLang="en-US" sz="1800">
                <a:solidFill>
                  <a:schemeClr val="accent6"/>
                </a:solidFill>
              </a:rPr>
              <a:t>在前。</a:t>
            </a:r>
            <a:endParaRPr lang="zh-CN" altLang="en-US" sz="1800">
              <a:solidFill>
                <a:schemeClr val="accent6"/>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2"/>
          <p:cNvSpPr>
            <a:spLocks noGrp="1"/>
          </p:cNvSpPr>
          <p:nvPr>
            <p:ph type="title"/>
          </p:nvPr>
        </p:nvSpPr>
        <p:spPr>
          <a:xfrm>
            <a:off x="685800" y="49848"/>
            <a:ext cx="7772400" cy="460375"/>
          </a:xfrm>
        </p:spPr>
        <p:txBody>
          <a:bodyPr wrap="square" anchor="ctr">
            <a:spAutoFit/>
          </a:bodyPr>
          <a:p>
            <a:pPr indent="0" eaLnBrk="1" hangingPunct="1"/>
            <a:r>
              <a:rPr lang="en-US" altLang="zh-CN" sz="2400" dirty="0">
                <a:ea typeface="宋体" panose="02010600030101010101" pitchFamily="2" charset="-122"/>
                <a:sym typeface="+mn-ea"/>
              </a:rPr>
              <a:t>SQL</a:t>
            </a:r>
            <a:r>
              <a:rPr lang="zh-CN" altLang="en-US" sz="2400" dirty="0">
                <a:ea typeface="宋体" panose="02010600030101010101" pitchFamily="2" charset="-122"/>
                <a:sym typeface="+mn-ea"/>
              </a:rPr>
              <a:t>查询课后作业</a:t>
            </a:r>
            <a:endParaRPr lang="zh-CN" sz="2400" dirty="0">
              <a:ea typeface="宋体" panose="02010600030101010101" pitchFamily="2" charset="-122"/>
            </a:endParaRPr>
          </a:p>
        </p:txBody>
      </p:sp>
      <p:sp>
        <p:nvSpPr>
          <p:cNvPr id="2" name="内容占位符 1"/>
          <p:cNvSpPr/>
          <p:nvPr>
            <p:ph idx="1"/>
          </p:nvPr>
        </p:nvSpPr>
        <p:spPr>
          <a:xfrm>
            <a:off x="185420" y="510540"/>
            <a:ext cx="8762365" cy="6069965"/>
          </a:xfrm>
          <a:ln>
            <a:solidFill>
              <a:schemeClr val="accent1"/>
            </a:solidFill>
          </a:ln>
        </p:spPr>
        <p:txBody>
          <a:bodyPr wrap="square">
            <a:spAutoFit/>
          </a:bodyPr>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rPr>
              <a:t> </a:t>
            </a:r>
            <a:r>
              <a:rPr lang="zh-CN" altLang="en-US" sz="1800">
                <a:latin typeface="华文楷体" panose="02010600040101010101" charset="-122"/>
                <a:ea typeface="华文楷体" panose="02010600040101010101" charset="-122"/>
                <a:cs typeface="华文楷体" panose="02010600040101010101" charset="-122"/>
                <a:sym typeface="+mn-ea"/>
              </a:rPr>
              <a:t>检索符合下述条件的商品的编号：至少有一个客户通过与该客户位于同一个城市的供应商订购过该商品；</a:t>
            </a:r>
            <a:endParaRPr lang="zh-CN" altLang="en-US" sz="1800">
              <a:latin typeface="华文楷体" panose="02010600040101010101" charset="-122"/>
              <a:ea typeface="华文楷体" panose="02010600040101010101" charset="-122"/>
              <a:cs typeface="华文楷体" panose="02010600040101010101" charset="-122"/>
              <a:sym typeface="+mn-ea"/>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检索符合下述条件的顾客的编号：在</a:t>
            </a:r>
            <a:r>
              <a:rPr lang="en-US" altLang="zh-CN" sz="1800">
                <a:latin typeface="华文楷体" panose="02010600040101010101" charset="-122"/>
                <a:ea typeface="华文楷体" panose="02010600040101010101" charset="-122"/>
                <a:cs typeface="华文楷体" panose="02010600040101010101" charset="-122"/>
                <a:sym typeface="+mn-ea"/>
              </a:rPr>
              <a:t>2021</a:t>
            </a:r>
            <a:r>
              <a:rPr lang="zh-CN" altLang="en-US" sz="1800">
                <a:latin typeface="华文楷体" panose="02010600040101010101" charset="-122"/>
                <a:ea typeface="华文楷体" panose="02010600040101010101" charset="-122"/>
                <a:cs typeface="华文楷体" panose="02010600040101010101" charset="-122"/>
                <a:sym typeface="+mn-ea"/>
              </a:rPr>
              <a:t>年没有购买过商品；</a:t>
            </a:r>
            <a:endParaRPr lang="zh-CN" altLang="en-US" sz="1800">
              <a:latin typeface="华文楷体" panose="02010600040101010101" charset="-122"/>
              <a:ea typeface="华文楷体" panose="02010600040101010101" charset="-122"/>
              <a:cs typeface="华文楷体" panose="02010600040101010101" charset="-122"/>
              <a:sym typeface="+mn-ea"/>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检索符合下述条件的商品的编号：在所有有客户的城市中都被销售过；</a:t>
            </a:r>
            <a:endParaRPr lang="zh-CN" altLang="en-US" sz="1800">
              <a:latin typeface="华文楷体" panose="02010600040101010101" charset="-122"/>
              <a:ea typeface="华文楷体" panose="02010600040101010101" charset="-122"/>
              <a:cs typeface="华文楷体" panose="02010600040101010101" charset="-122"/>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检索符合下述条件的供应商的编号：</a:t>
            </a:r>
            <a:r>
              <a:rPr lang="zh-CN" altLang="en-US" sz="1800">
                <a:latin typeface="华文楷体" panose="02010600040101010101" charset="-122"/>
                <a:ea typeface="华文楷体" panose="02010600040101010101" charset="-122"/>
                <a:cs typeface="华文楷体" panose="02010600040101010101" charset="-122"/>
                <a:sym typeface="+mn-ea"/>
              </a:rPr>
              <a:t>为居住在Duluth和Kyoto的所有客户订购过同一种商品；</a:t>
            </a:r>
            <a:endParaRPr lang="zh-CN" altLang="en-US" sz="1800">
              <a:latin typeface="华文楷体" panose="02010600040101010101" charset="-122"/>
              <a:ea typeface="华文楷体" panose="02010600040101010101" charset="-122"/>
              <a:cs typeface="华文楷体" panose="02010600040101010101" charset="-122"/>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检索符合下述条件的供应商的编号：</a:t>
            </a:r>
            <a:r>
              <a:rPr lang="zh-CN" altLang="en-US" sz="1800">
                <a:latin typeface="华文楷体" panose="02010600040101010101" charset="-122"/>
                <a:ea typeface="华文楷体" panose="02010600040101010101" charset="-122"/>
                <a:cs typeface="华文楷体" panose="02010600040101010101" charset="-122"/>
              </a:rPr>
              <a:t>向供应商自己所在城市中的所有顾客都销售过商品；</a:t>
            </a:r>
            <a:endParaRPr lang="zh-CN" altLang="en-US" sz="1800">
              <a:latin typeface="华文楷体" panose="02010600040101010101" charset="-122"/>
              <a:ea typeface="华文楷体" panose="02010600040101010101" charset="-122"/>
              <a:cs typeface="华文楷体" panose="02010600040101010101" charset="-122"/>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检索享有最高销售提成比例的供应商（请分别写出使用统计函数和不使用统计函数的两种不同表示方法）；</a:t>
            </a:r>
            <a:endParaRPr lang="zh-CN" altLang="en-US" sz="1800">
              <a:latin typeface="华文楷体" panose="02010600040101010101" charset="-122"/>
              <a:ea typeface="华文楷体" panose="02010600040101010101" charset="-122"/>
              <a:cs typeface="华文楷体" panose="02010600040101010101" charset="-122"/>
              <a:sym typeface="+mn-ea"/>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sym typeface="+mn-ea"/>
              </a:rPr>
              <a:t>检索只购买过一次商品的顾客的编号</a:t>
            </a:r>
            <a:r>
              <a:rPr lang="en-US" altLang="zh-CN" sz="1800">
                <a:latin typeface="华文楷体" panose="02010600040101010101" charset="-122"/>
                <a:ea typeface="华文楷体" panose="02010600040101010101" charset="-122"/>
                <a:cs typeface="华文楷体" panose="02010600040101010101" charset="-122"/>
                <a:sym typeface="+mn-ea"/>
              </a:rPr>
              <a:t>(</a:t>
            </a:r>
            <a:r>
              <a:rPr lang="zh-CN" altLang="en-US" sz="1800">
                <a:latin typeface="华文楷体" panose="02010600040101010101" charset="-122"/>
                <a:ea typeface="华文楷体" panose="02010600040101010101" charset="-122"/>
                <a:cs typeface="华文楷体" panose="02010600040101010101" charset="-122"/>
                <a:sym typeface="+mn-ea"/>
              </a:rPr>
              <a:t>请写出三种不同类型的查询语句</a:t>
            </a:r>
            <a:r>
              <a:rPr lang="en-US" altLang="zh-CN" sz="1800">
                <a:latin typeface="华文楷体" panose="02010600040101010101" charset="-122"/>
                <a:ea typeface="华文楷体" panose="02010600040101010101" charset="-122"/>
                <a:cs typeface="华文楷体" panose="02010600040101010101" charset="-122"/>
                <a:sym typeface="+mn-ea"/>
              </a:rPr>
              <a:t>)</a:t>
            </a:r>
            <a:r>
              <a:rPr lang="zh-CN" altLang="en-US" sz="1800">
                <a:latin typeface="华文楷体" panose="02010600040101010101" charset="-122"/>
                <a:ea typeface="华文楷体" panose="02010600040101010101" charset="-122"/>
                <a:cs typeface="华文楷体" panose="02010600040101010101" charset="-122"/>
                <a:sym typeface="+mn-ea"/>
              </a:rPr>
              <a:t>；</a:t>
            </a:r>
            <a:endParaRPr lang="zh-CN" altLang="en-US" sz="1800">
              <a:latin typeface="华文楷体" panose="02010600040101010101" charset="-122"/>
              <a:ea typeface="华文楷体" panose="02010600040101010101" charset="-122"/>
              <a:cs typeface="华文楷体" panose="02010600040101010101" charset="-122"/>
              <a:sym typeface="+mn-ea"/>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rPr>
              <a:t>对每一位供应商在每一年的销售情况进行统计，结果返回供应商的编号和名称、年份、该供应商在这一年的累计销售金额、订单条数及顾客人数，统计结果先按照年份从小到大排序、同一年份的再按照累计销售金额从大到小排序输出。</a:t>
            </a:r>
            <a:endParaRPr lang="zh-CN" altLang="en-US" sz="1800">
              <a:latin typeface="华文楷体" panose="02010600040101010101" charset="-122"/>
              <a:ea typeface="华文楷体" panose="02010600040101010101" charset="-122"/>
              <a:cs typeface="华文楷体" panose="02010600040101010101" charset="-122"/>
            </a:endParaRPr>
          </a:p>
          <a:p>
            <a:pPr marL="287020" indent="-28702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rPr>
              <a:t>检索每一个顾客的最后的两份订单，结果返回客户编号及其最后两份订单的订购日期，结果包括只有一份订单的顾客</a:t>
            </a:r>
            <a:r>
              <a:rPr lang="en-US" altLang="zh-CN" sz="1800">
                <a:latin typeface="华文楷体" panose="02010600040101010101" charset="-122"/>
                <a:ea typeface="华文楷体" panose="02010600040101010101" charset="-122"/>
                <a:cs typeface="华文楷体" panose="02010600040101010101" charset="-122"/>
              </a:rPr>
              <a:t>(</a:t>
            </a:r>
            <a:r>
              <a:rPr lang="zh-CN" altLang="en-US" sz="1800">
                <a:latin typeface="华文楷体" panose="02010600040101010101" charset="-122"/>
                <a:ea typeface="华文楷体" panose="02010600040101010101" charset="-122"/>
                <a:cs typeface="华文楷体" panose="02010600040101010101" charset="-122"/>
              </a:rPr>
              <a:t>倒数第二份订单的订购日期返回空值</a:t>
            </a:r>
            <a:r>
              <a:rPr lang="en-US" altLang="zh-CN" sz="1800">
                <a:latin typeface="华文楷体" panose="02010600040101010101" charset="-122"/>
                <a:ea typeface="华文楷体" panose="02010600040101010101" charset="-122"/>
                <a:cs typeface="华文楷体" panose="02010600040101010101" charset="-122"/>
              </a:rPr>
              <a:t>)</a:t>
            </a:r>
            <a:r>
              <a:rPr lang="zh-CN" altLang="en-US" sz="1800">
                <a:latin typeface="华文楷体" panose="02010600040101010101" charset="-122"/>
                <a:ea typeface="华文楷体" panose="02010600040101010101" charset="-122"/>
                <a:cs typeface="华文楷体" panose="02010600040101010101" charset="-122"/>
              </a:rPr>
              <a:t>，以及没有购买过任何商品的顾客</a:t>
            </a:r>
            <a:r>
              <a:rPr lang="en-US" altLang="zh-CN" sz="1800">
                <a:latin typeface="华文楷体" panose="02010600040101010101" charset="-122"/>
                <a:ea typeface="华文楷体" panose="02010600040101010101" charset="-122"/>
                <a:cs typeface="华文楷体" panose="02010600040101010101" charset="-122"/>
              </a:rPr>
              <a:t>(</a:t>
            </a:r>
            <a:r>
              <a:rPr lang="zh-CN" altLang="en-US" sz="1800">
                <a:latin typeface="华文楷体" panose="02010600040101010101" charset="-122"/>
                <a:ea typeface="华文楷体" panose="02010600040101010101" charset="-122"/>
                <a:cs typeface="华文楷体" panose="02010600040101010101" charset="-122"/>
              </a:rPr>
              <a:t>两个日期属性均返回空值</a:t>
            </a:r>
            <a:r>
              <a:rPr lang="en-US" altLang="zh-CN" sz="1800">
                <a:latin typeface="华文楷体" panose="02010600040101010101" charset="-122"/>
                <a:ea typeface="华文楷体" panose="02010600040101010101" charset="-122"/>
                <a:cs typeface="华文楷体" panose="02010600040101010101" charset="-122"/>
              </a:rPr>
              <a:t>)</a:t>
            </a:r>
            <a:r>
              <a:rPr lang="zh-CN" altLang="en-US" sz="1800">
                <a:latin typeface="华文楷体" panose="02010600040101010101" charset="-122"/>
                <a:ea typeface="华文楷体" panose="02010600040101010101" charset="-122"/>
                <a:cs typeface="华文楷体" panose="02010600040101010101" charset="-122"/>
              </a:rPr>
              <a:t>；</a:t>
            </a:r>
            <a:endParaRPr lang="zh-CN" altLang="en-US" sz="1800">
              <a:latin typeface="华文楷体" panose="02010600040101010101" charset="-122"/>
              <a:ea typeface="华文楷体" panose="02010600040101010101" charset="-122"/>
              <a:cs typeface="华文楷体" panose="02010600040101010101" charset="-122"/>
            </a:endParaRPr>
          </a:p>
          <a:p>
            <a:pPr marL="457200" indent="-457200">
              <a:lnSpc>
                <a:spcPct val="100000"/>
              </a:lnSpc>
              <a:spcBef>
                <a:spcPts val="20"/>
              </a:spcBef>
              <a:spcAft>
                <a:spcPts val="600"/>
              </a:spcAft>
              <a:buFont typeface="+mj-lt"/>
              <a:buAutoNum type="arabicPeriod"/>
            </a:pPr>
            <a:r>
              <a:rPr lang="zh-CN" altLang="en-US" sz="1800">
                <a:latin typeface="华文楷体" panose="02010600040101010101" charset="-122"/>
                <a:ea typeface="华文楷体" panose="02010600040101010101" charset="-122"/>
                <a:cs typeface="华文楷体" panose="02010600040101010101" charset="-122"/>
              </a:rPr>
              <a:t>检索符合下述要求的客户的编号：在该客户订购过的所有商品中，每一种商品的平均每笔订单的订购数量均达到或超过300。</a:t>
            </a:r>
            <a:endParaRPr lang="zh-CN" altLang="en-US" sz="1800">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p:sld>
</file>

<file path=ppt/tags/tag1.xml><?xml version="1.0" encoding="utf-8"?>
<p:tagLst xmlns:p="http://schemas.openxmlformats.org/presentationml/2006/main">
  <p:tag name="KSO_WM_UNIT_TABLE_BEAUTIFY" val="smartTable{f01ba855-7e68-4ba2-b14c-5e3fe15ce9fb}"/>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WPS 演示</Application>
  <PresentationFormat>全屏显示(4:3)</PresentationFormat>
  <Paragraphs>69</Paragraphs>
  <Slides>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vt:i4>
      </vt:variant>
    </vt:vector>
  </HeadingPairs>
  <TitlesOfParts>
    <vt:vector size="14" baseType="lpstr">
      <vt:lpstr>Arial</vt:lpstr>
      <vt:lpstr>宋体</vt:lpstr>
      <vt:lpstr>Wingdings</vt:lpstr>
      <vt:lpstr>Times New Roman</vt:lpstr>
      <vt:lpstr>Calibri</vt:lpstr>
      <vt:lpstr>微软雅黑</vt:lpstr>
      <vt:lpstr>Arial Unicode MS</vt:lpstr>
      <vt:lpstr>华文楷体</vt:lpstr>
      <vt:lpstr>华文细黑</vt:lpstr>
      <vt:lpstr>Wingdings</vt:lpstr>
      <vt:lpstr>默认设计模板</vt:lpstr>
      <vt:lpstr>PowerPoint 演示文稿</vt:lpstr>
      <vt:lpstr>SQL查询课后作业</vt:lpstr>
      <vt:lpstr>SQL查询课后作业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NJU</dc:creator>
  <cp:lastModifiedBy>百老汇</cp:lastModifiedBy>
  <cp:revision>405</cp:revision>
  <dcterms:created xsi:type="dcterms:W3CDTF">2014-06-15T13:55:00Z</dcterms:created>
  <dcterms:modified xsi:type="dcterms:W3CDTF">2021-10-18T07:23:50Z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F8C5B5D5F8D64EAEA3325C225438C073</vt:lpwstr>
  </property>
</Properties>
</file>