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8" r:id="rId3"/>
    <p:sldId id="259" r:id="rId4"/>
    <p:sldId id="260" r:id="rId5"/>
    <p:sldId id="261" r:id="rId6"/>
    <p:sldId id="262" r:id="rId7"/>
    <p:sldId id="263" r:id="rId8"/>
    <p:sldId id="264" r:id="rId9"/>
    <p:sldId id="282" r:id="rId10"/>
    <p:sldId id="265" r:id="rId11"/>
    <p:sldId id="266" r:id="rId12"/>
    <p:sldId id="267" r:id="rId13"/>
    <p:sldId id="268" r:id="rId14"/>
    <p:sldId id="270" r:id="rId15"/>
    <p:sldId id="271" r:id="rId16"/>
    <p:sldId id="275" r:id="rId17"/>
    <p:sldId id="272" r:id="rId18"/>
    <p:sldId id="273" r:id="rId19"/>
    <p:sldId id="276" r:id="rId20"/>
    <p:sldId id="280" r:id="rId21"/>
    <p:sldId id="281"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3" autoAdjust="0"/>
    <p:restoredTop sz="77246" autoAdjust="0"/>
  </p:normalViewPr>
  <p:slideViewPr>
    <p:cSldViewPr>
      <p:cViewPr varScale="1">
        <p:scale>
          <a:sx n="40" d="100"/>
          <a:sy n="40" d="100"/>
        </p:scale>
        <p:origin x="-139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C75CC1-4508-4BB9-89BD-5D0647E39532}" type="datetimeFigureOut">
              <a:rPr lang="en-US" smtClean="0"/>
              <a:t>8/10/14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B3E29E-C246-41D7-812F-B6C166A7F7C9}" type="slidenum">
              <a:rPr lang="en-US" smtClean="0"/>
              <a:t>‹#›</a:t>
            </a:fld>
            <a:endParaRPr lang="en-US"/>
          </a:p>
        </p:txBody>
      </p:sp>
    </p:spTree>
    <p:extLst>
      <p:ext uri="{BB962C8B-B14F-4D97-AF65-F5344CB8AC3E}">
        <p14:creationId xmlns:p14="http://schemas.microsoft.com/office/powerpoint/2010/main" val="2575011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NoSQL</a:t>
            </a:r>
            <a:r>
              <a:rPr lang="en-US" dirty="0" smtClean="0"/>
              <a:t>-Logical organizational</a:t>
            </a:r>
            <a:r>
              <a:rPr lang="en-US" baseline="0" dirty="0" smtClean="0"/>
              <a:t> units, no restrictions</a:t>
            </a:r>
            <a:endParaRPr lang="en-US" dirty="0"/>
          </a:p>
        </p:txBody>
      </p:sp>
      <p:sp>
        <p:nvSpPr>
          <p:cNvPr id="4" name="Slide Number Placeholder 3"/>
          <p:cNvSpPr>
            <a:spLocks noGrp="1"/>
          </p:cNvSpPr>
          <p:nvPr>
            <p:ph type="sldNum" sz="quarter" idx="10"/>
          </p:nvPr>
        </p:nvSpPr>
        <p:spPr/>
        <p:txBody>
          <a:bodyPr/>
          <a:lstStyle/>
          <a:p>
            <a:fld id="{99B3E29E-C246-41D7-812F-B6C166A7F7C9}" type="slidenum">
              <a:rPr lang="en-US" smtClean="0"/>
              <a:t>7</a:t>
            </a:fld>
            <a:endParaRPr lang="en-US"/>
          </a:p>
        </p:txBody>
      </p:sp>
    </p:spTree>
    <p:extLst>
      <p:ext uri="{BB962C8B-B14F-4D97-AF65-F5344CB8AC3E}">
        <p14:creationId xmlns:p14="http://schemas.microsoft.com/office/powerpoint/2010/main" val="1291085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9B3E29E-C246-41D7-812F-B6C166A7F7C9}" type="slidenum">
              <a:rPr lang="en-US" smtClean="0"/>
              <a:t>24</a:t>
            </a:fld>
            <a:endParaRPr lang="en-US"/>
          </a:p>
        </p:txBody>
      </p:sp>
    </p:spTree>
    <p:extLst>
      <p:ext uri="{BB962C8B-B14F-4D97-AF65-F5344CB8AC3E}">
        <p14:creationId xmlns:p14="http://schemas.microsoft.com/office/powerpoint/2010/main" val="3504287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Mongo-Dynamic!</a:t>
            </a:r>
            <a:r>
              <a:rPr lang="en-US" baseline="0" dirty="0" smtClean="0"/>
              <a:t> If schema doesn’t exist, it will make it for you.  If data is not the right format, the insert happens anyways.</a:t>
            </a:r>
          </a:p>
          <a:p>
            <a:r>
              <a:rPr lang="en-US" baseline="0" dirty="0" smtClean="0"/>
              <a:t>Mongo stores documents in JSON and represents them in BSON to add additional data types and add efficiencies in encoding/decoding across platforms.</a:t>
            </a:r>
            <a:endParaRPr lang="en-US" dirty="0"/>
          </a:p>
        </p:txBody>
      </p:sp>
      <p:sp>
        <p:nvSpPr>
          <p:cNvPr id="4" name="Slide Number Placeholder 3"/>
          <p:cNvSpPr>
            <a:spLocks noGrp="1"/>
          </p:cNvSpPr>
          <p:nvPr>
            <p:ph type="sldNum" sz="quarter" idx="10"/>
          </p:nvPr>
        </p:nvSpPr>
        <p:spPr/>
        <p:txBody>
          <a:bodyPr/>
          <a:lstStyle/>
          <a:p>
            <a:fld id="{99B3E29E-C246-41D7-812F-B6C166A7F7C9}" type="slidenum">
              <a:rPr lang="en-US" smtClean="0"/>
              <a:t>8</a:t>
            </a:fld>
            <a:endParaRPr lang="en-US"/>
          </a:p>
        </p:txBody>
      </p:sp>
    </p:spTree>
    <p:extLst>
      <p:ext uri="{BB962C8B-B14F-4D97-AF65-F5344CB8AC3E}">
        <p14:creationId xmlns:p14="http://schemas.microsoft.com/office/powerpoint/2010/main" val="3047165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Mongo-Dynamic!</a:t>
            </a:r>
            <a:r>
              <a:rPr lang="en-US" baseline="0" dirty="0" smtClean="0"/>
              <a:t> If schema doesn’t exist, it will make it for you.  If data is not the right format, the insert happens anyways.</a:t>
            </a:r>
          </a:p>
          <a:p>
            <a:r>
              <a:rPr lang="en-US" baseline="0" dirty="0" smtClean="0"/>
              <a:t>Mongo stores documents in JSON and represents them in BSON to add additional data types and add efficiencies in encoding/decoding across platforms.</a:t>
            </a:r>
            <a:endParaRPr lang="en-US" dirty="0"/>
          </a:p>
        </p:txBody>
      </p:sp>
      <p:sp>
        <p:nvSpPr>
          <p:cNvPr id="4" name="Slide Number Placeholder 3"/>
          <p:cNvSpPr>
            <a:spLocks noGrp="1"/>
          </p:cNvSpPr>
          <p:nvPr>
            <p:ph type="sldNum" sz="quarter" idx="10"/>
          </p:nvPr>
        </p:nvSpPr>
        <p:spPr/>
        <p:txBody>
          <a:bodyPr/>
          <a:lstStyle/>
          <a:p>
            <a:fld id="{99B3E29E-C246-41D7-812F-B6C166A7F7C9}" type="slidenum">
              <a:rPr lang="en-US" smtClean="0"/>
              <a:t>9</a:t>
            </a:fld>
            <a:endParaRPr lang="en-US"/>
          </a:p>
        </p:txBody>
      </p:sp>
    </p:spTree>
    <p:extLst>
      <p:ext uri="{BB962C8B-B14F-4D97-AF65-F5344CB8AC3E}">
        <p14:creationId xmlns:p14="http://schemas.microsoft.com/office/powerpoint/2010/main" val="2468474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Mention </a:t>
            </a:r>
            <a:r>
              <a:rPr lang="en-US" dirty="0" err="1" smtClean="0"/>
              <a:t>SpiderMonkey</a:t>
            </a:r>
            <a:r>
              <a:rPr lang="en-US" baseline="0" dirty="0" smtClean="0"/>
              <a:t> to V8 JavaScript interpreter change.</a:t>
            </a:r>
            <a:endParaRPr lang="en-US" dirty="0"/>
          </a:p>
        </p:txBody>
      </p:sp>
      <p:sp>
        <p:nvSpPr>
          <p:cNvPr id="4" name="Slide Number Placeholder 3"/>
          <p:cNvSpPr>
            <a:spLocks noGrp="1"/>
          </p:cNvSpPr>
          <p:nvPr>
            <p:ph type="sldNum" sz="quarter" idx="10"/>
          </p:nvPr>
        </p:nvSpPr>
        <p:spPr/>
        <p:txBody>
          <a:bodyPr/>
          <a:lstStyle/>
          <a:p>
            <a:fld id="{99B3E29E-C246-41D7-812F-B6C166A7F7C9}" type="slidenum">
              <a:rPr lang="en-US" smtClean="0"/>
              <a:t>18</a:t>
            </a:fld>
            <a:endParaRPr lang="en-US"/>
          </a:p>
        </p:txBody>
      </p:sp>
    </p:spTree>
    <p:extLst>
      <p:ext uri="{BB962C8B-B14F-4D97-AF65-F5344CB8AC3E}">
        <p14:creationId xmlns:p14="http://schemas.microsoft.com/office/powerpoint/2010/main" val="2136047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Mention </a:t>
            </a:r>
            <a:r>
              <a:rPr lang="en-US" dirty="0" err="1" smtClean="0"/>
              <a:t>SpiderMonkey</a:t>
            </a:r>
            <a:r>
              <a:rPr lang="en-US" baseline="0" dirty="0" smtClean="0"/>
              <a:t> to V8 JavaScript interpreter change.</a:t>
            </a:r>
            <a:endParaRPr lang="en-US" dirty="0"/>
          </a:p>
        </p:txBody>
      </p:sp>
      <p:sp>
        <p:nvSpPr>
          <p:cNvPr id="4" name="Slide Number Placeholder 3"/>
          <p:cNvSpPr>
            <a:spLocks noGrp="1"/>
          </p:cNvSpPr>
          <p:nvPr>
            <p:ph type="sldNum" sz="quarter" idx="10"/>
          </p:nvPr>
        </p:nvSpPr>
        <p:spPr/>
        <p:txBody>
          <a:bodyPr/>
          <a:lstStyle/>
          <a:p>
            <a:fld id="{99B3E29E-C246-41D7-812F-B6C166A7F7C9}" type="slidenum">
              <a:rPr lang="en-US" smtClean="0"/>
              <a:t>19</a:t>
            </a:fld>
            <a:endParaRPr lang="en-US"/>
          </a:p>
        </p:txBody>
      </p:sp>
    </p:spTree>
    <p:extLst>
      <p:ext uri="{BB962C8B-B14F-4D97-AF65-F5344CB8AC3E}">
        <p14:creationId xmlns:p14="http://schemas.microsoft.com/office/powerpoint/2010/main" val="924588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Mention </a:t>
            </a:r>
            <a:r>
              <a:rPr lang="en-US" dirty="0" err="1" smtClean="0"/>
              <a:t>SpiderMonkey</a:t>
            </a:r>
            <a:r>
              <a:rPr lang="en-US" baseline="0" dirty="0" smtClean="0"/>
              <a:t> to V8 JavaScript interpreter change.</a:t>
            </a:r>
            <a:endParaRPr lang="en-US" dirty="0"/>
          </a:p>
        </p:txBody>
      </p:sp>
      <p:sp>
        <p:nvSpPr>
          <p:cNvPr id="4" name="Slide Number Placeholder 3"/>
          <p:cNvSpPr>
            <a:spLocks noGrp="1"/>
          </p:cNvSpPr>
          <p:nvPr>
            <p:ph type="sldNum" sz="quarter" idx="10"/>
          </p:nvPr>
        </p:nvSpPr>
        <p:spPr/>
        <p:txBody>
          <a:bodyPr/>
          <a:lstStyle/>
          <a:p>
            <a:fld id="{99B3E29E-C246-41D7-812F-B6C166A7F7C9}" type="slidenum">
              <a:rPr lang="en-US" smtClean="0"/>
              <a:t>20</a:t>
            </a:fld>
            <a:endParaRPr lang="en-US"/>
          </a:p>
        </p:txBody>
      </p:sp>
    </p:spTree>
    <p:extLst>
      <p:ext uri="{BB962C8B-B14F-4D97-AF65-F5344CB8AC3E}">
        <p14:creationId xmlns:p14="http://schemas.microsoft.com/office/powerpoint/2010/main" val="1946496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Mention </a:t>
            </a:r>
            <a:r>
              <a:rPr lang="en-US" dirty="0" err="1" smtClean="0"/>
              <a:t>SpiderMonkey</a:t>
            </a:r>
            <a:r>
              <a:rPr lang="en-US" baseline="0" dirty="0" smtClean="0"/>
              <a:t> to V8 JavaScript interpreter change.</a:t>
            </a:r>
            <a:endParaRPr lang="en-US" dirty="0"/>
          </a:p>
        </p:txBody>
      </p:sp>
      <p:sp>
        <p:nvSpPr>
          <p:cNvPr id="4" name="Slide Number Placeholder 3"/>
          <p:cNvSpPr>
            <a:spLocks noGrp="1"/>
          </p:cNvSpPr>
          <p:nvPr>
            <p:ph type="sldNum" sz="quarter" idx="10"/>
          </p:nvPr>
        </p:nvSpPr>
        <p:spPr/>
        <p:txBody>
          <a:bodyPr/>
          <a:lstStyle/>
          <a:p>
            <a:fld id="{99B3E29E-C246-41D7-812F-B6C166A7F7C9}" type="slidenum">
              <a:rPr lang="en-US" smtClean="0"/>
              <a:t>21</a:t>
            </a:fld>
            <a:endParaRPr lang="en-US"/>
          </a:p>
        </p:txBody>
      </p:sp>
    </p:spTree>
    <p:extLst>
      <p:ext uri="{BB962C8B-B14F-4D97-AF65-F5344CB8AC3E}">
        <p14:creationId xmlns:p14="http://schemas.microsoft.com/office/powerpoint/2010/main" val="2477453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9B3E29E-C246-41D7-812F-B6C166A7F7C9}" type="slidenum">
              <a:rPr lang="en-US" smtClean="0"/>
              <a:t>22</a:t>
            </a:fld>
            <a:endParaRPr lang="en-US"/>
          </a:p>
        </p:txBody>
      </p:sp>
    </p:spTree>
    <p:extLst>
      <p:ext uri="{BB962C8B-B14F-4D97-AF65-F5344CB8AC3E}">
        <p14:creationId xmlns:p14="http://schemas.microsoft.com/office/powerpoint/2010/main" val="1976941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9B3E29E-C246-41D7-812F-B6C166A7F7C9}" type="slidenum">
              <a:rPr lang="en-US" smtClean="0"/>
              <a:t>23</a:t>
            </a:fld>
            <a:endParaRPr lang="en-US"/>
          </a:p>
        </p:txBody>
      </p:sp>
    </p:spTree>
    <p:extLst>
      <p:ext uri="{BB962C8B-B14F-4D97-AF65-F5344CB8AC3E}">
        <p14:creationId xmlns:p14="http://schemas.microsoft.com/office/powerpoint/2010/main" val="2863002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F727C1-7BB8-421E-A25D-3583F8921C54}" type="datetimeFigureOut">
              <a:rPr lang="en-US" smtClean="0"/>
              <a:pPr/>
              <a:t>8/10/14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CE0919-5F82-4DA3-8CA9-1A085DFBBFD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F727C1-7BB8-421E-A25D-3583F8921C54}" type="datetimeFigureOut">
              <a:rPr lang="en-US" smtClean="0"/>
              <a:pPr/>
              <a:t>8/10/14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CE0919-5F82-4DA3-8CA9-1A085DFBBFD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F727C1-7BB8-421E-A25D-3583F8921C54}" type="datetimeFigureOut">
              <a:rPr lang="en-US" smtClean="0"/>
              <a:pPr/>
              <a:t>8/10/14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CE0919-5F82-4DA3-8CA9-1A085DFBBFD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F727C1-7BB8-421E-A25D-3583F8921C54}" type="datetimeFigureOut">
              <a:rPr lang="en-US" smtClean="0"/>
              <a:pPr/>
              <a:t>8/10/14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CE0919-5F82-4DA3-8CA9-1A085DFBBFD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F727C1-7BB8-421E-A25D-3583F8921C54}" type="datetimeFigureOut">
              <a:rPr lang="en-US" smtClean="0"/>
              <a:pPr/>
              <a:t>8/10/14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CE0919-5F82-4DA3-8CA9-1A085DFBBFD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F727C1-7BB8-421E-A25D-3583F8921C54}" type="datetimeFigureOut">
              <a:rPr lang="en-US" smtClean="0"/>
              <a:pPr/>
              <a:t>8/10/14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CE0919-5F82-4DA3-8CA9-1A085DFBBFD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F727C1-7BB8-421E-A25D-3583F8921C54}" type="datetimeFigureOut">
              <a:rPr lang="en-US" smtClean="0"/>
              <a:pPr/>
              <a:t>8/10/14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CE0919-5F82-4DA3-8CA9-1A085DFBBFD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F727C1-7BB8-421E-A25D-3583F8921C54}" type="datetimeFigureOut">
              <a:rPr lang="en-US" smtClean="0"/>
              <a:pPr/>
              <a:t>8/10/14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CE0919-5F82-4DA3-8CA9-1A085DFBBFD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F727C1-7BB8-421E-A25D-3583F8921C54}" type="datetimeFigureOut">
              <a:rPr lang="en-US" smtClean="0"/>
              <a:pPr/>
              <a:t>8/10/14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CE0919-5F82-4DA3-8CA9-1A085DFBBFD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F727C1-7BB8-421E-A25D-3583F8921C54}" type="datetimeFigureOut">
              <a:rPr lang="en-US" smtClean="0"/>
              <a:pPr/>
              <a:t>8/10/14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CE0919-5F82-4DA3-8CA9-1A085DFBBFD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F727C1-7BB8-421E-A25D-3583F8921C54}" type="datetimeFigureOut">
              <a:rPr lang="en-US" smtClean="0"/>
              <a:pPr/>
              <a:t>8/10/14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CE0919-5F82-4DA3-8CA9-1A085DFBBFD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F727C1-7BB8-421E-A25D-3583F8921C54}" type="datetimeFigureOut">
              <a:rPr lang="en-US" smtClean="0"/>
              <a:pPr/>
              <a:t>8/10/14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CE0919-5F82-4DA3-8CA9-1A085DFBBFD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solidFill>
                  <a:schemeClr val="bg1"/>
                </a:solidFill>
              </a:rPr>
              <a:t>Making Mongo Cry:  </a:t>
            </a:r>
            <a:r>
              <a:rPr lang="en-US" dirty="0" err="1" smtClean="0">
                <a:solidFill>
                  <a:schemeClr val="bg1"/>
                </a:solidFill>
              </a:rPr>
              <a:t>NoSQL</a:t>
            </a:r>
            <a:r>
              <a:rPr lang="en-US" dirty="0" smtClean="0">
                <a:solidFill>
                  <a:schemeClr val="bg1"/>
                </a:solidFill>
              </a:rPr>
              <a:t> for Penetration </a:t>
            </a:r>
            <a:r>
              <a:rPr lang="en-US" dirty="0" smtClean="0">
                <a:solidFill>
                  <a:schemeClr val="bg1"/>
                </a:solidFill>
              </a:rPr>
              <a:t>Testers</a:t>
            </a:r>
            <a:endParaRPr lang="en-US" dirty="0">
              <a:solidFill>
                <a:schemeClr val="bg1"/>
              </a:solidFill>
            </a:endParaRPr>
          </a:p>
        </p:txBody>
      </p:sp>
      <p:sp>
        <p:nvSpPr>
          <p:cNvPr id="3" name="Subtitle 2"/>
          <p:cNvSpPr>
            <a:spLocks noGrp="1"/>
          </p:cNvSpPr>
          <p:nvPr>
            <p:ph type="subTitle" idx="1"/>
          </p:nvPr>
        </p:nvSpPr>
        <p:spPr>
          <a:xfrm>
            <a:off x="1371600" y="3886200"/>
            <a:ext cx="6400800" cy="2209800"/>
          </a:xfrm>
        </p:spPr>
        <p:txBody>
          <a:bodyPr>
            <a:normAutofit/>
          </a:bodyPr>
          <a:lstStyle/>
          <a:p>
            <a:r>
              <a:rPr lang="en-US" dirty="0" smtClean="0">
                <a:solidFill>
                  <a:schemeClr val="bg1"/>
                </a:solidFill>
              </a:rPr>
              <a:t>Russell Butturini</a:t>
            </a:r>
          </a:p>
          <a:p>
            <a:r>
              <a:rPr lang="en-US" dirty="0" err="1" smtClean="0">
                <a:solidFill>
                  <a:schemeClr val="bg1"/>
                </a:solidFill>
              </a:rPr>
              <a:t>tcstool@gmail.com</a:t>
            </a:r>
            <a:endParaRPr lang="en-US" dirty="0" smtClean="0">
              <a:solidFill>
                <a:schemeClr val="bg1"/>
              </a:solidFill>
            </a:endParaRPr>
          </a:p>
          <a:p>
            <a:r>
              <a:rPr lang="en-US" dirty="0" smtClean="0">
                <a:solidFill>
                  <a:schemeClr val="bg1"/>
                </a:solidFill>
              </a:rPr>
              <a:t>@tcstoolhax0r</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The Good</a:t>
            </a:r>
            <a:endParaRPr lang="en-US" dirty="0">
              <a:solidFill>
                <a:schemeClr val="bg1"/>
              </a:solidFill>
            </a:endParaRPr>
          </a:p>
        </p:txBody>
      </p:sp>
      <p:sp>
        <p:nvSpPr>
          <p:cNvPr id="3" name="Content Placeholder 2"/>
          <p:cNvSpPr>
            <a:spLocks noGrp="1"/>
          </p:cNvSpPr>
          <p:nvPr>
            <p:ph idx="1"/>
          </p:nvPr>
        </p:nvSpPr>
        <p:spPr/>
        <p:txBody>
          <a:bodyPr numCol="1">
            <a:normAutofit/>
          </a:bodyPr>
          <a:lstStyle/>
          <a:p>
            <a:r>
              <a:rPr lang="en-US" dirty="0" smtClean="0">
                <a:solidFill>
                  <a:schemeClr val="bg1"/>
                </a:solidFill>
              </a:rPr>
              <a:t>Built for performance</a:t>
            </a:r>
          </a:p>
          <a:p>
            <a:r>
              <a:rPr lang="en-US" dirty="0" smtClean="0">
                <a:solidFill>
                  <a:schemeClr val="bg1"/>
                </a:solidFill>
              </a:rPr>
              <a:t>Highly scalable</a:t>
            </a:r>
          </a:p>
          <a:p>
            <a:r>
              <a:rPr lang="en-US" dirty="0" smtClean="0">
                <a:solidFill>
                  <a:schemeClr val="bg1"/>
                </a:solidFill>
              </a:rPr>
              <a:t>Dynamic and flexible</a:t>
            </a:r>
          </a:p>
          <a:p>
            <a:pPr>
              <a:buNone/>
            </a:pPr>
            <a:endParaRPr lang="en-US" dirty="0" smtClean="0">
              <a:solidFill>
                <a:schemeClr val="bg1"/>
              </a:solidFill>
            </a:endParaRPr>
          </a:p>
          <a:p>
            <a:pPr>
              <a:buNone/>
            </a:pPr>
            <a:endParaRPr lang="en-US" dirty="0">
              <a:solidFill>
                <a:schemeClr val="bg1"/>
              </a:solidFill>
            </a:endParaRPr>
          </a:p>
        </p:txBody>
      </p:sp>
      <p:pic>
        <p:nvPicPr>
          <p:cNvPr id="5" name="Picture 4" descr="Blazing-Saddles0108.JPEG"/>
          <p:cNvPicPr>
            <a:picLocks noChangeAspect="1"/>
          </p:cNvPicPr>
          <p:nvPr/>
        </p:nvPicPr>
        <p:blipFill>
          <a:blip r:embed="rId2" cstate="print"/>
          <a:stretch>
            <a:fillRect/>
          </a:stretch>
        </p:blipFill>
        <p:spPr>
          <a:xfrm>
            <a:off x="381000" y="3657600"/>
            <a:ext cx="8305800" cy="2740742"/>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The Bad</a:t>
            </a:r>
            <a:endParaRPr lang="en-US" dirty="0">
              <a:solidFill>
                <a:schemeClr val="bg1"/>
              </a:solidFill>
            </a:endParaRPr>
          </a:p>
        </p:txBody>
      </p:sp>
      <p:sp>
        <p:nvSpPr>
          <p:cNvPr id="3" name="Content Placeholder 2"/>
          <p:cNvSpPr>
            <a:spLocks noGrp="1"/>
          </p:cNvSpPr>
          <p:nvPr>
            <p:ph idx="1"/>
          </p:nvPr>
        </p:nvSpPr>
        <p:spPr/>
        <p:txBody>
          <a:bodyPr numCol="1">
            <a:normAutofit/>
          </a:bodyPr>
          <a:lstStyle/>
          <a:p>
            <a:r>
              <a:rPr lang="en-US" dirty="0" smtClean="0">
                <a:solidFill>
                  <a:schemeClr val="bg1"/>
                </a:solidFill>
              </a:rPr>
              <a:t>No standards between </a:t>
            </a:r>
            <a:r>
              <a:rPr lang="en-US" dirty="0" err="1" smtClean="0">
                <a:solidFill>
                  <a:schemeClr val="bg1"/>
                </a:solidFill>
              </a:rPr>
              <a:t>NoSQL</a:t>
            </a:r>
            <a:r>
              <a:rPr lang="en-US" dirty="0" smtClean="0">
                <a:solidFill>
                  <a:schemeClr val="bg1"/>
                </a:solidFill>
              </a:rPr>
              <a:t> platforms (you have to choose the right DB for the right job)</a:t>
            </a:r>
          </a:p>
          <a:p>
            <a:r>
              <a:rPr lang="en-US" dirty="0" smtClean="0">
                <a:solidFill>
                  <a:schemeClr val="bg1"/>
                </a:solidFill>
              </a:rPr>
              <a:t>Security is weak and inconsistently applied</a:t>
            </a:r>
            <a:endParaRPr lang="en-US" dirty="0">
              <a:solidFill>
                <a:schemeClr val="bg1"/>
              </a:solidFill>
            </a:endParaRPr>
          </a:p>
          <a:p>
            <a:pPr>
              <a:buNone/>
            </a:pPr>
            <a:endParaRPr lang="en-US" dirty="0" smtClean="0">
              <a:solidFill>
                <a:schemeClr val="bg1"/>
              </a:solidFill>
            </a:endParaRPr>
          </a:p>
        </p:txBody>
      </p:sp>
      <p:pic>
        <p:nvPicPr>
          <p:cNvPr id="6" name="Picture 5" descr="blazing-saddles-635.jpg"/>
          <p:cNvPicPr>
            <a:picLocks noChangeAspect="1"/>
          </p:cNvPicPr>
          <p:nvPr/>
        </p:nvPicPr>
        <p:blipFill>
          <a:blip r:embed="rId2" cstate="print"/>
          <a:stretch>
            <a:fillRect/>
          </a:stretch>
        </p:blipFill>
        <p:spPr>
          <a:xfrm>
            <a:off x="914400" y="3657600"/>
            <a:ext cx="6743700" cy="3057525"/>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The Disturbing</a:t>
            </a:r>
            <a:endParaRPr lang="en-US" dirty="0">
              <a:solidFill>
                <a:schemeClr val="bg1"/>
              </a:solidFill>
            </a:endParaRPr>
          </a:p>
        </p:txBody>
      </p:sp>
      <p:sp>
        <p:nvSpPr>
          <p:cNvPr id="3" name="Content Placeholder 2"/>
          <p:cNvSpPr>
            <a:spLocks noGrp="1"/>
          </p:cNvSpPr>
          <p:nvPr>
            <p:ph idx="1"/>
          </p:nvPr>
        </p:nvSpPr>
        <p:spPr/>
        <p:txBody>
          <a:bodyPr numCol="1">
            <a:normAutofit/>
          </a:bodyPr>
          <a:lstStyle/>
          <a:p>
            <a:r>
              <a:rPr lang="en-US" sz="2400" dirty="0" smtClean="0">
                <a:solidFill>
                  <a:schemeClr val="bg1"/>
                </a:solidFill>
              </a:rPr>
              <a:t>No authentication required by default</a:t>
            </a:r>
          </a:p>
          <a:p>
            <a:r>
              <a:rPr lang="en-US" sz="2400" dirty="0" smtClean="0">
                <a:solidFill>
                  <a:schemeClr val="bg1"/>
                </a:solidFill>
              </a:rPr>
              <a:t>Weak or plaintext password storage</a:t>
            </a:r>
          </a:p>
          <a:p>
            <a:r>
              <a:rPr lang="en-US" sz="2400" dirty="0" err="1" smtClean="0">
                <a:solidFill>
                  <a:schemeClr val="bg1"/>
                </a:solidFill>
              </a:rPr>
              <a:t>Cleartext</a:t>
            </a:r>
            <a:r>
              <a:rPr lang="en-US" sz="2400" dirty="0" smtClean="0">
                <a:solidFill>
                  <a:schemeClr val="bg1"/>
                </a:solidFill>
              </a:rPr>
              <a:t> network communication from client to server</a:t>
            </a:r>
          </a:p>
          <a:p>
            <a:r>
              <a:rPr lang="en-US" sz="2400" dirty="0" smtClean="0">
                <a:solidFill>
                  <a:schemeClr val="bg1"/>
                </a:solidFill>
              </a:rPr>
              <a:t>No data encryption</a:t>
            </a:r>
          </a:p>
          <a:p>
            <a:r>
              <a:rPr lang="en-US" sz="2400" dirty="0" smtClean="0">
                <a:solidFill>
                  <a:schemeClr val="bg1"/>
                </a:solidFill>
              </a:rPr>
              <a:t>“Use this only in trusted environments” (yeah right)</a:t>
            </a:r>
          </a:p>
          <a:p>
            <a:r>
              <a:rPr lang="en-US" sz="2400" dirty="0" smtClean="0">
                <a:solidFill>
                  <a:schemeClr val="bg1"/>
                </a:solidFill>
              </a:rPr>
              <a:t>Reliance on the clients/drivers for security/functionality</a:t>
            </a:r>
          </a:p>
          <a:p>
            <a:pPr>
              <a:buNone/>
            </a:pPr>
            <a:endParaRPr lang="en-US" sz="2400" dirty="0" smtClean="0">
              <a:solidFill>
                <a:schemeClr val="bg1"/>
              </a:solidFill>
            </a:endParaRPr>
          </a:p>
          <a:p>
            <a:pPr>
              <a:buNone/>
            </a:pPr>
            <a:endParaRPr lang="en-US" sz="2400" dirty="0" smtClean="0">
              <a:solidFill>
                <a:schemeClr val="bg1"/>
              </a:solidFill>
            </a:endParaRPr>
          </a:p>
          <a:p>
            <a:endParaRPr lang="en-US" dirty="0" smtClean="0">
              <a:solidFill>
                <a:schemeClr val="bg1"/>
              </a:solidFill>
            </a:endParaRPr>
          </a:p>
          <a:p>
            <a:endParaRPr lang="en-US" dirty="0" smtClean="0">
              <a:solidFill>
                <a:schemeClr val="bg1"/>
              </a:solidFill>
            </a:endParaRPr>
          </a:p>
        </p:txBody>
      </p:sp>
      <p:pic>
        <p:nvPicPr>
          <p:cNvPr id="8" name="Picture 7" descr="00_harveykorman_7f82b.JPG"/>
          <p:cNvPicPr>
            <a:picLocks noChangeAspect="1"/>
          </p:cNvPicPr>
          <p:nvPr/>
        </p:nvPicPr>
        <p:blipFill>
          <a:blip r:embed="rId2" cstate="print"/>
          <a:stretch>
            <a:fillRect/>
          </a:stretch>
        </p:blipFill>
        <p:spPr>
          <a:xfrm>
            <a:off x="609600" y="4572000"/>
            <a:ext cx="7924800" cy="1905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solidFill>
                  <a:schemeClr val="bg1"/>
                </a:solidFill>
              </a:rPr>
              <a:t>NoSQL</a:t>
            </a:r>
            <a:r>
              <a:rPr lang="en-US" dirty="0" smtClean="0">
                <a:solidFill>
                  <a:schemeClr val="bg1"/>
                </a:solidFill>
              </a:rPr>
              <a:t>=No Auth (at least by default)</a:t>
            </a:r>
            <a:endParaRPr lang="en-US" dirty="0">
              <a:solidFill>
                <a:schemeClr val="bg1"/>
              </a:solidFill>
            </a:endParaRPr>
          </a:p>
        </p:txBody>
      </p:sp>
      <p:sp>
        <p:nvSpPr>
          <p:cNvPr id="3" name="Content Placeholder 2"/>
          <p:cNvSpPr>
            <a:spLocks noGrp="1"/>
          </p:cNvSpPr>
          <p:nvPr>
            <p:ph idx="1"/>
          </p:nvPr>
        </p:nvSpPr>
        <p:spPr/>
        <p:txBody>
          <a:bodyPr numCol="1">
            <a:normAutofit/>
          </a:bodyPr>
          <a:lstStyle/>
          <a:p>
            <a:r>
              <a:rPr lang="en-US" dirty="0" err="1" smtClean="0">
                <a:solidFill>
                  <a:schemeClr val="bg1"/>
                </a:solidFill>
              </a:rPr>
              <a:t>Shodan</a:t>
            </a:r>
            <a:r>
              <a:rPr lang="en-US" dirty="0" smtClean="0">
                <a:solidFill>
                  <a:schemeClr val="bg1"/>
                </a:solidFill>
              </a:rPr>
              <a:t>:  33,575 Mongo default management ports exposed to the Internet (Feb 2014, Project Un1c0rn has more!)</a:t>
            </a:r>
          </a:p>
          <a:p>
            <a:r>
              <a:rPr lang="en-US" dirty="0" smtClean="0">
                <a:solidFill>
                  <a:schemeClr val="bg1"/>
                </a:solidFill>
              </a:rPr>
              <a:t>How many have the default of no authentication on?</a:t>
            </a:r>
          </a:p>
          <a:p>
            <a:pPr>
              <a:buNone/>
            </a:pPr>
            <a:endParaRPr lang="en-US" dirty="0" smtClean="0">
              <a:solidFill>
                <a:schemeClr val="bg1"/>
              </a:solidFill>
            </a:endParaRPr>
          </a:p>
          <a:p>
            <a:endParaRPr lang="en-US" dirty="0" smtClean="0">
              <a:solidFill>
                <a:schemeClr val="bg1"/>
              </a:solidFill>
            </a:endParaRPr>
          </a:p>
          <a:p>
            <a:endParaRPr lang="en-US" dirty="0" smtClean="0">
              <a:solidFill>
                <a:schemeClr val="bg1"/>
              </a:solidFill>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And…</a:t>
            </a:r>
            <a:endParaRPr lang="en-US" dirty="0">
              <a:solidFill>
                <a:schemeClr val="bg1"/>
              </a:solidFill>
            </a:endParaRPr>
          </a:p>
        </p:txBody>
      </p:sp>
      <p:sp>
        <p:nvSpPr>
          <p:cNvPr id="3" name="Content Placeholder 2"/>
          <p:cNvSpPr>
            <a:spLocks noGrp="1"/>
          </p:cNvSpPr>
          <p:nvPr>
            <p:ph idx="1"/>
          </p:nvPr>
        </p:nvSpPr>
        <p:spPr/>
        <p:txBody>
          <a:bodyPr numCol="1">
            <a:normAutofit/>
          </a:bodyPr>
          <a:lstStyle/>
          <a:p>
            <a:pPr algn="ctr">
              <a:buNone/>
            </a:pPr>
            <a:r>
              <a:rPr lang="en-US" dirty="0" smtClean="0">
                <a:solidFill>
                  <a:schemeClr val="bg1"/>
                </a:solidFill>
              </a:rPr>
              <a:t>Total:  33,575 servers</a:t>
            </a:r>
          </a:p>
          <a:p>
            <a:pPr algn="ctr">
              <a:buNone/>
            </a:pPr>
            <a:r>
              <a:rPr lang="en-US" dirty="0" smtClean="0">
                <a:solidFill>
                  <a:schemeClr val="bg1"/>
                </a:solidFill>
              </a:rPr>
              <a:t>Unauthenticated: 18,979 (56.5%)</a:t>
            </a:r>
          </a:p>
          <a:p>
            <a:pPr algn="ctr">
              <a:buNone/>
            </a:pPr>
            <a:r>
              <a:rPr lang="en-US" dirty="0" smtClean="0">
                <a:solidFill>
                  <a:schemeClr val="bg1"/>
                </a:solidFill>
              </a:rPr>
              <a:t>(Most of the others were offline, not authenticated)</a:t>
            </a:r>
          </a:p>
          <a:p>
            <a:pPr>
              <a:buNone/>
            </a:pPr>
            <a:endParaRPr lang="en-US" sz="2400" dirty="0" smtClean="0">
              <a:solidFill>
                <a:schemeClr val="bg1"/>
              </a:solidFill>
            </a:endParaRPr>
          </a:p>
          <a:p>
            <a:pPr>
              <a:buNone/>
            </a:pPr>
            <a:r>
              <a:rPr lang="en-US" sz="2000" dirty="0" smtClean="0">
                <a:solidFill>
                  <a:schemeClr val="bg1"/>
                </a:solidFill>
              </a:rPr>
              <a:t>RTFM:</a:t>
            </a:r>
          </a:p>
          <a:p>
            <a:pPr>
              <a:buNone/>
            </a:pPr>
            <a:r>
              <a:rPr lang="en-US" sz="2000" dirty="0" smtClean="0">
                <a:solidFill>
                  <a:schemeClr val="bg1"/>
                </a:solidFill>
              </a:rPr>
              <a:t>“The most effective way to reduce risk for MongoDB deployments is to run your entire MongoDB deployment, including all MongoDB components (i.e. mongod, mongos and application instances) in a </a:t>
            </a:r>
            <a:r>
              <a:rPr lang="en-US" sz="2000" i="1" dirty="0" smtClean="0">
                <a:solidFill>
                  <a:schemeClr val="bg1"/>
                </a:solidFill>
              </a:rPr>
              <a:t>trusted environment.”</a:t>
            </a:r>
            <a:endParaRPr lang="en-US" sz="2000" dirty="0" smtClean="0">
              <a:solidFill>
                <a:schemeClr val="bg1"/>
              </a:solidFill>
            </a:endParaRPr>
          </a:p>
          <a:p>
            <a:pPr>
              <a:buNone/>
            </a:pPr>
            <a:endParaRPr lang="en-US" dirty="0" smtClean="0">
              <a:solidFill>
                <a:schemeClr val="bg1"/>
              </a:solidFill>
            </a:endParaRPr>
          </a:p>
          <a:p>
            <a:endParaRPr lang="en-US" dirty="0" smtClean="0">
              <a:solidFill>
                <a:schemeClr val="bg1"/>
              </a:solidFill>
            </a:endParaRPr>
          </a:p>
          <a:p>
            <a:endParaRPr lang="en-US" dirty="0" smtClean="0">
              <a:solidFill>
                <a:schemeClr val="bg1"/>
              </a:solidFill>
            </a:endParaRP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Conclusion</a:t>
            </a:r>
            <a:endParaRPr lang="en-US" dirty="0">
              <a:solidFill>
                <a:schemeClr val="bg1"/>
              </a:solidFill>
            </a:endParaRPr>
          </a:p>
        </p:txBody>
      </p:sp>
      <p:sp>
        <p:nvSpPr>
          <p:cNvPr id="3" name="Content Placeholder 2"/>
          <p:cNvSpPr>
            <a:spLocks noGrp="1"/>
          </p:cNvSpPr>
          <p:nvPr>
            <p:ph idx="1"/>
          </p:nvPr>
        </p:nvSpPr>
        <p:spPr/>
        <p:txBody>
          <a:bodyPr numCol="1">
            <a:normAutofit/>
          </a:bodyPr>
          <a:lstStyle/>
          <a:p>
            <a:pPr algn="ctr">
              <a:buNone/>
            </a:pPr>
            <a:r>
              <a:rPr lang="en-US" dirty="0" smtClean="0">
                <a:solidFill>
                  <a:schemeClr val="bg1"/>
                </a:solidFill>
              </a:rPr>
              <a:t>At least 18,979 people believe the Internet is a trusted environment.</a:t>
            </a:r>
          </a:p>
          <a:p>
            <a:pPr>
              <a:buNone/>
            </a:pPr>
            <a:endParaRPr lang="en-US" dirty="0" smtClean="0">
              <a:solidFill>
                <a:schemeClr val="bg1"/>
              </a:solidFill>
            </a:endParaRPr>
          </a:p>
        </p:txBody>
      </p:sp>
      <p:pic>
        <p:nvPicPr>
          <p:cNvPr id="4" name="Picture 3" descr="ap_edward_snowden_dm_130610_wblog.jpg"/>
          <p:cNvPicPr>
            <a:picLocks noChangeAspect="1"/>
          </p:cNvPicPr>
          <p:nvPr/>
        </p:nvPicPr>
        <p:blipFill>
          <a:blip r:embed="rId2" cstate="print"/>
          <a:stretch>
            <a:fillRect/>
          </a:stretch>
        </p:blipFill>
        <p:spPr>
          <a:xfrm>
            <a:off x="2362200" y="3200400"/>
            <a:ext cx="4552950" cy="2562225"/>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Pen Testing Fun</a:t>
            </a:r>
            <a:endParaRPr lang="en-US" dirty="0">
              <a:solidFill>
                <a:schemeClr val="bg1"/>
              </a:solidFill>
            </a:endParaRPr>
          </a:p>
        </p:txBody>
      </p:sp>
      <p:sp>
        <p:nvSpPr>
          <p:cNvPr id="3" name="Content Placeholder 2"/>
          <p:cNvSpPr>
            <a:spLocks noGrp="1"/>
          </p:cNvSpPr>
          <p:nvPr>
            <p:ph idx="1"/>
          </p:nvPr>
        </p:nvSpPr>
        <p:spPr/>
        <p:txBody>
          <a:bodyPr numCol="1">
            <a:normAutofit fontScale="92500" lnSpcReduction="10000"/>
          </a:bodyPr>
          <a:lstStyle/>
          <a:p>
            <a:r>
              <a:rPr lang="en-US" sz="2400" dirty="0" smtClean="0">
                <a:solidFill>
                  <a:schemeClr val="bg1"/>
                </a:solidFill>
              </a:rPr>
              <a:t>/</a:t>
            </a:r>
            <a:r>
              <a:rPr lang="en-US" sz="2400" dirty="0" err="1" smtClean="0">
                <a:solidFill>
                  <a:schemeClr val="bg1"/>
                </a:solidFill>
              </a:rPr>
              <a:t>etc</a:t>
            </a:r>
            <a:r>
              <a:rPr lang="en-US" sz="2400" dirty="0" smtClean="0">
                <a:solidFill>
                  <a:schemeClr val="bg1"/>
                </a:solidFill>
              </a:rPr>
              <a:t>/</a:t>
            </a:r>
            <a:r>
              <a:rPr lang="en-US" sz="2400" dirty="0" err="1" smtClean="0">
                <a:solidFill>
                  <a:schemeClr val="bg1"/>
                </a:solidFill>
              </a:rPr>
              <a:t>mongod.conf</a:t>
            </a:r>
            <a:r>
              <a:rPr lang="en-US" sz="2400" dirty="0" smtClean="0">
                <a:solidFill>
                  <a:schemeClr val="bg1"/>
                </a:solidFill>
              </a:rPr>
              <a:t>-DB </a:t>
            </a:r>
            <a:r>
              <a:rPr lang="en-US" sz="2400" dirty="0" err="1" smtClean="0">
                <a:solidFill>
                  <a:schemeClr val="bg1"/>
                </a:solidFill>
              </a:rPr>
              <a:t>config</a:t>
            </a:r>
            <a:endParaRPr lang="en-US" sz="2400" dirty="0" smtClean="0">
              <a:solidFill>
                <a:schemeClr val="bg1"/>
              </a:solidFill>
            </a:endParaRPr>
          </a:p>
          <a:p>
            <a:pPr lvl="1"/>
            <a:r>
              <a:rPr lang="en-US" sz="2000" dirty="0" smtClean="0">
                <a:solidFill>
                  <a:schemeClr val="bg1"/>
                </a:solidFill>
              </a:rPr>
              <a:t>The best part:  Disable </a:t>
            </a:r>
            <a:r>
              <a:rPr lang="en-US" sz="2000" b="1" u="sng" dirty="0" smtClean="0">
                <a:solidFill>
                  <a:schemeClr val="bg1"/>
                </a:solidFill>
              </a:rPr>
              <a:t>ALL</a:t>
            </a:r>
            <a:r>
              <a:rPr lang="en-US" sz="2000" dirty="0" smtClean="0">
                <a:solidFill>
                  <a:schemeClr val="bg1"/>
                </a:solidFill>
              </a:rPr>
              <a:t> authentication (except for the web interface for some reason) by commenting out </a:t>
            </a:r>
            <a:r>
              <a:rPr lang="en-US" sz="2000" dirty="0" err="1" smtClean="0">
                <a:solidFill>
                  <a:schemeClr val="bg1"/>
                </a:solidFill>
              </a:rPr>
              <a:t>auth</a:t>
            </a:r>
            <a:r>
              <a:rPr lang="en-US" sz="2000" dirty="0" smtClean="0">
                <a:solidFill>
                  <a:schemeClr val="bg1"/>
                </a:solidFill>
              </a:rPr>
              <a:t>=true and kicking the service</a:t>
            </a:r>
          </a:p>
          <a:p>
            <a:r>
              <a:rPr lang="en-US" sz="2400" dirty="0" smtClean="0">
                <a:solidFill>
                  <a:schemeClr val="bg1"/>
                </a:solidFill>
              </a:rPr>
              <a:t>Run() acts as a shell (from wherever you launch the Mongo client from)</a:t>
            </a:r>
          </a:p>
          <a:p>
            <a:r>
              <a:rPr lang="en-US" sz="2400" dirty="0" smtClean="0">
                <a:solidFill>
                  <a:schemeClr val="bg1"/>
                </a:solidFill>
              </a:rPr>
              <a:t>Entering a command with no parameters shows the </a:t>
            </a:r>
            <a:r>
              <a:rPr lang="en-US" sz="2400" dirty="0" err="1" smtClean="0">
                <a:solidFill>
                  <a:schemeClr val="bg1"/>
                </a:solidFill>
              </a:rPr>
              <a:t>Javascript</a:t>
            </a:r>
            <a:r>
              <a:rPr lang="en-US" sz="2400" dirty="0" smtClean="0">
                <a:solidFill>
                  <a:schemeClr val="bg1"/>
                </a:solidFill>
              </a:rPr>
              <a:t> being executed in the shell</a:t>
            </a:r>
          </a:p>
          <a:p>
            <a:r>
              <a:rPr lang="en-US" sz="2400" dirty="0" err="1" smtClean="0">
                <a:solidFill>
                  <a:schemeClr val="bg1"/>
                </a:solidFill>
              </a:rPr>
              <a:t>system.users</a:t>
            </a:r>
            <a:r>
              <a:rPr lang="en-US" sz="2400" dirty="0" smtClean="0">
                <a:solidFill>
                  <a:schemeClr val="bg1"/>
                </a:solidFill>
              </a:rPr>
              <a:t>-Usernames and weak password hashes</a:t>
            </a:r>
          </a:p>
          <a:p>
            <a:r>
              <a:rPr lang="en-US" sz="2400" dirty="0" err="1" smtClean="0">
                <a:solidFill>
                  <a:schemeClr val="bg1"/>
                </a:solidFill>
              </a:rPr>
              <a:t>System.indexes</a:t>
            </a:r>
            <a:r>
              <a:rPr lang="en-US" sz="2400" dirty="0" smtClean="0">
                <a:solidFill>
                  <a:schemeClr val="bg1"/>
                </a:solidFill>
              </a:rPr>
              <a:t>-Key fields for speedy searching (probably </a:t>
            </a:r>
            <a:r>
              <a:rPr lang="en-US" sz="2400" smtClean="0">
                <a:solidFill>
                  <a:schemeClr val="bg1"/>
                </a:solidFill>
              </a:rPr>
              <a:t>important stuff)</a:t>
            </a:r>
            <a:endParaRPr lang="en-US" sz="2400" dirty="0" smtClean="0">
              <a:solidFill>
                <a:schemeClr val="bg1"/>
              </a:solidFill>
            </a:endParaRPr>
          </a:p>
          <a:p>
            <a:r>
              <a:rPr lang="en-US" sz="2400" dirty="0" smtClean="0">
                <a:solidFill>
                  <a:schemeClr val="bg1"/>
                </a:solidFill>
              </a:rPr>
              <a:t>TCP 28017-Web management interface on by default (before 2.6)</a:t>
            </a:r>
          </a:p>
          <a:p>
            <a:r>
              <a:rPr lang="en-US" sz="2400" dirty="0" smtClean="0">
                <a:solidFill>
                  <a:schemeClr val="bg1"/>
                </a:solidFill>
              </a:rPr>
              <a:t>An optional REST API when enabled allows for querying databases through the web management</a:t>
            </a:r>
          </a:p>
          <a:p>
            <a:endParaRPr lang="en-US" sz="2400" dirty="0" smtClean="0">
              <a:solidFill>
                <a:schemeClr val="bg1"/>
              </a:solidFill>
            </a:endParaRPr>
          </a:p>
          <a:p>
            <a:endParaRPr lang="en-US" sz="2400" dirty="0" smtClean="0">
              <a:solidFill>
                <a:schemeClr val="bg1"/>
              </a:solidFill>
            </a:endParaRPr>
          </a:p>
          <a:p>
            <a:endParaRPr lang="en-US" dirty="0" smtClean="0">
              <a:solidFill>
                <a:schemeClr val="bg1"/>
              </a:solidFill>
            </a:endParaRPr>
          </a:p>
          <a:p>
            <a:endParaRPr lang="en-US" dirty="0" smtClean="0">
              <a:solidFill>
                <a:schemeClr val="bg1"/>
              </a:solidFill>
            </a:endParaRPr>
          </a:p>
          <a:p>
            <a:endParaRPr lang="en-US" dirty="0" smtClean="0">
              <a:solidFill>
                <a:schemeClr val="bg1"/>
              </a:solidFill>
            </a:endParaRP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chemeClr val="bg1"/>
                </a:solidFill>
              </a:rPr>
              <a:t>NoSQL</a:t>
            </a:r>
            <a:r>
              <a:rPr lang="en-US" dirty="0" smtClean="0">
                <a:solidFill>
                  <a:schemeClr val="bg1"/>
                </a:solidFill>
              </a:rPr>
              <a:t> = No Encryption</a:t>
            </a:r>
            <a:endParaRPr lang="en-US" dirty="0">
              <a:solidFill>
                <a:schemeClr val="bg1"/>
              </a:solidFill>
            </a:endParaRPr>
          </a:p>
        </p:txBody>
      </p:sp>
      <p:sp>
        <p:nvSpPr>
          <p:cNvPr id="3" name="Content Placeholder 2"/>
          <p:cNvSpPr>
            <a:spLocks noGrp="1"/>
          </p:cNvSpPr>
          <p:nvPr>
            <p:ph idx="1"/>
          </p:nvPr>
        </p:nvSpPr>
        <p:spPr/>
        <p:txBody>
          <a:bodyPr numCol="1">
            <a:normAutofit/>
          </a:bodyPr>
          <a:lstStyle/>
          <a:p>
            <a:r>
              <a:rPr lang="en-US" dirty="0" smtClean="0">
                <a:solidFill>
                  <a:schemeClr val="bg1"/>
                </a:solidFill>
              </a:rPr>
              <a:t>Server/Client communications (including authentication) occur in </a:t>
            </a:r>
            <a:r>
              <a:rPr lang="en-US" b="1" u="sng" dirty="0" smtClean="0">
                <a:solidFill>
                  <a:schemeClr val="bg1"/>
                </a:solidFill>
              </a:rPr>
              <a:t>PLAIN TEXT </a:t>
            </a:r>
          </a:p>
          <a:p>
            <a:r>
              <a:rPr lang="en-US" dirty="0" smtClean="0">
                <a:solidFill>
                  <a:schemeClr val="bg1"/>
                </a:solidFill>
              </a:rPr>
              <a:t>Passwords encrypted with MD5, but only use nonce over the wire (not at rest).</a:t>
            </a:r>
          </a:p>
          <a:p>
            <a:r>
              <a:rPr lang="en-US" dirty="0" smtClean="0">
                <a:solidFill>
                  <a:schemeClr val="bg1"/>
                </a:solidFill>
              </a:rPr>
              <a:t>Data encryption? You’re on your own.</a:t>
            </a:r>
          </a:p>
          <a:p>
            <a:pPr marL="0" indent="0">
              <a:buNone/>
            </a:pPr>
            <a:endParaRPr lang="en-US" dirty="0" smtClean="0">
              <a:solidFill>
                <a:schemeClr val="bg1"/>
              </a:solidFill>
            </a:endParaRPr>
          </a:p>
          <a:p>
            <a:pPr marL="0" indent="0">
              <a:buNone/>
            </a:pPr>
            <a:r>
              <a:rPr lang="en-US" dirty="0" smtClean="0">
                <a:solidFill>
                  <a:schemeClr val="bg1"/>
                </a:solidFill>
              </a:rPr>
              <a:t>(More on this to come…)</a:t>
            </a:r>
          </a:p>
          <a:p>
            <a:pPr>
              <a:buNone/>
            </a:pPr>
            <a:endParaRPr lang="en-US" dirty="0" smtClean="0">
              <a:solidFill>
                <a:schemeClr val="bg1"/>
              </a:solidFill>
            </a:endParaRPr>
          </a:p>
          <a:p>
            <a:pPr>
              <a:buNone/>
            </a:pPr>
            <a:endParaRPr lang="en-US" dirty="0" smtClean="0">
              <a:solidFill>
                <a:schemeClr val="bg1"/>
              </a:solidFill>
            </a:endParaRP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chemeClr val="bg1"/>
                </a:solidFill>
              </a:rPr>
              <a:t>NoSQL</a:t>
            </a:r>
            <a:r>
              <a:rPr lang="en-US" dirty="0" smtClean="0">
                <a:solidFill>
                  <a:schemeClr val="bg1"/>
                </a:solidFill>
              </a:rPr>
              <a:t> = No SQL Injection (not)</a:t>
            </a:r>
            <a:endParaRPr lang="en-US" dirty="0">
              <a:solidFill>
                <a:schemeClr val="bg1"/>
              </a:solidFill>
            </a:endParaRPr>
          </a:p>
        </p:txBody>
      </p:sp>
      <p:sp>
        <p:nvSpPr>
          <p:cNvPr id="3" name="Content Placeholder 2"/>
          <p:cNvSpPr>
            <a:spLocks noGrp="1"/>
          </p:cNvSpPr>
          <p:nvPr>
            <p:ph idx="1"/>
          </p:nvPr>
        </p:nvSpPr>
        <p:spPr/>
        <p:txBody>
          <a:bodyPr numCol="1">
            <a:normAutofit fontScale="92500" lnSpcReduction="20000"/>
          </a:bodyPr>
          <a:lstStyle/>
          <a:p>
            <a:pPr algn="ctr">
              <a:buNone/>
            </a:pPr>
            <a:r>
              <a:rPr lang="en-US" b="1" u="sng" dirty="0" smtClean="0">
                <a:solidFill>
                  <a:schemeClr val="bg1"/>
                </a:solidFill>
              </a:rPr>
              <a:t>Changing syntax != no vulnerabilities</a:t>
            </a:r>
          </a:p>
          <a:p>
            <a:pPr algn="ctr">
              <a:buNone/>
            </a:pPr>
            <a:r>
              <a:rPr lang="en-US" sz="2400" i="1" dirty="0" smtClean="0">
                <a:solidFill>
                  <a:schemeClr val="bg1"/>
                </a:solidFill>
              </a:rPr>
              <a:t>Traditional SQL Injection:</a:t>
            </a:r>
          </a:p>
          <a:p>
            <a:pPr algn="ctr">
              <a:buNone/>
            </a:pPr>
            <a:r>
              <a:rPr lang="en-US" sz="2400" i="1" dirty="0" smtClean="0">
                <a:solidFill>
                  <a:schemeClr val="bg1"/>
                </a:solidFill>
              </a:rPr>
              <a:t>‘ OR 1=1 --</a:t>
            </a:r>
          </a:p>
          <a:p>
            <a:pPr algn="ctr">
              <a:buNone/>
            </a:pPr>
            <a:endParaRPr lang="en-US" sz="2400" i="1" dirty="0" smtClean="0">
              <a:solidFill>
                <a:schemeClr val="bg1"/>
              </a:solidFill>
            </a:endParaRPr>
          </a:p>
          <a:p>
            <a:pPr algn="ctr">
              <a:buNone/>
            </a:pPr>
            <a:r>
              <a:rPr lang="en-US" sz="2400" i="1" dirty="0" smtClean="0">
                <a:solidFill>
                  <a:schemeClr val="bg1"/>
                </a:solidFill>
              </a:rPr>
              <a:t>MongoDB $where query injection( &lt;=2.2):</a:t>
            </a:r>
          </a:p>
          <a:p>
            <a:pPr algn="ctr">
              <a:buNone/>
            </a:pPr>
            <a:r>
              <a:rPr lang="en-US" sz="2400" i="1" dirty="0" smtClean="0">
                <a:solidFill>
                  <a:schemeClr val="bg1"/>
                </a:solidFill>
              </a:rPr>
              <a:t>a‘; return </a:t>
            </a:r>
            <a:r>
              <a:rPr lang="en-US" sz="2400" i="1" dirty="0" err="1" smtClean="0">
                <a:solidFill>
                  <a:schemeClr val="bg1"/>
                </a:solidFill>
              </a:rPr>
              <a:t>db.</a:t>
            </a:r>
            <a:r>
              <a:rPr lang="en-US" sz="2400" i="1" dirty="0" err="1" smtClean="0">
                <a:solidFill>
                  <a:srgbClr val="FFFF00"/>
                </a:solidFill>
              </a:rPr>
              <a:t>ddlkad</a:t>
            </a:r>
            <a:r>
              <a:rPr lang="en-US" sz="2400" i="1" dirty="0" err="1" smtClean="0">
                <a:solidFill>
                  <a:schemeClr val="bg1"/>
                </a:solidFill>
              </a:rPr>
              <a:t>.find</a:t>
            </a:r>
            <a:r>
              <a:rPr lang="en-US" sz="2400" i="1" dirty="0" smtClean="0">
                <a:solidFill>
                  <a:schemeClr val="bg1"/>
                </a:solidFill>
              </a:rPr>
              <a:t>(); </a:t>
            </a:r>
            <a:r>
              <a:rPr lang="en-US" sz="2400" i="1" dirty="0" err="1" smtClean="0">
                <a:solidFill>
                  <a:schemeClr val="bg1"/>
                </a:solidFill>
              </a:rPr>
              <a:t>var</a:t>
            </a:r>
            <a:r>
              <a:rPr lang="en-US" sz="2400" i="1" dirty="0" smtClean="0">
                <a:solidFill>
                  <a:schemeClr val="bg1"/>
                </a:solidFill>
              </a:rPr>
              <a:t> dummy=‘a</a:t>
            </a:r>
          </a:p>
          <a:p>
            <a:pPr algn="ctr">
              <a:buNone/>
            </a:pPr>
            <a:endParaRPr lang="en-US" sz="2400" i="1" dirty="0" smtClean="0">
              <a:solidFill>
                <a:schemeClr val="bg1"/>
              </a:solidFill>
            </a:endParaRPr>
          </a:p>
          <a:p>
            <a:pPr algn="ctr">
              <a:buNone/>
            </a:pPr>
            <a:r>
              <a:rPr lang="en-US" sz="2400" i="1" dirty="0" smtClean="0">
                <a:solidFill>
                  <a:schemeClr val="bg1"/>
                </a:solidFill>
              </a:rPr>
              <a:t>MongoDB $where query injection(&lt;=2.4):</a:t>
            </a:r>
          </a:p>
          <a:p>
            <a:pPr algn="ctr">
              <a:buNone/>
            </a:pPr>
            <a:r>
              <a:rPr lang="en-US" sz="2400" i="1" dirty="0" smtClean="0">
                <a:solidFill>
                  <a:schemeClr val="bg1"/>
                </a:solidFill>
              </a:rPr>
              <a:t>a‘; return </a:t>
            </a:r>
            <a:r>
              <a:rPr lang="en-US" sz="2400" i="1" dirty="0" err="1" smtClean="0">
                <a:solidFill>
                  <a:schemeClr val="bg1"/>
                </a:solidFill>
              </a:rPr>
              <a:t>this.</a:t>
            </a:r>
            <a:r>
              <a:rPr lang="en-US" sz="2400" i="1" dirty="0" err="1" smtClean="0">
                <a:solidFill>
                  <a:srgbClr val="FFFF00"/>
                </a:solidFill>
              </a:rPr>
              <a:t>adfjda</a:t>
            </a:r>
            <a:r>
              <a:rPr lang="en-US" sz="2400" i="1" dirty="0" smtClean="0">
                <a:solidFill>
                  <a:schemeClr val="bg1"/>
                </a:solidFill>
              </a:rPr>
              <a:t> != </a:t>
            </a:r>
            <a:r>
              <a:rPr lang="en-US" sz="2400" i="1" dirty="0" err="1" smtClean="0">
                <a:solidFill>
                  <a:srgbClr val="FFFF00"/>
                </a:solidFill>
              </a:rPr>
              <a:t>djakflkdkl</a:t>
            </a:r>
            <a:r>
              <a:rPr lang="en-US" sz="2400" i="1" dirty="0" smtClean="0">
                <a:solidFill>
                  <a:schemeClr val="bg1"/>
                </a:solidFill>
              </a:rPr>
              <a:t>; </a:t>
            </a:r>
            <a:r>
              <a:rPr lang="en-US" sz="2400" i="1" dirty="0" err="1" smtClean="0">
                <a:solidFill>
                  <a:schemeClr val="bg1"/>
                </a:solidFill>
              </a:rPr>
              <a:t>var</a:t>
            </a:r>
            <a:r>
              <a:rPr lang="en-US" sz="2400" i="1" dirty="0" smtClean="0">
                <a:solidFill>
                  <a:schemeClr val="bg1"/>
                </a:solidFill>
              </a:rPr>
              <a:t> dummy=‘a</a:t>
            </a:r>
          </a:p>
          <a:p>
            <a:pPr algn="ctr">
              <a:buNone/>
            </a:pPr>
            <a:r>
              <a:rPr lang="en-US" sz="2400" i="1" dirty="0" smtClean="0">
                <a:solidFill>
                  <a:schemeClr val="bg1"/>
                </a:solidFill>
              </a:rPr>
              <a:t>or</a:t>
            </a:r>
          </a:p>
          <a:p>
            <a:pPr algn="ctr">
              <a:buNone/>
            </a:pPr>
            <a:r>
              <a:rPr lang="en-US" sz="2400" i="1" dirty="0">
                <a:solidFill>
                  <a:schemeClr val="bg1"/>
                </a:solidFill>
              </a:rPr>
              <a:t>a‘; return </a:t>
            </a:r>
            <a:r>
              <a:rPr lang="en-US" sz="2400" i="1" dirty="0" smtClean="0">
                <a:solidFill>
                  <a:schemeClr val="bg1"/>
                </a:solidFill>
              </a:rPr>
              <a:t>1=1; </a:t>
            </a:r>
            <a:r>
              <a:rPr lang="en-US" sz="2400" i="1" dirty="0" err="1">
                <a:solidFill>
                  <a:schemeClr val="bg1"/>
                </a:solidFill>
              </a:rPr>
              <a:t>var</a:t>
            </a:r>
            <a:r>
              <a:rPr lang="en-US" sz="2400" i="1" dirty="0">
                <a:solidFill>
                  <a:schemeClr val="bg1"/>
                </a:solidFill>
              </a:rPr>
              <a:t> dummy=‘</a:t>
            </a:r>
            <a:r>
              <a:rPr lang="en-US" sz="2400" i="1" dirty="0" smtClean="0">
                <a:solidFill>
                  <a:schemeClr val="bg1"/>
                </a:solidFill>
              </a:rPr>
              <a:t>a</a:t>
            </a:r>
          </a:p>
          <a:p>
            <a:pPr algn="ctr">
              <a:buNone/>
            </a:pPr>
            <a:r>
              <a:rPr lang="en-US" sz="2400" i="1" dirty="0" smtClean="0">
                <a:solidFill>
                  <a:schemeClr val="bg1"/>
                </a:solidFill>
              </a:rPr>
              <a:t>or</a:t>
            </a:r>
          </a:p>
          <a:p>
            <a:pPr algn="ctr">
              <a:buNone/>
            </a:pPr>
            <a:r>
              <a:rPr lang="en-US" sz="2400" i="1" dirty="0" smtClean="0">
                <a:solidFill>
                  <a:schemeClr val="bg1"/>
                </a:solidFill>
              </a:rPr>
              <a:t>a’; return true; </a:t>
            </a:r>
            <a:r>
              <a:rPr lang="en-US" sz="2400" i="1" dirty="0" err="1" smtClean="0">
                <a:solidFill>
                  <a:schemeClr val="bg1"/>
                </a:solidFill>
              </a:rPr>
              <a:t>var</a:t>
            </a:r>
            <a:r>
              <a:rPr lang="en-US" sz="2400" i="1" dirty="0" smtClean="0">
                <a:solidFill>
                  <a:schemeClr val="bg1"/>
                </a:solidFill>
              </a:rPr>
              <a:t> dummy = ‘a</a:t>
            </a:r>
            <a:endParaRPr lang="en-US" sz="2400" i="1" dirty="0">
              <a:solidFill>
                <a:schemeClr val="bg1"/>
              </a:solidFill>
            </a:endParaRPr>
          </a:p>
          <a:p>
            <a:pPr algn="ctr">
              <a:buNone/>
            </a:pPr>
            <a:endParaRPr lang="en-US" sz="2400" i="1" dirty="0" smtClean="0">
              <a:solidFill>
                <a:schemeClr val="bg1"/>
              </a:solidFill>
            </a:endParaRP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Client Issues</a:t>
            </a:r>
            <a:endParaRPr lang="en-US" dirty="0">
              <a:solidFill>
                <a:schemeClr val="bg1"/>
              </a:solidFill>
            </a:endParaRPr>
          </a:p>
        </p:txBody>
      </p:sp>
      <p:sp>
        <p:nvSpPr>
          <p:cNvPr id="3" name="Content Placeholder 2"/>
          <p:cNvSpPr>
            <a:spLocks noGrp="1"/>
          </p:cNvSpPr>
          <p:nvPr>
            <p:ph idx="1"/>
          </p:nvPr>
        </p:nvSpPr>
        <p:spPr>
          <a:ln>
            <a:solidFill>
              <a:schemeClr val="tx1"/>
            </a:solidFill>
          </a:ln>
        </p:spPr>
        <p:txBody>
          <a:bodyPr numCol="1">
            <a:normAutofit/>
          </a:bodyPr>
          <a:lstStyle/>
          <a:p>
            <a:pPr algn="ctr">
              <a:buNone/>
            </a:pPr>
            <a:r>
              <a:rPr lang="en-US" b="1" u="sng" dirty="0" smtClean="0">
                <a:solidFill>
                  <a:schemeClr val="bg1"/>
                </a:solidFill>
              </a:rPr>
              <a:t>PHP-What you Supply:</a:t>
            </a:r>
          </a:p>
          <a:p>
            <a:pPr algn="ctr">
              <a:buNone/>
            </a:pPr>
            <a:r>
              <a:rPr lang="en-US" sz="2400" i="1" dirty="0" smtClean="0">
                <a:solidFill>
                  <a:schemeClr val="bg1"/>
                </a:solidFill>
              </a:rPr>
              <a:t>http://somesite.com/id[$ne]=something</a:t>
            </a:r>
          </a:p>
          <a:p>
            <a:pPr algn="ctr">
              <a:buNone/>
            </a:pPr>
            <a:endParaRPr lang="en-US" sz="2400" i="1" dirty="0" smtClean="0">
              <a:solidFill>
                <a:schemeClr val="bg1"/>
              </a:solidFill>
            </a:endParaRPr>
          </a:p>
          <a:p>
            <a:pPr algn="ctr">
              <a:buNone/>
            </a:pPr>
            <a:r>
              <a:rPr lang="en-US" b="1" u="sng" dirty="0" smtClean="0">
                <a:solidFill>
                  <a:schemeClr val="bg1"/>
                </a:solidFill>
              </a:rPr>
              <a:t>What PHP Sees:</a:t>
            </a:r>
          </a:p>
          <a:p>
            <a:pPr algn="ctr">
              <a:buNone/>
            </a:pPr>
            <a:r>
              <a:rPr lang="en-US" sz="2400" i="1" dirty="0">
                <a:solidFill>
                  <a:schemeClr val="bg1"/>
                </a:solidFill>
              </a:rPr>
              <a:t>{</a:t>
            </a:r>
            <a:r>
              <a:rPr lang="en-US" sz="2400" i="1" dirty="0" smtClean="0">
                <a:solidFill>
                  <a:schemeClr val="bg1"/>
                </a:solidFill>
              </a:rPr>
              <a:t>“$ne”=&gt;”something”}</a:t>
            </a:r>
          </a:p>
          <a:p>
            <a:pPr algn="ctr">
              <a:buNone/>
            </a:pPr>
            <a:endParaRPr lang="en-US" sz="2400" i="1" dirty="0" smtClean="0">
              <a:solidFill>
                <a:schemeClr val="bg1"/>
              </a:solidFill>
            </a:endParaRPr>
          </a:p>
          <a:p>
            <a:pPr algn="ctr">
              <a:buNone/>
            </a:pPr>
            <a:r>
              <a:rPr lang="en-US" b="1" u="sng" dirty="0" smtClean="0">
                <a:solidFill>
                  <a:schemeClr val="bg1"/>
                </a:solidFill>
              </a:rPr>
              <a:t>What MongoDB Sees:</a:t>
            </a:r>
          </a:p>
          <a:p>
            <a:pPr algn="ctr">
              <a:buNone/>
            </a:pPr>
            <a:r>
              <a:rPr lang="en-US" sz="2400" i="1" dirty="0" smtClean="0">
                <a:solidFill>
                  <a:schemeClr val="bg1"/>
                </a:solidFill>
              </a:rPr>
              <a:t>“Give me everything back that is not equal to ‘something’”</a:t>
            </a:r>
          </a:p>
          <a:p>
            <a:pPr algn="ctr">
              <a:buNone/>
            </a:pPr>
            <a:endParaRPr lang="en-US" sz="2400" b="1" i="1" dirty="0" smtClean="0">
              <a:solidFill>
                <a:schemeClr val="bg1"/>
              </a:solidFill>
            </a:endParaRPr>
          </a:p>
          <a:p>
            <a:pPr algn="ctr">
              <a:buNone/>
            </a:pPr>
            <a:endParaRPr lang="en-US" sz="2400" i="1" u="sng" dirty="0" smtClean="0">
              <a:solidFill>
                <a:schemeClr val="bg1"/>
              </a:solidFill>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DISCLAIMER</a:t>
            </a:r>
            <a:endParaRPr lang="en-US" dirty="0">
              <a:solidFill>
                <a:srgbClr val="FF0000"/>
              </a:solidFill>
            </a:endParaRPr>
          </a:p>
        </p:txBody>
      </p:sp>
      <p:sp>
        <p:nvSpPr>
          <p:cNvPr id="3" name="Content Placeholder 2"/>
          <p:cNvSpPr>
            <a:spLocks noGrp="1"/>
          </p:cNvSpPr>
          <p:nvPr>
            <p:ph idx="1"/>
          </p:nvPr>
        </p:nvSpPr>
        <p:spPr/>
        <p:txBody>
          <a:bodyPr>
            <a:normAutofit/>
          </a:bodyPr>
          <a:lstStyle/>
          <a:p>
            <a:pPr algn="ctr">
              <a:buNone/>
            </a:pPr>
            <a:r>
              <a:rPr lang="en-US" sz="2400" dirty="0" smtClean="0"/>
              <a:t>    </a:t>
            </a:r>
            <a:r>
              <a:rPr lang="en-US" sz="2400" dirty="0" smtClean="0">
                <a:solidFill>
                  <a:schemeClr val="bg1"/>
                </a:solidFill>
              </a:rPr>
              <a:t>This presentation contains jokes from the movie Blazing Saddles. The presenter takes no responsibility if you haven’t seen one of the greatest films ever made and find none of his jokes funny.</a:t>
            </a:r>
          </a:p>
          <a:p>
            <a:pPr algn="ctr">
              <a:buNone/>
            </a:pPr>
            <a:endParaRPr lang="en-US" sz="2400" dirty="0"/>
          </a:p>
        </p:txBody>
      </p:sp>
      <p:pic>
        <p:nvPicPr>
          <p:cNvPr id="4" name="Picture 3" descr="hedley_lamarr-voodoo.jpg"/>
          <p:cNvPicPr>
            <a:picLocks noChangeAspect="1"/>
          </p:cNvPicPr>
          <p:nvPr/>
        </p:nvPicPr>
        <p:blipFill>
          <a:blip r:embed="rId2" cstate="print"/>
          <a:stretch>
            <a:fillRect/>
          </a:stretch>
        </p:blipFill>
        <p:spPr>
          <a:xfrm>
            <a:off x="1676400" y="3200400"/>
            <a:ext cx="5715744" cy="3515232"/>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Credit where Credit is Due</a:t>
            </a:r>
            <a:endParaRPr lang="en-US" dirty="0">
              <a:solidFill>
                <a:schemeClr val="bg1"/>
              </a:solidFill>
            </a:endParaRPr>
          </a:p>
        </p:txBody>
      </p:sp>
      <p:sp>
        <p:nvSpPr>
          <p:cNvPr id="3" name="Content Placeholder 2"/>
          <p:cNvSpPr>
            <a:spLocks noGrp="1"/>
          </p:cNvSpPr>
          <p:nvPr>
            <p:ph idx="1"/>
          </p:nvPr>
        </p:nvSpPr>
        <p:spPr>
          <a:ln>
            <a:solidFill>
              <a:schemeClr val="tx1"/>
            </a:solidFill>
          </a:ln>
        </p:spPr>
        <p:txBody>
          <a:bodyPr numCol="1">
            <a:normAutofit/>
          </a:bodyPr>
          <a:lstStyle/>
          <a:p>
            <a:pPr>
              <a:buNone/>
            </a:pPr>
            <a:r>
              <a:rPr lang="en-US" sz="2400" dirty="0" smtClean="0">
                <a:solidFill>
                  <a:schemeClr val="bg1"/>
                </a:solidFill>
              </a:rPr>
              <a:t>On 4/8/2014, MongoDB 2.6 was released:</a:t>
            </a:r>
          </a:p>
          <a:p>
            <a:r>
              <a:rPr lang="en-US" sz="2400" dirty="0" smtClean="0">
                <a:solidFill>
                  <a:schemeClr val="bg1"/>
                </a:solidFill>
              </a:rPr>
              <a:t>New authentication methods including certificates and external authentication sources.</a:t>
            </a:r>
          </a:p>
          <a:p>
            <a:r>
              <a:rPr lang="en-US" sz="2400" dirty="0" smtClean="0">
                <a:solidFill>
                  <a:schemeClr val="bg1"/>
                </a:solidFill>
              </a:rPr>
              <a:t>Web interface is disabled by default.</a:t>
            </a:r>
          </a:p>
          <a:p>
            <a:r>
              <a:rPr lang="en-US" sz="2400" dirty="0" smtClean="0">
                <a:solidFill>
                  <a:schemeClr val="bg1"/>
                </a:solidFill>
              </a:rPr>
              <a:t>Granular role based access control.</a:t>
            </a:r>
          </a:p>
          <a:p>
            <a:r>
              <a:rPr lang="en-US" sz="2400" dirty="0" smtClean="0">
                <a:solidFill>
                  <a:schemeClr val="bg1"/>
                </a:solidFill>
              </a:rPr>
              <a:t>Auditing of schema, replica sets, authentication/authorization, general operations.</a:t>
            </a:r>
          </a:p>
          <a:p>
            <a:r>
              <a:rPr lang="en-US" sz="2400" dirty="0" smtClean="0">
                <a:solidFill>
                  <a:schemeClr val="bg1"/>
                </a:solidFill>
              </a:rPr>
              <a:t>Encryption in transit over SSL.</a:t>
            </a:r>
          </a:p>
          <a:p>
            <a:r>
              <a:rPr lang="en-US" sz="2400" dirty="0" smtClean="0">
                <a:solidFill>
                  <a:schemeClr val="bg1"/>
                </a:solidFill>
              </a:rPr>
              <a:t>Encryption at rest provided by </a:t>
            </a:r>
            <a:r>
              <a:rPr lang="en-US" sz="2400" dirty="0" err="1" smtClean="0">
                <a:solidFill>
                  <a:schemeClr val="bg1"/>
                </a:solidFill>
              </a:rPr>
              <a:t>Gazzang</a:t>
            </a:r>
            <a:r>
              <a:rPr lang="en-US" sz="2400" dirty="0" smtClean="0">
                <a:solidFill>
                  <a:schemeClr val="bg1"/>
                </a:solidFill>
              </a:rPr>
              <a:t> at the database and field levels.</a:t>
            </a:r>
          </a:p>
          <a:p>
            <a:pPr algn="ctr">
              <a:buNone/>
            </a:pPr>
            <a:endParaRPr lang="en-US" sz="2400" i="1" u="sng" dirty="0" smtClean="0">
              <a:solidFill>
                <a:schemeClr val="bg1"/>
              </a:solidFill>
            </a:endParaRPr>
          </a:p>
        </p:txBody>
      </p:sp>
    </p:spTree>
    <p:extLst>
      <p:ext uri="{BB962C8B-B14F-4D97-AF65-F5344CB8AC3E}">
        <p14:creationId xmlns:p14="http://schemas.microsoft.com/office/powerpoint/2010/main" val="150939171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But…</a:t>
            </a:r>
            <a:endParaRPr lang="en-US" dirty="0">
              <a:solidFill>
                <a:schemeClr val="bg1"/>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05112" y="4038600"/>
            <a:ext cx="3533775" cy="2476500"/>
          </a:xfrm>
          <a:ln>
            <a:solidFill>
              <a:schemeClr val="tx1"/>
            </a:solidFill>
          </a:ln>
        </p:spPr>
      </p:pic>
      <p:sp>
        <p:nvSpPr>
          <p:cNvPr id="5" name="TextBox 4"/>
          <p:cNvSpPr txBox="1"/>
          <p:nvPr/>
        </p:nvSpPr>
        <p:spPr>
          <a:xfrm>
            <a:off x="304800" y="1142999"/>
            <a:ext cx="8610600"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solidFill>
                  <a:schemeClr val="bg1"/>
                </a:solidFill>
              </a:rPr>
              <a:t>Still no authentication by default.</a:t>
            </a:r>
          </a:p>
          <a:p>
            <a:pPr marL="342900" indent="-342900">
              <a:buFont typeface="Arial" panose="020B0604020202020204" pitchFamily="34" charset="0"/>
              <a:buChar char="•"/>
            </a:pPr>
            <a:r>
              <a:rPr lang="en-US" sz="2400" dirty="0" smtClean="0">
                <a:solidFill>
                  <a:schemeClr val="bg1"/>
                </a:solidFill>
              </a:rPr>
              <a:t>The default distribution of </a:t>
            </a:r>
            <a:r>
              <a:rPr lang="en-US" sz="2400" dirty="0" err="1" smtClean="0">
                <a:solidFill>
                  <a:schemeClr val="bg1"/>
                </a:solidFill>
              </a:rPr>
              <a:t>MongoDB</a:t>
            </a:r>
            <a:r>
              <a:rPr lang="en-US" sz="2400" dirty="0" smtClean="0">
                <a:solidFill>
                  <a:schemeClr val="bg1"/>
                </a:solidFill>
              </a:rPr>
              <a:t> 2.6 does </a:t>
            </a:r>
            <a:r>
              <a:rPr lang="en-US" sz="2400" b="1" dirty="0" smtClean="0">
                <a:solidFill>
                  <a:schemeClr val="bg1"/>
                </a:solidFill>
              </a:rPr>
              <a:t>NOT</a:t>
            </a:r>
            <a:r>
              <a:rPr lang="en-US" sz="2400" dirty="0" smtClean="0">
                <a:solidFill>
                  <a:schemeClr val="bg1"/>
                </a:solidFill>
              </a:rPr>
              <a:t> contain support for SSL (recompile the whole thing locally or buy the enterprise version for 7,500 bucks).</a:t>
            </a:r>
          </a:p>
          <a:p>
            <a:pPr marL="342900" indent="-342900">
              <a:buFont typeface="Arial" panose="020B0604020202020204" pitchFamily="34" charset="0"/>
              <a:buChar char="•"/>
            </a:pPr>
            <a:r>
              <a:rPr lang="en-US" sz="2400" dirty="0" err="1">
                <a:solidFill>
                  <a:schemeClr val="bg1"/>
                </a:solidFill>
              </a:rPr>
              <a:t>Gazzang</a:t>
            </a:r>
            <a:r>
              <a:rPr lang="en-US" sz="2400" dirty="0">
                <a:solidFill>
                  <a:schemeClr val="bg1"/>
                </a:solidFill>
              </a:rPr>
              <a:t> encryption at rest </a:t>
            </a:r>
            <a:r>
              <a:rPr lang="en-US" sz="2400" dirty="0" smtClean="0">
                <a:solidFill>
                  <a:schemeClr val="bg1"/>
                </a:solidFill>
              </a:rPr>
              <a:t>isn’t free </a:t>
            </a:r>
            <a:r>
              <a:rPr lang="en-US" sz="2400" dirty="0">
                <a:solidFill>
                  <a:schemeClr val="bg1"/>
                </a:solidFill>
              </a:rPr>
              <a:t>either</a:t>
            </a:r>
            <a:r>
              <a:rPr lang="en-US" sz="2400" dirty="0" smtClean="0">
                <a:solidFill>
                  <a:schemeClr val="bg1"/>
                </a:solidFill>
              </a:rPr>
              <a:t>.</a:t>
            </a:r>
          </a:p>
          <a:p>
            <a:pPr marL="342900" indent="-342900">
              <a:buFont typeface="Arial" panose="020B0604020202020204" pitchFamily="34" charset="0"/>
              <a:buChar char="•"/>
            </a:pPr>
            <a:r>
              <a:rPr lang="en-US" sz="2400" dirty="0" smtClean="0">
                <a:solidFill>
                  <a:schemeClr val="bg1"/>
                </a:solidFill>
              </a:rPr>
              <a:t>Password hashing is still using the same weak algorithm as previous versions.</a:t>
            </a:r>
          </a:p>
          <a:p>
            <a:pPr marL="342900" indent="-342900">
              <a:buFont typeface="Arial" panose="020B0604020202020204" pitchFamily="34" charset="0"/>
              <a:buChar char="•"/>
            </a:pPr>
            <a:endParaRPr lang="en-US" sz="2400" dirty="0">
              <a:solidFill>
                <a:schemeClr val="bg1"/>
              </a:solidFill>
            </a:endParaRPr>
          </a:p>
        </p:txBody>
      </p:sp>
    </p:spTree>
    <p:extLst>
      <p:ext uri="{BB962C8B-B14F-4D97-AF65-F5344CB8AC3E}">
        <p14:creationId xmlns:p14="http://schemas.microsoft.com/office/powerpoint/2010/main" val="107701196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chemeClr val="bg1"/>
                </a:solidFill>
              </a:rPr>
              <a:t>NoSQLMap</a:t>
            </a:r>
            <a:endParaRPr lang="en-US" dirty="0">
              <a:solidFill>
                <a:schemeClr val="bg1"/>
              </a:solidFill>
            </a:endParaRPr>
          </a:p>
        </p:txBody>
      </p:sp>
      <p:sp>
        <p:nvSpPr>
          <p:cNvPr id="3" name="Content Placeholder 2"/>
          <p:cNvSpPr>
            <a:spLocks noGrp="1"/>
          </p:cNvSpPr>
          <p:nvPr>
            <p:ph idx="1"/>
          </p:nvPr>
        </p:nvSpPr>
        <p:spPr>
          <a:ln>
            <a:solidFill>
              <a:schemeClr val="tx1"/>
            </a:solidFill>
          </a:ln>
        </p:spPr>
        <p:txBody>
          <a:bodyPr numCol="1">
            <a:normAutofit/>
          </a:bodyPr>
          <a:lstStyle/>
          <a:p>
            <a:r>
              <a:rPr lang="en-US" dirty="0" smtClean="0">
                <a:solidFill>
                  <a:schemeClr val="bg1"/>
                </a:solidFill>
              </a:rPr>
              <a:t>Project home page:  www.nosqlmap.net</a:t>
            </a:r>
          </a:p>
          <a:p>
            <a:r>
              <a:rPr lang="en-US" dirty="0" smtClean="0">
                <a:solidFill>
                  <a:schemeClr val="bg1"/>
                </a:solidFill>
              </a:rPr>
              <a:t>Automate all this stuff we just talked about and more.</a:t>
            </a:r>
          </a:p>
          <a:p>
            <a:r>
              <a:rPr lang="en-US" dirty="0" smtClean="0">
                <a:solidFill>
                  <a:schemeClr val="bg1"/>
                </a:solidFill>
              </a:rPr>
              <a:t>Always looking for more help!!!</a:t>
            </a:r>
          </a:p>
          <a:p>
            <a:pPr marL="0" indent="0">
              <a:buNone/>
            </a:pPr>
            <a:endParaRPr lang="en-US" dirty="0" smtClean="0">
              <a:solidFill>
                <a:schemeClr val="bg1"/>
              </a:solidFill>
            </a:endParaRPr>
          </a:p>
          <a:p>
            <a:pPr lvl="1"/>
            <a:endParaRPr lang="en-US" dirty="0" smtClean="0">
              <a:solidFill>
                <a:schemeClr val="bg1"/>
              </a:solidFill>
            </a:endParaRPr>
          </a:p>
          <a:p>
            <a:pPr lvl="1"/>
            <a:endParaRPr lang="en-US" dirty="0" smtClean="0">
              <a:solidFill>
                <a:schemeClr val="bg1"/>
              </a:solidFill>
            </a:endParaRPr>
          </a:p>
          <a:p>
            <a:pPr algn="ctr">
              <a:buNone/>
            </a:pPr>
            <a:endParaRPr lang="en-US" sz="2400" b="1" i="1" dirty="0" smtClean="0">
              <a:solidFill>
                <a:schemeClr val="bg1"/>
              </a:solidFill>
            </a:endParaRPr>
          </a:p>
          <a:p>
            <a:pPr algn="ctr">
              <a:buNone/>
            </a:pPr>
            <a:endParaRPr lang="en-US" sz="2400" i="1" u="sng" dirty="0" smtClean="0">
              <a:solidFill>
                <a:schemeClr val="bg1"/>
              </a:solidFill>
            </a:endParaRP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Final Thoughts</a:t>
            </a:r>
            <a:endParaRPr lang="en-US" dirty="0">
              <a:solidFill>
                <a:schemeClr val="bg1"/>
              </a:solidFill>
            </a:endParaRPr>
          </a:p>
        </p:txBody>
      </p:sp>
      <p:sp>
        <p:nvSpPr>
          <p:cNvPr id="3" name="Content Placeholder 2"/>
          <p:cNvSpPr>
            <a:spLocks noGrp="1"/>
          </p:cNvSpPr>
          <p:nvPr>
            <p:ph idx="1"/>
          </p:nvPr>
        </p:nvSpPr>
        <p:spPr>
          <a:ln>
            <a:solidFill>
              <a:schemeClr val="tx1"/>
            </a:solidFill>
          </a:ln>
        </p:spPr>
        <p:txBody>
          <a:bodyPr numCol="1">
            <a:normAutofit/>
          </a:bodyPr>
          <a:lstStyle/>
          <a:p>
            <a:r>
              <a:rPr lang="en-US" dirty="0" err="1" smtClean="0">
                <a:solidFill>
                  <a:schemeClr val="bg1"/>
                </a:solidFill>
              </a:rPr>
              <a:t>NoSQL</a:t>
            </a:r>
            <a:r>
              <a:rPr lang="en-US" dirty="0" smtClean="0">
                <a:solidFill>
                  <a:schemeClr val="bg1"/>
                </a:solidFill>
              </a:rPr>
              <a:t> databases can be a great tool, but you have to understand what you get.</a:t>
            </a:r>
          </a:p>
          <a:p>
            <a:r>
              <a:rPr lang="en-US" dirty="0" err="1" smtClean="0">
                <a:solidFill>
                  <a:schemeClr val="bg1"/>
                </a:solidFill>
              </a:rPr>
              <a:t>Devs</a:t>
            </a:r>
            <a:r>
              <a:rPr lang="en-US" dirty="0" smtClean="0">
                <a:solidFill>
                  <a:schemeClr val="bg1"/>
                </a:solidFill>
              </a:rPr>
              <a:t> can (and will) make the same mistakes they’ve been making for years.</a:t>
            </a:r>
          </a:p>
          <a:p>
            <a:r>
              <a:rPr lang="en-US" dirty="0" smtClean="0">
                <a:solidFill>
                  <a:schemeClr val="bg1"/>
                </a:solidFill>
              </a:rPr>
              <a:t>The default settings will </a:t>
            </a:r>
            <a:r>
              <a:rPr lang="en-US" smtClean="0">
                <a:solidFill>
                  <a:schemeClr val="bg1"/>
                </a:solidFill>
              </a:rPr>
              <a:t>get left on.</a:t>
            </a:r>
            <a:endParaRPr lang="en-US" dirty="0" smtClean="0">
              <a:solidFill>
                <a:schemeClr val="bg1"/>
              </a:solidFill>
            </a:endParaRPr>
          </a:p>
          <a:p>
            <a:r>
              <a:rPr lang="en-US" dirty="0" smtClean="0">
                <a:solidFill>
                  <a:schemeClr val="bg1"/>
                </a:solidFill>
              </a:rPr>
              <a:t>Good application layer security is key since the database platform doesn’t provide any.</a:t>
            </a:r>
            <a:endParaRPr lang="en-US" sz="2400" b="1" i="1" dirty="0" smtClean="0">
              <a:solidFill>
                <a:schemeClr val="bg1"/>
              </a:solidFill>
            </a:endParaRPr>
          </a:p>
          <a:p>
            <a:pPr algn="ctr">
              <a:buNone/>
            </a:pPr>
            <a:endParaRPr lang="en-US" sz="2400" i="1" u="sng" dirty="0" smtClean="0">
              <a:solidFill>
                <a:schemeClr val="bg1"/>
              </a:solidFill>
            </a:endParaRP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Questions?</a:t>
            </a:r>
            <a:endParaRPr lang="en-US" dirty="0">
              <a:solidFill>
                <a:schemeClr val="bg1"/>
              </a:solidFill>
            </a:endParaRPr>
          </a:p>
        </p:txBody>
      </p:sp>
      <p:sp>
        <p:nvSpPr>
          <p:cNvPr id="3" name="Content Placeholder 2"/>
          <p:cNvSpPr>
            <a:spLocks noGrp="1"/>
          </p:cNvSpPr>
          <p:nvPr>
            <p:ph idx="1"/>
          </p:nvPr>
        </p:nvSpPr>
        <p:spPr>
          <a:ln>
            <a:solidFill>
              <a:schemeClr val="tx1"/>
            </a:solidFill>
          </a:ln>
        </p:spPr>
        <p:txBody>
          <a:bodyPr numCol="1">
            <a:normAutofit/>
          </a:bodyPr>
          <a:lstStyle/>
          <a:p>
            <a:pPr algn="ctr">
              <a:buNone/>
            </a:pPr>
            <a:r>
              <a:rPr lang="en-US" sz="2800" dirty="0" err="1" smtClean="0">
                <a:solidFill>
                  <a:schemeClr val="bg1"/>
                </a:solidFill>
              </a:rPr>
              <a:t>NoSQLMap</a:t>
            </a:r>
            <a:r>
              <a:rPr lang="en-US" sz="2800" dirty="0" smtClean="0">
                <a:solidFill>
                  <a:schemeClr val="bg1"/>
                </a:solidFill>
              </a:rPr>
              <a:t> home page:</a:t>
            </a:r>
          </a:p>
          <a:p>
            <a:pPr algn="ctr">
              <a:buNone/>
            </a:pPr>
            <a:r>
              <a:rPr lang="en-US" sz="2800" dirty="0" smtClean="0">
                <a:solidFill>
                  <a:schemeClr val="bg1"/>
                </a:solidFill>
              </a:rPr>
              <a:t>www.nosqlmap.net</a:t>
            </a:r>
          </a:p>
          <a:p>
            <a:pPr algn="ctr">
              <a:buNone/>
            </a:pPr>
            <a:endParaRPr lang="en-US" sz="2800" dirty="0" smtClean="0">
              <a:solidFill>
                <a:schemeClr val="bg1"/>
              </a:solidFill>
            </a:endParaRPr>
          </a:p>
          <a:p>
            <a:pPr algn="ctr">
              <a:buNone/>
            </a:pPr>
            <a:r>
              <a:rPr lang="en-US" sz="2800" dirty="0" smtClean="0">
                <a:solidFill>
                  <a:schemeClr val="bg1"/>
                </a:solidFill>
              </a:rPr>
              <a:t>Project mailbox:</a:t>
            </a:r>
          </a:p>
          <a:p>
            <a:pPr algn="ctr">
              <a:buNone/>
            </a:pPr>
            <a:r>
              <a:rPr lang="en-US" sz="2800" dirty="0" smtClean="0">
                <a:solidFill>
                  <a:schemeClr val="bg1"/>
                </a:solidFill>
              </a:rPr>
              <a:t>nosqlmap@gmail.com</a:t>
            </a:r>
          </a:p>
          <a:p>
            <a:pPr algn="ctr">
              <a:buNone/>
            </a:pPr>
            <a:endParaRPr lang="en-US" sz="2800" dirty="0" smtClean="0">
              <a:solidFill>
                <a:schemeClr val="bg1"/>
              </a:solidFill>
            </a:endParaRPr>
          </a:p>
          <a:p>
            <a:pPr algn="ctr">
              <a:buNone/>
            </a:pPr>
            <a:r>
              <a:rPr lang="en-US" sz="2800" dirty="0" smtClean="0">
                <a:solidFill>
                  <a:schemeClr val="bg1"/>
                </a:solidFill>
              </a:rPr>
              <a:t>Me:</a:t>
            </a:r>
          </a:p>
          <a:p>
            <a:pPr algn="ctr">
              <a:buNone/>
            </a:pPr>
            <a:r>
              <a:rPr lang="en-US" sz="2800" dirty="0" smtClean="0">
                <a:solidFill>
                  <a:schemeClr val="bg1"/>
                </a:solidFill>
              </a:rPr>
              <a:t>@tcstoolhax0r, tcstool@gmail.com</a:t>
            </a:r>
          </a:p>
          <a:p>
            <a:pPr algn="ctr">
              <a:buNone/>
            </a:pPr>
            <a:endParaRPr lang="en-US" sz="2400" i="1" u="sng" dirty="0" smtClean="0">
              <a:solidFill>
                <a:schemeClr val="bg1"/>
              </a:solidFill>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Let’s talk about Mongo…But not this Mongo…</a:t>
            </a:r>
            <a:endParaRPr lang="en-US" dirty="0">
              <a:solidFill>
                <a:schemeClr val="bg1"/>
              </a:solidFill>
            </a:endParaRPr>
          </a:p>
        </p:txBody>
      </p:sp>
      <p:pic>
        <p:nvPicPr>
          <p:cNvPr id="4" name="Content Placeholder 3" descr="mongo.jpg"/>
          <p:cNvPicPr>
            <a:picLocks noGrp="1" noChangeAspect="1"/>
          </p:cNvPicPr>
          <p:nvPr>
            <p:ph idx="1"/>
          </p:nvPr>
        </p:nvPicPr>
        <p:blipFill>
          <a:blip r:embed="rId2" cstate="print"/>
          <a:stretch>
            <a:fillRect/>
          </a:stretch>
        </p:blipFill>
        <p:spPr>
          <a:xfrm>
            <a:off x="905397" y="1600200"/>
            <a:ext cx="7333206" cy="4525963"/>
          </a:xfrm>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bg1"/>
                </a:solidFill>
              </a:rPr>
              <a:t>THIS</a:t>
            </a:r>
            <a:r>
              <a:rPr lang="en-US" dirty="0" smtClean="0">
                <a:solidFill>
                  <a:schemeClr val="bg1"/>
                </a:solidFill>
              </a:rPr>
              <a:t> Mongo</a:t>
            </a:r>
            <a:endParaRPr lang="en-US" b="1" u="sng" dirty="0">
              <a:solidFill>
                <a:schemeClr val="bg1"/>
              </a:solidFill>
            </a:endParaRPr>
          </a:p>
        </p:txBody>
      </p:sp>
      <p:pic>
        <p:nvPicPr>
          <p:cNvPr id="4" name="Content Placeholder 3" descr="mongodb.png"/>
          <p:cNvPicPr>
            <a:picLocks noGrp="1" noChangeAspect="1"/>
          </p:cNvPicPr>
          <p:nvPr>
            <p:ph idx="1"/>
          </p:nvPr>
        </p:nvPicPr>
        <p:blipFill>
          <a:blip r:embed="rId2" cstate="print"/>
          <a:stretch>
            <a:fillRect/>
          </a:stretch>
        </p:blipFill>
        <p:spPr>
          <a:xfrm>
            <a:off x="762000" y="1225491"/>
            <a:ext cx="7391399" cy="5117122"/>
          </a:xfrm>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rPr>
              <a:t>H</a:t>
            </a:r>
            <a:r>
              <a:rPr lang="en-US" dirty="0" smtClean="0">
                <a:solidFill>
                  <a:schemeClr val="bg1"/>
                </a:solidFill>
              </a:rPr>
              <a:t>owever they’re kind of the same…</a:t>
            </a:r>
            <a:endParaRPr lang="en-US" dirty="0">
              <a:solidFill>
                <a:schemeClr val="bg1"/>
              </a:solidFill>
            </a:endParaRPr>
          </a:p>
        </p:txBody>
      </p:sp>
      <p:sp>
        <p:nvSpPr>
          <p:cNvPr id="3" name="Content Placeholder 2"/>
          <p:cNvSpPr>
            <a:spLocks noGrp="1"/>
          </p:cNvSpPr>
          <p:nvPr>
            <p:ph idx="1"/>
          </p:nvPr>
        </p:nvSpPr>
        <p:spPr/>
        <p:txBody>
          <a:bodyPr anchor="ctr">
            <a:normAutofit fontScale="70000" lnSpcReduction="20000"/>
          </a:bodyPr>
          <a:lstStyle/>
          <a:p>
            <a:pPr algn="ctr">
              <a:buNone/>
            </a:pPr>
            <a:endParaRPr lang="en-US" dirty="0" smtClean="0"/>
          </a:p>
          <a:p>
            <a:pPr algn="ctr">
              <a:buNone/>
            </a:pPr>
            <a:endParaRPr lang="en-US" dirty="0"/>
          </a:p>
          <a:p>
            <a:pPr algn="ctr">
              <a:buNone/>
            </a:pPr>
            <a:endParaRPr lang="en-US" dirty="0" smtClean="0"/>
          </a:p>
          <a:p>
            <a:pPr algn="ctr">
              <a:buNone/>
            </a:pPr>
            <a:endParaRPr lang="en-US" dirty="0"/>
          </a:p>
          <a:p>
            <a:pPr algn="ctr">
              <a:buNone/>
            </a:pPr>
            <a:endParaRPr lang="en-US" dirty="0" smtClean="0"/>
          </a:p>
          <a:p>
            <a:pPr algn="ctr">
              <a:buNone/>
            </a:pPr>
            <a:endParaRPr lang="en-US" dirty="0" smtClean="0"/>
          </a:p>
          <a:p>
            <a:pPr algn="ctr">
              <a:buNone/>
            </a:pPr>
            <a:endParaRPr lang="en-US" dirty="0" smtClean="0">
              <a:solidFill>
                <a:schemeClr val="bg1"/>
              </a:solidFill>
            </a:endParaRPr>
          </a:p>
          <a:p>
            <a:pPr algn="ctr">
              <a:buNone/>
            </a:pPr>
            <a:r>
              <a:rPr lang="en-US" dirty="0" smtClean="0">
                <a:solidFill>
                  <a:schemeClr val="bg1"/>
                </a:solidFill>
              </a:rPr>
              <a:t>Big</a:t>
            </a:r>
          </a:p>
          <a:p>
            <a:pPr algn="ctr">
              <a:buNone/>
            </a:pPr>
            <a:r>
              <a:rPr lang="en-US" dirty="0" smtClean="0">
                <a:solidFill>
                  <a:schemeClr val="bg1"/>
                </a:solidFill>
              </a:rPr>
              <a:t>Powerful</a:t>
            </a:r>
          </a:p>
          <a:p>
            <a:pPr algn="ctr">
              <a:buNone/>
            </a:pPr>
            <a:r>
              <a:rPr lang="en-US" dirty="0" smtClean="0">
                <a:solidFill>
                  <a:schemeClr val="bg1"/>
                </a:solidFill>
              </a:rPr>
              <a:t>Blindly trust </a:t>
            </a:r>
            <a:r>
              <a:rPr lang="en-US" smtClean="0">
                <a:solidFill>
                  <a:schemeClr val="bg1"/>
                </a:solidFill>
              </a:rPr>
              <a:t>input </a:t>
            </a:r>
          </a:p>
          <a:p>
            <a:pPr algn="ctr">
              <a:buNone/>
            </a:pPr>
            <a:r>
              <a:rPr lang="en-US" smtClean="0">
                <a:solidFill>
                  <a:schemeClr val="bg1"/>
                </a:solidFill>
              </a:rPr>
              <a:t>Do </a:t>
            </a:r>
            <a:r>
              <a:rPr lang="en-US" dirty="0" smtClean="0">
                <a:solidFill>
                  <a:schemeClr val="bg1"/>
                </a:solidFill>
              </a:rPr>
              <a:t>anything they’re told</a:t>
            </a:r>
          </a:p>
          <a:p>
            <a:pPr algn="ctr">
              <a:buNone/>
            </a:pPr>
            <a:r>
              <a:rPr lang="en-US" dirty="0" smtClean="0">
                <a:solidFill>
                  <a:schemeClr val="bg1"/>
                </a:solidFill>
              </a:rPr>
              <a:t>Don’t understand encryption</a:t>
            </a:r>
          </a:p>
          <a:p>
            <a:pPr algn="ctr">
              <a:buNone/>
            </a:pPr>
            <a:endParaRPr lang="en-US" dirty="0" smtClean="0"/>
          </a:p>
        </p:txBody>
      </p:sp>
      <p:pic>
        <p:nvPicPr>
          <p:cNvPr id="4" name="Picture 3" descr="mongo_compare.jpg"/>
          <p:cNvPicPr>
            <a:picLocks noChangeAspect="1"/>
          </p:cNvPicPr>
          <p:nvPr/>
        </p:nvPicPr>
        <p:blipFill>
          <a:blip r:embed="rId2" cstate="print"/>
          <a:stretch>
            <a:fillRect/>
          </a:stretch>
        </p:blipFill>
        <p:spPr>
          <a:xfrm>
            <a:off x="1524000" y="1905000"/>
            <a:ext cx="2743200" cy="1885361"/>
          </a:xfrm>
          <a:prstGeom prst="rect">
            <a:avLst/>
          </a:prstGeom>
        </p:spPr>
      </p:pic>
      <p:pic>
        <p:nvPicPr>
          <p:cNvPr id="5" name="Picture 4" descr="mongodb_compare.png"/>
          <p:cNvPicPr>
            <a:picLocks noChangeAspect="1"/>
          </p:cNvPicPr>
          <p:nvPr/>
        </p:nvPicPr>
        <p:blipFill>
          <a:blip r:embed="rId3" cstate="print"/>
          <a:stretch>
            <a:fillRect/>
          </a:stretch>
        </p:blipFill>
        <p:spPr>
          <a:xfrm>
            <a:off x="4495800" y="1600200"/>
            <a:ext cx="2286000" cy="2286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solidFill>
                  <a:schemeClr val="bg1"/>
                </a:solidFill>
              </a:rPr>
              <a:t>49% of LinkedIn member profiles mentioning </a:t>
            </a:r>
            <a:r>
              <a:rPr lang="en-US" dirty="0" err="1" smtClean="0">
                <a:solidFill>
                  <a:schemeClr val="bg1"/>
                </a:solidFill>
              </a:rPr>
              <a:t>NoSQL</a:t>
            </a:r>
            <a:r>
              <a:rPr lang="en-US" dirty="0" smtClean="0">
                <a:solidFill>
                  <a:schemeClr val="bg1"/>
                </a:solidFill>
              </a:rPr>
              <a:t> technologies reference MongoDB</a:t>
            </a:r>
            <a:r>
              <a:rPr lang="en-US" sz="2000" baseline="62000" dirty="0" smtClean="0">
                <a:solidFill>
                  <a:schemeClr val="bg1"/>
                </a:solidFill>
              </a:rPr>
              <a:t>1</a:t>
            </a:r>
            <a:r>
              <a:rPr lang="en-US" dirty="0" smtClean="0">
                <a:solidFill>
                  <a:schemeClr val="bg1"/>
                </a:solidFill>
              </a:rPr>
              <a:t>.</a:t>
            </a:r>
          </a:p>
          <a:p>
            <a:r>
              <a:rPr lang="en-US" dirty="0" smtClean="0">
                <a:solidFill>
                  <a:schemeClr val="bg1"/>
                </a:solidFill>
              </a:rPr>
              <a:t>Frequent releases with lots of big changes</a:t>
            </a:r>
            <a:endParaRPr lang="en-US" dirty="0">
              <a:solidFill>
                <a:schemeClr val="bg1"/>
              </a:solidFill>
            </a:endParaRPr>
          </a:p>
          <a:p>
            <a:pPr marL="457200" lvl="1" indent="0">
              <a:buNone/>
            </a:pPr>
            <a:r>
              <a:rPr lang="en-US" sz="3100" dirty="0" smtClean="0">
                <a:solidFill>
                  <a:schemeClr val="bg1">
                    <a:lumMod val="95000"/>
                  </a:schemeClr>
                </a:solidFill>
              </a:rPr>
              <a:t>“</a:t>
            </a:r>
            <a:r>
              <a:rPr lang="en-US" sz="3100" i="1" dirty="0" smtClean="0">
                <a:solidFill>
                  <a:schemeClr val="bg1">
                    <a:lumMod val="95000"/>
                  </a:schemeClr>
                </a:solidFill>
              </a:rPr>
              <a:t>Generally, changes in the release series (e.g. 2.2 to 2.4) mark the introduction of new features that may break backwards compatibility”</a:t>
            </a:r>
            <a:r>
              <a:rPr lang="en-US" sz="3100" i="1" baseline="60000" dirty="0">
                <a:solidFill>
                  <a:schemeClr val="bg1"/>
                </a:solidFill>
              </a:rPr>
              <a:t> </a:t>
            </a:r>
            <a:r>
              <a:rPr lang="en-US" sz="3100" i="1" baseline="60000" dirty="0" smtClean="0">
                <a:solidFill>
                  <a:schemeClr val="bg1"/>
                </a:solidFill>
              </a:rPr>
              <a:t>2</a:t>
            </a:r>
            <a:r>
              <a:rPr lang="en-US" sz="3100" i="1" dirty="0" smtClean="0">
                <a:solidFill>
                  <a:schemeClr val="bg1">
                    <a:lumMod val="95000"/>
                  </a:schemeClr>
                </a:solidFill>
              </a:rPr>
              <a:t>.</a:t>
            </a:r>
            <a:endParaRPr lang="en-US" sz="3100" dirty="0" smtClean="0">
              <a:solidFill>
                <a:schemeClr val="bg1">
                  <a:lumMod val="95000"/>
                </a:schemeClr>
              </a:solidFill>
            </a:endParaRPr>
          </a:p>
          <a:p>
            <a:r>
              <a:rPr lang="en-US" dirty="0" smtClean="0">
                <a:solidFill>
                  <a:schemeClr val="bg1"/>
                </a:solidFill>
              </a:rPr>
              <a:t>10Gen is oblivious to security issues:</a:t>
            </a:r>
          </a:p>
          <a:p>
            <a:pPr>
              <a:buNone/>
            </a:pPr>
            <a:r>
              <a:rPr lang="en-US" i="1" dirty="0" smtClean="0">
                <a:solidFill>
                  <a:schemeClr val="bg1"/>
                </a:solidFill>
              </a:rPr>
              <a:t>“…We were on with…the MongoDB guys talking about the security of the platform, and…it was really clear that they just didn’t care, because their customers weren’t asking for it.”  -Rich Mogull, Security Weekly episode 345</a:t>
            </a:r>
            <a:r>
              <a:rPr lang="en-US" sz="2400" i="1" baseline="60000" dirty="0" smtClean="0">
                <a:solidFill>
                  <a:schemeClr val="bg1"/>
                </a:solidFill>
              </a:rPr>
              <a:t>3</a:t>
            </a:r>
            <a:r>
              <a:rPr lang="en-US" i="1" dirty="0" smtClean="0">
                <a:solidFill>
                  <a:schemeClr val="bg1"/>
                </a:solidFill>
              </a:rPr>
              <a:t>.</a:t>
            </a:r>
          </a:p>
          <a:p>
            <a:pPr>
              <a:buNone/>
            </a:pPr>
            <a:endParaRPr lang="en-US" dirty="0" smtClean="0">
              <a:solidFill>
                <a:schemeClr val="bg1"/>
              </a:solidFill>
            </a:endParaRPr>
          </a:p>
          <a:p>
            <a:pPr>
              <a:buNone/>
            </a:pPr>
            <a:r>
              <a:rPr lang="en-US" sz="1100" dirty="0" smtClean="0">
                <a:solidFill>
                  <a:schemeClr val="bg1"/>
                </a:solidFill>
              </a:rPr>
              <a:t>1-http://www.mongodb.com/press/mongodb-certification-now-available-developers-and-dbas</a:t>
            </a:r>
          </a:p>
          <a:p>
            <a:pPr>
              <a:buNone/>
            </a:pPr>
            <a:r>
              <a:rPr lang="en-US" sz="1100" dirty="0">
                <a:solidFill>
                  <a:schemeClr val="bg1"/>
                </a:solidFill>
              </a:rPr>
              <a:t>2-http://docs.mongodb.org/manual/release-notes/</a:t>
            </a:r>
            <a:endParaRPr lang="en-US" sz="1100" dirty="0" smtClean="0">
              <a:solidFill>
                <a:schemeClr val="bg1"/>
              </a:solidFill>
            </a:endParaRPr>
          </a:p>
          <a:p>
            <a:pPr>
              <a:buNone/>
            </a:pPr>
            <a:r>
              <a:rPr lang="en-US" sz="1100" dirty="0">
                <a:solidFill>
                  <a:schemeClr val="bg1"/>
                </a:solidFill>
              </a:rPr>
              <a:t>3</a:t>
            </a:r>
            <a:r>
              <a:rPr lang="en-US" sz="1100" dirty="0" smtClean="0">
                <a:solidFill>
                  <a:schemeClr val="bg1"/>
                </a:solidFill>
              </a:rPr>
              <a:t>-http://pauldotcom.com/wiki/index.php/Episode345</a:t>
            </a:r>
            <a:endParaRPr lang="en-US" sz="1100" dirty="0">
              <a:solidFill>
                <a:schemeClr val="bg1"/>
              </a:solidFill>
            </a:endParaRPr>
          </a:p>
        </p:txBody>
      </p:sp>
      <p:pic>
        <p:nvPicPr>
          <p:cNvPr id="4" name="Picture 3" descr="does-everyone-hate-mongodb.jpg"/>
          <p:cNvPicPr>
            <a:picLocks noChangeAspect="1"/>
          </p:cNvPicPr>
          <p:nvPr/>
        </p:nvPicPr>
        <p:blipFill>
          <a:blip r:embed="rId2" cstate="print"/>
          <a:stretch>
            <a:fillRect/>
          </a:stretch>
        </p:blipFill>
        <p:spPr>
          <a:xfrm>
            <a:off x="1066800" y="152400"/>
            <a:ext cx="6667500" cy="142875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bg1"/>
                </a:solidFill>
              </a:rPr>
              <a:t>NoSQL</a:t>
            </a:r>
            <a:r>
              <a:rPr lang="en-US" dirty="0" smtClean="0">
                <a:solidFill>
                  <a:schemeClr val="bg1"/>
                </a:solidFill>
              </a:rPr>
              <a:t> Primer-Structure</a:t>
            </a:r>
            <a:endParaRPr lang="en-US" dirty="0">
              <a:solidFill>
                <a:schemeClr val="bg1"/>
              </a:solidFill>
            </a:endParaRPr>
          </a:p>
        </p:txBody>
      </p:sp>
      <p:sp>
        <p:nvSpPr>
          <p:cNvPr id="3" name="Content Placeholder 2"/>
          <p:cNvSpPr>
            <a:spLocks noGrp="1"/>
          </p:cNvSpPr>
          <p:nvPr>
            <p:ph idx="1"/>
          </p:nvPr>
        </p:nvSpPr>
        <p:spPr/>
        <p:txBody>
          <a:bodyPr numCol="1"/>
          <a:lstStyle/>
          <a:p>
            <a:pPr>
              <a:buNone/>
            </a:pPr>
            <a:r>
              <a:rPr lang="en-US" dirty="0" smtClean="0"/>
              <a:t>     </a:t>
            </a:r>
            <a:r>
              <a:rPr lang="en-US" sz="2800" u="sng" dirty="0" smtClean="0">
                <a:solidFill>
                  <a:schemeClr val="bg1"/>
                </a:solidFill>
              </a:rPr>
              <a:t>Traditional SQL </a:t>
            </a:r>
            <a:r>
              <a:rPr lang="en-US" sz="2800" dirty="0" smtClean="0">
                <a:solidFill>
                  <a:schemeClr val="bg1"/>
                </a:solidFill>
              </a:rPr>
              <a:t>	</a:t>
            </a:r>
            <a:r>
              <a:rPr lang="en-US" sz="2800" dirty="0" smtClean="0"/>
              <a:t>		</a:t>
            </a:r>
            <a:r>
              <a:rPr lang="en-US" sz="2800" u="sng" dirty="0" smtClean="0">
                <a:solidFill>
                  <a:schemeClr val="bg1"/>
                </a:solidFill>
              </a:rPr>
              <a:t>Mongo </a:t>
            </a:r>
            <a:r>
              <a:rPr lang="en-US" sz="2800" u="sng" dirty="0" err="1" smtClean="0">
                <a:solidFill>
                  <a:schemeClr val="bg1"/>
                </a:solidFill>
              </a:rPr>
              <a:t>NoSQL</a:t>
            </a:r>
            <a:r>
              <a:rPr lang="en-US" sz="2800" dirty="0" smtClean="0"/>
              <a:t>	</a:t>
            </a:r>
            <a:endParaRPr lang="en-US" dirty="0"/>
          </a:p>
        </p:txBody>
      </p:sp>
      <p:sp>
        <p:nvSpPr>
          <p:cNvPr id="4" name="Rectangle 3"/>
          <p:cNvSpPr/>
          <p:nvPr/>
        </p:nvSpPr>
        <p:spPr>
          <a:xfrm>
            <a:off x="1066800" y="21336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ctr"/>
            <a:r>
              <a:rPr lang="en-US"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Databases</a:t>
            </a:r>
          </a:p>
          <a:p>
            <a:pPr algn="ctr"/>
            <a:endParaRPr lang="en-US" dirty="0"/>
          </a:p>
        </p:txBody>
      </p:sp>
      <p:sp>
        <p:nvSpPr>
          <p:cNvPr id="9" name="Rectangle 8"/>
          <p:cNvSpPr/>
          <p:nvPr/>
        </p:nvSpPr>
        <p:spPr>
          <a:xfrm>
            <a:off x="1066800" y="29718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ct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Tables</a:t>
            </a:r>
            <a:endParaRPr lang="en-US"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ctr"/>
            <a:endParaRPr lang="en-US" dirty="0"/>
          </a:p>
        </p:txBody>
      </p:sp>
      <p:sp>
        <p:nvSpPr>
          <p:cNvPr id="10" name="Rectangle 9"/>
          <p:cNvSpPr/>
          <p:nvPr/>
        </p:nvSpPr>
        <p:spPr>
          <a:xfrm>
            <a:off x="1066800" y="38100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ctr"/>
            <a:r>
              <a:rPr lang="en-US"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Columns/Types</a:t>
            </a:r>
          </a:p>
          <a:p>
            <a:pPr algn="ctr"/>
            <a:endParaRPr lang="en-US" dirty="0"/>
          </a:p>
        </p:txBody>
      </p:sp>
      <p:sp>
        <p:nvSpPr>
          <p:cNvPr id="11" name="Rectangle 10"/>
          <p:cNvSpPr/>
          <p:nvPr/>
        </p:nvSpPr>
        <p:spPr>
          <a:xfrm>
            <a:off x="1066800" y="46482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ct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Rows/Records</a:t>
            </a:r>
            <a:endParaRPr lang="en-US"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ctr"/>
            <a:endParaRPr lang="en-US" dirty="0"/>
          </a:p>
        </p:txBody>
      </p:sp>
      <p:sp>
        <p:nvSpPr>
          <p:cNvPr id="12" name="Down Arrow 11"/>
          <p:cNvSpPr/>
          <p:nvPr/>
        </p:nvSpPr>
        <p:spPr>
          <a:xfrm>
            <a:off x="1905000" y="2590800"/>
            <a:ext cx="3048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1905000" y="3429000"/>
            <a:ext cx="3048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a:off x="1905000" y="4267200"/>
            <a:ext cx="3048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181600" y="21336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ctr"/>
            <a:r>
              <a:rPr lang="en-US"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Databases</a:t>
            </a:r>
          </a:p>
          <a:p>
            <a:pPr algn="ctr"/>
            <a:endParaRPr lang="en-US" dirty="0"/>
          </a:p>
        </p:txBody>
      </p:sp>
      <p:sp>
        <p:nvSpPr>
          <p:cNvPr id="17" name="Down Arrow 16"/>
          <p:cNvSpPr/>
          <p:nvPr/>
        </p:nvSpPr>
        <p:spPr>
          <a:xfrm>
            <a:off x="5943600" y="2590800"/>
            <a:ext cx="3048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181600" y="29718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ct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Collections</a:t>
            </a:r>
            <a:endParaRPr lang="en-US"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ctr"/>
            <a:endParaRPr lang="en-US" dirty="0"/>
          </a:p>
        </p:txBody>
      </p:sp>
      <p:sp>
        <p:nvSpPr>
          <p:cNvPr id="19" name="Down Arrow 18"/>
          <p:cNvSpPr/>
          <p:nvPr/>
        </p:nvSpPr>
        <p:spPr>
          <a:xfrm>
            <a:off x="5943600" y="3429000"/>
            <a:ext cx="3048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181600" y="38100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ct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Documents</a:t>
            </a:r>
            <a:endParaRPr lang="en-US"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ctr"/>
            <a:endParaRPr lang="en-US" dirty="0"/>
          </a:p>
        </p:txBody>
      </p:sp>
      <p:sp>
        <p:nvSpPr>
          <p:cNvPr id="21" name="Down Arrow 20"/>
          <p:cNvSpPr/>
          <p:nvPr/>
        </p:nvSpPr>
        <p:spPr>
          <a:xfrm>
            <a:off x="5943600" y="4267200"/>
            <a:ext cx="3048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163671" y="46482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ct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Key-Value pairs</a:t>
            </a:r>
            <a:endParaRPr lang="en-US"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ct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bg1"/>
                </a:solidFill>
              </a:rPr>
              <a:t>NoSQL</a:t>
            </a:r>
            <a:r>
              <a:rPr lang="en-US" dirty="0" smtClean="0">
                <a:solidFill>
                  <a:schemeClr val="bg1"/>
                </a:solidFill>
              </a:rPr>
              <a:t> Primer-Data</a:t>
            </a:r>
            <a:endParaRPr lang="en-US" dirty="0">
              <a:solidFill>
                <a:schemeClr val="bg1"/>
              </a:solidFill>
            </a:endParaRPr>
          </a:p>
        </p:txBody>
      </p:sp>
      <p:sp>
        <p:nvSpPr>
          <p:cNvPr id="3" name="Content Placeholder 2"/>
          <p:cNvSpPr>
            <a:spLocks noGrp="1"/>
          </p:cNvSpPr>
          <p:nvPr>
            <p:ph idx="1"/>
          </p:nvPr>
        </p:nvSpPr>
        <p:spPr/>
        <p:txBody>
          <a:bodyPr numCol="1">
            <a:normAutofit fontScale="92500" lnSpcReduction="10000"/>
          </a:bodyPr>
          <a:lstStyle/>
          <a:p>
            <a:pPr>
              <a:buNone/>
            </a:pPr>
            <a:r>
              <a:rPr lang="en-US" sz="2400" dirty="0" smtClean="0">
                <a:solidFill>
                  <a:schemeClr val="bg1"/>
                </a:solidFill>
              </a:rPr>
              <a:t>Traditional SQL</a:t>
            </a:r>
            <a:r>
              <a:rPr lang="en-US" sz="2800" dirty="0" smtClean="0">
                <a:solidFill>
                  <a:schemeClr val="bg1"/>
                </a:solidFill>
              </a:rPr>
              <a:t>:</a:t>
            </a:r>
          </a:p>
          <a:p>
            <a:pPr>
              <a:buNone/>
            </a:pPr>
            <a:r>
              <a:rPr lang="en-US" sz="2800" dirty="0" smtClean="0"/>
              <a:t>	</a:t>
            </a:r>
          </a:p>
          <a:p>
            <a:pPr>
              <a:buNone/>
            </a:pPr>
            <a:endParaRPr lang="en-US" sz="2800" dirty="0" smtClean="0"/>
          </a:p>
          <a:p>
            <a:pPr>
              <a:buNone/>
            </a:pPr>
            <a:endParaRPr lang="en-US" sz="2400" dirty="0" smtClean="0"/>
          </a:p>
          <a:p>
            <a:pPr>
              <a:buNone/>
            </a:pPr>
            <a:r>
              <a:rPr lang="en-US" sz="2400" dirty="0" smtClean="0">
                <a:solidFill>
                  <a:schemeClr val="bg1"/>
                </a:solidFill>
              </a:rPr>
              <a:t>Mongo </a:t>
            </a:r>
            <a:r>
              <a:rPr lang="en-US" sz="2400" dirty="0" err="1" smtClean="0">
                <a:solidFill>
                  <a:schemeClr val="bg1"/>
                </a:solidFill>
              </a:rPr>
              <a:t>NoSQL</a:t>
            </a:r>
            <a:r>
              <a:rPr lang="en-US" sz="2400" dirty="0" smtClean="0">
                <a:solidFill>
                  <a:schemeClr val="bg1"/>
                </a:solidFill>
              </a:rPr>
              <a:t>:</a:t>
            </a:r>
          </a:p>
          <a:p>
            <a:pPr>
              <a:buNone/>
            </a:pPr>
            <a:r>
              <a:rPr lang="en-US" sz="2400" dirty="0" smtClean="0">
                <a:solidFill>
                  <a:schemeClr val="bg1"/>
                </a:solidFill>
              </a:rPr>
              <a:t>{“</a:t>
            </a:r>
            <a:r>
              <a:rPr lang="en-US" sz="2400" dirty="0" err="1" smtClean="0">
                <a:solidFill>
                  <a:schemeClr val="bg1"/>
                </a:solidFill>
              </a:rPr>
              <a:t>firstname</a:t>
            </a:r>
            <a:r>
              <a:rPr lang="en-US" sz="2400" dirty="0" smtClean="0">
                <a:solidFill>
                  <a:schemeClr val="bg1"/>
                </a:solidFill>
              </a:rPr>
              <a:t>”  :  “John”,  “</a:t>
            </a:r>
            <a:r>
              <a:rPr lang="en-US" sz="2400" dirty="0" err="1" smtClean="0">
                <a:solidFill>
                  <a:schemeClr val="bg1"/>
                </a:solidFill>
              </a:rPr>
              <a:t>lastname</a:t>
            </a:r>
            <a:r>
              <a:rPr lang="en-US" sz="2400" dirty="0" smtClean="0">
                <a:solidFill>
                  <a:schemeClr val="bg1"/>
                </a:solidFill>
              </a:rPr>
              <a:t>” : “Doe”,  “widgets” : 5}</a:t>
            </a:r>
          </a:p>
          <a:p>
            <a:pPr>
              <a:buNone/>
            </a:pPr>
            <a:r>
              <a:rPr lang="en-US" sz="2400" dirty="0" smtClean="0">
                <a:solidFill>
                  <a:schemeClr val="bg1"/>
                </a:solidFill>
              </a:rPr>
              <a:t>or</a:t>
            </a:r>
          </a:p>
          <a:p>
            <a:pPr>
              <a:buNone/>
            </a:pPr>
            <a:r>
              <a:rPr lang="en-US" sz="2400" dirty="0" smtClean="0">
                <a:solidFill>
                  <a:schemeClr val="bg1"/>
                </a:solidFill>
              </a:rPr>
              <a:t>{“</a:t>
            </a:r>
            <a:r>
              <a:rPr lang="en-US" sz="2400" dirty="0" err="1" smtClean="0">
                <a:solidFill>
                  <a:schemeClr val="bg1"/>
                </a:solidFill>
              </a:rPr>
              <a:t>firstname</a:t>
            </a:r>
            <a:r>
              <a:rPr lang="en-US" sz="2400" dirty="0" smtClean="0">
                <a:solidFill>
                  <a:schemeClr val="bg1"/>
                </a:solidFill>
              </a:rPr>
              <a:t>”  :  “John”,  “</a:t>
            </a:r>
            <a:r>
              <a:rPr lang="en-US" sz="2400" dirty="0" err="1" smtClean="0">
                <a:solidFill>
                  <a:schemeClr val="bg1"/>
                </a:solidFill>
              </a:rPr>
              <a:t>lastname</a:t>
            </a:r>
            <a:r>
              <a:rPr lang="en-US" sz="2400" dirty="0" smtClean="0">
                <a:solidFill>
                  <a:schemeClr val="bg1"/>
                </a:solidFill>
              </a:rPr>
              <a:t>” : “Doe”,  “widgets” : </a:t>
            </a:r>
            <a:r>
              <a:rPr lang="en-US" sz="2400" dirty="0" smtClean="0">
                <a:solidFill>
                  <a:srgbClr val="FFFF00"/>
                </a:solidFill>
              </a:rPr>
              <a:t>“five”</a:t>
            </a:r>
            <a:r>
              <a:rPr lang="en-US" sz="2400" dirty="0" smtClean="0">
                <a:solidFill>
                  <a:schemeClr val="bg1"/>
                </a:solidFill>
              </a:rPr>
              <a:t>}</a:t>
            </a:r>
          </a:p>
          <a:p>
            <a:pPr>
              <a:buNone/>
            </a:pPr>
            <a:r>
              <a:rPr lang="en-US" sz="2400" dirty="0" smtClean="0">
                <a:solidFill>
                  <a:schemeClr val="bg1"/>
                </a:solidFill>
              </a:rPr>
              <a:t>or</a:t>
            </a:r>
          </a:p>
          <a:p>
            <a:pPr>
              <a:buNone/>
            </a:pPr>
            <a:r>
              <a:rPr lang="en-US" sz="2400" dirty="0" smtClean="0">
                <a:solidFill>
                  <a:schemeClr val="bg1"/>
                </a:solidFill>
              </a:rPr>
              <a:t>{“</a:t>
            </a:r>
            <a:r>
              <a:rPr lang="en-US" sz="2400" dirty="0" err="1" smtClean="0">
                <a:solidFill>
                  <a:schemeClr val="bg1"/>
                </a:solidFill>
              </a:rPr>
              <a:t>firstname</a:t>
            </a:r>
            <a:r>
              <a:rPr lang="en-US" sz="2400" dirty="0" smtClean="0">
                <a:solidFill>
                  <a:schemeClr val="bg1"/>
                </a:solidFill>
              </a:rPr>
              <a:t>” :  “John”,  “</a:t>
            </a:r>
            <a:r>
              <a:rPr lang="en-US" sz="2400" dirty="0" err="1" smtClean="0">
                <a:solidFill>
                  <a:schemeClr val="bg1"/>
                </a:solidFill>
              </a:rPr>
              <a:t>lastname</a:t>
            </a:r>
            <a:r>
              <a:rPr lang="en-US" sz="2400" dirty="0" smtClean="0">
                <a:solidFill>
                  <a:schemeClr val="bg1"/>
                </a:solidFill>
              </a:rPr>
              <a:t>”, : “Doe”, “widgets” : 5, </a:t>
            </a:r>
            <a:r>
              <a:rPr lang="en-US" sz="2400" dirty="0" smtClean="0">
                <a:solidFill>
                  <a:srgbClr val="FFFF00"/>
                </a:solidFill>
              </a:rPr>
              <a:t>“</a:t>
            </a:r>
            <a:r>
              <a:rPr lang="en-US" sz="2400" dirty="0" err="1" smtClean="0">
                <a:solidFill>
                  <a:srgbClr val="FFFF00"/>
                </a:solidFill>
              </a:rPr>
              <a:t>foo</a:t>
            </a:r>
            <a:r>
              <a:rPr lang="en-US" sz="2400" dirty="0" smtClean="0">
                <a:solidFill>
                  <a:srgbClr val="FFFF00"/>
                </a:solidFill>
              </a:rPr>
              <a:t>” : “bar”</a:t>
            </a:r>
            <a:r>
              <a:rPr lang="en-US" sz="2400" dirty="0" smtClean="0">
                <a:solidFill>
                  <a:schemeClr val="bg1"/>
                </a:solidFill>
              </a:rPr>
              <a:t>}</a:t>
            </a:r>
          </a:p>
          <a:p>
            <a:pPr>
              <a:buNone/>
            </a:pPr>
            <a:endParaRPr lang="en-US" sz="2400" dirty="0">
              <a:solidFill>
                <a:schemeClr val="bg1"/>
              </a:solidFill>
            </a:endParaRPr>
          </a:p>
        </p:txBody>
      </p:sp>
      <p:graphicFrame>
        <p:nvGraphicFramePr>
          <p:cNvPr id="21" name="Table 20"/>
          <p:cNvGraphicFramePr>
            <a:graphicFrameLocks noGrp="1"/>
          </p:cNvGraphicFramePr>
          <p:nvPr>
            <p:extLst>
              <p:ext uri="{D42A27DB-BD31-4B8C-83A1-F6EECF244321}">
                <p14:modId xmlns:p14="http://schemas.microsoft.com/office/powerpoint/2010/main" val="2770861574"/>
              </p:ext>
            </p:extLst>
          </p:nvPr>
        </p:nvGraphicFramePr>
        <p:xfrm>
          <a:off x="533400" y="2286000"/>
          <a:ext cx="6096000" cy="741680"/>
        </p:xfrm>
        <a:graphic>
          <a:graphicData uri="http://schemas.openxmlformats.org/drawingml/2006/table">
            <a:tbl>
              <a:tblPr firstRow="1" bandRow="1">
                <a:tableStyleId>{5C22544A-7EE6-4342-B048-85BDC9FD1C3A}</a:tableStyleId>
              </a:tblPr>
              <a:tblGrid>
                <a:gridCol w="2032000"/>
                <a:gridCol w="2540000"/>
                <a:gridCol w="1524000"/>
              </a:tblGrid>
              <a:tr h="370840">
                <a:tc>
                  <a:txBody>
                    <a:bodyPr/>
                    <a:lstStyle/>
                    <a:p>
                      <a:r>
                        <a:rPr lang="en-US" dirty="0" err="1" smtClean="0"/>
                        <a:t>firstName</a:t>
                      </a:r>
                      <a:r>
                        <a:rPr lang="en-US" dirty="0" smtClean="0"/>
                        <a:t> (char)</a:t>
                      </a:r>
                      <a:endParaRPr lang="en-US" dirty="0"/>
                    </a:p>
                  </a:txBody>
                  <a:tcPr/>
                </a:tc>
                <a:tc>
                  <a:txBody>
                    <a:bodyPr/>
                    <a:lstStyle/>
                    <a:p>
                      <a:r>
                        <a:rPr lang="en-US" dirty="0" err="1" smtClean="0"/>
                        <a:t>lastName</a:t>
                      </a:r>
                      <a:r>
                        <a:rPr lang="en-US" dirty="0" smtClean="0"/>
                        <a:t> (</a:t>
                      </a:r>
                      <a:r>
                        <a:rPr lang="en-US" dirty="0" err="1" smtClean="0"/>
                        <a:t>varchar</a:t>
                      </a:r>
                      <a:r>
                        <a:rPr lang="en-US" dirty="0" smtClean="0"/>
                        <a:t>)</a:t>
                      </a:r>
                      <a:endParaRPr lang="en-US" dirty="0"/>
                    </a:p>
                  </a:txBody>
                  <a:tcPr/>
                </a:tc>
                <a:tc>
                  <a:txBody>
                    <a:bodyPr/>
                    <a:lstStyle/>
                    <a:p>
                      <a:r>
                        <a:rPr lang="en-US" dirty="0" smtClean="0"/>
                        <a:t>widgets (</a:t>
                      </a:r>
                      <a:r>
                        <a:rPr lang="en-US" dirty="0" err="1" smtClean="0"/>
                        <a:t>int</a:t>
                      </a:r>
                      <a:r>
                        <a:rPr lang="en-US" dirty="0" smtClean="0"/>
                        <a:t>)</a:t>
                      </a:r>
                      <a:endParaRPr lang="en-US" dirty="0"/>
                    </a:p>
                  </a:txBody>
                  <a:tcPr/>
                </a:tc>
              </a:tr>
              <a:tr h="370840">
                <a:tc>
                  <a:txBody>
                    <a:bodyPr/>
                    <a:lstStyle/>
                    <a:p>
                      <a:pPr algn="ctr"/>
                      <a:r>
                        <a:rPr lang="en-US" dirty="0" smtClean="0"/>
                        <a:t>John</a:t>
                      </a:r>
                      <a:endParaRPr lang="en-US" dirty="0"/>
                    </a:p>
                  </a:txBody>
                  <a:tcPr/>
                </a:tc>
                <a:tc>
                  <a:txBody>
                    <a:bodyPr/>
                    <a:lstStyle/>
                    <a:p>
                      <a:pPr algn="ctr"/>
                      <a:r>
                        <a:rPr lang="en-US" dirty="0" smtClean="0"/>
                        <a:t>Doe</a:t>
                      </a:r>
                      <a:endParaRPr lang="en-US" dirty="0"/>
                    </a:p>
                  </a:txBody>
                  <a:tcPr/>
                </a:tc>
                <a:tc>
                  <a:txBody>
                    <a:bodyPr/>
                    <a:lstStyle/>
                    <a:p>
                      <a:pPr algn="ctr"/>
                      <a:r>
                        <a:rPr lang="en-US" dirty="0" smtClean="0"/>
                        <a:t>5</a:t>
                      </a:r>
                      <a:endParaRPr lang="en-US" dirty="0"/>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NoSQL Primer-Queries</a:t>
            </a:r>
            <a:endParaRPr lang="en-US" dirty="0">
              <a:solidFill>
                <a:schemeClr val="bg1"/>
              </a:solidFill>
            </a:endParaRPr>
          </a:p>
        </p:txBody>
      </p:sp>
      <p:sp>
        <p:nvSpPr>
          <p:cNvPr id="3" name="Content Placeholder 2"/>
          <p:cNvSpPr>
            <a:spLocks noGrp="1"/>
          </p:cNvSpPr>
          <p:nvPr>
            <p:ph idx="1"/>
          </p:nvPr>
        </p:nvSpPr>
        <p:spPr/>
        <p:txBody>
          <a:bodyPr numCol="1">
            <a:normAutofit/>
          </a:bodyPr>
          <a:lstStyle/>
          <a:p>
            <a:pPr>
              <a:buNone/>
            </a:pPr>
            <a:r>
              <a:rPr lang="en-US" sz="2800" dirty="0" smtClean="0">
                <a:solidFill>
                  <a:schemeClr val="bg1"/>
                </a:solidFill>
              </a:rPr>
              <a:t>Traditional SQL:</a:t>
            </a:r>
          </a:p>
          <a:p>
            <a:pPr>
              <a:buNone/>
            </a:pPr>
            <a:r>
              <a:rPr lang="en-US" sz="2800" dirty="0" smtClean="0">
                <a:solidFill>
                  <a:schemeClr val="bg1"/>
                </a:solidFill>
              </a:rPr>
              <a:t>SELECT email FROM users WHERE username = “</a:t>
            </a:r>
            <a:r>
              <a:rPr lang="en-US" sz="2800" dirty="0" err="1" smtClean="0">
                <a:solidFill>
                  <a:schemeClr val="bg1"/>
                </a:solidFill>
              </a:rPr>
              <a:t>joe</a:t>
            </a:r>
            <a:r>
              <a:rPr lang="en-US" sz="2800" dirty="0" smtClean="0">
                <a:solidFill>
                  <a:schemeClr val="bg1"/>
                </a:solidFill>
              </a:rPr>
              <a:t>”;</a:t>
            </a:r>
          </a:p>
          <a:p>
            <a:pPr>
              <a:buNone/>
            </a:pPr>
            <a:endParaRPr lang="en-US" sz="2400" dirty="0" smtClean="0">
              <a:solidFill>
                <a:schemeClr val="bg1"/>
              </a:solidFill>
            </a:endParaRPr>
          </a:p>
          <a:p>
            <a:pPr>
              <a:buNone/>
            </a:pPr>
            <a:r>
              <a:rPr lang="en-US" sz="2800" dirty="0" smtClean="0">
                <a:solidFill>
                  <a:schemeClr val="bg1"/>
                </a:solidFill>
              </a:rPr>
              <a:t>Mongo NoSQL:</a:t>
            </a:r>
          </a:p>
          <a:p>
            <a:pPr>
              <a:buNone/>
            </a:pPr>
            <a:r>
              <a:rPr lang="en-US" sz="2800" dirty="0" err="1" smtClean="0">
                <a:solidFill>
                  <a:schemeClr val="bg1"/>
                </a:solidFill>
              </a:rPr>
              <a:t>db.users.find</a:t>
            </a:r>
            <a:r>
              <a:rPr lang="en-US" sz="2800" dirty="0" smtClean="0">
                <a:solidFill>
                  <a:schemeClr val="bg1"/>
                </a:solidFill>
              </a:rPr>
              <a:t>({“username” : “</a:t>
            </a:r>
            <a:r>
              <a:rPr lang="en-US" sz="2800" dirty="0" err="1" smtClean="0">
                <a:solidFill>
                  <a:schemeClr val="bg1"/>
                </a:solidFill>
              </a:rPr>
              <a:t>joe</a:t>
            </a:r>
            <a:r>
              <a:rPr lang="en-US" sz="2800" dirty="0" smtClean="0">
                <a:solidFill>
                  <a:schemeClr val="bg1"/>
                </a:solidFill>
              </a:rPr>
              <a:t>”}, {“email” : 1})</a:t>
            </a:r>
          </a:p>
          <a:p>
            <a:pPr>
              <a:buNone/>
            </a:pPr>
            <a:endParaRPr lang="en-US" sz="2800" dirty="0" smtClean="0">
              <a:solidFill>
                <a:schemeClr val="bg1"/>
              </a:solidFill>
            </a:endParaRPr>
          </a:p>
        </p:txBody>
      </p:sp>
    </p:spTree>
    <p:extLst>
      <p:ext uri="{BB962C8B-B14F-4D97-AF65-F5344CB8AC3E}">
        <p14:creationId xmlns:p14="http://schemas.microsoft.com/office/powerpoint/2010/main" val="220265407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1537</TotalTime>
  <Words>1228</Words>
  <Application>Microsoft Macintosh PowerPoint</Application>
  <PresentationFormat>On-screen Show (4:3)</PresentationFormat>
  <Paragraphs>195</Paragraphs>
  <Slides>24</Slides>
  <Notes>10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Making Mongo Cry:  NoSQL for Penetration Testers</vt:lpstr>
      <vt:lpstr>DISCLAIMER</vt:lpstr>
      <vt:lpstr>Let’s talk about Mongo…But not this Mongo…</vt:lpstr>
      <vt:lpstr>THIS Mongo</vt:lpstr>
      <vt:lpstr>However they’re kind of the same…</vt:lpstr>
      <vt:lpstr>PowerPoint Presentation</vt:lpstr>
      <vt:lpstr>NoSQL Primer-Structure</vt:lpstr>
      <vt:lpstr>NoSQL Primer-Data</vt:lpstr>
      <vt:lpstr>NoSQL Primer-Queries</vt:lpstr>
      <vt:lpstr>The Good</vt:lpstr>
      <vt:lpstr>The Bad</vt:lpstr>
      <vt:lpstr>The Disturbing</vt:lpstr>
      <vt:lpstr>NoSQL=No Auth (at least by default)</vt:lpstr>
      <vt:lpstr>And…</vt:lpstr>
      <vt:lpstr>Conclusion</vt:lpstr>
      <vt:lpstr>Pen Testing Fun</vt:lpstr>
      <vt:lpstr>NoSQL = No Encryption</vt:lpstr>
      <vt:lpstr>NoSQL = No SQL Injection (not)</vt:lpstr>
      <vt:lpstr>Client Issues</vt:lpstr>
      <vt:lpstr>Credit where Credit is Due</vt:lpstr>
      <vt:lpstr>But…</vt:lpstr>
      <vt:lpstr>NoSQLMap</vt:lpstr>
      <vt:lpstr>Final Thoughts</vt:lpstr>
      <vt:lpstr>Questions?</vt:lpstr>
    </vt:vector>
  </TitlesOfParts>
  <Company>U.S. Air Force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Making Mongo Cry:  Automated NoSQL Exploitation with NoSQLMap</dc:title>
  <dc:creator>Russell</dc:creator>
  <cp:lastModifiedBy> Russell Butturini</cp:lastModifiedBy>
  <cp:revision>129</cp:revision>
  <dcterms:created xsi:type="dcterms:W3CDTF">2013-12-31T19:18:13Z</dcterms:created>
  <dcterms:modified xsi:type="dcterms:W3CDTF">2014-08-10T19:38:43Z</dcterms:modified>
</cp:coreProperties>
</file>