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7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0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7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7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7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2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1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0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EAF67-5339-401A-A48D-DF1043E0D3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C7DE-7C22-4CC4-BEED-76CDFFBDFD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CC74C9-9A71-2A64-8082-F5B2516E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685165">
              <a:defRPr/>
            </a:pPr>
            <a:r>
              <a:rPr lang="en-GB" altLang="en-US" sz="3600" b="1" dirty="0">
                <a:solidFill>
                  <a:schemeClr val="accent1"/>
                </a:solidFill>
              </a:rPr>
              <a:t>List methods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394986" y="1495723"/>
            <a:ext cx="6487976" cy="3816326"/>
          </a:xfrm>
        </p:spPr>
        <p:txBody>
          <a:bodyPr>
            <a:normAutofit fontScale="7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list.append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(obj) </a:t>
            </a:r>
            <a:r>
              <a:rPr lang="en-US" altLang="en-US" sz="2400" dirty="0">
                <a:latin typeface="Arial Rounded MT Bold" panose="020F0704030504030204" pitchFamily="34" charset="0"/>
              </a:rPr>
              <a:t>Appends object obj to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list.count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(obj) </a:t>
            </a:r>
            <a:r>
              <a:rPr lang="en-US" altLang="en-US" sz="2400" dirty="0">
                <a:latin typeface="Arial Rounded MT Bold" panose="020F0704030504030204" pitchFamily="34" charset="0"/>
              </a:rPr>
              <a:t>Returns count of how many times obj occurs in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list.extend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(seq) </a:t>
            </a:r>
            <a:r>
              <a:rPr lang="en-US" altLang="en-US" sz="2400" dirty="0">
                <a:latin typeface="Arial Rounded MT Bold" panose="020F0704030504030204" pitchFamily="34" charset="0"/>
              </a:rPr>
              <a:t>Appends the contents of seq to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list.index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(obj) </a:t>
            </a:r>
            <a:r>
              <a:rPr lang="en-US" altLang="en-US" sz="2400" dirty="0">
                <a:latin typeface="Arial Rounded MT Bold" panose="020F0704030504030204" pitchFamily="34" charset="0"/>
              </a:rPr>
              <a:t>Returns the lowest index in list that obj appears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list.insert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(index, obj) </a:t>
            </a:r>
            <a:r>
              <a:rPr lang="en-US" altLang="en-US" sz="2400" dirty="0">
                <a:latin typeface="Arial Rounded MT Bold" panose="020F0704030504030204" pitchFamily="34" charset="0"/>
              </a:rPr>
              <a:t>Inserts object obj into list at offset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list.pop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(obj=list[-1]) </a:t>
            </a:r>
            <a:r>
              <a:rPr lang="en-US" altLang="en-US" sz="2400" dirty="0">
                <a:latin typeface="Arial Rounded MT Bold" panose="020F0704030504030204" pitchFamily="34" charset="0"/>
              </a:rPr>
              <a:t>Removes and returns last 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object or obj from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list.remove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(obj) </a:t>
            </a:r>
            <a:r>
              <a:rPr lang="en-US" altLang="en-US" sz="2400" dirty="0">
                <a:latin typeface="Arial Rounded MT Bold" panose="020F0704030504030204" pitchFamily="34" charset="0"/>
              </a:rPr>
              <a:t>Removes object obj from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list.sort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([</a:t>
            </a:r>
            <a:r>
              <a:rPr lang="en-US" altLang="en-US" sz="2400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func</a:t>
            </a: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]) </a:t>
            </a:r>
            <a:r>
              <a:rPr lang="en-US" altLang="en-US" sz="2400" dirty="0">
                <a:latin typeface="Arial Rounded MT Bold" panose="020F0704030504030204" pitchFamily="34" charset="0"/>
              </a:rPr>
              <a:t>So</a:t>
            </a:r>
            <a:r>
              <a:rPr lang="en-US" altLang="en-US" sz="2250" dirty="0">
                <a:latin typeface="Arial Rounded MT Bold" panose="020F0704030504030204" pitchFamily="34" charset="0"/>
              </a:rPr>
              <a:t>rts objects of list, use compare </a:t>
            </a:r>
            <a:r>
              <a:rPr lang="en-US" altLang="en-US" sz="2250" dirty="0" err="1">
                <a:latin typeface="Arial Rounded MT Bold" panose="020F0704030504030204" pitchFamily="34" charset="0"/>
              </a:rPr>
              <a:t>func</a:t>
            </a:r>
            <a:r>
              <a:rPr lang="en-US" altLang="en-US" sz="2250" dirty="0">
                <a:latin typeface="Arial Rounded MT Bold" panose="020F0704030504030204" pitchFamily="34" charset="0"/>
              </a:rPr>
              <a:t> if given</a:t>
            </a:r>
          </a:p>
        </p:txBody>
      </p:sp>
      <p:sp>
        <p:nvSpPr>
          <p:cNvPr id="368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C2FBD8-4F44-4C86-ABEE-C082DC083A86}" type="slidenum">
              <a:rPr lang="en-GB" altLang="en-US" sz="845">
                <a:solidFill>
                  <a:srgbClr val="898989"/>
                </a:solidFill>
              </a:rPr>
              <a:t>10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8E94B-DE0E-D10F-9D9A-05BB8C94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pPr algn="ctr" defTabSz="685165"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Dictionary Methods</a:t>
            </a:r>
            <a:endParaRPr lang="en-GB" altLang="en-US" sz="36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67544" y="1257973"/>
            <a:ext cx="8515152" cy="4835323"/>
          </a:xfrm>
        </p:spPr>
        <p:txBody>
          <a:bodyPr rtlCol="0">
            <a:normAutofit/>
          </a:bodyPr>
          <a:lstStyle/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dict.clear</a:t>
            </a:r>
            <a:r>
              <a:rPr lang="en-US" sz="2250" b="1" dirty="0">
                <a:solidFill>
                  <a:srgbClr val="FF0000"/>
                </a:solidFill>
              </a:rPr>
              <a:t>() </a:t>
            </a:r>
            <a:r>
              <a:rPr lang="en-US" sz="2250" b="1" dirty="0"/>
              <a:t>Removes all elements of dictionary </a:t>
            </a:r>
            <a:r>
              <a:rPr lang="en-US" sz="2250" b="1" i="1" dirty="0"/>
              <a:t>dict.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dict.copy</a:t>
            </a:r>
            <a:r>
              <a:rPr lang="en-US" sz="2250" b="1" dirty="0">
                <a:solidFill>
                  <a:srgbClr val="FF0000"/>
                </a:solidFill>
              </a:rPr>
              <a:t>() </a:t>
            </a:r>
            <a:r>
              <a:rPr lang="en-US" sz="2250" b="1" dirty="0"/>
              <a:t>Returns a shallow copy of dictionary </a:t>
            </a:r>
            <a:r>
              <a:rPr lang="en-US" sz="2250" b="1" i="1" dirty="0"/>
              <a:t>dict.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dict.fromkeys</a:t>
            </a:r>
            <a:r>
              <a:rPr lang="en-US" sz="2250" b="1" dirty="0">
                <a:solidFill>
                  <a:srgbClr val="FF0000"/>
                </a:solidFill>
              </a:rPr>
              <a:t>()</a:t>
            </a:r>
            <a:r>
              <a:rPr lang="en-US" sz="2250" b="1" dirty="0"/>
              <a:t>Create a new dictionary with keys from seq and values </a:t>
            </a:r>
            <a:r>
              <a:rPr lang="en-US" sz="2250" b="1" i="1" dirty="0"/>
              <a:t>set </a:t>
            </a:r>
            <a:r>
              <a:rPr lang="en-US" sz="2250" b="1" dirty="0"/>
              <a:t>to </a:t>
            </a:r>
            <a:r>
              <a:rPr lang="en-US" sz="2250" b="1" i="1" dirty="0"/>
              <a:t>value</a:t>
            </a:r>
            <a:r>
              <a:rPr lang="en-US" sz="2250" b="1" dirty="0"/>
              <a:t>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dict.get</a:t>
            </a:r>
            <a:r>
              <a:rPr lang="en-US" sz="2250" b="1" dirty="0">
                <a:solidFill>
                  <a:srgbClr val="FF0000"/>
                </a:solidFill>
              </a:rPr>
              <a:t>(key, default=None) </a:t>
            </a:r>
            <a:r>
              <a:rPr lang="en-US" sz="2250" b="1" dirty="0"/>
              <a:t>For </a:t>
            </a:r>
            <a:r>
              <a:rPr lang="en-US" sz="2250" b="1" i="1" dirty="0"/>
              <a:t>key </a:t>
            </a:r>
            <a:r>
              <a:rPr lang="en-US" sz="2250" b="1" dirty="0"/>
              <a:t>, returns value or default if key not in dictionary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dict.has_key</a:t>
            </a:r>
            <a:r>
              <a:rPr lang="en-US" sz="2250" b="1" dirty="0">
                <a:solidFill>
                  <a:srgbClr val="FF0000"/>
                </a:solidFill>
              </a:rPr>
              <a:t>(key) </a:t>
            </a:r>
            <a:r>
              <a:rPr lang="en-US" sz="2250" b="1" dirty="0"/>
              <a:t>Removed, use the in operation instead.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dict.items</a:t>
            </a:r>
            <a:r>
              <a:rPr lang="en-US" sz="2250" b="1" dirty="0">
                <a:solidFill>
                  <a:srgbClr val="FF0000"/>
                </a:solidFill>
              </a:rPr>
              <a:t>() </a:t>
            </a:r>
            <a:r>
              <a:rPr lang="en-US" sz="2250" b="1" dirty="0"/>
              <a:t>Returns a list of </a:t>
            </a:r>
            <a:r>
              <a:rPr lang="en-US" sz="2250" b="1" i="1" dirty="0"/>
              <a:t>dict</a:t>
            </a:r>
            <a:r>
              <a:rPr lang="en-US" sz="2250" b="1" dirty="0"/>
              <a:t>'s (key, value) tuple pairs.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dict.keys</a:t>
            </a:r>
            <a:r>
              <a:rPr lang="en-US" sz="2250" b="1" dirty="0">
                <a:solidFill>
                  <a:srgbClr val="FF0000"/>
                </a:solidFill>
              </a:rPr>
              <a:t>() </a:t>
            </a:r>
            <a:r>
              <a:rPr lang="en-US" sz="2250" b="1" dirty="0"/>
              <a:t>Returns list of dictionary dict's keys.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</a:rPr>
              <a:t>  </a:t>
            </a:r>
            <a:r>
              <a:rPr lang="en-US" sz="2250" b="1" dirty="0" err="1">
                <a:solidFill>
                  <a:srgbClr val="FF0000"/>
                </a:solidFill>
              </a:rPr>
              <a:t>dict.setdefault</a:t>
            </a:r>
            <a:r>
              <a:rPr lang="en-US" sz="2250" b="1" dirty="0">
                <a:solidFill>
                  <a:srgbClr val="FF0000"/>
                </a:solidFill>
              </a:rPr>
              <a:t>(key, default=None) </a:t>
            </a:r>
            <a:r>
              <a:rPr lang="en-US" sz="2250" b="1" dirty="0"/>
              <a:t>Similar to get(), but will set dict[key]=default if </a:t>
            </a:r>
            <a:r>
              <a:rPr lang="en-US" sz="2250" b="1" i="1" dirty="0"/>
              <a:t>key </a:t>
            </a:r>
            <a:r>
              <a:rPr lang="en-US" sz="2250" b="1" dirty="0"/>
              <a:t>is not already in dict.</a:t>
            </a:r>
          </a:p>
        </p:txBody>
      </p:sp>
      <p:sp>
        <p:nvSpPr>
          <p:cNvPr id="399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F3E2F8-38F3-47EB-82D9-4BEC14298E1B}" type="slidenum">
              <a:rPr lang="en-GB" altLang="en-US" sz="845">
                <a:solidFill>
                  <a:srgbClr val="898989"/>
                </a:solidFill>
              </a:rPr>
              <a:t>11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0B78E-F165-0627-53F6-0A8D7E757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685165">
              <a:defRPr/>
            </a:pPr>
            <a:r>
              <a:rPr lang="en-US" altLang="en-US" sz="3600" b="1">
                <a:solidFill>
                  <a:schemeClr val="accent1"/>
                </a:solidFill>
              </a:rPr>
              <a:t>Files I/O</a:t>
            </a:r>
            <a:endParaRPr lang="en-GB" altLang="en-US" sz="3600" b="1">
              <a:solidFill>
                <a:schemeClr val="accent1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15924" y="2061218"/>
            <a:ext cx="6487976" cy="4080867"/>
          </a:xfrm>
        </p:spPr>
        <p:txBody>
          <a:bodyPr rtlCol="0">
            <a:normAutofit fontScale="92500" lnSpcReduction="10000"/>
          </a:bodyPr>
          <a:lstStyle/>
          <a:p>
            <a:pPr marL="0" indent="0" defTabSz="685165">
              <a:spcBef>
                <a:spcPts val="900"/>
              </a:spcBef>
              <a:buNone/>
              <a:defRPr/>
            </a:pPr>
            <a:r>
              <a:rPr lang="en-US" sz="2250" b="1" dirty="0">
                <a:solidFill>
                  <a:schemeClr val="accent1"/>
                </a:solidFill>
              </a:rPr>
              <a:t>Modes:                                      methods: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w+                                             name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a+                                              mode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r+                                               closed 					    		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                                                flush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                                                read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                                                 write                  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rb / rb+                                      readlines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 / ab +                                    writelines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 / wb+</a:t>
            </a:r>
          </a:p>
          <a:p>
            <a:pPr marL="0" indent="0" defTabSz="685165">
              <a:spcBef>
                <a:spcPts val="900"/>
              </a:spcBef>
              <a:buNone/>
              <a:defRPr/>
            </a:pPr>
            <a:endParaRPr lang="en-US" sz="2250" dirty="0">
              <a:solidFill>
                <a:schemeClr val="accent6"/>
              </a:solidFill>
            </a:endParaRPr>
          </a:p>
        </p:txBody>
      </p:sp>
      <p:sp>
        <p:nvSpPr>
          <p:cNvPr id="419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7C99D6-1595-44EB-8451-870DAF514BA1}" type="slidenum">
              <a:rPr lang="en-GB" altLang="en-US" sz="845">
                <a:solidFill>
                  <a:srgbClr val="898989"/>
                </a:solidFill>
              </a:rPr>
              <a:t>12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372C3-6A46-1414-DF04-E671CB55C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03648" y="1691063"/>
            <a:ext cx="6479314" cy="3816325"/>
          </a:xfrm>
        </p:spPr>
        <p:txBody>
          <a:bodyPr rtlCol="0">
            <a:normAutofit fontScale="92500" lnSpcReduction="20000"/>
          </a:bodyPr>
          <a:lstStyle/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r>
              <a:rPr lang="en-GB" altLang="en-US" sz="17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Print Function </a:t>
            </a:r>
          </a:p>
          <a:p>
            <a:r>
              <a:rPr lang="en-US" sz="17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7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7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7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Python"</a:t>
            </a:r>
            <a:r>
              <a:rPr lang="en-US" sz="17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7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7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"Happy Learning </a:t>
            </a:r>
            <a:r>
              <a:rPr lang="en-US" sz="17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700" b="1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17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Python"</a:t>
            </a:r>
            <a:r>
              <a:rPr lang="en-US" sz="17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Output</a:t>
            </a:r>
          </a:p>
          <a:p>
            <a:r>
              <a:rPr lang="en-US" sz="17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Hello World</a:t>
            </a:r>
          </a:p>
          <a:p>
            <a:r>
              <a:rPr lang="en-US" sz="17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Welcome to Python</a:t>
            </a:r>
          </a:p>
          <a:p>
            <a:r>
              <a:rPr lang="en-US" sz="17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Happy Learning </a:t>
            </a:r>
          </a:p>
          <a:p>
            <a:r>
              <a:rPr lang="en-US" sz="17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Welcome to Python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44CAA-5DB5-B57B-A270-D8F614F9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6524"/>
            <a:ext cx="5553850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32BD-2A92-ABCF-947A-F6805EFC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00714" y="260648"/>
            <a:ext cx="6487976" cy="687610"/>
          </a:xfrm>
        </p:spPr>
        <p:txBody>
          <a:bodyPr/>
          <a:lstStyle/>
          <a:p>
            <a:pPr algn="ctr" defTabSz="685165">
              <a:defRPr/>
            </a:pPr>
            <a:r>
              <a:rPr lang="en-GB" altLang="en-US" sz="3515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Variable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43608" y="799190"/>
            <a:ext cx="6487976" cy="5908574"/>
          </a:xfrm>
        </p:spPr>
        <p:txBody>
          <a:bodyPr rtlCol="0">
            <a:normAutofit/>
          </a:bodyPr>
          <a:lstStyle/>
          <a:p>
            <a:r>
              <a:rPr lang="en-US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Science!'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Output</a:t>
            </a:r>
          </a:p>
          <a:p>
            <a:r>
              <a:rPr lang="en-US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 Data Science!</a:t>
            </a:r>
          </a:p>
          <a:p>
            <a:pPr marL="0" indent="0">
              <a:buNone/>
            </a:pPr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#another example</a:t>
            </a:r>
          </a:p>
          <a:p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Output</a:t>
            </a:r>
          </a:p>
          <a:p>
            <a:r>
              <a:rPr lang="en-US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20</a:t>
            </a:r>
          </a:p>
          <a:p>
            <a:r>
              <a:rPr lang="en-US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30</a:t>
            </a:r>
          </a:p>
          <a:p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5A6D4-1215-AD38-53F3-79586A4E8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0090" y="0"/>
            <a:ext cx="7886700" cy="1325563"/>
          </a:xfrm>
        </p:spPr>
        <p:txBody>
          <a:bodyPr/>
          <a:lstStyle/>
          <a:p>
            <a:pPr algn="ctr" defTabSz="685165">
              <a:defRPr/>
            </a:pPr>
            <a:r>
              <a:rPr lang="en-GB" altLang="en-US" sz="3515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operators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57210" y="980729"/>
            <a:ext cx="8235270" cy="5512146"/>
          </a:xfrm>
        </p:spPr>
        <p:txBody>
          <a:bodyPr rtlCol="0">
            <a:normAutofit fontScale="92500" lnSpcReduction="10000"/>
          </a:bodyPr>
          <a:lstStyle/>
          <a:p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Arithmetic operators</a:t>
            </a:r>
          </a:p>
          <a:p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Output 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 90</a:t>
            </a:r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 Output 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10</a:t>
            </a:r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Output 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2000</a:t>
            </a:r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  Output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1.25</a:t>
            </a:r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Output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10</a:t>
            </a:r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 Output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1 </a:t>
            </a:r>
            <a:b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 Output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90949470177292823791503906250000000000000000000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Comparison Operator</a:t>
            </a:r>
          </a:p>
          <a:p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Output 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false</a:t>
            </a: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 Output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true</a:t>
            </a: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Output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false</a:t>
            </a: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    Output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true</a:t>
            </a: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Output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false</a:t>
            </a: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Output </a:t>
            </a: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true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prstClr val="white"/>
              </a:buClr>
              <a:buSzPct val="80000"/>
              <a:buNone/>
              <a:defRPr/>
            </a:pPr>
            <a:endParaRPr lang="en-GB" altLang="en-US" sz="225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756B7A-A3E8-4713-86C3-2B74C07FC6EC}" type="slidenum">
              <a:rPr lang="en-GB" altLang="en-US" sz="845">
                <a:solidFill>
                  <a:srgbClr val="898989"/>
                </a:solidFill>
              </a:rPr>
              <a:t>4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78EB1-45DF-90DC-FF1E-27BD84E69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685165">
              <a:defRPr/>
            </a:pPr>
            <a:r>
              <a:rPr lang="en-US" sz="36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3600" b="1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atatypes</a:t>
            </a:r>
            <a:endParaRPr lang="en-GB" altLang="en-US" sz="3515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297328" y="1340768"/>
            <a:ext cx="7019088" cy="4752528"/>
          </a:xfrm>
        </p:spPr>
        <p:txBody>
          <a:bodyPr/>
          <a:lstStyle/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srgbClr val="FFFFFF"/>
              </a:buClr>
              <a:buSzPct val="80000"/>
              <a:buNone/>
            </a:pPr>
            <a:endParaRPr lang="en-GB" altLang="en-US" sz="2000" b="1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Arial Rounded MT Bold" panose="020F0704030504030204" pitchFamily="34" charset="0"/>
              </a:rPr>
              <a:t>There are eight native datatypes in Python.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Boolean                               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Numbers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Strings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Bytes &amp; Byte Arrays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Lists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Tuples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Sets</a:t>
            </a:r>
          </a:p>
          <a:p>
            <a:r>
              <a:rPr lang="en-US" sz="2000" b="1" dirty="0">
                <a:effectLst/>
                <a:latin typeface="Arial Rounded MT Bold" panose="020F0704030504030204" pitchFamily="34" charset="0"/>
              </a:rPr>
              <a:t>Dictionaries</a:t>
            </a: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srgbClr val="FFFFFF"/>
              </a:buClr>
              <a:buSzPct val="80000"/>
              <a:buNone/>
            </a:pPr>
            <a:endParaRPr lang="en-GB" altLang="en-US" sz="225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0" indent="0" defTabSz="321310">
              <a:lnSpc>
                <a:spcPct val="100000"/>
              </a:lnSpc>
              <a:spcBef>
                <a:spcPct val="20000"/>
              </a:spcBef>
              <a:spcAft>
                <a:spcPts val="420"/>
              </a:spcAft>
              <a:buClr>
                <a:srgbClr val="FFFFFF"/>
              </a:buClr>
              <a:buSzPct val="80000"/>
              <a:buNone/>
            </a:pPr>
            <a:endParaRPr lang="en-GB" altLang="en-US" sz="225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DCB254-EFCA-4247-B8C9-5B4E55DBBF66}" type="slidenum">
              <a:rPr lang="en-GB" altLang="en-US" sz="845">
                <a:solidFill>
                  <a:srgbClr val="898989"/>
                </a:solidFill>
              </a:rPr>
              <a:t>5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B7389-62ED-A82D-FB45-5169EC37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512" y="548679"/>
            <a:ext cx="3600400" cy="626469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#Boolean</a:t>
            </a:r>
          </a:p>
          <a:p>
            <a:r>
              <a:rPr lang="en-US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number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[</a:t>
            </a:r>
            <a:r>
              <a:rPr lang="en-US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1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lang="en-US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2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lang="en-US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lang="en-US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4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lang="en-US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]</a:t>
            </a:r>
          </a:p>
          <a:p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boolean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Arial Rounded MT Bold" panose="020F0704030504030204" pitchFamily="34" charset="0"/>
              </a:rPr>
              <a:t>in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number</a:t>
            </a:r>
            <a:endParaRPr lang="en-US" sz="1600" b="1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16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boolean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en-US" sz="1800" b="1" dirty="0">
                <a:latin typeface="Arial Rounded MT Bold" panose="020F0704030504030204" pitchFamily="34" charset="0"/>
              </a:rPr>
              <a:t>Output 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True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#Numbers</a:t>
            </a:r>
          </a:p>
          <a:p>
            <a:r>
              <a:rPr lang="pt-BR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num1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5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**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3</a:t>
            </a:r>
            <a:endParaRPr lang="pt-BR" sz="1600" b="1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pt-BR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num2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32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//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3</a:t>
            </a:r>
            <a:endParaRPr lang="pt-BR" sz="1600" b="1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pt-BR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num3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32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/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3</a:t>
            </a:r>
            <a:endParaRPr lang="pt-BR" sz="1600" b="1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pt-BR" sz="16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'num1 is'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num1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r>
              <a:rPr lang="pt-BR" sz="16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'num2 is'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num2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r>
              <a:rPr lang="pt-BR" sz="16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'num3 is'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num3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en-US" sz="1600" b="1" dirty="0">
                <a:latin typeface="Arial Rounded MT Bold" panose="020F0704030504030204" pitchFamily="34" charset="0"/>
              </a:rPr>
              <a:t>Output</a:t>
            </a:r>
            <a:endParaRPr lang="pt-BR" altLang="en-US" sz="1600" b="1" dirty="0">
              <a:solidFill>
                <a:srgbClr val="D4D4D4"/>
              </a:solidFill>
              <a:latin typeface="Arial Rounded MT Bold" panose="020F070403050403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num1 is 125</a:t>
            </a:r>
          </a:p>
          <a:p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num2 is 10</a:t>
            </a:r>
          </a:p>
          <a:p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num3 is 10.666666666666666</a:t>
            </a:r>
          </a:p>
          <a:p>
            <a:endParaRPr lang="pt-BR" sz="1600" b="1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altLang="en-US" sz="225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58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A64398-27A3-480F-88B0-DDA7C2424070}" type="slidenum">
              <a:rPr lang="en-GB" altLang="en-US" sz="845">
                <a:solidFill>
                  <a:srgbClr val="898989"/>
                </a:solidFill>
              </a:rPr>
              <a:t>6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CA4F8-DB7C-D218-DCBF-512C5BE55753}"/>
              </a:ext>
            </a:extLst>
          </p:cNvPr>
          <p:cNvSpPr txBox="1"/>
          <p:nvPr/>
        </p:nvSpPr>
        <p:spPr>
          <a:xfrm>
            <a:off x="4644008" y="595286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#Strings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"Welcome"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to python "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'str3 is'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[:-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en-US" sz="1800" b="1" dirty="0">
                <a:latin typeface="Arial Rounded MT Bold" panose="020F0704030504030204" pitchFamily="34" charset="0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str3 is Welcome to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Welcome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Welcome to </a:t>
            </a:r>
            <a:r>
              <a:rPr lang="en-US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py</a:t>
            </a:r>
            <a:endParaRPr lang="en-US" b="1" dirty="0">
              <a:solidFill>
                <a:srgbClr val="00B050"/>
              </a:solidFill>
              <a:effectLst/>
              <a:latin typeface="Arial Rounded MT Bold" panose="020F0704030504030204" pitchFamily="34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86297-562C-A46B-DF05-7A5995D6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74300B-42EA-C984-9190-1BE34843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952" y="188640"/>
            <a:ext cx="4788024" cy="5616624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br>
              <a:rPr lang="en-US" sz="1600" b="1" dirty="0">
                <a:solidFill>
                  <a:srgbClr val="6A9955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#Tuples</a:t>
            </a: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sports_tuple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(</a:t>
            </a:r>
            <a:r>
              <a:rPr lang="en-US" sz="16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'Cricket'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'Basketball'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'Football’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sports_list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sz="1600" b="1" dirty="0">
                <a:solidFill>
                  <a:srgbClr val="4EC9B0"/>
                </a:solidFill>
                <a:effectLst/>
                <a:latin typeface="Arial Rounded MT Bold" panose="020F0704030504030204" pitchFamily="34" charset="0"/>
              </a:rPr>
              <a:t>list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sports_tuple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sports_list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US" sz="1600" b="1" dirty="0" err="1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append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'Baseball’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sports_list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sports_tuple</a:t>
            </a:r>
            <a: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en-US" sz="1600" b="1" dirty="0">
                <a:latin typeface="Arial Rounded MT Bold" panose="020F0704030504030204" pitchFamily="34" charset="0"/>
              </a:rPr>
              <a:t>Output </a:t>
            </a:r>
            <a:br>
              <a:rPr lang="en-US" altLang="en-US" sz="1600" b="1" dirty="0">
                <a:latin typeface="Arial Rounded MT Bold" panose="020F0704030504030204" pitchFamily="34" charset="0"/>
              </a:rPr>
            </a:br>
            <a:br>
              <a:rPr lang="en-US" altLang="en-US" sz="16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</a:b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['Cricket', 'Basketball', 'Football', 'Baseball']</a:t>
            </a:r>
            <a:b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('Cricket', 'Basketball', 'Football')</a:t>
            </a:r>
            <a:b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6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b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</a:b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B8DC0-94EC-2C5C-2CAC-A06D9489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4067944" cy="65253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#Lists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 = [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'yassine'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</a:t>
            </a:r>
            <a:r>
              <a:rPr lang="en-US" sz="1400" b="1" dirty="0" err="1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ahmed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</a:t>
            </a:r>
            <a:r>
              <a:rPr lang="en-US" sz="1400" b="1" dirty="0" err="1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sofyan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''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4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len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US" sz="14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append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'yassine'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US" sz="14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insert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400" b="1" dirty="0">
                <a:solidFill>
                  <a:srgbClr val="B5CEA8"/>
                </a:solidFill>
                <a:effectLst/>
                <a:latin typeface="Arial Rounded MT Bold" panose="020F0704030504030204" pitchFamily="34" charset="0"/>
              </a:rPr>
              <a:t>2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</a:t>
            </a:r>
            <a:r>
              <a:rPr lang="en-US" sz="1400" b="1" dirty="0" err="1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ahmed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 Rounded MT Bold" panose="020F0704030504030204" pitchFamily="34" charset="0"/>
              </a:rPr>
              <a:t>'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CDCAA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lang="en-US" sz="1400" b="1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altLang="en-US" sz="1400" b="1" dirty="0">
                <a:latin typeface="Arial Rounded MT Bold" panose="020F0704030504030204" pitchFamily="34" charset="0"/>
              </a:rPr>
              <a:t>Output </a:t>
            </a:r>
          </a:p>
          <a:p>
            <a:pPr algn="l"/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3</a:t>
            </a:r>
          </a:p>
          <a:p>
            <a:pPr algn="l"/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['yassine', '</a:t>
            </a:r>
            <a:r>
              <a:rPr lang="en-US" sz="1200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ahmed</a:t>
            </a:r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', '</a:t>
            </a:r>
            <a:r>
              <a:rPr lang="en-US" sz="1200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sofyan</a:t>
            </a:r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']</a:t>
            </a:r>
          </a:p>
          <a:p>
            <a:pPr algn="l"/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['yassine', '</a:t>
            </a:r>
            <a:r>
              <a:rPr lang="en-US" sz="1200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ahmed</a:t>
            </a:r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', '</a:t>
            </a:r>
            <a:r>
              <a:rPr lang="en-US" sz="1200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sofyan</a:t>
            </a:r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', 'yassine']</a:t>
            </a:r>
          </a:p>
          <a:p>
            <a:pPr algn="l"/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['yassine', '</a:t>
            </a:r>
            <a:r>
              <a:rPr lang="en-US" sz="1200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ahmed</a:t>
            </a:r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', '</a:t>
            </a:r>
            <a:r>
              <a:rPr lang="en-US" sz="1200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ahmed</a:t>
            </a:r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', '</a:t>
            </a:r>
            <a:r>
              <a:rPr lang="en-US" sz="1200" b="1" dirty="0" err="1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sofyan</a:t>
            </a:r>
            <a:r>
              <a:rPr lang="en-US" sz="1200" b="1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', 'yassine']</a:t>
            </a:r>
          </a:p>
          <a:p>
            <a:endParaRPr lang="en-US" sz="1400" b="1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ADC32-03BF-E8B3-7A7B-988410589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685165">
              <a:defRPr/>
            </a:pPr>
            <a:r>
              <a:rPr lang="en-GB" altLang="en-US" sz="3515">
                <a:solidFill>
                  <a:schemeClr val="accent1"/>
                </a:solidFill>
                <a:latin typeface="Arial Rounded MT Bold" panose="020F0704030504030204" pitchFamily="34" charset="0"/>
              </a:rPr>
              <a:t>If statement 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328012" y="1815592"/>
            <a:ext cx="6487976" cy="3816326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If statement: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 = 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33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b = 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200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i="0" dirty="0">
                <a:solidFill>
                  <a:srgbClr val="0000CD"/>
                </a:solidFill>
                <a:effectLst/>
                <a:latin typeface="Arial Rounded MT Bold" panose="020F0704030504030204" pitchFamily="34" charset="0"/>
              </a:rPr>
              <a:t>if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b &gt; a: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 </a:t>
            </a:r>
            <a:r>
              <a:rPr lang="en-US" sz="1600" b="1" i="0" dirty="0">
                <a:solidFill>
                  <a:srgbClr val="0000CD"/>
                </a:solidFill>
                <a:effectLst/>
                <a:latin typeface="Arial Rounded MT Bold" panose="020F0704030504030204" pitchFamily="34" charset="0"/>
              </a:rPr>
              <a:t>print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1600" b="1" i="0" dirty="0">
                <a:solidFill>
                  <a:srgbClr val="A52A2A"/>
                </a:solidFill>
                <a:effectLst/>
                <a:latin typeface="Arial Rounded MT Bold" panose="020F0704030504030204" pitchFamily="34" charset="0"/>
              </a:rPr>
              <a:t>"b is greater than a"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en-US" sz="1600" b="1" dirty="0">
                <a:latin typeface="Arial Rounded MT Bold" panose="020F0704030504030204" pitchFamily="34" charset="0"/>
              </a:rPr>
              <a:t>output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b is greater than a</a:t>
            </a:r>
            <a:endParaRPr lang="en-US" altLang="en-US" sz="225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6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EA64F9-379E-45E4-8293-D6D4990C0691}" type="slidenum">
              <a:rPr lang="en-GB" altLang="en-US" sz="845">
                <a:solidFill>
                  <a:srgbClr val="898989"/>
                </a:solidFill>
              </a:rPr>
              <a:t>8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1D425-3136-4127-06FA-F67A5479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685165">
              <a:defRPr/>
            </a:pPr>
            <a:r>
              <a:rPr lang="en-GB" altLang="en-US" sz="36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List Functions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259632" y="1916832"/>
            <a:ext cx="6487976" cy="3816326"/>
          </a:xfrm>
        </p:spPr>
        <p:txBody>
          <a:bodyPr rtlCol="0">
            <a:normAutofit/>
          </a:bodyPr>
          <a:lstStyle/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len(list) </a:t>
            </a:r>
            <a:r>
              <a:rPr lang="en-US" sz="2250" dirty="0">
                <a:latin typeface="Arial Rounded MT Bold" panose="020F0704030504030204" pitchFamily="34" charset="0"/>
              </a:rPr>
              <a:t>Gives the total length of the list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max(list)</a:t>
            </a:r>
            <a:r>
              <a:rPr lang="en-US" sz="225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250" dirty="0">
                <a:latin typeface="Arial Rounded MT Bold" panose="020F0704030504030204" pitchFamily="34" charset="0"/>
              </a:rPr>
              <a:t>Returns item from the list with max value.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min(list)  </a:t>
            </a:r>
            <a:r>
              <a:rPr lang="en-US" sz="2250" dirty="0">
                <a:latin typeface="Arial Rounded MT Bold" panose="020F0704030504030204" pitchFamily="34" charset="0"/>
              </a:rPr>
              <a:t>Returns item from the list with min value.</a:t>
            </a:r>
          </a:p>
          <a:p>
            <a:pPr defTabSz="685165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225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list( seq ) </a:t>
            </a:r>
            <a:r>
              <a:rPr lang="en-US" sz="2250" dirty="0">
                <a:latin typeface="Arial Rounded MT Bold" panose="020F0704030504030204" pitchFamily="34" charset="0"/>
              </a:rPr>
              <a:t>Converts a tuple into list.</a:t>
            </a:r>
          </a:p>
          <a:p>
            <a:pPr marL="68580" indent="-68580" defTabSz="685165">
              <a:spcBef>
                <a:spcPts val="900"/>
              </a:spcBef>
              <a:buFont typeface="Arial" panose="02080604020202020204" charset="0"/>
              <a:buChar char="•"/>
              <a:defRPr/>
            </a:pPr>
            <a:endParaRPr lang="en-US" sz="225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22605" indent="-20066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391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2522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446530" indent="-16065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767840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8978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41109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32405" indent="-160655" defTabSz="3213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8D0CA1-4F1F-4AB8-B25F-543AC2E1D542}" type="slidenum">
              <a:rPr lang="en-GB" altLang="en-US" sz="845">
                <a:solidFill>
                  <a:srgbClr val="898989"/>
                </a:solidFill>
              </a:rPr>
              <a:t>9</a:t>
            </a:fld>
            <a:endParaRPr lang="en-GB" altLang="en-US" sz="845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FDAD6-50CB-9139-033C-78C3154C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31448"/>
            <a:ext cx="1962424" cy="476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917</Words>
  <Application>Microsoft Office PowerPoint</Application>
  <PresentationFormat>On-screen Show (4:3)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Variable</vt:lpstr>
      <vt:lpstr>operators</vt:lpstr>
      <vt:lpstr>Datatypes</vt:lpstr>
      <vt:lpstr>PowerPoint Presentation</vt:lpstr>
      <vt:lpstr> #Tuples sports_tuple = ('Cricket', 'Basketball', 'Football’)  sports_list = list(sports_tuple)  sports_list.append('Baseball’)  print(sports_list)  print(sports_tuple)    Output   ['Cricket', 'Basketball', 'Football', 'Baseball'] ('Cricket', 'Basketball', 'Football')      </vt:lpstr>
      <vt:lpstr>If statement </vt:lpstr>
      <vt:lpstr>List Functions</vt:lpstr>
      <vt:lpstr>List methods</vt:lpstr>
      <vt:lpstr>Dictionary Methods</vt:lpstr>
      <vt:lpstr>Files I/O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 Basic Syntax</dc:title>
  <dc:creator>ismail - [2010]</dc:creator>
  <cp:lastModifiedBy>yassine taroui</cp:lastModifiedBy>
  <cp:revision>6</cp:revision>
  <dcterms:created xsi:type="dcterms:W3CDTF">2018-08-24T17:19:44Z</dcterms:created>
  <dcterms:modified xsi:type="dcterms:W3CDTF">2023-04-21T06:30:51Z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1033-10.1.0.6115</vt:lpwstr>
  </property>
</Properties>
</file>