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1" r:id="rId16"/>
    <p:sldId id="270" r:id="rId17"/>
    <p:sldId id="271" r:id="rId18"/>
    <p:sldId id="275" r:id="rId19"/>
    <p:sldId id="272" r:id="rId20"/>
    <p:sldId id="273" r:id="rId21"/>
    <p:sldId id="274" r:id="rId22"/>
    <p:sldId id="276" r:id="rId23"/>
    <p:sldId id="277" r:id="rId24"/>
    <p:sldId id="280" r:id="rId25"/>
    <p:sldId id="278" r:id="rId26"/>
    <p:sldId id="279" r:id="rId27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2"/>
    <p:restoredTop sz="94649"/>
  </p:normalViewPr>
  <p:slideViewPr>
    <p:cSldViewPr snapToGrid="0" snapToObjects="1">
      <p:cViewPr varScale="1">
        <p:scale>
          <a:sx n="135" d="100"/>
          <a:sy n="135" d="100"/>
        </p:scale>
        <p:origin x="2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4FDA-850C-6648-84A6-73690C85C637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33BC-ADB8-6744-9848-720048526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4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4FDA-850C-6648-84A6-73690C85C637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33BC-ADB8-6744-9848-720048526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6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4FDA-850C-6648-84A6-73690C85C637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33BC-ADB8-6744-9848-720048526A1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485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4FDA-850C-6648-84A6-73690C85C637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33BC-ADB8-6744-9848-720048526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57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4FDA-850C-6648-84A6-73690C85C637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33BC-ADB8-6744-9848-720048526A1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9769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4FDA-850C-6648-84A6-73690C85C637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33BC-ADB8-6744-9848-720048526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85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4FDA-850C-6648-84A6-73690C85C637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33BC-ADB8-6744-9848-720048526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34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4FDA-850C-6648-84A6-73690C85C637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33BC-ADB8-6744-9848-720048526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6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4FDA-850C-6648-84A6-73690C85C637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33BC-ADB8-6744-9848-720048526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0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4FDA-850C-6648-84A6-73690C85C637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33BC-ADB8-6744-9848-720048526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4FDA-850C-6648-84A6-73690C85C637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33BC-ADB8-6744-9848-720048526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6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4FDA-850C-6648-84A6-73690C85C637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33BC-ADB8-6744-9848-720048526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8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4FDA-850C-6648-84A6-73690C85C637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33BC-ADB8-6744-9848-720048526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7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4FDA-850C-6648-84A6-73690C85C637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33BC-ADB8-6744-9848-720048526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9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4FDA-850C-6648-84A6-73690C85C637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33BC-ADB8-6744-9848-720048526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08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4FDA-850C-6648-84A6-73690C85C637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33BC-ADB8-6744-9848-720048526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C4FDA-850C-6648-84A6-73690C85C637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9233BC-ADB8-6744-9848-720048526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88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  <p:sldLayoutId id="2147484110" r:id="rId13"/>
    <p:sldLayoutId id="2147484111" r:id="rId14"/>
    <p:sldLayoutId id="2147484112" r:id="rId15"/>
    <p:sldLayoutId id="21474841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dOverflow/bugbounty-cheatsheet/blob/master/cheatsheets/xss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ytrosecurity.com/" TargetMode="External"/><Relationship Id="rId2" Type="http://schemas.openxmlformats.org/officeDocument/2006/relationships/hyperlink" Target="https://rstforums.com/foru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NytroRS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dOverflow/bugbounty-cheatsheet/blob/master/cheatsheets/xss.m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xssfuzzer.com/xss.php" TargetMode="External"/><Relationship Id="rId2" Type="http://schemas.openxmlformats.org/officeDocument/2006/relationships/hyperlink" Target="https://xssfuzzer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xenotix.in/" TargetMode="External"/><Relationship Id="rId7" Type="http://schemas.openxmlformats.org/officeDocument/2006/relationships/hyperlink" Target="https://portswigger.net/burp" TargetMode="External"/><Relationship Id="rId2" Type="http://schemas.openxmlformats.org/officeDocument/2006/relationships/hyperlink" Target="http://shazzer.co.uk/ho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ntest-tools.com/home" TargetMode="External"/><Relationship Id="rId5" Type="http://schemas.openxmlformats.org/officeDocument/2006/relationships/hyperlink" Target="https://github.com/s0md3v/XSStrike" TargetMode="External"/><Relationship Id="rId4" Type="http://schemas.openxmlformats.org/officeDocument/2006/relationships/hyperlink" Target="https://knoxss.me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66F5-55F5-DC4B-B288-6446C94753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XSS Fuzzer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79DCB-4ABA-BD42-BCF5-B897E8B044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Ionut Popescu – Senior Application Security Engineer - 1and1 Romania</a:t>
            </a:r>
          </a:p>
        </p:txBody>
      </p:sp>
    </p:spTree>
    <p:extLst>
      <p:ext uri="{BB962C8B-B14F-4D97-AF65-F5344CB8AC3E}">
        <p14:creationId xmlns:p14="http://schemas.microsoft.com/office/powerpoint/2010/main" val="1561085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AF98-CD8E-9C48-8CA7-E46E4D5F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3B363-5982-074E-86C2-B21EAFE3C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The </a:t>
            </a:r>
            <a:r>
              <a:rPr lang="ro-RO" dirty="0">
                <a:solidFill>
                  <a:srgbClr val="FFFF00"/>
                </a:solidFill>
              </a:rPr>
              <a:t>[TAG]</a:t>
            </a:r>
            <a:r>
              <a:rPr lang="ro-RO" dirty="0"/>
              <a:t> </a:t>
            </a:r>
            <a:r>
              <a:rPr lang="ro-RO" dirty="0" err="1"/>
              <a:t>placeholder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fuzzing</a:t>
            </a:r>
            <a:r>
              <a:rPr lang="ro-RO" dirty="0"/>
              <a:t> </a:t>
            </a:r>
            <a:r>
              <a:rPr lang="ro-RO" dirty="0" err="1"/>
              <a:t>list</a:t>
            </a:r>
            <a:r>
              <a:rPr lang="ro-RO" dirty="0"/>
              <a:t>: </a:t>
            </a:r>
            <a:r>
              <a:rPr lang="ro-RO" dirty="0" err="1">
                <a:solidFill>
                  <a:srgbClr val="FFFF00"/>
                </a:solidFill>
              </a:rPr>
              <a:t>img</a:t>
            </a:r>
            <a:r>
              <a:rPr lang="ro-RO" dirty="0">
                <a:solidFill>
                  <a:srgbClr val="FFFF00"/>
                </a:solidFill>
              </a:rPr>
              <a:t> </a:t>
            </a:r>
            <a:r>
              <a:rPr lang="ro-RO" dirty="0" err="1">
                <a:solidFill>
                  <a:srgbClr val="FFFF00"/>
                </a:solidFill>
              </a:rPr>
              <a:t>svg</a:t>
            </a:r>
            <a:r>
              <a:rPr lang="ro-RO" dirty="0"/>
              <a:t>.</a:t>
            </a:r>
          </a:p>
          <a:p>
            <a:r>
              <a:rPr lang="ro-RO" dirty="0"/>
              <a:t>The </a:t>
            </a:r>
            <a:r>
              <a:rPr lang="ro-RO" dirty="0">
                <a:solidFill>
                  <a:srgbClr val="FFFF00"/>
                </a:solidFill>
              </a:rPr>
              <a:t>[EVENT]</a:t>
            </a:r>
            <a:r>
              <a:rPr lang="ro-RO" dirty="0"/>
              <a:t> </a:t>
            </a:r>
            <a:r>
              <a:rPr lang="ro-RO" dirty="0" err="1"/>
              <a:t>placeholder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fuzzing</a:t>
            </a:r>
            <a:r>
              <a:rPr lang="ro-RO" dirty="0"/>
              <a:t> </a:t>
            </a:r>
            <a:r>
              <a:rPr lang="ro-RO" dirty="0" err="1"/>
              <a:t>list</a:t>
            </a:r>
            <a:r>
              <a:rPr lang="ro-RO" dirty="0"/>
              <a:t>: </a:t>
            </a:r>
            <a:r>
              <a:rPr lang="ro-RO" dirty="0" err="1">
                <a:solidFill>
                  <a:srgbClr val="FFFF00"/>
                </a:solidFill>
              </a:rPr>
              <a:t>onerror</a:t>
            </a:r>
            <a:r>
              <a:rPr lang="ro-RO" dirty="0">
                <a:solidFill>
                  <a:srgbClr val="FFFF00"/>
                </a:solidFill>
              </a:rPr>
              <a:t> </a:t>
            </a:r>
            <a:r>
              <a:rPr lang="ro-RO" dirty="0" err="1">
                <a:solidFill>
                  <a:srgbClr val="FFFF00"/>
                </a:solidFill>
              </a:rPr>
              <a:t>onload</a:t>
            </a:r>
            <a:r>
              <a:rPr lang="ro-RO" dirty="0"/>
              <a:t>.</a:t>
            </a:r>
          </a:p>
          <a:p>
            <a:r>
              <a:rPr lang="ro-RO" dirty="0"/>
              <a:t>The </a:t>
            </a:r>
            <a:r>
              <a:rPr lang="ro-RO" dirty="0">
                <a:solidFill>
                  <a:srgbClr val="FFFF00"/>
                </a:solidFill>
              </a:rPr>
              <a:t>[ATTR]</a:t>
            </a:r>
            <a:r>
              <a:rPr lang="ro-RO" dirty="0"/>
              <a:t> </a:t>
            </a:r>
            <a:r>
              <a:rPr lang="ro-RO" dirty="0" err="1"/>
              <a:t>placeholder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fuzzing</a:t>
            </a:r>
            <a:r>
              <a:rPr lang="ro-RO" dirty="0"/>
              <a:t> </a:t>
            </a:r>
            <a:r>
              <a:rPr lang="ro-RO" dirty="0" err="1"/>
              <a:t>list</a:t>
            </a:r>
            <a:r>
              <a:rPr lang="ro-RO" dirty="0"/>
              <a:t>: </a:t>
            </a:r>
            <a:r>
              <a:rPr lang="ro-RO" dirty="0" err="1">
                <a:solidFill>
                  <a:srgbClr val="FFFF00"/>
                </a:solidFill>
              </a:rPr>
              <a:t>src</a:t>
            </a:r>
            <a:r>
              <a:rPr lang="ro-RO" dirty="0">
                <a:solidFill>
                  <a:srgbClr val="FFFF00"/>
                </a:solidFill>
              </a:rPr>
              <a:t> </a:t>
            </a:r>
            <a:r>
              <a:rPr lang="ro-RO" dirty="0" err="1">
                <a:solidFill>
                  <a:srgbClr val="FFFF00"/>
                </a:solidFill>
              </a:rPr>
              <a:t>value</a:t>
            </a:r>
            <a:r>
              <a:rPr lang="ro-RO" dirty="0"/>
              <a:t>.</a:t>
            </a:r>
          </a:p>
          <a:p>
            <a:r>
              <a:rPr lang="ro-RO" dirty="0"/>
              <a:t>The </a:t>
            </a:r>
            <a:r>
              <a:rPr lang="ro-RO" dirty="0" err="1"/>
              <a:t>payload</a:t>
            </a:r>
            <a:r>
              <a:rPr lang="ro-RO" dirty="0"/>
              <a:t>: </a:t>
            </a:r>
            <a:r>
              <a:rPr lang="ro-RO" dirty="0">
                <a:solidFill>
                  <a:srgbClr val="FFFF00"/>
                </a:solidFill>
              </a:rPr>
              <a:t>&lt;[TAG] [ATTR]=</a:t>
            </a:r>
            <a:r>
              <a:rPr lang="ro-RO" dirty="0" err="1">
                <a:solidFill>
                  <a:srgbClr val="FFFF00"/>
                </a:solidFill>
              </a:rPr>
              <a:t>Something</a:t>
            </a:r>
            <a:r>
              <a:rPr lang="ro-RO" dirty="0">
                <a:solidFill>
                  <a:srgbClr val="FFFF00"/>
                </a:solidFill>
              </a:rPr>
              <a:t> [EVENT]=[SAVE_PAYLOAD] /&gt;</a:t>
            </a:r>
          </a:p>
          <a:p>
            <a:pPr marL="0" indent="0">
              <a:buNone/>
            </a:pPr>
            <a:br>
              <a:rPr lang="ro-RO" dirty="0"/>
            </a:br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02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787A-AF50-8B43-8F6B-48476E79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E312E8-B386-B041-A7A8-C8BEE0C7FB0B}"/>
              </a:ext>
            </a:extLst>
          </p:cNvPr>
          <p:cNvSpPr txBox="1"/>
          <p:nvPr/>
        </p:nvSpPr>
        <p:spPr>
          <a:xfrm>
            <a:off x="677334" y="2498104"/>
            <a:ext cx="111990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>
                <a:solidFill>
                  <a:srgbClr val="FFFF00"/>
                </a:solidFill>
              </a:rPr>
              <a:t>&lt;</a:t>
            </a:r>
            <a:r>
              <a:rPr lang="ro-RO" sz="1200" dirty="0" err="1">
                <a:solidFill>
                  <a:srgbClr val="FFFF00"/>
                </a:solidFill>
              </a:rPr>
              <a:t>img</a:t>
            </a:r>
            <a:r>
              <a:rPr lang="ro-RO" sz="1200" dirty="0">
                <a:solidFill>
                  <a:srgbClr val="FFFF00"/>
                </a:solidFill>
              </a:rPr>
              <a:t> </a:t>
            </a:r>
            <a:r>
              <a:rPr lang="ro-RO" sz="1200" dirty="0" err="1">
                <a:solidFill>
                  <a:srgbClr val="FFFF00"/>
                </a:solidFill>
              </a:rPr>
              <a:t>src</a:t>
            </a:r>
            <a:r>
              <a:rPr lang="ro-RO" sz="1200" dirty="0">
                <a:solidFill>
                  <a:srgbClr val="FFFF00"/>
                </a:solidFill>
              </a:rPr>
              <a:t>=</a:t>
            </a:r>
            <a:r>
              <a:rPr lang="ro-RO" sz="1200" dirty="0" err="1">
                <a:solidFill>
                  <a:srgbClr val="FFFF00"/>
                </a:solidFill>
              </a:rPr>
              <a:t>Something</a:t>
            </a:r>
            <a:r>
              <a:rPr lang="ro-RO" sz="1200" dirty="0">
                <a:solidFill>
                  <a:srgbClr val="FFFF00"/>
                </a:solidFill>
              </a:rPr>
              <a:t> </a:t>
            </a:r>
            <a:r>
              <a:rPr lang="ro-RO" sz="1200" dirty="0" err="1">
                <a:solidFill>
                  <a:srgbClr val="FFFF00"/>
                </a:solidFill>
              </a:rPr>
              <a:t>onerror</a:t>
            </a:r>
            <a:r>
              <a:rPr lang="ro-RO" sz="1200" dirty="0">
                <a:solidFill>
                  <a:srgbClr val="FFFF00"/>
                </a:solidFill>
              </a:rPr>
              <a:t>=alert(</a:t>
            </a:r>
            <a:r>
              <a:rPr lang="ro-RO" sz="1200" dirty="0" err="1">
                <a:solidFill>
                  <a:srgbClr val="FFFF00"/>
                </a:solidFill>
              </a:rPr>
              <a:t>unescape</a:t>
            </a:r>
            <a:r>
              <a:rPr lang="ro-RO" sz="1200" dirty="0">
                <a:solidFill>
                  <a:srgbClr val="FFFF00"/>
                </a:solidFill>
              </a:rPr>
              <a:t>('%3Cimg%20src%3DSomething%20onerror%3D%5BSAVE_PAYLOAD%5D%20/%3E')); /&gt;</a:t>
            </a:r>
            <a:br>
              <a:rPr lang="ro-RO" sz="1200" dirty="0">
                <a:solidFill>
                  <a:srgbClr val="FFFF00"/>
                </a:solidFill>
              </a:rPr>
            </a:br>
            <a:r>
              <a:rPr lang="ro-RO" sz="1200" dirty="0">
                <a:solidFill>
                  <a:srgbClr val="FFFF00"/>
                </a:solidFill>
              </a:rPr>
              <a:t>&lt;</a:t>
            </a:r>
            <a:r>
              <a:rPr lang="ro-RO" sz="1200" dirty="0" err="1">
                <a:solidFill>
                  <a:srgbClr val="FFFF00"/>
                </a:solidFill>
              </a:rPr>
              <a:t>img</a:t>
            </a:r>
            <a:r>
              <a:rPr lang="ro-RO" sz="1200" dirty="0">
                <a:solidFill>
                  <a:srgbClr val="FFFF00"/>
                </a:solidFill>
              </a:rPr>
              <a:t> </a:t>
            </a:r>
            <a:r>
              <a:rPr lang="ro-RO" sz="1200" dirty="0" err="1">
                <a:solidFill>
                  <a:srgbClr val="FFFF00"/>
                </a:solidFill>
              </a:rPr>
              <a:t>value</a:t>
            </a:r>
            <a:r>
              <a:rPr lang="ro-RO" sz="1200" dirty="0">
                <a:solidFill>
                  <a:srgbClr val="FFFF00"/>
                </a:solidFill>
              </a:rPr>
              <a:t>=</a:t>
            </a:r>
            <a:r>
              <a:rPr lang="ro-RO" sz="1200" dirty="0" err="1">
                <a:solidFill>
                  <a:srgbClr val="FFFF00"/>
                </a:solidFill>
              </a:rPr>
              <a:t>Something</a:t>
            </a:r>
            <a:r>
              <a:rPr lang="ro-RO" sz="1200" dirty="0">
                <a:solidFill>
                  <a:srgbClr val="FFFF00"/>
                </a:solidFill>
              </a:rPr>
              <a:t> </a:t>
            </a:r>
            <a:r>
              <a:rPr lang="ro-RO" sz="1200" dirty="0" err="1">
                <a:solidFill>
                  <a:srgbClr val="FFFF00"/>
                </a:solidFill>
              </a:rPr>
              <a:t>onerror</a:t>
            </a:r>
            <a:r>
              <a:rPr lang="ro-RO" sz="1200" dirty="0">
                <a:solidFill>
                  <a:srgbClr val="FFFF00"/>
                </a:solidFill>
              </a:rPr>
              <a:t>=alert(</a:t>
            </a:r>
            <a:r>
              <a:rPr lang="ro-RO" sz="1200" dirty="0" err="1">
                <a:solidFill>
                  <a:srgbClr val="FFFF00"/>
                </a:solidFill>
              </a:rPr>
              <a:t>unescape</a:t>
            </a:r>
            <a:r>
              <a:rPr lang="ro-RO" sz="1200" dirty="0">
                <a:solidFill>
                  <a:srgbClr val="FFFF00"/>
                </a:solidFill>
              </a:rPr>
              <a:t>('%3Cimg%20value%3DSomething%20onerror%3D%5BSAVE_PAYLOAD%5D%20/%3E')); /&gt;</a:t>
            </a:r>
            <a:br>
              <a:rPr lang="ro-RO" sz="1200" dirty="0">
                <a:solidFill>
                  <a:srgbClr val="FFFF00"/>
                </a:solidFill>
              </a:rPr>
            </a:br>
            <a:r>
              <a:rPr lang="ro-RO" sz="1200" dirty="0">
                <a:solidFill>
                  <a:srgbClr val="FFFF00"/>
                </a:solidFill>
              </a:rPr>
              <a:t>&lt;</a:t>
            </a:r>
            <a:r>
              <a:rPr lang="ro-RO" sz="1200" dirty="0" err="1">
                <a:solidFill>
                  <a:srgbClr val="FFFF00"/>
                </a:solidFill>
              </a:rPr>
              <a:t>img</a:t>
            </a:r>
            <a:r>
              <a:rPr lang="ro-RO" sz="1200" dirty="0">
                <a:solidFill>
                  <a:srgbClr val="FFFF00"/>
                </a:solidFill>
              </a:rPr>
              <a:t> </a:t>
            </a:r>
            <a:r>
              <a:rPr lang="ro-RO" sz="1200" dirty="0" err="1">
                <a:solidFill>
                  <a:srgbClr val="FFFF00"/>
                </a:solidFill>
              </a:rPr>
              <a:t>src</a:t>
            </a:r>
            <a:r>
              <a:rPr lang="ro-RO" sz="1200" dirty="0">
                <a:solidFill>
                  <a:srgbClr val="FFFF00"/>
                </a:solidFill>
              </a:rPr>
              <a:t>=</a:t>
            </a:r>
            <a:r>
              <a:rPr lang="ro-RO" sz="1200" dirty="0" err="1">
                <a:solidFill>
                  <a:srgbClr val="FFFF00"/>
                </a:solidFill>
              </a:rPr>
              <a:t>Something</a:t>
            </a:r>
            <a:r>
              <a:rPr lang="ro-RO" sz="1200" dirty="0">
                <a:solidFill>
                  <a:srgbClr val="FFFF00"/>
                </a:solidFill>
              </a:rPr>
              <a:t> </a:t>
            </a:r>
            <a:r>
              <a:rPr lang="ro-RO" sz="1200" dirty="0" err="1">
                <a:solidFill>
                  <a:srgbClr val="FFFF00"/>
                </a:solidFill>
              </a:rPr>
              <a:t>onload</a:t>
            </a:r>
            <a:r>
              <a:rPr lang="ro-RO" sz="1200" dirty="0">
                <a:solidFill>
                  <a:srgbClr val="FFFF00"/>
                </a:solidFill>
              </a:rPr>
              <a:t>=alert(</a:t>
            </a:r>
            <a:r>
              <a:rPr lang="ro-RO" sz="1200" dirty="0" err="1">
                <a:solidFill>
                  <a:srgbClr val="FFFF00"/>
                </a:solidFill>
              </a:rPr>
              <a:t>unescape</a:t>
            </a:r>
            <a:r>
              <a:rPr lang="ro-RO" sz="1200" dirty="0">
                <a:solidFill>
                  <a:srgbClr val="FFFF00"/>
                </a:solidFill>
              </a:rPr>
              <a:t>('%3Cimg%20src%3DSomething%20onload%3D%5BSAVE_PAYLOAD%5D%20/%3E')); /&gt;</a:t>
            </a:r>
            <a:br>
              <a:rPr lang="ro-RO" sz="1200" dirty="0">
                <a:solidFill>
                  <a:srgbClr val="FFFF00"/>
                </a:solidFill>
              </a:rPr>
            </a:br>
            <a:r>
              <a:rPr lang="ro-RO" sz="1200" dirty="0">
                <a:solidFill>
                  <a:srgbClr val="FFFF00"/>
                </a:solidFill>
              </a:rPr>
              <a:t>&lt;</a:t>
            </a:r>
            <a:r>
              <a:rPr lang="ro-RO" sz="1200" dirty="0" err="1">
                <a:solidFill>
                  <a:srgbClr val="FFFF00"/>
                </a:solidFill>
              </a:rPr>
              <a:t>img</a:t>
            </a:r>
            <a:r>
              <a:rPr lang="ro-RO" sz="1200" dirty="0">
                <a:solidFill>
                  <a:srgbClr val="FFFF00"/>
                </a:solidFill>
              </a:rPr>
              <a:t> </a:t>
            </a:r>
            <a:r>
              <a:rPr lang="ro-RO" sz="1200" dirty="0" err="1">
                <a:solidFill>
                  <a:srgbClr val="FFFF00"/>
                </a:solidFill>
              </a:rPr>
              <a:t>value</a:t>
            </a:r>
            <a:r>
              <a:rPr lang="ro-RO" sz="1200" dirty="0">
                <a:solidFill>
                  <a:srgbClr val="FFFF00"/>
                </a:solidFill>
              </a:rPr>
              <a:t>=</a:t>
            </a:r>
            <a:r>
              <a:rPr lang="ro-RO" sz="1200" dirty="0" err="1">
                <a:solidFill>
                  <a:srgbClr val="FFFF00"/>
                </a:solidFill>
              </a:rPr>
              <a:t>Something</a:t>
            </a:r>
            <a:r>
              <a:rPr lang="ro-RO" sz="1200" dirty="0">
                <a:solidFill>
                  <a:srgbClr val="FFFF00"/>
                </a:solidFill>
              </a:rPr>
              <a:t> </a:t>
            </a:r>
            <a:r>
              <a:rPr lang="ro-RO" sz="1200" dirty="0" err="1">
                <a:solidFill>
                  <a:srgbClr val="FFFF00"/>
                </a:solidFill>
              </a:rPr>
              <a:t>onload</a:t>
            </a:r>
            <a:r>
              <a:rPr lang="ro-RO" sz="1200" dirty="0">
                <a:solidFill>
                  <a:srgbClr val="FFFF00"/>
                </a:solidFill>
              </a:rPr>
              <a:t>=alert(</a:t>
            </a:r>
            <a:r>
              <a:rPr lang="ro-RO" sz="1200" dirty="0" err="1">
                <a:solidFill>
                  <a:srgbClr val="FFFF00"/>
                </a:solidFill>
              </a:rPr>
              <a:t>unescape</a:t>
            </a:r>
            <a:r>
              <a:rPr lang="ro-RO" sz="1200" dirty="0">
                <a:solidFill>
                  <a:srgbClr val="FFFF00"/>
                </a:solidFill>
              </a:rPr>
              <a:t>('%3Cimg%20value%3DSomething%20onload%3D%5BSAVE_PAYLOAD%5D%20/%3E')); /&gt;</a:t>
            </a:r>
            <a:br>
              <a:rPr lang="ro-RO" sz="1200" dirty="0">
                <a:solidFill>
                  <a:srgbClr val="FFFF00"/>
                </a:solidFill>
              </a:rPr>
            </a:br>
            <a:r>
              <a:rPr lang="ro-RO" sz="1200" dirty="0">
                <a:solidFill>
                  <a:srgbClr val="FFFF00"/>
                </a:solidFill>
              </a:rPr>
              <a:t>&lt;</a:t>
            </a:r>
            <a:r>
              <a:rPr lang="ro-RO" sz="1200" dirty="0" err="1">
                <a:solidFill>
                  <a:srgbClr val="FFFF00"/>
                </a:solidFill>
              </a:rPr>
              <a:t>svg</a:t>
            </a:r>
            <a:r>
              <a:rPr lang="ro-RO" sz="1200" dirty="0">
                <a:solidFill>
                  <a:srgbClr val="FFFF00"/>
                </a:solidFill>
              </a:rPr>
              <a:t> </a:t>
            </a:r>
            <a:r>
              <a:rPr lang="ro-RO" sz="1200" dirty="0" err="1">
                <a:solidFill>
                  <a:srgbClr val="FFFF00"/>
                </a:solidFill>
              </a:rPr>
              <a:t>src</a:t>
            </a:r>
            <a:r>
              <a:rPr lang="ro-RO" sz="1200" dirty="0">
                <a:solidFill>
                  <a:srgbClr val="FFFF00"/>
                </a:solidFill>
              </a:rPr>
              <a:t>=</a:t>
            </a:r>
            <a:r>
              <a:rPr lang="ro-RO" sz="1200" dirty="0" err="1">
                <a:solidFill>
                  <a:srgbClr val="FFFF00"/>
                </a:solidFill>
              </a:rPr>
              <a:t>Something</a:t>
            </a:r>
            <a:r>
              <a:rPr lang="ro-RO" sz="1200" dirty="0">
                <a:solidFill>
                  <a:srgbClr val="FFFF00"/>
                </a:solidFill>
              </a:rPr>
              <a:t> </a:t>
            </a:r>
            <a:r>
              <a:rPr lang="ro-RO" sz="1200" dirty="0" err="1">
                <a:solidFill>
                  <a:srgbClr val="FFFF00"/>
                </a:solidFill>
              </a:rPr>
              <a:t>onerror</a:t>
            </a:r>
            <a:r>
              <a:rPr lang="ro-RO" sz="1200" dirty="0">
                <a:solidFill>
                  <a:srgbClr val="FFFF00"/>
                </a:solidFill>
              </a:rPr>
              <a:t>=alert(</a:t>
            </a:r>
            <a:r>
              <a:rPr lang="ro-RO" sz="1200" dirty="0" err="1">
                <a:solidFill>
                  <a:srgbClr val="FFFF00"/>
                </a:solidFill>
              </a:rPr>
              <a:t>unescape</a:t>
            </a:r>
            <a:r>
              <a:rPr lang="ro-RO" sz="1200" dirty="0">
                <a:solidFill>
                  <a:srgbClr val="FFFF00"/>
                </a:solidFill>
              </a:rPr>
              <a:t>('%3Csvg%20src%3DSomething%20onerror%3D%5BSAVE_PAYLOAD%5D%20/%3E')); /&gt;</a:t>
            </a:r>
            <a:br>
              <a:rPr lang="ro-RO" sz="1200" dirty="0">
                <a:solidFill>
                  <a:srgbClr val="FFFF00"/>
                </a:solidFill>
              </a:rPr>
            </a:br>
            <a:r>
              <a:rPr lang="ro-RO" sz="1200" dirty="0">
                <a:solidFill>
                  <a:srgbClr val="FFFF00"/>
                </a:solidFill>
              </a:rPr>
              <a:t>&lt;</a:t>
            </a:r>
            <a:r>
              <a:rPr lang="ro-RO" sz="1200" dirty="0" err="1">
                <a:solidFill>
                  <a:srgbClr val="FFFF00"/>
                </a:solidFill>
              </a:rPr>
              <a:t>svg</a:t>
            </a:r>
            <a:r>
              <a:rPr lang="ro-RO" sz="1200" dirty="0">
                <a:solidFill>
                  <a:srgbClr val="FFFF00"/>
                </a:solidFill>
              </a:rPr>
              <a:t> </a:t>
            </a:r>
            <a:r>
              <a:rPr lang="ro-RO" sz="1200" dirty="0" err="1">
                <a:solidFill>
                  <a:srgbClr val="FFFF00"/>
                </a:solidFill>
              </a:rPr>
              <a:t>value</a:t>
            </a:r>
            <a:r>
              <a:rPr lang="ro-RO" sz="1200" dirty="0">
                <a:solidFill>
                  <a:srgbClr val="FFFF00"/>
                </a:solidFill>
              </a:rPr>
              <a:t>=</a:t>
            </a:r>
            <a:r>
              <a:rPr lang="ro-RO" sz="1200" dirty="0" err="1">
                <a:solidFill>
                  <a:srgbClr val="FFFF00"/>
                </a:solidFill>
              </a:rPr>
              <a:t>Something</a:t>
            </a:r>
            <a:r>
              <a:rPr lang="ro-RO" sz="1200" dirty="0">
                <a:solidFill>
                  <a:srgbClr val="FFFF00"/>
                </a:solidFill>
              </a:rPr>
              <a:t> </a:t>
            </a:r>
            <a:r>
              <a:rPr lang="ro-RO" sz="1200" dirty="0" err="1">
                <a:solidFill>
                  <a:srgbClr val="FFFF00"/>
                </a:solidFill>
              </a:rPr>
              <a:t>onerror</a:t>
            </a:r>
            <a:r>
              <a:rPr lang="ro-RO" sz="1200" dirty="0">
                <a:solidFill>
                  <a:srgbClr val="FFFF00"/>
                </a:solidFill>
              </a:rPr>
              <a:t>=alert(</a:t>
            </a:r>
            <a:r>
              <a:rPr lang="ro-RO" sz="1200" dirty="0" err="1">
                <a:solidFill>
                  <a:srgbClr val="FFFF00"/>
                </a:solidFill>
              </a:rPr>
              <a:t>unescape</a:t>
            </a:r>
            <a:r>
              <a:rPr lang="ro-RO" sz="1200" dirty="0">
                <a:solidFill>
                  <a:srgbClr val="FFFF00"/>
                </a:solidFill>
              </a:rPr>
              <a:t>('%3Csvg%20value%3DSomething%20onerror%3D%5BSAVE_PAYLOAD%5D%20/%3E')); /&gt;</a:t>
            </a:r>
            <a:br>
              <a:rPr lang="ro-RO" sz="1200" dirty="0">
                <a:solidFill>
                  <a:srgbClr val="FFFF00"/>
                </a:solidFill>
              </a:rPr>
            </a:br>
            <a:r>
              <a:rPr lang="ro-RO" sz="1200" dirty="0">
                <a:solidFill>
                  <a:srgbClr val="FFFF00"/>
                </a:solidFill>
              </a:rPr>
              <a:t>&lt;</a:t>
            </a:r>
            <a:r>
              <a:rPr lang="ro-RO" sz="1200" dirty="0" err="1">
                <a:solidFill>
                  <a:srgbClr val="FFFF00"/>
                </a:solidFill>
              </a:rPr>
              <a:t>svg</a:t>
            </a:r>
            <a:r>
              <a:rPr lang="ro-RO" sz="1200" dirty="0">
                <a:solidFill>
                  <a:srgbClr val="FFFF00"/>
                </a:solidFill>
              </a:rPr>
              <a:t> </a:t>
            </a:r>
            <a:r>
              <a:rPr lang="ro-RO" sz="1200" dirty="0" err="1">
                <a:solidFill>
                  <a:srgbClr val="FFFF00"/>
                </a:solidFill>
              </a:rPr>
              <a:t>src</a:t>
            </a:r>
            <a:r>
              <a:rPr lang="ro-RO" sz="1200" dirty="0">
                <a:solidFill>
                  <a:srgbClr val="FFFF00"/>
                </a:solidFill>
              </a:rPr>
              <a:t>=</a:t>
            </a:r>
            <a:r>
              <a:rPr lang="ro-RO" sz="1200" dirty="0" err="1">
                <a:solidFill>
                  <a:srgbClr val="FFFF00"/>
                </a:solidFill>
              </a:rPr>
              <a:t>Something</a:t>
            </a:r>
            <a:r>
              <a:rPr lang="ro-RO" sz="1200" dirty="0">
                <a:solidFill>
                  <a:srgbClr val="FFFF00"/>
                </a:solidFill>
              </a:rPr>
              <a:t> </a:t>
            </a:r>
            <a:r>
              <a:rPr lang="ro-RO" sz="1200" dirty="0" err="1">
                <a:solidFill>
                  <a:srgbClr val="FFFF00"/>
                </a:solidFill>
              </a:rPr>
              <a:t>onload</a:t>
            </a:r>
            <a:r>
              <a:rPr lang="ro-RO" sz="1200" dirty="0">
                <a:solidFill>
                  <a:srgbClr val="FFFF00"/>
                </a:solidFill>
              </a:rPr>
              <a:t>=alert(</a:t>
            </a:r>
            <a:r>
              <a:rPr lang="ro-RO" sz="1200" dirty="0" err="1">
                <a:solidFill>
                  <a:srgbClr val="FFFF00"/>
                </a:solidFill>
              </a:rPr>
              <a:t>unescape</a:t>
            </a:r>
            <a:r>
              <a:rPr lang="ro-RO" sz="1200" dirty="0">
                <a:solidFill>
                  <a:srgbClr val="FFFF00"/>
                </a:solidFill>
              </a:rPr>
              <a:t>('%3Csvg%20src%3DSomething%20onload%3D%5BSAVE_PAYLOAD%5D%20/%3E')); /&gt;</a:t>
            </a:r>
            <a:br>
              <a:rPr lang="ro-RO" sz="1200" dirty="0">
                <a:solidFill>
                  <a:srgbClr val="FFFF00"/>
                </a:solidFill>
              </a:rPr>
            </a:br>
            <a:r>
              <a:rPr lang="ro-RO" sz="1200" dirty="0">
                <a:solidFill>
                  <a:srgbClr val="FFFF00"/>
                </a:solidFill>
              </a:rPr>
              <a:t>&lt;</a:t>
            </a:r>
            <a:r>
              <a:rPr lang="ro-RO" sz="1200" dirty="0" err="1">
                <a:solidFill>
                  <a:srgbClr val="FFFF00"/>
                </a:solidFill>
              </a:rPr>
              <a:t>svg</a:t>
            </a:r>
            <a:r>
              <a:rPr lang="ro-RO" sz="1200" dirty="0">
                <a:solidFill>
                  <a:srgbClr val="FFFF00"/>
                </a:solidFill>
              </a:rPr>
              <a:t> </a:t>
            </a:r>
            <a:r>
              <a:rPr lang="ro-RO" sz="1200" dirty="0" err="1">
                <a:solidFill>
                  <a:srgbClr val="FFFF00"/>
                </a:solidFill>
              </a:rPr>
              <a:t>value</a:t>
            </a:r>
            <a:r>
              <a:rPr lang="ro-RO" sz="1200" dirty="0">
                <a:solidFill>
                  <a:srgbClr val="FFFF00"/>
                </a:solidFill>
              </a:rPr>
              <a:t>=</a:t>
            </a:r>
            <a:r>
              <a:rPr lang="ro-RO" sz="1200" dirty="0" err="1">
                <a:solidFill>
                  <a:srgbClr val="FFFF00"/>
                </a:solidFill>
              </a:rPr>
              <a:t>Something</a:t>
            </a:r>
            <a:r>
              <a:rPr lang="ro-RO" sz="1200" dirty="0">
                <a:solidFill>
                  <a:srgbClr val="FFFF00"/>
                </a:solidFill>
              </a:rPr>
              <a:t> </a:t>
            </a:r>
            <a:r>
              <a:rPr lang="ro-RO" sz="1200" dirty="0" err="1">
                <a:solidFill>
                  <a:srgbClr val="FFFF00"/>
                </a:solidFill>
              </a:rPr>
              <a:t>onload</a:t>
            </a:r>
            <a:r>
              <a:rPr lang="ro-RO" sz="1200" dirty="0">
                <a:solidFill>
                  <a:srgbClr val="FFFF00"/>
                </a:solidFill>
              </a:rPr>
              <a:t>=alert(</a:t>
            </a:r>
            <a:r>
              <a:rPr lang="ro-RO" sz="1200" dirty="0" err="1">
                <a:solidFill>
                  <a:srgbClr val="FFFF00"/>
                </a:solidFill>
              </a:rPr>
              <a:t>unescape</a:t>
            </a:r>
            <a:r>
              <a:rPr lang="ro-RO" sz="1200" dirty="0">
                <a:solidFill>
                  <a:srgbClr val="FFFF00"/>
                </a:solidFill>
              </a:rPr>
              <a:t>('%3Csvg%20value%3DSomething%20onload%3D%5BSAVE_PAYLOAD%5D%20/%3E')); /&gt;</a:t>
            </a:r>
            <a:endParaRPr 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057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0662-37B8-164A-AEB7-7DAC63B4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9AF1B-6056-4E4E-983B-701499C0E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payloads can be displayed</a:t>
            </a:r>
          </a:p>
          <a:p>
            <a:r>
              <a:rPr lang="en-US" dirty="0"/>
              <a:t>They can be rendered on iframes</a:t>
            </a:r>
          </a:p>
          <a:p>
            <a:r>
              <a:rPr lang="en-US" dirty="0"/>
              <a:t>They can be sent as GET or POST data (using the browser)</a:t>
            </a:r>
          </a:p>
        </p:txBody>
      </p:sp>
    </p:spTree>
    <p:extLst>
      <p:ext uri="{BB962C8B-B14F-4D97-AF65-F5344CB8AC3E}">
        <p14:creationId xmlns:p14="http://schemas.microsoft.com/office/powerpoint/2010/main" val="2683808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CEA5-E5D3-5F43-AF12-290898AF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315C2-D784-D644-B5F2-CE2B8417B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Finding new XSS vectors, for any browser</a:t>
            </a:r>
          </a:p>
          <a:p>
            <a:r>
              <a:rPr lang="ro-RO" dirty="0" err="1"/>
              <a:t>Testing</a:t>
            </a:r>
            <a:r>
              <a:rPr lang="ro-RO" dirty="0"/>
              <a:t> XSS </a:t>
            </a:r>
            <a:r>
              <a:rPr lang="ro-RO" dirty="0" err="1"/>
              <a:t>payloads</a:t>
            </a:r>
            <a:r>
              <a:rPr lang="ro-RO" dirty="0"/>
              <a:t> on GET </a:t>
            </a:r>
            <a:r>
              <a:rPr lang="ro-RO" dirty="0" err="1"/>
              <a:t>and</a:t>
            </a:r>
            <a:r>
              <a:rPr lang="ro-RO" dirty="0"/>
              <a:t> POST </a:t>
            </a:r>
            <a:r>
              <a:rPr lang="ro-RO" dirty="0" err="1"/>
              <a:t>parameters</a:t>
            </a:r>
            <a:endParaRPr lang="ro-RO" dirty="0"/>
          </a:p>
          <a:p>
            <a:r>
              <a:rPr lang="ro-RO" dirty="0"/>
              <a:t>Finding DOM XSS </a:t>
            </a:r>
            <a:r>
              <a:rPr lang="ro-RO" dirty="0" err="1"/>
              <a:t>vulnerabilities</a:t>
            </a:r>
            <a:endParaRPr lang="ro-RO" dirty="0"/>
          </a:p>
          <a:p>
            <a:r>
              <a:rPr lang="ro-RO" dirty="0" err="1"/>
              <a:t>Bypassing</a:t>
            </a:r>
            <a:r>
              <a:rPr lang="ro-RO" dirty="0"/>
              <a:t> XSS </a:t>
            </a:r>
            <a:r>
              <a:rPr lang="ro-RO" dirty="0" err="1"/>
              <a:t>Auditors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browser</a:t>
            </a:r>
          </a:p>
          <a:p>
            <a:r>
              <a:rPr lang="ro-RO" dirty="0" err="1"/>
              <a:t>Bypassing</a:t>
            </a:r>
            <a:r>
              <a:rPr lang="ro-RO" dirty="0"/>
              <a:t> web </a:t>
            </a:r>
            <a:r>
              <a:rPr lang="ro-RO" dirty="0" err="1"/>
              <a:t>application</a:t>
            </a:r>
            <a:r>
              <a:rPr lang="ro-RO" dirty="0"/>
              <a:t> </a:t>
            </a:r>
            <a:r>
              <a:rPr lang="ro-RO" dirty="0" err="1"/>
              <a:t>firewalls</a:t>
            </a:r>
            <a:endParaRPr lang="ro-RO" dirty="0"/>
          </a:p>
          <a:p>
            <a:r>
              <a:rPr lang="ro-RO" dirty="0" err="1"/>
              <a:t>Exploiting</a:t>
            </a:r>
            <a:r>
              <a:rPr lang="ro-RO" dirty="0"/>
              <a:t> HTML </a:t>
            </a:r>
            <a:r>
              <a:rPr lang="ro-RO" dirty="0" err="1"/>
              <a:t>whitelist</a:t>
            </a:r>
            <a:r>
              <a:rPr lang="ro-RO" dirty="0"/>
              <a:t> </a:t>
            </a:r>
            <a:r>
              <a:rPr lang="ro-RO" dirty="0" err="1"/>
              <a:t>features</a:t>
            </a: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64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6FE8-5EAC-AE45-AE39-E0CF4728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5662B-7B7C-0247-94B2-173F0EA20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string lists (e.g. passwords)</a:t>
            </a:r>
          </a:p>
          <a:p>
            <a:r>
              <a:rPr lang="en-US" dirty="0"/>
              <a:t>Basic Burp Intruder functionality</a:t>
            </a:r>
          </a:p>
          <a:p>
            <a:r>
              <a:rPr lang="en-US" dirty="0"/>
              <a:t>Bruteforce on GET/POST parameters</a:t>
            </a:r>
          </a:p>
          <a:p>
            <a:r>
              <a:rPr lang="en-US" dirty="0"/>
              <a:t>Extend functionality with JavaScript</a:t>
            </a:r>
          </a:p>
          <a:p>
            <a:r>
              <a:rPr lang="en-US" dirty="0"/>
              <a:t>Exploit other vulnerabilities (e.g. SQL Injection)</a:t>
            </a:r>
          </a:p>
        </p:txBody>
      </p:sp>
    </p:spTree>
    <p:extLst>
      <p:ext uri="{BB962C8B-B14F-4D97-AF65-F5344CB8AC3E}">
        <p14:creationId xmlns:p14="http://schemas.microsoft.com/office/powerpoint/2010/main" val="950089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E6C99-87CF-0348-95C9-221D045F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8D4CA-4443-EC41-A06E-CAB569DAE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control over browser headers (e.g. </a:t>
            </a:r>
            <a:r>
              <a:rPr lang="en-US" dirty="0">
                <a:solidFill>
                  <a:srgbClr val="FFFF00"/>
                </a:solidFill>
              </a:rPr>
              <a:t>X-Frame-Options</a:t>
            </a:r>
            <a:r>
              <a:rPr lang="en-US" dirty="0"/>
              <a:t>)</a:t>
            </a:r>
          </a:p>
          <a:p>
            <a:r>
              <a:rPr lang="en-US" dirty="0"/>
              <a:t>Can use Burp or other tool to modify the headers</a:t>
            </a:r>
          </a:p>
          <a:p>
            <a:r>
              <a:rPr lang="en-US" dirty="0"/>
              <a:t>Browser issued requests, so no </a:t>
            </a:r>
            <a:r>
              <a:rPr lang="en-US" dirty="0">
                <a:solidFill>
                  <a:srgbClr val="FFFF00"/>
                </a:solidFill>
              </a:rPr>
              <a:t>Content-Type: application/</a:t>
            </a:r>
            <a:r>
              <a:rPr lang="en-US" dirty="0" err="1">
                <a:solidFill>
                  <a:srgbClr val="FFFF00"/>
                </a:solidFill>
              </a:rPr>
              <a:t>json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for example</a:t>
            </a:r>
          </a:p>
          <a:p>
            <a:r>
              <a:rPr lang="en-US" dirty="0"/>
              <a:t>Might work different on different browsers</a:t>
            </a:r>
          </a:p>
        </p:txBody>
      </p:sp>
    </p:spTree>
    <p:extLst>
      <p:ext uri="{BB962C8B-B14F-4D97-AF65-F5344CB8AC3E}">
        <p14:creationId xmlns:p14="http://schemas.microsoft.com/office/powerpoint/2010/main" val="2464094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9A1C-3254-4848-A1B5-0B785EC0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985140" cy="1320800"/>
          </a:xfrm>
        </p:spPr>
        <p:txBody>
          <a:bodyPr>
            <a:normAutofit/>
          </a:bodyPr>
          <a:lstStyle/>
          <a:p>
            <a:r>
              <a:rPr lang="ro-RO" dirty="0"/>
              <a:t>Finding new XSS vectors, for any browser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A20C6-42D2-2847-85B5-522C9953E20E}"/>
              </a:ext>
            </a:extLst>
          </p:cNvPr>
          <p:cNvSpPr txBox="1"/>
          <p:nvPr/>
        </p:nvSpPr>
        <p:spPr>
          <a:xfrm>
            <a:off x="677334" y="2243579"/>
            <a:ext cx="96638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&lt;</a:t>
            </a:r>
            <a:r>
              <a:rPr lang="en-US" dirty="0" err="1">
                <a:solidFill>
                  <a:srgbClr val="FFFF00"/>
                </a:solidFill>
              </a:rPr>
              <a:t>svg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src</a:t>
            </a:r>
            <a:r>
              <a:rPr lang="en-US" dirty="0">
                <a:solidFill>
                  <a:srgbClr val="FFFF00"/>
                </a:solidFill>
              </a:rPr>
              <a:t>=Something onload=[SAVE_PAYLOAD] /&gt;</a:t>
            </a:r>
          </a:p>
          <a:p>
            <a:r>
              <a:rPr lang="en-US" dirty="0">
                <a:solidFill>
                  <a:srgbClr val="FFFF00"/>
                </a:solidFill>
              </a:rPr>
              <a:t>&lt;</a:t>
            </a:r>
            <a:r>
              <a:rPr lang="en-US" dirty="0" err="1">
                <a:solidFill>
                  <a:srgbClr val="FFFF00"/>
                </a:solidFill>
              </a:rPr>
              <a:t>svg</a:t>
            </a:r>
            <a:r>
              <a:rPr lang="en-US" dirty="0">
                <a:solidFill>
                  <a:srgbClr val="FFFF00"/>
                </a:solidFill>
              </a:rPr>
              <a:t> value=Something onload=[SAVE_PAYLOAD] /&gt;</a:t>
            </a:r>
          </a:p>
          <a:p>
            <a:r>
              <a:rPr lang="en-US" dirty="0">
                <a:solidFill>
                  <a:srgbClr val="FFFF00"/>
                </a:solidFill>
              </a:rPr>
              <a:t>&lt;</a:t>
            </a:r>
            <a:r>
              <a:rPr lang="en-US" dirty="0" err="1">
                <a:solidFill>
                  <a:srgbClr val="FFFF00"/>
                </a:solidFill>
              </a:rPr>
              <a:t>svg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href</a:t>
            </a:r>
            <a:r>
              <a:rPr lang="en-US" dirty="0">
                <a:solidFill>
                  <a:srgbClr val="FFFF00"/>
                </a:solidFill>
              </a:rPr>
              <a:t>=Something onload=[SAVE_PAYLOAD] /&gt;</a:t>
            </a:r>
          </a:p>
          <a:p>
            <a:r>
              <a:rPr lang="en-US" dirty="0">
                <a:solidFill>
                  <a:srgbClr val="FFFF00"/>
                </a:solidFill>
              </a:rPr>
              <a:t>&lt;video </a:t>
            </a:r>
            <a:r>
              <a:rPr lang="en-US" dirty="0" err="1">
                <a:solidFill>
                  <a:srgbClr val="FFFF00"/>
                </a:solidFill>
              </a:rPr>
              <a:t>src</a:t>
            </a:r>
            <a:r>
              <a:rPr lang="en-US" dirty="0">
                <a:solidFill>
                  <a:srgbClr val="FFFF00"/>
                </a:solidFill>
              </a:rPr>
              <a:t>=Something </a:t>
            </a:r>
            <a:r>
              <a:rPr lang="en-US" dirty="0" err="1">
                <a:solidFill>
                  <a:srgbClr val="FFFF00"/>
                </a:solidFill>
              </a:rPr>
              <a:t>onerror</a:t>
            </a:r>
            <a:r>
              <a:rPr lang="en-US" dirty="0">
                <a:solidFill>
                  <a:srgbClr val="FFFF00"/>
                </a:solidFill>
              </a:rPr>
              <a:t>=[SAVE_PAYLOAD] /&gt;</a:t>
            </a:r>
          </a:p>
          <a:p>
            <a:r>
              <a:rPr lang="en-US" dirty="0">
                <a:solidFill>
                  <a:srgbClr val="FFFF00"/>
                </a:solidFill>
              </a:rPr>
              <a:t>&lt;</a:t>
            </a:r>
            <a:r>
              <a:rPr lang="en-US" dirty="0" err="1">
                <a:solidFill>
                  <a:srgbClr val="FFFF00"/>
                </a:solidFill>
              </a:rPr>
              <a:t>img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src</a:t>
            </a:r>
            <a:r>
              <a:rPr lang="en-US" dirty="0">
                <a:solidFill>
                  <a:srgbClr val="FFFF00"/>
                </a:solidFill>
              </a:rPr>
              <a:t>=Something </a:t>
            </a:r>
            <a:r>
              <a:rPr lang="en-US" dirty="0" err="1">
                <a:solidFill>
                  <a:srgbClr val="FFFF00"/>
                </a:solidFill>
              </a:rPr>
              <a:t>onerror</a:t>
            </a:r>
            <a:r>
              <a:rPr lang="en-US" dirty="0">
                <a:solidFill>
                  <a:srgbClr val="FFFF00"/>
                </a:solidFill>
              </a:rPr>
              <a:t>=[SAVE_PAYLOAD] /&gt;</a:t>
            </a:r>
          </a:p>
          <a:p>
            <a:r>
              <a:rPr lang="en-US" dirty="0">
                <a:solidFill>
                  <a:srgbClr val="FFFF00"/>
                </a:solidFill>
              </a:rPr>
              <a:t>&lt;audio </a:t>
            </a:r>
            <a:r>
              <a:rPr lang="en-US" dirty="0" err="1">
                <a:solidFill>
                  <a:srgbClr val="FFFF00"/>
                </a:solidFill>
              </a:rPr>
              <a:t>src</a:t>
            </a:r>
            <a:r>
              <a:rPr lang="en-US" dirty="0">
                <a:solidFill>
                  <a:srgbClr val="FFFF00"/>
                </a:solidFill>
              </a:rPr>
              <a:t>=Something </a:t>
            </a:r>
            <a:r>
              <a:rPr lang="en-US" dirty="0" err="1">
                <a:solidFill>
                  <a:srgbClr val="FFFF00"/>
                </a:solidFill>
              </a:rPr>
              <a:t>onerror</a:t>
            </a:r>
            <a:r>
              <a:rPr lang="en-US" dirty="0">
                <a:solidFill>
                  <a:srgbClr val="FFFF00"/>
                </a:solidFill>
              </a:rPr>
              <a:t>=[SAVE_PAYLOAD] /&gt;</a:t>
            </a:r>
          </a:p>
        </p:txBody>
      </p:sp>
    </p:spTree>
    <p:extLst>
      <p:ext uri="{BB962C8B-B14F-4D97-AF65-F5344CB8AC3E}">
        <p14:creationId xmlns:p14="http://schemas.microsoft.com/office/powerpoint/2010/main" val="227197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A338-4560-8D44-A766-B7F051AFC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767565" cy="1320800"/>
          </a:xfrm>
        </p:spPr>
        <p:txBody>
          <a:bodyPr>
            <a:normAutofit fontScale="90000"/>
          </a:bodyPr>
          <a:lstStyle/>
          <a:p>
            <a:r>
              <a:rPr lang="ro-RO" dirty="0" err="1"/>
              <a:t>Testing</a:t>
            </a:r>
            <a:r>
              <a:rPr lang="ro-RO" dirty="0"/>
              <a:t> XSS </a:t>
            </a:r>
            <a:r>
              <a:rPr lang="ro-RO" dirty="0" err="1"/>
              <a:t>payloads</a:t>
            </a:r>
            <a:r>
              <a:rPr lang="ro-RO" dirty="0"/>
              <a:t> on GET </a:t>
            </a:r>
            <a:r>
              <a:rPr lang="ro-RO" dirty="0" err="1"/>
              <a:t>and</a:t>
            </a:r>
            <a:r>
              <a:rPr lang="ro-RO" dirty="0"/>
              <a:t> POST </a:t>
            </a:r>
            <a:r>
              <a:rPr lang="ro-RO" dirty="0" err="1"/>
              <a:t>parameters</a:t>
            </a:r>
            <a:br>
              <a:rPr lang="ro-RO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CC0E-2E94-F24C-ADE6-8F06C9B4C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Already have a list of XSS payloads</a:t>
            </a:r>
          </a:p>
          <a:p>
            <a:r>
              <a:rPr lang="en-US" dirty="0"/>
              <a:t>Or generate one</a:t>
            </a:r>
          </a:p>
          <a:p>
            <a:r>
              <a:rPr lang="en-US" dirty="0"/>
              <a:t>And try it to GET or POST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63D3E-291E-9E43-AFCF-4436058D6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368" y="3933162"/>
            <a:ext cx="78486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83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6FE9-A11D-364C-907D-962574EC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Finding DOM XSS </a:t>
            </a:r>
            <a:r>
              <a:rPr lang="ro-RO" dirty="0" err="1"/>
              <a:t>vulnerabilities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84970-50C7-B34A-95A4-A9EDAB9F2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testing on GET or POST parameters</a:t>
            </a:r>
          </a:p>
          <a:p>
            <a:r>
              <a:rPr lang="en-US" dirty="0"/>
              <a:t>Can fuzz parameters which are used by JavaScript</a:t>
            </a:r>
          </a:p>
          <a:p>
            <a:r>
              <a:rPr lang="en-US" dirty="0"/>
              <a:t>Or can fuzz </a:t>
            </a:r>
            <a:r>
              <a:rPr lang="en-US" dirty="0" err="1"/>
              <a:t>location.hash</a:t>
            </a:r>
            <a:r>
              <a:rPr lang="en-US" dirty="0"/>
              <a:t> (e.g. </a:t>
            </a:r>
            <a:r>
              <a:rPr lang="en-US" dirty="0" err="1">
                <a:solidFill>
                  <a:srgbClr val="FFFF00"/>
                </a:solidFill>
              </a:rPr>
              <a:t>xss.php</a:t>
            </a:r>
            <a:r>
              <a:rPr lang="en-US" dirty="0">
                <a:solidFill>
                  <a:srgbClr val="FFFF00"/>
                </a:solidFill>
              </a:rPr>
              <a:t>#&lt;</a:t>
            </a:r>
            <a:r>
              <a:rPr lang="en-US" dirty="0" err="1">
                <a:solidFill>
                  <a:srgbClr val="FFFF00"/>
                </a:solidFill>
              </a:rPr>
              <a:t>img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src</a:t>
            </a:r>
            <a:r>
              <a:rPr lang="en-US" dirty="0">
                <a:solidFill>
                  <a:srgbClr val="FFFF00"/>
                </a:solidFill>
              </a:rPr>
              <a:t>=x </a:t>
            </a:r>
            <a:r>
              <a:rPr lang="en-US" dirty="0" err="1">
                <a:solidFill>
                  <a:srgbClr val="FFFF00"/>
                </a:solidFill>
              </a:rPr>
              <a:t>onerror</a:t>
            </a:r>
            <a:r>
              <a:rPr lang="en-US" dirty="0">
                <a:solidFill>
                  <a:srgbClr val="FFFF00"/>
                </a:solidFill>
              </a:rPr>
              <a:t>=alert(1)&gt;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8276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44EC-028B-1E49-81E1-CB9A0ECA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Bypassing</a:t>
            </a:r>
            <a:r>
              <a:rPr lang="ro-RO" dirty="0"/>
              <a:t> XSS </a:t>
            </a:r>
            <a:r>
              <a:rPr lang="ro-RO" dirty="0" err="1"/>
              <a:t>Auditors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browser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46AA4-2C29-414C-9E67-06D605101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>
                <a:solidFill>
                  <a:srgbClr val="FFFF00"/>
                </a:solidFill>
              </a:rPr>
              <a:t>&lt;script </a:t>
            </a:r>
            <a:r>
              <a:rPr lang="ro-RO" dirty="0" err="1">
                <a:solidFill>
                  <a:srgbClr val="FFFF00"/>
                </a:solidFill>
              </a:rPr>
              <a:t>src</a:t>
            </a:r>
            <a:r>
              <a:rPr lang="ro-RO" dirty="0">
                <a:solidFill>
                  <a:srgbClr val="FFFF00"/>
                </a:solidFill>
              </a:rPr>
              <a:t>="</a:t>
            </a:r>
            <a:r>
              <a:rPr lang="ro-RO" dirty="0" err="1">
                <a:solidFill>
                  <a:srgbClr val="FFFF00"/>
                </a:solidFill>
              </a:rPr>
              <a:t>data:,alert</a:t>
            </a:r>
            <a:r>
              <a:rPr lang="ro-RO" dirty="0">
                <a:solidFill>
                  <a:srgbClr val="FFFF00"/>
                </a:solidFill>
              </a:rPr>
              <a:t>(1)%250A--&gt;</a:t>
            </a:r>
          </a:p>
          <a:p>
            <a:r>
              <a:rPr lang="ro-RO" dirty="0">
                <a:solidFill>
                  <a:srgbClr val="FFFF00"/>
                </a:solidFill>
              </a:rPr>
              <a:t>&lt;script&gt;alert(1)&lt;/script</a:t>
            </a:r>
          </a:p>
          <a:p>
            <a:r>
              <a:rPr lang="ro-RO" dirty="0">
                <a:solidFill>
                  <a:srgbClr val="FFFF00"/>
                </a:solidFill>
              </a:rPr>
              <a:t>&lt;script&gt;alert(1)%0d%0a--&gt;%09&lt;/script</a:t>
            </a:r>
          </a:p>
          <a:p>
            <a:r>
              <a:rPr lang="ro-RO" dirty="0">
                <a:solidFill>
                  <a:srgbClr val="FFFF00"/>
                </a:solidFill>
              </a:rPr>
              <a:t>&lt;x&gt;%00%00%00%00%00%00%00&lt;script&gt;alert(1)&lt;/script&gt;</a:t>
            </a:r>
          </a:p>
          <a:p>
            <a:r>
              <a:rPr lang="ro-RO" dirty="0" err="1"/>
              <a:t>Source</a:t>
            </a:r>
            <a:r>
              <a:rPr lang="ro-RO" dirty="0"/>
              <a:t>: </a:t>
            </a:r>
            <a:r>
              <a:rPr lang="ro-RO" dirty="0">
                <a:hlinkClick r:id="rId2"/>
              </a:rPr>
              <a:t>https://github.com/EdOverflow/bugbounty-cheatsheet/blob/master/cheatsheets/xss.md</a:t>
            </a:r>
            <a:r>
              <a:rPr lang="ro-RO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87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1A012-0916-8E4F-9B9C-B9EE45B1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B4664-60A3-7245-A418-F8084011B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Senior Application Security Engineer - 1and1 Romania</a:t>
            </a:r>
          </a:p>
          <a:p>
            <a:r>
              <a:rPr lang="en-US" dirty="0"/>
              <a:t>Administrator - </a:t>
            </a:r>
            <a:r>
              <a:rPr lang="en-US" dirty="0">
                <a:hlinkClick r:id="rId2"/>
              </a:rPr>
              <a:t>https://rstforums.com/forum/</a:t>
            </a:r>
            <a:r>
              <a:rPr lang="en-US" dirty="0"/>
              <a:t> </a:t>
            </a:r>
          </a:p>
          <a:p>
            <a:r>
              <a:rPr lang="en-US" dirty="0"/>
              <a:t>Blogger - </a:t>
            </a:r>
            <a:r>
              <a:rPr lang="en-US" dirty="0">
                <a:hlinkClick r:id="rId3"/>
              </a:rPr>
              <a:t>https://nytrosecurity.com/</a:t>
            </a:r>
            <a:r>
              <a:rPr lang="en-US" dirty="0"/>
              <a:t> </a:t>
            </a:r>
          </a:p>
          <a:p>
            <a:r>
              <a:rPr lang="en-US" dirty="0"/>
              <a:t>Twitter - </a:t>
            </a:r>
            <a:r>
              <a:rPr lang="en-US" dirty="0">
                <a:hlinkClick r:id="rId4"/>
              </a:rPr>
              <a:t>https://twitter.com/NytroRST</a:t>
            </a:r>
            <a:r>
              <a:rPr lang="en-US" dirty="0"/>
              <a:t> </a:t>
            </a:r>
          </a:p>
          <a:p>
            <a:r>
              <a:rPr lang="en-US" dirty="0"/>
              <a:t>Speaker – </a:t>
            </a:r>
            <a:r>
              <a:rPr lang="en-US" dirty="0" err="1"/>
              <a:t>BSides</a:t>
            </a:r>
            <a:r>
              <a:rPr lang="en-US" dirty="0"/>
              <a:t>, Defcon, BlackHat Arsenal, Defcamp, OWASP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40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AC68-C67C-8C4D-ABBB-24C613F3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Bypassing</a:t>
            </a:r>
            <a:r>
              <a:rPr lang="ro-RO" dirty="0"/>
              <a:t> web </a:t>
            </a:r>
            <a:r>
              <a:rPr lang="ro-RO" dirty="0" err="1"/>
              <a:t>application</a:t>
            </a:r>
            <a:r>
              <a:rPr lang="ro-RO" dirty="0"/>
              <a:t> </a:t>
            </a:r>
            <a:r>
              <a:rPr lang="ro-RO" dirty="0" err="1"/>
              <a:t>firewalls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09DD3-4A95-0C42-81A3-9A19DC2FC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>
                <a:solidFill>
                  <a:srgbClr val="FFFF00"/>
                </a:solidFill>
              </a:rPr>
              <a:t>&lt;</a:t>
            </a:r>
            <a:r>
              <a:rPr lang="ro-RO" dirty="0" err="1">
                <a:solidFill>
                  <a:srgbClr val="FFFF00"/>
                </a:solidFill>
              </a:rPr>
              <a:t>iframe</a:t>
            </a:r>
            <a:r>
              <a:rPr lang="ro-RO" dirty="0">
                <a:solidFill>
                  <a:srgbClr val="FFFF00"/>
                </a:solidFill>
              </a:rPr>
              <a:t>/</a:t>
            </a:r>
            <a:r>
              <a:rPr lang="ro-RO" dirty="0" err="1">
                <a:solidFill>
                  <a:srgbClr val="FFFF00"/>
                </a:solidFill>
              </a:rPr>
              <a:t>onload</a:t>
            </a:r>
            <a:r>
              <a:rPr lang="ro-RO" dirty="0">
                <a:solidFill>
                  <a:srgbClr val="FFFF00"/>
                </a:solidFill>
              </a:rPr>
              <a:t>='</a:t>
            </a:r>
            <a:r>
              <a:rPr lang="ro-RO" dirty="0" err="1">
                <a:solidFill>
                  <a:srgbClr val="FFFF00"/>
                </a:solidFill>
              </a:rPr>
              <a:t>this</a:t>
            </a:r>
            <a:r>
              <a:rPr lang="ro-RO" dirty="0">
                <a:solidFill>
                  <a:srgbClr val="FFFF00"/>
                </a:solidFill>
              </a:rPr>
              <a:t>["</a:t>
            </a:r>
            <a:r>
              <a:rPr lang="ro-RO" dirty="0" err="1">
                <a:solidFill>
                  <a:srgbClr val="FFFF00"/>
                </a:solidFill>
              </a:rPr>
              <a:t>src</a:t>
            </a:r>
            <a:r>
              <a:rPr lang="ro-RO" dirty="0">
                <a:solidFill>
                  <a:srgbClr val="FFFF00"/>
                </a:solidFill>
              </a:rPr>
              <a:t>"]="</a:t>
            </a:r>
            <a:r>
              <a:rPr lang="ro-RO" dirty="0" err="1">
                <a:solidFill>
                  <a:srgbClr val="FFFF00"/>
                </a:solidFill>
              </a:rPr>
              <a:t>javas&amp;Tab;cript:al</a:t>
            </a:r>
            <a:r>
              <a:rPr lang="ro-RO" dirty="0">
                <a:solidFill>
                  <a:srgbClr val="FFFF00"/>
                </a:solidFill>
              </a:rPr>
              <a:t>"+"</a:t>
            </a:r>
            <a:r>
              <a:rPr lang="ro-RO" dirty="0" err="1">
                <a:solidFill>
                  <a:srgbClr val="FFFF00"/>
                </a:solidFill>
              </a:rPr>
              <a:t>ert</a:t>
            </a:r>
            <a:r>
              <a:rPr lang="ro-RO" dirty="0">
                <a:solidFill>
                  <a:srgbClr val="FFFF00"/>
                </a:solidFill>
              </a:rPr>
              <a:t>``”’;&gt;</a:t>
            </a:r>
          </a:p>
          <a:p>
            <a:r>
              <a:rPr lang="ro-RO" dirty="0">
                <a:solidFill>
                  <a:srgbClr val="FFFF00"/>
                </a:solidFill>
              </a:rPr>
              <a:t>&lt;</a:t>
            </a:r>
            <a:r>
              <a:rPr lang="ro-RO" dirty="0" err="1">
                <a:solidFill>
                  <a:srgbClr val="FFFF00"/>
                </a:solidFill>
              </a:rPr>
              <a:t>img</a:t>
            </a:r>
            <a:r>
              <a:rPr lang="ro-RO" dirty="0">
                <a:solidFill>
                  <a:srgbClr val="FFFF00"/>
                </a:solidFill>
              </a:rPr>
              <a:t>/</a:t>
            </a:r>
            <a:r>
              <a:rPr lang="ro-RO" dirty="0" err="1">
                <a:solidFill>
                  <a:srgbClr val="FFFF00"/>
                </a:solidFill>
              </a:rPr>
              <a:t>src</a:t>
            </a:r>
            <a:r>
              <a:rPr lang="ro-RO" dirty="0">
                <a:solidFill>
                  <a:srgbClr val="FFFF00"/>
                </a:solidFill>
              </a:rPr>
              <a:t>=q </a:t>
            </a:r>
            <a:r>
              <a:rPr lang="ro-RO" dirty="0" err="1">
                <a:solidFill>
                  <a:srgbClr val="FFFF00"/>
                </a:solidFill>
              </a:rPr>
              <a:t>onerror</a:t>
            </a:r>
            <a:r>
              <a:rPr lang="ro-RO" dirty="0">
                <a:solidFill>
                  <a:srgbClr val="FFFF00"/>
                </a:solidFill>
              </a:rPr>
              <a:t>='new </a:t>
            </a:r>
            <a:r>
              <a:rPr lang="ro-RO" dirty="0" err="1">
                <a:solidFill>
                  <a:srgbClr val="FFFF00"/>
                </a:solidFill>
              </a:rPr>
              <a:t>Function`al</a:t>
            </a:r>
            <a:r>
              <a:rPr lang="ro-RO" dirty="0">
                <a:solidFill>
                  <a:srgbClr val="FFFF00"/>
                </a:solidFill>
              </a:rPr>
              <a:t>\</a:t>
            </a:r>
            <a:r>
              <a:rPr lang="ro-RO" dirty="0" err="1">
                <a:solidFill>
                  <a:srgbClr val="FFFF00"/>
                </a:solidFill>
              </a:rPr>
              <a:t>ert</a:t>
            </a:r>
            <a:r>
              <a:rPr lang="ro-RO" dirty="0">
                <a:solidFill>
                  <a:srgbClr val="FFFF00"/>
                </a:solidFill>
              </a:rPr>
              <a:t>\`1\``’&gt;</a:t>
            </a:r>
          </a:p>
          <a:p>
            <a:r>
              <a:rPr lang="ro-RO" dirty="0" err="1"/>
              <a:t>Source</a:t>
            </a:r>
            <a:r>
              <a:rPr lang="ro-RO" dirty="0"/>
              <a:t>: </a:t>
            </a:r>
            <a:r>
              <a:rPr lang="ro-RO" dirty="0">
                <a:hlinkClick r:id="rId2"/>
              </a:rPr>
              <a:t>https://github.com/EdOverflow/bugbounty-cheatsheet/blob/master/cheatsheets/xss.md</a:t>
            </a:r>
            <a:r>
              <a:rPr lang="ro-R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5191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DB80-6E83-FC44-B897-F520332FB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Exploiting</a:t>
            </a:r>
            <a:r>
              <a:rPr lang="ro-RO" dirty="0"/>
              <a:t> HTML </a:t>
            </a:r>
            <a:r>
              <a:rPr lang="ro-RO" dirty="0" err="1"/>
              <a:t>whitelist</a:t>
            </a:r>
            <a:r>
              <a:rPr lang="ro-RO" dirty="0"/>
              <a:t> </a:t>
            </a:r>
            <a:r>
              <a:rPr lang="ro-RO" dirty="0" err="1"/>
              <a:t>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FE1CB-AEF2-E14F-A70D-88427AF1C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7274"/>
            <a:ext cx="8596668" cy="1940071"/>
          </a:xfrm>
        </p:spPr>
        <p:txBody>
          <a:bodyPr/>
          <a:lstStyle/>
          <a:p>
            <a:r>
              <a:rPr lang="en-US" dirty="0"/>
              <a:t>Email clients allow HTML emails</a:t>
            </a:r>
          </a:p>
          <a:p>
            <a:r>
              <a:rPr lang="en-US" dirty="0"/>
              <a:t>They use whitelisting</a:t>
            </a:r>
          </a:p>
          <a:p>
            <a:r>
              <a:rPr lang="en-US" dirty="0"/>
              <a:t>Might be possible to bypass the protection to find XSS vulnerabilities</a:t>
            </a:r>
          </a:p>
          <a:p>
            <a:r>
              <a:rPr lang="en-US" dirty="0"/>
              <a:t>Or at least to find ways to bypass loading images from remote servers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648F67-01DB-084E-9044-88B6962A83ED}"/>
              </a:ext>
            </a:extLst>
          </p:cNvPr>
          <p:cNvSpPr txBox="1"/>
          <p:nvPr/>
        </p:nvSpPr>
        <p:spPr>
          <a:xfrm>
            <a:off x="677334" y="3497345"/>
            <a:ext cx="95399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&lt;html </a:t>
            </a:r>
            <a:r>
              <a:rPr lang="en-US" sz="1200" dirty="0" err="1">
                <a:solidFill>
                  <a:srgbClr val="FFFF00"/>
                </a:solidFill>
              </a:rPr>
              <a:t>xmlns</a:t>
            </a:r>
            <a:r>
              <a:rPr lang="en-US" sz="1200" dirty="0">
                <a:solidFill>
                  <a:srgbClr val="FFFF00"/>
                </a:solidFill>
              </a:rPr>
              <a:t>="http://www.w3.org/1999/</a:t>
            </a:r>
            <a:r>
              <a:rPr lang="en-US" sz="1200" dirty="0" err="1">
                <a:solidFill>
                  <a:srgbClr val="FFFF00"/>
                </a:solidFill>
              </a:rPr>
              <a:t>xhtml</a:t>
            </a:r>
            <a:r>
              <a:rPr lang="en-US" sz="1200" dirty="0">
                <a:solidFill>
                  <a:srgbClr val="FFFF00"/>
                </a:solidFill>
              </a:rPr>
              <a:t>"&gt;</a:t>
            </a:r>
          </a:p>
          <a:p>
            <a:endParaRPr lang="en-US" sz="1200" dirty="0">
              <a:solidFill>
                <a:srgbClr val="FFFF00"/>
              </a:solidFill>
            </a:endParaRPr>
          </a:p>
          <a:p>
            <a:r>
              <a:rPr lang="en-US" sz="1200" dirty="0">
                <a:solidFill>
                  <a:srgbClr val="FFFF00"/>
                </a:solidFill>
              </a:rPr>
              <a:t>&lt;head&gt;</a:t>
            </a:r>
          </a:p>
          <a:p>
            <a:r>
              <a:rPr lang="en-US" sz="1200" dirty="0">
                <a:solidFill>
                  <a:srgbClr val="FFFF00"/>
                </a:solidFill>
              </a:rPr>
              <a:t>  &lt;meta http-</a:t>
            </a:r>
            <a:r>
              <a:rPr lang="en-US" sz="1200" dirty="0" err="1">
                <a:solidFill>
                  <a:srgbClr val="FFFF00"/>
                </a:solidFill>
              </a:rPr>
              <a:t>equiv</a:t>
            </a:r>
            <a:r>
              <a:rPr lang="en-US" sz="1200" dirty="0">
                <a:solidFill>
                  <a:srgbClr val="FFFF00"/>
                </a:solidFill>
              </a:rPr>
              <a:t>="Content-Type" content="text/html; charset=utf-8" /&gt;</a:t>
            </a:r>
          </a:p>
          <a:p>
            <a:r>
              <a:rPr lang="en-US" sz="1200" dirty="0">
                <a:solidFill>
                  <a:srgbClr val="FFFF00"/>
                </a:solidFill>
              </a:rPr>
              <a:t>  &lt;title&gt;Announcement&lt;/title&gt;</a:t>
            </a:r>
          </a:p>
          <a:p>
            <a:r>
              <a:rPr lang="en-US" sz="1200" dirty="0">
                <a:solidFill>
                  <a:srgbClr val="FFFF00"/>
                </a:solidFill>
              </a:rPr>
              <a:t>&lt;/head&gt;</a:t>
            </a:r>
          </a:p>
          <a:p>
            <a:endParaRPr lang="en-US" sz="1200" dirty="0">
              <a:solidFill>
                <a:srgbClr val="FFFF00"/>
              </a:solidFill>
            </a:endParaRPr>
          </a:p>
          <a:p>
            <a:r>
              <a:rPr lang="en-US" sz="1200" dirty="0">
                <a:solidFill>
                  <a:srgbClr val="FFFF00"/>
                </a:solidFill>
              </a:rPr>
              <a:t>&lt;body yahoo </a:t>
            </a:r>
            <a:r>
              <a:rPr lang="en-US" sz="1200" dirty="0" err="1">
                <a:solidFill>
                  <a:srgbClr val="FFFF00"/>
                </a:solidFill>
              </a:rPr>
              <a:t>bgcolor</a:t>
            </a:r>
            <a:r>
              <a:rPr lang="en-US" sz="1200" dirty="0">
                <a:solidFill>
                  <a:srgbClr val="FFFF00"/>
                </a:solidFill>
              </a:rPr>
              <a:t>="#</a:t>
            </a:r>
            <a:r>
              <a:rPr lang="en-US" sz="1200" dirty="0" err="1">
                <a:solidFill>
                  <a:srgbClr val="FFFF00"/>
                </a:solidFill>
              </a:rPr>
              <a:t>ffffff</a:t>
            </a:r>
            <a:r>
              <a:rPr lang="en-US" sz="1200" dirty="0">
                <a:solidFill>
                  <a:srgbClr val="FFFF00"/>
                </a:solidFill>
              </a:rPr>
              <a:t>"&gt;</a:t>
            </a:r>
          </a:p>
          <a:p>
            <a:endParaRPr lang="en-US" sz="1200" dirty="0">
              <a:solidFill>
                <a:srgbClr val="FFFF00"/>
              </a:solidFill>
            </a:endParaRPr>
          </a:p>
          <a:p>
            <a:r>
              <a:rPr lang="en-US" sz="1200" dirty="0">
                <a:solidFill>
                  <a:srgbClr val="FFFF00"/>
                </a:solidFill>
              </a:rPr>
              <a:t>&lt;table </a:t>
            </a:r>
            <a:r>
              <a:rPr lang="en-US" sz="1200" dirty="0" err="1">
                <a:solidFill>
                  <a:srgbClr val="FFFF00"/>
                </a:solidFill>
              </a:rPr>
              <a:t>bgcolor</a:t>
            </a:r>
            <a:r>
              <a:rPr lang="en-US" sz="1200" dirty="0">
                <a:solidFill>
                  <a:srgbClr val="FFFF00"/>
                </a:solidFill>
              </a:rPr>
              <a:t>="#</a:t>
            </a:r>
            <a:r>
              <a:rPr lang="en-US" sz="1200" dirty="0" err="1">
                <a:solidFill>
                  <a:srgbClr val="FFFF00"/>
                </a:solidFill>
              </a:rPr>
              <a:t>ffffff</a:t>
            </a:r>
            <a:r>
              <a:rPr lang="en-US" sz="1200" dirty="0">
                <a:solidFill>
                  <a:srgbClr val="FFFF00"/>
                </a:solidFill>
              </a:rPr>
              <a:t>" class="content" align="center" cellpadding="0" </a:t>
            </a:r>
            <a:r>
              <a:rPr lang="en-US" sz="1200" dirty="0" err="1">
                <a:solidFill>
                  <a:srgbClr val="FFFF00"/>
                </a:solidFill>
              </a:rPr>
              <a:t>cellspacing</a:t>
            </a:r>
            <a:r>
              <a:rPr lang="en-US" sz="1200" dirty="0">
                <a:solidFill>
                  <a:srgbClr val="FFFF00"/>
                </a:solidFill>
              </a:rPr>
              <a:t>="0" border="0"&gt;</a:t>
            </a:r>
          </a:p>
          <a:p>
            <a:r>
              <a:rPr lang="en-US" sz="1200" dirty="0">
                <a:solidFill>
                  <a:srgbClr val="FFFF00"/>
                </a:solidFill>
              </a:rPr>
              <a:t>&lt;</a:t>
            </a:r>
            <a:r>
              <a:rPr lang="en-US" sz="1200" dirty="0" err="1">
                <a:solidFill>
                  <a:srgbClr val="FFFF00"/>
                </a:solidFill>
              </a:rPr>
              <a:t>tr</a:t>
            </a:r>
            <a:r>
              <a:rPr lang="en-US" sz="1200" dirty="0">
                <a:solidFill>
                  <a:srgbClr val="FFFF00"/>
                </a:solidFill>
              </a:rPr>
              <a:t>&gt;</a:t>
            </a:r>
          </a:p>
          <a:p>
            <a:r>
              <a:rPr lang="en-US" sz="1200" dirty="0">
                <a:solidFill>
                  <a:srgbClr val="FFFF00"/>
                </a:solidFill>
              </a:rPr>
              <a:t>&lt;td </a:t>
            </a:r>
            <a:r>
              <a:rPr lang="en-US" sz="1200" dirty="0" err="1">
                <a:solidFill>
                  <a:srgbClr val="FFFF00"/>
                </a:solidFill>
              </a:rPr>
              <a:t>valign</a:t>
            </a:r>
            <a:r>
              <a:rPr lang="en-US" sz="1200" dirty="0">
                <a:solidFill>
                  <a:srgbClr val="FFFF00"/>
                </a:solidFill>
              </a:rPr>
              <a:t>="top" </a:t>
            </a:r>
            <a:r>
              <a:rPr lang="en-US" sz="1200" dirty="0" err="1">
                <a:solidFill>
                  <a:srgbClr val="FFFF00"/>
                </a:solidFill>
              </a:rPr>
              <a:t>mc:edit</a:t>
            </a:r>
            <a:r>
              <a:rPr lang="en-US" sz="1200" dirty="0">
                <a:solidFill>
                  <a:srgbClr val="FFFF00"/>
                </a:solidFill>
              </a:rPr>
              <a:t>="</a:t>
            </a:r>
            <a:r>
              <a:rPr lang="en-US" sz="1200" dirty="0" err="1">
                <a:solidFill>
                  <a:srgbClr val="FFFF00"/>
                </a:solidFill>
              </a:rPr>
              <a:t>headerBrand</a:t>
            </a:r>
            <a:r>
              <a:rPr lang="en-US" sz="1200" dirty="0">
                <a:solidFill>
                  <a:srgbClr val="FFFF00"/>
                </a:solidFill>
              </a:rPr>
              <a:t>" id="</a:t>
            </a:r>
            <a:r>
              <a:rPr lang="en-US" sz="1200" dirty="0" err="1">
                <a:solidFill>
                  <a:srgbClr val="FFFF00"/>
                </a:solidFill>
              </a:rPr>
              <a:t>templateContainerHeader</a:t>
            </a:r>
            <a:r>
              <a:rPr lang="en-US" sz="1200" dirty="0">
                <a:solidFill>
                  <a:srgbClr val="FFFF00"/>
                </a:solidFill>
              </a:rPr>
              <a:t>"&gt;</a:t>
            </a:r>
          </a:p>
          <a:p>
            <a:endParaRPr lang="en-US" sz="1200" dirty="0">
              <a:solidFill>
                <a:srgbClr val="FFFF00"/>
              </a:solidFill>
            </a:endParaRPr>
          </a:p>
          <a:p>
            <a:r>
              <a:rPr lang="en-US" sz="1200" dirty="0">
                <a:solidFill>
                  <a:srgbClr val="FFFF00"/>
                </a:solidFill>
              </a:rPr>
              <a:t>&lt;p style="text-align:center;margin:0;padding:0;"&gt;</a:t>
            </a:r>
          </a:p>
          <a:p>
            <a:r>
              <a:rPr lang="en-US" sz="1200" dirty="0">
                <a:solidFill>
                  <a:srgbClr val="FFFF00"/>
                </a:solidFill>
              </a:rPr>
              <a:t>&lt;</a:t>
            </a:r>
            <a:r>
              <a:rPr lang="en-US" sz="1200" dirty="0" err="1">
                <a:solidFill>
                  <a:srgbClr val="FFFF00"/>
                </a:solidFill>
              </a:rPr>
              <a:t>img</a:t>
            </a:r>
            <a:r>
              <a:rPr lang="en-US" sz="1200" dirty="0">
                <a:solidFill>
                  <a:srgbClr val="FFFF00"/>
                </a:solidFill>
              </a:rPr>
              <a:t> </a:t>
            </a:r>
            <a:r>
              <a:rPr lang="en-US" sz="1200" dirty="0" err="1">
                <a:solidFill>
                  <a:srgbClr val="FFFF00"/>
                </a:solidFill>
              </a:rPr>
              <a:t>src</a:t>
            </a:r>
            <a:r>
              <a:rPr lang="en-US" sz="1200" dirty="0">
                <a:solidFill>
                  <a:srgbClr val="FFFF00"/>
                </a:solidFill>
              </a:rPr>
              <a:t>="https://image-</a:t>
            </a:r>
            <a:r>
              <a:rPr lang="en-US" sz="1200" dirty="0" err="1">
                <a:solidFill>
                  <a:srgbClr val="FFFF00"/>
                </a:solidFill>
              </a:rPr>
              <a:t>server.com</a:t>
            </a:r>
            <a:r>
              <a:rPr lang="en-US" sz="1200" dirty="0">
                <a:solidFill>
                  <a:srgbClr val="FFFF00"/>
                </a:solidFill>
              </a:rPr>
              <a:t>/</a:t>
            </a:r>
            <a:r>
              <a:rPr lang="en-US" sz="1200" dirty="0" err="1">
                <a:solidFill>
                  <a:srgbClr val="FFFF00"/>
                </a:solidFill>
              </a:rPr>
              <a:t>image.jpg</a:t>
            </a:r>
            <a:r>
              <a:rPr lang="en-US" sz="1200" dirty="0">
                <a:solidFill>
                  <a:srgbClr val="FFFF00"/>
                </a:solidFill>
              </a:rPr>
              <a:t>" style="</a:t>
            </a:r>
            <a:r>
              <a:rPr lang="en-US" sz="1200" dirty="0" err="1">
                <a:solidFill>
                  <a:srgbClr val="FFFF00"/>
                </a:solidFill>
              </a:rPr>
              <a:t>display:inline-block</a:t>
            </a:r>
            <a:r>
              <a:rPr lang="en-US" sz="1200" dirty="0">
                <a:solidFill>
                  <a:srgbClr val="FFFF00"/>
                </a:solidFill>
              </a:rPr>
              <a:t>;" /&gt;</a:t>
            </a:r>
          </a:p>
        </p:txBody>
      </p:sp>
    </p:spTree>
    <p:extLst>
      <p:ext uri="{BB962C8B-B14F-4D97-AF65-F5344CB8AC3E}">
        <p14:creationId xmlns:p14="http://schemas.microsoft.com/office/powerpoint/2010/main" val="1465157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C4584-F6EE-5B4E-9099-26E6373BB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754" y="2570375"/>
            <a:ext cx="3696703" cy="1320800"/>
          </a:xfrm>
        </p:spPr>
        <p:txBody>
          <a:bodyPr>
            <a:normAutofit fontScale="90000"/>
          </a:bodyPr>
          <a:lstStyle/>
          <a:p>
            <a:r>
              <a:rPr lang="en-US" sz="8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79476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C3610-4B23-FC44-8547-48B098F0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33092-ACB5-6846-82D5-874FE82E3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Website: </a:t>
            </a:r>
            <a:r>
              <a:rPr lang="en-US" dirty="0">
                <a:hlinkClick r:id="rId2"/>
              </a:rPr>
              <a:t>https://xssfuzzer.com/</a:t>
            </a:r>
            <a:endParaRPr lang="en-US" dirty="0"/>
          </a:p>
          <a:p>
            <a:r>
              <a:rPr lang="en-US" dirty="0"/>
              <a:t>XSS vulnerable page: </a:t>
            </a:r>
            <a:r>
              <a:rPr lang="en-US" dirty="0">
                <a:hlinkClick r:id="rId3"/>
              </a:rPr>
              <a:t>https://xssfuzzer.com/xss.php</a:t>
            </a:r>
            <a:r>
              <a:rPr lang="en-US" dirty="0"/>
              <a:t> </a:t>
            </a:r>
          </a:p>
          <a:p>
            <a:r>
              <a:rPr lang="en-US" dirty="0"/>
              <a:t>Test for GET, POST using “payload” parameter</a:t>
            </a:r>
          </a:p>
          <a:p>
            <a:r>
              <a:rPr lang="en-US" dirty="0"/>
              <a:t>Test for DOM XSS using #payload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55199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9E279-F90E-8D47-866A-585481AC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XSS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4E4D0-20E4-E94B-A6D3-E71697A8F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Shazzer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http://shazzer.co.uk/home</a:t>
            </a:r>
            <a:r>
              <a:rPr lang="en-US" dirty="0"/>
              <a:t> </a:t>
            </a:r>
          </a:p>
          <a:p>
            <a:r>
              <a:rPr lang="en-US" dirty="0" err="1"/>
              <a:t>Xenotix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https://xenotix.in/</a:t>
            </a:r>
            <a:r>
              <a:rPr lang="en-US" dirty="0"/>
              <a:t> </a:t>
            </a:r>
          </a:p>
          <a:p>
            <a:r>
              <a:rPr lang="en-US" dirty="0" err="1"/>
              <a:t>Knoxss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https://knoxss.me/</a:t>
            </a:r>
            <a:r>
              <a:rPr lang="en-US" dirty="0"/>
              <a:t> </a:t>
            </a:r>
          </a:p>
          <a:p>
            <a:r>
              <a:rPr lang="en-US" dirty="0" err="1"/>
              <a:t>XSStrike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https://github.com/s0md3v/XSStrike</a:t>
            </a:r>
            <a:r>
              <a:rPr lang="en-US" dirty="0"/>
              <a:t> </a:t>
            </a:r>
          </a:p>
          <a:p>
            <a:r>
              <a:rPr lang="en-US" dirty="0"/>
              <a:t>Pentest-Tools: </a:t>
            </a:r>
            <a:r>
              <a:rPr lang="en-US" dirty="0">
                <a:hlinkClick r:id="rId6"/>
              </a:rPr>
              <a:t>https://pentest-tools.com/home</a:t>
            </a:r>
            <a:r>
              <a:rPr lang="en-US" dirty="0"/>
              <a:t> </a:t>
            </a:r>
          </a:p>
          <a:p>
            <a:r>
              <a:rPr lang="en-US" dirty="0"/>
              <a:t>Burp: </a:t>
            </a:r>
            <a:r>
              <a:rPr lang="en-US" dirty="0">
                <a:hlinkClick r:id="rId7"/>
              </a:rPr>
              <a:t>https://portswigger.net/burp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2605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066E-C92A-FF43-A709-84DECD0EF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AF15E-1B55-5B4E-B09A-74A859C2D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page application</a:t>
            </a:r>
          </a:p>
          <a:p>
            <a:r>
              <a:rPr lang="en-US" dirty="0"/>
              <a:t>Basic UI / UX – can be improved</a:t>
            </a:r>
          </a:p>
          <a:p>
            <a:r>
              <a:rPr lang="en-US" dirty="0"/>
              <a:t>Easy to use</a:t>
            </a:r>
          </a:p>
          <a:p>
            <a:r>
              <a:rPr lang="en-US" dirty="0"/>
              <a:t>Multiple use-cases</a:t>
            </a:r>
          </a:p>
          <a:p>
            <a:r>
              <a:rPr lang="en-US" dirty="0"/>
              <a:t>Might have bugs</a:t>
            </a:r>
          </a:p>
          <a:p>
            <a:r>
              <a:rPr lang="en-US" dirty="0"/>
              <a:t>Contact email: contact[a]</a:t>
            </a:r>
            <a:r>
              <a:rPr lang="en-US" dirty="0" err="1"/>
              <a:t>xssfuzzer.com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542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604E-9C1F-BD4F-AB18-85219E42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0627C-44F0-A241-81DF-A6E3E5CFD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 suggestions</a:t>
            </a:r>
          </a:p>
          <a:p>
            <a:r>
              <a:rPr lang="en-US" dirty="0"/>
              <a:t>Or critics</a:t>
            </a:r>
          </a:p>
        </p:txBody>
      </p:sp>
    </p:spTree>
    <p:extLst>
      <p:ext uri="{BB962C8B-B14F-4D97-AF65-F5344CB8AC3E}">
        <p14:creationId xmlns:p14="http://schemas.microsoft.com/office/powerpoint/2010/main" val="376594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31E6-33BB-EA4E-B850-627964C8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B1150-8164-8742-BD95-CB8E8E272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XSS Introduction</a:t>
            </a:r>
          </a:p>
          <a:p>
            <a:r>
              <a:rPr lang="en-US" dirty="0"/>
              <a:t>XSS Fuzzer</a:t>
            </a:r>
          </a:p>
          <a:p>
            <a:r>
              <a:rPr lang="en-US" dirty="0"/>
              <a:t>How it works</a:t>
            </a:r>
          </a:p>
          <a:p>
            <a:r>
              <a:rPr lang="en-US" dirty="0"/>
              <a:t>Use cases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Website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3437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1F16-C005-3A49-912C-5ED99918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Site Scripting - 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22386-CF3B-4044-BB52-B3659FAE3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Client-side vulnerability</a:t>
            </a:r>
          </a:p>
          <a:p>
            <a:r>
              <a:rPr lang="en-US" dirty="0"/>
              <a:t>Requires user interaction</a:t>
            </a:r>
          </a:p>
          <a:p>
            <a:r>
              <a:rPr lang="en-US" dirty="0"/>
              <a:t>Execute script (e.g. JavaScript)</a:t>
            </a:r>
          </a:p>
          <a:p>
            <a:r>
              <a:rPr lang="en-US" dirty="0"/>
              <a:t>It is dangerous</a:t>
            </a:r>
          </a:p>
        </p:txBody>
      </p:sp>
    </p:spTree>
    <p:extLst>
      <p:ext uri="{BB962C8B-B14F-4D97-AF65-F5344CB8AC3E}">
        <p14:creationId xmlns:p14="http://schemas.microsoft.com/office/powerpoint/2010/main" val="245578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2DCC-6D64-EE4E-9172-91FB6AE3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4071A-9A34-E041-ABDF-F2D125959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Reflected: 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search?q</a:t>
            </a:r>
            <a:r>
              <a:rPr lang="en-US" dirty="0">
                <a:solidFill>
                  <a:srgbClr val="FFFF00"/>
                </a:solidFill>
              </a:rPr>
              <a:t>=&lt;script&gt;alert(1)&lt;/script&gt; </a:t>
            </a:r>
            <a:r>
              <a:rPr lang="en-US" dirty="0"/>
              <a:t>(server side)</a:t>
            </a:r>
          </a:p>
          <a:p>
            <a:r>
              <a:rPr lang="en-US" dirty="0"/>
              <a:t>Stored: </a:t>
            </a:r>
            <a:r>
              <a:rPr lang="en-US" dirty="0">
                <a:solidFill>
                  <a:srgbClr val="FFFF00"/>
                </a:solidFill>
              </a:rPr>
              <a:t>Hi, I am &lt;script&gt;alert(1)&lt;/script&gt;</a:t>
            </a:r>
            <a:r>
              <a:rPr lang="en-US" dirty="0"/>
              <a:t> (server side)</a:t>
            </a:r>
          </a:p>
          <a:p>
            <a:r>
              <a:rPr lang="en-US" dirty="0"/>
              <a:t>DOM: </a:t>
            </a:r>
            <a:r>
              <a:rPr lang="en-US" dirty="0">
                <a:solidFill>
                  <a:srgbClr val="FFFF00"/>
                </a:solidFill>
              </a:rPr>
              <a:t>/application/#login”&gt;&lt;script&gt;alert(1)&lt;/script&gt; </a:t>
            </a:r>
            <a:r>
              <a:rPr lang="en-US" dirty="0"/>
              <a:t>(client side)</a:t>
            </a:r>
          </a:p>
          <a:p>
            <a:r>
              <a:rPr lang="en-US" dirty="0"/>
              <a:t>Self, Mutated, Blind</a:t>
            </a:r>
          </a:p>
        </p:txBody>
      </p:sp>
    </p:spTree>
    <p:extLst>
      <p:ext uri="{BB962C8B-B14F-4D97-AF65-F5344CB8AC3E}">
        <p14:creationId xmlns:p14="http://schemas.microsoft.com/office/powerpoint/2010/main" val="390823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F8CC-F072-DE45-8086-4DED25CB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1D2E1-9FA4-4441-8934-C4AD7C7A5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trust user-supplied data</a:t>
            </a:r>
          </a:p>
          <a:p>
            <a:r>
              <a:rPr lang="en-US" dirty="0"/>
              <a:t>Do NOT blacklist (e.g. </a:t>
            </a:r>
            <a:r>
              <a:rPr lang="en-US" dirty="0">
                <a:solidFill>
                  <a:srgbClr val="FFFF00"/>
                </a:solidFill>
              </a:rPr>
              <a:t>&lt;script&gt;</a:t>
            </a:r>
            <a:r>
              <a:rPr lang="en-US" dirty="0"/>
              <a:t>)</a:t>
            </a:r>
          </a:p>
          <a:p>
            <a:r>
              <a:rPr lang="en-US" dirty="0"/>
              <a:t>Escape special characters </a:t>
            </a:r>
          </a:p>
          <a:p>
            <a:r>
              <a:rPr lang="en-US" dirty="0"/>
              <a:t>Consider where user data is displayed (e.g. </a:t>
            </a:r>
            <a:r>
              <a:rPr lang="en-US" dirty="0" err="1">
                <a:solidFill>
                  <a:srgbClr val="FFFF00"/>
                </a:solidFill>
              </a:rPr>
              <a:t>var</a:t>
            </a:r>
            <a:r>
              <a:rPr lang="en-US" dirty="0">
                <a:solidFill>
                  <a:srgbClr val="FFFF00"/>
                </a:solidFill>
              </a:rPr>
              <a:t> x = USER_DATA;</a:t>
            </a:r>
            <a:r>
              <a:rPr lang="en-US" dirty="0"/>
              <a:t>)</a:t>
            </a:r>
          </a:p>
          <a:p>
            <a:r>
              <a:rPr lang="en-US" dirty="0"/>
              <a:t>Do not forget client-side validation</a:t>
            </a:r>
          </a:p>
        </p:txBody>
      </p:sp>
    </p:spTree>
    <p:extLst>
      <p:ext uri="{BB962C8B-B14F-4D97-AF65-F5344CB8AC3E}">
        <p14:creationId xmlns:p14="http://schemas.microsoft.com/office/powerpoint/2010/main" val="109009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1E40-2D20-9D48-91EE-5DB84400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14F61-2E63-D343-93B9-895B7F96E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8401462" cy="319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7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7530-4A89-A242-9C60-90CD3E26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Fuzzer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B0FB8-EA0F-3C4F-8508-58C7965EE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page application: HTML/JavaScript/CSS</a:t>
            </a:r>
          </a:p>
          <a:p>
            <a:r>
              <a:rPr lang="en-US" dirty="0"/>
              <a:t>Easy to use</a:t>
            </a:r>
          </a:p>
          <a:p>
            <a:r>
              <a:rPr lang="en-US" dirty="0"/>
              <a:t>Dumb fuzzer</a:t>
            </a:r>
          </a:p>
          <a:p>
            <a:r>
              <a:rPr lang="en-US" dirty="0"/>
              <a:t>As good as its user</a:t>
            </a:r>
          </a:p>
          <a:p>
            <a:r>
              <a:rPr lang="en-US" dirty="0"/>
              <a:t>Very useful for XSS scenarios</a:t>
            </a:r>
          </a:p>
          <a:p>
            <a:r>
              <a:rPr lang="en-US" dirty="0"/>
              <a:t>Can be used for other scenarios as well</a:t>
            </a:r>
          </a:p>
        </p:txBody>
      </p:sp>
    </p:spTree>
    <p:extLst>
      <p:ext uri="{BB962C8B-B14F-4D97-AF65-F5344CB8AC3E}">
        <p14:creationId xmlns:p14="http://schemas.microsoft.com/office/powerpoint/2010/main" val="836432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F849-DCAA-0847-8F79-7B2E84B1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428FA-721D-4B43-BCF6-698FEFEC6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creates fuzzing lists: </a:t>
            </a:r>
            <a:r>
              <a:rPr lang="en-US" dirty="0">
                <a:solidFill>
                  <a:srgbClr val="FFFF00"/>
                </a:solidFill>
              </a:rPr>
              <a:t>[TAG] </a:t>
            </a:r>
            <a:r>
              <a:rPr lang="en-US" dirty="0"/>
              <a:t>= </a:t>
            </a:r>
            <a:r>
              <a:rPr lang="en-US" dirty="0" err="1">
                <a:solidFill>
                  <a:srgbClr val="FFFF00"/>
                </a:solidFill>
              </a:rPr>
              <a:t>a,img,svg,video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User creates payloads: </a:t>
            </a:r>
            <a:r>
              <a:rPr lang="en-US" dirty="0">
                <a:solidFill>
                  <a:srgbClr val="FFFF00"/>
                </a:solidFill>
              </a:rPr>
              <a:t>&lt;[TAG] onload=alert()&gt;</a:t>
            </a:r>
            <a:r>
              <a:rPr lang="en-US" dirty="0"/>
              <a:t>, </a:t>
            </a:r>
            <a:r>
              <a:rPr lang="en-US" dirty="0">
                <a:solidFill>
                  <a:srgbClr val="FFFF00"/>
                </a:solidFill>
              </a:rPr>
              <a:t>&lt;[TAG]/onload=alert()&gt;</a:t>
            </a:r>
          </a:p>
          <a:p>
            <a:r>
              <a:rPr lang="en-US" dirty="0"/>
              <a:t>And combine them: </a:t>
            </a:r>
            <a:r>
              <a:rPr lang="en-US" dirty="0">
                <a:solidFill>
                  <a:srgbClr val="FFFF00"/>
                </a:solidFill>
              </a:rPr>
              <a:t>&lt;[TAG][CHAR]onload=alert(1)&gt;</a:t>
            </a:r>
          </a:p>
          <a:p>
            <a:r>
              <a:rPr lang="en-US" dirty="0"/>
              <a:t>XSS Fuzzer generates all combinations</a:t>
            </a:r>
          </a:p>
        </p:txBody>
      </p:sp>
    </p:spTree>
    <p:extLst>
      <p:ext uri="{BB962C8B-B14F-4D97-AF65-F5344CB8AC3E}">
        <p14:creationId xmlns:p14="http://schemas.microsoft.com/office/powerpoint/2010/main" val="15536939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{81E5A0E2-EC89-2843-BB69-E1D52E46D068}tf10001060</Template>
  <TotalTime>118</TotalTime>
  <Words>1069</Words>
  <Application>Microsoft Macintosh PowerPoint</Application>
  <PresentationFormat>Widescreen</PresentationFormat>
  <Paragraphs>144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Trebuchet MS</vt:lpstr>
      <vt:lpstr>Wingdings 3</vt:lpstr>
      <vt:lpstr>Facet</vt:lpstr>
      <vt:lpstr>XSS Fuzzer</vt:lpstr>
      <vt:lpstr>About me</vt:lpstr>
      <vt:lpstr>Agenda</vt:lpstr>
      <vt:lpstr>Cross Site Scripting - XSS</vt:lpstr>
      <vt:lpstr>Types of XSS</vt:lpstr>
      <vt:lpstr>Prevention</vt:lpstr>
      <vt:lpstr>Fuzzer</vt:lpstr>
      <vt:lpstr>XSS Fuzzer</vt:lpstr>
      <vt:lpstr>How it works</vt:lpstr>
      <vt:lpstr>Example</vt:lpstr>
      <vt:lpstr>Result</vt:lpstr>
      <vt:lpstr>So what?</vt:lpstr>
      <vt:lpstr>Use cases</vt:lpstr>
      <vt:lpstr>Other use cases</vt:lpstr>
      <vt:lpstr>Limitations</vt:lpstr>
      <vt:lpstr>Finding new XSS vectors, for any browser</vt:lpstr>
      <vt:lpstr>Testing XSS payloads on GET and POST parameters </vt:lpstr>
      <vt:lpstr>Finding DOM XSS vulnerabilities</vt:lpstr>
      <vt:lpstr>Bypassing XSS Auditors in the browser</vt:lpstr>
      <vt:lpstr>Bypassing web application firewalls</vt:lpstr>
      <vt:lpstr>Exploiting HTML whitelist features</vt:lpstr>
      <vt:lpstr>Demo</vt:lpstr>
      <vt:lpstr>Website</vt:lpstr>
      <vt:lpstr>Other XSS tools</vt:lpstr>
      <vt:lpstr>Conclusion</vt:lpstr>
      <vt:lpstr>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XSS Fuzzer</dc:title>
  <dc:creator>Microsoft Office User</dc:creator>
  <cp:lastModifiedBy>Microsoft Office User</cp:lastModifiedBy>
  <cp:revision>39</cp:revision>
  <dcterms:created xsi:type="dcterms:W3CDTF">2018-11-23T06:59:01Z</dcterms:created>
  <dcterms:modified xsi:type="dcterms:W3CDTF">2018-11-23T10:30:47Z</dcterms:modified>
</cp:coreProperties>
</file>