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7B874EC-9C61-4916-AFFE-57BDD8B1328A}">
  <a:tblStyle styleId="{67B874EC-9C61-4916-AFFE-57BDD8B1328A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JAVA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Лекция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Передача аргументов ссылочных типов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Аргументы ссылочных типов данных, такие как объекты, также передаются в методы по </a:t>
            </a:r>
            <a:r>
              <a:rPr b="1" i="1" lang="en-GB">
                <a:solidFill>
                  <a:schemeClr val="dk1"/>
                </a:solidFill>
              </a:rPr>
              <a:t>значению</a:t>
            </a:r>
            <a:r>
              <a:rPr lang="en-GB">
                <a:solidFill>
                  <a:schemeClr val="dk1"/>
                </a:solidFill>
              </a:rPr>
              <a:t>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Это означает, что, когда метод завершается, переданная ссылка все еще ссылается на тот же самый объект как и прежде. Однако, значения полей объекта могут быть изменены в методе, если у них есть надлежащий уровень доступа.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Виды памяти в Java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Stack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Heap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2511475"/>
            <a:ext cx="8520600" cy="20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В Java есть 2 вида памяти: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Куча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Стек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Куча состоит из статического контекста и самой кучи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5" y="92125"/>
            <a:ext cx="3848766" cy="22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Heap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Все объекты хранятся в куче: 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Object object = new Object(); 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Long[] array = new long[500];</a:t>
            </a:r>
          </a:p>
          <a:p>
            <a:pPr indent="-228600" lvl="0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List&lt;Map&lt;?,?&gt;&gt; list = new ArrayList&lt;&gt;();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Ссылка на объект доступна из любого места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Освобождается путем работы GC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Heap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Eden (новые объекты)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Survivor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Tenured (Old) Generation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Stack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В stack хранятся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Копия переданных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аргументов метода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Примитивы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Локальные переменные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При вызове метода, в памяти стека создается новый блок (</a:t>
            </a:r>
            <a:r>
              <a:rPr i="1" lang="en-GB">
                <a:solidFill>
                  <a:srgbClr val="000000"/>
                </a:solidFill>
                <a:highlight>
                  <a:srgbClr val="FFFFFF"/>
                </a:highlight>
              </a:rPr>
              <a:t>frame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), который содержит </a:t>
            </a: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</a:rPr>
              <a:t>примитивы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 и </a:t>
            </a: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</a:rPr>
              <a:t>ссылки на другие объекты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 в методе.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Как только метод заканчивает работу, блок удаляется.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</a:rPr>
              <a:t>Не хранит объекты, только значения примитивов или ссылки</a:t>
            </a:r>
          </a:p>
        </p:txBody>
      </p:sp>
      <p:sp>
        <p:nvSpPr>
          <p:cNvPr id="139" name="Shape 139"/>
          <p:cNvSpPr/>
          <p:nvPr/>
        </p:nvSpPr>
        <p:spPr>
          <a:xfrm>
            <a:off x="4929525" y="1840525"/>
            <a:ext cx="1498200" cy="7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6841375" y="1940275"/>
            <a:ext cx="1647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frame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Stack size managment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6263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000000"/>
                </a:solidFill>
              </a:rPr>
              <a:t>Начальный размер зависит от реализации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000000"/>
                </a:solidFill>
              </a:rPr>
              <a:t>При переполнении </a:t>
            </a:r>
            <a:r>
              <a:rPr b="1" lang="en-GB" sz="2400">
                <a:solidFill>
                  <a:srgbClr val="000000"/>
                </a:solidFill>
              </a:rPr>
              <a:t>StackOverflowException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000000"/>
                </a:solidFill>
              </a:rPr>
              <a:t>Управление через VM опцию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000000"/>
                </a:solidFill>
              </a:rPr>
              <a:t>-Xss</a:t>
            </a:r>
            <a:r>
              <a:rPr b="1" lang="en-GB" sz="2400">
                <a:solidFill>
                  <a:srgbClr val="000000"/>
                </a:solidFill>
              </a:rPr>
              <a:t>&lt;SIZE&gt;</a:t>
            </a:r>
            <a:r>
              <a:rPr lang="en-GB" sz="2400">
                <a:solidFill>
                  <a:srgbClr val="000000"/>
                </a:solidFill>
              </a:rPr>
              <a:t>m</a:t>
            </a:r>
          </a:p>
        </p:txBody>
      </p:sp>
      <p:graphicFrame>
        <p:nvGraphicFramePr>
          <p:cNvPr id="147" name="Shape 147"/>
          <p:cNvGraphicFramePr/>
          <p:nvPr/>
        </p:nvGraphicFramePr>
        <p:xfrm>
          <a:off x="6574875" y="1925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{67B874EC-9C61-4916-AFFE-57BDD8B1328A}</a:tableStyleId>
              </a:tblPr>
              <a:tblGrid>
                <a:gridCol w="1162050"/>
                <a:gridCol w="109537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b="1" lang="en-GB" sz="9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Platform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None/>
                      </a:pPr>
                      <a:r>
                        <a:rPr b="1" lang="en-GB" sz="9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Default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Windows IA32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64 KB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9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Linux IA32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128 KB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Windows x86_64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128 KB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Linux x86_64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256 KB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Windows IA64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320 KB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Linux IA64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1024 KB (1 MB)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Solaris Sparc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512 KB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Heap size management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При переполнении OutOfMemoryException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-Xms</a:t>
            </a:r>
            <a:r>
              <a:rPr lang="en-GB">
                <a:solidFill>
                  <a:srgbClr val="A67F59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-GB">
                <a:solidFill>
                  <a:schemeClr val="dk1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size</a:t>
            </a:r>
            <a:r>
              <a:rPr lang="en-GB">
                <a:solidFill>
                  <a:srgbClr val="A67F59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GB">
                <a:solidFill>
                  <a:schemeClr val="dk1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 - Set initial Java heap size</a:t>
            </a:r>
            <a:br>
              <a:rPr lang="en-GB">
                <a:solidFill>
                  <a:schemeClr val="dk1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>
                <a:solidFill>
                  <a:schemeClr val="dk1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-Xmx</a:t>
            </a:r>
            <a:r>
              <a:rPr lang="en-GB">
                <a:solidFill>
                  <a:srgbClr val="A67F59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-GB">
                <a:solidFill>
                  <a:schemeClr val="dk1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size</a:t>
            </a:r>
            <a:r>
              <a:rPr lang="en-GB">
                <a:solidFill>
                  <a:srgbClr val="A67F59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GB">
                <a:solidFill>
                  <a:schemeClr val="dk1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 - Set maximum Java heap size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7F7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java -Xms512m -Xmx1024m JavaApp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Heap vs Stack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Куча используется всеми частями приложения в то время как стек используется только одним потоком исполнения программы.</a:t>
            </a:r>
          </a:p>
          <a:p>
            <a:pPr indent="-317500" lvl="0" marL="45720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Всякий раз, когда создается объект, он всегда хранится в куче, а в памяти стека содержится ссылка на него. Память стека содержит только локальные переменные примитивных типов и ссылки на объекты в куче.</a:t>
            </a:r>
          </a:p>
          <a:p>
            <a:pPr indent="-317500" lvl="0" marL="45720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Объекты в куче доступны с любой точки программы, в то время как стековая память не может быть доступна для других потоков.</a:t>
            </a:r>
          </a:p>
          <a:p>
            <a:pPr indent="-317500" lvl="0" marL="45720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Управление памятью в стеке осуществляется по схеме </a:t>
            </a:r>
            <a:r>
              <a:rPr lang="en-GB" sz="14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LIFO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pPr indent="-317500" lvl="0" marL="45720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Стековая память существует лишь какое-то время работы программы, а память в куче живет с самого начала до конца работы программы.</a:t>
            </a:r>
          </a:p>
          <a:p>
            <a:pPr indent="-317500" lvl="0" marL="45720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Размер памяти стека намного меньше памяти в куче. Из-за простоты распределения памяти (</a:t>
            </a:r>
            <a:r>
              <a:rPr lang="en-GB" sz="1400">
                <a:solidFill>
                  <a:srgbClr val="000000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LIFO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), стековая память работает намного быстрее кучи.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PermGen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Object Meta Data (Class, Field, Method, Constructor)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-GB">
                <a:solidFill>
                  <a:srgbClr val="000000"/>
                </a:solidFill>
              </a:rPr>
              <a:t>Информация о созданных объектах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-XX:PermSize – задаёт минимальный, или изначальный, размер PG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-XX:MaxPermSize  - максимальный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349550"/>
            <a:ext cx="8520600" cy="421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Передача параметров в методы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Виды памяти в Java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ClassLoader’s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Classloader’s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Любой класс, используемый в среде исполнения был так или иначе загружен каким-либо загрузчиком в Java.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SomeClass.class.getClassLoader().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Если при попытке загрузить класс не найден - ClassNotFoundException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Bootstrap Classloader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данным загрузчиком загружаются классы из директории $JAVA_HOME/lib.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Реализован на уровне JVM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Управление набором классов -Xbootclasspath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System Classloader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загружает классы из пути переменной окружения </a:t>
            </a:r>
            <a:r>
              <a:rPr i="1" lang="en-GB"/>
              <a:t>CLASSPATH</a:t>
            </a:r>
            <a:r>
              <a:rPr lang="en-GB"/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Реализован на уровне JRE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-classpath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Extension Classloader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загрузчик расширений. Данный загрузчик загружает классы из директории $JAVA_HOME/lib/ext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GB"/>
              <a:t>java.ext.dirs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java.lang.ClassLoader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Для реализации кастомного необходимо наследоваться от java.lang.ClassLoader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Профилирование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137" y="1101350"/>
            <a:ext cx="33432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56525"/>
            <a:ext cx="6579125" cy="24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674" y="517924"/>
            <a:ext cx="6605425" cy="427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Передача информации методу или конструктору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-GB">
                <a:solidFill>
                  <a:schemeClr val="dk1"/>
                </a:solidFill>
              </a:rPr>
              <a:t>Параметры</a:t>
            </a:r>
            <a:r>
              <a:rPr lang="en-GB">
                <a:solidFill>
                  <a:schemeClr val="dk1"/>
                </a:solidFill>
              </a:rPr>
              <a:t> относят к списку переменных в объявлении метода. </a:t>
            </a:r>
          </a:p>
          <a:p>
            <a:pPr lvl="0">
              <a:spcBef>
                <a:spcPts val="0"/>
              </a:spcBef>
              <a:buNone/>
            </a:pPr>
            <a:r>
              <a:rPr b="1" i="1" lang="en-GB">
                <a:solidFill>
                  <a:schemeClr val="dk1"/>
                </a:solidFill>
              </a:rPr>
              <a:t>Аргументами</a:t>
            </a:r>
            <a:r>
              <a:rPr lang="en-GB">
                <a:solidFill>
                  <a:schemeClr val="dk1"/>
                </a:solidFill>
              </a:rPr>
              <a:t> являются фактические значения, которые передаются в метод, когда тот вызывается.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Когда вы вызываете метод, аргументы должны соответствовать типам и порядку объявленных параметров.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Передача информации методу или конструктору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chemeClr val="dk1"/>
                </a:solidFill>
              </a:rPr>
              <a:t>public double computePayment(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                  double </a:t>
            </a:r>
            <a:r>
              <a:rPr b="1" lang="en-GB" sz="1400">
                <a:solidFill>
                  <a:schemeClr val="dk1"/>
                </a:solidFill>
              </a:rPr>
              <a:t>loanAmt</a:t>
            </a:r>
            <a:r>
              <a:rPr lang="en-GB" sz="1400">
                <a:solidFill>
                  <a:schemeClr val="dk1"/>
                </a:solidFill>
              </a:rPr>
              <a:t>,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                  double </a:t>
            </a:r>
            <a:r>
              <a:rPr b="1" lang="en-GB" sz="1400">
                <a:solidFill>
                  <a:schemeClr val="dk1"/>
                </a:solidFill>
              </a:rPr>
              <a:t>rate</a:t>
            </a:r>
            <a:r>
              <a:rPr lang="en-GB" sz="1400">
                <a:solidFill>
                  <a:schemeClr val="dk1"/>
                </a:solidFill>
              </a:rPr>
              <a:t>,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                  double </a:t>
            </a:r>
            <a:r>
              <a:rPr b="1" lang="en-GB" sz="1400">
                <a:solidFill>
                  <a:schemeClr val="dk1"/>
                </a:solidFill>
              </a:rPr>
              <a:t>futureValue</a:t>
            </a:r>
            <a:r>
              <a:rPr lang="en-GB" sz="1400">
                <a:solidFill>
                  <a:schemeClr val="dk1"/>
                </a:solidFill>
              </a:rPr>
              <a:t>,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                  int </a:t>
            </a:r>
            <a:r>
              <a:rPr b="1" lang="en-GB" sz="1400">
                <a:solidFill>
                  <a:schemeClr val="dk1"/>
                </a:solidFill>
              </a:rPr>
              <a:t>numPeriods</a:t>
            </a:r>
            <a:r>
              <a:rPr lang="en-GB" sz="1400">
                <a:solidFill>
                  <a:schemeClr val="dk1"/>
                </a:solidFill>
              </a:rPr>
              <a:t>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    double interest = </a:t>
            </a:r>
            <a:r>
              <a:rPr b="1" lang="en-GB" sz="1400">
                <a:solidFill>
                  <a:schemeClr val="dk1"/>
                </a:solidFill>
              </a:rPr>
              <a:t>rate</a:t>
            </a:r>
            <a:r>
              <a:rPr lang="en-GB" sz="1400">
                <a:solidFill>
                  <a:schemeClr val="dk1"/>
                </a:solidFill>
              </a:rPr>
              <a:t> / 100.0;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    double partial1 = Math.pow((1 + interest), 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                    - </a:t>
            </a:r>
            <a:r>
              <a:rPr b="1" lang="en-GB" sz="1400">
                <a:solidFill>
                  <a:schemeClr val="dk1"/>
                </a:solidFill>
              </a:rPr>
              <a:t>numPeriods</a:t>
            </a:r>
            <a:r>
              <a:rPr lang="en-GB" sz="1400">
                <a:solidFill>
                  <a:schemeClr val="dk1"/>
                </a:solidFill>
              </a:rPr>
              <a:t>);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    double denominator = (1 - partial1) / interest;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    double answer = (-</a:t>
            </a:r>
            <a:r>
              <a:rPr b="1" lang="en-GB" sz="1400">
                <a:solidFill>
                  <a:schemeClr val="dk1"/>
                </a:solidFill>
              </a:rPr>
              <a:t>loanAmt</a:t>
            </a:r>
            <a:r>
              <a:rPr lang="en-GB" sz="1400">
                <a:solidFill>
                  <a:schemeClr val="dk1"/>
                </a:solidFill>
              </a:rPr>
              <a:t> / denominator)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                    - ((</a:t>
            </a:r>
            <a:r>
              <a:rPr b="1" lang="en-GB" sz="1400">
                <a:solidFill>
                  <a:schemeClr val="dk1"/>
                </a:solidFill>
              </a:rPr>
              <a:t>futureValue</a:t>
            </a:r>
            <a:r>
              <a:rPr lang="en-GB" sz="1400">
                <a:solidFill>
                  <a:schemeClr val="dk1"/>
                </a:solidFill>
              </a:rPr>
              <a:t> * partial1) / denominator);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    return answer;</a:t>
            </a:r>
            <a:br>
              <a:rPr lang="en-GB" sz="1400">
                <a:solidFill>
                  <a:schemeClr val="dk1"/>
                </a:solidFill>
              </a:rPr>
            </a:br>
            <a:r>
              <a:rPr lang="en-GB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Типы параметров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Можно использовать любой тип данных для параметра метода или конструктора.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Это включает в себя примитивные типы, например, double, float, int и т.д., так и ссылочные типы данных, такие как объекты и массивы.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-GB" sz="2400"/>
              <a:t>Произвольное число аргументов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Можно использовать конструкцию, названную </a:t>
            </a:r>
            <a:r>
              <a:rPr i="1" lang="en-GB" sz="1400">
                <a:solidFill>
                  <a:schemeClr val="dk1"/>
                </a:solidFill>
              </a:rPr>
              <a:t>varargs</a:t>
            </a:r>
            <a:r>
              <a:rPr lang="en-GB" sz="1400">
                <a:solidFill>
                  <a:schemeClr val="dk1"/>
                </a:solidFill>
              </a:rPr>
              <a:t>, чтобы передать произвольное число значений к методу. Вы можете использовать varargs, когда не знаете, сколько аргументов заданного типа передадут методу. Это сокращение для создания массива вручную.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Чтобы использовать varargs, за типом параметра указываются три точки “…”, затем пробел и название параметра. После этого метод может быть вызван с любым числом параметров, включая ни одного.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Метод можно вызвать или с массивом или с последовательностью параметров. Код в теле метода в любом случае обработает параметр </a:t>
            </a:r>
            <a:r>
              <a:rPr i="1" lang="en-GB" sz="1400">
                <a:solidFill>
                  <a:schemeClr val="dk1"/>
                </a:solidFill>
              </a:rPr>
              <a:t>varargs</a:t>
            </a:r>
            <a:r>
              <a:rPr lang="en-GB" sz="1400">
                <a:solidFill>
                  <a:schemeClr val="dk1"/>
                </a:solidFill>
              </a:rPr>
              <a:t> как массив.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Произвольное число аргументов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292100" marR="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PrintStream printf(String format, 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Object... args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292100" marR="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69850" lvl="0" marL="292100" marR="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System.out.printf("%s: %d, %s%n", 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name, idnum, address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System.out.printf("%s: %d, %s, %s, %s%n", </a:t>
            </a: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name, idnum, address, phone, email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Название параметра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Когда вы объявляете параметр метода или конструктора, то его имя используется в теле метода, для обращения к переданному аргументу.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Имя параметра должно быть уникальным в контексте метода</a:t>
            </a:r>
            <a:r>
              <a:rPr lang="en-GB" sz="1400">
                <a:solidFill>
                  <a:schemeClr val="dk1"/>
                </a:solidFill>
              </a:rPr>
              <a:t>. Оно не может быть таким же как имя другого параметра для того же метода или конструктора, или как имя локальной переменной в пределах метода.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У параметра </a:t>
            </a:r>
            <a:r>
              <a:rPr b="1" lang="en-GB" sz="1400">
                <a:solidFill>
                  <a:schemeClr val="dk1"/>
                </a:solidFill>
              </a:rPr>
              <a:t>может быть то же самое имя, как у одного из полей класса</a:t>
            </a:r>
            <a:r>
              <a:rPr lang="en-GB" sz="1400">
                <a:solidFill>
                  <a:schemeClr val="dk1"/>
                </a:solidFill>
              </a:rPr>
              <a:t>. В таком случае говорят, что параметр </a:t>
            </a:r>
            <a:r>
              <a:rPr b="1" i="1" lang="en-GB" sz="1400">
                <a:solidFill>
                  <a:schemeClr val="dk1"/>
                </a:solidFill>
              </a:rPr>
              <a:t>затеняет</a:t>
            </a:r>
            <a:r>
              <a:rPr lang="en-GB" sz="1400">
                <a:solidFill>
                  <a:schemeClr val="dk1"/>
                </a:solidFill>
              </a:rPr>
              <a:t> поле класса. Затенение полей может сделать ваш код трудно читаемым и традиционно используются только для конструкторов и сеттеров.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Передача аргументов примитивных типов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Аргументы примитивных типов, таких как int или double, всегда передаются в методы по </a:t>
            </a:r>
            <a:r>
              <a:rPr b="1" i="1" lang="en-GB">
                <a:solidFill>
                  <a:schemeClr val="dk1"/>
                </a:solidFill>
              </a:rPr>
              <a:t>значению</a:t>
            </a:r>
            <a:r>
              <a:rPr lang="en-GB">
                <a:solidFill>
                  <a:schemeClr val="dk1"/>
                </a:solidFill>
              </a:rPr>
              <a:t>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Это означает, что любые изменения значений параметров осуществляются только в рамках метода. Когда метод завершается, любые изменения в параметрах теряются.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