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on left, text on righ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text on left, text on right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GB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Примеры использования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int myNumber = 5;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double d = 4.5;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d = 3.0;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char c = 'g';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8F8FF"/>
                </a:highlight>
                <a:latin typeface="Courier New"/>
                <a:ea typeface="Courier New"/>
                <a:cs typeface="Courier New"/>
                <a:sym typeface="Courier New"/>
              </a:rPr>
              <a:t>boolean b = false;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Логические операторы, операторы сравнения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4097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== 		сравнение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!= 		не равно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&gt;		больше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&gt;=		больше, либо равно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&lt;		меньше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&lt;=		меньше, либо равно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&amp;&amp; 		логическое “И”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||		логическое “ИЛИ”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514450" y="1123550"/>
            <a:ext cx="30678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highlight>
                  <a:srgbClr val="D9D9D9"/>
                </a:highlight>
              </a:rPr>
              <a:t>i</a:t>
            </a:r>
            <a:r>
              <a:rPr lang="en-GB" sz="1800">
                <a:solidFill>
                  <a:srgbClr val="434343"/>
                </a:solidFill>
                <a:highlight>
                  <a:srgbClr val="D9D9D9"/>
                </a:highlight>
              </a:rPr>
              <a:t>nt i = 5;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highlight>
                  <a:srgbClr val="D9D9D9"/>
                </a:highlight>
              </a:rPr>
              <a:t>boolean result = i &gt; 3;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D9D9D9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highlight>
                  <a:srgbClr val="D9D9D9"/>
                </a:highlight>
              </a:rPr>
              <a:t>println(result);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D9D9D9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highlight>
                  <a:srgbClr val="D9D9D9"/>
                </a:highlight>
              </a:rPr>
              <a:t>println(i == 5);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  <a:highlight>
                <a:srgbClr val="D9D9D9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highlight>
                  <a:srgbClr val="D9D9D9"/>
                </a:highlight>
              </a:rPr>
              <a:t>int y = -1;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rgbClr val="434343"/>
                </a:solidFill>
                <a:highlight>
                  <a:srgbClr val="D9D9D9"/>
                </a:highlight>
              </a:rPr>
              <a:t>println(i != 5 &amp;&amp; y &lt;= 0);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Арифметические операторы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+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-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%		остаток от деления, например, 5 % 2 =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++		инкремент: x ++ = x + 1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--		декремент: x -- = x - 1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Условные операторы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2955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015450" y="1227000"/>
            <a:ext cx="2917800" cy="28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if(</a:t>
            </a:r>
            <a:r>
              <a:rPr b="1" lang="en-GB" sz="1800">
                <a:solidFill>
                  <a:schemeClr val="dk2"/>
                </a:solidFill>
              </a:rPr>
              <a:t>x &gt; 5</a:t>
            </a:r>
            <a:r>
              <a:rPr lang="en-GB" sz="1800">
                <a:solidFill>
                  <a:schemeClr val="dk2"/>
                </a:solidFill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	//  do some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}</a:t>
            </a:r>
          </a:p>
        </p:txBody>
      </p:sp>
      <p:sp>
        <p:nvSpPr>
          <p:cNvPr id="145" name="Shape 145"/>
          <p:cNvSpPr/>
          <p:nvPr/>
        </p:nvSpPr>
        <p:spPr>
          <a:xfrm>
            <a:off x="4848875" y="1227000"/>
            <a:ext cx="2917800" cy="286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if(</a:t>
            </a:r>
            <a:r>
              <a:rPr b="1" lang="en-GB" sz="1800">
                <a:solidFill>
                  <a:schemeClr val="dk2"/>
                </a:solidFill>
              </a:rPr>
              <a:t>x &gt; 5</a:t>
            </a:r>
            <a:r>
              <a:rPr lang="en-GB" sz="1800">
                <a:solidFill>
                  <a:schemeClr val="dk2"/>
                </a:solidFill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	</a:t>
            </a:r>
            <a:r>
              <a:rPr i="1" lang="en-GB" sz="1800">
                <a:solidFill>
                  <a:schemeClr val="dk2"/>
                </a:solidFill>
              </a:rPr>
              <a:t>//  do some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    </a:t>
            </a:r>
            <a:r>
              <a:rPr i="1" lang="en-GB" sz="1800">
                <a:solidFill>
                  <a:schemeClr val="dk2"/>
                </a:solidFill>
              </a:rPr>
              <a:t>//  do some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Условные операторы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309150" y="1216675"/>
            <a:ext cx="480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if( ..)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 else if (...)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else {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Оператор </a:t>
            </a:r>
            <a:r>
              <a:rPr b="1" lang="en-GB"/>
              <a:t>Switch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400"/>
              <a:t>switch</a:t>
            </a:r>
            <a:r>
              <a:rPr lang="en-GB" sz="1400"/>
              <a:t>(оценкаЗаЭкзамен) {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400"/>
              <a:t>	</a:t>
            </a:r>
            <a:r>
              <a:rPr b="1" lang="en-GB" sz="1400"/>
              <a:t>c</a:t>
            </a:r>
            <a:r>
              <a:rPr b="1" lang="en-GB" sz="1400"/>
              <a:t>ase “</a:t>
            </a:r>
            <a:r>
              <a:rPr b="1" lang="en-GB" sz="1400"/>
              <a:t>О</a:t>
            </a:r>
            <a:r>
              <a:rPr b="1" lang="en-GB" sz="1400"/>
              <a:t>ТЛИЧНО”: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1400"/>
              <a:t>case “ХОРОШО”: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		можноОтдыхать();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		</a:t>
            </a:r>
            <a:r>
              <a:rPr b="1" lang="en-GB" sz="1400"/>
              <a:t>break;	// оператор перехода, завершает выполнение switch;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	</a:t>
            </a:r>
            <a:r>
              <a:rPr b="1" lang="en-GB" sz="1400"/>
              <a:t>default: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GB" sz="1400"/>
              <a:t>учитьЗаново</a:t>
            </a:r>
            <a:r>
              <a:rPr lang="en-GB" sz="1400"/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Цикл for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</a:t>
            </a:r>
            <a:r>
              <a:rPr lang="en-GB"/>
              <a:t>nt суммаЧисел = 0;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for</a:t>
            </a:r>
            <a:r>
              <a:rPr lang="en-GB"/>
              <a:t>(int i = 0; i &lt; 100; i++)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суммаЧисел = суммаЧисел + i;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Цикл while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int суммаЧисел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</a:t>
            </a:r>
            <a:r>
              <a:rPr lang="en-GB"/>
              <a:t>nt </a:t>
            </a:r>
            <a:r>
              <a:rPr lang="en-GB"/>
              <a:t>i = 0 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while(</a:t>
            </a:r>
            <a:r>
              <a:rPr lang="en-GB"/>
              <a:t>i &lt; 100;</a:t>
            </a:r>
            <a:r>
              <a:rPr lang="en-GB"/>
              <a:t>) 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/>
              <a:t>суммаЧисел = суммаЧисел + i;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i++;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47500" y="2285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Вопросы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Ты кто такой?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Разрабатываю с 2012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Интересуюсь всем, что связано с Java, Spring, Groovy, Web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https://github.com/rnemykin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Что будет на курсе?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Java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Spring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Rest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Soap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Web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А если не интересно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700" y="1048850"/>
            <a:ext cx="530460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182950" y="4258900"/>
            <a:ext cx="3017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3000"/>
              <a:t>Досвидули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Строго типизированный ОО язык программирования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Исходный код компилируется в байт код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Кросс платформенный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JVM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JVM - Java Virtual Machine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Jvm - спецификация (абстракция)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Загружает байт код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Проверяет байт код (verify)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Исполняет байт код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Jvm содержит интерпретатор байт кода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JRE - Java Runtime </a:t>
            </a:r>
            <a:r>
              <a:rPr lang="en-GB"/>
              <a:t>Environment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Реализация Jvm.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Jvm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Набор библиотек, необходимых для работы Jvm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Реализация зависит от платформы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Как это работает</a:t>
            </a:r>
          </a:p>
        </p:txBody>
      </p:sp>
      <p:sp>
        <p:nvSpPr>
          <p:cNvPr id="106" name="Shape 106"/>
          <p:cNvSpPr/>
          <p:nvPr/>
        </p:nvSpPr>
        <p:spPr>
          <a:xfrm>
            <a:off x="576975" y="2175750"/>
            <a:ext cx="1255500" cy="7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Sample.java</a:t>
            </a:r>
          </a:p>
        </p:txBody>
      </p:sp>
      <p:sp>
        <p:nvSpPr>
          <p:cNvPr id="107" name="Shape 107"/>
          <p:cNvSpPr/>
          <p:nvPr/>
        </p:nvSpPr>
        <p:spPr>
          <a:xfrm>
            <a:off x="3404550" y="2175750"/>
            <a:ext cx="1255500" cy="7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Sample.class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(байт код)</a:t>
            </a:r>
          </a:p>
        </p:txBody>
      </p:sp>
      <p:cxnSp>
        <p:nvCxnSpPr>
          <p:cNvPr id="108" name="Shape 108"/>
          <p:cNvCxnSpPr/>
          <p:nvPr/>
        </p:nvCxnSpPr>
        <p:spPr>
          <a:xfrm flipH="1" rot="10800000">
            <a:off x="2192812" y="2569950"/>
            <a:ext cx="8514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x="2267700" y="2247125"/>
            <a:ext cx="613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javac</a:t>
            </a:r>
          </a:p>
        </p:txBody>
      </p:sp>
      <p:sp>
        <p:nvSpPr>
          <p:cNvPr id="110" name="Shape 110"/>
          <p:cNvSpPr/>
          <p:nvPr/>
        </p:nvSpPr>
        <p:spPr>
          <a:xfrm>
            <a:off x="6490925" y="1637250"/>
            <a:ext cx="1890600" cy="1869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6947575" y="2054475"/>
            <a:ext cx="985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JVM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/>
              <a:t>Linux</a:t>
            </a:r>
          </a:p>
          <a:p>
            <a:pPr lvl="0">
              <a:spcBef>
                <a:spcPts val="0"/>
              </a:spcBef>
              <a:buNone/>
            </a:pPr>
            <a:r>
              <a:rPr lang="en-GB" sz="1200"/>
              <a:t>Windows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/>
              <a:t>...</a:t>
            </a:r>
          </a:p>
        </p:txBody>
      </p:sp>
      <p:cxnSp>
        <p:nvCxnSpPr>
          <p:cNvPr id="112" name="Shape 112"/>
          <p:cNvCxnSpPr/>
          <p:nvPr/>
        </p:nvCxnSpPr>
        <p:spPr>
          <a:xfrm flipH="1" rot="10800000">
            <a:off x="5149775" y="2573550"/>
            <a:ext cx="8514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Примитивные типы данных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2025"/>
            <a:ext cx="8846898" cy="31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