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7" r:id="rId2"/>
    <p:sldId id="259" r:id="rId3"/>
    <p:sldId id="261" r:id="rId4"/>
    <p:sldId id="264" r:id="rId5"/>
    <p:sldId id="262" r:id="rId6"/>
    <p:sldId id="263" r:id="rId7"/>
    <p:sldId id="265" r:id="rId8"/>
    <p:sldId id="266" r:id="rId9"/>
    <p:sldId id="267" r:id="rId10"/>
    <p:sldId id="275" r:id="rId11"/>
    <p:sldId id="268" r:id="rId12"/>
    <p:sldId id="269" r:id="rId13"/>
    <p:sldId id="270" r:id="rId14"/>
    <p:sldId id="272" r:id="rId15"/>
    <p:sldId id="273" r:id="rId16"/>
    <p:sldId id="274" r:id="rId17"/>
  </p:sldIdLst>
  <p:sldSz cx="12192000" cy="6858000"/>
  <p:notesSz cx="6858000" cy="9144000"/>
  <p:embeddedFontLst>
    <p:embeddedFont>
      <p:font typeface="나눔스퀘어_ac" panose="020B0600000101010101" pitchFamily="50" charset="-127"/>
      <p:regular r:id="rId19"/>
    </p:embeddedFont>
    <p:embeddedFont>
      <p:font typeface="나눔스퀘어_ac Bold" panose="020B0600000101010101" pitchFamily="50" charset="-127"/>
      <p:bold r:id="rId20"/>
    </p:embeddedFont>
    <p:embeddedFont>
      <p:font typeface="나눔스퀘어_ac ExtraBold" panose="020B0600000101010101" pitchFamily="50" charset="-127"/>
      <p:bold r:id="rId21"/>
    </p:embeddedFont>
    <p:embeddedFont>
      <p:font typeface="맑은 고딕" panose="020B0503020000020004" pitchFamily="50" charset="-127"/>
      <p:regular r:id="rId22"/>
      <p:bold r:id="rId2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D8A69"/>
    <a:srgbClr val="FFFFFF"/>
    <a:srgbClr val="58CCFF"/>
    <a:srgbClr val="FFCD4A"/>
    <a:srgbClr val="9FF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388" autoAdjust="0"/>
  </p:normalViewPr>
  <p:slideViewPr>
    <p:cSldViewPr snapToGrid="0">
      <p:cViewPr varScale="1">
        <p:scale>
          <a:sx n="59" d="100"/>
          <a:sy n="59" d="100"/>
        </p:scale>
        <p:origin x="8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5B3EF-094D-4D17-9036-A1748B2013AE}" type="datetimeFigureOut">
              <a:rPr lang="ko-KR" altLang="en-US" smtClean="0"/>
              <a:t>2024-11-15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48E7D-9E0E-4A75-992F-06543EFA205E}" type="slidenum">
              <a:rPr lang="ko-KR" altLang="en-US" smtClean="0"/>
              <a:t>‹#›</a:t>
            </a:fld>
            <a:endParaRPr lang="ko-KR" altLang="en-US"/>
          </a:p>
        </p:txBody>
      </p:sp>
    </p:spTree>
    <p:extLst>
      <p:ext uri="{BB962C8B-B14F-4D97-AF65-F5344CB8AC3E}">
        <p14:creationId xmlns:p14="http://schemas.microsoft.com/office/powerpoint/2010/main" val="34560811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Backend functionalities are almost done, and we’re working on exception handling like constraints for user registration, login, and token expiration.</a:t>
            </a:r>
          </a:p>
          <a:p>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9</a:t>
            </a:fld>
            <a:endParaRPr lang="ko-KR" altLang="en-US"/>
          </a:p>
        </p:txBody>
      </p:sp>
    </p:spTree>
    <p:extLst>
      <p:ext uri="{BB962C8B-B14F-4D97-AF65-F5344CB8AC3E}">
        <p14:creationId xmlns:p14="http://schemas.microsoft.com/office/powerpoint/2010/main" val="386443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And, Backend started testing each api through testing framework pytest.</a:t>
            </a:r>
          </a:p>
          <a:p>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10</a:t>
            </a:fld>
            <a:endParaRPr lang="ko-KR" altLang="en-US"/>
          </a:p>
        </p:txBody>
      </p:sp>
    </p:spTree>
    <p:extLst>
      <p:ext uri="{BB962C8B-B14F-4D97-AF65-F5344CB8AC3E}">
        <p14:creationId xmlns:p14="http://schemas.microsoft.com/office/powerpoint/2010/main" val="105580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But since we’re using email to login and don’t want people to access through random email, so we’re also trying to implement email confirmation by using fastapi-mail library. The user will be able to access after typing exact code that’s in the mail</a:t>
            </a:r>
          </a:p>
          <a:p>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11</a:t>
            </a:fld>
            <a:endParaRPr lang="ko-KR" altLang="en-US"/>
          </a:p>
        </p:txBody>
      </p:sp>
    </p:spTree>
    <p:extLst>
      <p:ext uri="{BB962C8B-B14F-4D97-AF65-F5344CB8AC3E}">
        <p14:creationId xmlns:p14="http://schemas.microsoft.com/office/powerpoint/2010/main" val="79211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Ragas is a library that provides tools to evaluate LLM based applications. To test</a:t>
            </a:r>
            <a:r>
              <a:rPr lang="en-US" altLang="ko-KR" baseline="0"/>
              <a:t> chatbot using RAGAS, we need some sample datasets. There are two kinds of datasets : synthetic test dataset generated automatically by langchain and test dataset generated by human in hand! In this project, we’re trying both kinds of test datasets to evaluate models more objectively. By using these datasets, we can evaluate our model with various metrics.</a:t>
            </a:r>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15</a:t>
            </a:fld>
            <a:endParaRPr lang="ko-KR" altLang="en-US"/>
          </a:p>
        </p:txBody>
      </p:sp>
    </p:spTree>
    <p:extLst>
      <p:ext uri="{BB962C8B-B14F-4D97-AF65-F5344CB8AC3E}">
        <p14:creationId xmlns:p14="http://schemas.microsoft.com/office/powerpoint/2010/main" val="119451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There are four</a:t>
            </a:r>
            <a:r>
              <a:rPr lang="en-US" altLang="ko-KR" baseline="0"/>
              <a:t> main metrics that we can evaluate our model in RAGAS. ~ ~ ~ ~. We will conduct the evaluation by tuning our model and changing several parameters.</a:t>
            </a:r>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16</a:t>
            </a:fld>
            <a:endParaRPr lang="ko-KR" altLang="en-US"/>
          </a:p>
        </p:txBody>
      </p:sp>
    </p:spTree>
    <p:extLst>
      <p:ext uri="{BB962C8B-B14F-4D97-AF65-F5344CB8AC3E}">
        <p14:creationId xmlns:p14="http://schemas.microsoft.com/office/powerpoint/2010/main" val="2143100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391512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69219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265944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02943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23016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75652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91089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99041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9664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211375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F6F6247-C8E0-4D66-A20E-9FC1B7784E7A}" type="datetimeFigureOut">
              <a:rPr lang="ko-KR" altLang="en-US" smtClean="0"/>
              <a:t>2024-11-15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13402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F6247-C8E0-4D66-A20E-9FC1B7784E7A}" type="datetimeFigureOut">
              <a:rPr lang="ko-KR" altLang="en-US" smtClean="0"/>
              <a:t>2024-11-15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188393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7.png"/><Relationship Id="rId7"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7.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18533" y="651934"/>
            <a:ext cx="12462933" cy="16933"/>
          </a:xfrm>
          <a:prstGeom prst="rect">
            <a:avLst/>
          </a:prstGeom>
        </p:spPr>
      </p:pic>
      <p:pic>
        <p:nvPicPr>
          <p:cNvPr id="3" name="Picture 3"/>
          <p:cNvPicPr>
            <a:picLocks noChangeAspect="1"/>
          </p:cNvPicPr>
          <p:nvPr/>
        </p:nvPicPr>
        <p:blipFill>
          <a:blip r:embed="rId3"/>
          <a:stretch>
            <a:fillRect/>
          </a:stretch>
        </p:blipFill>
        <p:spPr>
          <a:xfrm>
            <a:off x="956733" y="448734"/>
            <a:ext cx="3412067" cy="474133"/>
          </a:xfrm>
          <a:prstGeom prst="rect">
            <a:avLst/>
          </a:prstGeom>
        </p:spPr>
      </p:pic>
      <p:pic>
        <p:nvPicPr>
          <p:cNvPr id="4" name="Picture 4"/>
          <p:cNvPicPr>
            <a:picLocks noChangeAspect="1"/>
          </p:cNvPicPr>
          <p:nvPr/>
        </p:nvPicPr>
        <p:blipFill>
          <a:blip r:embed="rId4"/>
          <a:stretch>
            <a:fillRect/>
          </a:stretch>
        </p:blipFill>
        <p:spPr>
          <a:xfrm rot="13500000">
            <a:off x="8271933" y="5088467"/>
            <a:ext cx="2235200" cy="2235200"/>
          </a:xfrm>
          <a:prstGeom prst="rect">
            <a:avLst/>
          </a:prstGeom>
        </p:spPr>
      </p:pic>
      <p:pic>
        <p:nvPicPr>
          <p:cNvPr id="5" name="Picture 5"/>
          <p:cNvPicPr>
            <a:picLocks noChangeAspect="1"/>
          </p:cNvPicPr>
          <p:nvPr/>
        </p:nvPicPr>
        <p:blipFill>
          <a:blip r:embed="rId5"/>
          <a:stretch>
            <a:fillRect/>
          </a:stretch>
        </p:blipFill>
        <p:spPr>
          <a:xfrm rot="13500000">
            <a:off x="10329333" y="5088467"/>
            <a:ext cx="2235200" cy="2235200"/>
          </a:xfrm>
          <a:prstGeom prst="rect">
            <a:avLst/>
          </a:prstGeom>
        </p:spPr>
      </p:pic>
      <p:pic>
        <p:nvPicPr>
          <p:cNvPr id="6" name="Picture 6"/>
          <p:cNvPicPr>
            <a:picLocks noChangeAspect="1"/>
          </p:cNvPicPr>
          <p:nvPr/>
        </p:nvPicPr>
        <p:blipFill>
          <a:blip r:embed="rId6"/>
          <a:stretch>
            <a:fillRect/>
          </a:stretch>
        </p:blipFill>
        <p:spPr>
          <a:xfrm rot="13500000">
            <a:off x="6146800" y="5088467"/>
            <a:ext cx="2235200" cy="2235200"/>
          </a:xfrm>
          <a:prstGeom prst="rect">
            <a:avLst/>
          </a:prstGeom>
        </p:spPr>
      </p:pic>
      <p:pic>
        <p:nvPicPr>
          <p:cNvPr id="7" name="Picture 7"/>
          <p:cNvPicPr>
            <a:picLocks noChangeAspect="1"/>
          </p:cNvPicPr>
          <p:nvPr/>
        </p:nvPicPr>
        <p:blipFill>
          <a:blip r:embed="rId7"/>
          <a:stretch>
            <a:fillRect/>
          </a:stretch>
        </p:blipFill>
        <p:spPr>
          <a:xfrm>
            <a:off x="-270934" y="2963334"/>
            <a:ext cx="12708467" cy="16933"/>
          </a:xfrm>
          <a:prstGeom prst="rect">
            <a:avLst/>
          </a:prstGeom>
        </p:spPr>
      </p:pic>
      <p:pic>
        <p:nvPicPr>
          <p:cNvPr id="8" name="Picture 8"/>
          <p:cNvPicPr>
            <a:picLocks noChangeAspect="1"/>
          </p:cNvPicPr>
          <p:nvPr/>
        </p:nvPicPr>
        <p:blipFill>
          <a:blip r:embed="rId2"/>
          <a:stretch>
            <a:fillRect/>
          </a:stretch>
        </p:blipFill>
        <p:spPr>
          <a:xfrm>
            <a:off x="-143933" y="4673600"/>
            <a:ext cx="12462933" cy="16933"/>
          </a:xfrm>
          <a:prstGeom prst="rect">
            <a:avLst/>
          </a:prstGeom>
        </p:spPr>
      </p:pic>
      <p:sp>
        <p:nvSpPr>
          <p:cNvPr id="9" name="TextBox 9"/>
          <p:cNvSpPr txBox="1"/>
          <p:nvPr/>
        </p:nvSpPr>
        <p:spPr>
          <a:xfrm>
            <a:off x="1075267" y="499533"/>
            <a:ext cx="3175000" cy="381000"/>
          </a:xfrm>
          <a:prstGeom prst="rect">
            <a:avLst/>
          </a:prstGeom>
        </p:spPr>
        <p:txBody>
          <a:bodyPr lIns="0" tIns="0" rIns="0" bIns="0" rtlCol="0" anchor="t"/>
          <a:lstStyle/>
          <a:p>
            <a:pPr lvl="0" algn="ctr">
              <a:lnSpc>
                <a:spcPct val="116199"/>
              </a:lnSpc>
            </a:pPr>
            <a:r>
              <a:rPr lang="en-US" altLang="ko-KR" sz="2133">
                <a:solidFill>
                  <a:srgbClr val="000000"/>
                </a:solidFill>
                <a:latin typeface="나눔스퀘어_ac Bold" panose="020B0600000101010101" pitchFamily="50" charset="-127"/>
                <a:ea typeface="나눔스퀘어_ac Bold" panose="020B0600000101010101" pitchFamily="50" charset="-127"/>
              </a:rPr>
              <a:t>Capstone Design Project</a:t>
            </a:r>
            <a:endParaRPr lang="ko-KR" altLang="en-US" sz="2133">
              <a:solidFill>
                <a:srgbClr val="000000"/>
              </a:solidFill>
              <a:latin typeface="나눔스퀘어_ac Bold" panose="020B0600000101010101" pitchFamily="50" charset="-127"/>
              <a:ea typeface="나눔스퀘어_ac Bold" panose="020B0600000101010101" pitchFamily="50" charset="-127"/>
            </a:endParaRPr>
          </a:p>
        </p:txBody>
      </p:sp>
      <p:sp>
        <p:nvSpPr>
          <p:cNvPr id="10" name="TextBox 10"/>
          <p:cNvSpPr txBox="1"/>
          <p:nvPr/>
        </p:nvSpPr>
        <p:spPr>
          <a:xfrm>
            <a:off x="1219200" y="1473200"/>
            <a:ext cx="10600267" cy="1778000"/>
          </a:xfrm>
          <a:prstGeom prst="rect">
            <a:avLst/>
          </a:prstGeom>
        </p:spPr>
        <p:txBody>
          <a:bodyPr lIns="0" tIns="0" rIns="0" bIns="0" rtlCol="0" anchor="ctr"/>
          <a:lstStyle/>
          <a:p>
            <a:pPr lvl="0" algn="l">
              <a:lnSpc>
                <a:spcPct val="99600"/>
              </a:lnSpc>
            </a:pPr>
            <a:r>
              <a:rPr lang="en-US" altLang="ko-KR" sz="6400" spc="-133">
                <a:solidFill>
                  <a:srgbClr val="000000"/>
                </a:solidFill>
                <a:latin typeface="나눔스퀘어_ac" panose="020B0600000101010101" pitchFamily="50" charset="-127"/>
                <a:ea typeface="나눔스퀘어_ac" panose="020B0600000101010101" pitchFamily="50" charset="-127"/>
              </a:rPr>
              <a:t>Weekly Progress</a:t>
            </a:r>
            <a:endParaRPr lang="ko-KR" altLang="en-US" sz="6400" spc="-133">
              <a:solidFill>
                <a:srgbClr val="000000"/>
              </a:solidFill>
              <a:latin typeface="나눔스퀘어_ac" panose="020B0600000101010101" pitchFamily="50" charset="-127"/>
              <a:ea typeface="나눔스퀘어_ac" panose="020B0600000101010101" pitchFamily="50" charset="-127"/>
            </a:endParaRPr>
          </a:p>
        </p:txBody>
      </p:sp>
      <p:sp>
        <p:nvSpPr>
          <p:cNvPr id="11" name="TextBox 11"/>
          <p:cNvSpPr txBox="1"/>
          <p:nvPr/>
        </p:nvSpPr>
        <p:spPr>
          <a:xfrm>
            <a:off x="1109133" y="2827867"/>
            <a:ext cx="10981267" cy="1862667"/>
          </a:xfrm>
          <a:prstGeom prst="rect">
            <a:avLst/>
          </a:prstGeom>
        </p:spPr>
        <p:txBody>
          <a:bodyPr lIns="0" tIns="0" rIns="0" bIns="0" rtlCol="0" anchor="ctr"/>
          <a:lstStyle/>
          <a:p>
            <a:pPr lvl="0" algn="l">
              <a:lnSpc>
                <a:spcPct val="99600"/>
              </a:lnSpc>
            </a:pPr>
            <a:r>
              <a:rPr lang="en-US" altLang="ko-KR" sz="8734" spc="-133">
                <a:solidFill>
                  <a:srgbClr val="000000"/>
                </a:solidFill>
                <a:latin typeface="나눔스퀘어_ac ExtraBold" panose="020B0600000101010101" pitchFamily="50" charset="-127"/>
                <a:ea typeface="나눔스퀘어_ac ExtraBold" panose="020B0600000101010101" pitchFamily="50" charset="-127"/>
              </a:rPr>
              <a:t>Perfect StudyMate</a:t>
            </a:r>
            <a:endParaRPr lang="ko-KR" altLang="en-US" sz="8734" spc="-133">
              <a:solidFill>
                <a:srgbClr val="000000"/>
              </a:solidFill>
              <a:latin typeface="나눔스퀘어_ac ExtraBold" panose="020B0600000101010101" pitchFamily="50" charset="-127"/>
              <a:ea typeface="나눔스퀘어_ac ExtraBold" panose="020B0600000101010101" pitchFamily="50" charset="-127"/>
            </a:endParaRPr>
          </a:p>
        </p:txBody>
      </p:sp>
      <p:sp>
        <p:nvSpPr>
          <p:cNvPr id="13" name="TextBox 13"/>
          <p:cNvSpPr txBox="1"/>
          <p:nvPr/>
        </p:nvSpPr>
        <p:spPr>
          <a:xfrm>
            <a:off x="366607" y="5905500"/>
            <a:ext cx="5706533" cy="601133"/>
          </a:xfrm>
          <a:prstGeom prst="rect">
            <a:avLst/>
          </a:prstGeom>
        </p:spPr>
        <p:txBody>
          <a:bodyPr lIns="0" tIns="0" rIns="0" bIns="0" rtlCol="0" anchor="t"/>
          <a:lstStyle/>
          <a:p>
            <a:pPr lvl="0" algn="l">
              <a:lnSpc>
                <a:spcPct val="116199"/>
              </a:lnSpc>
            </a:pPr>
            <a:r>
              <a:rPr lang="en-US" altLang="ko-KR" sz="1400">
                <a:solidFill>
                  <a:srgbClr val="000000"/>
                </a:solidFill>
                <a:latin typeface="나눔스퀘어_ac" panose="020B0600000101010101" pitchFamily="50" charset="-127"/>
                <a:ea typeface="나눔스퀘어_ac" panose="020B0600000101010101" pitchFamily="50" charset="-127"/>
              </a:rPr>
              <a:t>Team k</a:t>
            </a:r>
          </a:p>
          <a:p>
            <a:pPr>
              <a:lnSpc>
                <a:spcPct val="116199"/>
              </a:lnSpc>
            </a:pPr>
            <a:r>
              <a:rPr lang="en-US" altLang="ko-KR" sz="1600">
                <a:solidFill>
                  <a:srgbClr val="000000">
                    <a:alpha val="60000"/>
                  </a:srgbClr>
                </a:solidFill>
                <a:latin typeface="나눔스퀘어_ac" panose="020B0600000101010101" pitchFamily="50" charset="-127"/>
                <a:ea typeface="나눔스퀘어_ac" panose="020B0600000101010101" pitchFamily="50" charset="-127"/>
              </a:rPr>
              <a:t>Juyong Rhee | Yewon Chun | Jihee Hwang | Jorge Alcorta</a:t>
            </a:r>
            <a:endParaRPr lang="ko-KR" altLang="ko-KR" sz="1600">
              <a:solidFill>
                <a:srgbClr val="000000">
                  <a:alpha val="60000"/>
                </a:srgbClr>
              </a:solidFill>
              <a:latin typeface="나눔스퀘어_ac" panose="020B0600000101010101" pitchFamily="50" charset="-127"/>
              <a:ea typeface="나눔스퀘어_ac" panose="020B0600000101010101" pitchFamily="50" charset="-127"/>
            </a:endParaRPr>
          </a:p>
          <a:p>
            <a:pPr lvl="0" algn="l">
              <a:lnSpc>
                <a:spcPct val="116199"/>
              </a:lnSpc>
            </a:pPr>
            <a:endParaRPr lang="ko-KR" altLang="en-US" sz="1400">
              <a:solidFill>
                <a:srgbClr val="000000"/>
              </a:solidFill>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2082942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Backend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503149"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Integration Handling | Using Pytest</a:t>
            </a:r>
            <a:endParaRPr lang="ko-KR" altLang="en-US" sz="2400">
              <a:latin typeface="나눔스퀘어_ac Bold" panose="020B0600000101010101" pitchFamily="50" charset="-127"/>
              <a:ea typeface="나눔스퀘어_ac Bold" panose="020B0600000101010101" pitchFamily="50" charset="-127"/>
            </a:endParaRPr>
          </a:p>
        </p:txBody>
      </p:sp>
      <p:pic>
        <p:nvPicPr>
          <p:cNvPr id="11" name="Google Shape;65;p14"/>
          <p:cNvPicPr preferRelativeResize="0"/>
          <p:nvPr/>
        </p:nvPicPr>
        <p:blipFill>
          <a:blip r:embed="rId6">
            <a:alphaModFix/>
          </a:blip>
          <a:stretch>
            <a:fillRect/>
          </a:stretch>
        </p:blipFill>
        <p:spPr>
          <a:xfrm>
            <a:off x="5810643" y="2791494"/>
            <a:ext cx="5821326" cy="3652600"/>
          </a:xfrm>
          <a:prstGeom prst="rect">
            <a:avLst/>
          </a:prstGeom>
          <a:noFill/>
          <a:ln>
            <a:noFill/>
          </a:ln>
          <a:effectLst>
            <a:outerShdw blurRad="50800" dist="38100" dir="2700000" algn="tl" rotWithShape="0">
              <a:prstClr val="black">
                <a:alpha val="40000"/>
              </a:prstClr>
            </a:outerShdw>
          </a:effectLst>
        </p:spPr>
      </p:pic>
      <p:sp>
        <p:nvSpPr>
          <p:cNvPr id="12" name="TextBox 11"/>
          <p:cNvSpPr txBox="1"/>
          <p:nvPr/>
        </p:nvSpPr>
        <p:spPr>
          <a:xfrm>
            <a:off x="514350" y="2400743"/>
            <a:ext cx="116586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Pytest</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nvGrpSpPr>
          <p:cNvPr id="2" name="그룹 1"/>
          <p:cNvGrpSpPr/>
          <p:nvPr/>
        </p:nvGrpSpPr>
        <p:grpSpPr>
          <a:xfrm>
            <a:off x="262551" y="3077141"/>
            <a:ext cx="5107988" cy="3123904"/>
            <a:chOff x="262551" y="2752021"/>
            <a:chExt cx="5107988" cy="3123904"/>
          </a:xfrm>
        </p:grpSpPr>
        <p:sp>
          <p:nvSpPr>
            <p:cNvPr id="13" name="TextBox 12"/>
            <p:cNvSpPr txBox="1"/>
            <p:nvPr/>
          </p:nvSpPr>
          <p:spPr>
            <a:xfrm>
              <a:off x="262551" y="2752021"/>
              <a:ext cx="5107988" cy="1338828"/>
            </a:xfrm>
            <a:prstGeom prst="rect">
              <a:avLst/>
            </a:prstGeom>
            <a:noFill/>
          </p:spPr>
          <p:txBody>
            <a:bodyPr wrap="squar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Pytest is a mature full-featured</a:t>
              </a:r>
            </a:p>
            <a:p>
              <a:pPr algn="ctr">
                <a:lnSpc>
                  <a:spcPct val="150000"/>
                </a:lnSpc>
              </a:pPr>
              <a:r>
                <a:rPr lang="en-US" altLang="ko-KR">
                  <a:latin typeface="나눔스퀘어_ac" panose="020B0600000101010101" pitchFamily="50" charset="-127"/>
                  <a:ea typeface="나눔스퀘어_ac" panose="020B0600000101010101" pitchFamily="50" charset="-127"/>
                </a:rPr>
                <a:t>Python testing tool</a:t>
              </a:r>
            </a:p>
            <a:p>
              <a:pPr algn="ctr">
                <a:lnSpc>
                  <a:spcPct val="150000"/>
                </a:lnSpc>
              </a:pPr>
              <a:r>
                <a:rPr lang="en-US" altLang="ko-KR">
                  <a:latin typeface="나눔스퀘어_ac" panose="020B0600000101010101" pitchFamily="50" charset="-127"/>
                  <a:ea typeface="나눔스퀘어_ac" panose="020B0600000101010101" pitchFamily="50" charset="-127"/>
                </a:rPr>
                <a:t>that helps to write better programs.</a:t>
              </a:r>
            </a:p>
          </p:txBody>
        </p:sp>
        <p:pic>
          <p:nvPicPr>
            <p:cNvPr id="14" name="Picture 2" descr="くるっとした矢印のイラスト「下」"/>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94280" y="4271357"/>
              <a:ext cx="644530" cy="9561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62551" y="5408040"/>
              <a:ext cx="5107988" cy="467885"/>
            </a:xfrm>
            <a:prstGeom prst="rect">
              <a:avLst/>
            </a:prstGeom>
            <a:noFill/>
          </p:spPr>
          <p:txBody>
            <a:bodyPr wrap="squar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Test implemented API by using Pytest</a:t>
              </a:r>
            </a:p>
          </p:txBody>
        </p:sp>
      </p:grpSp>
    </p:spTree>
    <p:extLst>
      <p:ext uri="{BB962C8B-B14F-4D97-AF65-F5344CB8AC3E}">
        <p14:creationId xmlns:p14="http://schemas.microsoft.com/office/powerpoint/2010/main" val="166593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Backend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503149"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Email Configuration</a:t>
            </a:r>
            <a:endParaRPr lang="ko-KR" altLang="en-US" sz="2400">
              <a:latin typeface="나눔스퀘어_ac Bold" panose="020B0600000101010101" pitchFamily="50" charset="-127"/>
              <a:ea typeface="나눔스퀘어_ac Bold" panose="020B0600000101010101" pitchFamily="50" charset="-127"/>
            </a:endParaRPr>
          </a:p>
        </p:txBody>
      </p:sp>
      <p:sp>
        <p:nvSpPr>
          <p:cNvPr id="10" name="TextBox 9"/>
          <p:cNvSpPr txBox="1"/>
          <p:nvPr/>
        </p:nvSpPr>
        <p:spPr>
          <a:xfrm>
            <a:off x="218157" y="2049564"/>
            <a:ext cx="10596702" cy="400110"/>
          </a:xfrm>
          <a:prstGeom prst="rect">
            <a:avLst/>
          </a:prstGeom>
          <a:noFill/>
        </p:spPr>
        <p:txBody>
          <a:bodyPr wrap="square" rtlCol="0">
            <a:spAutoFit/>
          </a:bodyPr>
          <a:lstStyle/>
          <a:p>
            <a:r>
              <a:rPr lang="en-US" altLang="ko-KR" sz="2000">
                <a:latin typeface="나눔스퀘어_ac" panose="020B0600000101010101" pitchFamily="50" charset="-127"/>
                <a:ea typeface="나눔스퀘어_ac" panose="020B0600000101010101" pitchFamily="50" charset="-127"/>
              </a:rPr>
              <a:t>We’re planning to put email configuration to prevent limitless registration.</a:t>
            </a:r>
            <a:endParaRPr lang="ko-KR" altLang="en-US" sz="2000">
              <a:latin typeface="나눔스퀘어_ac" panose="020B0600000101010101" pitchFamily="50" charset="-127"/>
              <a:ea typeface="나눔스퀘어_ac" panose="020B0600000101010101" pitchFamily="50" charset="-127"/>
            </a:endParaRPr>
          </a:p>
        </p:txBody>
      </p:sp>
      <p:grpSp>
        <p:nvGrpSpPr>
          <p:cNvPr id="3" name="그룹 2"/>
          <p:cNvGrpSpPr/>
          <p:nvPr/>
        </p:nvGrpSpPr>
        <p:grpSpPr>
          <a:xfrm>
            <a:off x="469279" y="2864942"/>
            <a:ext cx="5607600" cy="1395920"/>
            <a:chOff x="438799" y="2773502"/>
            <a:chExt cx="5607600" cy="1395920"/>
          </a:xfrm>
        </p:grpSpPr>
        <p:pic>
          <p:nvPicPr>
            <p:cNvPr id="1026" name="Picture 2" descr="Eメール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50479" y="2773502"/>
              <a:ext cx="1395920" cy="1395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stAPI 파이썬으로 간단하게 웹 API 만들기"/>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8799" y="3038493"/>
              <a:ext cx="3135338" cy="1130929"/>
            </a:xfrm>
            <a:prstGeom prst="rect">
              <a:avLst/>
            </a:prstGeom>
            <a:noFill/>
            <a:ln w="19050">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십자형 1"/>
            <p:cNvSpPr/>
            <p:nvPr/>
          </p:nvSpPr>
          <p:spPr>
            <a:xfrm>
              <a:off x="3815795" y="3309317"/>
              <a:ext cx="589280" cy="589280"/>
            </a:xfrm>
            <a:prstGeom prst="plus">
              <a:avLst>
                <a:gd name="adj" fmla="val 37791"/>
              </a:avLst>
            </a:prstGeom>
            <a:solidFill>
              <a:srgbClr val="FD8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30" name="Picture 6" descr="矢印のイラスト「ゆるいカーブ」"/>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550533">
            <a:off x="4176768" y="4616227"/>
            <a:ext cx="1186942" cy="913946"/>
          </a:xfrm>
          <a:prstGeom prst="rect">
            <a:avLst/>
          </a:prstGeom>
          <a:noFill/>
          <a:extLst>
            <a:ext uri="{909E8E84-426E-40DD-AFC4-6F175D3DCCD1}">
              <a14:hiddenFill xmlns:a14="http://schemas.microsoft.com/office/drawing/2010/main">
                <a:solidFill>
                  <a:srgbClr val="FFFFFF"/>
                </a:solidFill>
              </a14:hiddenFill>
            </a:ext>
          </a:extLst>
        </p:spPr>
      </p:pic>
      <p:pic>
        <p:nvPicPr>
          <p:cNvPr id="14" name="Google Shape;73;p15"/>
          <p:cNvPicPr preferRelativeResize="0"/>
          <p:nvPr/>
        </p:nvPicPr>
        <p:blipFill>
          <a:blip r:embed="rId9">
            <a:alphaModFix/>
          </a:blip>
          <a:stretch>
            <a:fillRect/>
          </a:stretch>
        </p:blipFill>
        <p:spPr>
          <a:xfrm>
            <a:off x="6322283" y="3990037"/>
            <a:ext cx="5555770" cy="2530446"/>
          </a:xfrm>
          <a:prstGeom prst="rect">
            <a:avLst/>
          </a:prstGeom>
          <a:noFill/>
          <a:ln>
            <a:noFill/>
          </a:ln>
        </p:spPr>
      </p:pic>
    </p:spTree>
    <p:extLst>
      <p:ext uri="{BB962C8B-B14F-4D97-AF65-F5344CB8AC3E}">
        <p14:creationId xmlns:p14="http://schemas.microsoft.com/office/powerpoint/2010/main" val="102835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587784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Integration between Backend and RAG</a:t>
            </a:r>
            <a:endParaRPr lang="ko-KR" altLang="en-US" sz="2400">
              <a:latin typeface="나눔스퀘어_ac Bold" panose="020B0600000101010101" pitchFamily="50" charset="-127"/>
              <a:ea typeface="나눔스퀘어_ac Bold" panose="020B0600000101010101" pitchFamily="50" charset="-127"/>
            </a:endParaRPr>
          </a:p>
        </p:txBody>
      </p:sp>
      <p:sp>
        <p:nvSpPr>
          <p:cNvPr id="2" name="TextBox 1"/>
          <p:cNvSpPr txBox="1"/>
          <p:nvPr/>
        </p:nvSpPr>
        <p:spPr>
          <a:xfrm>
            <a:off x="335280" y="2164080"/>
            <a:ext cx="155448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Objective</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nvGrpSpPr>
          <p:cNvPr id="5" name="그룹 4"/>
          <p:cNvGrpSpPr/>
          <p:nvPr/>
        </p:nvGrpSpPr>
        <p:grpSpPr>
          <a:xfrm>
            <a:off x="5699760" y="3031510"/>
            <a:ext cx="5775815" cy="2943985"/>
            <a:chOff x="5527040" y="2357120"/>
            <a:chExt cx="5775815" cy="2943985"/>
          </a:xfrm>
        </p:grpSpPr>
        <p:sp>
          <p:nvSpPr>
            <p:cNvPr id="11" name="Google Shape;61;p14"/>
            <p:cNvSpPr/>
            <p:nvPr/>
          </p:nvSpPr>
          <p:spPr>
            <a:xfrm>
              <a:off x="5527040" y="4272323"/>
              <a:ext cx="1480702" cy="1028782"/>
            </a:xfrm>
            <a:prstGeom prst="roundRect">
              <a:avLst>
                <a:gd name="adj" fmla="val 16667"/>
              </a:avLst>
            </a:prstGeom>
            <a:solidFill>
              <a:srgbClr val="FFCD4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AI</a:t>
              </a:r>
              <a:endParaRPr>
                <a:latin typeface="나눔스퀘어_ac Bold" panose="020B0600000101010101" pitchFamily="50" charset="-127"/>
                <a:ea typeface="나눔스퀘어_ac Bold" panose="020B0600000101010101" pitchFamily="50" charset="-127"/>
              </a:endParaRPr>
            </a:p>
          </p:txBody>
        </p:sp>
        <p:sp>
          <p:nvSpPr>
            <p:cNvPr id="12" name="Google Shape;62;p14"/>
            <p:cNvSpPr/>
            <p:nvPr/>
          </p:nvSpPr>
          <p:spPr>
            <a:xfrm>
              <a:off x="9822137" y="4272323"/>
              <a:ext cx="1480702" cy="1028782"/>
            </a:xfrm>
            <a:prstGeom prst="roundRect">
              <a:avLst>
                <a:gd name="adj" fmla="val 16667"/>
              </a:avLst>
            </a:prstGeom>
            <a:solidFill>
              <a:srgbClr val="58CC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Backend</a:t>
              </a:r>
              <a:endParaRPr>
                <a:latin typeface="나눔스퀘어_ac Bold" panose="020B0600000101010101" pitchFamily="50" charset="-127"/>
                <a:ea typeface="나눔스퀘어_ac Bold" panose="020B0600000101010101" pitchFamily="50" charset="-127"/>
              </a:endParaRPr>
            </a:p>
          </p:txBody>
        </p:sp>
        <p:sp>
          <p:nvSpPr>
            <p:cNvPr id="13" name="Google Shape;63;p14"/>
            <p:cNvSpPr/>
            <p:nvPr/>
          </p:nvSpPr>
          <p:spPr>
            <a:xfrm>
              <a:off x="7680961" y="4475921"/>
              <a:ext cx="1467960" cy="62158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400">
                  <a:latin typeface="나눔스퀘어_ac Bold" panose="020B0600000101010101" pitchFamily="50" charset="-127"/>
                  <a:ea typeface="나눔스퀘어_ac Bold" panose="020B0600000101010101" pitchFamily="50" charset="-127"/>
                </a:rPr>
                <a:t>Interface</a:t>
              </a:r>
              <a:endParaRPr sz="1100">
                <a:latin typeface="나눔스퀘어_ac Bold" panose="020B0600000101010101" pitchFamily="50" charset="-127"/>
                <a:ea typeface="나눔스퀘어_ac Bold" panose="020B0600000101010101" pitchFamily="50" charset="-127"/>
              </a:endParaRPr>
            </a:p>
          </p:txBody>
        </p:sp>
        <p:sp>
          <p:nvSpPr>
            <p:cNvPr id="14" name="Google Shape;64;p14"/>
            <p:cNvSpPr/>
            <p:nvPr/>
          </p:nvSpPr>
          <p:spPr>
            <a:xfrm>
              <a:off x="5527056" y="2357120"/>
              <a:ext cx="1480702" cy="1028782"/>
            </a:xfrm>
            <a:prstGeom prst="roundRect">
              <a:avLst>
                <a:gd name="adj" fmla="val 16667"/>
              </a:avLst>
            </a:prstGeom>
            <a:solidFill>
              <a:srgbClr val="FFCD4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Vector</a:t>
              </a:r>
              <a:endParaRPr lang="en-US" altLang="ko">
                <a:latin typeface="나눔스퀘어_ac Bold" panose="020B0600000101010101" pitchFamily="50" charset="-127"/>
                <a:ea typeface="나눔스퀘어_ac Bold" panose="020B0600000101010101" pitchFamily="50" charset="-127"/>
              </a:endParaRPr>
            </a:p>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Database</a:t>
              </a:r>
              <a:endParaRPr>
                <a:latin typeface="나눔스퀘어_ac Bold" panose="020B0600000101010101" pitchFamily="50" charset="-127"/>
                <a:ea typeface="나눔스퀘어_ac Bold" panose="020B0600000101010101" pitchFamily="50" charset="-127"/>
              </a:endParaRPr>
            </a:p>
          </p:txBody>
        </p:sp>
        <p:sp>
          <p:nvSpPr>
            <p:cNvPr id="15" name="Google Shape;65;p14"/>
            <p:cNvSpPr/>
            <p:nvPr/>
          </p:nvSpPr>
          <p:spPr>
            <a:xfrm>
              <a:off x="9822153" y="2357120"/>
              <a:ext cx="1480702" cy="1028782"/>
            </a:xfrm>
            <a:prstGeom prst="roundRect">
              <a:avLst>
                <a:gd name="adj" fmla="val 16667"/>
              </a:avLst>
            </a:prstGeom>
            <a:solidFill>
              <a:srgbClr val="58CC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S3</a:t>
              </a:r>
              <a:endParaRPr lang="en-US" altLang="ko">
                <a:latin typeface="나눔스퀘어_ac Bold" panose="020B0600000101010101" pitchFamily="50" charset="-127"/>
                <a:ea typeface="나눔스퀘어_ac Bold" panose="020B0600000101010101" pitchFamily="50" charset="-127"/>
              </a:endParaRPr>
            </a:p>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Database</a:t>
              </a:r>
              <a:endParaRPr>
                <a:latin typeface="나눔스퀘어_ac Bold" panose="020B0600000101010101" pitchFamily="50" charset="-127"/>
                <a:ea typeface="나눔스퀘어_ac Bold" panose="020B0600000101010101" pitchFamily="50" charset="-127"/>
              </a:endParaRPr>
            </a:p>
          </p:txBody>
        </p:sp>
        <p:cxnSp>
          <p:nvCxnSpPr>
            <p:cNvPr id="17" name="Google Shape;66;p14"/>
            <p:cNvCxnSpPr>
              <a:stCxn id="14" idx="2"/>
              <a:endCxn id="11" idx="0"/>
            </p:cNvCxnSpPr>
            <p:nvPr/>
          </p:nvCxnSpPr>
          <p:spPr>
            <a:xfrm>
              <a:off x="6267407" y="3385902"/>
              <a:ext cx="0" cy="886358"/>
            </a:xfrm>
            <a:prstGeom prst="straightConnector1">
              <a:avLst/>
            </a:prstGeom>
            <a:noFill/>
            <a:ln w="9525" cap="flat" cmpd="sng">
              <a:solidFill>
                <a:schemeClr val="dk2"/>
              </a:solidFill>
              <a:prstDash val="solid"/>
              <a:round/>
              <a:headEnd type="triangle" w="med" len="med"/>
              <a:tailEnd type="triangle" w="med" len="med"/>
            </a:ln>
          </p:spPr>
        </p:cxnSp>
        <p:cxnSp>
          <p:nvCxnSpPr>
            <p:cNvPr id="18" name="Google Shape;67;p14"/>
            <p:cNvCxnSpPr>
              <a:stCxn id="15" idx="2"/>
              <a:endCxn id="12" idx="0"/>
            </p:cNvCxnSpPr>
            <p:nvPr/>
          </p:nvCxnSpPr>
          <p:spPr>
            <a:xfrm>
              <a:off x="10562504" y="3385902"/>
              <a:ext cx="0" cy="886358"/>
            </a:xfrm>
            <a:prstGeom prst="straightConnector1">
              <a:avLst/>
            </a:prstGeom>
            <a:noFill/>
            <a:ln w="9525" cap="flat" cmpd="sng">
              <a:solidFill>
                <a:schemeClr val="dk2"/>
              </a:solidFill>
              <a:prstDash val="solid"/>
              <a:round/>
              <a:headEnd type="triangle" w="med" len="med"/>
              <a:tailEnd type="triangle" w="med" len="med"/>
            </a:ln>
          </p:spPr>
        </p:cxnSp>
        <p:cxnSp>
          <p:nvCxnSpPr>
            <p:cNvPr id="19" name="Google Shape;68;p14"/>
            <p:cNvCxnSpPr>
              <a:stCxn id="13" idx="2"/>
              <a:endCxn id="11" idx="3"/>
            </p:cNvCxnSpPr>
            <p:nvPr/>
          </p:nvCxnSpPr>
          <p:spPr>
            <a:xfrm flipH="1" flipV="1">
              <a:off x="7007742" y="4786714"/>
              <a:ext cx="673219" cy="1"/>
            </a:xfrm>
            <a:prstGeom prst="straightConnector1">
              <a:avLst/>
            </a:prstGeom>
            <a:noFill/>
            <a:ln w="9525" cap="flat" cmpd="sng">
              <a:solidFill>
                <a:schemeClr val="dk2"/>
              </a:solidFill>
              <a:prstDash val="solid"/>
              <a:round/>
              <a:headEnd type="triangle" w="med" len="med"/>
              <a:tailEnd type="triangle" w="med" len="med"/>
            </a:ln>
          </p:spPr>
        </p:cxnSp>
        <p:cxnSp>
          <p:nvCxnSpPr>
            <p:cNvPr id="20" name="Google Shape;69;p14"/>
            <p:cNvCxnSpPr>
              <a:stCxn id="12" idx="1"/>
              <a:endCxn id="13" idx="6"/>
            </p:cNvCxnSpPr>
            <p:nvPr/>
          </p:nvCxnSpPr>
          <p:spPr>
            <a:xfrm flipH="1">
              <a:off x="9148921" y="4786714"/>
              <a:ext cx="673216" cy="1"/>
            </a:xfrm>
            <a:prstGeom prst="straightConnector1">
              <a:avLst/>
            </a:prstGeom>
            <a:noFill/>
            <a:ln w="9525" cap="flat" cmpd="sng">
              <a:solidFill>
                <a:schemeClr val="dk2"/>
              </a:solidFill>
              <a:prstDash val="solid"/>
              <a:round/>
              <a:headEnd type="triangle" w="med" len="med"/>
              <a:tailEnd type="triangle" w="med" len="med"/>
            </a:ln>
          </p:spPr>
        </p:cxnSp>
      </p:grpSp>
      <p:grpSp>
        <p:nvGrpSpPr>
          <p:cNvPr id="30" name="그룹 29"/>
          <p:cNvGrpSpPr/>
          <p:nvPr/>
        </p:nvGrpSpPr>
        <p:grpSpPr>
          <a:xfrm>
            <a:off x="871220" y="2837599"/>
            <a:ext cx="3791526" cy="1015663"/>
            <a:chOff x="871220" y="2837599"/>
            <a:chExt cx="3791526" cy="1015663"/>
          </a:xfrm>
        </p:grpSpPr>
        <p:sp>
          <p:nvSpPr>
            <p:cNvPr id="21" name="TextBox 20"/>
            <p:cNvSpPr txBox="1"/>
            <p:nvPr/>
          </p:nvSpPr>
          <p:spPr>
            <a:xfrm>
              <a:off x="1078110" y="2837599"/>
              <a:ext cx="3584636" cy="1015663"/>
            </a:xfrm>
            <a:prstGeom prst="rect">
              <a:avLst/>
            </a:prstGeom>
            <a:noFill/>
          </p:spPr>
          <p:txBody>
            <a:bodyPr wrap="none" rtlCol="0">
              <a:spAutoFit/>
            </a:bodyPr>
            <a:lstStyle/>
            <a:p>
              <a:pPr>
                <a:lnSpc>
                  <a:spcPct val="150000"/>
                </a:lnSpc>
              </a:pPr>
              <a:r>
                <a:rPr lang="en-US" altLang="ko-KR" sz="2000">
                  <a:latin typeface="나눔스퀘어_ac" panose="020B0600000101010101" pitchFamily="50" charset="-127"/>
                  <a:ea typeface="나눔스퀘어_ac" panose="020B0600000101010101" pitchFamily="50" charset="-127"/>
                </a:rPr>
                <a:t>Store and access</a:t>
              </a:r>
            </a:p>
            <a:p>
              <a:pPr>
                <a:lnSpc>
                  <a:spcPct val="150000"/>
                </a:lnSpc>
              </a:pPr>
              <a:r>
                <a:rPr lang="en-US" altLang="ko-KR" sz="2000">
                  <a:latin typeface="나눔스퀘어_ac" panose="020B0600000101010101" pitchFamily="50" charset="-127"/>
                  <a:ea typeface="나눔스퀘어_ac" panose="020B0600000101010101" pitchFamily="50" charset="-127"/>
                </a:rPr>
                <a:t>User and system chat history</a:t>
              </a:r>
            </a:p>
          </p:txBody>
        </p:sp>
        <p:sp>
          <p:nvSpPr>
            <p:cNvPr id="24" name="타원 23"/>
            <p:cNvSpPr/>
            <p:nvPr/>
          </p:nvSpPr>
          <p:spPr>
            <a:xfrm>
              <a:off x="871220" y="3086507"/>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그룹 27"/>
          <p:cNvGrpSpPr/>
          <p:nvPr/>
        </p:nvGrpSpPr>
        <p:grpSpPr>
          <a:xfrm>
            <a:off x="871220" y="4179190"/>
            <a:ext cx="3542675" cy="1015663"/>
            <a:chOff x="871220" y="4062734"/>
            <a:chExt cx="3542675" cy="1015663"/>
          </a:xfrm>
        </p:grpSpPr>
        <p:sp>
          <p:nvSpPr>
            <p:cNvPr id="22" name="TextBox 21"/>
            <p:cNvSpPr txBox="1"/>
            <p:nvPr/>
          </p:nvSpPr>
          <p:spPr>
            <a:xfrm>
              <a:off x="1078110" y="4062734"/>
              <a:ext cx="3335785" cy="1015663"/>
            </a:xfrm>
            <a:prstGeom prst="rect">
              <a:avLst/>
            </a:prstGeom>
            <a:noFill/>
          </p:spPr>
          <p:txBody>
            <a:bodyPr wrap="none" rtlCol="0">
              <a:spAutoFit/>
            </a:bodyPr>
            <a:lstStyle/>
            <a:p>
              <a:pPr>
                <a:lnSpc>
                  <a:spcPct val="150000"/>
                </a:lnSpc>
              </a:pPr>
              <a:r>
                <a:rPr lang="en-US" altLang="ko-KR" sz="2000">
                  <a:latin typeface="나눔스퀘어_ac" panose="020B0600000101010101" pitchFamily="50" charset="-127"/>
                  <a:ea typeface="나눔스퀘어_ac" panose="020B0600000101010101" pitchFamily="50" charset="-127"/>
                </a:rPr>
                <a:t>Corretly access each user’s</a:t>
              </a:r>
            </a:p>
            <a:p>
              <a:pPr>
                <a:lnSpc>
                  <a:spcPct val="150000"/>
                </a:lnSpc>
              </a:pPr>
              <a:r>
                <a:rPr lang="en-US" altLang="ko-KR" sz="2000">
                  <a:latin typeface="나눔스퀘어_ac" panose="020B0600000101010101" pitchFamily="50" charset="-127"/>
                  <a:ea typeface="나눔스퀘어_ac" panose="020B0600000101010101" pitchFamily="50" charset="-127"/>
                </a:rPr>
                <a:t>Course materials</a:t>
              </a:r>
            </a:p>
          </p:txBody>
        </p:sp>
        <p:sp>
          <p:nvSpPr>
            <p:cNvPr id="25" name="타원 24"/>
            <p:cNvSpPr/>
            <p:nvPr/>
          </p:nvSpPr>
          <p:spPr>
            <a:xfrm>
              <a:off x="871220" y="4315232"/>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p:cNvGrpSpPr/>
          <p:nvPr/>
        </p:nvGrpSpPr>
        <p:grpSpPr>
          <a:xfrm>
            <a:off x="871220" y="5520781"/>
            <a:ext cx="2912695" cy="553998"/>
            <a:chOff x="871220" y="5287869"/>
            <a:chExt cx="2912695" cy="553998"/>
          </a:xfrm>
        </p:grpSpPr>
        <p:sp>
          <p:nvSpPr>
            <p:cNvPr id="23" name="TextBox 22"/>
            <p:cNvSpPr txBox="1"/>
            <p:nvPr/>
          </p:nvSpPr>
          <p:spPr>
            <a:xfrm>
              <a:off x="1078110" y="5287869"/>
              <a:ext cx="2705805" cy="553998"/>
            </a:xfrm>
            <a:prstGeom prst="rect">
              <a:avLst/>
            </a:prstGeom>
            <a:noFill/>
          </p:spPr>
          <p:txBody>
            <a:bodyPr wrap="none" rtlCol="0">
              <a:spAutoFit/>
            </a:bodyPr>
            <a:lstStyle/>
            <a:p>
              <a:pPr>
                <a:lnSpc>
                  <a:spcPct val="150000"/>
                </a:lnSpc>
              </a:pPr>
              <a:r>
                <a:rPr lang="en-US" altLang="ko-KR" sz="2000">
                  <a:latin typeface="나눔스퀘어_ac" panose="020B0600000101010101" pitchFamily="50" charset="-127"/>
                  <a:ea typeface="나눔스퀘어_ac" panose="020B0600000101010101" pitchFamily="50" charset="-127"/>
                </a:rPr>
                <a:t>Make AI function calls</a:t>
              </a:r>
            </a:p>
          </p:txBody>
        </p:sp>
        <p:sp>
          <p:nvSpPr>
            <p:cNvPr id="26" name="타원 25"/>
            <p:cNvSpPr/>
            <p:nvPr/>
          </p:nvSpPr>
          <p:spPr>
            <a:xfrm>
              <a:off x="871220" y="5529918"/>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0625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736120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AI Architecture Development : two main classes</a:t>
            </a:r>
            <a:endParaRPr lang="ko-KR" altLang="en-US" sz="2400">
              <a:latin typeface="나눔스퀘어_ac Bold" panose="020B0600000101010101" pitchFamily="50" charset="-127"/>
              <a:ea typeface="나눔스퀘어_ac Bold" panose="020B0600000101010101" pitchFamily="50" charset="-127"/>
            </a:endParaRPr>
          </a:p>
        </p:txBody>
      </p:sp>
      <p:grpSp>
        <p:nvGrpSpPr>
          <p:cNvPr id="12" name="그룹 11"/>
          <p:cNvGrpSpPr/>
          <p:nvPr/>
        </p:nvGrpSpPr>
        <p:grpSpPr>
          <a:xfrm>
            <a:off x="436880" y="2628414"/>
            <a:ext cx="11501120" cy="2196749"/>
            <a:chOff x="335280" y="2994174"/>
            <a:chExt cx="11501120" cy="2196749"/>
          </a:xfrm>
        </p:grpSpPr>
        <p:sp>
          <p:nvSpPr>
            <p:cNvPr id="2" name="TextBox 1"/>
            <p:cNvSpPr txBox="1"/>
            <p:nvPr/>
          </p:nvSpPr>
          <p:spPr>
            <a:xfrm>
              <a:off x="335280" y="3251199"/>
              <a:ext cx="1229360" cy="369332"/>
            </a:xfrm>
            <a:prstGeom prst="rect">
              <a:avLst/>
            </a:prstGeom>
            <a:solidFill>
              <a:srgbClr val="FFCD4A"/>
            </a:solidFill>
          </p:spPr>
          <p:txBody>
            <a:bodyPr wrap="square" rtlCol="0">
              <a:spAutoFit/>
            </a:bodyPr>
            <a:lstStyle/>
            <a:p>
              <a:pPr algn="ctr"/>
              <a:r>
                <a:rPr lang="en-US" altLang="ko-KR">
                  <a:latin typeface="나눔스퀘어_ac Bold" panose="020B0600000101010101" pitchFamily="50" charset="-127"/>
                  <a:ea typeface="나눔스퀘어_ac Bold" panose="020B0600000101010101" pitchFamily="50" charset="-127"/>
                </a:rPr>
                <a:t>chatbot</a:t>
              </a:r>
              <a:endParaRPr lang="ko-KR" altLang="en-US">
                <a:latin typeface="나눔스퀘어_ac Bold" panose="020B0600000101010101" pitchFamily="50" charset="-127"/>
                <a:ea typeface="나눔스퀘어_ac Bold" panose="020B0600000101010101" pitchFamily="50" charset="-127"/>
              </a:endParaRPr>
            </a:p>
          </p:txBody>
        </p:sp>
        <p:sp>
          <p:nvSpPr>
            <p:cNvPr id="4" name="직사각형 3"/>
            <p:cNvSpPr/>
            <p:nvPr/>
          </p:nvSpPr>
          <p:spPr>
            <a:xfrm>
              <a:off x="2006468" y="2994174"/>
              <a:ext cx="9829932" cy="923330"/>
            </a:xfrm>
            <a:prstGeom prst="rect">
              <a:avLst/>
            </a:prstGeom>
          </p:spPr>
          <p:txBody>
            <a:bodyPr wrap="square">
              <a:spAutoFit/>
            </a:bodyPr>
            <a:lstStyle/>
            <a:p>
              <a:pPr>
                <a:lnSpc>
                  <a:spcPct val="150000"/>
                </a:lnSpc>
              </a:pPr>
              <a:r>
                <a:rPr lang="ko" altLang="ko-KR">
                  <a:latin typeface="나눔스퀘어_ac" panose="020B0600000101010101" pitchFamily="50" charset="-127"/>
                  <a:ea typeface="나눔스퀘어_ac" panose="020B0600000101010101" pitchFamily="50" charset="-127"/>
                </a:rPr>
                <a:t>contains methods for initialization of the model,</a:t>
              </a:r>
              <a:endParaRPr lang="en-US" altLang="ko">
                <a:latin typeface="나눔스퀘어_ac" panose="020B0600000101010101" pitchFamily="50" charset="-127"/>
                <a:ea typeface="나눔스퀘어_ac" panose="020B0600000101010101" pitchFamily="50" charset="-127"/>
              </a:endParaRPr>
            </a:p>
            <a:p>
              <a:pPr>
                <a:lnSpc>
                  <a:spcPct val="150000"/>
                </a:lnSpc>
              </a:pPr>
              <a:r>
                <a:rPr lang="ko" altLang="ko-KR">
                  <a:latin typeface="나눔스퀘어_ac" panose="020B0600000101010101" pitchFamily="50" charset="-127"/>
                  <a:ea typeface="나눔스퀘어_ac" panose="020B0600000101010101" pitchFamily="50" charset="-127"/>
                </a:rPr>
                <a:t>connection to needed computational resources and methods for answering questions.</a:t>
              </a:r>
              <a:endParaRPr lang="ko-KR" altLang="en-US">
                <a:latin typeface="나눔스퀘어_ac" panose="020B0600000101010101" pitchFamily="50" charset="-127"/>
                <a:ea typeface="나눔스퀘어_ac" panose="020B0600000101010101" pitchFamily="50" charset="-127"/>
              </a:endParaRPr>
            </a:p>
          </p:txBody>
        </p:sp>
        <p:sp>
          <p:nvSpPr>
            <p:cNvPr id="11" name="TextBox 10"/>
            <p:cNvSpPr txBox="1"/>
            <p:nvPr/>
          </p:nvSpPr>
          <p:spPr>
            <a:xfrm>
              <a:off x="335280" y="4520900"/>
              <a:ext cx="1229360" cy="646331"/>
            </a:xfrm>
            <a:prstGeom prst="rect">
              <a:avLst/>
            </a:prstGeom>
            <a:solidFill>
              <a:srgbClr val="FFCD4A"/>
            </a:solidFill>
          </p:spPr>
          <p:txBody>
            <a:bodyPr wrap="square" rtlCol="0">
              <a:spAutoFit/>
            </a:bodyPr>
            <a:lstStyle/>
            <a:p>
              <a:pPr algn="ctr"/>
              <a:r>
                <a:rPr lang="en-US" altLang="ko-KR">
                  <a:latin typeface="나눔스퀘어_ac Bold" panose="020B0600000101010101" pitchFamily="50" charset="-127"/>
                  <a:ea typeface="나눔스퀘어_ac Bold" panose="020B0600000101010101" pitchFamily="50" charset="-127"/>
                </a:rPr>
                <a:t>Corpus</a:t>
              </a:r>
            </a:p>
            <a:p>
              <a:pPr algn="ctr"/>
              <a:r>
                <a:rPr lang="en-US" altLang="ko-KR">
                  <a:latin typeface="나눔스퀘어_ac Bold" panose="020B0600000101010101" pitchFamily="50" charset="-127"/>
                  <a:ea typeface="나눔스퀘어_ac Bold" panose="020B0600000101010101" pitchFamily="50" charset="-127"/>
                </a:rPr>
                <a:t>Manager</a:t>
              </a:r>
              <a:endParaRPr lang="ko-KR" altLang="en-US">
                <a:latin typeface="나눔스퀘어_ac Bold" panose="020B0600000101010101" pitchFamily="50" charset="-127"/>
                <a:ea typeface="나눔스퀘어_ac Bold" panose="020B0600000101010101" pitchFamily="50" charset="-127"/>
              </a:endParaRPr>
            </a:p>
          </p:txBody>
        </p:sp>
        <p:sp>
          <p:nvSpPr>
            <p:cNvPr id="5" name="직사각형 4"/>
            <p:cNvSpPr/>
            <p:nvPr/>
          </p:nvSpPr>
          <p:spPr>
            <a:xfrm>
              <a:off x="1884548" y="4307540"/>
              <a:ext cx="8996812" cy="883383"/>
            </a:xfrm>
            <a:prstGeom prst="rect">
              <a:avLst/>
            </a:prstGeom>
          </p:spPr>
          <p:txBody>
            <a:bodyPr wrap="square">
              <a:spAutoFit/>
            </a:bodyPr>
            <a:lstStyle/>
            <a:p>
              <a:pPr marL="114300" lvl="0">
                <a:lnSpc>
                  <a:spcPct val="150000"/>
                </a:lnSpc>
                <a:buSzPts val="1800"/>
              </a:pPr>
              <a:r>
                <a:rPr lang="en-US" altLang="ko">
                  <a:latin typeface="나눔스퀘어_ac" panose="020B0600000101010101" pitchFamily="50" charset="-127"/>
                  <a:ea typeface="나눔스퀘어_ac" panose="020B0600000101010101" pitchFamily="50" charset="-127"/>
                </a:rPr>
                <a:t>manages the embedding vectors stored in the ChromaDB, giving the ability to add,</a:t>
              </a:r>
            </a:p>
            <a:p>
              <a:pPr marL="114300" lvl="0">
                <a:lnSpc>
                  <a:spcPct val="150000"/>
                </a:lnSpc>
                <a:buSzPts val="1800"/>
              </a:pPr>
              <a:r>
                <a:rPr lang="en-US" altLang="ko">
                  <a:latin typeface="나눔스퀘어_ac" panose="020B0600000101010101" pitchFamily="50" charset="-127"/>
                  <a:ea typeface="나눔스퀘어_ac" panose="020B0600000101010101" pitchFamily="50" charset="-127"/>
                </a:rPr>
                <a:t>modify and delete embedded documents.</a:t>
              </a:r>
              <a:endParaRPr lang="en-US" altLang="ko-KR">
                <a:latin typeface="나눔스퀘어_ac" panose="020B0600000101010101" pitchFamily="50" charset="-127"/>
                <a:ea typeface="나눔스퀘어_ac" panose="020B0600000101010101" pitchFamily="50" charset="-127"/>
              </a:endParaRPr>
            </a:p>
          </p:txBody>
        </p:sp>
      </p:grpSp>
    </p:spTree>
    <p:extLst>
      <p:ext uri="{BB962C8B-B14F-4D97-AF65-F5344CB8AC3E}">
        <p14:creationId xmlns:p14="http://schemas.microsoft.com/office/powerpoint/2010/main" val="268638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44832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AI Architecture Improvements | Quiz Generator models</a:t>
            </a:r>
            <a:endParaRPr lang="ko-KR" altLang="en-US" sz="2400">
              <a:latin typeface="나눔스퀘어_ac Bold" panose="020B0600000101010101" pitchFamily="50" charset="-127"/>
              <a:ea typeface="나눔스퀘어_ac Bold" panose="020B0600000101010101" pitchFamily="50" charset="-127"/>
            </a:endParaRPr>
          </a:p>
        </p:txBody>
      </p:sp>
      <p:sp>
        <p:nvSpPr>
          <p:cNvPr id="14" name="Google Shape;82;p16"/>
          <p:cNvSpPr txBox="1">
            <a:spLocks/>
          </p:cNvSpPr>
          <p:nvPr/>
        </p:nvSpPr>
        <p:spPr>
          <a:xfrm>
            <a:off x="218156" y="2168475"/>
            <a:ext cx="11516643" cy="422325"/>
          </a:xfrm>
          <a:prstGeom prst="rect">
            <a:avLst/>
          </a:prstGeom>
        </p:spPr>
        <p:txBody>
          <a:bodyPr spcFirstLastPara="1" wrap="square" lIns="91425" tIns="91425" rIns="91425" bIns="91425" anchor="t" anchorCtr="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ltLang="ko" sz="1800">
                <a:latin typeface="나눔스퀘어_ac" panose="020B0600000101010101" pitchFamily="50" charset="-127"/>
                <a:ea typeface="나눔스퀘어_ac" panose="020B0600000101010101" pitchFamily="50" charset="-127"/>
              </a:rPr>
              <a:t>Exploring the idea of fine-tuning LLM model specifically for generating quizzes based on course material</a:t>
            </a:r>
            <a:endParaRPr lang="en-US" sz="1800">
              <a:latin typeface="나눔스퀘어_ac" panose="020B0600000101010101" pitchFamily="50" charset="-127"/>
              <a:ea typeface="나눔스퀘어_ac" panose="020B0600000101010101" pitchFamily="50" charset="-127"/>
            </a:endParaRPr>
          </a:p>
        </p:txBody>
      </p:sp>
      <p:sp>
        <p:nvSpPr>
          <p:cNvPr id="3" name="타원 2"/>
          <p:cNvSpPr/>
          <p:nvPr/>
        </p:nvSpPr>
        <p:spPr>
          <a:xfrm>
            <a:off x="2963757" y="3129280"/>
            <a:ext cx="3129280" cy="3129280"/>
          </a:xfrm>
          <a:prstGeom prst="ellipse">
            <a:avLst/>
          </a:prstGeom>
          <a:pattFill prst="pct60">
            <a:fgClr>
              <a:srgbClr val="FD8A69"/>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5537200" y="3129280"/>
            <a:ext cx="3129280" cy="3129280"/>
          </a:xfrm>
          <a:prstGeom prst="ellipse">
            <a:avLst/>
          </a:prstGeom>
          <a:solidFill>
            <a:srgbClr val="58CC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436197" y="4278421"/>
            <a:ext cx="2184400" cy="830997"/>
          </a:xfrm>
          <a:prstGeom prst="rect">
            <a:avLst/>
          </a:prstGeom>
          <a:noFill/>
        </p:spPr>
        <p:txBody>
          <a:bodyPr wrap="square" rtlCol="0">
            <a:spAutoFit/>
          </a:bodyPr>
          <a:lstStyle/>
          <a:p>
            <a:pPr algn="ctr"/>
            <a:r>
              <a:rPr lang="en-US" altLang="ko-KR" sz="2400">
                <a:latin typeface="나눔스퀘어_ac Bold" panose="020B0600000101010101" pitchFamily="50" charset="-127"/>
                <a:ea typeface="나눔스퀘어_ac Bold" panose="020B0600000101010101" pitchFamily="50" charset="-127"/>
              </a:rPr>
              <a:t>Fine-Tuned</a:t>
            </a:r>
          </a:p>
          <a:p>
            <a:pPr algn="ctr"/>
            <a:r>
              <a:rPr lang="en-US" altLang="ko-KR" sz="2400">
                <a:latin typeface="나눔스퀘어_ac Bold" panose="020B0600000101010101" pitchFamily="50" charset="-127"/>
                <a:ea typeface="나눔스퀘어_ac Bold" panose="020B0600000101010101" pitchFamily="50" charset="-127"/>
              </a:rPr>
              <a:t>LLM Model</a:t>
            </a:r>
            <a:endParaRPr lang="ko-KR" altLang="en-US" sz="2400">
              <a:latin typeface="나눔스퀘어_ac Bold" panose="020B0600000101010101" pitchFamily="50" charset="-127"/>
              <a:ea typeface="나눔스퀘어_ac Bold" panose="020B0600000101010101" pitchFamily="50" charset="-127"/>
            </a:endParaRPr>
          </a:p>
        </p:txBody>
      </p:sp>
      <p:sp>
        <p:nvSpPr>
          <p:cNvPr id="17" name="TextBox 16"/>
          <p:cNvSpPr txBox="1"/>
          <p:nvPr/>
        </p:nvSpPr>
        <p:spPr>
          <a:xfrm>
            <a:off x="6009640" y="4463086"/>
            <a:ext cx="2184400" cy="461665"/>
          </a:xfrm>
          <a:prstGeom prst="rect">
            <a:avLst/>
          </a:prstGeom>
          <a:noFill/>
        </p:spPr>
        <p:txBody>
          <a:bodyPr wrap="square" rtlCol="0">
            <a:spAutoFit/>
          </a:bodyPr>
          <a:lstStyle/>
          <a:p>
            <a:pPr algn="ctr"/>
            <a:r>
              <a:rPr lang="en-US" altLang="ko-KR" sz="2400">
                <a:latin typeface="나눔스퀘어_ac Bold" panose="020B0600000101010101" pitchFamily="50" charset="-127"/>
                <a:ea typeface="나눔스퀘어_ac Bold" panose="020B0600000101010101" pitchFamily="50" charset="-127"/>
              </a:rPr>
              <a:t>RAG</a:t>
            </a:r>
            <a:endParaRPr lang="ko-KR" altLang="en-US" sz="2400">
              <a:latin typeface="나눔스퀘어_ac Bold" panose="020B0600000101010101" pitchFamily="50" charset="-127"/>
              <a:ea typeface="나눔스퀘어_ac Bold" panose="020B0600000101010101" pitchFamily="50" charset="-127"/>
            </a:endParaRPr>
          </a:p>
        </p:txBody>
      </p:sp>
      <p:sp>
        <p:nvSpPr>
          <p:cNvPr id="18" name="직사각형 17"/>
          <p:cNvSpPr/>
          <p:nvPr/>
        </p:nvSpPr>
        <p:spPr>
          <a:xfrm>
            <a:off x="9164428" y="5181600"/>
            <a:ext cx="2430987" cy="883383"/>
          </a:xfrm>
          <a:prstGeom prst="rect">
            <a:avLst/>
          </a:prstGeom>
        </p:spPr>
        <p:txBody>
          <a:bodyPr wrap="none">
            <a:spAutoFit/>
          </a:bodyPr>
          <a:lstStyle/>
          <a:p>
            <a:pPr algn="ctr">
              <a:lnSpc>
                <a:spcPct val="150000"/>
              </a:lnSpc>
            </a:pPr>
            <a:r>
              <a:rPr lang="ko-KR" altLang="en-US">
                <a:latin typeface="나눔스퀘어_ac" panose="020B0600000101010101" pitchFamily="50" charset="-127"/>
                <a:ea typeface="나눔스퀘어_ac" panose="020B0600000101010101" pitchFamily="50" charset="-127"/>
              </a:rPr>
              <a:t>Improve the accuracy</a:t>
            </a:r>
            <a:endParaRPr lang="en-US" altLang="ko-KR">
              <a:latin typeface="나눔스퀘어_ac" panose="020B0600000101010101" pitchFamily="50" charset="-127"/>
              <a:ea typeface="나눔스퀘어_ac" panose="020B0600000101010101" pitchFamily="50" charset="-127"/>
            </a:endParaRPr>
          </a:p>
          <a:p>
            <a:pPr algn="ctr">
              <a:lnSpc>
                <a:spcPct val="150000"/>
              </a:lnSpc>
            </a:pPr>
            <a:r>
              <a:rPr lang="ko-KR" altLang="en-US">
                <a:latin typeface="나눔스퀘어_ac" panose="020B0600000101010101" pitchFamily="50" charset="-127"/>
                <a:ea typeface="나눔스퀘어_ac" panose="020B0600000101010101" pitchFamily="50" charset="-127"/>
              </a:rPr>
              <a:t>of responses</a:t>
            </a:r>
          </a:p>
        </p:txBody>
      </p:sp>
      <p:sp>
        <p:nvSpPr>
          <p:cNvPr id="19" name="직사각형 18"/>
          <p:cNvSpPr/>
          <p:nvPr/>
        </p:nvSpPr>
        <p:spPr>
          <a:xfrm>
            <a:off x="8666479" y="3070403"/>
            <a:ext cx="3162725" cy="883383"/>
          </a:xfrm>
          <a:prstGeom prst="rect">
            <a:avLst/>
          </a:prstGeom>
        </p:spPr>
        <p:txBody>
          <a:bodyPr wrap="none">
            <a:spAutoFit/>
          </a:bodyPr>
          <a:lstStyle/>
          <a:p>
            <a:pPr algn="ctr">
              <a:lnSpc>
                <a:spcPct val="150000"/>
              </a:lnSpc>
            </a:pPr>
            <a:r>
              <a:rPr lang="ko-KR" altLang="en-US">
                <a:latin typeface="나눔스퀘어_ac" panose="020B0600000101010101" pitchFamily="50" charset="-127"/>
                <a:ea typeface="나눔스퀘어_ac" panose="020B0600000101010101" pitchFamily="50" charset="-127"/>
              </a:rPr>
              <a:t>Access an external database</a:t>
            </a:r>
            <a:endParaRPr lang="en-US" altLang="ko-KR">
              <a:latin typeface="나눔스퀘어_ac" panose="020B0600000101010101" pitchFamily="50" charset="-127"/>
              <a:ea typeface="나눔스퀘어_ac" panose="020B0600000101010101" pitchFamily="50" charset="-127"/>
            </a:endParaRPr>
          </a:p>
          <a:p>
            <a:pPr algn="ctr">
              <a:lnSpc>
                <a:spcPct val="150000"/>
              </a:lnSpc>
            </a:pPr>
            <a:r>
              <a:rPr lang="ko-KR" altLang="en-US">
                <a:latin typeface="나눔스퀘어_ac" panose="020B0600000101010101" pitchFamily="50" charset="-127"/>
                <a:ea typeface="나눔스퀘어_ac" panose="020B0600000101010101" pitchFamily="50" charset="-127"/>
              </a:rPr>
              <a:t>to generate a response</a:t>
            </a:r>
          </a:p>
        </p:txBody>
      </p:sp>
      <p:sp>
        <p:nvSpPr>
          <p:cNvPr id="20" name="직사각형 19"/>
          <p:cNvSpPr/>
          <p:nvPr/>
        </p:nvSpPr>
        <p:spPr>
          <a:xfrm>
            <a:off x="263713" y="3355090"/>
            <a:ext cx="2370714" cy="1338828"/>
          </a:xfrm>
          <a:prstGeom prst="rect">
            <a:avLst/>
          </a:prstGeom>
        </p:spPr>
        <p:txBody>
          <a:bodyPr wrap="none">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Adjust formality,</a:t>
            </a:r>
          </a:p>
          <a:p>
            <a:pPr algn="ctr">
              <a:lnSpc>
                <a:spcPct val="150000"/>
              </a:lnSpc>
            </a:pPr>
            <a:r>
              <a:rPr lang="en-US" altLang="ko-KR">
                <a:latin typeface="나눔스퀘어_ac" panose="020B0600000101010101" pitchFamily="50" charset="-127"/>
                <a:ea typeface="나눔스퀘어_ac" panose="020B0600000101010101" pitchFamily="50" charset="-127"/>
              </a:rPr>
              <a:t>such as</a:t>
            </a:r>
          </a:p>
          <a:p>
            <a:pPr algn="ctr">
              <a:lnSpc>
                <a:spcPct val="150000"/>
              </a:lnSpc>
            </a:pPr>
            <a:r>
              <a:rPr lang="en-US" altLang="ko-KR">
                <a:latin typeface="나눔스퀘어_ac" panose="020B0600000101010101" pitchFamily="50" charset="-127"/>
                <a:ea typeface="나눔스퀘어_ac" panose="020B0600000101010101" pitchFamily="50" charset="-127"/>
              </a:rPr>
              <a:t>tone of the response</a:t>
            </a:r>
            <a:endParaRPr lang="ko-KR" altLang="en-US">
              <a:latin typeface="나눔스퀘어_ac" panose="020B0600000101010101" pitchFamily="50" charset="-127"/>
              <a:ea typeface="나눔스퀘어_ac" panose="020B0600000101010101" pitchFamily="50" charset="-127"/>
            </a:endParaRPr>
          </a:p>
        </p:txBody>
      </p:sp>
      <p:cxnSp>
        <p:nvCxnSpPr>
          <p:cNvPr id="22" name="꺾인 연결선 21"/>
          <p:cNvCxnSpPr>
            <a:stCxn id="20" idx="2"/>
            <a:endCxn id="3" idx="3"/>
          </p:cNvCxnSpPr>
          <p:nvPr/>
        </p:nvCxnSpPr>
        <p:spPr>
          <a:xfrm rot="16200000" flipH="1">
            <a:off x="1882364" y="4260623"/>
            <a:ext cx="1106370" cy="1972959"/>
          </a:xfrm>
          <a:prstGeom prst="bentConnector3">
            <a:avLst>
              <a:gd name="adj1" fmla="val 100556"/>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꺾인 연결선 23"/>
          <p:cNvCxnSpPr>
            <a:stCxn id="15" idx="6"/>
            <a:endCxn id="19" idx="2"/>
          </p:cNvCxnSpPr>
          <p:nvPr/>
        </p:nvCxnSpPr>
        <p:spPr>
          <a:xfrm flipV="1">
            <a:off x="8666480" y="3953786"/>
            <a:ext cx="1581362" cy="740134"/>
          </a:xfrm>
          <a:prstGeom prst="bentConnector2">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꺾인 연결선 26"/>
          <p:cNvCxnSpPr>
            <a:stCxn id="15" idx="5"/>
            <a:endCxn id="18" idx="1"/>
          </p:cNvCxnSpPr>
          <p:nvPr/>
        </p:nvCxnSpPr>
        <p:spPr>
          <a:xfrm rot="5400000" flipH="1" flipV="1">
            <a:off x="8597820" y="5233680"/>
            <a:ext cx="176996" cy="956220"/>
          </a:xfrm>
          <a:prstGeom prst="bentConnector4">
            <a:avLst>
              <a:gd name="adj1" fmla="val -129155"/>
              <a:gd name="adj2" fmla="val 7396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08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44832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AI Architecture Improvements | Model Evaluation</a:t>
            </a:r>
            <a:endParaRPr lang="ko-KR" altLang="en-US" sz="2400">
              <a:latin typeface="나눔스퀘어_ac Bold" panose="020B0600000101010101" pitchFamily="50" charset="-127"/>
              <a:ea typeface="나눔스퀘어_ac Bold" panose="020B0600000101010101" pitchFamily="50" charset="-127"/>
            </a:endParaRPr>
          </a:p>
        </p:txBody>
      </p:sp>
      <p:sp>
        <p:nvSpPr>
          <p:cNvPr id="2" name="TextBox 1"/>
          <p:cNvSpPr txBox="1"/>
          <p:nvPr/>
        </p:nvSpPr>
        <p:spPr>
          <a:xfrm>
            <a:off x="335280" y="2679273"/>
            <a:ext cx="7950831" cy="369332"/>
          </a:xfrm>
          <a:prstGeom prst="rect">
            <a:avLst/>
          </a:prstGeom>
          <a:noFill/>
        </p:spPr>
        <p:txBody>
          <a:bodyPr wrap="none" rtlCol="0">
            <a:spAutoFit/>
          </a:bodyPr>
          <a:lstStyle/>
          <a:p>
            <a:r>
              <a:rPr lang="en-US" altLang="ko-KR">
                <a:latin typeface="나눔스퀘어_ac" panose="020B0600000101010101" pitchFamily="50" charset="-127"/>
                <a:ea typeface="나눔스퀘어_ac" panose="020B0600000101010101" pitchFamily="50" charset="-127"/>
              </a:rPr>
              <a:t>Ragas is a library that provides tools to evaluate LLM based applications. </a:t>
            </a:r>
            <a:endParaRPr lang="ko-KR" altLang="en-US">
              <a:latin typeface="나눔스퀘어_ac" panose="020B0600000101010101" pitchFamily="50" charset="-127"/>
              <a:ea typeface="나눔스퀘어_ac" panose="020B0600000101010101" pitchFamily="50" charset="-127"/>
            </a:endParaRPr>
          </a:p>
        </p:txBody>
      </p:sp>
      <p:sp>
        <p:nvSpPr>
          <p:cNvPr id="21" name="TextBox 20"/>
          <p:cNvSpPr txBox="1"/>
          <p:nvPr/>
        </p:nvSpPr>
        <p:spPr>
          <a:xfrm>
            <a:off x="335280" y="2164080"/>
            <a:ext cx="155448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RAGAS</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nvGrpSpPr>
          <p:cNvPr id="57" name="그룹 56"/>
          <p:cNvGrpSpPr/>
          <p:nvPr/>
        </p:nvGrpSpPr>
        <p:grpSpPr>
          <a:xfrm>
            <a:off x="1137642" y="3379132"/>
            <a:ext cx="9916716" cy="2909877"/>
            <a:chOff x="385524" y="3379132"/>
            <a:chExt cx="9916716" cy="2909877"/>
          </a:xfrm>
        </p:grpSpPr>
        <p:sp>
          <p:nvSpPr>
            <p:cNvPr id="53" name="자유형 52"/>
            <p:cNvSpPr/>
            <p:nvPr/>
          </p:nvSpPr>
          <p:spPr>
            <a:xfrm rot="16200000" flipH="1">
              <a:off x="647658" y="3117002"/>
              <a:ext cx="2727493" cy="3251756"/>
            </a:xfrm>
            <a:custGeom>
              <a:avLst/>
              <a:gdLst>
                <a:gd name="connsiteX0" fmla="*/ 0 w 2727493"/>
                <a:gd name="connsiteY0" fmla="*/ 3251756 h 3251756"/>
                <a:gd name="connsiteX1" fmla="*/ 1271416 w 2727493"/>
                <a:gd name="connsiteY1" fmla="*/ 3251756 h 3251756"/>
                <a:gd name="connsiteX2" fmla="*/ 2710603 w 2727493"/>
                <a:gd name="connsiteY2" fmla="*/ 2394699 h 3251756"/>
                <a:gd name="connsiteX3" fmla="*/ 2727493 w 2727493"/>
                <a:gd name="connsiteY3" fmla="*/ 2363229 h 3251756"/>
                <a:gd name="connsiteX4" fmla="*/ 1409235 w 2727493"/>
                <a:gd name="connsiteY4" fmla="*/ 2363229 h 3251756"/>
                <a:gd name="connsiteX5" fmla="*/ 1760063 w 2727493"/>
                <a:gd name="connsiteY5" fmla="*/ 0 h 3251756"/>
                <a:gd name="connsiteX6" fmla="*/ 482733 w 2727493"/>
                <a:gd name="connsiteY6" fmla="*/ 0 h 32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493" h="3251756">
                  <a:moveTo>
                    <a:pt x="0" y="3251756"/>
                  </a:moveTo>
                  <a:lnTo>
                    <a:pt x="1271416" y="3251756"/>
                  </a:lnTo>
                  <a:lnTo>
                    <a:pt x="2710603" y="2394699"/>
                  </a:lnTo>
                  <a:lnTo>
                    <a:pt x="2727493" y="2363229"/>
                  </a:lnTo>
                  <a:lnTo>
                    <a:pt x="1409235" y="2363229"/>
                  </a:lnTo>
                  <a:lnTo>
                    <a:pt x="1760063" y="0"/>
                  </a:lnTo>
                  <a:lnTo>
                    <a:pt x="482733" y="0"/>
                  </a:lnTo>
                  <a:close/>
                </a:path>
              </a:pathLst>
            </a:custGeom>
            <a:gradFill flip="none" rotWithShape="1">
              <a:gsLst>
                <a:gs pos="0">
                  <a:schemeClr val="bg1">
                    <a:lumMod val="95000"/>
                  </a:schemeClr>
                </a:gs>
                <a:gs pos="50000">
                  <a:schemeClr val="bg1">
                    <a:lumMod val="85000"/>
                  </a:schemeClr>
                </a:gs>
                <a:gs pos="100000">
                  <a:schemeClr val="bg1">
                    <a:lumMod val="5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갈매기형 수장 22"/>
            <p:cNvSpPr/>
            <p:nvPr/>
          </p:nvSpPr>
          <p:spPr>
            <a:xfrm>
              <a:off x="6669300" y="3905487"/>
              <a:ext cx="1355040" cy="1896914"/>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2" name="그룹 11"/>
            <p:cNvGrpSpPr/>
            <p:nvPr/>
          </p:nvGrpSpPr>
          <p:grpSpPr>
            <a:xfrm>
              <a:off x="3637280" y="3379132"/>
              <a:ext cx="3412067" cy="1274148"/>
              <a:chOff x="863600" y="3379132"/>
              <a:chExt cx="3412067" cy="1274148"/>
            </a:xfrm>
          </p:grpSpPr>
          <p:sp>
            <p:nvSpPr>
              <p:cNvPr id="11" name="직사각형 10"/>
              <p:cNvSpPr/>
              <p:nvPr/>
            </p:nvSpPr>
            <p:spPr>
              <a:xfrm>
                <a:off x="863600" y="3379132"/>
                <a:ext cx="3412067" cy="1274148"/>
              </a:xfrm>
              <a:prstGeom prst="rect">
                <a:avLst/>
              </a:prstGeom>
              <a:solidFill>
                <a:schemeClr val="bg1"/>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1161073" y="3535680"/>
                <a:ext cx="2719462" cy="883383"/>
              </a:xfrm>
              <a:prstGeom prst="rect">
                <a:avLst/>
              </a:prstGeom>
              <a:noFill/>
            </p:spPr>
            <p:txBody>
              <a:bodyPr wrap="non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Synthetic test dataset</a:t>
                </a:r>
              </a:p>
              <a:p>
                <a:pPr algn="ctr">
                  <a:lnSpc>
                    <a:spcPct val="150000"/>
                  </a:lnSpc>
                </a:pPr>
                <a:r>
                  <a:rPr lang="en-US" altLang="ko-KR">
                    <a:latin typeface="나눔스퀘어_ac" panose="020B0600000101010101" pitchFamily="50" charset="-127"/>
                    <a:ea typeface="나눔스퀘어_ac" panose="020B0600000101010101" pitchFamily="50" charset="-127"/>
                  </a:rPr>
                  <a:t>Generated by Langchain</a:t>
                </a:r>
                <a:endParaRPr lang="ko-KR" altLang="en-US">
                  <a:latin typeface="나눔스퀘어_ac" panose="020B0600000101010101" pitchFamily="50" charset="-127"/>
                  <a:ea typeface="나눔스퀘어_ac" panose="020B0600000101010101" pitchFamily="50" charset="-127"/>
                </a:endParaRPr>
              </a:p>
            </p:txBody>
          </p:sp>
        </p:grpSp>
        <p:grpSp>
          <p:nvGrpSpPr>
            <p:cNvPr id="25" name="그룹 24"/>
            <p:cNvGrpSpPr/>
            <p:nvPr/>
          </p:nvGrpSpPr>
          <p:grpSpPr>
            <a:xfrm>
              <a:off x="3637280" y="4983807"/>
              <a:ext cx="3412067" cy="1274148"/>
              <a:chOff x="863600" y="3379132"/>
              <a:chExt cx="3412067" cy="1274148"/>
            </a:xfrm>
          </p:grpSpPr>
          <p:sp>
            <p:nvSpPr>
              <p:cNvPr id="26" name="직사각형 25"/>
              <p:cNvSpPr/>
              <p:nvPr/>
            </p:nvSpPr>
            <p:spPr>
              <a:xfrm>
                <a:off x="863600" y="3379132"/>
                <a:ext cx="3412067" cy="1274148"/>
              </a:xfrm>
              <a:prstGeom prst="rect">
                <a:avLst/>
              </a:prstGeom>
              <a:solidFill>
                <a:schemeClr val="bg1"/>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334999" y="3535680"/>
                <a:ext cx="2371611" cy="923330"/>
              </a:xfrm>
              <a:prstGeom prst="rect">
                <a:avLst/>
              </a:prstGeom>
              <a:noFill/>
            </p:spPr>
            <p:txBody>
              <a:bodyPr wrap="non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Test dataset</a:t>
                </a:r>
              </a:p>
              <a:p>
                <a:pPr algn="ctr">
                  <a:lnSpc>
                    <a:spcPct val="150000"/>
                  </a:lnSpc>
                </a:pPr>
                <a:r>
                  <a:rPr lang="en-US" altLang="ko-KR">
                    <a:latin typeface="나눔스퀘어_ac" panose="020B0600000101010101" pitchFamily="50" charset="-127"/>
                    <a:ea typeface="나눔스퀘어_ac" panose="020B0600000101010101" pitchFamily="50" charset="-127"/>
                  </a:rPr>
                  <a:t>Generated by human</a:t>
                </a:r>
                <a:endParaRPr lang="ko-KR" altLang="en-US">
                  <a:latin typeface="나눔스퀘어_ac" panose="020B0600000101010101" pitchFamily="50" charset="-127"/>
                  <a:ea typeface="나눔스퀘어_ac" panose="020B0600000101010101" pitchFamily="50" charset="-127"/>
                </a:endParaRPr>
              </a:p>
            </p:txBody>
          </p:sp>
        </p:grpSp>
        <p:grpSp>
          <p:nvGrpSpPr>
            <p:cNvPr id="30" name="그룹 29"/>
            <p:cNvGrpSpPr/>
            <p:nvPr/>
          </p:nvGrpSpPr>
          <p:grpSpPr>
            <a:xfrm>
              <a:off x="8050790" y="3489254"/>
              <a:ext cx="2251450" cy="2799755"/>
              <a:chOff x="7319270" y="3489254"/>
              <a:chExt cx="2251450" cy="2799755"/>
            </a:xfrm>
          </p:grpSpPr>
          <p:pic>
            <p:nvPicPr>
              <p:cNvPr id="6146" name="Picture 2" descr="仕事をする人工知能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6783" y="3489254"/>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7319270" y="5365679"/>
                <a:ext cx="2251450" cy="923330"/>
              </a:xfrm>
              <a:prstGeom prst="rect">
                <a:avLst/>
              </a:prstGeom>
              <a:noFill/>
            </p:spPr>
            <p:txBody>
              <a:bodyPr wrap="squar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Evaluation</a:t>
                </a:r>
              </a:p>
              <a:p>
                <a:pPr algn="ctr">
                  <a:lnSpc>
                    <a:spcPct val="150000"/>
                  </a:lnSpc>
                </a:pPr>
                <a:r>
                  <a:rPr lang="en-US" altLang="ko-KR">
                    <a:latin typeface="나눔스퀘어_ac" panose="020B0600000101010101" pitchFamily="50" charset="-127"/>
                    <a:ea typeface="나눔스퀘어_ac" panose="020B0600000101010101" pitchFamily="50" charset="-127"/>
                  </a:rPr>
                  <a:t>using RAGAS </a:t>
                </a:r>
                <a:endParaRPr lang="ko-KR" altLang="en-US">
                  <a:latin typeface="나눔스퀘어_ac" panose="020B0600000101010101" pitchFamily="50" charset="-127"/>
                  <a:ea typeface="나눔스퀘어_ac" panose="020B0600000101010101" pitchFamily="50" charset="-127"/>
                </a:endParaRPr>
              </a:p>
            </p:txBody>
          </p:sp>
        </p:grpSp>
        <p:grpSp>
          <p:nvGrpSpPr>
            <p:cNvPr id="37" name="그룹 36"/>
            <p:cNvGrpSpPr/>
            <p:nvPr/>
          </p:nvGrpSpPr>
          <p:grpSpPr>
            <a:xfrm>
              <a:off x="385524" y="4746870"/>
              <a:ext cx="2369559" cy="1359755"/>
              <a:chOff x="-26429" y="4327872"/>
              <a:chExt cx="2369559" cy="664379"/>
            </a:xfrm>
          </p:grpSpPr>
          <p:sp>
            <p:nvSpPr>
              <p:cNvPr id="38" name="직사각형 37"/>
              <p:cNvSpPr/>
              <p:nvPr/>
            </p:nvSpPr>
            <p:spPr>
              <a:xfrm>
                <a:off x="-20106" y="4327872"/>
                <a:ext cx="2356906" cy="664379"/>
              </a:xfrm>
              <a:prstGeom prst="rect">
                <a:avLst/>
              </a:prstGeom>
              <a:solidFill>
                <a:schemeClr val="bg1"/>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26429" y="4406145"/>
                <a:ext cx="2369559" cy="451141"/>
              </a:xfrm>
              <a:prstGeom prst="rect">
                <a:avLst/>
              </a:prstGeom>
              <a:noFill/>
            </p:spPr>
            <p:txBody>
              <a:bodyPr wrap="non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Ground truths</a:t>
                </a:r>
              </a:p>
              <a:p>
                <a:pPr algn="ctr">
                  <a:lnSpc>
                    <a:spcPct val="150000"/>
                  </a:lnSpc>
                </a:pPr>
                <a:r>
                  <a:rPr lang="en-US" altLang="ko-KR">
                    <a:latin typeface="나눔스퀘어_ac" panose="020B0600000101010101" pitchFamily="50" charset="-127"/>
                    <a:ea typeface="나눔스퀘어_ac" panose="020B0600000101010101" pitchFamily="50" charset="-127"/>
                  </a:rPr>
                  <a:t>of sample questions</a:t>
                </a:r>
                <a:endParaRPr lang="ko-KR" altLang="en-US">
                  <a:latin typeface="나눔스퀘어_ac" panose="020B0600000101010101" pitchFamily="50" charset="-127"/>
                  <a:ea typeface="나눔스퀘어_ac" panose="020B0600000101010101" pitchFamily="50" charset="-127"/>
                </a:endParaRPr>
              </a:p>
            </p:txBody>
          </p:sp>
        </p:grpSp>
        <p:cxnSp>
          <p:nvCxnSpPr>
            <p:cNvPr id="43" name="직선 연결선 42"/>
            <p:cNvCxnSpPr/>
            <p:nvPr/>
          </p:nvCxnSpPr>
          <p:spPr>
            <a:xfrm flipV="1">
              <a:off x="2748753" y="3379133"/>
              <a:ext cx="888530" cy="50806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flipV="1">
              <a:off x="385524" y="3379132"/>
              <a:ext cx="3251755" cy="50806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flipV="1">
              <a:off x="2770168" y="4653035"/>
              <a:ext cx="873436" cy="145359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a:xfrm flipV="1">
              <a:off x="391847" y="4232685"/>
              <a:ext cx="888530" cy="50806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그룹 31"/>
            <p:cNvGrpSpPr/>
            <p:nvPr/>
          </p:nvGrpSpPr>
          <p:grpSpPr>
            <a:xfrm>
              <a:off x="391852" y="3887199"/>
              <a:ext cx="2356906" cy="664379"/>
              <a:chOff x="-20106" y="4327872"/>
              <a:chExt cx="2356906" cy="664379"/>
            </a:xfrm>
          </p:grpSpPr>
          <p:sp>
            <p:nvSpPr>
              <p:cNvPr id="34" name="직사각형 33"/>
              <p:cNvSpPr/>
              <p:nvPr/>
            </p:nvSpPr>
            <p:spPr>
              <a:xfrm>
                <a:off x="-20106" y="4327872"/>
                <a:ext cx="2356906" cy="664379"/>
              </a:xfrm>
              <a:prstGeom prst="rect">
                <a:avLst/>
              </a:prstGeom>
              <a:solidFill>
                <a:schemeClr val="bg1"/>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384317" y="4406145"/>
                <a:ext cx="1548060" cy="507831"/>
              </a:xfrm>
              <a:prstGeom prst="rect">
                <a:avLst/>
              </a:prstGeom>
              <a:noFill/>
            </p:spPr>
            <p:txBody>
              <a:bodyPr wrap="non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Sample questions</a:t>
                </a:r>
                <a:endParaRPr lang="ko-KR" altLang="en-US">
                  <a:latin typeface="나눔스퀘어_ac" panose="020B0600000101010101" pitchFamily="50" charset="-127"/>
                  <a:ea typeface="나눔스퀘어_ac" panose="020B0600000101010101" pitchFamily="50" charset="-127"/>
                </a:endParaRPr>
              </a:p>
            </p:txBody>
          </p:sp>
        </p:grpSp>
      </p:grpSp>
    </p:spTree>
    <p:extLst>
      <p:ext uri="{BB962C8B-B14F-4D97-AF65-F5344CB8AC3E}">
        <p14:creationId xmlns:p14="http://schemas.microsoft.com/office/powerpoint/2010/main" val="299186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44832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AI Architecture Improvements | Model Evaluation</a:t>
            </a:r>
            <a:endParaRPr lang="ko-KR" altLang="en-US" sz="2400">
              <a:latin typeface="나눔스퀘어_ac Bold" panose="020B0600000101010101" pitchFamily="50" charset="-127"/>
              <a:ea typeface="나눔스퀘어_ac Bold" panose="020B0600000101010101" pitchFamily="50" charset="-127"/>
            </a:endParaRPr>
          </a:p>
        </p:txBody>
      </p:sp>
      <p:sp>
        <p:nvSpPr>
          <p:cNvPr id="3" name="TextBox 2"/>
          <p:cNvSpPr txBox="1"/>
          <p:nvPr/>
        </p:nvSpPr>
        <p:spPr>
          <a:xfrm>
            <a:off x="304800" y="2672141"/>
            <a:ext cx="4916923" cy="923330"/>
          </a:xfrm>
          <a:prstGeom prst="rect">
            <a:avLst/>
          </a:prstGeom>
          <a:noFill/>
        </p:spPr>
        <p:txBody>
          <a:bodyPr wrap="none" rtlCol="0">
            <a:spAutoFit/>
          </a:bodyPr>
          <a:lstStyle/>
          <a:p>
            <a:pPr>
              <a:lnSpc>
                <a:spcPct val="150000"/>
              </a:lnSpc>
            </a:pPr>
            <a:r>
              <a:rPr lang="en-US" altLang="ko-KR">
                <a:latin typeface="나눔스퀘어_ac" panose="020B0600000101010101" pitchFamily="50" charset="-127"/>
                <a:ea typeface="나눔스퀘어_ac" panose="020B0600000101010101" pitchFamily="50" charset="-127"/>
              </a:rPr>
              <a:t>It measures </a:t>
            </a:r>
            <a:r>
              <a:rPr lang="en-US" altLang="ko-KR">
                <a:latin typeface="나눔스퀘어_ac Bold" panose="020B0600000101010101" pitchFamily="50" charset="-127"/>
                <a:ea typeface="나눔스퀘어_ac Bold" panose="020B0600000101010101" pitchFamily="50" charset="-127"/>
              </a:rPr>
              <a:t>how much the searched context</a:t>
            </a:r>
          </a:p>
          <a:p>
            <a:pPr>
              <a:lnSpc>
                <a:spcPct val="150000"/>
              </a:lnSpc>
            </a:pPr>
            <a:r>
              <a:rPr lang="en-US" altLang="ko-KR">
                <a:latin typeface="나눔스퀘어_ac Bold" panose="020B0600000101010101" pitchFamily="50" charset="-127"/>
                <a:ea typeface="나눔스퀘어_ac Bold" panose="020B0600000101010101" pitchFamily="50" charset="-127"/>
              </a:rPr>
              <a:t>matches</a:t>
            </a:r>
            <a:r>
              <a:rPr lang="en-US" altLang="ko-KR">
                <a:latin typeface="나눔스퀘어_ac" panose="020B0600000101010101" pitchFamily="50" charset="-127"/>
                <a:ea typeface="나눔스퀘어_ac" panose="020B0600000101010101" pitchFamily="50" charset="-127"/>
              </a:rPr>
              <a:t> the answers generated by LLM.</a:t>
            </a:r>
            <a:endParaRPr lang="ko-KR" altLang="en-US">
              <a:latin typeface="나눔스퀘어_ac" panose="020B0600000101010101" pitchFamily="50" charset="-127"/>
              <a:ea typeface="나눔스퀘어_ac" panose="020B0600000101010101" pitchFamily="50" charset="-127"/>
            </a:endParaRPr>
          </a:p>
        </p:txBody>
      </p:sp>
      <p:sp>
        <p:nvSpPr>
          <p:cNvPr id="4" name="직사각형 3"/>
          <p:cNvSpPr/>
          <p:nvPr/>
        </p:nvSpPr>
        <p:spPr>
          <a:xfrm>
            <a:off x="6502400" y="2632194"/>
            <a:ext cx="5273040" cy="923330"/>
          </a:xfrm>
          <a:prstGeom prst="rect">
            <a:avLst/>
          </a:prstGeom>
        </p:spPr>
        <p:txBody>
          <a:bodyPr wrap="square">
            <a:spAutoFit/>
          </a:bodyPr>
          <a:lstStyle/>
          <a:p>
            <a:pPr>
              <a:lnSpc>
                <a:spcPct val="150000"/>
              </a:lnSpc>
            </a:pPr>
            <a:r>
              <a:rPr lang="en-US" altLang="ko-KR">
                <a:latin typeface="나눔스퀘어_ac" panose="020B0600000101010101" pitchFamily="50" charset="-127"/>
                <a:ea typeface="나눔스퀘어_ac" panose="020B0600000101010101" pitchFamily="50" charset="-127"/>
              </a:rPr>
              <a:t>It </a:t>
            </a:r>
            <a:r>
              <a:rPr lang="ko-KR" altLang="en-US">
                <a:latin typeface="나눔스퀘어_ac" panose="020B0600000101010101" pitchFamily="50" charset="-127"/>
                <a:ea typeface="나눔스퀘어_ac" panose="020B0600000101010101" pitchFamily="50" charset="-127"/>
              </a:rPr>
              <a:t>evaluates whether ground-truth related items within contexts are ranked high.</a:t>
            </a:r>
          </a:p>
        </p:txBody>
      </p:sp>
      <p:sp>
        <p:nvSpPr>
          <p:cNvPr id="36" name="TextBox 35"/>
          <p:cNvSpPr txBox="1"/>
          <p:nvPr/>
        </p:nvSpPr>
        <p:spPr>
          <a:xfrm>
            <a:off x="304800" y="2186696"/>
            <a:ext cx="217424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Context Recall</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sp>
        <p:nvSpPr>
          <p:cNvPr id="40" name="TextBox 39"/>
          <p:cNvSpPr txBox="1"/>
          <p:nvPr/>
        </p:nvSpPr>
        <p:spPr>
          <a:xfrm>
            <a:off x="6502400" y="2186696"/>
            <a:ext cx="247904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Context Precision</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nvGrpSpPr>
          <p:cNvPr id="14" name="그룹 13"/>
          <p:cNvGrpSpPr/>
          <p:nvPr/>
        </p:nvGrpSpPr>
        <p:grpSpPr>
          <a:xfrm>
            <a:off x="218157" y="4272023"/>
            <a:ext cx="11567443" cy="2246710"/>
            <a:chOff x="218157" y="4048503"/>
            <a:chExt cx="11567443" cy="2246710"/>
          </a:xfrm>
        </p:grpSpPr>
        <p:sp>
          <p:nvSpPr>
            <p:cNvPr id="10" name="직사각형 9"/>
            <p:cNvSpPr/>
            <p:nvPr/>
          </p:nvSpPr>
          <p:spPr>
            <a:xfrm>
              <a:off x="218157" y="4540887"/>
              <a:ext cx="5451123" cy="1754326"/>
            </a:xfrm>
            <a:prstGeom prst="rect">
              <a:avLst/>
            </a:prstGeom>
          </p:spPr>
          <p:txBody>
            <a:bodyPr wrap="square">
              <a:spAutoFit/>
            </a:bodyPr>
            <a:lstStyle/>
            <a:p>
              <a:pPr>
                <a:lnSpc>
                  <a:spcPct val="150000"/>
                </a:lnSpc>
              </a:pPr>
              <a:r>
                <a:rPr lang="en-US" altLang="ko-KR">
                  <a:latin typeface="나눔스퀘어_ac" panose="020B0600000101010101" pitchFamily="50" charset="-127"/>
                  <a:ea typeface="나눔스퀘어_ac" panose="020B0600000101010101" pitchFamily="50" charset="-127"/>
                </a:rPr>
                <a:t>It measures </a:t>
              </a:r>
              <a:r>
                <a:rPr lang="ko-KR" altLang="en-US">
                  <a:latin typeface="나눔스퀘어_ac" panose="020B0600000101010101" pitchFamily="50" charset="-127"/>
                  <a:ea typeface="나눔스퀘어_ac" panose="020B0600000101010101" pitchFamily="50" charset="-127"/>
                </a:rPr>
                <a:t>how appropriate a generated answer is to a given prompt. It </a:t>
              </a:r>
              <a:r>
                <a:rPr lang="ko-KR" altLang="en-US">
                  <a:latin typeface="나눔스퀘어_ac Bold" panose="020B0600000101010101" pitchFamily="50" charset="-127"/>
                  <a:ea typeface="나눔스퀘어_ac Bold" panose="020B0600000101010101" pitchFamily="50" charset="-127"/>
                </a:rPr>
                <a:t>reflects the relevance of the generated response, the degree of redundancy</a:t>
              </a:r>
              <a:r>
                <a:rPr lang="ko-KR" altLang="en-US">
                  <a:latin typeface="나눔스퀘어_ac" panose="020B0600000101010101" pitchFamily="50" charset="-127"/>
                  <a:ea typeface="나눔스퀘어_ac" panose="020B0600000101010101" pitchFamily="50" charset="-127"/>
                </a:rPr>
                <a:t>, etc. in the assessment.</a:t>
              </a:r>
            </a:p>
          </p:txBody>
        </p:sp>
        <p:sp>
          <p:nvSpPr>
            <p:cNvPr id="13" name="직사각형 12"/>
            <p:cNvSpPr/>
            <p:nvPr/>
          </p:nvSpPr>
          <p:spPr>
            <a:xfrm>
              <a:off x="6512560" y="4540887"/>
              <a:ext cx="5273040" cy="923330"/>
            </a:xfrm>
            <a:prstGeom prst="rect">
              <a:avLst/>
            </a:prstGeom>
          </p:spPr>
          <p:txBody>
            <a:bodyPr wrap="square">
              <a:spAutoFit/>
            </a:bodyPr>
            <a:lstStyle/>
            <a:p>
              <a:pPr>
                <a:lnSpc>
                  <a:spcPct val="150000"/>
                </a:lnSpc>
              </a:pPr>
              <a:r>
                <a:rPr lang="en-US" altLang="ko-KR">
                  <a:latin typeface="나눔스퀘어_ac" panose="020B0600000101010101" pitchFamily="50" charset="-127"/>
                  <a:ea typeface="나눔스퀘어_ac" panose="020B0600000101010101" pitchFamily="50" charset="-127"/>
                </a:rPr>
                <a:t>It </a:t>
              </a:r>
              <a:r>
                <a:rPr lang="ko-KR" altLang="en-US">
                  <a:latin typeface="나눔스퀘어_ac" panose="020B0600000101010101" pitchFamily="50" charset="-127"/>
                  <a:ea typeface="나눔스퀘어_ac" panose="020B0600000101010101" pitchFamily="50" charset="-127"/>
                </a:rPr>
                <a:t>measures the </a:t>
              </a:r>
              <a:r>
                <a:rPr lang="ko-KR" altLang="en-US">
                  <a:latin typeface="나눔스퀘어_ac Bold" panose="020B0600000101010101" pitchFamily="50" charset="-127"/>
                  <a:ea typeface="나눔스퀘어_ac Bold" panose="020B0600000101010101" pitchFamily="50" charset="-127"/>
                </a:rPr>
                <a:t>factual consistency </a:t>
              </a:r>
              <a:r>
                <a:rPr lang="ko-KR" altLang="en-US">
                  <a:latin typeface="나눔스퀘어_ac" panose="020B0600000101010101" pitchFamily="50" charset="-127"/>
                  <a:ea typeface="나눔스퀘어_ac" panose="020B0600000101010101" pitchFamily="50" charset="-127"/>
                </a:rPr>
                <a:t>of the generated answers against a given context.</a:t>
              </a:r>
            </a:p>
          </p:txBody>
        </p:sp>
        <p:sp>
          <p:nvSpPr>
            <p:cNvPr id="41" name="TextBox 40"/>
            <p:cNvSpPr txBox="1"/>
            <p:nvPr/>
          </p:nvSpPr>
          <p:spPr>
            <a:xfrm>
              <a:off x="304800" y="4048503"/>
              <a:ext cx="260096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Answer Relevancy</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sp>
          <p:nvSpPr>
            <p:cNvPr id="42" name="TextBox 41"/>
            <p:cNvSpPr txBox="1"/>
            <p:nvPr/>
          </p:nvSpPr>
          <p:spPr>
            <a:xfrm>
              <a:off x="6512560" y="4048503"/>
              <a:ext cx="247904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Faithfulness</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sp>
        <p:nvSpPr>
          <p:cNvPr id="2" name="TextBox 1"/>
          <p:cNvSpPr txBox="1"/>
          <p:nvPr/>
        </p:nvSpPr>
        <p:spPr>
          <a:xfrm>
            <a:off x="7924800" y="6287900"/>
            <a:ext cx="4084320" cy="461665"/>
          </a:xfrm>
          <a:prstGeom prst="rect">
            <a:avLst/>
          </a:prstGeom>
          <a:noFill/>
        </p:spPr>
        <p:txBody>
          <a:bodyPr wrap="square" rtlCol="0">
            <a:spAutoFit/>
          </a:bodyPr>
          <a:lstStyle/>
          <a:p>
            <a:pPr algn="r"/>
            <a:r>
              <a:rPr lang="en-US" altLang="ko-KR" sz="2400" i="1">
                <a:solidFill>
                  <a:srgbClr val="BFBFBF"/>
                </a:solidFill>
              </a:rPr>
              <a:t>Coming soon…</a:t>
            </a:r>
            <a:endParaRPr lang="ko-KR" altLang="en-US" sz="2400" i="1">
              <a:solidFill>
                <a:srgbClr val="BFBFBF"/>
              </a:solidFill>
            </a:endParaRPr>
          </a:p>
        </p:txBody>
      </p:sp>
    </p:spTree>
    <p:extLst>
      <p:ext uri="{BB962C8B-B14F-4D97-AF65-F5344CB8AC3E}">
        <p14:creationId xmlns:p14="http://schemas.microsoft.com/office/powerpoint/2010/main" val="14404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Milestone</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3030740828"/>
              </p:ext>
            </p:extLst>
          </p:nvPr>
        </p:nvGraphicFramePr>
        <p:xfrm>
          <a:off x="1568032" y="1397000"/>
          <a:ext cx="9055940" cy="4011427"/>
        </p:xfrm>
        <a:graphic>
          <a:graphicData uri="http://schemas.openxmlformats.org/drawingml/2006/table">
            <a:tbl>
              <a:tblPr firstRow="1" bandRow="1">
                <a:tableStyleId>{5C22544A-7EE6-4342-B048-85BDC9FD1C3A}</a:tableStyleId>
              </a:tblPr>
              <a:tblGrid>
                <a:gridCol w="1817771">
                  <a:extLst>
                    <a:ext uri="{9D8B030D-6E8A-4147-A177-3AD203B41FA5}">
                      <a16:colId xmlns:a16="http://schemas.microsoft.com/office/drawing/2014/main" val="20000"/>
                    </a:ext>
                  </a:extLst>
                </a:gridCol>
                <a:gridCol w="804241">
                  <a:extLst>
                    <a:ext uri="{9D8B030D-6E8A-4147-A177-3AD203B41FA5}">
                      <a16:colId xmlns:a16="http://schemas.microsoft.com/office/drawing/2014/main" val="20001"/>
                    </a:ext>
                  </a:extLst>
                </a:gridCol>
                <a:gridCol w="804241">
                  <a:extLst>
                    <a:ext uri="{9D8B030D-6E8A-4147-A177-3AD203B41FA5}">
                      <a16:colId xmlns:a16="http://schemas.microsoft.com/office/drawing/2014/main" val="20002"/>
                    </a:ext>
                  </a:extLst>
                </a:gridCol>
                <a:gridCol w="804241">
                  <a:extLst>
                    <a:ext uri="{9D8B030D-6E8A-4147-A177-3AD203B41FA5}">
                      <a16:colId xmlns:a16="http://schemas.microsoft.com/office/drawing/2014/main" val="20003"/>
                    </a:ext>
                  </a:extLst>
                </a:gridCol>
                <a:gridCol w="804241">
                  <a:extLst>
                    <a:ext uri="{9D8B030D-6E8A-4147-A177-3AD203B41FA5}">
                      <a16:colId xmlns:a16="http://schemas.microsoft.com/office/drawing/2014/main" val="20004"/>
                    </a:ext>
                  </a:extLst>
                </a:gridCol>
                <a:gridCol w="804241">
                  <a:extLst>
                    <a:ext uri="{9D8B030D-6E8A-4147-A177-3AD203B41FA5}">
                      <a16:colId xmlns:a16="http://schemas.microsoft.com/office/drawing/2014/main" val="20005"/>
                    </a:ext>
                  </a:extLst>
                </a:gridCol>
                <a:gridCol w="804241">
                  <a:extLst>
                    <a:ext uri="{9D8B030D-6E8A-4147-A177-3AD203B41FA5}">
                      <a16:colId xmlns:a16="http://schemas.microsoft.com/office/drawing/2014/main" val="20006"/>
                    </a:ext>
                  </a:extLst>
                </a:gridCol>
                <a:gridCol w="804241">
                  <a:extLst>
                    <a:ext uri="{9D8B030D-6E8A-4147-A177-3AD203B41FA5}">
                      <a16:colId xmlns:a16="http://schemas.microsoft.com/office/drawing/2014/main" val="20007"/>
                    </a:ext>
                  </a:extLst>
                </a:gridCol>
                <a:gridCol w="804241">
                  <a:extLst>
                    <a:ext uri="{9D8B030D-6E8A-4147-A177-3AD203B41FA5}">
                      <a16:colId xmlns:a16="http://schemas.microsoft.com/office/drawing/2014/main" val="20008"/>
                    </a:ext>
                  </a:extLst>
                </a:gridCol>
                <a:gridCol w="804241">
                  <a:extLst>
                    <a:ext uri="{9D8B030D-6E8A-4147-A177-3AD203B41FA5}">
                      <a16:colId xmlns:a16="http://schemas.microsoft.com/office/drawing/2014/main" val="20009"/>
                    </a:ext>
                  </a:extLst>
                </a:gridCol>
              </a:tblGrid>
              <a:tr h="355403">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Week5</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Week6</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Week7</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Week8</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Week9</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Week10</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Week11</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Week12</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Week13</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Langchain &amp; RAG Study</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FF78"/>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FF78"/>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FF78"/>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AI Structure Design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6400">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AI</a:t>
                      </a:r>
                      <a:r>
                        <a:rPr lang="ko-KR" altLang="en-US" sz="1100" baseline="0">
                          <a:solidFill>
                            <a:schemeClr val="tx1"/>
                          </a:solidFill>
                          <a:latin typeface="나눔스퀘어_ac Bold" panose="020B0600000101010101" pitchFamily="50" charset="-127"/>
                          <a:ea typeface="나눔스퀘어_ac Bold" panose="020B0600000101010101" pitchFamily="50" charset="-127"/>
                        </a:rPr>
                        <a:t> </a:t>
                      </a:r>
                      <a:r>
                        <a:rPr lang="en-US" altLang="ko-KR" sz="1100" baseline="0">
                          <a:solidFill>
                            <a:schemeClr val="tx1"/>
                          </a:solidFill>
                          <a:latin typeface="나눔스퀘어_ac Bold" panose="020B0600000101010101" pitchFamily="50" charset="-127"/>
                          <a:ea typeface="나눔스퀘어_ac Bold" panose="020B0600000101010101" pitchFamily="50" charset="-127"/>
                        </a:rPr>
                        <a:t>Architecture Development</a:t>
                      </a:r>
                      <a:endParaRPr lang="en-US" altLang="ko-KR"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Database Design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API Specification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API Integration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API</a:t>
                      </a:r>
                      <a:r>
                        <a:rPr lang="en-US" altLang="ko-KR" sz="1100" baseline="0">
                          <a:solidFill>
                            <a:schemeClr val="tx1"/>
                          </a:solidFill>
                          <a:latin typeface="나눔스퀘어_ac Bold" panose="020B0600000101010101" pitchFamily="50" charset="-127"/>
                          <a:ea typeface="나눔스퀘어_ac Bold" panose="020B0600000101010101" pitchFamily="50" charset="-127"/>
                        </a:rPr>
                        <a:t> Implementation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54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UI/UX</a:t>
                      </a:r>
                      <a:r>
                        <a:rPr lang="en-US" altLang="ko-KR" sz="1100" baseline="0">
                          <a:solidFill>
                            <a:schemeClr val="tx1"/>
                          </a:solidFill>
                          <a:latin typeface="나눔스퀘어_ac Bold" panose="020B0600000101010101" pitchFamily="50" charset="-127"/>
                          <a:ea typeface="나눔스퀘어_ac Bold" panose="020B0600000101010101" pitchFamily="50" charset="-127"/>
                        </a:rPr>
                        <a:t> Design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06400">
                <a:tc>
                  <a:txBody>
                    <a:bodyPr/>
                    <a:lstStyle/>
                    <a:p>
                      <a:pPr algn="ctr"/>
                      <a:r>
                        <a:rPr lang="en-US" altLang="ko-KR" sz="1100">
                          <a:latin typeface="나눔스퀘어_ac Bold" panose="020B0600000101010101" pitchFamily="50" charset="-127"/>
                          <a:ea typeface="나눔스퀘어_ac Bold" panose="020B0600000101010101" pitchFamily="50" charset="-127"/>
                        </a:rPr>
                        <a:t>FrontEnd Implementation</a:t>
                      </a:r>
                      <a:endParaRPr lang="ko-KR" altLang="en-US" sz="1100">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Integration Testing</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10010"/>
                  </a:ext>
                </a:extLst>
              </a:tr>
            </a:tbl>
          </a:graphicData>
        </a:graphic>
      </p:graphicFrame>
      <p:sp>
        <p:nvSpPr>
          <p:cNvPr id="10" name="직사각형 9"/>
          <p:cNvSpPr/>
          <p:nvPr/>
        </p:nvSpPr>
        <p:spPr>
          <a:xfrm>
            <a:off x="254000" y="5557679"/>
            <a:ext cx="11844867" cy="954364"/>
          </a:xfrm>
          <a:prstGeom prst="rect">
            <a:avLst/>
          </a:prstGeom>
        </p:spPr>
        <p:txBody>
          <a:bodyPr wrap="square">
            <a:spAutoFit/>
          </a:bodyPr>
          <a:lstStyle/>
          <a:p>
            <a:pPr algn="ctr">
              <a:lnSpc>
                <a:spcPct val="150000"/>
              </a:lnSpc>
            </a:pPr>
            <a:r>
              <a:rPr lang="en-US" altLang="ko-KR" sz="1867">
                <a:latin typeface="나눔스퀘어_ac" panose="020B0600000101010101" pitchFamily="50" charset="-127"/>
                <a:ea typeface="나눔스퀘어_ac" panose="020B0600000101010101" pitchFamily="50" charset="-127"/>
              </a:rPr>
              <a:t>By extending the foundation for AI modeling development, </a:t>
            </a:r>
          </a:p>
          <a:p>
            <a:pPr algn="ctr">
              <a:lnSpc>
                <a:spcPct val="150000"/>
              </a:lnSpc>
            </a:pPr>
            <a:r>
              <a:rPr lang="en-US" altLang="ko-KR" sz="1867">
                <a:latin typeface="나눔스퀘어_ac" panose="020B0600000101010101" pitchFamily="50" charset="-127"/>
                <a:ea typeface="나눔스퀘어_ac" panose="020B0600000101010101" pitchFamily="50" charset="-127"/>
              </a:rPr>
              <a:t>we considered </a:t>
            </a:r>
            <a:r>
              <a:rPr lang="en-US" altLang="ko-KR" sz="1867">
                <a:latin typeface="나눔스퀘어_ac Bold" panose="020B0600000101010101" pitchFamily="50" charset="-127"/>
                <a:ea typeface="나눔스퀘어_ac Bold" panose="020B0600000101010101" pitchFamily="50" charset="-127"/>
              </a:rPr>
              <a:t>additional features</a:t>
            </a:r>
            <a:r>
              <a:rPr lang="en-US" altLang="ko-KR" sz="1867">
                <a:latin typeface="나눔스퀘어_ac" panose="020B0600000101010101" pitchFamily="50" charset="-127"/>
                <a:ea typeface="나눔스퀘어_ac" panose="020B0600000101010101" pitchFamily="50" charset="-127"/>
              </a:rPr>
              <a:t> and tried to </a:t>
            </a:r>
            <a:r>
              <a:rPr lang="en-US" altLang="ko-KR" sz="1867">
                <a:latin typeface="나눔스퀘어_ac Bold" panose="020B0600000101010101" pitchFamily="50" charset="-127"/>
                <a:ea typeface="나눔스퀘어_ac Bold" panose="020B0600000101010101" pitchFamily="50" charset="-127"/>
              </a:rPr>
              <a:t>improve the model</a:t>
            </a:r>
            <a:r>
              <a:rPr lang="en-US" altLang="ko-KR" sz="1867">
                <a:latin typeface="나눔스퀘어_ac" panose="020B0600000101010101" pitchFamily="50" charset="-127"/>
                <a:ea typeface="나눔스퀘어_ac" panose="020B0600000101010101" pitchFamily="50" charset="-127"/>
              </a:rPr>
              <a:t>.</a:t>
            </a:r>
            <a:endParaRPr lang="ko-KR" altLang="en-US" sz="1867">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151256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Role Division</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grpSp>
        <p:nvGrpSpPr>
          <p:cNvPr id="2" name="그룹 1"/>
          <p:cNvGrpSpPr/>
          <p:nvPr/>
        </p:nvGrpSpPr>
        <p:grpSpPr>
          <a:xfrm>
            <a:off x="419100" y="1830555"/>
            <a:ext cx="11353800" cy="3979333"/>
            <a:chOff x="635000" y="3797300"/>
            <a:chExt cx="17030700" cy="5969000"/>
          </a:xfrm>
        </p:grpSpPr>
        <p:pic>
          <p:nvPicPr>
            <p:cNvPr id="10" name="Picture 3"/>
            <p:cNvPicPr>
              <a:picLocks noChangeAspect="1"/>
            </p:cNvPicPr>
            <p:nvPr/>
          </p:nvPicPr>
          <p:blipFill>
            <a:blip r:embed="rId5"/>
            <a:stretch>
              <a:fillRect/>
            </a:stretch>
          </p:blipFill>
          <p:spPr>
            <a:xfrm>
              <a:off x="635000" y="6908800"/>
              <a:ext cx="8394700" cy="2857500"/>
            </a:xfrm>
            <a:prstGeom prst="rect">
              <a:avLst/>
            </a:prstGeom>
          </p:spPr>
        </p:pic>
        <p:pic>
          <p:nvPicPr>
            <p:cNvPr id="11" name="Picture 5"/>
            <p:cNvPicPr>
              <a:picLocks noChangeAspect="1"/>
            </p:cNvPicPr>
            <p:nvPr/>
          </p:nvPicPr>
          <p:blipFill>
            <a:blip r:embed="rId5"/>
            <a:stretch>
              <a:fillRect/>
            </a:stretch>
          </p:blipFill>
          <p:spPr>
            <a:xfrm>
              <a:off x="9271000" y="6908800"/>
              <a:ext cx="8394700" cy="2857500"/>
            </a:xfrm>
            <a:prstGeom prst="rect">
              <a:avLst/>
            </a:prstGeom>
          </p:spPr>
        </p:pic>
        <p:pic>
          <p:nvPicPr>
            <p:cNvPr id="12" name="Picture 6"/>
            <p:cNvPicPr>
              <a:picLocks noChangeAspect="1"/>
            </p:cNvPicPr>
            <p:nvPr/>
          </p:nvPicPr>
          <p:blipFill>
            <a:blip r:embed="rId5"/>
            <a:stretch>
              <a:fillRect/>
            </a:stretch>
          </p:blipFill>
          <p:spPr>
            <a:xfrm>
              <a:off x="635000" y="3797300"/>
              <a:ext cx="8394700" cy="2857500"/>
            </a:xfrm>
            <a:prstGeom prst="rect">
              <a:avLst/>
            </a:prstGeom>
          </p:spPr>
        </p:pic>
        <p:pic>
          <p:nvPicPr>
            <p:cNvPr id="13" name="Picture 7"/>
            <p:cNvPicPr>
              <a:picLocks noChangeAspect="1"/>
            </p:cNvPicPr>
            <p:nvPr/>
          </p:nvPicPr>
          <p:blipFill>
            <a:blip r:embed="rId5"/>
            <a:stretch>
              <a:fillRect/>
            </a:stretch>
          </p:blipFill>
          <p:spPr>
            <a:xfrm>
              <a:off x="9271000" y="3797300"/>
              <a:ext cx="8394700" cy="2857500"/>
            </a:xfrm>
            <a:prstGeom prst="rect">
              <a:avLst/>
            </a:prstGeom>
          </p:spPr>
        </p:pic>
        <p:pic>
          <p:nvPicPr>
            <p:cNvPr id="14" name="Picture 10"/>
            <p:cNvPicPr>
              <a:picLocks noChangeAspect="1"/>
            </p:cNvPicPr>
            <p:nvPr/>
          </p:nvPicPr>
          <p:blipFill>
            <a:blip r:embed="rId6"/>
            <a:stretch>
              <a:fillRect/>
            </a:stretch>
          </p:blipFill>
          <p:spPr>
            <a:xfrm>
              <a:off x="1333500" y="4203700"/>
              <a:ext cx="2044700" cy="2044700"/>
            </a:xfrm>
            <a:prstGeom prst="rect">
              <a:avLst/>
            </a:prstGeom>
          </p:spPr>
        </p:pic>
        <p:pic>
          <p:nvPicPr>
            <p:cNvPr id="15" name="Picture 12"/>
            <p:cNvPicPr>
              <a:picLocks noChangeAspect="1"/>
            </p:cNvPicPr>
            <p:nvPr/>
          </p:nvPicPr>
          <p:blipFill>
            <a:blip r:embed="rId7"/>
            <a:stretch>
              <a:fillRect/>
            </a:stretch>
          </p:blipFill>
          <p:spPr>
            <a:xfrm>
              <a:off x="3708400" y="4279900"/>
              <a:ext cx="3149600" cy="533400"/>
            </a:xfrm>
            <a:prstGeom prst="rect">
              <a:avLst/>
            </a:prstGeom>
          </p:spPr>
        </p:pic>
        <p:sp>
          <p:nvSpPr>
            <p:cNvPr id="17" name="TextBox 14"/>
            <p:cNvSpPr txBox="1"/>
            <p:nvPr/>
          </p:nvSpPr>
          <p:spPr>
            <a:xfrm>
              <a:off x="3835400" y="43180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Juyong Rhee</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sp>
          <p:nvSpPr>
            <p:cNvPr id="18" name="TextBox 15"/>
            <p:cNvSpPr txBox="1"/>
            <p:nvPr/>
          </p:nvSpPr>
          <p:spPr>
            <a:xfrm>
              <a:off x="3708400" y="5080000"/>
              <a:ext cx="4648200" cy="977900"/>
            </a:xfrm>
            <a:prstGeom prst="rect">
              <a:avLst/>
            </a:prstGeom>
          </p:spPr>
          <p:txBody>
            <a:bodyPr lIns="0" tIns="0" rIns="0" bIns="0" rtlCol="0" anchor="ctr"/>
            <a:lstStyle/>
            <a:p>
              <a:pPr lvl="0" algn="l">
                <a:lnSpc>
                  <a:spcPct val="124499"/>
                </a:lnSpc>
              </a:pPr>
              <a:r>
                <a:rPr lang="en-US" sz="1333">
                  <a:solidFill>
                    <a:srgbClr val="000000">
                      <a:alpha val="76863"/>
                    </a:srgbClr>
                  </a:solidFill>
                  <a:latin typeface="나눔스퀘어_ac" panose="020B0600000101010101" pitchFamily="50" charset="-127"/>
                  <a:ea typeface="나눔스퀘어_ac" panose="020B0600000101010101" pitchFamily="50" charset="-127"/>
                </a:rPr>
                <a:t>- Team Leader</a:t>
              </a:r>
            </a:p>
            <a:p>
              <a:pPr lvl="0" algn="l">
                <a:lnSpc>
                  <a:spcPct val="124499"/>
                </a:lnSpc>
              </a:pPr>
              <a:r>
                <a:rPr lang="en-US" sz="1333">
                  <a:solidFill>
                    <a:srgbClr val="000000">
                      <a:alpha val="76863"/>
                    </a:srgbClr>
                  </a:solidFill>
                  <a:latin typeface="나눔스퀘어_ac" panose="020B0600000101010101" pitchFamily="50" charset="-127"/>
                  <a:ea typeface="나눔스퀘어_ac" panose="020B0600000101010101" pitchFamily="50" charset="-127"/>
                </a:rPr>
                <a:t>- BackEnd Development</a:t>
              </a:r>
            </a:p>
          </p:txBody>
        </p:sp>
        <p:pic>
          <p:nvPicPr>
            <p:cNvPr id="19" name="Picture 16"/>
            <p:cNvPicPr>
              <a:picLocks noChangeAspect="1"/>
            </p:cNvPicPr>
            <p:nvPr/>
          </p:nvPicPr>
          <p:blipFill>
            <a:blip r:embed="rId6"/>
            <a:stretch>
              <a:fillRect/>
            </a:stretch>
          </p:blipFill>
          <p:spPr>
            <a:xfrm>
              <a:off x="1333500" y="7327900"/>
              <a:ext cx="2044700" cy="2044700"/>
            </a:xfrm>
            <a:prstGeom prst="rect">
              <a:avLst/>
            </a:prstGeom>
          </p:spPr>
        </p:pic>
        <p:grpSp>
          <p:nvGrpSpPr>
            <p:cNvPr id="20" name="그룹 19"/>
            <p:cNvGrpSpPr/>
            <p:nvPr/>
          </p:nvGrpSpPr>
          <p:grpSpPr>
            <a:xfrm>
              <a:off x="3708400" y="7404100"/>
              <a:ext cx="3149600" cy="533400"/>
              <a:chOff x="3708400" y="7404100"/>
              <a:chExt cx="3149600" cy="533400"/>
            </a:xfrm>
          </p:grpSpPr>
          <p:pic>
            <p:nvPicPr>
              <p:cNvPr id="21" name="Picture 17"/>
              <p:cNvPicPr>
                <a:picLocks noChangeAspect="1"/>
              </p:cNvPicPr>
              <p:nvPr/>
            </p:nvPicPr>
            <p:blipFill>
              <a:blip r:embed="rId8"/>
              <a:stretch>
                <a:fillRect/>
              </a:stretch>
            </p:blipFill>
            <p:spPr>
              <a:xfrm>
                <a:off x="3708400" y="7404100"/>
                <a:ext cx="3149600" cy="533400"/>
              </a:xfrm>
              <a:prstGeom prst="rect">
                <a:avLst/>
              </a:prstGeom>
            </p:spPr>
          </p:pic>
          <p:sp>
            <p:nvSpPr>
              <p:cNvPr id="22" name="TextBox 18"/>
              <p:cNvSpPr txBox="1"/>
              <p:nvPr/>
            </p:nvSpPr>
            <p:spPr>
              <a:xfrm>
                <a:off x="3835400" y="74422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Jihee Hwang</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grpSp>
        <p:sp>
          <p:nvSpPr>
            <p:cNvPr id="23" name="TextBox 19"/>
            <p:cNvSpPr txBox="1"/>
            <p:nvPr/>
          </p:nvSpPr>
          <p:spPr>
            <a:xfrm>
              <a:off x="3708400" y="8204200"/>
              <a:ext cx="4648200" cy="977900"/>
            </a:xfrm>
            <a:prstGeom prst="rect">
              <a:avLst/>
            </a:prstGeom>
          </p:spPr>
          <p:txBody>
            <a:bodyPr lIns="0" tIns="0" rIns="0" bIns="0" rtlCol="0" anchor="ctr"/>
            <a:lstStyle/>
            <a:p>
              <a:pPr marL="228611" indent="-228611">
                <a:lnSpc>
                  <a:spcPct val="124499"/>
                </a:lnSpc>
                <a:buFontTx/>
                <a:buChar char="-"/>
              </a:pPr>
              <a:r>
                <a:rPr lang="en-US" altLang="ko-KR" sz="1333">
                  <a:solidFill>
                    <a:srgbClr val="000000">
                      <a:alpha val="76863"/>
                    </a:srgbClr>
                  </a:solidFill>
                  <a:latin typeface="나눔스퀘어_ac" panose="020B0600000101010101" pitchFamily="50" charset="-127"/>
                  <a:ea typeface="나눔스퀘어_ac" panose="020B0600000101010101" pitchFamily="50" charset="-127"/>
                </a:rPr>
                <a:t>UI/UX Designmer</a:t>
              </a:r>
            </a:p>
            <a:p>
              <a:pPr marL="228611" indent="-228611">
                <a:lnSpc>
                  <a:spcPct val="124499"/>
                </a:lnSpc>
                <a:buFontTx/>
                <a:buChar char="-"/>
              </a:pPr>
              <a:r>
                <a:rPr lang="en-US" sz="1333">
                  <a:solidFill>
                    <a:srgbClr val="000000">
                      <a:alpha val="76863"/>
                    </a:srgbClr>
                  </a:solidFill>
                  <a:latin typeface="나눔스퀘어_ac" panose="020B0600000101010101" pitchFamily="50" charset="-127"/>
                  <a:ea typeface="나눔스퀘어_ac" panose="020B0600000101010101" pitchFamily="50" charset="-127"/>
                </a:rPr>
                <a:t>FrontEnd Development</a:t>
              </a:r>
            </a:p>
          </p:txBody>
        </p:sp>
        <p:pic>
          <p:nvPicPr>
            <p:cNvPr id="24" name="Picture 20"/>
            <p:cNvPicPr>
              <a:picLocks noChangeAspect="1"/>
            </p:cNvPicPr>
            <p:nvPr/>
          </p:nvPicPr>
          <p:blipFill>
            <a:blip r:embed="rId6"/>
            <a:stretch>
              <a:fillRect/>
            </a:stretch>
          </p:blipFill>
          <p:spPr>
            <a:xfrm>
              <a:off x="9982200" y="4203700"/>
              <a:ext cx="2044700" cy="2044700"/>
            </a:xfrm>
            <a:prstGeom prst="rect">
              <a:avLst/>
            </a:prstGeom>
          </p:spPr>
        </p:pic>
        <p:pic>
          <p:nvPicPr>
            <p:cNvPr id="25" name="Picture 21"/>
            <p:cNvPicPr>
              <a:picLocks noChangeAspect="1"/>
            </p:cNvPicPr>
            <p:nvPr/>
          </p:nvPicPr>
          <p:blipFill>
            <a:blip r:embed="rId8"/>
            <a:stretch>
              <a:fillRect/>
            </a:stretch>
          </p:blipFill>
          <p:spPr>
            <a:xfrm>
              <a:off x="12344400" y="4279900"/>
              <a:ext cx="3149600" cy="533400"/>
            </a:xfrm>
            <a:prstGeom prst="rect">
              <a:avLst/>
            </a:prstGeom>
          </p:spPr>
        </p:pic>
        <p:sp>
          <p:nvSpPr>
            <p:cNvPr id="26" name="TextBox 22"/>
            <p:cNvSpPr txBox="1"/>
            <p:nvPr/>
          </p:nvSpPr>
          <p:spPr>
            <a:xfrm>
              <a:off x="12471400" y="43180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Yewon  Chun</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sp>
          <p:nvSpPr>
            <p:cNvPr id="28" name="TextBox 23"/>
            <p:cNvSpPr txBox="1"/>
            <p:nvPr/>
          </p:nvSpPr>
          <p:spPr>
            <a:xfrm>
              <a:off x="12344400" y="5080000"/>
              <a:ext cx="4648200" cy="977900"/>
            </a:xfrm>
            <a:prstGeom prst="rect">
              <a:avLst/>
            </a:prstGeom>
          </p:spPr>
          <p:txBody>
            <a:bodyPr lIns="0" tIns="0" rIns="0" bIns="0" rtlCol="0" anchor="ctr"/>
            <a:lstStyle/>
            <a:p>
              <a:pPr marL="228611" indent="-228611">
                <a:lnSpc>
                  <a:spcPct val="124499"/>
                </a:lnSpc>
                <a:buFontTx/>
                <a:buChar char="-"/>
              </a:pPr>
              <a:r>
                <a:rPr lang="en-US" altLang="ko-KR" sz="1333">
                  <a:solidFill>
                    <a:srgbClr val="000000">
                      <a:alpha val="76863"/>
                    </a:srgbClr>
                  </a:solidFill>
                  <a:latin typeface="나눔스퀘어_ac" panose="020B0600000101010101" pitchFamily="50" charset="-127"/>
                  <a:ea typeface="나눔스퀘어_ac" panose="020B0600000101010101" pitchFamily="50" charset="-127"/>
                </a:rPr>
                <a:t>AI Model Development</a:t>
              </a:r>
            </a:p>
            <a:p>
              <a:pPr marL="228611" indent="-228611">
                <a:lnSpc>
                  <a:spcPct val="124499"/>
                </a:lnSpc>
                <a:buFontTx/>
                <a:buChar char="-"/>
              </a:pPr>
              <a:r>
                <a:rPr lang="en-US" sz="1333">
                  <a:solidFill>
                    <a:srgbClr val="000000">
                      <a:alpha val="76863"/>
                    </a:srgbClr>
                  </a:solidFill>
                  <a:latin typeface="나눔스퀘어_ac" panose="020B0600000101010101" pitchFamily="50" charset="-127"/>
                  <a:ea typeface="나눔스퀘어_ac" panose="020B0600000101010101" pitchFamily="50" charset="-127"/>
                </a:rPr>
                <a:t>Documentation</a:t>
              </a:r>
            </a:p>
          </p:txBody>
        </p:sp>
        <p:pic>
          <p:nvPicPr>
            <p:cNvPr id="29" name="Picture 24"/>
            <p:cNvPicPr>
              <a:picLocks noChangeAspect="1"/>
            </p:cNvPicPr>
            <p:nvPr/>
          </p:nvPicPr>
          <p:blipFill>
            <a:blip r:embed="rId6"/>
            <a:stretch>
              <a:fillRect/>
            </a:stretch>
          </p:blipFill>
          <p:spPr>
            <a:xfrm>
              <a:off x="9982200" y="7327900"/>
              <a:ext cx="2044700" cy="2044700"/>
            </a:xfrm>
            <a:prstGeom prst="rect">
              <a:avLst/>
            </a:prstGeom>
          </p:spPr>
        </p:pic>
        <p:pic>
          <p:nvPicPr>
            <p:cNvPr id="30" name="Picture 25"/>
            <p:cNvPicPr>
              <a:picLocks noChangeAspect="1"/>
            </p:cNvPicPr>
            <p:nvPr/>
          </p:nvPicPr>
          <p:blipFill>
            <a:blip r:embed="rId7"/>
            <a:stretch>
              <a:fillRect/>
            </a:stretch>
          </p:blipFill>
          <p:spPr>
            <a:xfrm>
              <a:off x="12344400" y="7404100"/>
              <a:ext cx="3149600" cy="533400"/>
            </a:xfrm>
            <a:prstGeom prst="rect">
              <a:avLst/>
            </a:prstGeom>
          </p:spPr>
        </p:pic>
        <p:pic>
          <p:nvPicPr>
            <p:cNvPr id="31" name="Picture 26"/>
            <p:cNvPicPr>
              <a:picLocks noChangeAspect="1"/>
            </p:cNvPicPr>
            <p:nvPr/>
          </p:nvPicPr>
          <p:blipFill>
            <a:blip r:embed="rId9"/>
            <a:stretch>
              <a:fillRect/>
            </a:stretch>
          </p:blipFill>
          <p:spPr>
            <a:xfrm>
              <a:off x="1968500" y="4711700"/>
              <a:ext cx="939800" cy="939800"/>
            </a:xfrm>
            <a:prstGeom prst="rect">
              <a:avLst/>
            </a:prstGeom>
          </p:spPr>
        </p:pic>
        <p:pic>
          <p:nvPicPr>
            <p:cNvPr id="32" name="Picture 29"/>
            <p:cNvPicPr>
              <a:picLocks noChangeAspect="1"/>
            </p:cNvPicPr>
            <p:nvPr/>
          </p:nvPicPr>
          <p:blipFill>
            <a:blip r:embed="rId10"/>
            <a:stretch>
              <a:fillRect/>
            </a:stretch>
          </p:blipFill>
          <p:spPr>
            <a:xfrm>
              <a:off x="10617200" y="7962900"/>
              <a:ext cx="749300" cy="762000"/>
            </a:xfrm>
            <a:prstGeom prst="rect">
              <a:avLst/>
            </a:prstGeom>
          </p:spPr>
        </p:pic>
        <p:sp>
          <p:nvSpPr>
            <p:cNvPr id="33" name="TextBox 30"/>
            <p:cNvSpPr txBox="1"/>
            <p:nvPr/>
          </p:nvSpPr>
          <p:spPr>
            <a:xfrm>
              <a:off x="12471400" y="74422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Jorge Alcorta</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sp>
          <p:nvSpPr>
            <p:cNvPr id="34" name="TextBox 31"/>
            <p:cNvSpPr txBox="1"/>
            <p:nvPr/>
          </p:nvSpPr>
          <p:spPr>
            <a:xfrm>
              <a:off x="12344400" y="8204200"/>
              <a:ext cx="4648200" cy="977900"/>
            </a:xfrm>
            <a:prstGeom prst="rect">
              <a:avLst/>
            </a:prstGeom>
          </p:spPr>
          <p:txBody>
            <a:bodyPr lIns="0" tIns="0" rIns="0" bIns="0" rtlCol="0" anchor="ctr"/>
            <a:lstStyle/>
            <a:p>
              <a:pPr marL="228611" indent="-228611">
                <a:lnSpc>
                  <a:spcPct val="124499"/>
                </a:lnSpc>
                <a:buFontTx/>
                <a:buChar char="-"/>
              </a:pPr>
              <a:r>
                <a:rPr lang="en-US" altLang="ko-KR" sz="1333">
                  <a:solidFill>
                    <a:srgbClr val="000000">
                      <a:alpha val="76863"/>
                    </a:srgbClr>
                  </a:solidFill>
                  <a:latin typeface="나눔스퀘어_ac" panose="020B0600000101010101" pitchFamily="50" charset="-127"/>
                  <a:ea typeface="나눔스퀘어_ac" panose="020B0600000101010101" pitchFamily="50" charset="-127"/>
                </a:rPr>
                <a:t>AI Model Development</a:t>
              </a:r>
            </a:p>
            <a:p>
              <a:pPr marL="228611" indent="-228611">
                <a:lnSpc>
                  <a:spcPct val="124499"/>
                </a:lnSpc>
                <a:buFontTx/>
                <a:buChar char="-"/>
              </a:pPr>
              <a:r>
                <a:rPr lang="en-US" sz="1333">
                  <a:solidFill>
                    <a:srgbClr val="000000">
                      <a:alpha val="76863"/>
                    </a:srgbClr>
                  </a:solidFill>
                  <a:latin typeface="나눔스퀘어_ac" panose="020B0600000101010101" pitchFamily="50" charset="-127"/>
                  <a:ea typeface="나눔스퀘어_ac" panose="020B0600000101010101" pitchFamily="50" charset="-127"/>
                </a:rPr>
                <a:t>Presentation</a:t>
              </a:r>
            </a:p>
          </p:txBody>
        </p:sp>
        <p:pic>
          <p:nvPicPr>
            <p:cNvPr id="35" name="Picture 27"/>
            <p:cNvPicPr>
              <a:picLocks noChangeAspect="1"/>
            </p:cNvPicPr>
            <p:nvPr/>
          </p:nvPicPr>
          <p:blipFill>
            <a:blip r:embed="rId11"/>
            <a:stretch>
              <a:fillRect/>
            </a:stretch>
          </p:blipFill>
          <p:spPr>
            <a:xfrm>
              <a:off x="1822450" y="7804150"/>
              <a:ext cx="1066800" cy="1066800"/>
            </a:xfrm>
            <a:prstGeom prst="rect">
              <a:avLst/>
            </a:prstGeom>
          </p:spPr>
        </p:pic>
        <p:pic>
          <p:nvPicPr>
            <p:cNvPr id="37" name="Picture 28"/>
            <p:cNvPicPr>
              <a:picLocks noChangeAspect="1"/>
            </p:cNvPicPr>
            <p:nvPr/>
          </p:nvPicPr>
          <p:blipFill>
            <a:blip r:embed="rId12"/>
            <a:stretch>
              <a:fillRect/>
            </a:stretch>
          </p:blipFill>
          <p:spPr>
            <a:xfrm>
              <a:off x="10426700" y="4657867"/>
              <a:ext cx="1130300" cy="1130300"/>
            </a:xfrm>
            <a:prstGeom prst="rect">
              <a:avLst/>
            </a:prstGeom>
          </p:spPr>
        </p:pic>
      </p:grpSp>
    </p:spTree>
    <p:extLst>
      <p:ext uri="{BB962C8B-B14F-4D97-AF65-F5344CB8AC3E}">
        <p14:creationId xmlns:p14="http://schemas.microsoft.com/office/powerpoint/2010/main" val="183181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2" name="TextBox 1"/>
          <p:cNvSpPr txBox="1"/>
          <p:nvPr/>
        </p:nvSpPr>
        <p:spPr>
          <a:xfrm>
            <a:off x="218157" y="1402666"/>
            <a:ext cx="6676845"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New features Added | Chatroom Deletion</a:t>
            </a:r>
            <a:endParaRPr lang="ko-KR" altLang="en-US" sz="2400">
              <a:latin typeface="나눔스퀘어_ac Bold" panose="020B0600000101010101" pitchFamily="50" charset="-127"/>
              <a:ea typeface="나눔스퀘어_ac Bold" panose="020B0600000101010101" pitchFamily="50" charset="-127"/>
            </a:endParaRPr>
          </a:p>
        </p:txBody>
      </p:sp>
      <p:pic>
        <p:nvPicPr>
          <p:cNvPr id="10" name="그림 9">
            <a:extLst>
              <a:ext uri="{FF2B5EF4-FFF2-40B4-BE49-F238E27FC236}">
                <a16:creationId xmlns:a16="http://schemas.microsoft.com/office/drawing/2014/main" id="{122F81A3-2F45-FABB-8181-BAB00843FE0C}"/>
              </a:ext>
            </a:extLst>
          </p:cNvPr>
          <p:cNvPicPr>
            <a:picLocks noChangeAspect="1"/>
          </p:cNvPicPr>
          <p:nvPr/>
        </p:nvPicPr>
        <p:blipFill>
          <a:blip r:embed="rId5"/>
          <a:stretch>
            <a:fillRect/>
          </a:stretch>
        </p:blipFill>
        <p:spPr>
          <a:xfrm>
            <a:off x="3556580" y="2247405"/>
            <a:ext cx="4593053" cy="3329138"/>
          </a:xfrm>
          <a:prstGeom prst="rect">
            <a:avLst/>
          </a:prstGeom>
        </p:spPr>
      </p:pic>
      <p:pic>
        <p:nvPicPr>
          <p:cNvPr id="1026" name="Picture 2" descr="マウスのクリックのイラスト（右クリック）"/>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210870">
            <a:off x="8019009" y="4265230"/>
            <a:ext cx="791354" cy="1204235"/>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3381638" y="3854861"/>
            <a:ext cx="3388704" cy="1011632"/>
          </a:xfrm>
          <a:prstGeom prst="rect">
            <a:avLst/>
          </a:prstGeom>
          <a:noFill/>
          <a:ln w="57150">
            <a:solidFill>
              <a:srgbClr val="9FFB7C"/>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1211931" y="5986385"/>
            <a:ext cx="9929004" cy="400110"/>
          </a:xfrm>
          <a:prstGeom prst="rect">
            <a:avLst/>
          </a:prstGeom>
          <a:noFill/>
        </p:spPr>
        <p:txBody>
          <a:bodyPr wrap="square" rtlCol="0">
            <a:spAutoFit/>
          </a:bodyPr>
          <a:lstStyle/>
          <a:p>
            <a:pPr algn="ctr"/>
            <a:r>
              <a:rPr lang="en-US" altLang="ko-KR" sz="2000">
                <a:latin typeface="나눔스퀘어_ac" panose="020B0600000101010101" pitchFamily="50" charset="-127"/>
                <a:ea typeface="나눔스퀘어_ac" panose="020B0600000101010101" pitchFamily="50" charset="-127"/>
              </a:rPr>
              <a:t>User can delete the chatroom by right clicking on the title of the chatroom.</a:t>
            </a:r>
            <a:endParaRPr lang="ko-KR" altLang="en-US" sz="200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129781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pic>
        <p:nvPicPr>
          <p:cNvPr id="38" name="그림 37">
            <a:extLst>
              <a:ext uri="{FF2B5EF4-FFF2-40B4-BE49-F238E27FC236}">
                <a16:creationId xmlns:a16="http://schemas.microsoft.com/office/drawing/2014/main" id="{EFCF38EA-C063-95C5-4FDC-09A2C0E25142}"/>
              </a:ext>
            </a:extLst>
          </p:cNvPr>
          <p:cNvPicPr>
            <a:picLocks noChangeAspect="1"/>
          </p:cNvPicPr>
          <p:nvPr/>
        </p:nvPicPr>
        <p:blipFill>
          <a:blip r:embed="rId5"/>
          <a:stretch>
            <a:fillRect/>
          </a:stretch>
        </p:blipFill>
        <p:spPr>
          <a:xfrm>
            <a:off x="960114" y="2256031"/>
            <a:ext cx="3815086" cy="4028556"/>
          </a:xfrm>
          <a:prstGeom prst="rect">
            <a:avLst/>
          </a:prstGeom>
          <a:effectLst>
            <a:outerShdw blurRad="50800" dist="38100" dir="2700000" algn="tl" rotWithShape="0">
              <a:prstClr val="black">
                <a:alpha val="40000"/>
              </a:prstClr>
            </a:outerShdw>
          </a:effectLst>
        </p:spPr>
      </p:pic>
      <p:grpSp>
        <p:nvGrpSpPr>
          <p:cNvPr id="5" name="그룹 4"/>
          <p:cNvGrpSpPr/>
          <p:nvPr/>
        </p:nvGrpSpPr>
        <p:grpSpPr>
          <a:xfrm>
            <a:off x="5247189" y="2641264"/>
            <a:ext cx="6456953" cy="2840529"/>
            <a:chOff x="5264442" y="2419315"/>
            <a:chExt cx="6456953" cy="2840529"/>
          </a:xfrm>
        </p:grpSpPr>
        <p:sp>
          <p:nvSpPr>
            <p:cNvPr id="39" name="TextBox 38"/>
            <p:cNvSpPr txBox="1"/>
            <p:nvPr/>
          </p:nvSpPr>
          <p:spPr>
            <a:xfrm>
              <a:off x="5264442" y="2419315"/>
              <a:ext cx="6456953" cy="400110"/>
            </a:xfrm>
            <a:prstGeom prst="rect">
              <a:avLst/>
            </a:prstGeom>
            <a:noFill/>
          </p:spPr>
          <p:txBody>
            <a:bodyPr wrap="square" rtlCol="0">
              <a:spAutoFit/>
            </a:bodyPr>
            <a:lstStyle/>
            <a:p>
              <a:pPr algn="ctr"/>
              <a:r>
                <a:rPr lang="en-US" altLang="ko-KR" sz="2000">
                  <a:latin typeface="나눔스퀘어_ac" panose="020B0600000101010101" pitchFamily="50" charset="-127"/>
                  <a:ea typeface="나눔스퀘어_ac" panose="020B0600000101010101" pitchFamily="50" charset="-127"/>
                </a:rPr>
                <a:t>A screen for users to sign up before using the service.</a:t>
              </a:r>
              <a:endParaRPr lang="ko-KR" altLang="en-US" sz="2000">
                <a:latin typeface="나눔스퀘어_ac" panose="020B0600000101010101" pitchFamily="50" charset="-127"/>
                <a:ea typeface="나눔스퀘어_ac" panose="020B0600000101010101" pitchFamily="50" charset="-127"/>
              </a:endParaRPr>
            </a:p>
          </p:txBody>
        </p:sp>
        <p:pic>
          <p:nvPicPr>
            <p:cNvPr id="2050" name="Picture 2" descr="くるっとした矢印のイラスト「下」"/>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43634" y="3059800"/>
              <a:ext cx="698568" cy="1036338"/>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5444918" y="4336514"/>
              <a:ext cx="6096000" cy="923330"/>
            </a:xfrm>
            <a:prstGeom prst="rect">
              <a:avLst/>
            </a:prstGeom>
          </p:spPr>
          <p:txBody>
            <a:bodyPr>
              <a:spAutoFit/>
            </a:bodyPr>
            <a:lstStyle/>
            <a:p>
              <a:pPr algn="ctr">
                <a:lnSpc>
                  <a:spcPct val="150000"/>
                </a:lnSpc>
              </a:pPr>
              <a:r>
                <a:rPr lang="ko-KR" altLang="en-US">
                  <a:latin typeface="나눔스퀘어_ac" panose="020B0600000101010101" pitchFamily="50" charset="-127"/>
                  <a:ea typeface="나눔스퀘어_ac" panose="020B0600000101010101" pitchFamily="50" charset="-127"/>
                </a:rPr>
                <a:t>After that, we plan to implement the login function by linking this screen with </a:t>
              </a:r>
              <a:r>
                <a:rPr lang="en-US" altLang="ko-KR">
                  <a:latin typeface="나눔스퀘어_ac" panose="020B0600000101010101" pitchFamily="50" charset="-127"/>
                  <a:ea typeface="나눔스퀘어_ac" panose="020B0600000101010101" pitchFamily="50" charset="-127"/>
                </a:rPr>
                <a:t>user registration API.</a:t>
              </a:r>
              <a:endParaRPr lang="ko-KR" altLang="en-US">
                <a:latin typeface="나눔스퀘어_ac" panose="020B0600000101010101" pitchFamily="50" charset="-127"/>
                <a:ea typeface="나눔스퀘어_ac" panose="020B0600000101010101" pitchFamily="50" charset="-127"/>
              </a:endParaRPr>
            </a:p>
          </p:txBody>
        </p:sp>
      </p:grpSp>
      <p:sp>
        <p:nvSpPr>
          <p:cNvPr id="40" name="TextBox 39"/>
          <p:cNvSpPr txBox="1"/>
          <p:nvPr/>
        </p:nvSpPr>
        <p:spPr>
          <a:xfrm>
            <a:off x="218157" y="1402666"/>
            <a:ext cx="6676845"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New features Added | User Sign Up</a:t>
            </a:r>
            <a:endParaRPr lang="ko-KR" altLang="en-US" sz="2400">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55785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pic>
        <p:nvPicPr>
          <p:cNvPr id="11" name="그림 10">
            <a:extLst>
              <a:ext uri="{FF2B5EF4-FFF2-40B4-BE49-F238E27FC236}">
                <a16:creationId xmlns:a16="http://schemas.microsoft.com/office/drawing/2014/main" id="{5C23D65F-69F4-58C5-6975-A833A4A67568}"/>
              </a:ext>
            </a:extLst>
          </p:cNvPr>
          <p:cNvPicPr>
            <a:picLocks noChangeAspect="1"/>
          </p:cNvPicPr>
          <p:nvPr/>
        </p:nvPicPr>
        <p:blipFill rotWithShape="1">
          <a:blip r:embed="rId5"/>
          <a:srcRect l="2351" t="2627" r="1944" b="3177"/>
          <a:stretch/>
        </p:blipFill>
        <p:spPr>
          <a:xfrm>
            <a:off x="371799" y="2256031"/>
            <a:ext cx="4881688" cy="4038348"/>
          </a:xfrm>
          <a:prstGeom prst="rect">
            <a:avLst/>
          </a:prstGeom>
          <a:ln w="76200">
            <a:solidFill>
              <a:schemeClr val="tx1"/>
            </a:solidFill>
          </a:ln>
          <a:effectLst>
            <a:softEdge rad="112500"/>
          </a:effectLst>
        </p:spPr>
      </p:pic>
      <p:sp>
        <p:nvSpPr>
          <p:cNvPr id="17" name="자유형 16"/>
          <p:cNvSpPr/>
          <p:nvPr/>
        </p:nvSpPr>
        <p:spPr>
          <a:xfrm>
            <a:off x="1410140" y="2561145"/>
            <a:ext cx="2911693" cy="1610262"/>
          </a:xfrm>
          <a:custGeom>
            <a:avLst/>
            <a:gdLst>
              <a:gd name="connsiteX0" fmla="*/ 0 w 2911693"/>
              <a:gd name="connsiteY0" fmla="*/ 0 h 1610262"/>
              <a:gd name="connsiteX1" fmla="*/ 2911693 w 2911693"/>
              <a:gd name="connsiteY1" fmla="*/ 0 h 1610262"/>
              <a:gd name="connsiteX2" fmla="*/ 2911693 w 2911693"/>
              <a:gd name="connsiteY2" fmla="*/ 1233530 h 1610262"/>
              <a:gd name="connsiteX3" fmla="*/ 761189 w 2911693"/>
              <a:gd name="connsiteY3" fmla="*/ 1233530 h 1610262"/>
              <a:gd name="connsiteX4" fmla="*/ 761189 w 2911693"/>
              <a:gd name="connsiteY4" fmla="*/ 1610262 h 1610262"/>
              <a:gd name="connsiteX5" fmla="*/ 0 w 2911693"/>
              <a:gd name="connsiteY5" fmla="*/ 1610262 h 161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1693" h="1610262">
                <a:moveTo>
                  <a:pt x="0" y="0"/>
                </a:moveTo>
                <a:lnTo>
                  <a:pt x="2911693" y="0"/>
                </a:lnTo>
                <a:lnTo>
                  <a:pt x="2911693" y="1233530"/>
                </a:lnTo>
                <a:lnTo>
                  <a:pt x="761189" y="1233530"/>
                </a:lnTo>
                <a:lnTo>
                  <a:pt x="761189" y="1610262"/>
                </a:lnTo>
                <a:lnTo>
                  <a:pt x="0" y="1610262"/>
                </a:lnTo>
                <a:close/>
              </a:path>
            </a:pathLst>
          </a:custGeom>
          <a:noFill/>
          <a:ln w="57150">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3267E0C0-BF0E-AC31-0982-3EBB49EFD4D1}"/>
              </a:ext>
            </a:extLst>
          </p:cNvPr>
          <p:cNvSpPr txBox="1"/>
          <p:nvPr/>
        </p:nvSpPr>
        <p:spPr>
          <a:xfrm>
            <a:off x="3536830" y="2383078"/>
            <a:ext cx="983410" cy="461665"/>
          </a:xfrm>
          <a:prstGeom prst="rect">
            <a:avLst/>
          </a:prstGeom>
          <a:solidFill>
            <a:schemeClr val="bg1">
              <a:lumMod val="50000"/>
            </a:schemeClr>
          </a:solidFill>
        </p:spPr>
        <p:txBody>
          <a:bodyPr wrap="square" anchor="ctr">
            <a:spAutoFit/>
          </a:bodyPr>
          <a:lstStyle/>
          <a:p>
            <a:pPr algn="ctr">
              <a:lnSpc>
                <a:spcPct val="150000"/>
              </a:lnSpc>
            </a:pPr>
            <a:r>
              <a:rPr lang="en-US" altLang="ko-KR" sz="1600">
                <a:solidFill>
                  <a:schemeClr val="bg1"/>
                </a:solidFill>
                <a:latin typeface="나눔스퀘어_ac ExtraBold" panose="020B0600000101010101" pitchFamily="50" charset="-127"/>
                <a:ea typeface="나눔스퀘어_ac ExtraBold" panose="020B0600000101010101" pitchFamily="50" charset="-127"/>
                <a:cs typeface="Cascadia Code" panose="020B0609020000020004" pitchFamily="49" charset="0"/>
              </a:rPr>
              <a:t>preview</a:t>
            </a:r>
            <a:endParaRPr lang="en-US" altLang="ko-KR" sz="1600" b="0" i="0" dirty="0">
              <a:solidFill>
                <a:schemeClr val="bg1"/>
              </a:solidFill>
              <a:effectLst/>
              <a:latin typeface="나눔스퀘어_ac ExtraBold" panose="020B0600000101010101" pitchFamily="50" charset="-127"/>
              <a:ea typeface="나눔스퀘어_ac ExtraBold" panose="020B0600000101010101" pitchFamily="50" charset="-127"/>
              <a:cs typeface="Cascadia Code" panose="020B0609020000020004" pitchFamily="49" charset="0"/>
            </a:endParaRPr>
          </a:p>
        </p:txBody>
      </p:sp>
      <p:sp>
        <p:nvSpPr>
          <p:cNvPr id="18" name="직사각형 17"/>
          <p:cNvSpPr/>
          <p:nvPr/>
        </p:nvSpPr>
        <p:spPr>
          <a:xfrm>
            <a:off x="2268830" y="3970705"/>
            <a:ext cx="2743117" cy="545035"/>
          </a:xfrm>
          <a:prstGeom prst="rect">
            <a:avLst/>
          </a:prstGeom>
          <a:noFill/>
          <a:ln w="57150">
            <a:solidFill>
              <a:srgbClr val="9FFB7C"/>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マウスのクリックのイラスト（スクロール）"/>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402688">
            <a:off x="3749573" y="4195567"/>
            <a:ext cx="880145" cy="131736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그룹 2"/>
          <p:cNvGrpSpPr/>
          <p:nvPr/>
        </p:nvGrpSpPr>
        <p:grpSpPr>
          <a:xfrm>
            <a:off x="5374258" y="2540701"/>
            <a:ext cx="6456953" cy="3470896"/>
            <a:chOff x="5374258" y="2256031"/>
            <a:chExt cx="6456953" cy="3470896"/>
          </a:xfrm>
        </p:grpSpPr>
        <p:sp>
          <p:nvSpPr>
            <p:cNvPr id="13" name="TextBox 12"/>
            <p:cNvSpPr txBox="1"/>
            <p:nvPr/>
          </p:nvSpPr>
          <p:spPr>
            <a:xfrm>
              <a:off x="5374258" y="2256031"/>
              <a:ext cx="6456953" cy="971292"/>
            </a:xfrm>
            <a:prstGeom prst="rect">
              <a:avLst/>
            </a:prstGeom>
            <a:noFill/>
          </p:spPr>
          <p:txBody>
            <a:bodyPr wrap="square" rtlCol="0">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If user hover the title of the uploaded document, </a:t>
              </a:r>
            </a:p>
            <a:p>
              <a:pPr algn="ctr">
                <a:lnSpc>
                  <a:spcPct val="150000"/>
                </a:lnSpc>
              </a:pPr>
              <a:r>
                <a:rPr lang="en-US" altLang="ko-KR" sz="2000">
                  <a:latin typeface="나눔스퀘어_ac" panose="020B0600000101010101" pitchFamily="50" charset="-127"/>
                  <a:ea typeface="나눔스퀘어_ac" panose="020B0600000101010101" pitchFamily="50" charset="-127"/>
                </a:rPr>
                <a:t>user can check the preview pop-up of that document.</a:t>
              </a:r>
              <a:endParaRPr lang="ko-KR" altLang="en-US" sz="2000">
                <a:latin typeface="나눔스퀘어_ac" panose="020B0600000101010101" pitchFamily="50" charset="-127"/>
                <a:ea typeface="나눔스퀘어_ac" panose="020B0600000101010101" pitchFamily="50" charset="-127"/>
              </a:endParaRPr>
            </a:p>
          </p:txBody>
        </p:sp>
        <p:pic>
          <p:nvPicPr>
            <p:cNvPr id="19" name="Picture 2" descr="くるっとした矢印のイラスト「下」"/>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53450" y="3451124"/>
              <a:ext cx="698568" cy="103633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374258" y="4711264"/>
              <a:ext cx="6456953" cy="1015663"/>
            </a:xfrm>
            <a:prstGeom prst="rect">
              <a:avLst/>
            </a:prstGeom>
            <a:noFill/>
          </p:spPr>
          <p:txBody>
            <a:bodyPr wrap="square" rtlCol="0">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User can differentiate new files and existing files</a:t>
              </a:r>
            </a:p>
            <a:p>
              <a:pPr algn="ctr">
                <a:lnSpc>
                  <a:spcPct val="150000"/>
                </a:lnSpc>
              </a:pPr>
              <a:r>
                <a:rPr lang="en-US" altLang="ko-KR" sz="2000">
                  <a:latin typeface="나눔스퀘어_ac" panose="020B0600000101010101" pitchFamily="50" charset="-127"/>
                  <a:ea typeface="나눔스퀘어_ac" panose="020B0600000101010101" pitchFamily="50" charset="-127"/>
                </a:rPr>
                <a:t>By viewing the preview of documents.</a:t>
              </a:r>
              <a:endParaRPr lang="ko-KR" altLang="en-US" sz="2000">
                <a:latin typeface="나눔스퀘어_ac" panose="020B0600000101010101" pitchFamily="50" charset="-127"/>
                <a:ea typeface="나눔스퀘어_ac" panose="020B0600000101010101" pitchFamily="50" charset="-127"/>
              </a:endParaRPr>
            </a:p>
          </p:txBody>
        </p:sp>
      </p:grpSp>
      <p:sp>
        <p:nvSpPr>
          <p:cNvPr id="23" name="TextBox 22"/>
          <p:cNvSpPr txBox="1"/>
          <p:nvPr/>
        </p:nvSpPr>
        <p:spPr>
          <a:xfrm>
            <a:off x="218157" y="1402666"/>
            <a:ext cx="6676845"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New features Added | PDF File Preview</a:t>
            </a:r>
            <a:endParaRPr lang="ko-KR" altLang="en-US" sz="2400">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333636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4103677"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Bug Fixes &amp; Improvements</a:t>
            </a:r>
            <a:endParaRPr lang="ko-KR" altLang="en-US" sz="2400">
              <a:latin typeface="나눔스퀘어_ac Bold" panose="020B0600000101010101" pitchFamily="50" charset="-127"/>
              <a:ea typeface="나눔스퀘어_ac Bold" panose="020B0600000101010101" pitchFamily="50" charset="-127"/>
            </a:endParaRPr>
          </a:p>
        </p:txBody>
      </p:sp>
      <p:pic>
        <p:nvPicPr>
          <p:cNvPr id="10" name="그림 9">
            <a:extLst>
              <a:ext uri="{FF2B5EF4-FFF2-40B4-BE49-F238E27FC236}">
                <a16:creationId xmlns:a16="http://schemas.microsoft.com/office/drawing/2014/main" id="{9EA2F215-D67C-9FD2-F88A-9006F70BAFE2}"/>
              </a:ext>
            </a:extLst>
          </p:cNvPr>
          <p:cNvPicPr>
            <a:picLocks noChangeAspect="1"/>
          </p:cNvPicPr>
          <p:nvPr/>
        </p:nvPicPr>
        <p:blipFill>
          <a:blip r:embed="rId5"/>
          <a:stretch>
            <a:fillRect/>
          </a:stretch>
        </p:blipFill>
        <p:spPr>
          <a:xfrm>
            <a:off x="2205407" y="2210490"/>
            <a:ext cx="7942052" cy="3465848"/>
          </a:xfrm>
          <a:prstGeom prst="rect">
            <a:avLst/>
          </a:prstGeom>
        </p:spPr>
      </p:pic>
      <p:sp>
        <p:nvSpPr>
          <p:cNvPr id="11" name="TextBox 10"/>
          <p:cNvSpPr txBox="1"/>
          <p:nvPr/>
        </p:nvSpPr>
        <p:spPr>
          <a:xfrm>
            <a:off x="1211931" y="5986385"/>
            <a:ext cx="9929004" cy="400110"/>
          </a:xfrm>
          <a:prstGeom prst="rect">
            <a:avLst/>
          </a:prstGeom>
          <a:noFill/>
        </p:spPr>
        <p:txBody>
          <a:bodyPr wrap="square" rtlCol="0">
            <a:spAutoFit/>
          </a:bodyPr>
          <a:lstStyle/>
          <a:p>
            <a:pPr algn="ctr"/>
            <a:r>
              <a:rPr lang="en-US" altLang="ko-KR" sz="2000">
                <a:latin typeface="나눔스퀘어_ac" panose="020B0600000101010101" pitchFamily="50" charset="-127"/>
                <a:ea typeface="나눔스퀘어_ac" panose="020B0600000101010101" pitchFamily="50" charset="-127"/>
              </a:rPr>
              <a:t>1. Implemented better design on landing page and developed it to be responsive</a:t>
            </a:r>
            <a:endParaRPr lang="ko-KR" altLang="en-US" sz="2000">
              <a:latin typeface="나눔스퀘어_ac" panose="020B0600000101010101" pitchFamily="50" charset="-127"/>
              <a:ea typeface="나눔스퀘어_ac" panose="020B0600000101010101" pitchFamily="50" charset="-127"/>
            </a:endParaRPr>
          </a:p>
        </p:txBody>
      </p:sp>
      <p:sp>
        <p:nvSpPr>
          <p:cNvPr id="12" name="직사각형 11"/>
          <p:cNvSpPr/>
          <p:nvPr/>
        </p:nvSpPr>
        <p:spPr>
          <a:xfrm>
            <a:off x="2032084" y="2087724"/>
            <a:ext cx="5058830" cy="3752359"/>
          </a:xfrm>
          <a:prstGeom prst="rect">
            <a:avLst/>
          </a:prstGeom>
          <a:noFill/>
          <a:ln w="57150">
            <a:solidFill>
              <a:srgbClr val="9FFB7C"/>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908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10" name="TextBox 9"/>
          <p:cNvSpPr txBox="1"/>
          <p:nvPr/>
        </p:nvSpPr>
        <p:spPr>
          <a:xfrm>
            <a:off x="218157" y="1402666"/>
            <a:ext cx="4103677"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Bug Fixes &amp; Improvements</a:t>
            </a:r>
            <a:endParaRPr lang="ko-KR" altLang="en-US" sz="2400">
              <a:latin typeface="나눔스퀘어_ac Bold" panose="020B0600000101010101" pitchFamily="50" charset="-127"/>
              <a:ea typeface="나눔스퀘어_ac Bold" panose="020B0600000101010101" pitchFamily="50" charset="-127"/>
            </a:endParaRPr>
          </a:p>
        </p:txBody>
      </p:sp>
      <p:grpSp>
        <p:nvGrpSpPr>
          <p:cNvPr id="22" name="그룹 21"/>
          <p:cNvGrpSpPr/>
          <p:nvPr/>
        </p:nvGrpSpPr>
        <p:grpSpPr>
          <a:xfrm>
            <a:off x="218155" y="2068964"/>
            <a:ext cx="10490484" cy="1293996"/>
            <a:chOff x="502636" y="2068964"/>
            <a:chExt cx="10490484" cy="1293996"/>
          </a:xfrm>
        </p:grpSpPr>
        <p:sp>
          <p:nvSpPr>
            <p:cNvPr id="3" name="모서리가 둥근 직사각형 2"/>
            <p:cNvSpPr/>
            <p:nvPr/>
          </p:nvSpPr>
          <p:spPr>
            <a:xfrm>
              <a:off x="502636" y="2068964"/>
              <a:ext cx="10490484" cy="129399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715991" y="2208130"/>
              <a:ext cx="10124730" cy="1015663"/>
            </a:xfrm>
            <a:prstGeom prst="rect">
              <a:avLst/>
            </a:prstGeom>
            <a:noFill/>
          </p:spPr>
          <p:txBody>
            <a:bodyPr wrap="square" rtlCol="0">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2. Fixed bug that attached files were all shared in every chatrooms.</a:t>
              </a:r>
            </a:p>
            <a:p>
              <a:pPr algn="ctr">
                <a:lnSpc>
                  <a:spcPct val="150000"/>
                </a:lnSpc>
              </a:pPr>
              <a:r>
                <a:rPr lang="ko-KR" altLang="en-US" sz="2000">
                  <a:latin typeface="나눔스퀘어_ac" panose="020B0600000101010101" pitchFamily="50" charset="-127"/>
                  <a:ea typeface="나눔스퀘어_ac" panose="020B0600000101010101" pitchFamily="50" charset="-127"/>
                </a:rPr>
                <a:t>→ </a:t>
              </a:r>
              <a:r>
                <a:rPr lang="en-US" altLang="ko-KR" sz="2000">
                  <a:latin typeface="나눔스퀘어_ac" panose="020B0600000101010101" pitchFamily="50" charset="-127"/>
                  <a:ea typeface="나눔스퀘어_ac" panose="020B0600000101010101" pitchFamily="50" charset="-127"/>
                </a:rPr>
                <a:t>so that each chat window can generate a response specific to the uploaded files.</a:t>
              </a:r>
              <a:endParaRPr lang="ko-KR" altLang="en-US" sz="2000">
                <a:latin typeface="나눔스퀘어_ac" panose="020B0600000101010101" pitchFamily="50" charset="-127"/>
                <a:ea typeface="나눔스퀘어_ac" panose="020B0600000101010101" pitchFamily="50" charset="-127"/>
              </a:endParaRPr>
            </a:p>
          </p:txBody>
        </p:sp>
      </p:grpSp>
      <p:sp>
        <p:nvSpPr>
          <p:cNvPr id="14" name="모서리가 둥근 직사각형 13"/>
          <p:cNvSpPr/>
          <p:nvPr/>
        </p:nvSpPr>
        <p:spPr>
          <a:xfrm>
            <a:off x="329915" y="3695439"/>
            <a:ext cx="8123205" cy="108221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837915" y="3981732"/>
            <a:ext cx="7107204" cy="509627"/>
          </a:xfrm>
          <a:prstGeom prst="rect">
            <a:avLst/>
          </a:prstGeom>
          <a:noFill/>
        </p:spPr>
        <p:txBody>
          <a:bodyPr wrap="square" rtlCol="0" anchor="ctr">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3. When a new chatroom is created, it opens immediately.</a:t>
            </a:r>
          </a:p>
        </p:txBody>
      </p:sp>
      <p:sp>
        <p:nvSpPr>
          <p:cNvPr id="18" name="모서리가 둥근 직사각형 17"/>
          <p:cNvSpPr/>
          <p:nvPr/>
        </p:nvSpPr>
        <p:spPr>
          <a:xfrm>
            <a:off x="329914" y="5150762"/>
            <a:ext cx="8123206" cy="108221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015715" y="5437055"/>
            <a:ext cx="6751605" cy="509627"/>
          </a:xfrm>
          <a:prstGeom prst="rect">
            <a:avLst/>
          </a:prstGeom>
          <a:noFill/>
        </p:spPr>
        <p:txBody>
          <a:bodyPr wrap="square" rtlCol="0" anchor="ctr">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4. New chatroom is added at the top of the chat sidebar.</a:t>
            </a:r>
          </a:p>
        </p:txBody>
      </p:sp>
      <p:pic>
        <p:nvPicPr>
          <p:cNvPr id="20" name="그림 19">
            <a:extLst>
              <a:ext uri="{FF2B5EF4-FFF2-40B4-BE49-F238E27FC236}">
                <a16:creationId xmlns:a16="http://schemas.microsoft.com/office/drawing/2014/main" id="{04274239-2E7E-C243-99B9-733C78A7A20B}"/>
              </a:ext>
            </a:extLst>
          </p:cNvPr>
          <p:cNvPicPr>
            <a:picLocks noChangeAspect="1"/>
          </p:cNvPicPr>
          <p:nvPr/>
        </p:nvPicPr>
        <p:blipFill>
          <a:blip r:embed="rId5"/>
          <a:stretch>
            <a:fillRect/>
          </a:stretch>
        </p:blipFill>
        <p:spPr>
          <a:xfrm>
            <a:off x="9138921" y="3695439"/>
            <a:ext cx="2151663" cy="2784850"/>
          </a:xfrm>
          <a:prstGeom prst="rect">
            <a:avLst/>
          </a:prstGeom>
          <a:effectLst>
            <a:outerShdw blurRad="50800" dist="38100" dir="2700000" algn="tl" rotWithShape="0">
              <a:prstClr val="black">
                <a:alpha val="40000"/>
              </a:prstClr>
            </a:outerShdw>
          </a:effectLst>
        </p:spPr>
      </p:pic>
      <p:pic>
        <p:nvPicPr>
          <p:cNvPr id="4098" name="Picture 2" descr="くるっとした矢印のイラスト「上」"/>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532642" flipH="1">
            <a:off x="7949544" y="4554993"/>
            <a:ext cx="885551" cy="131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9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Backend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503149"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Exception Handling | Trying to Search Potential Errors</a:t>
            </a:r>
            <a:endParaRPr lang="ko-KR" altLang="en-US" sz="2400">
              <a:latin typeface="나눔스퀘어_ac Bold" panose="020B0600000101010101" pitchFamily="50" charset="-127"/>
              <a:ea typeface="나눔스퀘어_ac Bold" panose="020B0600000101010101" pitchFamily="50" charset="-127"/>
            </a:endParaRPr>
          </a:p>
        </p:txBody>
      </p:sp>
      <p:pic>
        <p:nvPicPr>
          <p:cNvPr id="3" name="그림 2"/>
          <p:cNvPicPr>
            <a:picLocks noChangeAspect="1"/>
          </p:cNvPicPr>
          <p:nvPr/>
        </p:nvPicPr>
        <p:blipFill>
          <a:blip r:embed="rId6"/>
          <a:stretch>
            <a:fillRect/>
          </a:stretch>
        </p:blipFill>
        <p:spPr>
          <a:xfrm>
            <a:off x="42333" y="1701793"/>
            <a:ext cx="6199518" cy="3084234"/>
          </a:xfrm>
          <a:prstGeom prst="rect">
            <a:avLst/>
          </a:prstGeom>
        </p:spPr>
      </p:pic>
      <p:pic>
        <p:nvPicPr>
          <p:cNvPr id="4" name="그림 3"/>
          <p:cNvPicPr>
            <a:picLocks noChangeAspect="1"/>
          </p:cNvPicPr>
          <p:nvPr/>
        </p:nvPicPr>
        <p:blipFill>
          <a:blip r:embed="rId7"/>
          <a:stretch>
            <a:fillRect/>
          </a:stretch>
        </p:blipFill>
        <p:spPr>
          <a:xfrm>
            <a:off x="2006468" y="4347713"/>
            <a:ext cx="7933267" cy="2457206"/>
          </a:xfrm>
          <a:prstGeom prst="rect">
            <a:avLst/>
          </a:prstGeom>
        </p:spPr>
      </p:pic>
      <p:pic>
        <p:nvPicPr>
          <p:cNvPr id="10" name="Google Shape;58;p13"/>
          <p:cNvPicPr preferRelativeResize="0"/>
          <p:nvPr/>
        </p:nvPicPr>
        <p:blipFill>
          <a:blip r:embed="rId8">
            <a:alphaModFix/>
          </a:blip>
          <a:stretch>
            <a:fillRect/>
          </a:stretch>
        </p:blipFill>
        <p:spPr>
          <a:xfrm>
            <a:off x="6001054" y="2150131"/>
            <a:ext cx="5566507" cy="2197582"/>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16195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817</Words>
  <Application>Microsoft Office PowerPoint</Application>
  <PresentationFormat>와이드스크린</PresentationFormat>
  <Paragraphs>147</Paragraphs>
  <Slides>16</Slides>
  <Notes>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나눔스퀘어_ac ExtraBold</vt:lpstr>
      <vt:lpstr>나눔스퀘어_ac Bold</vt:lpstr>
      <vt:lpstr>Arial</vt:lpstr>
      <vt:lpstr>나눔스퀘어_ac</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지희 황</cp:lastModifiedBy>
  <cp:revision>22</cp:revision>
  <dcterms:created xsi:type="dcterms:W3CDTF">2024-11-14T12:22:18Z</dcterms:created>
  <dcterms:modified xsi:type="dcterms:W3CDTF">2024-11-15T03:38:51Z</dcterms:modified>
</cp:coreProperties>
</file>