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3" r:id="rId6"/>
    <p:sldId id="260" r:id="rId7"/>
    <p:sldId id="261" r:id="rId8"/>
    <p:sldId id="262"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E8B487-9CFA-4BB4-9A92-B180B1C2885D}">
  <a:tblStyle styleId="{57E8B487-9CFA-4BB4-9A92-B180B1C288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0"/>
    <p:restoredTop sz="79618"/>
  </p:normalViewPr>
  <p:slideViewPr>
    <p:cSldViewPr snapToGrid="0">
      <p:cViewPr varScale="1">
        <p:scale>
          <a:sx n="113" d="100"/>
          <a:sy n="113" d="100"/>
        </p:scale>
        <p:origin x="936"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We’re team 4, and people here are the team members.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4232b713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4232b71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We’re going to build an application to help people find the target location they want to go.</a:t>
            </a:r>
            <a:endParaRPr/>
          </a:p>
          <a:p>
            <a:pPr marL="0" lvl="0" indent="0" algn="l" rtl="0">
              <a:spcBef>
                <a:spcPts val="0"/>
              </a:spcBef>
              <a:spcAft>
                <a:spcPts val="0"/>
              </a:spcAft>
              <a:buNone/>
            </a:pPr>
            <a:r>
              <a:rPr lang="zh-TW"/>
              <a:t>For example, guide people through the CS-building. And we hope the pioneer also works in other environment.</a:t>
            </a:r>
            <a:endParaRPr/>
          </a:p>
          <a:p>
            <a:pPr marL="0" lvl="0" indent="0" algn="l" rtl="0">
              <a:spcBef>
                <a:spcPts val="0"/>
              </a:spcBef>
              <a:spcAft>
                <a:spcPts val="0"/>
              </a:spcAft>
              <a:buNone/>
            </a:pPr>
            <a:r>
              <a:rPr lang="zh-TW"/>
              <a:t>Furthermore, we want the robot to proactively help people when they are in needs, maybe by identifying the person’s current conditions.</a:t>
            </a:r>
            <a:endParaRPr/>
          </a:p>
          <a:p>
            <a:pPr marL="0" lvl="0" indent="0" algn="l" rtl="0">
              <a:spcBef>
                <a:spcPts val="0"/>
              </a:spcBef>
              <a:spcAft>
                <a:spcPts val="0"/>
              </a:spcAft>
              <a:buNone/>
            </a:pPr>
            <a:r>
              <a:rPr lang="zh-TW"/>
              <a:t>And we call it CSIE-Retriver.</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8dd91d4b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8dd91d4b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Because new people come to CS-building not knowing where the elevator is, and most of the time, students here are too busy to help them, so we can build such application to help those people.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78dd91d4b8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78dd91d4b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The hardware here we plan to use are pioneer, some sensors, and cameras.</a:t>
            </a:r>
            <a:endParaRPr/>
          </a:p>
          <a:p>
            <a:pPr marL="0" lvl="0" indent="0" algn="l" rtl="0">
              <a:spcBef>
                <a:spcPts val="0"/>
              </a:spcBef>
              <a:spcAft>
                <a:spcPts val="0"/>
              </a:spcAft>
              <a:buNone/>
            </a:pPr>
            <a:r>
              <a:rPr lang="zh-TW"/>
              <a:t>And the software are maybe ROS platform, using ROS, we can have lots of libraries to use, including aria, p2os, slam.</a:t>
            </a:r>
            <a:endParaRPr/>
          </a:p>
          <a:p>
            <a:pPr marL="0" lvl="0" indent="0" algn="l" rtl="0">
              <a:spcBef>
                <a:spcPts val="0"/>
              </a:spcBef>
              <a:spcAft>
                <a:spcPts val="0"/>
              </a:spcAft>
              <a:buNone/>
            </a:pPr>
            <a:r>
              <a:rPr lang="zh-TW"/>
              <a:t>And we will also use Gazebo to construct the map to simulate the pioneer in virtual environment.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kumimoji="1" lang="en-US" altLang="zh-TW" dirty="0"/>
              <a:t>So this is what it supposed to look like, use some already-exist 3D-model environment, put the pioneer in the environment and attach some sensors to the pioneer. And try to reconstruct the </a:t>
            </a:r>
            <a:r>
              <a:rPr kumimoji="1" lang="en-US" altLang="zh-TW"/>
              <a:t>map </a:t>
            </a:r>
            <a:endParaRPr kumimoji="1" lang="zh-TW" altLang="en-US" dirty="0"/>
          </a:p>
        </p:txBody>
      </p:sp>
    </p:spTree>
    <p:extLst>
      <p:ext uri="{BB962C8B-B14F-4D97-AF65-F5344CB8AC3E}">
        <p14:creationId xmlns:p14="http://schemas.microsoft.com/office/powerpoint/2010/main" val="120025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8dd91d4b8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78dd91d4b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And this is our schedule, we’ll spend two weeks setting up environment using Gazebo, spend 2 weeks reconstructing the map in that virtual environment, and spend one week on planning. During the time, we may book for pioneer, try it out and write some code on it.</a:t>
            </a:r>
            <a:endParaRPr/>
          </a:p>
          <a:p>
            <a:pPr marL="0" lvl="0" indent="0" algn="l" rtl="0">
              <a:spcBef>
                <a:spcPts val="0"/>
              </a:spcBef>
              <a:spcAft>
                <a:spcPts val="0"/>
              </a:spcAft>
              <a:buNone/>
            </a:pPr>
            <a:r>
              <a:rPr lang="zh-TW"/>
              <a:t>After the basic planning is finished, we want the pioneer to guide the people base on what the person ask, so we’ll also spend one week, maybe use some SR, NLP package and port those packages on the pioneer.</a:t>
            </a:r>
            <a:endParaRPr/>
          </a:p>
          <a:p>
            <a:pPr marL="0" lvl="0" indent="0" algn="l" rtl="0">
              <a:spcBef>
                <a:spcPts val="0"/>
              </a:spcBef>
              <a:spcAft>
                <a:spcPts val="0"/>
              </a:spcAft>
              <a:buNone/>
            </a:pPr>
            <a:r>
              <a:rPr lang="zh-TW"/>
              <a:t>And finally, we’ll refine our work and maybe add some additional features.</a:t>
            </a:r>
            <a:endParaRPr/>
          </a:p>
          <a:p>
            <a:pPr marL="0" lvl="0" indent="0" algn="l" rtl="0">
              <a:spcBef>
                <a:spcPts val="0"/>
              </a:spcBef>
              <a:spcAft>
                <a:spcPts val="0"/>
              </a:spcAft>
              <a:buNone/>
            </a:pPr>
            <a:r>
              <a:rPr lang="zh-TW"/>
              <a:t>Additional feature including some object detection, face recognition, some computer vision thingies;</a:t>
            </a:r>
            <a:endParaRPr/>
          </a:p>
          <a:p>
            <a:pPr marL="0" lvl="0" indent="0" algn="l" rtl="0">
              <a:spcBef>
                <a:spcPts val="0"/>
              </a:spcBef>
              <a:spcAft>
                <a:spcPts val="0"/>
              </a:spcAft>
              <a:buNone/>
            </a:pPr>
            <a:r>
              <a:rPr lang="zh-TW"/>
              <a:t>The schedule here maybe change in the future, but here is what we plan to do now.   </a:t>
            </a:r>
            <a:endParaRPr/>
          </a:p>
          <a:p>
            <a:pPr marL="0" lvl="0" indent="0" algn="l" rtl="0">
              <a:spcBef>
                <a:spcPts val="0"/>
              </a:spcBef>
              <a:spcAft>
                <a:spcPts val="0"/>
              </a:spcAft>
              <a:buNone/>
            </a:pPr>
            <a:endParaRPr/>
          </a:p>
          <a:p>
            <a:pPr marL="0" lvl="0" indent="0" algn="l" rtl="0">
              <a:spcBef>
                <a:spcPts val="0"/>
              </a:spcBef>
              <a:spcAft>
                <a:spcPts val="0"/>
              </a:spcAft>
              <a:buNone/>
            </a:pPr>
            <a:r>
              <a:rPr lang="zh-TW"/>
              <a:t>(Additional features: facing toward the person asking, according to the person’s condition (boy or girl, etc) (using computer vision), give out different solutions)</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8dd91d4b8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8dd91d4b8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How we distribute our work is that everyone does everything.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563595ec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563595e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That’s all thanks for listening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182100"/>
            <a:ext cx="8520600" cy="117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t>Final Project Proposal</a:t>
            </a:r>
            <a:endParaRPr/>
          </a:p>
        </p:txBody>
      </p:sp>
      <p:sp>
        <p:nvSpPr>
          <p:cNvPr id="55" name="Google Shape;55;p13"/>
          <p:cNvSpPr txBox="1">
            <a:spLocks noGrp="1"/>
          </p:cNvSpPr>
          <p:nvPr>
            <p:ph type="subTitle" idx="1"/>
          </p:nvPr>
        </p:nvSpPr>
        <p:spPr>
          <a:xfrm>
            <a:off x="311700" y="2353300"/>
            <a:ext cx="8520600" cy="191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t>Team 4</a:t>
            </a:r>
            <a:endParaRPr/>
          </a:p>
          <a:p>
            <a:pPr marL="2286000" lvl="0" indent="457200" algn="l" rtl="0">
              <a:spcBef>
                <a:spcPts val="0"/>
              </a:spcBef>
              <a:spcAft>
                <a:spcPts val="0"/>
              </a:spcAft>
              <a:buNone/>
            </a:pPr>
            <a:r>
              <a:rPr lang="zh-TW"/>
              <a:t>b05902108 施承志</a:t>
            </a:r>
            <a:endParaRPr/>
          </a:p>
          <a:p>
            <a:pPr marL="2286000" lvl="0" indent="457200" algn="l" rtl="0">
              <a:spcBef>
                <a:spcPts val="0"/>
              </a:spcBef>
              <a:spcAft>
                <a:spcPts val="0"/>
              </a:spcAft>
              <a:buNone/>
            </a:pPr>
            <a:r>
              <a:rPr lang="zh-TW"/>
              <a:t>b05902036 夏瑜</a:t>
            </a:r>
            <a:endParaRPr/>
          </a:p>
          <a:p>
            <a:pPr marL="2286000" lvl="0" indent="457200" algn="l" rtl="0">
              <a:spcBef>
                <a:spcPts val="0"/>
              </a:spcBef>
              <a:spcAft>
                <a:spcPts val="0"/>
              </a:spcAft>
              <a:buNone/>
            </a:pPr>
            <a:r>
              <a:rPr lang="zh-TW"/>
              <a:t>b04502051 陳邦元</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What</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We’ll build an application on pioneer to achieve the followings:</a:t>
            </a:r>
            <a:endParaRPr/>
          </a:p>
          <a:p>
            <a:pPr marL="457200" lvl="0" indent="-342900" algn="l" rtl="0">
              <a:spcBef>
                <a:spcPts val="1600"/>
              </a:spcBef>
              <a:spcAft>
                <a:spcPts val="0"/>
              </a:spcAft>
              <a:buSzPts val="1800"/>
              <a:buAutoNum type="arabicPeriod"/>
            </a:pPr>
            <a:r>
              <a:rPr lang="zh-TW"/>
              <a:t>Help people to </a:t>
            </a:r>
            <a:r>
              <a:rPr lang="zh-TW" b="1"/>
              <a:t>find the target location</a:t>
            </a:r>
            <a:r>
              <a:rPr lang="zh-TW"/>
              <a:t> they want to go</a:t>
            </a:r>
            <a:endParaRPr/>
          </a:p>
          <a:p>
            <a:pPr marL="457200" lvl="0" indent="-342900" algn="l" rtl="0">
              <a:spcBef>
                <a:spcPts val="0"/>
              </a:spcBef>
              <a:spcAft>
                <a:spcPts val="0"/>
              </a:spcAft>
              <a:buSzPts val="1800"/>
              <a:buAutoNum type="arabicPeriod"/>
            </a:pPr>
            <a:r>
              <a:rPr lang="zh-TW"/>
              <a:t>Guide people through the whole CS-building.</a:t>
            </a:r>
            <a:endParaRPr/>
          </a:p>
          <a:p>
            <a:pPr marL="457200" lvl="0" indent="-342900" algn="l" rtl="0">
              <a:spcBef>
                <a:spcPts val="0"/>
              </a:spcBef>
              <a:spcAft>
                <a:spcPts val="0"/>
              </a:spcAft>
              <a:buSzPts val="1800"/>
              <a:buAutoNum type="arabicPeriod"/>
            </a:pPr>
            <a:r>
              <a:rPr lang="zh-TW" b="1"/>
              <a:t>Proactively</a:t>
            </a:r>
            <a:r>
              <a:rPr lang="zh-TW"/>
              <a:t> help people when they are in needs.</a:t>
            </a:r>
            <a:endParaRPr/>
          </a:p>
          <a:p>
            <a:pPr marL="0" lvl="0" indent="0" algn="l" rtl="0">
              <a:spcBef>
                <a:spcPts val="1600"/>
              </a:spcBef>
              <a:spcAft>
                <a:spcPts val="1600"/>
              </a:spcAft>
              <a:buNone/>
            </a:pPr>
            <a:r>
              <a:rPr lang="zh-TW"/>
              <a:t>We call it  CSIE-</a:t>
            </a:r>
            <a:r>
              <a:rPr lang="zh-TW">
                <a:solidFill>
                  <a:srgbClr val="222222"/>
                </a:solidFill>
                <a:highlight>
                  <a:srgbClr val="FFFFFF"/>
                </a:highlight>
              </a:rPr>
              <a:t>Retriever</a:t>
            </a:r>
            <a:r>
              <a:rPr lang="zh-TW"/>
              <a:t>”.</a:t>
            </a:r>
            <a:endParaRPr/>
          </a:p>
        </p:txBody>
      </p:sp>
      <p:pic>
        <p:nvPicPr>
          <p:cNvPr id="62" name="Google Shape;62;p14"/>
          <p:cNvPicPr preferRelativeResize="0"/>
          <p:nvPr/>
        </p:nvPicPr>
        <p:blipFill>
          <a:blip r:embed="rId3">
            <a:alphaModFix/>
          </a:blip>
          <a:stretch>
            <a:fillRect/>
          </a:stretch>
        </p:blipFill>
        <p:spPr>
          <a:xfrm>
            <a:off x="6551850" y="1903325"/>
            <a:ext cx="2592151" cy="3240176"/>
          </a:xfrm>
          <a:prstGeom prst="rect">
            <a:avLst/>
          </a:prstGeom>
          <a:noFill/>
          <a:ln>
            <a:noFill/>
          </a:ln>
        </p:spPr>
      </p:pic>
      <p:pic>
        <p:nvPicPr>
          <p:cNvPr id="63" name="Google Shape;63;p14"/>
          <p:cNvPicPr preferRelativeResize="0"/>
          <p:nvPr/>
        </p:nvPicPr>
        <p:blipFill>
          <a:blip r:embed="rId4">
            <a:alphaModFix/>
          </a:blip>
          <a:stretch>
            <a:fillRect/>
          </a:stretch>
        </p:blipFill>
        <p:spPr>
          <a:xfrm>
            <a:off x="1411225" y="2859075"/>
            <a:ext cx="1807449" cy="337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Why</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TW"/>
              <a:t>Sometimes, some people want to visit CS-building but they don’t know </a:t>
            </a:r>
            <a:r>
              <a:rPr lang="zh-TW" b="1"/>
              <a:t>where bathroom or elevator is</a:t>
            </a:r>
            <a:r>
              <a:rPr lang="zh-TW"/>
              <a:t>. Additionally, lots of CS-students are </a:t>
            </a:r>
            <a:r>
              <a:rPr lang="zh-TW" b="1"/>
              <a:t>too busy studying to help those people out</a:t>
            </a:r>
            <a:r>
              <a:rPr lang="zh-TW"/>
              <a:t>. Therefore, with the aid of “CSIE-</a:t>
            </a:r>
            <a:r>
              <a:rPr lang="zh-TW">
                <a:solidFill>
                  <a:srgbClr val="222222"/>
                </a:solidFill>
                <a:highlight>
                  <a:srgbClr val="FFFFFF"/>
                </a:highlight>
              </a:rPr>
              <a:t>Retriever</a:t>
            </a:r>
            <a:r>
              <a:rPr lang="zh-TW"/>
              <a:t>”  , newcomers can </a:t>
            </a:r>
            <a:r>
              <a:rPr lang="zh-TW" b="1"/>
              <a:t>immediately</a:t>
            </a:r>
            <a:r>
              <a:rPr lang="zh-TW"/>
              <a:t> find the target and furthermore, have a thorough understanding of CS-building.</a:t>
            </a:r>
            <a:endParaRPr/>
          </a:p>
        </p:txBody>
      </p:sp>
      <p:pic>
        <p:nvPicPr>
          <p:cNvPr id="70" name="Google Shape;70;p15"/>
          <p:cNvPicPr preferRelativeResize="0"/>
          <p:nvPr/>
        </p:nvPicPr>
        <p:blipFill>
          <a:blip r:embed="rId3">
            <a:alphaModFix/>
          </a:blip>
          <a:stretch>
            <a:fillRect/>
          </a:stretch>
        </p:blipFill>
        <p:spPr>
          <a:xfrm>
            <a:off x="5829350" y="2715775"/>
            <a:ext cx="2663150" cy="2219300"/>
          </a:xfrm>
          <a:prstGeom prst="rect">
            <a:avLst/>
          </a:prstGeom>
          <a:noFill/>
          <a:ln>
            <a:noFill/>
          </a:ln>
        </p:spPr>
      </p:pic>
      <p:pic>
        <p:nvPicPr>
          <p:cNvPr id="71" name="Google Shape;71;p15"/>
          <p:cNvPicPr preferRelativeResize="0"/>
          <p:nvPr/>
        </p:nvPicPr>
        <p:blipFill>
          <a:blip r:embed="rId4">
            <a:alphaModFix/>
          </a:blip>
          <a:stretch>
            <a:fillRect/>
          </a:stretch>
        </p:blipFill>
        <p:spPr>
          <a:xfrm>
            <a:off x="5772925" y="1844075"/>
            <a:ext cx="1807449" cy="337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6487905" y="3332696"/>
            <a:ext cx="2662225" cy="1236171"/>
          </a:xfrm>
          <a:prstGeom prst="rect">
            <a:avLst/>
          </a:prstGeom>
          <a:noFill/>
          <a:ln>
            <a:noFill/>
          </a:ln>
        </p:spPr>
      </p:pic>
      <p:pic>
        <p:nvPicPr>
          <p:cNvPr id="77" name="Google Shape;77;p16"/>
          <p:cNvPicPr preferRelativeResize="0"/>
          <p:nvPr/>
        </p:nvPicPr>
        <p:blipFill>
          <a:blip r:embed="rId4">
            <a:alphaModFix/>
          </a:blip>
          <a:stretch>
            <a:fillRect/>
          </a:stretch>
        </p:blipFill>
        <p:spPr>
          <a:xfrm>
            <a:off x="7313846" y="89150"/>
            <a:ext cx="1192700" cy="1334850"/>
          </a:xfrm>
          <a:prstGeom prst="rect">
            <a:avLst/>
          </a:prstGeom>
          <a:noFill/>
          <a:ln>
            <a:noFill/>
          </a:ln>
        </p:spPr>
      </p:pic>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How</a:t>
            </a: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zh-TW">
                <a:solidFill>
                  <a:srgbClr val="000000"/>
                </a:solidFill>
              </a:rPr>
              <a:t>Hardware</a:t>
            </a:r>
            <a:endParaRPr>
              <a:solidFill>
                <a:srgbClr val="000000"/>
              </a:solidFill>
            </a:endParaRPr>
          </a:p>
          <a:p>
            <a:pPr marL="914400" lvl="1" indent="-317500" algn="l" rtl="0">
              <a:spcBef>
                <a:spcPts val="0"/>
              </a:spcBef>
              <a:spcAft>
                <a:spcPts val="0"/>
              </a:spcAft>
              <a:buClr>
                <a:srgbClr val="000000"/>
              </a:buClr>
              <a:buSzPts val="1400"/>
              <a:buChar char="○"/>
            </a:pPr>
            <a:r>
              <a:rPr lang="zh-TW">
                <a:solidFill>
                  <a:srgbClr val="000000"/>
                </a:solidFill>
              </a:rPr>
              <a:t>Pioneer</a:t>
            </a:r>
            <a:endParaRPr>
              <a:solidFill>
                <a:srgbClr val="000000"/>
              </a:solidFill>
            </a:endParaRPr>
          </a:p>
          <a:p>
            <a:pPr marL="914400" lvl="1" indent="-317500" algn="l" rtl="0">
              <a:spcBef>
                <a:spcPts val="0"/>
              </a:spcBef>
              <a:spcAft>
                <a:spcPts val="0"/>
              </a:spcAft>
              <a:buClr>
                <a:srgbClr val="000000"/>
              </a:buClr>
              <a:buSzPts val="1400"/>
              <a:buChar char="○"/>
            </a:pPr>
            <a:r>
              <a:rPr lang="zh-TW">
                <a:solidFill>
                  <a:srgbClr val="000000"/>
                </a:solidFill>
              </a:rPr>
              <a:t>Hokuyo URG-04LX-UG01</a:t>
            </a:r>
            <a:endParaRPr>
              <a:solidFill>
                <a:srgbClr val="000000"/>
              </a:solidFill>
            </a:endParaRPr>
          </a:p>
          <a:p>
            <a:pPr marL="914400" lvl="1" indent="-317500" algn="l" rtl="0">
              <a:spcBef>
                <a:spcPts val="0"/>
              </a:spcBef>
              <a:spcAft>
                <a:spcPts val="0"/>
              </a:spcAft>
              <a:buClr>
                <a:srgbClr val="000000"/>
              </a:buClr>
              <a:buSzPts val="1400"/>
              <a:buChar char="○"/>
            </a:pPr>
            <a:r>
              <a:rPr lang="zh-TW">
                <a:solidFill>
                  <a:srgbClr val="000000"/>
                </a:solidFill>
              </a:rPr>
              <a:t>Realsense D435i</a:t>
            </a:r>
            <a:endParaRPr>
              <a:solidFill>
                <a:srgbClr val="000000"/>
              </a:solidFill>
            </a:endParaRPr>
          </a:p>
          <a:p>
            <a:pPr marL="457200" lvl="0" indent="-342900" algn="l" rtl="0">
              <a:spcBef>
                <a:spcPts val="0"/>
              </a:spcBef>
              <a:spcAft>
                <a:spcPts val="0"/>
              </a:spcAft>
              <a:buClr>
                <a:srgbClr val="000000"/>
              </a:buClr>
              <a:buSzPts val="1800"/>
              <a:buChar char="●"/>
            </a:pPr>
            <a:r>
              <a:rPr lang="zh-TW">
                <a:solidFill>
                  <a:srgbClr val="000000"/>
                </a:solidFill>
              </a:rPr>
              <a:t>Software</a:t>
            </a:r>
            <a:endParaRPr>
              <a:solidFill>
                <a:srgbClr val="000000"/>
              </a:solidFill>
            </a:endParaRPr>
          </a:p>
          <a:p>
            <a:pPr marL="914400" lvl="1" indent="-317500" algn="l" rtl="0">
              <a:spcBef>
                <a:spcPts val="0"/>
              </a:spcBef>
              <a:spcAft>
                <a:spcPts val="0"/>
              </a:spcAft>
              <a:buClr>
                <a:srgbClr val="000000"/>
              </a:buClr>
              <a:buSzPts val="1400"/>
              <a:buChar char="○"/>
            </a:pPr>
            <a:r>
              <a:rPr lang="zh-TW">
                <a:solidFill>
                  <a:srgbClr val="000000"/>
                </a:solidFill>
              </a:rPr>
              <a:t>ARIA Library</a:t>
            </a:r>
            <a:endParaRPr>
              <a:solidFill>
                <a:srgbClr val="000000"/>
              </a:solidFill>
            </a:endParaRPr>
          </a:p>
          <a:p>
            <a:pPr marL="914400" lvl="1" indent="-317500" algn="l" rtl="0">
              <a:spcBef>
                <a:spcPts val="0"/>
              </a:spcBef>
              <a:spcAft>
                <a:spcPts val="0"/>
              </a:spcAft>
              <a:buClr>
                <a:srgbClr val="000000"/>
              </a:buClr>
              <a:buSzPts val="1400"/>
              <a:buChar char="○"/>
            </a:pPr>
            <a:r>
              <a:rPr lang="zh-TW">
                <a:solidFill>
                  <a:srgbClr val="000000"/>
                </a:solidFill>
              </a:rPr>
              <a:t>ROS</a:t>
            </a:r>
            <a:endParaRPr>
              <a:solidFill>
                <a:srgbClr val="000000"/>
              </a:solidFill>
            </a:endParaRPr>
          </a:p>
          <a:p>
            <a:pPr marL="1371600" lvl="2" indent="-317500" algn="l" rtl="0">
              <a:spcBef>
                <a:spcPts val="0"/>
              </a:spcBef>
              <a:spcAft>
                <a:spcPts val="0"/>
              </a:spcAft>
              <a:buClr>
                <a:srgbClr val="000000"/>
              </a:buClr>
              <a:buSzPts val="1400"/>
              <a:buChar char="■"/>
            </a:pPr>
            <a:r>
              <a:rPr lang="zh-TW">
                <a:solidFill>
                  <a:srgbClr val="000000"/>
                </a:solidFill>
              </a:rPr>
              <a:t>ROSARIA</a:t>
            </a:r>
            <a:endParaRPr>
              <a:solidFill>
                <a:srgbClr val="000000"/>
              </a:solidFill>
            </a:endParaRPr>
          </a:p>
          <a:p>
            <a:pPr marL="1371600" lvl="2" indent="-317500" algn="l" rtl="0">
              <a:spcBef>
                <a:spcPts val="0"/>
              </a:spcBef>
              <a:spcAft>
                <a:spcPts val="0"/>
              </a:spcAft>
              <a:buClr>
                <a:srgbClr val="000000"/>
              </a:buClr>
              <a:buSzPts val="1400"/>
              <a:buChar char="■"/>
            </a:pPr>
            <a:r>
              <a:rPr lang="zh-TW">
                <a:solidFill>
                  <a:schemeClr val="dk1"/>
                </a:solidFill>
              </a:rPr>
              <a:t>p2os</a:t>
            </a:r>
            <a:endParaRPr>
              <a:solidFill>
                <a:srgbClr val="000000"/>
              </a:solidFill>
            </a:endParaRPr>
          </a:p>
          <a:p>
            <a:pPr marL="1371600" lvl="2" indent="-317500" algn="l" rtl="0">
              <a:spcBef>
                <a:spcPts val="0"/>
              </a:spcBef>
              <a:spcAft>
                <a:spcPts val="0"/>
              </a:spcAft>
              <a:buClr>
                <a:srgbClr val="000000"/>
              </a:buClr>
              <a:buSzPts val="1400"/>
              <a:buChar char="■"/>
            </a:pPr>
            <a:r>
              <a:rPr lang="zh-TW">
                <a:solidFill>
                  <a:srgbClr val="000000"/>
                </a:solidFill>
              </a:rPr>
              <a:t>slam-gmapping</a:t>
            </a:r>
            <a:endParaRPr>
              <a:solidFill>
                <a:srgbClr val="000000"/>
              </a:solidFill>
            </a:endParaRPr>
          </a:p>
          <a:p>
            <a:pPr marL="1371600" lvl="2" indent="-317500" algn="l" rtl="0">
              <a:spcBef>
                <a:spcPts val="0"/>
              </a:spcBef>
              <a:spcAft>
                <a:spcPts val="0"/>
              </a:spcAft>
              <a:buClr>
                <a:srgbClr val="000000"/>
              </a:buClr>
              <a:buSzPts val="1400"/>
              <a:buChar char="■"/>
            </a:pPr>
            <a:r>
              <a:rPr lang="zh-TW">
                <a:solidFill>
                  <a:srgbClr val="000000"/>
                </a:solidFill>
              </a:rPr>
              <a:t>...</a:t>
            </a:r>
            <a:endParaRPr>
              <a:solidFill>
                <a:srgbClr val="000000"/>
              </a:solidFill>
            </a:endParaRPr>
          </a:p>
          <a:p>
            <a:pPr marL="457200" lvl="0" indent="-342900" algn="l" rtl="0">
              <a:spcBef>
                <a:spcPts val="0"/>
              </a:spcBef>
              <a:spcAft>
                <a:spcPts val="0"/>
              </a:spcAft>
              <a:buClr>
                <a:srgbClr val="000000"/>
              </a:buClr>
              <a:buSzPts val="1800"/>
              <a:buChar char="●"/>
            </a:pPr>
            <a:r>
              <a:rPr lang="zh-TW">
                <a:solidFill>
                  <a:srgbClr val="000000"/>
                </a:solidFill>
              </a:rPr>
              <a:t>Simulation</a:t>
            </a:r>
            <a:endParaRPr>
              <a:solidFill>
                <a:srgbClr val="000000"/>
              </a:solidFill>
            </a:endParaRPr>
          </a:p>
          <a:p>
            <a:pPr marL="914400" lvl="1" indent="-317500" algn="l" rtl="0">
              <a:spcBef>
                <a:spcPts val="0"/>
              </a:spcBef>
              <a:spcAft>
                <a:spcPts val="0"/>
              </a:spcAft>
              <a:buClr>
                <a:srgbClr val="000000"/>
              </a:buClr>
              <a:buSzPts val="1400"/>
              <a:buChar char="○"/>
            </a:pPr>
            <a:r>
              <a:rPr lang="zh-TW">
                <a:solidFill>
                  <a:srgbClr val="000000"/>
                </a:solidFill>
              </a:rPr>
              <a:t>Gazebo</a:t>
            </a:r>
            <a:endParaRPr>
              <a:solidFill>
                <a:srgbClr val="000000"/>
              </a:solidFill>
            </a:endParaRPr>
          </a:p>
        </p:txBody>
      </p:sp>
      <p:pic>
        <p:nvPicPr>
          <p:cNvPr id="80" name="Google Shape;80;p16"/>
          <p:cNvPicPr preferRelativeResize="0"/>
          <p:nvPr/>
        </p:nvPicPr>
        <p:blipFill>
          <a:blip r:embed="rId5">
            <a:alphaModFix/>
          </a:blip>
          <a:stretch>
            <a:fillRect/>
          </a:stretch>
        </p:blipFill>
        <p:spPr>
          <a:xfrm>
            <a:off x="4446463" y="445025"/>
            <a:ext cx="2486025" cy="1905000"/>
          </a:xfrm>
          <a:prstGeom prst="rect">
            <a:avLst/>
          </a:prstGeom>
          <a:noFill/>
          <a:ln>
            <a:noFill/>
          </a:ln>
        </p:spPr>
      </p:pic>
      <p:pic>
        <p:nvPicPr>
          <p:cNvPr id="81" name="Google Shape;81;p16"/>
          <p:cNvPicPr preferRelativeResize="0"/>
          <p:nvPr/>
        </p:nvPicPr>
        <p:blipFill>
          <a:blip r:embed="rId6">
            <a:alphaModFix/>
          </a:blip>
          <a:stretch>
            <a:fillRect/>
          </a:stretch>
        </p:blipFill>
        <p:spPr>
          <a:xfrm>
            <a:off x="4935313" y="3134287"/>
            <a:ext cx="1906350" cy="1633001"/>
          </a:xfrm>
          <a:prstGeom prst="rect">
            <a:avLst/>
          </a:prstGeom>
          <a:noFill/>
          <a:ln>
            <a:noFill/>
          </a:ln>
        </p:spPr>
      </p:pic>
      <p:pic>
        <p:nvPicPr>
          <p:cNvPr id="82" name="Google Shape;82;p16"/>
          <p:cNvPicPr preferRelativeResize="0"/>
          <p:nvPr/>
        </p:nvPicPr>
        <p:blipFill>
          <a:blip r:embed="rId7">
            <a:alphaModFix/>
          </a:blip>
          <a:stretch>
            <a:fillRect/>
          </a:stretch>
        </p:blipFill>
        <p:spPr>
          <a:xfrm>
            <a:off x="6932497" y="1609661"/>
            <a:ext cx="2050702" cy="113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0C1FFD-4F07-2E46-826B-95A38EB3EE12}"/>
              </a:ext>
            </a:extLst>
          </p:cNvPr>
          <p:cNvSpPr>
            <a:spLocks noGrp="1"/>
          </p:cNvSpPr>
          <p:nvPr>
            <p:ph type="title"/>
          </p:nvPr>
        </p:nvSpPr>
        <p:spPr/>
        <p:txBody>
          <a:bodyPr/>
          <a:lstStyle/>
          <a:p>
            <a:r>
              <a:rPr kumimoji="1" lang="en-US" altLang="zh-TW" dirty="0"/>
              <a:t>How</a:t>
            </a:r>
            <a:endParaRPr kumimoji="1" lang="zh-TW" altLang="en-US" dirty="0"/>
          </a:p>
        </p:txBody>
      </p:sp>
      <p:sp>
        <p:nvSpPr>
          <p:cNvPr id="3" name="文字版面配置區 2">
            <a:extLst>
              <a:ext uri="{FF2B5EF4-FFF2-40B4-BE49-F238E27FC236}">
                <a16:creationId xmlns:a16="http://schemas.microsoft.com/office/drawing/2014/main" id="{08C72BFF-2FCE-3940-B2E5-3561422B304D}"/>
              </a:ext>
            </a:extLst>
          </p:cNvPr>
          <p:cNvSpPr>
            <a:spLocks noGrp="1"/>
          </p:cNvSpPr>
          <p:nvPr>
            <p:ph type="body" idx="1"/>
          </p:nvPr>
        </p:nvSpPr>
        <p:spPr/>
        <p:txBody>
          <a:bodyPr/>
          <a:lstStyle/>
          <a:p>
            <a:endParaRPr kumimoji="1" lang="zh-TW" altLang="en-US"/>
          </a:p>
        </p:txBody>
      </p:sp>
      <p:pic>
        <p:nvPicPr>
          <p:cNvPr id="5" name="圖片 4">
            <a:extLst>
              <a:ext uri="{FF2B5EF4-FFF2-40B4-BE49-F238E27FC236}">
                <a16:creationId xmlns:a16="http://schemas.microsoft.com/office/drawing/2014/main" id="{CB0BEF62-1AB9-1B4C-9609-8CBFB247E836}"/>
              </a:ext>
            </a:extLst>
          </p:cNvPr>
          <p:cNvPicPr>
            <a:picLocks noChangeAspect="1"/>
          </p:cNvPicPr>
          <p:nvPr/>
        </p:nvPicPr>
        <p:blipFill>
          <a:blip r:embed="rId3"/>
          <a:stretch>
            <a:fillRect/>
          </a:stretch>
        </p:blipFill>
        <p:spPr>
          <a:xfrm>
            <a:off x="2896031" y="235670"/>
            <a:ext cx="5295861" cy="2978922"/>
          </a:xfrm>
          <a:prstGeom prst="rect">
            <a:avLst/>
          </a:prstGeom>
        </p:spPr>
      </p:pic>
      <p:pic>
        <p:nvPicPr>
          <p:cNvPr id="7" name="圖片 6">
            <a:extLst>
              <a:ext uri="{FF2B5EF4-FFF2-40B4-BE49-F238E27FC236}">
                <a16:creationId xmlns:a16="http://schemas.microsoft.com/office/drawing/2014/main" id="{F8B6921D-FDEA-3C40-82C1-DD4420878547}"/>
              </a:ext>
            </a:extLst>
          </p:cNvPr>
          <p:cNvPicPr>
            <a:picLocks noChangeAspect="1"/>
          </p:cNvPicPr>
          <p:nvPr/>
        </p:nvPicPr>
        <p:blipFill>
          <a:blip r:embed="rId4"/>
          <a:stretch>
            <a:fillRect/>
          </a:stretch>
        </p:blipFill>
        <p:spPr>
          <a:xfrm>
            <a:off x="386497" y="2141014"/>
            <a:ext cx="4807671" cy="2704315"/>
          </a:xfrm>
          <a:prstGeom prst="rect">
            <a:avLst/>
          </a:prstGeom>
        </p:spPr>
      </p:pic>
    </p:spTree>
    <p:extLst>
      <p:ext uri="{BB962C8B-B14F-4D97-AF65-F5344CB8AC3E}">
        <p14:creationId xmlns:p14="http://schemas.microsoft.com/office/powerpoint/2010/main" val="4046388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347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When (Schedule)</a:t>
            </a:r>
            <a:endParaRPr/>
          </a:p>
        </p:txBody>
      </p:sp>
      <p:graphicFrame>
        <p:nvGraphicFramePr>
          <p:cNvPr id="88" name="Google Shape;88;p17"/>
          <p:cNvGraphicFramePr/>
          <p:nvPr/>
        </p:nvGraphicFramePr>
        <p:xfrm>
          <a:off x="311700" y="1047750"/>
          <a:ext cx="8520600" cy="3818400"/>
        </p:xfrm>
        <a:graphic>
          <a:graphicData uri="http://schemas.openxmlformats.org/drawingml/2006/table">
            <a:tbl>
              <a:tblPr>
                <a:noFill/>
                <a:tableStyleId>{57E8B487-9CFA-4BB4-9A92-B180B1C2885D}</a:tableStyleId>
              </a:tblPr>
              <a:tblGrid>
                <a:gridCol w="1809850">
                  <a:extLst>
                    <a:ext uri="{9D8B030D-6E8A-4147-A177-3AD203B41FA5}">
                      <a16:colId xmlns:a16="http://schemas.microsoft.com/office/drawing/2014/main" val="20000"/>
                    </a:ext>
                  </a:extLst>
                </a:gridCol>
                <a:gridCol w="6710750">
                  <a:extLst>
                    <a:ext uri="{9D8B030D-6E8A-4147-A177-3AD203B41FA5}">
                      <a16:colId xmlns:a16="http://schemas.microsoft.com/office/drawing/2014/main" val="20001"/>
                    </a:ext>
                  </a:extLst>
                </a:gridCol>
              </a:tblGrid>
              <a:tr h="477300">
                <a:tc>
                  <a:txBody>
                    <a:bodyPr/>
                    <a:lstStyle/>
                    <a:p>
                      <a:pPr marL="0" lvl="0" indent="0" algn="l" rtl="0">
                        <a:spcBef>
                          <a:spcPts val="0"/>
                        </a:spcBef>
                        <a:spcAft>
                          <a:spcPts val="0"/>
                        </a:spcAft>
                        <a:buNone/>
                      </a:pPr>
                      <a:r>
                        <a:rPr lang="zh-TW" sz="1800"/>
                        <a:t>11/18 ~ 11/24</a:t>
                      </a:r>
                      <a:endParaRPr sz="1800"/>
                    </a:p>
                  </a:txBody>
                  <a:tcPr marL="91425" marR="91425" marT="91425" marB="91425"/>
                </a:tc>
                <a:tc>
                  <a:txBody>
                    <a:bodyPr/>
                    <a:lstStyle/>
                    <a:p>
                      <a:pPr marL="0" lvl="0" indent="0" algn="l" rtl="0">
                        <a:spcBef>
                          <a:spcPts val="0"/>
                        </a:spcBef>
                        <a:spcAft>
                          <a:spcPts val="0"/>
                        </a:spcAft>
                        <a:buNone/>
                      </a:pPr>
                      <a:r>
                        <a:rPr lang="zh-TW" sz="1800"/>
                        <a:t>setup environment for our pioneer (1)</a:t>
                      </a:r>
                      <a:endParaRPr sz="1800"/>
                    </a:p>
                  </a:txBody>
                  <a:tcPr marL="91425" marR="91425" marT="91425" marB="91425"/>
                </a:tc>
                <a:extLst>
                  <a:ext uri="{0D108BD9-81ED-4DB2-BD59-A6C34878D82A}">
                    <a16:rowId xmlns:a16="http://schemas.microsoft.com/office/drawing/2014/main" val="10000"/>
                  </a:ext>
                </a:extLst>
              </a:tr>
              <a:tr h="477300">
                <a:tc>
                  <a:txBody>
                    <a:bodyPr/>
                    <a:lstStyle/>
                    <a:p>
                      <a:pPr marL="0" lvl="0" indent="0" algn="l" rtl="0">
                        <a:spcBef>
                          <a:spcPts val="0"/>
                        </a:spcBef>
                        <a:spcAft>
                          <a:spcPts val="0"/>
                        </a:spcAft>
                        <a:buNone/>
                      </a:pPr>
                      <a:r>
                        <a:rPr lang="zh-TW" sz="1800"/>
                        <a:t>11/25 ~ 12/1</a:t>
                      </a:r>
                      <a:endParaRPr sz="1800"/>
                    </a:p>
                  </a:txBody>
                  <a:tcPr marL="91425" marR="91425" marT="91425" marB="91425"/>
                </a:tc>
                <a:tc>
                  <a:txBody>
                    <a:bodyPr/>
                    <a:lstStyle/>
                    <a:p>
                      <a:pPr marL="0" lvl="0" indent="0" algn="l" rtl="0">
                        <a:spcBef>
                          <a:spcPts val="0"/>
                        </a:spcBef>
                        <a:spcAft>
                          <a:spcPts val="0"/>
                        </a:spcAft>
                        <a:buNone/>
                      </a:pPr>
                      <a:r>
                        <a:rPr lang="zh-TW" sz="1800"/>
                        <a:t>setup environment for our pioneer (2)</a:t>
                      </a:r>
                      <a:endParaRPr sz="1800"/>
                    </a:p>
                  </a:txBody>
                  <a:tcPr marL="91425" marR="91425" marT="91425" marB="91425"/>
                </a:tc>
                <a:extLst>
                  <a:ext uri="{0D108BD9-81ED-4DB2-BD59-A6C34878D82A}">
                    <a16:rowId xmlns:a16="http://schemas.microsoft.com/office/drawing/2014/main" val="10001"/>
                  </a:ext>
                </a:extLst>
              </a:tr>
              <a:tr h="477300">
                <a:tc>
                  <a:txBody>
                    <a:bodyPr/>
                    <a:lstStyle/>
                    <a:p>
                      <a:pPr marL="0" lvl="0" indent="0" algn="l" rtl="0">
                        <a:spcBef>
                          <a:spcPts val="0"/>
                        </a:spcBef>
                        <a:spcAft>
                          <a:spcPts val="0"/>
                        </a:spcAft>
                        <a:buNone/>
                      </a:pPr>
                      <a:r>
                        <a:rPr lang="zh-TW" sz="1800"/>
                        <a:t>12/2 ~ 12/8</a:t>
                      </a:r>
                      <a:endParaRPr sz="1800"/>
                    </a:p>
                  </a:txBody>
                  <a:tcPr marL="91425" marR="91425" marT="91425" marB="91425"/>
                </a:tc>
                <a:tc>
                  <a:txBody>
                    <a:bodyPr/>
                    <a:lstStyle/>
                    <a:p>
                      <a:pPr marL="0" lvl="0" indent="0" algn="l" rtl="0">
                        <a:spcBef>
                          <a:spcPts val="0"/>
                        </a:spcBef>
                        <a:spcAft>
                          <a:spcPts val="0"/>
                        </a:spcAft>
                        <a:buNone/>
                      </a:pPr>
                      <a:r>
                        <a:rPr lang="zh-TW" sz="1800"/>
                        <a:t>reconstruct the map in our environment (1)</a:t>
                      </a:r>
                      <a:endParaRPr sz="1800"/>
                    </a:p>
                  </a:txBody>
                  <a:tcPr marL="91425" marR="91425" marT="91425" marB="91425"/>
                </a:tc>
                <a:extLst>
                  <a:ext uri="{0D108BD9-81ED-4DB2-BD59-A6C34878D82A}">
                    <a16:rowId xmlns:a16="http://schemas.microsoft.com/office/drawing/2014/main" val="10002"/>
                  </a:ext>
                </a:extLst>
              </a:tr>
              <a:tr h="477300">
                <a:tc>
                  <a:txBody>
                    <a:bodyPr/>
                    <a:lstStyle/>
                    <a:p>
                      <a:pPr marL="0" lvl="0" indent="0" algn="l" rtl="0">
                        <a:spcBef>
                          <a:spcPts val="0"/>
                        </a:spcBef>
                        <a:spcAft>
                          <a:spcPts val="0"/>
                        </a:spcAft>
                        <a:buNone/>
                      </a:pPr>
                      <a:r>
                        <a:rPr lang="zh-TW" sz="1800"/>
                        <a:t>12/9 ~ 12/15</a:t>
                      </a:r>
                      <a:endParaRPr sz="1800"/>
                    </a:p>
                  </a:txBody>
                  <a:tcPr marL="91425" marR="91425" marT="91425" marB="91425"/>
                </a:tc>
                <a:tc>
                  <a:txBody>
                    <a:bodyPr/>
                    <a:lstStyle/>
                    <a:p>
                      <a:pPr marL="0" lvl="0" indent="0" algn="l" rtl="0">
                        <a:spcBef>
                          <a:spcPts val="0"/>
                        </a:spcBef>
                        <a:spcAft>
                          <a:spcPts val="0"/>
                        </a:spcAft>
                        <a:buNone/>
                      </a:pPr>
                      <a:r>
                        <a:rPr lang="zh-TW" sz="1800">
                          <a:solidFill>
                            <a:schemeClr val="dk1"/>
                          </a:solidFill>
                        </a:rPr>
                        <a:t>reconstruct the map in our environment (2) </a:t>
                      </a:r>
                      <a:endParaRPr sz="1800"/>
                    </a:p>
                  </a:txBody>
                  <a:tcPr marL="91425" marR="91425" marT="91425" marB="91425"/>
                </a:tc>
                <a:extLst>
                  <a:ext uri="{0D108BD9-81ED-4DB2-BD59-A6C34878D82A}">
                    <a16:rowId xmlns:a16="http://schemas.microsoft.com/office/drawing/2014/main" val="10003"/>
                  </a:ext>
                </a:extLst>
              </a:tr>
              <a:tr h="477300">
                <a:tc>
                  <a:txBody>
                    <a:bodyPr/>
                    <a:lstStyle/>
                    <a:p>
                      <a:pPr marL="0" lvl="0" indent="0" algn="l" rtl="0">
                        <a:spcBef>
                          <a:spcPts val="0"/>
                        </a:spcBef>
                        <a:spcAft>
                          <a:spcPts val="0"/>
                        </a:spcAft>
                        <a:buNone/>
                      </a:pPr>
                      <a:r>
                        <a:rPr lang="zh-TW" sz="1800"/>
                        <a:t>12/16 ~ 12/22</a:t>
                      </a:r>
                      <a:endParaRPr sz="1800"/>
                    </a:p>
                  </a:txBody>
                  <a:tcPr marL="91425" marR="91425" marT="91425" marB="91425"/>
                </a:tc>
                <a:tc>
                  <a:txBody>
                    <a:bodyPr/>
                    <a:lstStyle/>
                    <a:p>
                      <a:pPr marL="0" lvl="0" indent="0" algn="l" rtl="0">
                        <a:spcBef>
                          <a:spcPts val="0"/>
                        </a:spcBef>
                        <a:spcAft>
                          <a:spcPts val="0"/>
                        </a:spcAft>
                        <a:buNone/>
                      </a:pPr>
                      <a:r>
                        <a:rPr lang="zh-TW" sz="1800"/>
                        <a:t>plan on how to guide people through CS-building</a:t>
                      </a:r>
                      <a:endParaRPr sz="1800"/>
                    </a:p>
                  </a:txBody>
                  <a:tcPr marL="91425" marR="91425" marT="91425" marB="91425"/>
                </a:tc>
                <a:extLst>
                  <a:ext uri="{0D108BD9-81ED-4DB2-BD59-A6C34878D82A}">
                    <a16:rowId xmlns:a16="http://schemas.microsoft.com/office/drawing/2014/main" val="10004"/>
                  </a:ext>
                </a:extLst>
              </a:tr>
              <a:tr h="477300">
                <a:tc>
                  <a:txBody>
                    <a:bodyPr/>
                    <a:lstStyle/>
                    <a:p>
                      <a:pPr marL="0" lvl="0" indent="0" algn="l" rtl="0">
                        <a:spcBef>
                          <a:spcPts val="0"/>
                        </a:spcBef>
                        <a:spcAft>
                          <a:spcPts val="0"/>
                        </a:spcAft>
                        <a:buNone/>
                      </a:pPr>
                      <a:r>
                        <a:rPr lang="zh-TW" sz="1800"/>
                        <a:t>12/23 ~ 12/29</a:t>
                      </a:r>
                      <a:endParaRPr sz="1800"/>
                    </a:p>
                  </a:txBody>
                  <a:tcPr marL="91425" marR="91425" marT="91425" marB="91425"/>
                </a:tc>
                <a:tc>
                  <a:txBody>
                    <a:bodyPr/>
                    <a:lstStyle/>
                    <a:p>
                      <a:pPr marL="0" lvl="0" indent="0" algn="l" rtl="0">
                        <a:spcBef>
                          <a:spcPts val="0"/>
                        </a:spcBef>
                        <a:spcAft>
                          <a:spcPts val="0"/>
                        </a:spcAft>
                        <a:buNone/>
                      </a:pPr>
                      <a:r>
                        <a:rPr lang="zh-TW" sz="1800">
                          <a:solidFill>
                            <a:schemeClr val="dk1"/>
                          </a:solidFill>
                        </a:rPr>
                        <a:t>porting SR and NLP services on our pioneer </a:t>
                      </a:r>
                      <a:endParaRPr sz="1800"/>
                    </a:p>
                  </a:txBody>
                  <a:tcPr marL="91425" marR="91425" marT="91425" marB="91425"/>
                </a:tc>
                <a:extLst>
                  <a:ext uri="{0D108BD9-81ED-4DB2-BD59-A6C34878D82A}">
                    <a16:rowId xmlns:a16="http://schemas.microsoft.com/office/drawing/2014/main" val="10005"/>
                  </a:ext>
                </a:extLst>
              </a:tr>
              <a:tr h="477300">
                <a:tc>
                  <a:txBody>
                    <a:bodyPr/>
                    <a:lstStyle/>
                    <a:p>
                      <a:pPr marL="0" lvl="0" indent="0" algn="l" rtl="0">
                        <a:spcBef>
                          <a:spcPts val="0"/>
                        </a:spcBef>
                        <a:spcAft>
                          <a:spcPts val="0"/>
                        </a:spcAft>
                        <a:buNone/>
                      </a:pPr>
                      <a:r>
                        <a:rPr lang="zh-TW" sz="1800"/>
                        <a:t>12/30 ~ 1/5</a:t>
                      </a:r>
                      <a:endParaRPr sz="18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zh-TW" sz="1800">
                          <a:solidFill>
                            <a:schemeClr val="dk1"/>
                          </a:solidFill>
                        </a:rPr>
                        <a:t>refine our works</a:t>
                      </a:r>
                      <a:endParaRPr sz="1800"/>
                    </a:p>
                  </a:txBody>
                  <a:tcPr marL="91425" marR="91425" marT="91425" marB="91425"/>
                </a:tc>
                <a:extLst>
                  <a:ext uri="{0D108BD9-81ED-4DB2-BD59-A6C34878D82A}">
                    <a16:rowId xmlns:a16="http://schemas.microsoft.com/office/drawing/2014/main" val="10006"/>
                  </a:ext>
                </a:extLst>
              </a:tr>
              <a:tr h="477300">
                <a:tc>
                  <a:txBody>
                    <a:bodyPr/>
                    <a:lstStyle/>
                    <a:p>
                      <a:pPr marL="0" lvl="0" indent="0" algn="l" rtl="0">
                        <a:spcBef>
                          <a:spcPts val="0"/>
                        </a:spcBef>
                        <a:spcAft>
                          <a:spcPts val="0"/>
                        </a:spcAft>
                        <a:buNone/>
                      </a:pPr>
                      <a:r>
                        <a:rPr lang="zh-TW" sz="1800"/>
                        <a:t>1/6 ~ 1/12</a:t>
                      </a:r>
                      <a:endParaRPr sz="1800"/>
                    </a:p>
                  </a:txBody>
                  <a:tcPr marL="91425" marR="91425" marT="91425" marB="91425"/>
                </a:tc>
                <a:tc>
                  <a:txBody>
                    <a:bodyPr/>
                    <a:lstStyle/>
                    <a:p>
                      <a:pPr marL="0" lvl="0" indent="0" algn="l" rtl="0">
                        <a:spcBef>
                          <a:spcPts val="0"/>
                        </a:spcBef>
                        <a:spcAft>
                          <a:spcPts val="0"/>
                        </a:spcAft>
                        <a:buNone/>
                      </a:pPr>
                      <a:r>
                        <a:rPr lang="zh-TW" sz="1800"/>
                        <a:t>add additional features</a:t>
                      </a:r>
                      <a:endParaRPr sz="1800"/>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Who </a:t>
            </a:r>
            <a:endParaRPr/>
          </a:p>
        </p:txBody>
      </p:sp>
      <p:sp>
        <p:nvSpPr>
          <p:cNvPr id="94" name="Google Shape;9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zh-TW"/>
              <a:t>施承志：study topics mentioned, write codes </a:t>
            </a:r>
            <a:endParaRPr/>
          </a:p>
          <a:p>
            <a:pPr marL="0" lvl="0" indent="0" algn="l" rtl="0">
              <a:lnSpc>
                <a:spcPct val="100000"/>
              </a:lnSpc>
              <a:spcBef>
                <a:spcPts val="0"/>
              </a:spcBef>
              <a:spcAft>
                <a:spcPts val="0"/>
              </a:spcAft>
              <a:buNone/>
            </a:pPr>
            <a:r>
              <a:rPr lang="zh-TW"/>
              <a:t>夏瑜：study topics mentioned, write codes </a:t>
            </a:r>
            <a:endParaRPr/>
          </a:p>
          <a:p>
            <a:pPr marL="0" lvl="0" indent="0" algn="l" rtl="0">
              <a:lnSpc>
                <a:spcPct val="100000"/>
              </a:lnSpc>
              <a:spcBef>
                <a:spcPts val="0"/>
              </a:spcBef>
              <a:spcAft>
                <a:spcPts val="0"/>
              </a:spcAft>
              <a:buClr>
                <a:schemeClr val="dk1"/>
              </a:buClr>
              <a:buSzPts val="1100"/>
              <a:buFont typeface="Arial"/>
              <a:buNone/>
            </a:pPr>
            <a:r>
              <a:rPr lang="zh-TW"/>
              <a:t>陳邦元 : study topics mentioned, write codes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p:nvPr/>
        </p:nvSpPr>
        <p:spPr>
          <a:xfrm>
            <a:off x="2835000" y="1863000"/>
            <a:ext cx="3442500" cy="172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7200"/>
              <a:t>Thanks </a:t>
            </a:r>
            <a:endParaRPr sz="72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725</Words>
  <Application>Microsoft Macintosh PowerPoint</Application>
  <PresentationFormat>如螢幕大小 (16:9)</PresentationFormat>
  <Paragraphs>69</Paragraphs>
  <Slides>8</Slides>
  <Notes>8</Notes>
  <HiddenSlides>0</HiddenSlides>
  <MMClips>0</MMClips>
  <ScaleCrop>false</ScaleCrop>
  <HeadingPairs>
    <vt:vector size="6" baseType="variant">
      <vt:variant>
        <vt:lpstr>使用字型</vt:lpstr>
      </vt:variant>
      <vt:variant>
        <vt:i4>1</vt:i4>
      </vt:variant>
      <vt:variant>
        <vt:lpstr>佈景主題</vt:lpstr>
      </vt:variant>
      <vt:variant>
        <vt:i4>1</vt:i4>
      </vt:variant>
      <vt:variant>
        <vt:lpstr>投影片標題</vt:lpstr>
      </vt:variant>
      <vt:variant>
        <vt:i4>8</vt:i4>
      </vt:variant>
    </vt:vector>
  </HeadingPairs>
  <TitlesOfParts>
    <vt:vector size="10" baseType="lpstr">
      <vt:lpstr>Arial</vt:lpstr>
      <vt:lpstr>Simple Light</vt:lpstr>
      <vt:lpstr>Final Project Proposal</vt:lpstr>
      <vt:lpstr>What</vt:lpstr>
      <vt:lpstr>Why</vt:lpstr>
      <vt:lpstr>How</vt:lpstr>
      <vt:lpstr>How</vt:lpstr>
      <vt:lpstr>When (Schedule)</vt:lpstr>
      <vt:lpstr>Who </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Proposal</dc:title>
  <cp:lastModifiedBy>施承志</cp:lastModifiedBy>
  <cp:revision>9</cp:revision>
  <dcterms:modified xsi:type="dcterms:W3CDTF">2019-11-18T05:35:43Z</dcterms:modified>
</cp:coreProperties>
</file>