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E8B487-9CFA-4BB4-9A92-B180B1C2885D}">
  <a:tblStyle styleId="{57E8B487-9CFA-4BB4-9A92-B180B1C288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We’re team 4, and people here are the team members.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232b71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232b7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We’re going to build an application to help people find the target location they want to go.</a:t>
            </a:r>
            <a:endParaRPr/>
          </a:p>
          <a:p>
            <a:pPr indent="0" lvl="0" marL="0" rtl="0" algn="l">
              <a:spcBef>
                <a:spcPts val="0"/>
              </a:spcBef>
              <a:spcAft>
                <a:spcPts val="0"/>
              </a:spcAft>
              <a:buNone/>
            </a:pPr>
            <a:r>
              <a:rPr lang="zh-TW"/>
              <a:t>For example, guide people through the CS-building. And we hope the pioneer also works in other environment.</a:t>
            </a:r>
            <a:endParaRPr/>
          </a:p>
          <a:p>
            <a:pPr indent="0" lvl="0" marL="0" rtl="0" algn="l">
              <a:spcBef>
                <a:spcPts val="0"/>
              </a:spcBef>
              <a:spcAft>
                <a:spcPts val="0"/>
              </a:spcAft>
              <a:buNone/>
            </a:pPr>
            <a:r>
              <a:rPr lang="zh-TW"/>
              <a:t>Furthermore, we want the robot to proactively help people when they are in needs, maybe by identifying the person’s current conditions.</a:t>
            </a:r>
            <a:endParaRPr/>
          </a:p>
          <a:p>
            <a:pPr indent="0" lvl="0" marL="0" rtl="0" algn="l">
              <a:spcBef>
                <a:spcPts val="0"/>
              </a:spcBef>
              <a:spcAft>
                <a:spcPts val="0"/>
              </a:spcAft>
              <a:buNone/>
            </a:pPr>
            <a:r>
              <a:rPr lang="zh-TW"/>
              <a:t>And we call it CSIE-Retriver.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8dd91d4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8dd91d4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Because new people come to CS-building not knowing where the elevator is, and most of the time, students here are too busy to help them, so we can build such application to help those people.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8dd91d4b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8dd91d4b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hardware here we plan to use are pioneer, some sensors, and cameras.</a:t>
            </a:r>
            <a:endParaRPr/>
          </a:p>
          <a:p>
            <a:pPr indent="0" lvl="0" marL="0" rtl="0" algn="l">
              <a:spcBef>
                <a:spcPts val="0"/>
              </a:spcBef>
              <a:spcAft>
                <a:spcPts val="0"/>
              </a:spcAft>
              <a:buNone/>
            </a:pPr>
            <a:r>
              <a:rPr lang="zh-TW"/>
              <a:t>And the software are maybe ROS platform, using ROS, we can have lots of libraries to use, including aria, p2os, slam.</a:t>
            </a:r>
            <a:endParaRPr/>
          </a:p>
          <a:p>
            <a:pPr indent="0" lvl="0" marL="0" rtl="0" algn="l">
              <a:spcBef>
                <a:spcPts val="0"/>
              </a:spcBef>
              <a:spcAft>
                <a:spcPts val="0"/>
              </a:spcAft>
              <a:buNone/>
            </a:pPr>
            <a:r>
              <a:rPr lang="zh-TW"/>
              <a:t>And we will also use Gazebo to construct the map to simulate the pioneer in virtual environment.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8dd91d4b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dd91d4b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And this is our schedule, we’ll spend two weeks setting up environment using Gazebo, spend 2 weeks reconstructing the map in that virtual environment, and spend one week on planning. During the time, we may book for pioneer, try it out and write some code on it.</a:t>
            </a:r>
            <a:endParaRPr/>
          </a:p>
          <a:p>
            <a:pPr indent="0" lvl="0" marL="0" rtl="0" algn="l">
              <a:spcBef>
                <a:spcPts val="0"/>
              </a:spcBef>
              <a:spcAft>
                <a:spcPts val="0"/>
              </a:spcAft>
              <a:buNone/>
            </a:pPr>
            <a:r>
              <a:rPr lang="zh-TW"/>
              <a:t>After the basic planning is finished, we want the pioneer to guide the people base on what the person ask, so we’ll also spend one week, maybe use some SR, NLP package and port those packages on the pioneer.</a:t>
            </a:r>
            <a:endParaRPr/>
          </a:p>
          <a:p>
            <a:pPr indent="0" lvl="0" marL="0" rtl="0" algn="l">
              <a:spcBef>
                <a:spcPts val="0"/>
              </a:spcBef>
              <a:spcAft>
                <a:spcPts val="0"/>
              </a:spcAft>
              <a:buNone/>
            </a:pPr>
            <a:r>
              <a:rPr lang="zh-TW"/>
              <a:t>And finally, we’ll refine our work and maybe add some additional features.</a:t>
            </a:r>
            <a:endParaRPr/>
          </a:p>
          <a:p>
            <a:pPr indent="0" lvl="0" marL="0" rtl="0" algn="l">
              <a:spcBef>
                <a:spcPts val="0"/>
              </a:spcBef>
              <a:spcAft>
                <a:spcPts val="0"/>
              </a:spcAft>
              <a:buNone/>
            </a:pPr>
            <a:r>
              <a:rPr lang="zh-TW"/>
              <a:t>Additional feature including some object detection, face recognition, some computer vision thingies;</a:t>
            </a:r>
            <a:endParaRPr/>
          </a:p>
          <a:p>
            <a:pPr indent="0" lvl="0" marL="0" rtl="0" algn="l">
              <a:spcBef>
                <a:spcPts val="0"/>
              </a:spcBef>
              <a:spcAft>
                <a:spcPts val="0"/>
              </a:spcAft>
              <a:buNone/>
            </a:pPr>
            <a:r>
              <a:rPr lang="zh-TW"/>
              <a:t>The schedule here maybe change in the future, but here is what we plan to do now.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(Additional features: facing toward the person asking, according to the person’s condition (boy or girl, etc) (using computer vision), give out different solutions)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8dd91d4b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dd91d4b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How we distribute our work is that everyone does everything.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63595e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63595e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That’s all thanks for listening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2100"/>
            <a:ext cx="8520600" cy="117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Final Project Proposal</a:t>
            </a:r>
            <a:endParaRPr/>
          </a:p>
        </p:txBody>
      </p:sp>
      <p:sp>
        <p:nvSpPr>
          <p:cNvPr id="55" name="Google Shape;55;p13"/>
          <p:cNvSpPr txBox="1"/>
          <p:nvPr>
            <p:ph idx="1" type="subTitle"/>
          </p:nvPr>
        </p:nvSpPr>
        <p:spPr>
          <a:xfrm>
            <a:off x="311700" y="2353300"/>
            <a:ext cx="8520600" cy="19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Team 4</a:t>
            </a:r>
            <a:endParaRPr/>
          </a:p>
          <a:p>
            <a:pPr indent="457200" lvl="0" marL="2286000" rtl="0" algn="l">
              <a:spcBef>
                <a:spcPts val="0"/>
              </a:spcBef>
              <a:spcAft>
                <a:spcPts val="0"/>
              </a:spcAft>
              <a:buNone/>
            </a:pPr>
            <a:r>
              <a:rPr lang="zh-TW"/>
              <a:t>b05902108 </a:t>
            </a:r>
            <a:r>
              <a:rPr lang="zh-TW"/>
              <a:t>施承志</a:t>
            </a:r>
            <a:endParaRPr/>
          </a:p>
          <a:p>
            <a:pPr indent="457200" lvl="0" marL="2286000" rtl="0" algn="l">
              <a:spcBef>
                <a:spcPts val="0"/>
              </a:spcBef>
              <a:spcAft>
                <a:spcPts val="0"/>
              </a:spcAft>
              <a:buNone/>
            </a:pPr>
            <a:r>
              <a:rPr lang="zh-TW"/>
              <a:t>b05902036 夏瑜</a:t>
            </a:r>
            <a:endParaRPr/>
          </a:p>
          <a:p>
            <a:pPr indent="457200" lvl="0" marL="2286000" rtl="0" algn="l">
              <a:spcBef>
                <a:spcPts val="0"/>
              </a:spcBef>
              <a:spcAft>
                <a:spcPts val="0"/>
              </a:spcAft>
              <a:buNone/>
            </a:pPr>
            <a:r>
              <a:rPr lang="zh-TW"/>
              <a:t>b04502051 陳邦元</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What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We’ll build an application on pioneer to achieve the followings:</a:t>
            </a:r>
            <a:endParaRPr/>
          </a:p>
          <a:p>
            <a:pPr indent="-342900" lvl="0" marL="457200" rtl="0" algn="l">
              <a:spcBef>
                <a:spcPts val="1600"/>
              </a:spcBef>
              <a:spcAft>
                <a:spcPts val="0"/>
              </a:spcAft>
              <a:buSzPts val="1800"/>
              <a:buAutoNum type="arabicPeriod"/>
            </a:pPr>
            <a:r>
              <a:rPr lang="zh-TW"/>
              <a:t>Help pe</a:t>
            </a:r>
            <a:r>
              <a:rPr lang="zh-TW"/>
              <a:t>ople to </a:t>
            </a:r>
            <a:r>
              <a:rPr b="1" lang="zh-TW"/>
              <a:t>find the target location</a:t>
            </a:r>
            <a:r>
              <a:rPr lang="zh-TW"/>
              <a:t> they want to go</a:t>
            </a:r>
            <a:endParaRPr/>
          </a:p>
          <a:p>
            <a:pPr indent="-342900" lvl="0" marL="457200" rtl="0" algn="l">
              <a:spcBef>
                <a:spcPts val="0"/>
              </a:spcBef>
              <a:spcAft>
                <a:spcPts val="0"/>
              </a:spcAft>
              <a:buSzPts val="1800"/>
              <a:buAutoNum type="arabicPeriod"/>
            </a:pPr>
            <a:r>
              <a:rPr lang="zh-TW"/>
              <a:t>Guide people through the whole CS-building.</a:t>
            </a:r>
            <a:endParaRPr/>
          </a:p>
          <a:p>
            <a:pPr indent="-342900" lvl="0" marL="457200" rtl="0" algn="l">
              <a:spcBef>
                <a:spcPts val="0"/>
              </a:spcBef>
              <a:spcAft>
                <a:spcPts val="0"/>
              </a:spcAft>
              <a:buSzPts val="1800"/>
              <a:buAutoNum type="arabicPeriod"/>
            </a:pPr>
            <a:r>
              <a:rPr b="1" lang="zh-TW"/>
              <a:t>Proactively</a:t>
            </a:r>
            <a:r>
              <a:rPr lang="zh-TW"/>
              <a:t> help people when they are in needs.</a:t>
            </a:r>
            <a:endParaRPr/>
          </a:p>
          <a:p>
            <a:pPr indent="0" lvl="0" marL="0" rtl="0" algn="l">
              <a:spcBef>
                <a:spcPts val="1600"/>
              </a:spcBef>
              <a:spcAft>
                <a:spcPts val="1600"/>
              </a:spcAft>
              <a:buNone/>
            </a:pPr>
            <a:r>
              <a:rPr lang="zh-TW"/>
              <a:t>We call it  CSIE-</a:t>
            </a:r>
            <a:r>
              <a:rPr lang="zh-TW">
                <a:solidFill>
                  <a:srgbClr val="222222"/>
                </a:solidFill>
                <a:highlight>
                  <a:srgbClr val="FFFFFF"/>
                </a:highlight>
              </a:rPr>
              <a:t>Retriever</a:t>
            </a:r>
            <a:r>
              <a:rPr lang="zh-TW"/>
              <a:t>”.</a:t>
            </a:r>
            <a:endParaRPr/>
          </a:p>
        </p:txBody>
      </p:sp>
      <p:pic>
        <p:nvPicPr>
          <p:cNvPr id="62" name="Google Shape;62;p14"/>
          <p:cNvPicPr preferRelativeResize="0"/>
          <p:nvPr/>
        </p:nvPicPr>
        <p:blipFill>
          <a:blip r:embed="rId3">
            <a:alphaModFix/>
          </a:blip>
          <a:stretch>
            <a:fillRect/>
          </a:stretch>
        </p:blipFill>
        <p:spPr>
          <a:xfrm>
            <a:off x="6551850" y="1903325"/>
            <a:ext cx="2592151" cy="3240176"/>
          </a:xfrm>
          <a:prstGeom prst="rect">
            <a:avLst/>
          </a:prstGeom>
          <a:noFill/>
          <a:ln>
            <a:noFill/>
          </a:ln>
        </p:spPr>
      </p:pic>
      <p:pic>
        <p:nvPicPr>
          <p:cNvPr id="63" name="Google Shape;63;p14"/>
          <p:cNvPicPr preferRelativeResize="0"/>
          <p:nvPr/>
        </p:nvPicPr>
        <p:blipFill>
          <a:blip r:embed="rId4">
            <a:alphaModFix/>
          </a:blip>
          <a:stretch>
            <a:fillRect/>
          </a:stretch>
        </p:blipFill>
        <p:spPr>
          <a:xfrm>
            <a:off x="1411225" y="2859075"/>
            <a:ext cx="1807449" cy="337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Why</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Sometimes, some people want to visit CS-building but they don’t know </a:t>
            </a:r>
            <a:r>
              <a:rPr b="1" lang="zh-TW"/>
              <a:t>where bathroom or elevator is</a:t>
            </a:r>
            <a:r>
              <a:rPr lang="zh-TW"/>
              <a:t>. Additionally, lots of CS-students are </a:t>
            </a:r>
            <a:r>
              <a:rPr b="1" lang="zh-TW"/>
              <a:t>too busy studying to help those people out</a:t>
            </a:r>
            <a:r>
              <a:rPr lang="zh-TW"/>
              <a:t>. Therefore, with the aid of “</a:t>
            </a:r>
            <a:r>
              <a:rPr lang="zh-TW"/>
              <a:t>CSIE-</a:t>
            </a:r>
            <a:r>
              <a:rPr lang="zh-TW">
                <a:solidFill>
                  <a:srgbClr val="222222"/>
                </a:solidFill>
                <a:highlight>
                  <a:srgbClr val="FFFFFF"/>
                </a:highlight>
              </a:rPr>
              <a:t>Retriever</a:t>
            </a:r>
            <a:r>
              <a:rPr lang="zh-TW"/>
              <a:t>”  , newcomers can </a:t>
            </a:r>
            <a:r>
              <a:rPr b="1" lang="zh-TW"/>
              <a:t>immediately</a:t>
            </a:r>
            <a:r>
              <a:rPr lang="zh-TW"/>
              <a:t> find the target and furthermore, have a thorough understanding of CS-building.</a:t>
            </a:r>
            <a:endParaRPr/>
          </a:p>
        </p:txBody>
      </p:sp>
      <p:pic>
        <p:nvPicPr>
          <p:cNvPr id="70" name="Google Shape;70;p15"/>
          <p:cNvPicPr preferRelativeResize="0"/>
          <p:nvPr/>
        </p:nvPicPr>
        <p:blipFill>
          <a:blip r:embed="rId3">
            <a:alphaModFix/>
          </a:blip>
          <a:stretch>
            <a:fillRect/>
          </a:stretch>
        </p:blipFill>
        <p:spPr>
          <a:xfrm>
            <a:off x="5829350" y="2715775"/>
            <a:ext cx="2663150" cy="2219300"/>
          </a:xfrm>
          <a:prstGeom prst="rect">
            <a:avLst/>
          </a:prstGeom>
          <a:noFill/>
          <a:ln>
            <a:noFill/>
          </a:ln>
        </p:spPr>
      </p:pic>
      <p:pic>
        <p:nvPicPr>
          <p:cNvPr id="71" name="Google Shape;71;p15"/>
          <p:cNvPicPr preferRelativeResize="0"/>
          <p:nvPr/>
        </p:nvPicPr>
        <p:blipFill>
          <a:blip r:embed="rId4">
            <a:alphaModFix/>
          </a:blip>
          <a:stretch>
            <a:fillRect/>
          </a:stretch>
        </p:blipFill>
        <p:spPr>
          <a:xfrm>
            <a:off x="5772925" y="1844075"/>
            <a:ext cx="1807449" cy="33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6487905" y="3332696"/>
            <a:ext cx="2662225" cy="1236171"/>
          </a:xfrm>
          <a:prstGeom prst="rect">
            <a:avLst/>
          </a:prstGeom>
          <a:noFill/>
          <a:ln>
            <a:noFill/>
          </a:ln>
        </p:spPr>
      </p:pic>
      <p:pic>
        <p:nvPicPr>
          <p:cNvPr id="77" name="Google Shape;77;p16"/>
          <p:cNvPicPr preferRelativeResize="0"/>
          <p:nvPr/>
        </p:nvPicPr>
        <p:blipFill>
          <a:blip r:embed="rId4">
            <a:alphaModFix/>
          </a:blip>
          <a:stretch>
            <a:fillRect/>
          </a:stretch>
        </p:blipFill>
        <p:spPr>
          <a:xfrm>
            <a:off x="7313846" y="89150"/>
            <a:ext cx="1192700" cy="1334850"/>
          </a:xfrm>
          <a:prstGeom prst="rect">
            <a:avLst/>
          </a:prstGeom>
          <a:noFill/>
          <a:ln>
            <a:noFill/>
          </a:ln>
        </p:spPr>
      </p:pic>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How</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zh-TW">
                <a:solidFill>
                  <a:srgbClr val="000000"/>
                </a:solidFill>
              </a:rPr>
              <a:t>Hardware</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Pioneer</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Hokuyo URG-04LX-UG01</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Realsense D435i</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Software</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ARIA Library</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ROS</a:t>
            </a:r>
            <a:endParaRPr>
              <a:solidFill>
                <a:srgbClr val="000000"/>
              </a:solidFill>
            </a:endParaRPr>
          </a:p>
          <a:p>
            <a:pPr indent="-317500" lvl="2" marL="1371600" rtl="0" algn="l">
              <a:spcBef>
                <a:spcPts val="0"/>
              </a:spcBef>
              <a:spcAft>
                <a:spcPts val="0"/>
              </a:spcAft>
              <a:buClr>
                <a:srgbClr val="000000"/>
              </a:buClr>
              <a:buSzPts val="1400"/>
              <a:buChar char="■"/>
            </a:pPr>
            <a:r>
              <a:rPr lang="zh-TW">
                <a:solidFill>
                  <a:srgbClr val="000000"/>
                </a:solidFill>
              </a:rPr>
              <a:t>ROSARIA</a:t>
            </a:r>
            <a:endParaRPr>
              <a:solidFill>
                <a:srgbClr val="000000"/>
              </a:solidFill>
            </a:endParaRPr>
          </a:p>
          <a:p>
            <a:pPr indent="-317500" lvl="2" marL="1371600" rtl="0" algn="l">
              <a:spcBef>
                <a:spcPts val="0"/>
              </a:spcBef>
              <a:spcAft>
                <a:spcPts val="0"/>
              </a:spcAft>
              <a:buClr>
                <a:srgbClr val="000000"/>
              </a:buClr>
              <a:buSzPts val="1400"/>
              <a:buChar char="■"/>
            </a:pPr>
            <a:r>
              <a:rPr lang="zh-TW">
                <a:solidFill>
                  <a:schemeClr val="dk1"/>
                </a:solidFill>
              </a:rPr>
              <a:t>p2os</a:t>
            </a:r>
            <a:endParaRPr>
              <a:solidFill>
                <a:srgbClr val="000000"/>
              </a:solidFill>
            </a:endParaRPr>
          </a:p>
          <a:p>
            <a:pPr indent="-317500" lvl="2" marL="1371600" rtl="0" algn="l">
              <a:spcBef>
                <a:spcPts val="0"/>
              </a:spcBef>
              <a:spcAft>
                <a:spcPts val="0"/>
              </a:spcAft>
              <a:buClr>
                <a:srgbClr val="000000"/>
              </a:buClr>
              <a:buSzPts val="1400"/>
              <a:buChar char="■"/>
            </a:pPr>
            <a:r>
              <a:rPr lang="zh-TW">
                <a:solidFill>
                  <a:srgbClr val="000000"/>
                </a:solidFill>
              </a:rPr>
              <a:t>slam-gmapping</a:t>
            </a:r>
            <a:endParaRPr>
              <a:solidFill>
                <a:srgbClr val="000000"/>
              </a:solidFill>
            </a:endParaRPr>
          </a:p>
          <a:p>
            <a:pPr indent="-317500" lvl="2" marL="1371600" rtl="0" algn="l">
              <a:spcBef>
                <a:spcPts val="0"/>
              </a:spcBef>
              <a:spcAft>
                <a:spcPts val="0"/>
              </a:spcAft>
              <a:buClr>
                <a:srgbClr val="000000"/>
              </a:buClr>
              <a:buSzPts val="1400"/>
              <a:buChar char="■"/>
            </a:pPr>
            <a:r>
              <a:rPr lang="zh-TW">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Simulation</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Gazebo</a:t>
            </a:r>
            <a:endParaRPr>
              <a:solidFill>
                <a:srgbClr val="000000"/>
              </a:solidFill>
            </a:endParaRPr>
          </a:p>
        </p:txBody>
      </p:sp>
      <p:pic>
        <p:nvPicPr>
          <p:cNvPr id="80" name="Google Shape;80;p16"/>
          <p:cNvPicPr preferRelativeResize="0"/>
          <p:nvPr/>
        </p:nvPicPr>
        <p:blipFill>
          <a:blip r:embed="rId5">
            <a:alphaModFix/>
          </a:blip>
          <a:stretch>
            <a:fillRect/>
          </a:stretch>
        </p:blipFill>
        <p:spPr>
          <a:xfrm>
            <a:off x="4446463" y="445025"/>
            <a:ext cx="2486025" cy="1905000"/>
          </a:xfrm>
          <a:prstGeom prst="rect">
            <a:avLst/>
          </a:prstGeom>
          <a:noFill/>
          <a:ln>
            <a:noFill/>
          </a:ln>
        </p:spPr>
      </p:pic>
      <p:pic>
        <p:nvPicPr>
          <p:cNvPr id="81" name="Google Shape;81;p16"/>
          <p:cNvPicPr preferRelativeResize="0"/>
          <p:nvPr/>
        </p:nvPicPr>
        <p:blipFill>
          <a:blip r:embed="rId6">
            <a:alphaModFix/>
          </a:blip>
          <a:stretch>
            <a:fillRect/>
          </a:stretch>
        </p:blipFill>
        <p:spPr>
          <a:xfrm>
            <a:off x="4935313" y="3134287"/>
            <a:ext cx="1906350" cy="1633001"/>
          </a:xfrm>
          <a:prstGeom prst="rect">
            <a:avLst/>
          </a:prstGeom>
          <a:noFill/>
          <a:ln>
            <a:noFill/>
          </a:ln>
        </p:spPr>
      </p:pic>
      <p:pic>
        <p:nvPicPr>
          <p:cNvPr id="82" name="Google Shape;82;p16"/>
          <p:cNvPicPr preferRelativeResize="0"/>
          <p:nvPr/>
        </p:nvPicPr>
        <p:blipFill>
          <a:blip r:embed="rId7">
            <a:alphaModFix/>
          </a:blip>
          <a:stretch>
            <a:fillRect/>
          </a:stretch>
        </p:blipFill>
        <p:spPr>
          <a:xfrm>
            <a:off x="6932497" y="1609661"/>
            <a:ext cx="2050702" cy="113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4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When (Schedule)</a:t>
            </a:r>
            <a:endParaRPr/>
          </a:p>
        </p:txBody>
      </p:sp>
      <p:graphicFrame>
        <p:nvGraphicFramePr>
          <p:cNvPr id="88" name="Google Shape;88;p17"/>
          <p:cNvGraphicFramePr/>
          <p:nvPr/>
        </p:nvGraphicFramePr>
        <p:xfrm>
          <a:off x="311700" y="1047750"/>
          <a:ext cx="3000000" cy="3000000"/>
        </p:xfrm>
        <a:graphic>
          <a:graphicData uri="http://schemas.openxmlformats.org/drawingml/2006/table">
            <a:tbl>
              <a:tblPr>
                <a:noFill/>
                <a:tableStyleId>{57E8B487-9CFA-4BB4-9A92-B180B1C2885D}</a:tableStyleId>
              </a:tblPr>
              <a:tblGrid>
                <a:gridCol w="1809850"/>
                <a:gridCol w="6710750"/>
              </a:tblGrid>
              <a:tr h="477300">
                <a:tc>
                  <a:txBody>
                    <a:bodyPr/>
                    <a:lstStyle/>
                    <a:p>
                      <a:pPr indent="0" lvl="0" marL="0" rtl="0" algn="l">
                        <a:spcBef>
                          <a:spcPts val="0"/>
                        </a:spcBef>
                        <a:spcAft>
                          <a:spcPts val="0"/>
                        </a:spcAft>
                        <a:buNone/>
                      </a:pPr>
                      <a:r>
                        <a:rPr lang="zh-TW" sz="1800"/>
                        <a:t>11/18 ~ 11/24</a:t>
                      </a:r>
                      <a:endParaRPr sz="1800"/>
                    </a:p>
                  </a:txBody>
                  <a:tcPr marT="91425" marB="91425" marR="91425" marL="91425"/>
                </a:tc>
                <a:tc>
                  <a:txBody>
                    <a:bodyPr/>
                    <a:lstStyle/>
                    <a:p>
                      <a:pPr indent="0" lvl="0" marL="0" rtl="0" algn="l">
                        <a:spcBef>
                          <a:spcPts val="0"/>
                        </a:spcBef>
                        <a:spcAft>
                          <a:spcPts val="0"/>
                        </a:spcAft>
                        <a:buNone/>
                      </a:pPr>
                      <a:r>
                        <a:rPr lang="zh-TW" sz="1800"/>
                        <a:t>setup environment for our pioneer (1)</a:t>
                      </a:r>
                      <a:endParaRPr sz="1800"/>
                    </a:p>
                  </a:txBody>
                  <a:tcPr marT="91425" marB="91425" marR="91425" marL="91425"/>
                </a:tc>
              </a:tr>
              <a:tr h="477300">
                <a:tc>
                  <a:txBody>
                    <a:bodyPr/>
                    <a:lstStyle/>
                    <a:p>
                      <a:pPr indent="0" lvl="0" marL="0" rtl="0" algn="l">
                        <a:spcBef>
                          <a:spcPts val="0"/>
                        </a:spcBef>
                        <a:spcAft>
                          <a:spcPts val="0"/>
                        </a:spcAft>
                        <a:buNone/>
                      </a:pPr>
                      <a:r>
                        <a:rPr lang="zh-TW" sz="1800"/>
                        <a:t>11/25 ~ 12/1</a:t>
                      </a:r>
                      <a:endParaRPr sz="1800"/>
                    </a:p>
                  </a:txBody>
                  <a:tcPr marT="91425" marB="91425" marR="91425" marL="91425"/>
                </a:tc>
                <a:tc>
                  <a:txBody>
                    <a:bodyPr/>
                    <a:lstStyle/>
                    <a:p>
                      <a:pPr indent="0" lvl="0" marL="0" rtl="0" algn="l">
                        <a:spcBef>
                          <a:spcPts val="0"/>
                        </a:spcBef>
                        <a:spcAft>
                          <a:spcPts val="0"/>
                        </a:spcAft>
                        <a:buNone/>
                      </a:pPr>
                      <a:r>
                        <a:rPr lang="zh-TW" sz="1800"/>
                        <a:t>setup environment for our pioneer (2)</a:t>
                      </a:r>
                      <a:endParaRPr sz="1800"/>
                    </a:p>
                  </a:txBody>
                  <a:tcPr marT="91425" marB="91425" marR="91425" marL="91425"/>
                </a:tc>
              </a:tr>
              <a:tr h="477300">
                <a:tc>
                  <a:txBody>
                    <a:bodyPr/>
                    <a:lstStyle/>
                    <a:p>
                      <a:pPr indent="0" lvl="0" marL="0" rtl="0" algn="l">
                        <a:spcBef>
                          <a:spcPts val="0"/>
                        </a:spcBef>
                        <a:spcAft>
                          <a:spcPts val="0"/>
                        </a:spcAft>
                        <a:buNone/>
                      </a:pPr>
                      <a:r>
                        <a:rPr lang="zh-TW" sz="1800"/>
                        <a:t>12/2 ~ 12/8</a:t>
                      </a:r>
                      <a:endParaRPr sz="1800"/>
                    </a:p>
                  </a:txBody>
                  <a:tcPr marT="91425" marB="91425" marR="91425" marL="91425"/>
                </a:tc>
                <a:tc>
                  <a:txBody>
                    <a:bodyPr/>
                    <a:lstStyle/>
                    <a:p>
                      <a:pPr indent="0" lvl="0" marL="0" rtl="0" algn="l">
                        <a:spcBef>
                          <a:spcPts val="0"/>
                        </a:spcBef>
                        <a:spcAft>
                          <a:spcPts val="0"/>
                        </a:spcAft>
                        <a:buNone/>
                      </a:pPr>
                      <a:r>
                        <a:rPr lang="zh-TW" sz="1800"/>
                        <a:t>reconstruct the map in our environment (1)</a:t>
                      </a:r>
                      <a:endParaRPr sz="1800"/>
                    </a:p>
                  </a:txBody>
                  <a:tcPr marT="91425" marB="91425" marR="91425" marL="91425"/>
                </a:tc>
              </a:tr>
              <a:tr h="477300">
                <a:tc>
                  <a:txBody>
                    <a:bodyPr/>
                    <a:lstStyle/>
                    <a:p>
                      <a:pPr indent="0" lvl="0" marL="0" rtl="0" algn="l">
                        <a:spcBef>
                          <a:spcPts val="0"/>
                        </a:spcBef>
                        <a:spcAft>
                          <a:spcPts val="0"/>
                        </a:spcAft>
                        <a:buNone/>
                      </a:pPr>
                      <a:r>
                        <a:rPr lang="zh-TW" sz="1800"/>
                        <a:t>12/9 ~ 12/15</a:t>
                      </a:r>
                      <a:endParaRPr sz="1800"/>
                    </a:p>
                  </a:txBody>
                  <a:tcPr marT="91425" marB="91425" marR="91425" marL="91425"/>
                </a:tc>
                <a:tc>
                  <a:txBody>
                    <a:bodyPr/>
                    <a:lstStyle/>
                    <a:p>
                      <a:pPr indent="0" lvl="0" marL="0" rtl="0" algn="l">
                        <a:spcBef>
                          <a:spcPts val="0"/>
                        </a:spcBef>
                        <a:spcAft>
                          <a:spcPts val="0"/>
                        </a:spcAft>
                        <a:buNone/>
                      </a:pPr>
                      <a:r>
                        <a:rPr lang="zh-TW" sz="1800">
                          <a:solidFill>
                            <a:schemeClr val="dk1"/>
                          </a:solidFill>
                        </a:rPr>
                        <a:t>reconstruct the map in our environment (2) </a:t>
                      </a:r>
                      <a:endParaRPr sz="1800"/>
                    </a:p>
                  </a:txBody>
                  <a:tcPr marT="91425" marB="91425" marR="91425" marL="91425"/>
                </a:tc>
              </a:tr>
              <a:tr h="477300">
                <a:tc>
                  <a:txBody>
                    <a:bodyPr/>
                    <a:lstStyle/>
                    <a:p>
                      <a:pPr indent="0" lvl="0" marL="0" rtl="0" algn="l">
                        <a:spcBef>
                          <a:spcPts val="0"/>
                        </a:spcBef>
                        <a:spcAft>
                          <a:spcPts val="0"/>
                        </a:spcAft>
                        <a:buNone/>
                      </a:pPr>
                      <a:r>
                        <a:rPr lang="zh-TW" sz="1800"/>
                        <a:t>12/16 ~ 12/22</a:t>
                      </a:r>
                      <a:endParaRPr sz="1800"/>
                    </a:p>
                  </a:txBody>
                  <a:tcPr marT="91425" marB="91425" marR="91425" marL="91425"/>
                </a:tc>
                <a:tc>
                  <a:txBody>
                    <a:bodyPr/>
                    <a:lstStyle/>
                    <a:p>
                      <a:pPr indent="0" lvl="0" marL="0" rtl="0" algn="l">
                        <a:spcBef>
                          <a:spcPts val="0"/>
                        </a:spcBef>
                        <a:spcAft>
                          <a:spcPts val="0"/>
                        </a:spcAft>
                        <a:buNone/>
                      </a:pPr>
                      <a:r>
                        <a:rPr lang="zh-TW" sz="1800"/>
                        <a:t>plan on how to guide people through CS-building</a:t>
                      </a:r>
                      <a:endParaRPr sz="1800"/>
                    </a:p>
                  </a:txBody>
                  <a:tcPr marT="91425" marB="91425" marR="91425" marL="91425"/>
                </a:tc>
              </a:tr>
              <a:tr h="477300">
                <a:tc>
                  <a:txBody>
                    <a:bodyPr/>
                    <a:lstStyle/>
                    <a:p>
                      <a:pPr indent="0" lvl="0" marL="0" rtl="0" algn="l">
                        <a:spcBef>
                          <a:spcPts val="0"/>
                        </a:spcBef>
                        <a:spcAft>
                          <a:spcPts val="0"/>
                        </a:spcAft>
                        <a:buNone/>
                      </a:pPr>
                      <a:r>
                        <a:rPr lang="zh-TW" sz="1800"/>
                        <a:t>12/23 ~ 12/29</a:t>
                      </a:r>
                      <a:endParaRPr sz="1800"/>
                    </a:p>
                  </a:txBody>
                  <a:tcPr marT="91425" marB="91425" marR="91425" marL="91425"/>
                </a:tc>
                <a:tc>
                  <a:txBody>
                    <a:bodyPr/>
                    <a:lstStyle/>
                    <a:p>
                      <a:pPr indent="0" lvl="0" marL="0" rtl="0" algn="l">
                        <a:spcBef>
                          <a:spcPts val="0"/>
                        </a:spcBef>
                        <a:spcAft>
                          <a:spcPts val="0"/>
                        </a:spcAft>
                        <a:buNone/>
                      </a:pPr>
                      <a:r>
                        <a:rPr lang="zh-TW" sz="1800">
                          <a:solidFill>
                            <a:schemeClr val="dk1"/>
                          </a:solidFill>
                        </a:rPr>
                        <a:t>porting SR and NLP services on our pioneer </a:t>
                      </a:r>
                      <a:endParaRPr sz="1800"/>
                    </a:p>
                  </a:txBody>
                  <a:tcPr marT="91425" marB="91425" marR="91425" marL="91425"/>
                </a:tc>
              </a:tr>
              <a:tr h="477300">
                <a:tc>
                  <a:txBody>
                    <a:bodyPr/>
                    <a:lstStyle/>
                    <a:p>
                      <a:pPr indent="0" lvl="0" marL="0" rtl="0" algn="l">
                        <a:spcBef>
                          <a:spcPts val="0"/>
                        </a:spcBef>
                        <a:spcAft>
                          <a:spcPts val="0"/>
                        </a:spcAft>
                        <a:buNone/>
                      </a:pPr>
                      <a:r>
                        <a:rPr lang="zh-TW" sz="1800"/>
                        <a:t>12/30 ~ 1/5</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sz="1800">
                          <a:solidFill>
                            <a:schemeClr val="dk1"/>
                          </a:solidFill>
                        </a:rPr>
                        <a:t>refine our works</a:t>
                      </a:r>
                      <a:endParaRPr sz="1800"/>
                    </a:p>
                  </a:txBody>
                  <a:tcPr marT="91425" marB="91425" marR="91425" marL="91425"/>
                </a:tc>
              </a:tr>
              <a:tr h="477300">
                <a:tc>
                  <a:txBody>
                    <a:bodyPr/>
                    <a:lstStyle/>
                    <a:p>
                      <a:pPr indent="0" lvl="0" marL="0" rtl="0" algn="l">
                        <a:spcBef>
                          <a:spcPts val="0"/>
                        </a:spcBef>
                        <a:spcAft>
                          <a:spcPts val="0"/>
                        </a:spcAft>
                        <a:buNone/>
                      </a:pPr>
                      <a:r>
                        <a:rPr lang="zh-TW" sz="1800"/>
                        <a:t>1/6 ~ 1/12</a:t>
                      </a:r>
                      <a:endParaRPr sz="1800"/>
                    </a:p>
                  </a:txBody>
                  <a:tcPr marT="91425" marB="91425" marR="91425" marL="91425"/>
                </a:tc>
                <a:tc>
                  <a:txBody>
                    <a:bodyPr/>
                    <a:lstStyle/>
                    <a:p>
                      <a:pPr indent="0" lvl="0" marL="0" rtl="0" algn="l">
                        <a:spcBef>
                          <a:spcPts val="0"/>
                        </a:spcBef>
                        <a:spcAft>
                          <a:spcPts val="0"/>
                        </a:spcAft>
                        <a:buNone/>
                      </a:pPr>
                      <a:r>
                        <a:rPr lang="zh-TW" sz="1800"/>
                        <a:t>add additional features</a:t>
                      </a:r>
                      <a:endParaRPr sz="18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Who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TW"/>
              <a:t>施</a:t>
            </a:r>
            <a:r>
              <a:rPr lang="zh-TW"/>
              <a:t>承志：study topics mentioned, write codes </a:t>
            </a:r>
            <a:endParaRPr/>
          </a:p>
          <a:p>
            <a:pPr indent="0" lvl="0" marL="0" rtl="0" algn="l">
              <a:lnSpc>
                <a:spcPct val="100000"/>
              </a:lnSpc>
              <a:spcBef>
                <a:spcPts val="0"/>
              </a:spcBef>
              <a:spcAft>
                <a:spcPts val="0"/>
              </a:spcAft>
              <a:buNone/>
            </a:pPr>
            <a:r>
              <a:rPr lang="zh-TW"/>
              <a:t>夏瑜：study topics mentioned, write codes </a:t>
            </a:r>
            <a:endParaRPr/>
          </a:p>
          <a:p>
            <a:pPr indent="0" lvl="0" marL="0" rtl="0" algn="l">
              <a:lnSpc>
                <a:spcPct val="100000"/>
              </a:lnSpc>
              <a:spcBef>
                <a:spcPts val="0"/>
              </a:spcBef>
              <a:spcAft>
                <a:spcPts val="0"/>
              </a:spcAft>
              <a:buClr>
                <a:schemeClr val="dk1"/>
              </a:buClr>
              <a:buSzPts val="1100"/>
              <a:buFont typeface="Arial"/>
              <a:buNone/>
            </a:pPr>
            <a:r>
              <a:rPr lang="zh-TW"/>
              <a:t>陳邦元 : study topics mentioned, write codes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nvSpPr>
        <p:spPr>
          <a:xfrm>
            <a:off x="2835000" y="1863000"/>
            <a:ext cx="3442500" cy="17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7200"/>
              <a:t>Thanks </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