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75" r:id="rId13"/>
    <p:sldId id="267" r:id="rId14"/>
    <p:sldId id="276" r:id="rId15"/>
    <p:sldId id="268" r:id="rId16"/>
    <p:sldId id="277" r:id="rId17"/>
    <p:sldId id="278" r:id="rId18"/>
    <p:sldId id="269" r:id="rId19"/>
    <p:sldId id="271" r:id="rId20"/>
    <p:sldId id="272" r:id="rId21"/>
    <p:sldId id="273" r:id="rId22"/>
    <p:sldId id="274" r:id="rId23"/>
    <p:sldId id="279" r:id="rId24"/>
    <p:sldId id="280" r:id="rId25"/>
    <p:sldId id="281" r:id="rId26"/>
    <p:sldId id="288" r:id="rId27"/>
    <p:sldId id="289" r:id="rId28"/>
    <p:sldId id="290" r:id="rId29"/>
    <p:sldId id="282" r:id="rId30"/>
    <p:sldId id="291" r:id="rId31"/>
    <p:sldId id="283" r:id="rId32"/>
    <p:sldId id="284" r:id="rId33"/>
    <p:sldId id="285" r:id="rId34"/>
    <p:sldId id="286" r:id="rId35"/>
    <p:sldId id="292" r:id="rId36"/>
    <p:sldId id="293" r:id="rId37"/>
    <p:sldId id="294" r:id="rId38"/>
    <p:sldId id="295" r:id="rId39"/>
    <p:sldId id="296" r:id="rId40"/>
    <p:sldId id="297" r:id="rId41"/>
    <p:sldId id="298" r:id="rId42"/>
    <p:sldId id="303" r:id="rId43"/>
    <p:sldId id="299" r:id="rId44"/>
    <p:sldId id="300" r:id="rId45"/>
    <p:sldId id="301" r:id="rId46"/>
    <p:sldId id="302" r:id="rId47"/>
    <p:sldId id="304" r:id="rId48"/>
    <p:sldId id="305" r:id="rId49"/>
    <p:sldId id="30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62B76-1D66-4A3D-9E2D-0072D5AA561B}"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DC604-BCDF-4BD7-9EA7-7681FB065F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62B76-1D66-4A3D-9E2D-0072D5AA561B}" type="datetimeFigureOut">
              <a:rPr lang="en-US" smtClean="0"/>
              <a:pPr/>
              <a:t>12/23/2018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DC604-BCDF-4BD7-9EA7-7681FB065F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 Description Framework RDF</a:t>
            </a:r>
          </a:p>
        </p:txBody>
      </p:sp>
      <p:sp>
        <p:nvSpPr>
          <p:cNvPr id="3" name="Subtitle 2"/>
          <p:cNvSpPr>
            <a:spLocks noGrp="1"/>
          </p:cNvSpPr>
          <p:nvPr>
            <p:ph type="subTitle" idx="1"/>
          </p:nvPr>
        </p:nvSpPr>
        <p:spPr/>
        <p:txBody>
          <a:bodyPr/>
          <a:lstStyle/>
          <a:p>
            <a:r>
              <a:rPr lang="en-US" dirty="0" err="1"/>
              <a:t>Dr.Khaled</a:t>
            </a:r>
            <a:r>
              <a:rPr lang="en-US" dirty="0"/>
              <a:t> </a:t>
            </a:r>
            <a:r>
              <a:rPr lang="en-US" dirty="0" err="1"/>
              <a:t>ElBahnasy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MERGING DATA FROM MULTIPLE SOURCES</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899592" y="1772816"/>
            <a:ext cx="7488832" cy="367240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MERGING DATA FROM MULTIPLE SOURCES</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395536" y="1600200"/>
            <a:ext cx="8280920" cy="4781128"/>
          </a:xfrm>
          <a:prstGeom prst="rect">
            <a:avLst/>
          </a:prstGeom>
          <a:noFill/>
          <a:ln w="9525">
            <a:noFill/>
            <a:miter lim="800000"/>
            <a:headEnd/>
            <a:tailEnd/>
          </a:ln>
        </p:spPr>
      </p:pic>
      <p:sp>
        <p:nvSpPr>
          <p:cNvPr id="5" name="TextBox 4"/>
          <p:cNvSpPr txBox="1"/>
          <p:nvPr/>
        </p:nvSpPr>
        <p:spPr>
          <a:xfrm>
            <a:off x="251520" y="1340768"/>
            <a:ext cx="2664296" cy="2031325"/>
          </a:xfrm>
          <a:prstGeom prst="rect">
            <a:avLst/>
          </a:prstGeom>
          <a:noFill/>
        </p:spPr>
        <p:txBody>
          <a:bodyPr wrap="square" rtlCol="0">
            <a:spAutoFit/>
          </a:bodyPr>
          <a:lstStyle/>
          <a:p>
            <a:r>
              <a:rPr lang="en-US" dirty="0"/>
              <a:t>create a combined graph like the one shown in the figure is a straightforward process—but</a:t>
            </a:r>
          </a:p>
          <a:p>
            <a:r>
              <a:rPr lang="en-US" dirty="0"/>
              <a:t>only when it is known which nodes in each of the source graphs match.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2800" dirty="0">
                <a:latin typeface="Times New Roman" pitchFamily="18" charset="0"/>
                <a:cs typeface="Times New Roman" pitchFamily="18" charset="0"/>
              </a:rPr>
              <a:t>NAMESPACES, URIS, AND IDENTITY (Cont.)</a:t>
            </a:r>
          </a:p>
        </p:txBody>
      </p:sp>
      <p:sp>
        <p:nvSpPr>
          <p:cNvPr id="3" name="Content Placeholder 2"/>
          <p:cNvSpPr>
            <a:spLocks noGrp="1"/>
          </p:cNvSpPr>
          <p:nvPr>
            <p:ph idx="1"/>
          </p:nvPr>
        </p:nvSpPr>
        <p:spPr>
          <a:xfrm>
            <a:off x="457200" y="1135285"/>
            <a:ext cx="8229600" cy="4525963"/>
          </a:xfrm>
        </p:spPr>
        <p:txBody>
          <a:bodyPr>
            <a:normAutofit fontScale="92500" lnSpcReduction="10000"/>
          </a:bodyPr>
          <a:lstStyle/>
          <a:p>
            <a:pPr algn="just"/>
            <a:r>
              <a:rPr lang="en-US" sz="2400" dirty="0">
                <a:latin typeface="Times New Roman" pitchFamily="18" charset="0"/>
                <a:cs typeface="Times New Roman" pitchFamily="18" charset="0"/>
              </a:rPr>
              <a:t>The essence of the merge comes down to answering the question “When is a node in one graph the same node as a node in another graph?” In RDF, this issue is resolved through the use of Uniform Resource Identifiers (URIs).</a:t>
            </a:r>
          </a:p>
          <a:p>
            <a:pPr algn="just"/>
            <a:r>
              <a:rPr lang="en-US" sz="2400" dirty="0">
                <a:latin typeface="Times New Roman" pitchFamily="18" charset="0"/>
                <a:cs typeface="Times New Roman" pitchFamily="18" charset="0"/>
              </a:rPr>
              <a:t>we have labeled the nodes and edges in the graphs with simple names like Shakespeare or Wales. On the Semantic Web, this is not sufficient information to determine whether two nodes are really the same. Why not?</a:t>
            </a:r>
          </a:p>
          <a:p>
            <a:r>
              <a:rPr lang="en-US" sz="2400" dirty="0">
                <a:latin typeface="Times New Roman" pitchFamily="18" charset="0"/>
                <a:cs typeface="Times New Roman" pitchFamily="18" charset="0"/>
              </a:rPr>
              <a:t>The URI (which specifies things like server name,</a:t>
            </a:r>
          </a:p>
          <a:p>
            <a:pPr>
              <a:buNone/>
            </a:pPr>
            <a:r>
              <a:rPr lang="en-US" sz="2400" dirty="0">
                <a:latin typeface="Times New Roman" pitchFamily="18" charset="0"/>
                <a:cs typeface="Times New Roman" pitchFamily="18" charset="0"/>
              </a:rPr>
              <a:t>	protocol, port number, file name, etc.) to locate </a:t>
            </a:r>
          </a:p>
          <a:p>
            <a:pPr>
              <a:buNone/>
            </a:pPr>
            <a:r>
              <a:rPr lang="en-US" sz="2400" dirty="0">
                <a:latin typeface="Times New Roman" pitchFamily="18" charset="0"/>
                <a:cs typeface="Times New Roman" pitchFamily="18" charset="0"/>
              </a:rPr>
              <a:t>	a file (or a location in a file) on the Web.</a:t>
            </a:r>
          </a:p>
          <a:p>
            <a:r>
              <a:rPr lang="en-US" sz="2400" dirty="0">
                <a:latin typeface="Times New Roman" pitchFamily="18" charset="0"/>
                <a:cs typeface="Times New Roman" pitchFamily="18" charset="0"/>
              </a:rPr>
              <a:t>RDF applies the notion of the URI to resolve the </a:t>
            </a:r>
          </a:p>
          <a:p>
            <a:pPr>
              <a:buFont typeface="Arial" pitchFamily="34" charset="0"/>
              <a:buNone/>
            </a:pPr>
            <a:r>
              <a:rPr lang="en-US" sz="2400" dirty="0">
                <a:latin typeface="Times New Roman" pitchFamily="18" charset="0"/>
                <a:cs typeface="Times New Roman" pitchFamily="18" charset="0"/>
              </a:rPr>
              <a:t>	Identity problem in the graph.</a:t>
            </a:r>
          </a:p>
        </p:txBody>
      </p:sp>
      <p:pic>
        <p:nvPicPr>
          <p:cNvPr id="5" name="Picture 4" descr="imagesa.jpg"/>
          <p:cNvPicPr>
            <a:picLocks noChangeAspect="1"/>
          </p:cNvPicPr>
          <p:nvPr/>
        </p:nvPicPr>
        <p:blipFill>
          <a:blip r:embed="rId2" cstate="print"/>
          <a:stretch>
            <a:fillRect/>
          </a:stretch>
        </p:blipFill>
        <p:spPr>
          <a:xfrm>
            <a:off x="7020272" y="3933056"/>
            <a:ext cx="1656184" cy="20162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82352"/>
          </a:xfrm>
        </p:spPr>
        <p:txBody>
          <a:bodyPr>
            <a:normAutofit/>
          </a:bodyPr>
          <a:lstStyle/>
          <a:p>
            <a:r>
              <a:rPr lang="en-US" sz="3200" dirty="0">
                <a:latin typeface="Times New Roman" pitchFamily="18" charset="0"/>
                <a:cs typeface="Times New Roman" pitchFamily="18" charset="0"/>
              </a:rPr>
              <a:t>NAMESPACES, URIS, AND IDENTITY</a:t>
            </a:r>
          </a:p>
        </p:txBody>
      </p:sp>
      <p:sp>
        <p:nvSpPr>
          <p:cNvPr id="5" name="Rectangle 4"/>
          <p:cNvSpPr/>
          <p:nvPr/>
        </p:nvSpPr>
        <p:spPr>
          <a:xfrm>
            <a:off x="683568" y="908720"/>
            <a:ext cx="7776864" cy="6346353"/>
          </a:xfrm>
          <a:prstGeom prst="rect">
            <a:avLst/>
          </a:prstGeom>
        </p:spPr>
        <p:txBody>
          <a:bodyPr wrap="square">
            <a:spAutoFit/>
          </a:bodyPr>
          <a:lstStyle/>
          <a:p>
            <a:pPr marL="342900" indent="-342900" algn="just">
              <a:lnSpc>
                <a:spcPct val="90000"/>
              </a:lnSpc>
              <a:spcBef>
                <a:spcPct val="20000"/>
              </a:spcBef>
              <a:buFont typeface="Arial" pitchFamily="34" charset="0"/>
              <a:buChar char="•"/>
            </a:pPr>
            <a:r>
              <a:rPr lang="en-US" sz="2200" dirty="0">
                <a:latin typeface="Times New Roman" pitchFamily="18" charset="0"/>
                <a:cs typeface="Times New Roman" pitchFamily="18" charset="0"/>
              </a:rPr>
              <a:t>URIs work very well for expressing identity on the World Wide Web, but they are typically a bit of a pain to write out in detail when expressing models, especially in print. So for the examples in this book, we use a simplified version of a URI abbreviation scheme called </a:t>
            </a:r>
            <a:r>
              <a:rPr lang="en-US" sz="2200" dirty="0" err="1">
                <a:latin typeface="Times New Roman" pitchFamily="18" charset="0"/>
                <a:cs typeface="Times New Roman" pitchFamily="18" charset="0"/>
              </a:rPr>
              <a:t>qnames</a:t>
            </a:r>
            <a:r>
              <a:rPr lang="en-US" sz="2200" dirty="0">
                <a:latin typeface="Times New Roman" pitchFamily="18" charset="0"/>
                <a:cs typeface="Times New Roman" pitchFamily="18" charset="0"/>
              </a:rPr>
              <a:t> </a:t>
            </a:r>
          </a:p>
          <a:p>
            <a:pPr marL="342900" indent="-342900" algn="just">
              <a:lnSpc>
                <a:spcPct val="90000"/>
              </a:lnSpc>
              <a:spcBef>
                <a:spcPct val="20000"/>
              </a:spcBef>
              <a:buFont typeface="Arial" pitchFamily="34" charset="0"/>
              <a:buChar char="•"/>
            </a:pPr>
            <a:r>
              <a:rPr lang="en-US" sz="2200" dirty="0" err="1">
                <a:latin typeface="Times New Roman" pitchFamily="18" charset="0"/>
                <a:cs typeface="Times New Roman" pitchFamily="18" charset="0"/>
              </a:rPr>
              <a:t>Qnames</a:t>
            </a:r>
            <a:r>
              <a:rPr lang="en-US" sz="2200" dirty="0">
                <a:latin typeface="Times New Roman" pitchFamily="18" charset="0"/>
                <a:cs typeface="Times New Roman" pitchFamily="18" charset="0"/>
              </a:rPr>
              <a:t> is a namespace and an identifier written with a colon between.</a:t>
            </a:r>
          </a:p>
          <a:p>
            <a:pPr marL="342900" indent="-342900" algn="just">
              <a:lnSpc>
                <a:spcPct val="90000"/>
              </a:lnSpc>
              <a:spcBef>
                <a:spcPct val="20000"/>
              </a:spcBef>
              <a:buFont typeface="Arial" pitchFamily="34" charset="0"/>
              <a:buChar char="•"/>
            </a:pPr>
            <a:r>
              <a:rPr lang="en-US" sz="2200" dirty="0">
                <a:latin typeface="Times New Roman" pitchFamily="18" charset="0"/>
                <a:cs typeface="Times New Roman" pitchFamily="18" charset="0"/>
              </a:rPr>
              <a:t>The RDF/XML standard includes elaborate rules that allow programmers to map namespaces to other URI representations (such as the familiar http:// notation).</a:t>
            </a:r>
          </a:p>
          <a:p>
            <a:pPr marL="342900" indent="-342900" algn="just">
              <a:lnSpc>
                <a:spcPct val="90000"/>
              </a:lnSpc>
              <a:spcBef>
                <a:spcPct val="20000"/>
              </a:spcBef>
              <a:buFont typeface="Arial" pitchFamily="34" charset="0"/>
              <a:buChar char="•"/>
            </a:pPr>
            <a:r>
              <a:rPr lang="en-US" sz="2200" dirty="0">
                <a:latin typeface="Times New Roman" pitchFamily="18" charset="0"/>
                <a:cs typeface="Times New Roman" pitchFamily="18" charset="0"/>
              </a:rPr>
              <a:t>We follow the </a:t>
            </a:r>
            <a:r>
              <a:rPr lang="en-US" sz="2200" dirty="0" err="1">
                <a:latin typeface="Times New Roman" pitchFamily="18" charset="0"/>
                <a:cs typeface="Times New Roman" pitchFamily="18" charset="0"/>
              </a:rPr>
              <a:t>InterCap</a:t>
            </a:r>
            <a:r>
              <a:rPr lang="en-US" sz="2200" dirty="0">
                <a:latin typeface="Times New Roman" pitchFamily="18" charset="0"/>
                <a:cs typeface="Times New Roman" pitchFamily="18" charset="0"/>
              </a:rPr>
              <a:t> convention (sometimes called </a:t>
            </a:r>
            <a:r>
              <a:rPr lang="en-US" sz="2200" dirty="0" err="1">
                <a:latin typeface="Times New Roman" pitchFamily="18" charset="0"/>
                <a:cs typeface="Times New Roman" pitchFamily="18" charset="0"/>
              </a:rPr>
              <a:t>CamelCase</a:t>
            </a:r>
            <a:r>
              <a:rPr lang="en-US" sz="2200" dirty="0">
                <a:latin typeface="Times New Roman" pitchFamily="18" charset="0"/>
                <a:cs typeface="Times New Roman" pitchFamily="18" charset="0"/>
              </a:rPr>
              <a:t>), whereby names that are made up of multiple words are transformed into identifiers without spaces by capitalizing each word. Thus, “part of ” becomes </a:t>
            </a:r>
            <a:r>
              <a:rPr lang="en-US" sz="2200" dirty="0" err="1">
                <a:latin typeface="Times New Roman" pitchFamily="18" charset="0"/>
                <a:cs typeface="Times New Roman" pitchFamily="18" charset="0"/>
              </a:rPr>
              <a:t>partOf</a:t>
            </a:r>
            <a:r>
              <a:rPr lang="en-US" sz="2200" dirty="0">
                <a:latin typeface="Times New Roman" pitchFamily="18" charset="0"/>
                <a:cs typeface="Times New Roman" pitchFamily="18" charset="0"/>
              </a:rPr>
              <a:t>, “Great Britain” becomes </a:t>
            </a:r>
            <a:r>
              <a:rPr lang="en-US" sz="2200" dirty="0" err="1">
                <a:latin typeface="Times New Roman" pitchFamily="18" charset="0"/>
                <a:cs typeface="Times New Roman" pitchFamily="18" charset="0"/>
              </a:rPr>
              <a:t>GreatBritain</a:t>
            </a:r>
            <a:r>
              <a:rPr lang="en-US" sz="2200" dirty="0">
                <a:latin typeface="Times New Roman" pitchFamily="18" charset="0"/>
                <a:cs typeface="Times New Roman" pitchFamily="18" charset="0"/>
              </a:rPr>
              <a:t>, “Measure for Measure” becomes</a:t>
            </a:r>
          </a:p>
          <a:p>
            <a:pPr marL="342900" indent="-342900" algn="just">
              <a:lnSpc>
                <a:spcPct val="90000"/>
              </a:lnSpc>
              <a:spcBef>
                <a:spcPct val="20000"/>
              </a:spcBef>
              <a:buFont typeface="Arial" pitchFamily="34" charset="0"/>
              <a:buChar char="•"/>
            </a:pPr>
            <a:r>
              <a:rPr lang="en-US" sz="2200" dirty="0" err="1">
                <a:latin typeface="Times New Roman" pitchFamily="18" charset="0"/>
                <a:cs typeface="Times New Roman" pitchFamily="18" charset="0"/>
              </a:rPr>
              <a:t>MeasureForMeasure</a:t>
            </a:r>
            <a:r>
              <a:rPr lang="en-US" sz="2200" dirty="0">
                <a:latin typeface="Times New Roman" pitchFamily="18" charset="0"/>
                <a:cs typeface="Times New Roman" pitchFamily="18" charset="0"/>
              </a:rPr>
              <a:t>, and so on.</a:t>
            </a:r>
          </a:p>
          <a:p>
            <a:pPr>
              <a:buFont typeface="Arial" pitchFamily="34" charset="0"/>
              <a:buChar char="•"/>
            </a:pPr>
            <a:endParaRPr lang="en-US" dirty="0"/>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err="1">
                <a:latin typeface="Times New Roman" pitchFamily="18" charset="0"/>
                <a:cs typeface="Times New Roman" pitchFamily="18" charset="0"/>
              </a:rPr>
              <a:t>Qnames</a:t>
            </a:r>
            <a:endParaRPr lang="en-US"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539552" y="1268760"/>
            <a:ext cx="7920880" cy="1728192"/>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39552" y="2996952"/>
            <a:ext cx="7848872" cy="1800200"/>
          </a:xfrm>
          <a:prstGeom prst="rect">
            <a:avLst/>
          </a:prstGeom>
          <a:noFill/>
          <a:ln w="9525">
            <a:noFill/>
            <a:miter lim="800000"/>
            <a:headEnd/>
            <a:tailEnd/>
          </a:ln>
        </p:spPr>
      </p:pic>
      <p:sp>
        <p:nvSpPr>
          <p:cNvPr id="6" name="Rectangle 5"/>
          <p:cNvSpPr/>
          <p:nvPr/>
        </p:nvSpPr>
        <p:spPr>
          <a:xfrm>
            <a:off x="467544" y="4725144"/>
            <a:ext cx="8208912" cy="923330"/>
          </a:xfrm>
          <a:prstGeom prst="rect">
            <a:avLst/>
          </a:prstGeom>
        </p:spPr>
        <p:txBody>
          <a:bodyPr wrap="square">
            <a:spAutoFit/>
          </a:bodyPr>
          <a:lstStyle/>
          <a:p>
            <a:r>
              <a:rPr lang="en-US" dirty="0">
                <a:latin typeface="Times New Roman" pitchFamily="18" charset="0"/>
                <a:cs typeface="Times New Roman" pitchFamily="18" charset="0"/>
              </a:rPr>
              <a:t>lit stands for http://www.WorkingOntologist.com/Examples/Chapter3/Shakespeare#, </a:t>
            </a:r>
          </a:p>
          <a:p>
            <a:pPr algn="ctr"/>
            <a:r>
              <a:rPr lang="en-US" dirty="0">
                <a:latin typeface="Times New Roman" pitchFamily="18" charset="0"/>
                <a:cs typeface="Times New Roman" pitchFamily="18" charset="0"/>
              </a:rPr>
              <a:t>and </a:t>
            </a:r>
          </a:p>
          <a:p>
            <a:r>
              <a:rPr lang="en-US" dirty="0">
                <a:latin typeface="Times New Roman" pitchFamily="18" charset="0"/>
                <a:cs typeface="Times New Roman" pitchFamily="18" charset="0"/>
              </a:rPr>
              <a:t>geo stands for http://www.WorkingOntologist.com/Examples/Chapter3/geography#.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Qnames</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539552" y="1700808"/>
            <a:ext cx="8064896" cy="261607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Standard namespaces</a:t>
            </a:r>
          </a:p>
        </p:txBody>
      </p:sp>
      <p:sp>
        <p:nvSpPr>
          <p:cNvPr id="3" name="Content Placeholder 2"/>
          <p:cNvSpPr>
            <a:spLocks noGrp="1"/>
          </p:cNvSpPr>
          <p:nvPr>
            <p:ph idx="1"/>
          </p:nvPr>
        </p:nvSpPr>
        <p:spPr>
          <a:xfrm>
            <a:off x="457200" y="1340768"/>
            <a:ext cx="8229600" cy="4525963"/>
          </a:xfrm>
        </p:spPr>
        <p:txBody>
          <a:bodyPr>
            <a:noAutofit/>
          </a:bodyPr>
          <a:lstStyle/>
          <a:p>
            <a:r>
              <a:rPr lang="en-US" sz="2000" dirty="0">
                <a:latin typeface="Times New Roman" pitchFamily="18" charset="0"/>
                <a:cs typeface="Times New Roman" pitchFamily="18" charset="0"/>
              </a:rPr>
              <a:t>The W3C has defined a number of standard namespaces for use with Web technologies, including </a:t>
            </a:r>
            <a:r>
              <a:rPr lang="en-US" sz="2000" dirty="0" err="1">
                <a:latin typeface="Times New Roman" pitchFamily="18" charset="0"/>
                <a:cs typeface="Times New Roman" pitchFamily="18" charset="0"/>
              </a:rPr>
              <a:t>xsd</a:t>
            </a:r>
            <a:r>
              <a:rPr lang="en-US" sz="2000" dirty="0">
                <a:latin typeface="Times New Roman" pitchFamily="18" charset="0"/>
                <a:cs typeface="Times New Roman" pitchFamily="18" charset="0"/>
              </a:rPr>
              <a:t>: for XML schema definition; </a:t>
            </a:r>
            <a:r>
              <a:rPr lang="en-US" sz="2000" dirty="0" err="1">
                <a:latin typeface="Times New Roman" pitchFamily="18" charset="0"/>
                <a:cs typeface="Times New Roman" pitchFamily="18" charset="0"/>
              </a:rPr>
              <a:t>xmlns</a:t>
            </a:r>
            <a:r>
              <a:rPr lang="en-US" sz="2000" dirty="0">
                <a:latin typeface="Times New Roman" pitchFamily="18" charset="0"/>
                <a:cs typeface="Times New Roman" pitchFamily="18" charset="0"/>
              </a:rPr>
              <a:t>: for XML namespaces; and so on. </a:t>
            </a:r>
          </a:p>
          <a:p>
            <a:r>
              <a:rPr lang="en-US" sz="2000" dirty="0" err="1">
                <a:latin typeface="Times New Roman" pitchFamily="18" charset="0"/>
                <a:cs typeface="Times New Roman" pitchFamily="18" charset="0"/>
              </a:rPr>
              <a:t>rdf</a:t>
            </a:r>
            <a:r>
              <a:rPr lang="en-US" sz="2000" dirty="0">
                <a:latin typeface="Times New Roman" pitchFamily="18" charset="0"/>
                <a:cs typeface="Times New Roman" pitchFamily="18" charset="0"/>
              </a:rPr>
              <a:t>: Indicates identifiers used in RDF. The set of identifiers defined in the standard is quite small and is used to define types and properties in RDF. The global URI for the </a:t>
            </a:r>
            <a:r>
              <a:rPr lang="en-US" sz="2000" dirty="0" err="1">
                <a:latin typeface="Times New Roman" pitchFamily="18" charset="0"/>
                <a:cs typeface="Times New Roman" pitchFamily="18" charset="0"/>
              </a:rPr>
              <a:t>rdf</a:t>
            </a:r>
            <a:r>
              <a:rPr lang="en-US" sz="2000" dirty="0">
                <a:latin typeface="Times New Roman" pitchFamily="18" charset="0"/>
                <a:cs typeface="Times New Roman" pitchFamily="18" charset="0"/>
              </a:rPr>
              <a:t> namespace is http://www.w3.org/1999/02/22-rdf-syntax-ns#.</a:t>
            </a:r>
          </a:p>
          <a:p>
            <a:r>
              <a:rPr lang="en-US" sz="2000" dirty="0" err="1">
                <a:latin typeface="Times New Roman" pitchFamily="18" charset="0"/>
                <a:cs typeface="Times New Roman" pitchFamily="18" charset="0"/>
              </a:rPr>
              <a:t>rdfs</a:t>
            </a:r>
            <a:r>
              <a:rPr lang="en-US" sz="2000" dirty="0">
                <a:latin typeface="Times New Roman" pitchFamily="18" charset="0"/>
                <a:cs typeface="Times New Roman" pitchFamily="18" charset="0"/>
              </a:rPr>
              <a:t>: Indicates identifiers used for the RDF Schema language, RDFS. The scope and semantics of the symbols in this namespace are the topics of future chapters. The global URI for the </a:t>
            </a:r>
            <a:r>
              <a:rPr lang="en-US" sz="2000" dirty="0" err="1">
                <a:latin typeface="Times New Roman" pitchFamily="18" charset="0"/>
                <a:cs typeface="Times New Roman" pitchFamily="18" charset="0"/>
              </a:rPr>
              <a:t>rdfs</a:t>
            </a:r>
            <a:r>
              <a:rPr lang="en-US" sz="2000" dirty="0">
                <a:latin typeface="Times New Roman" pitchFamily="18" charset="0"/>
                <a:cs typeface="Times New Roman" pitchFamily="18" charset="0"/>
              </a:rPr>
              <a:t> namespace is http://www.w3.org/2000/01/rdf-schema#.</a:t>
            </a:r>
          </a:p>
          <a:p>
            <a:r>
              <a:rPr lang="en-US" sz="2000" dirty="0">
                <a:latin typeface="Times New Roman" pitchFamily="18" charset="0"/>
                <a:cs typeface="Times New Roman" pitchFamily="18" charset="0"/>
              </a:rPr>
              <a:t>owl: Indicates identifiers used for the Web Ontology Language, OWL. The scope and semantics of the symbols in this namespace are the topics of future chapters. The global URI for the owl  namespace is http://www.w3.org/2002/07/owl#.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Standard namespaces</a:t>
            </a:r>
          </a:p>
        </p:txBody>
      </p:sp>
      <p:sp>
        <p:nvSpPr>
          <p:cNvPr id="3" name="Content Placeholder 2"/>
          <p:cNvSpPr>
            <a:spLocks noGrp="1"/>
          </p:cNvSpPr>
          <p:nvPr>
            <p:ph idx="1"/>
          </p:nvPr>
        </p:nvSpPr>
        <p:spPr>
          <a:xfrm>
            <a:off x="72008" y="1600200"/>
            <a:ext cx="8964488" cy="4525963"/>
          </a:xfrm>
        </p:spPr>
        <p:txBody>
          <a:bodyPr>
            <a:normAutofit/>
          </a:bodyPr>
          <a:lstStyle/>
          <a:p>
            <a:pPr algn="ctr">
              <a:buNone/>
            </a:pPr>
            <a:r>
              <a:rPr lang="en-US" sz="2800" dirty="0">
                <a:latin typeface="Times New Roman" pitchFamily="18" charset="0"/>
                <a:cs typeface="Times New Roman" pitchFamily="18" charset="0"/>
              </a:rPr>
              <a:t>http://www.w3.org/2000/01/rdf-schema#subClassOf, </a:t>
            </a:r>
          </a:p>
          <a:p>
            <a:pPr algn="ctr">
              <a:buNone/>
            </a:pPr>
            <a:r>
              <a:rPr lang="en-US" sz="2800" dirty="0">
                <a:latin typeface="Times New Roman" pitchFamily="18" charset="0"/>
                <a:cs typeface="Times New Roman" pitchFamily="18" charset="0"/>
              </a:rPr>
              <a:t>Or</a:t>
            </a:r>
          </a:p>
          <a:p>
            <a:pPr algn="ctr">
              <a:buNone/>
            </a:pPr>
            <a:r>
              <a:rPr lang="en-US" sz="2800" dirty="0" err="1">
                <a:latin typeface="Times New Roman" pitchFamily="18" charset="0"/>
                <a:cs typeface="Times New Roman" pitchFamily="18" charset="0"/>
              </a:rPr>
              <a:t>rdfs:subClassOf</a:t>
            </a:r>
            <a:r>
              <a:rPr lang="en-US" sz="2800" dirty="0">
                <a:latin typeface="Times New Roman" pitchFamily="18" charset="0"/>
                <a:cs typeface="Times New Roman" pitchFamily="18" charset="0"/>
              </a:rPr>
              <a:t> for short</a:t>
            </a:r>
          </a:p>
          <a:p>
            <a:pPr algn="just">
              <a:buNone/>
            </a:pPr>
            <a:r>
              <a:rPr lang="en-US" sz="2800" dirty="0"/>
              <a:t>	</a:t>
            </a:r>
            <a:r>
              <a:rPr lang="en-US" sz="2800" dirty="0">
                <a:latin typeface="Times New Roman" pitchFamily="18" charset="0"/>
                <a:cs typeface="Times New Roman" pitchFamily="18" charset="0"/>
              </a:rPr>
              <a:t>refers to a particular term that the W3C makes some statements about in the RDFS standard. But the term can also be </a:t>
            </a:r>
            <a:r>
              <a:rPr lang="en-US" sz="2800" dirty="0" err="1">
                <a:latin typeface="Times New Roman" pitchFamily="18" charset="0"/>
                <a:cs typeface="Times New Roman" pitchFamily="18" charset="0"/>
              </a:rPr>
              <a:t>dereferenced</a:t>
            </a:r>
            <a:r>
              <a:rPr lang="en-US" sz="2800" dirty="0">
                <a:latin typeface="Times New Roman" pitchFamily="18" charset="0"/>
                <a:cs typeface="Times New Roman" pitchFamily="18" charset="0"/>
              </a:rPr>
              <a:t>—that is, if we look at the server www.w3.org, there is a page at the location 2000/01/</a:t>
            </a:r>
            <a:r>
              <a:rPr lang="en-US" sz="2800" dirty="0" err="1">
                <a:latin typeface="Times New Roman" pitchFamily="18" charset="0"/>
                <a:cs typeface="Times New Roman" pitchFamily="18" charset="0"/>
              </a:rPr>
              <a:t>rdf</a:t>
            </a:r>
            <a:r>
              <a:rPr lang="en-US" sz="2800" dirty="0">
                <a:latin typeface="Times New Roman" pitchFamily="18" charset="0"/>
                <a:cs typeface="Times New Roman" pitchFamily="18" charset="0"/>
              </a:rPr>
              <a:t>-schema with an entry about </a:t>
            </a:r>
            <a:r>
              <a:rPr lang="en-US" sz="2800" dirty="0" err="1">
                <a:latin typeface="Times New Roman" pitchFamily="18" charset="0"/>
                <a:cs typeface="Times New Roman" pitchFamily="18" charset="0"/>
              </a:rPr>
              <a:t>subClassOf</a:t>
            </a:r>
            <a:r>
              <a:rPr lang="en-US" sz="2800" dirty="0">
                <a:latin typeface="Times New Roman" pitchFamily="18" charset="0"/>
                <a:cs typeface="Times New Roman" pitchFamily="18" charset="0"/>
              </a:rPr>
              <a:t>, giving supplemental information about this resource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IDENTIFIERS IN THE RDF NAMESPACE</a:t>
            </a:r>
          </a:p>
        </p:txBody>
      </p:sp>
      <p:pic>
        <p:nvPicPr>
          <p:cNvPr id="9218" name="Picture 2"/>
          <p:cNvPicPr>
            <a:picLocks noChangeAspect="1" noChangeArrowheads="1"/>
          </p:cNvPicPr>
          <p:nvPr/>
        </p:nvPicPr>
        <p:blipFill>
          <a:blip r:embed="rId2" cstate="print"/>
          <a:srcRect/>
          <a:stretch>
            <a:fillRect/>
          </a:stretch>
        </p:blipFill>
        <p:spPr bwMode="auto">
          <a:xfrm>
            <a:off x="539552" y="1628800"/>
            <a:ext cx="8136904" cy="1728192"/>
          </a:xfrm>
          <a:prstGeom prst="rect">
            <a:avLst/>
          </a:prstGeom>
          <a:noFill/>
          <a:ln w="9525">
            <a:noFill/>
            <a:miter lim="800000"/>
            <a:headEnd/>
            <a:tailEnd/>
          </a:ln>
        </p:spPr>
      </p:pic>
      <p:pic>
        <p:nvPicPr>
          <p:cNvPr id="5" name="Picture 2"/>
          <p:cNvPicPr>
            <a:picLocks noGrp="1" noChangeAspect="1" noChangeArrowheads="1"/>
          </p:cNvPicPr>
          <p:nvPr>
            <p:ph idx="1"/>
          </p:nvPr>
        </p:nvPicPr>
        <p:blipFill>
          <a:blip r:embed="rId3" cstate="print"/>
          <a:srcRect/>
          <a:stretch>
            <a:fillRect/>
          </a:stretch>
        </p:blipFill>
        <p:spPr bwMode="auto">
          <a:xfrm>
            <a:off x="539552" y="3307829"/>
            <a:ext cx="8208912" cy="1057275"/>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39552" y="4365104"/>
            <a:ext cx="8208912" cy="16097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CHALLENGE: RDF AND TABULAR DATA</a:t>
            </a:r>
          </a:p>
        </p:txBody>
      </p:sp>
      <p:pic>
        <p:nvPicPr>
          <p:cNvPr id="11266" name="Picture 2"/>
          <p:cNvPicPr>
            <a:picLocks noGrp="1" noChangeAspect="1" noChangeArrowheads="1"/>
          </p:cNvPicPr>
          <p:nvPr>
            <p:ph idx="1"/>
          </p:nvPr>
        </p:nvPicPr>
        <p:blipFill>
          <a:blip r:embed="rId2" cstate="print"/>
          <a:srcRect/>
          <a:stretch>
            <a:fillRect/>
          </a:stretch>
        </p:blipFill>
        <p:spPr bwMode="auto">
          <a:xfrm>
            <a:off x="537943" y="1456606"/>
            <a:ext cx="8165277" cy="47807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539552" y="1772815"/>
            <a:ext cx="7992888" cy="43422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CHALLENGE: RDF AND TABULAR DATA</a:t>
            </a:r>
            <a:endParaRPr lang="en-US" sz="3200"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539552" y="1774082"/>
            <a:ext cx="7920109" cy="410318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CHALLENGE: RDF AND TABULAR DATA</a:t>
            </a:r>
            <a:endParaRPr lang="en-US" sz="3200"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467544" y="1772816"/>
            <a:ext cx="8334926" cy="43924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CHALLENGE: RDF AND TABULAR DATA</a:t>
            </a:r>
            <a:endParaRPr lang="en-US" sz="3200"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836626" y="1600200"/>
            <a:ext cx="5470747" cy="4525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sz="4000" dirty="0">
                <a:latin typeface="Times New Roman" pitchFamily="18" charset="0"/>
                <a:cs typeface="Times New Roman" pitchFamily="18" charset="0"/>
              </a:rPr>
              <a:t>ALTERNATIVES FOR SERIALIZATION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So far, we have expressed RDF triples in subject/predicate/object tabular form or as graphs of boxes and arrows. </a:t>
            </a:r>
          </a:p>
          <a:p>
            <a:pPr algn="just"/>
            <a:r>
              <a:rPr lang="en-US" dirty="0">
                <a:latin typeface="Times New Roman" pitchFamily="18" charset="0"/>
                <a:cs typeface="Times New Roman" pitchFamily="18" charset="0"/>
              </a:rPr>
              <a:t>Although these are simple and apparent forms to display triples, they aren’t always the most compact forms, or even the most human-friendly form, to see the relations between entities.</a:t>
            </a:r>
          </a:p>
          <a:p>
            <a:pPr algn="just"/>
            <a:r>
              <a:rPr lang="en-US" dirty="0">
                <a:latin typeface="Times New Roman" pitchFamily="18" charset="0"/>
                <a:cs typeface="Times New Roman" pitchFamily="18" charset="0"/>
              </a:rPr>
              <a:t>The issue of representing RDF in text doesn’t only arise in books and documents about RDF; it also arises when we want to publish data in RDF on the Web. </a:t>
            </a:r>
          </a:p>
          <a:p>
            <a:pPr algn="just"/>
            <a:r>
              <a:rPr lang="en-US" dirty="0">
                <a:latin typeface="Times New Roman" pitchFamily="18" charset="0"/>
                <a:cs typeface="Times New Roman" pitchFamily="18" charset="0"/>
              </a:rPr>
              <a:t>In response to this need, there are multiple ways of expressing RDF in textual form.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latin typeface="Times New Roman" pitchFamily="18" charset="0"/>
                <a:cs typeface="Times New Roman" pitchFamily="18" charset="0"/>
              </a:rPr>
              <a:t>N-Triples</a:t>
            </a:r>
          </a:p>
        </p:txBody>
      </p:sp>
      <p:sp>
        <p:nvSpPr>
          <p:cNvPr id="3" name="Content Placeholder 2"/>
          <p:cNvSpPr>
            <a:spLocks noGrp="1"/>
          </p:cNvSpPr>
          <p:nvPr>
            <p:ph idx="1"/>
          </p:nvPr>
        </p:nvSpPr>
        <p:spPr>
          <a:xfrm>
            <a:off x="0" y="1268760"/>
            <a:ext cx="9144000" cy="4857403"/>
          </a:xfrm>
        </p:spPr>
        <p:txBody>
          <a:bodyPr>
            <a:noAutofit/>
          </a:bodyPr>
          <a:lstStyle/>
          <a:p>
            <a:pPr algn="just"/>
            <a:r>
              <a:rPr lang="en-US" sz="2000" dirty="0">
                <a:latin typeface="Times New Roman" pitchFamily="18" charset="0"/>
                <a:cs typeface="Times New Roman" pitchFamily="18" charset="0"/>
              </a:rPr>
              <a:t>The simplest form is called N-Triples and corresponds most directly to the raw RDF triples. It refers to resources using their fully unabbreviated URIs. Each URI is written between angle brackets (&lt; and &gt;).</a:t>
            </a:r>
          </a:p>
          <a:p>
            <a:pPr algn="just"/>
            <a:r>
              <a:rPr lang="en-US" sz="2000" dirty="0">
                <a:latin typeface="Times New Roman" pitchFamily="18" charset="0"/>
                <a:cs typeface="Times New Roman" pitchFamily="18" charset="0"/>
              </a:rPr>
              <a:t>Three resources are expressed in subject/predicate/object order, followed by a period (.). </a:t>
            </a:r>
          </a:p>
          <a:p>
            <a:r>
              <a:rPr lang="en-US" sz="2000" dirty="0">
                <a:latin typeface="Times New Roman" pitchFamily="18" charset="0"/>
                <a:cs typeface="Times New Roman" pitchFamily="18" charset="0"/>
              </a:rPr>
              <a:t>For example, if the namespace mfg corresponds to http://www.WorkingOntologist.org/Examples/Chapter3Manufacture.rdf#,  </a:t>
            </a:r>
          </a:p>
          <a:p>
            <a:pPr algn="just">
              <a:buNone/>
            </a:pPr>
            <a:r>
              <a:rPr lang="en-US" sz="2000" dirty="0">
                <a:latin typeface="Times New Roman" pitchFamily="18" charset="0"/>
                <a:cs typeface="Times New Roman" pitchFamily="18" charset="0"/>
              </a:rPr>
              <a:t>      then the first triple from Table 3.14 is written in N-Triples as follows:</a:t>
            </a:r>
          </a:p>
          <a:p>
            <a:pPr algn="ctr">
              <a:buNone/>
            </a:pPr>
            <a:r>
              <a:rPr lang="en-US" sz="2000" dirty="0">
                <a:latin typeface="Times New Roman" pitchFamily="18" charset="0"/>
                <a:cs typeface="Times New Roman" pitchFamily="18" charset="0"/>
              </a:rPr>
              <a:t> &lt;http://www.WorkingOntologist.org/Examples/Chapter3Manufacture.rdf#product1&gt;</a:t>
            </a:r>
          </a:p>
          <a:p>
            <a:pPr algn="ctr">
              <a:buNone/>
            </a:pPr>
            <a:r>
              <a:rPr lang="en-US" sz="2000" dirty="0">
                <a:latin typeface="Times New Roman" pitchFamily="18" charset="0"/>
                <a:cs typeface="Times New Roman" pitchFamily="18" charset="0"/>
              </a:rPr>
              <a:t>&lt;http://www.w3.org/1999/02/22 - syntax-</a:t>
            </a:r>
            <a:r>
              <a:rPr lang="en-US" sz="2000" dirty="0" err="1">
                <a:latin typeface="Times New Roman" pitchFamily="18" charset="0"/>
                <a:cs typeface="Times New Roman" pitchFamily="18" charset="0"/>
              </a:rPr>
              <a:t>ns#type</a:t>
            </a:r>
            <a:r>
              <a:rPr lang="en-US" sz="2000" dirty="0">
                <a:latin typeface="Times New Roman" pitchFamily="18" charset="0"/>
                <a:cs typeface="Times New Roman" pitchFamily="18" charset="0"/>
              </a:rPr>
              <a:t>&gt;</a:t>
            </a:r>
          </a:p>
          <a:p>
            <a:pPr algn="ctr">
              <a:buNone/>
            </a:pPr>
            <a:r>
              <a:rPr lang="en-US" sz="2000" dirty="0">
                <a:latin typeface="Times New Roman" pitchFamily="18" charset="0"/>
                <a:cs typeface="Times New Roman" pitchFamily="18" charset="0"/>
              </a:rPr>
              <a:t>&lt;http://www.WorkingOntologist.org/Examples/Chapter3Manufacture.rdf#Product&gt;</a:t>
            </a:r>
          </a:p>
          <a:p>
            <a:pPr algn="just"/>
            <a:r>
              <a:rPr lang="en-US" sz="2000" dirty="0">
                <a:latin typeface="Times New Roman" pitchFamily="18" charset="0"/>
                <a:cs typeface="Times New Roman" pitchFamily="18" charset="0"/>
              </a:rPr>
              <a:t>It is difficult to print N-Triples on a page in a</a:t>
            </a:r>
          </a:p>
          <a:p>
            <a:pPr algn="just"/>
            <a:r>
              <a:rPr lang="en-US" sz="2000" dirty="0">
                <a:latin typeface="Times New Roman" pitchFamily="18" charset="0"/>
                <a:cs typeface="Times New Roman" pitchFamily="18" charset="0"/>
              </a:rPr>
              <a:t>An actual </a:t>
            </a:r>
            <a:r>
              <a:rPr lang="en-US" sz="2000" dirty="0" err="1">
                <a:latin typeface="Times New Roman" pitchFamily="18" charset="0"/>
                <a:cs typeface="Times New Roman" pitchFamily="18" charset="0"/>
              </a:rPr>
              <a:t>ntriple</a:t>
            </a:r>
            <a:r>
              <a:rPr lang="en-US" sz="2000" dirty="0">
                <a:latin typeface="Times New Roman" pitchFamily="18" charset="0"/>
                <a:cs typeface="Times New Roman" pitchFamily="18" charset="0"/>
              </a:rPr>
              <a:t> file has the whole triple on a single line.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lstStyle/>
          <a:p>
            <a:r>
              <a:rPr lang="en-US" dirty="0">
                <a:latin typeface="Times New Roman" pitchFamily="18" charset="0"/>
                <a:cs typeface="Times New Roman" pitchFamily="18" charset="0"/>
              </a:rPr>
              <a:t>Turtle</a:t>
            </a:r>
          </a:p>
        </p:txBody>
      </p:sp>
      <p:sp>
        <p:nvSpPr>
          <p:cNvPr id="3" name="Content Placeholder 2"/>
          <p:cNvSpPr>
            <a:spLocks noGrp="1"/>
          </p:cNvSpPr>
          <p:nvPr>
            <p:ph idx="1"/>
          </p:nvPr>
        </p:nvSpPr>
        <p:spPr>
          <a:xfrm>
            <a:off x="457200" y="1196752"/>
            <a:ext cx="8229600" cy="4525963"/>
          </a:xfrm>
        </p:spPr>
        <p:txBody>
          <a:bodyPr>
            <a:normAutofit fontScale="92500" lnSpcReduction="10000"/>
          </a:bodyPr>
          <a:lstStyle/>
          <a:p>
            <a:r>
              <a:rPr lang="en-US" sz="2000" dirty="0">
                <a:latin typeface="Times New Roman" pitchFamily="18" charset="0"/>
                <a:cs typeface="Times New Roman" pitchFamily="18" charset="0"/>
              </a:rPr>
              <a:t>We use a more compact serialization of RDF called Turtle. </a:t>
            </a:r>
          </a:p>
          <a:p>
            <a:r>
              <a:rPr lang="en-US" sz="2000" dirty="0">
                <a:latin typeface="Times New Roman" pitchFamily="18" charset="0"/>
                <a:cs typeface="Times New Roman" pitchFamily="18" charset="0"/>
              </a:rPr>
              <a:t>Turtle combines the apparent display of triples from N-Triples with the terseness of </a:t>
            </a:r>
            <a:r>
              <a:rPr lang="en-US" sz="2000" dirty="0" err="1">
                <a:latin typeface="Times New Roman" pitchFamily="18" charset="0"/>
                <a:cs typeface="Times New Roman" pitchFamily="18" charset="0"/>
              </a:rPr>
              <a:t>qnames</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We will introduce Turtle in this section and describe just the subset required for the current examples.</a:t>
            </a:r>
          </a:p>
          <a:p>
            <a:r>
              <a:rPr lang="en-US" sz="2000" dirty="0">
                <a:latin typeface="Times New Roman" pitchFamily="18" charset="0"/>
                <a:cs typeface="Times New Roman" pitchFamily="18" charset="0"/>
              </a:rPr>
              <a:t>We will describe more of the language as needed for later examples. </a:t>
            </a:r>
          </a:p>
          <a:p>
            <a:r>
              <a:rPr lang="en-US" sz="2000" dirty="0">
                <a:latin typeface="Times New Roman" pitchFamily="18" charset="0"/>
                <a:cs typeface="Times New Roman" pitchFamily="18" charset="0"/>
              </a:rPr>
              <a:t>For a full description of Turtle, see the W3C Turtle team submission </a:t>
            </a:r>
          </a:p>
          <a:p>
            <a:pPr algn="just"/>
            <a:r>
              <a:rPr lang="en-US" sz="2000" dirty="0">
                <a:latin typeface="Times New Roman" pitchFamily="18" charset="0"/>
                <a:cs typeface="Times New Roman" pitchFamily="18" charset="0"/>
              </a:rPr>
              <a:t>Since Turtle uses </a:t>
            </a:r>
            <a:r>
              <a:rPr lang="en-US" sz="2000" dirty="0" err="1">
                <a:latin typeface="Times New Roman" pitchFamily="18" charset="0"/>
                <a:cs typeface="Times New Roman" pitchFamily="18" charset="0"/>
              </a:rPr>
              <a:t>qnames</a:t>
            </a:r>
            <a:r>
              <a:rPr lang="en-US" sz="2000" dirty="0">
                <a:latin typeface="Times New Roman" pitchFamily="18" charset="0"/>
                <a:cs typeface="Times New Roman" pitchFamily="18" charset="0"/>
              </a:rPr>
              <a:t>, there must be a binding between the (local) </a:t>
            </a:r>
            <a:r>
              <a:rPr lang="en-US" sz="2000" dirty="0" err="1">
                <a:latin typeface="Times New Roman" pitchFamily="18" charset="0"/>
                <a:cs typeface="Times New Roman" pitchFamily="18" charset="0"/>
              </a:rPr>
              <a:t>qnames</a:t>
            </a:r>
            <a:r>
              <a:rPr lang="en-US" sz="2000" dirty="0">
                <a:latin typeface="Times New Roman" pitchFamily="18" charset="0"/>
                <a:cs typeface="Times New Roman" pitchFamily="18" charset="0"/>
              </a:rPr>
              <a:t> and the (global)URIs. Hence, Turtle begins with a preamble in which these bindings are defined; for example, we can define the </a:t>
            </a:r>
            <a:r>
              <a:rPr lang="en-US" sz="2000" dirty="0" err="1">
                <a:latin typeface="Times New Roman" pitchFamily="18" charset="0"/>
                <a:cs typeface="Times New Roman" pitchFamily="18" charset="0"/>
              </a:rPr>
              <a:t>qnames</a:t>
            </a:r>
            <a:r>
              <a:rPr lang="en-US" sz="2000" dirty="0">
                <a:latin typeface="Times New Roman" pitchFamily="18" charset="0"/>
                <a:cs typeface="Times New Roman" pitchFamily="18" charset="0"/>
              </a:rPr>
              <a:t> needed in the Challenge example with the following preamble:</a:t>
            </a:r>
          </a:p>
          <a:p>
            <a:pPr algn="just"/>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@prefix mfg:</a:t>
            </a:r>
          </a:p>
          <a:p>
            <a:pPr>
              <a:buNone/>
            </a:pPr>
            <a:r>
              <a:rPr lang="en-US" sz="2000" dirty="0">
                <a:latin typeface="Times New Roman" pitchFamily="18" charset="0"/>
                <a:cs typeface="Times New Roman" pitchFamily="18" charset="0"/>
              </a:rPr>
              <a:t>&lt;http://www.WorkingOntologist.com/Examples/Chapter3/Manufacturing#&gt;</a:t>
            </a:r>
          </a:p>
          <a:p>
            <a:pPr>
              <a:buNone/>
            </a:pPr>
            <a:r>
              <a:rPr lang="en-US" sz="2000" dirty="0">
                <a:latin typeface="Times New Roman" pitchFamily="18" charset="0"/>
                <a:cs typeface="Times New Roman" pitchFamily="18" charset="0"/>
              </a:rPr>
              <a:t>@prefix </a:t>
            </a:r>
            <a:r>
              <a:rPr lang="en-US" sz="2000" dirty="0" err="1">
                <a:latin typeface="Times New Roman" pitchFamily="18" charset="0"/>
                <a:cs typeface="Times New Roman" pitchFamily="18" charset="0"/>
              </a:rPr>
              <a:t>rdf</a:t>
            </a:r>
            <a:r>
              <a:rPr lang="en-US" sz="2000" dirty="0">
                <a:latin typeface="Times New Roman" pitchFamily="18" charset="0"/>
                <a:cs typeface="Times New Roman" pitchFamily="18" charset="0"/>
              </a:rPr>
              <a:t>: http://www.w3.org/1999/02/22-rdf-syntax-ns#</a:t>
            </a:r>
          </a:p>
          <a:p>
            <a:pPr algn="just">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Turtle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Once the local </a:t>
            </a:r>
            <a:r>
              <a:rPr lang="en-US" dirty="0" err="1">
                <a:latin typeface="Times New Roman" pitchFamily="18" charset="0"/>
                <a:cs typeface="Times New Roman" pitchFamily="18" charset="0"/>
              </a:rPr>
              <a:t>qnames</a:t>
            </a:r>
            <a:r>
              <a:rPr lang="en-US" dirty="0">
                <a:latin typeface="Times New Roman" pitchFamily="18" charset="0"/>
                <a:cs typeface="Times New Roman" pitchFamily="18" charset="0"/>
              </a:rPr>
              <a:t> have been defined, Turtle provides a very simple way to express a triple by listing three resources, using </a:t>
            </a:r>
            <a:r>
              <a:rPr lang="en-US" dirty="0" err="1">
                <a:latin typeface="Times New Roman" pitchFamily="18" charset="0"/>
                <a:cs typeface="Times New Roman" pitchFamily="18" charset="0"/>
              </a:rPr>
              <a:t>qname</a:t>
            </a:r>
            <a:r>
              <a:rPr lang="en-US" dirty="0">
                <a:latin typeface="Times New Roman" pitchFamily="18" charset="0"/>
                <a:cs typeface="Times New Roman" pitchFamily="18" charset="0"/>
              </a:rPr>
              <a:t> abbreviations, in subject/predicate/object order, followed by a period, such as the following:</a:t>
            </a:r>
          </a:p>
          <a:p>
            <a:pPr algn="ctr">
              <a:buNone/>
            </a:pPr>
            <a:r>
              <a:rPr lang="en-US" dirty="0">
                <a:latin typeface="Times New Roman" pitchFamily="18" charset="0"/>
                <a:cs typeface="Times New Roman" pitchFamily="18" charset="0"/>
              </a:rPr>
              <a:t>mfg:Product1 </a:t>
            </a:r>
            <a:r>
              <a:rPr lang="en-US" dirty="0" err="1">
                <a:latin typeface="Times New Roman" pitchFamily="18" charset="0"/>
                <a:cs typeface="Times New Roman" pitchFamily="18" charset="0"/>
              </a:rPr>
              <a:t>rdf:type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mfg:Product</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final period can come directly after the resource for the object, but we often put a space in front of it, to make it stand out visually. </a:t>
            </a:r>
          </a:p>
          <a:p>
            <a:pPr algn="just"/>
            <a:r>
              <a:rPr lang="en-US" dirty="0">
                <a:latin typeface="Times New Roman" pitchFamily="18" charset="0"/>
                <a:cs typeface="Times New Roman" pitchFamily="18" charset="0"/>
              </a:rPr>
              <a:t>This space is optional.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Turtle</a:t>
            </a:r>
            <a:endParaRPr lang="en-US" dirty="0"/>
          </a:p>
        </p:txBody>
      </p:sp>
      <p:sp>
        <p:nvSpPr>
          <p:cNvPr id="3" name="Content Placeholder 2"/>
          <p:cNvSpPr>
            <a:spLocks noGrp="1"/>
          </p:cNvSpPr>
          <p:nvPr>
            <p:ph idx="1"/>
          </p:nvPr>
        </p:nvSpPr>
        <p:spPr/>
        <p:txBody>
          <a:bodyPr>
            <a:normAutofit fontScale="85000" lnSpcReduction="10000"/>
          </a:bodyPr>
          <a:lstStyle/>
          <a:p>
            <a:r>
              <a:rPr lang="en-US" dirty="0">
                <a:latin typeface="Times New Roman" pitchFamily="18" charset="0"/>
                <a:cs typeface="Times New Roman" pitchFamily="18" charset="0"/>
              </a:rPr>
              <a:t>It is quite common (especially after importing tabular data) to have several triples that share a common subject. </a:t>
            </a:r>
          </a:p>
          <a:p>
            <a:r>
              <a:rPr lang="en-US" dirty="0">
                <a:latin typeface="Times New Roman" pitchFamily="18" charset="0"/>
                <a:cs typeface="Times New Roman" pitchFamily="18" charset="0"/>
              </a:rPr>
              <a:t>Turtle provides for a compact representation of such data.</a:t>
            </a:r>
          </a:p>
          <a:p>
            <a:r>
              <a:rPr lang="en-US" dirty="0">
                <a:latin typeface="Times New Roman" pitchFamily="18" charset="0"/>
                <a:cs typeface="Times New Roman" pitchFamily="18" charset="0"/>
              </a:rPr>
              <a:t>It begins with the first triple in subject/predicate/object order, as before; but instead of terminating with a period, it uses a semicolon (;) to indicate that another triple with the same subject follows. </a:t>
            </a:r>
          </a:p>
          <a:p>
            <a:r>
              <a:rPr lang="en-US" dirty="0">
                <a:latin typeface="Times New Roman" pitchFamily="18" charset="0"/>
                <a:cs typeface="Times New Roman" pitchFamily="18" charset="0"/>
              </a:rPr>
              <a:t>For that triple, only the predicate and object need to be specified (since it is the same subject from before).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a:latin typeface="Times New Roman" pitchFamily="18" charset="0"/>
                <a:cs typeface="Times New Roman" pitchFamily="18" charset="0"/>
              </a:rPr>
              <a:t>Turtle</a:t>
            </a:r>
            <a:endParaRPr lang="en-US" dirty="0"/>
          </a:p>
        </p:txBody>
      </p:sp>
      <p:sp>
        <p:nvSpPr>
          <p:cNvPr id="3" name="Content Placeholder 2"/>
          <p:cNvSpPr>
            <a:spLocks noGrp="1"/>
          </p:cNvSpPr>
          <p:nvPr>
            <p:ph idx="1"/>
          </p:nvPr>
        </p:nvSpPr>
        <p:spPr>
          <a:xfrm>
            <a:off x="457200" y="1196752"/>
            <a:ext cx="8229600" cy="5472608"/>
          </a:xfrm>
        </p:spPr>
        <p:txBody>
          <a:bodyPr>
            <a:noAutofit/>
          </a:bodyPr>
          <a:lstStyle/>
          <a:p>
            <a:r>
              <a:rPr lang="en-US" sz="1600" dirty="0">
                <a:latin typeface="Times New Roman" pitchFamily="18" charset="0"/>
                <a:cs typeface="Times New Roman" pitchFamily="18" charset="0"/>
              </a:rPr>
              <a:t>The information in Tables 3.13 and 3.14 about Product1 and Product2 appears in Turtle as follows:</a:t>
            </a:r>
          </a:p>
          <a:p>
            <a:r>
              <a:rPr lang="en-US" sz="1600" dirty="0">
                <a:latin typeface="Times New Roman" pitchFamily="18" charset="0"/>
                <a:cs typeface="Times New Roman" pitchFamily="18" charset="0"/>
              </a:rPr>
              <a:t>mfg:Product1 </a:t>
            </a:r>
            <a:r>
              <a:rPr lang="en-US" sz="1600" dirty="0" err="1">
                <a:latin typeface="Times New Roman" pitchFamily="18" charset="0"/>
                <a:cs typeface="Times New Roman" pitchFamily="18" charset="0"/>
              </a:rPr>
              <a:t>rdf:type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mfg:Product</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mfg:Product_Division</a:t>
            </a:r>
            <a:r>
              <a:rPr lang="en-US" sz="1600" dirty="0">
                <a:latin typeface="Times New Roman" pitchFamily="18" charset="0"/>
                <a:cs typeface="Times New Roman" pitchFamily="18" charset="0"/>
              </a:rPr>
              <a:t> “Manufacturing support”;</a:t>
            </a:r>
          </a:p>
          <a:p>
            <a:r>
              <a:rPr lang="en-US" sz="1600" dirty="0" err="1">
                <a:latin typeface="Times New Roman" pitchFamily="18" charset="0"/>
                <a:cs typeface="Times New Roman" pitchFamily="18" charset="0"/>
              </a:rPr>
              <a:t>mfg:Product_ID</a:t>
            </a:r>
            <a:r>
              <a:rPr lang="en-US" sz="1600" dirty="0">
                <a:latin typeface="Times New Roman" pitchFamily="18" charset="0"/>
                <a:cs typeface="Times New Roman" pitchFamily="18" charset="0"/>
              </a:rPr>
              <a:t> “1”;</a:t>
            </a:r>
          </a:p>
          <a:p>
            <a:r>
              <a:rPr lang="en-US" sz="1600" dirty="0" err="1">
                <a:latin typeface="Times New Roman" pitchFamily="18" charset="0"/>
                <a:cs typeface="Times New Roman" pitchFamily="18" charset="0"/>
              </a:rPr>
              <a:t>mfg:Product_Manufacture_Location</a:t>
            </a:r>
            <a:r>
              <a:rPr lang="en-US" sz="1600" dirty="0">
                <a:latin typeface="Times New Roman" pitchFamily="18" charset="0"/>
                <a:cs typeface="Times New Roman" pitchFamily="18" charset="0"/>
              </a:rPr>
              <a:t> “Sacramento”;</a:t>
            </a:r>
          </a:p>
          <a:p>
            <a:r>
              <a:rPr lang="en-US" sz="1600" dirty="0" err="1">
                <a:latin typeface="Times New Roman" pitchFamily="18" charset="0"/>
                <a:cs typeface="Times New Roman" pitchFamily="18" charset="0"/>
              </a:rPr>
              <a:t>mfg:Product_ModelNo</a:t>
            </a:r>
            <a:r>
              <a:rPr lang="en-US" sz="1600" dirty="0">
                <a:latin typeface="Times New Roman" pitchFamily="18" charset="0"/>
                <a:cs typeface="Times New Roman" pitchFamily="18" charset="0"/>
              </a:rPr>
              <a:t> “ZX-3”;</a:t>
            </a:r>
          </a:p>
          <a:p>
            <a:r>
              <a:rPr lang="en-US" sz="1600" dirty="0" err="1">
                <a:latin typeface="Times New Roman" pitchFamily="18" charset="0"/>
                <a:cs typeface="Times New Roman" pitchFamily="18" charset="0"/>
              </a:rPr>
              <a:t>mfg:Product_Product_Line</a:t>
            </a:r>
            <a:r>
              <a:rPr lang="en-US" sz="1600" dirty="0">
                <a:latin typeface="Times New Roman" pitchFamily="18" charset="0"/>
                <a:cs typeface="Times New Roman" pitchFamily="18" charset="0"/>
              </a:rPr>
              <a:t> “Paper Machine”;</a:t>
            </a:r>
          </a:p>
          <a:p>
            <a:r>
              <a:rPr lang="en-US" sz="1600" dirty="0" err="1">
                <a:latin typeface="Times New Roman" pitchFamily="18" charset="0"/>
                <a:cs typeface="Times New Roman" pitchFamily="18" charset="0"/>
              </a:rPr>
              <a:t>mfg:Product_SKU</a:t>
            </a:r>
            <a:r>
              <a:rPr lang="en-US" sz="1600" dirty="0">
                <a:latin typeface="Times New Roman" pitchFamily="18" charset="0"/>
                <a:cs typeface="Times New Roman" pitchFamily="18" charset="0"/>
              </a:rPr>
              <a:t> “FB3524”;</a:t>
            </a:r>
          </a:p>
          <a:p>
            <a:r>
              <a:rPr lang="en-US" sz="1600" dirty="0" err="1">
                <a:latin typeface="Times New Roman" pitchFamily="18" charset="0"/>
                <a:cs typeface="Times New Roman" pitchFamily="18" charset="0"/>
              </a:rPr>
              <a:t>mfg:Product_Available</a:t>
            </a:r>
            <a:r>
              <a:rPr lang="en-US" sz="1600" dirty="0">
                <a:latin typeface="Times New Roman" pitchFamily="18" charset="0"/>
                <a:cs typeface="Times New Roman" pitchFamily="18" charset="0"/>
              </a:rPr>
              <a:t> “23” .</a:t>
            </a:r>
          </a:p>
          <a:p>
            <a:r>
              <a:rPr lang="en-US" sz="1600" dirty="0">
                <a:latin typeface="Times New Roman" pitchFamily="18" charset="0"/>
                <a:cs typeface="Times New Roman" pitchFamily="18" charset="0"/>
              </a:rPr>
              <a:t>mfg:Product2 </a:t>
            </a:r>
            <a:r>
              <a:rPr lang="en-US" sz="1600" dirty="0" err="1">
                <a:latin typeface="Times New Roman" pitchFamily="18" charset="0"/>
                <a:cs typeface="Times New Roman" pitchFamily="18" charset="0"/>
              </a:rPr>
              <a:t>rdf:type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mfg:Product</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mfg:Product_Division</a:t>
            </a:r>
            <a:r>
              <a:rPr lang="en-US" sz="1600" dirty="0">
                <a:latin typeface="Times New Roman" pitchFamily="18" charset="0"/>
                <a:cs typeface="Times New Roman" pitchFamily="18" charset="0"/>
              </a:rPr>
              <a:t> “Manufacturing support”;</a:t>
            </a:r>
          </a:p>
          <a:p>
            <a:r>
              <a:rPr lang="en-US" sz="1600" dirty="0" err="1">
                <a:latin typeface="Times New Roman" pitchFamily="18" charset="0"/>
                <a:cs typeface="Times New Roman" pitchFamily="18" charset="0"/>
              </a:rPr>
              <a:t>mfg:Product_ID</a:t>
            </a:r>
            <a:r>
              <a:rPr lang="en-US" sz="1600" dirty="0">
                <a:latin typeface="Times New Roman" pitchFamily="18" charset="0"/>
                <a:cs typeface="Times New Roman" pitchFamily="18" charset="0"/>
              </a:rPr>
              <a:t> “2”;</a:t>
            </a:r>
          </a:p>
          <a:p>
            <a:r>
              <a:rPr lang="en-US" sz="1600" dirty="0" err="1">
                <a:latin typeface="Times New Roman" pitchFamily="18" charset="0"/>
                <a:cs typeface="Times New Roman" pitchFamily="18" charset="0"/>
              </a:rPr>
              <a:t>mfg:Product_Manufacture_Location</a:t>
            </a:r>
            <a:r>
              <a:rPr lang="en-US" sz="1600" dirty="0">
                <a:latin typeface="Times New Roman" pitchFamily="18" charset="0"/>
                <a:cs typeface="Times New Roman" pitchFamily="18" charset="0"/>
              </a:rPr>
              <a:t> “Sacramento”;</a:t>
            </a:r>
          </a:p>
          <a:p>
            <a:r>
              <a:rPr lang="en-US" sz="1600" dirty="0" err="1">
                <a:latin typeface="Times New Roman" pitchFamily="18" charset="0"/>
                <a:cs typeface="Times New Roman" pitchFamily="18" charset="0"/>
              </a:rPr>
              <a:t>mfg:Product_ModelNo</a:t>
            </a:r>
            <a:r>
              <a:rPr lang="en-US" sz="1600" dirty="0">
                <a:latin typeface="Times New Roman" pitchFamily="18" charset="0"/>
                <a:cs typeface="Times New Roman" pitchFamily="18" charset="0"/>
              </a:rPr>
              <a:t> “ZX-3P”;</a:t>
            </a:r>
          </a:p>
          <a:p>
            <a:r>
              <a:rPr lang="en-US" sz="1600" dirty="0" err="1">
                <a:latin typeface="Times New Roman" pitchFamily="18" charset="0"/>
                <a:cs typeface="Times New Roman" pitchFamily="18" charset="0"/>
              </a:rPr>
              <a:t>mfg:Product_Product_Line</a:t>
            </a:r>
            <a:r>
              <a:rPr lang="en-US" sz="1600" dirty="0">
                <a:latin typeface="Times New Roman" pitchFamily="18" charset="0"/>
                <a:cs typeface="Times New Roman" pitchFamily="18" charset="0"/>
              </a:rPr>
              <a:t> “Paper Machine”;</a:t>
            </a:r>
          </a:p>
          <a:p>
            <a:r>
              <a:rPr lang="en-US" sz="1600" dirty="0" err="1">
                <a:latin typeface="Times New Roman" pitchFamily="18" charset="0"/>
                <a:cs typeface="Times New Roman" pitchFamily="18" charset="0"/>
              </a:rPr>
              <a:t>mfg:Product_SKU</a:t>
            </a:r>
            <a:r>
              <a:rPr lang="en-US" sz="1600" dirty="0">
                <a:latin typeface="Times New Roman" pitchFamily="18" charset="0"/>
                <a:cs typeface="Times New Roman" pitchFamily="18" charset="0"/>
              </a:rPr>
              <a:t> “KD5243”;</a:t>
            </a:r>
          </a:p>
          <a:p>
            <a:r>
              <a:rPr lang="en-US" sz="1600" dirty="0" err="1">
                <a:latin typeface="Times New Roman" pitchFamily="18" charset="0"/>
                <a:cs typeface="Times New Roman" pitchFamily="18" charset="0"/>
              </a:rPr>
              <a:t>mfg:Product_Available</a:t>
            </a:r>
            <a:r>
              <a:rPr lang="en-US" sz="1600" dirty="0">
                <a:latin typeface="Times New Roman" pitchFamily="18" charset="0"/>
                <a:cs typeface="Times New Roman" pitchFamily="18" charset="0"/>
              </a:rPr>
              <a:t>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Turtle</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When there are several triples that share both subject and predicate, Turtle provides a compact way to express this as well so that neither the subject nor the predicate needs to be repeated. </a:t>
            </a:r>
          </a:p>
          <a:p>
            <a:r>
              <a:rPr lang="en-US" dirty="0">
                <a:latin typeface="Times New Roman" pitchFamily="18" charset="0"/>
                <a:cs typeface="Times New Roman" pitchFamily="18" charset="0"/>
              </a:rPr>
              <a:t>Turtle uses a comma (,) to separate the objects. </a:t>
            </a:r>
          </a:p>
          <a:p>
            <a:r>
              <a:rPr lang="en-US" dirty="0">
                <a:latin typeface="Times New Roman" pitchFamily="18" charset="0"/>
                <a:cs typeface="Times New Roman" pitchFamily="18" charset="0"/>
              </a:rPr>
              <a:t>So the fact that Shakespeare had three children named Susanna, Judith, and </a:t>
            </a:r>
            <a:r>
              <a:rPr lang="en-US" dirty="0" err="1">
                <a:latin typeface="Times New Roman" pitchFamily="18" charset="0"/>
                <a:cs typeface="Times New Roman" pitchFamily="18" charset="0"/>
              </a:rPr>
              <a:t>Hamnet</a:t>
            </a:r>
            <a:r>
              <a:rPr lang="en-US" dirty="0">
                <a:latin typeface="Times New Roman" pitchFamily="18" charset="0"/>
                <a:cs typeface="Times New Roman" pitchFamily="18" charset="0"/>
              </a:rPr>
              <a:t> can be expressed as follows:</a:t>
            </a:r>
          </a:p>
          <a:p>
            <a:r>
              <a:rPr lang="en-US" dirty="0" err="1">
                <a:latin typeface="Times New Roman" pitchFamily="18" charset="0"/>
                <a:cs typeface="Times New Roman" pitchFamily="18" charset="0"/>
              </a:rPr>
              <a:t>lit:Shakespeare</a:t>
            </a:r>
            <a:r>
              <a:rPr lang="en-US" dirty="0">
                <a:latin typeface="Times New Roman" pitchFamily="18" charset="0"/>
                <a:cs typeface="Times New Roman" pitchFamily="18" charset="0"/>
              </a:rPr>
              <a:t> b:hasChild b:Susanna, b:Judith, b:Hamnet.</a:t>
            </a:r>
          </a:p>
          <a:p>
            <a:r>
              <a:rPr lang="en-US" dirty="0">
                <a:latin typeface="Times New Roman" pitchFamily="18" charset="0"/>
                <a:cs typeface="Times New Roman" pitchFamily="18" charset="0"/>
              </a:rPr>
              <a:t>There are actually three triples represented here—namely:</a:t>
            </a:r>
          </a:p>
          <a:p>
            <a:r>
              <a:rPr lang="en-US" dirty="0" err="1">
                <a:latin typeface="Times New Roman" pitchFamily="18" charset="0"/>
                <a:cs typeface="Times New Roman" pitchFamily="18" charset="0"/>
              </a:rPr>
              <a:t>lit:Shakespeare</a:t>
            </a:r>
            <a:r>
              <a:rPr lang="en-US" dirty="0">
                <a:latin typeface="Times New Roman" pitchFamily="18" charset="0"/>
                <a:cs typeface="Times New Roman" pitchFamily="18" charset="0"/>
              </a:rPr>
              <a:t> b:hasChild b:Susanna.</a:t>
            </a:r>
          </a:p>
          <a:p>
            <a:r>
              <a:rPr lang="en-US" dirty="0" err="1">
                <a:latin typeface="Times New Roman" pitchFamily="18" charset="0"/>
                <a:cs typeface="Times New Roman" pitchFamily="18" charset="0"/>
              </a:rPr>
              <a:t>lit:Shakespeare</a:t>
            </a:r>
            <a:r>
              <a:rPr lang="en-US" dirty="0">
                <a:latin typeface="Times New Roman" pitchFamily="18" charset="0"/>
                <a:cs typeface="Times New Roman" pitchFamily="18" charset="0"/>
              </a:rPr>
              <a:t> b:hasChild b:Judith.</a:t>
            </a:r>
          </a:p>
          <a:p>
            <a:r>
              <a:rPr lang="en-US" dirty="0" err="1">
                <a:latin typeface="Times New Roman" pitchFamily="18" charset="0"/>
                <a:cs typeface="Times New Roman" pitchFamily="18" charset="0"/>
              </a:rPr>
              <a:t>lit:Shakespeare</a:t>
            </a:r>
            <a:r>
              <a:rPr lang="en-US" dirty="0">
                <a:latin typeface="Times New Roman" pitchFamily="18" charset="0"/>
                <a:cs typeface="Times New Roman" pitchFamily="18" charset="0"/>
              </a:rPr>
              <a:t> b:hasChild b:Hamnet.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Distributing Data Across the Web</a:t>
            </a:r>
            <a:br>
              <a:rPr lang="en-US" dirty="0"/>
            </a:br>
            <a:r>
              <a:rPr lang="en-US" dirty="0"/>
              <a:t>Row by Row</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539552" y="1700808"/>
            <a:ext cx="8064896" cy="439248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Turtle</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Turtle provides some abbreviations to improve terseness and readability; in this book, we use just a few of these.</a:t>
            </a:r>
          </a:p>
          <a:p>
            <a:r>
              <a:rPr lang="en-US" dirty="0">
                <a:latin typeface="Times New Roman" pitchFamily="18" charset="0"/>
                <a:cs typeface="Times New Roman" pitchFamily="18" charset="0"/>
              </a:rPr>
              <a:t>One of the most widely used abbreviations is to use the word a to mean </a:t>
            </a:r>
            <a:r>
              <a:rPr lang="en-US" dirty="0" err="1">
                <a:latin typeface="Times New Roman" pitchFamily="18" charset="0"/>
                <a:cs typeface="Times New Roman" pitchFamily="18" charset="0"/>
              </a:rPr>
              <a:t>rdf:type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The motivation for this is that in common speech, we are likely to say, “Product1 is a Product” or “Shakespeare is a playwright” for the triples,</a:t>
            </a:r>
          </a:p>
          <a:p>
            <a:pPr>
              <a:buNone/>
            </a:pPr>
            <a:r>
              <a:rPr lang="en-US" dirty="0">
                <a:latin typeface="Times New Roman" pitchFamily="18" charset="0"/>
                <a:cs typeface="Times New Roman" pitchFamily="18" charset="0"/>
              </a:rPr>
              <a:t>	mfg:Product1 </a:t>
            </a:r>
            <a:r>
              <a:rPr lang="en-US" dirty="0" err="1">
                <a:latin typeface="Times New Roman" pitchFamily="18" charset="0"/>
                <a:cs typeface="Times New Roman" pitchFamily="18" charset="0"/>
              </a:rPr>
              <a:t>rdf:type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mfg:Product</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lit:Shakespeare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rdf:type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lit:Playwright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respectively. Thus we will usually write instead:</a:t>
            </a:r>
          </a:p>
          <a:p>
            <a:pPr>
              <a:buNone/>
            </a:pPr>
            <a:r>
              <a:rPr lang="en-US" dirty="0">
                <a:latin typeface="Times New Roman" pitchFamily="18" charset="0"/>
                <a:cs typeface="Times New Roman" pitchFamily="18" charset="0"/>
              </a:rPr>
              <a:t>	mfg:Product1 a </a:t>
            </a:r>
            <a:r>
              <a:rPr lang="en-US" dirty="0" err="1">
                <a:latin typeface="Times New Roman" pitchFamily="18" charset="0"/>
                <a:cs typeface="Times New Roman" pitchFamily="18" charset="0"/>
              </a:rPr>
              <a:t>mfg:Product</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lit:Shakespeare</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lit:Playwright</a:t>
            </a:r>
            <a:r>
              <a:rPr lang="en-US" dirty="0">
                <a:latin typeface="Times New Roman" pitchFamily="18" charset="0"/>
                <a:cs typeface="Times New Roman" pitchFamily="18" charset="0"/>
              </a:rPr>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RDF/XML</a:t>
            </a:r>
          </a:p>
        </p:txBody>
      </p:sp>
      <p:sp>
        <p:nvSpPr>
          <p:cNvPr id="3" name="Content Placeholder 2"/>
          <p:cNvSpPr>
            <a:spLocks noGrp="1"/>
          </p:cNvSpPr>
          <p:nvPr>
            <p:ph idx="1"/>
          </p:nvPr>
        </p:nvSpPr>
        <p:spPr/>
        <p:txBody>
          <a:bodyPr>
            <a:normAutofit fontScale="70000" lnSpcReduction="20000"/>
          </a:bodyPr>
          <a:lstStyle/>
          <a:p>
            <a:r>
              <a:rPr lang="en-US" dirty="0"/>
              <a:t>While Turtle is convenient for human consumption and is more compact for the printed page, many Web infrastructures are accustomed to representing information in HTML or, more generally, XML.</a:t>
            </a:r>
          </a:p>
          <a:p>
            <a:r>
              <a:rPr lang="en-US" dirty="0"/>
              <a:t>For this reason, the W3C has recommended the use of an XML serialization of RDF called RDF/XML.</a:t>
            </a:r>
          </a:p>
          <a:p>
            <a:r>
              <a:rPr lang="en-US" dirty="0"/>
              <a:t>The information about Product1 and Product2 just shown looks as follows in RDF/XML. </a:t>
            </a:r>
          </a:p>
          <a:p>
            <a:r>
              <a:rPr lang="en-US" dirty="0"/>
              <a:t>In this example, the subjects (Product1 and Product2) are referenced using the XML attribute </a:t>
            </a:r>
            <a:r>
              <a:rPr lang="en-US" dirty="0" err="1"/>
              <a:t>rdf:about</a:t>
            </a:r>
            <a:r>
              <a:rPr lang="en-US" dirty="0"/>
              <a:t>; the triples with each of these as subjects appear as </a:t>
            </a:r>
            <a:r>
              <a:rPr lang="en-US" dirty="0" err="1"/>
              <a:t>subelements</a:t>
            </a:r>
            <a:r>
              <a:rPr lang="en-US" dirty="0"/>
              <a:t> within these definitions.</a:t>
            </a:r>
          </a:p>
          <a:p>
            <a:r>
              <a:rPr lang="en-US" dirty="0"/>
              <a:t>The complete details of the RDF/XML syntax are beyond the scope of this discussion and can be found in http://www.w3.org/TR/rdf-syntax-grammar/.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92088"/>
          </a:xfrm>
        </p:spPr>
        <p:txBody>
          <a:bodyPr/>
          <a:lstStyle/>
          <a:p>
            <a:r>
              <a:rPr lang="en-US" dirty="0">
                <a:latin typeface="Times New Roman" pitchFamily="18" charset="0"/>
                <a:cs typeface="Times New Roman" pitchFamily="18" charset="0"/>
              </a:rPr>
              <a:t>Example</a:t>
            </a:r>
          </a:p>
        </p:txBody>
      </p:sp>
      <p:sp>
        <p:nvSpPr>
          <p:cNvPr id="3" name="Content Placeholder 2"/>
          <p:cNvSpPr>
            <a:spLocks noGrp="1"/>
          </p:cNvSpPr>
          <p:nvPr>
            <p:ph idx="1"/>
          </p:nvPr>
        </p:nvSpPr>
        <p:spPr>
          <a:xfrm>
            <a:off x="457200" y="836712"/>
            <a:ext cx="8229600" cy="5688632"/>
          </a:xfrm>
        </p:spPr>
        <p:txBody>
          <a:bodyPr>
            <a:normAutofit fontScale="40000" lnSpcReduction="20000"/>
          </a:bodyPr>
          <a:lstStyle/>
          <a:p>
            <a:pPr marL="0" indent="0">
              <a:buNone/>
            </a:pPr>
            <a:r>
              <a:rPr lang="en-US" dirty="0"/>
              <a:t>&lt;</a:t>
            </a:r>
            <a:r>
              <a:rPr lang="en-US" dirty="0" err="1"/>
              <a:t>rdf:RDF</a:t>
            </a:r>
            <a:endParaRPr lang="en-US" dirty="0"/>
          </a:p>
          <a:p>
            <a:pPr marL="0" indent="0">
              <a:buNone/>
            </a:pPr>
            <a:r>
              <a:rPr lang="en-US" dirty="0" err="1"/>
              <a:t>xmlns:mfg</a:t>
            </a:r>
            <a:r>
              <a:rPr lang="en-US" dirty="0"/>
              <a:t>=“http://</a:t>
            </a:r>
            <a:r>
              <a:rPr lang="en-US"/>
              <a:t>www.WorkingOntologist.com/Examples/Chapter3/</a:t>
            </a:r>
          </a:p>
          <a:p>
            <a:pPr marL="0" indent="0">
              <a:buNone/>
            </a:pPr>
            <a:r>
              <a:rPr lang="en-US" dirty="0"/>
              <a:t>Manufacturing#”</a:t>
            </a:r>
          </a:p>
          <a:p>
            <a:pPr marL="0" indent="0">
              <a:buNone/>
            </a:pPr>
            <a:r>
              <a:rPr lang="en-US" dirty="0" err="1"/>
              <a:t>xmlns:rdf</a:t>
            </a:r>
            <a:r>
              <a:rPr lang="en-US" dirty="0"/>
              <a:t>=“http://www.w3.org/1999/02/22-rdf-syntaxns#”&gt;</a:t>
            </a:r>
          </a:p>
          <a:p>
            <a:pPr marL="0" indent="0">
              <a:buNone/>
            </a:pPr>
            <a:r>
              <a:rPr lang="en-US" dirty="0"/>
              <a:t>&lt;</a:t>
            </a:r>
            <a:r>
              <a:rPr lang="en-US" dirty="0" err="1"/>
              <a:t>mfg:Product</a:t>
            </a:r>
            <a:r>
              <a:rPr lang="en-US" dirty="0"/>
              <a:t> </a:t>
            </a:r>
            <a:r>
              <a:rPr lang="en-US" dirty="0" err="1"/>
              <a:t>rdf:about</a:t>
            </a:r>
            <a:r>
              <a:rPr lang="en-US" dirty="0"/>
              <a:t>=“http://www.WorkingOntologist.com/Examples/Chapter3/Manufacturing#Product1”&gt;</a:t>
            </a:r>
          </a:p>
          <a:p>
            <a:pPr marL="0" indent="0">
              <a:buNone/>
            </a:pPr>
            <a:r>
              <a:rPr lang="en-US" dirty="0"/>
              <a:t>&lt;</a:t>
            </a:r>
            <a:r>
              <a:rPr lang="en-US" dirty="0" err="1"/>
              <a:t>mfg:Available</a:t>
            </a:r>
            <a:r>
              <a:rPr lang="en-US" dirty="0"/>
              <a:t>&gt;23&lt;/</a:t>
            </a:r>
            <a:r>
              <a:rPr lang="en-US" dirty="0" err="1"/>
              <a:t>mfg:Available</a:t>
            </a:r>
            <a:r>
              <a:rPr lang="en-US" dirty="0"/>
              <a:t>&gt;</a:t>
            </a:r>
          </a:p>
          <a:p>
            <a:pPr marL="0" indent="0">
              <a:buNone/>
            </a:pPr>
            <a:r>
              <a:rPr lang="en-US" dirty="0"/>
              <a:t>&lt;</a:t>
            </a:r>
            <a:r>
              <a:rPr lang="en-US" dirty="0" err="1"/>
              <a:t>mfg:Division</a:t>
            </a:r>
            <a:r>
              <a:rPr lang="en-US" dirty="0"/>
              <a:t>&gt;Manufacturing support&lt;/</a:t>
            </a:r>
            <a:r>
              <a:rPr lang="en-US" dirty="0" err="1"/>
              <a:t>mfg:Division</a:t>
            </a:r>
            <a:r>
              <a:rPr lang="en-US" dirty="0"/>
              <a:t>&gt;</a:t>
            </a:r>
          </a:p>
          <a:p>
            <a:pPr marL="0" indent="0">
              <a:buNone/>
            </a:pPr>
            <a:r>
              <a:rPr lang="en-US" dirty="0"/>
              <a:t>&lt;</a:t>
            </a:r>
            <a:r>
              <a:rPr lang="en-US" dirty="0" err="1"/>
              <a:t>mfg:ProductLine</a:t>
            </a:r>
            <a:r>
              <a:rPr lang="en-US" dirty="0"/>
              <a:t>&gt;Paper machine&lt;/</a:t>
            </a:r>
            <a:r>
              <a:rPr lang="en-US" dirty="0" err="1"/>
              <a:t>mfg:ProductLine</a:t>
            </a:r>
            <a:r>
              <a:rPr lang="en-US" dirty="0"/>
              <a:t>&gt;</a:t>
            </a:r>
          </a:p>
          <a:p>
            <a:pPr marL="0" indent="0">
              <a:buNone/>
            </a:pPr>
            <a:r>
              <a:rPr lang="en-US" dirty="0"/>
              <a:t>&lt;</a:t>
            </a:r>
            <a:r>
              <a:rPr lang="en-US" dirty="0" err="1"/>
              <a:t>mfg:SKU</a:t>
            </a:r>
            <a:r>
              <a:rPr lang="en-US" dirty="0"/>
              <a:t>&gt;FB3524&lt;/</a:t>
            </a:r>
            <a:r>
              <a:rPr lang="en-US" dirty="0" err="1"/>
              <a:t>mfg:SKU</a:t>
            </a:r>
            <a:r>
              <a:rPr lang="en-US" dirty="0"/>
              <a:t>&gt;</a:t>
            </a:r>
          </a:p>
          <a:p>
            <a:pPr marL="0" indent="0">
              <a:buNone/>
            </a:pPr>
            <a:r>
              <a:rPr lang="en-US" dirty="0"/>
              <a:t>&lt;</a:t>
            </a:r>
            <a:r>
              <a:rPr lang="en-US" dirty="0" err="1"/>
              <a:t>mfg:ModelNo</a:t>
            </a:r>
            <a:r>
              <a:rPr lang="en-US" dirty="0"/>
              <a:t>&gt;ZX-3&lt;/</a:t>
            </a:r>
            <a:r>
              <a:rPr lang="en-US" dirty="0" err="1"/>
              <a:t>mfg:ModelNo</a:t>
            </a:r>
            <a:r>
              <a:rPr lang="en-US" dirty="0"/>
              <a:t>&gt;</a:t>
            </a:r>
          </a:p>
          <a:p>
            <a:pPr marL="0" indent="0">
              <a:buNone/>
            </a:pPr>
            <a:r>
              <a:rPr lang="en-US" dirty="0"/>
              <a:t>&lt;</a:t>
            </a:r>
            <a:r>
              <a:rPr lang="en-US" dirty="0" err="1"/>
              <a:t>mfg:ManufactureLocation</a:t>
            </a:r>
            <a:r>
              <a:rPr lang="en-US" dirty="0"/>
              <a:t>&gt;Sacramento&lt;/</a:t>
            </a:r>
            <a:r>
              <a:rPr lang="en-US" dirty="0" err="1"/>
              <a:t>mfg:Manufacture</a:t>
            </a:r>
            <a:r>
              <a:rPr lang="en-US" dirty="0"/>
              <a:t> Location&gt;</a:t>
            </a:r>
          </a:p>
          <a:p>
            <a:pPr marL="0" indent="0">
              <a:buNone/>
            </a:pPr>
            <a:r>
              <a:rPr lang="en-US" dirty="0"/>
              <a:t>&lt;/</a:t>
            </a:r>
            <a:r>
              <a:rPr lang="en-US" dirty="0" err="1"/>
              <a:t>mfg:Product</a:t>
            </a:r>
            <a:r>
              <a:rPr lang="en-US" dirty="0"/>
              <a:t>&gt;</a:t>
            </a:r>
          </a:p>
          <a:p>
            <a:pPr marL="0" indent="0">
              <a:buNone/>
            </a:pPr>
            <a:endParaRPr lang="en-US" dirty="0"/>
          </a:p>
          <a:p>
            <a:pPr marL="0" indent="0">
              <a:buNone/>
            </a:pPr>
            <a:r>
              <a:rPr lang="en-US" dirty="0"/>
              <a:t>&lt;</a:t>
            </a:r>
            <a:r>
              <a:rPr lang="en-US" dirty="0" err="1"/>
              <a:t>mfg:Product</a:t>
            </a:r>
            <a:endParaRPr lang="en-US" dirty="0"/>
          </a:p>
          <a:p>
            <a:pPr marL="0" indent="0">
              <a:buNone/>
            </a:pPr>
            <a:r>
              <a:rPr lang="en-US" dirty="0" err="1"/>
              <a:t>rdf:about</a:t>
            </a:r>
            <a:r>
              <a:rPr lang="en-US" dirty="0"/>
              <a:t>=“http://www.WorkingOntologist.com/Examples/Chapter3/</a:t>
            </a:r>
          </a:p>
          <a:p>
            <a:pPr marL="0" indent="0">
              <a:buNone/>
            </a:pPr>
            <a:r>
              <a:rPr lang="en-US" dirty="0"/>
              <a:t>Manufacturing#Product2”&gt;</a:t>
            </a:r>
          </a:p>
          <a:p>
            <a:pPr marL="0" indent="0">
              <a:buNone/>
            </a:pPr>
            <a:r>
              <a:rPr lang="en-US" dirty="0"/>
              <a:t>&lt;</a:t>
            </a:r>
            <a:r>
              <a:rPr lang="en-US" dirty="0" err="1"/>
              <a:t>mfg:SKU</a:t>
            </a:r>
            <a:r>
              <a:rPr lang="en-US" dirty="0"/>
              <a:t>&gt;KD5243&lt;/</a:t>
            </a:r>
            <a:r>
              <a:rPr lang="en-US" dirty="0" err="1"/>
              <a:t>mfg:SKU</a:t>
            </a:r>
            <a:r>
              <a:rPr lang="en-US" dirty="0"/>
              <a:t>&gt;</a:t>
            </a:r>
          </a:p>
          <a:p>
            <a:pPr marL="0" indent="0">
              <a:buNone/>
            </a:pPr>
            <a:r>
              <a:rPr lang="en-US" dirty="0"/>
              <a:t>&lt;</a:t>
            </a:r>
            <a:r>
              <a:rPr lang="en-US" dirty="0" err="1"/>
              <a:t>mfg:Division</a:t>
            </a:r>
            <a:r>
              <a:rPr lang="en-US" dirty="0"/>
              <a:t>&gt;Manufacturing support&lt;/</a:t>
            </a:r>
            <a:r>
              <a:rPr lang="en-US" dirty="0" err="1"/>
              <a:t>mfg:Division</a:t>
            </a:r>
            <a:r>
              <a:rPr lang="en-US" dirty="0"/>
              <a:t>&gt;</a:t>
            </a:r>
          </a:p>
          <a:p>
            <a:pPr marL="0" indent="0">
              <a:buNone/>
            </a:pPr>
            <a:r>
              <a:rPr lang="en-US" dirty="0"/>
              <a:t>&lt;</a:t>
            </a:r>
            <a:r>
              <a:rPr lang="en-US" dirty="0" err="1"/>
              <a:t>mfg:ManufactureLocation</a:t>
            </a:r>
            <a:r>
              <a:rPr lang="en-US" dirty="0"/>
              <a:t>&gt;Sacramento&lt;/</a:t>
            </a:r>
            <a:r>
              <a:rPr lang="en-US" dirty="0" err="1"/>
              <a:t>mfg:Manufacture</a:t>
            </a:r>
            <a:endParaRPr lang="en-US" dirty="0"/>
          </a:p>
          <a:p>
            <a:pPr marL="0" indent="0">
              <a:buNone/>
            </a:pPr>
            <a:r>
              <a:rPr lang="en-US" dirty="0"/>
              <a:t>Location&gt;</a:t>
            </a:r>
          </a:p>
          <a:p>
            <a:pPr marL="0" indent="0">
              <a:buNone/>
            </a:pPr>
            <a:r>
              <a:rPr lang="en-US" dirty="0"/>
              <a:t>&lt;</a:t>
            </a:r>
            <a:r>
              <a:rPr lang="en-US" dirty="0" err="1"/>
              <a:t>mfg:Available</a:t>
            </a:r>
            <a:r>
              <a:rPr lang="en-US" dirty="0"/>
              <a:t>&gt;4&lt;/</a:t>
            </a:r>
            <a:r>
              <a:rPr lang="en-US" dirty="0" err="1"/>
              <a:t>mfg:Available</a:t>
            </a:r>
            <a:r>
              <a:rPr lang="en-US" dirty="0"/>
              <a:t>&gt;</a:t>
            </a:r>
          </a:p>
          <a:p>
            <a:pPr marL="0" indent="0">
              <a:buNone/>
            </a:pPr>
            <a:r>
              <a:rPr lang="en-US" dirty="0"/>
              <a:t>&lt;</a:t>
            </a:r>
            <a:r>
              <a:rPr lang="en-US" dirty="0" err="1"/>
              <a:t>mfg:ModelNo</a:t>
            </a:r>
            <a:r>
              <a:rPr lang="en-US" dirty="0"/>
              <a:t>&gt;ZX-3P&lt;/</a:t>
            </a:r>
            <a:r>
              <a:rPr lang="en-US" dirty="0" err="1"/>
              <a:t>mfg:ModelNo</a:t>
            </a:r>
            <a:r>
              <a:rPr lang="en-US" dirty="0"/>
              <a:t>&gt;</a:t>
            </a:r>
          </a:p>
          <a:p>
            <a:pPr marL="0" indent="0">
              <a:buNone/>
            </a:pPr>
            <a:r>
              <a:rPr lang="en-US" dirty="0"/>
              <a:t>&lt;</a:t>
            </a:r>
            <a:r>
              <a:rPr lang="en-US" dirty="0" err="1"/>
              <a:t>mfg:ProductLine</a:t>
            </a:r>
            <a:r>
              <a:rPr lang="en-US" dirty="0"/>
              <a:t>&gt;Paper machine&lt;/</a:t>
            </a:r>
            <a:r>
              <a:rPr lang="en-US" dirty="0" err="1"/>
              <a:t>mfg:ProductLine</a:t>
            </a:r>
            <a:r>
              <a:rPr lang="en-US" dirty="0"/>
              <a:t>&gt;</a:t>
            </a:r>
          </a:p>
          <a:p>
            <a:pPr marL="0" indent="0">
              <a:buNone/>
            </a:pPr>
            <a:r>
              <a:rPr lang="en-US" dirty="0"/>
              <a:t>&lt;/</a:t>
            </a:r>
            <a:r>
              <a:rPr lang="en-US" dirty="0" err="1"/>
              <a:t>mfg:Product</a:t>
            </a:r>
            <a:r>
              <a:rPr lang="en-US" dirty="0"/>
              <a:t>&gt;</a:t>
            </a:r>
          </a:p>
          <a:p>
            <a:pPr marL="0" indent="0">
              <a:buNone/>
            </a:pPr>
            <a:r>
              <a:rPr lang="en-US" dirty="0"/>
              <a:t>&lt;/</a:t>
            </a:r>
            <a:r>
              <a:rPr lang="en-US" dirty="0" err="1"/>
              <a:t>rdf:RDF</a:t>
            </a:r>
            <a:r>
              <a:rPr lang="en-US" dirty="0"/>
              <a: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Note</a:t>
            </a:r>
          </a:p>
        </p:txBody>
      </p:sp>
      <p:sp>
        <p:nvSpPr>
          <p:cNvPr id="3" name="Content Placeholder 2"/>
          <p:cNvSpPr>
            <a:spLocks noGrp="1"/>
          </p:cNvSpPr>
          <p:nvPr>
            <p:ph idx="1"/>
          </p:nvPr>
        </p:nvSpPr>
        <p:spPr>
          <a:xfrm>
            <a:off x="251520" y="1600200"/>
            <a:ext cx="8712968" cy="4525963"/>
          </a:xfrm>
        </p:spPr>
        <p:txBody>
          <a:bodyPr>
            <a:normAutofit/>
          </a:bodyPr>
          <a:lstStyle/>
          <a:p>
            <a:pPr algn="just"/>
            <a:r>
              <a:rPr lang="en-US" dirty="0">
                <a:latin typeface="Times New Roman" pitchFamily="18" charset="0"/>
                <a:cs typeface="Times New Roman" pitchFamily="18" charset="0"/>
              </a:rPr>
              <a:t>The same information is contained in the RDF/XML form as in the Turtle, including the declarations of the </a:t>
            </a:r>
            <a:r>
              <a:rPr lang="en-US" dirty="0" err="1">
                <a:latin typeface="Times New Roman" pitchFamily="18" charset="0"/>
                <a:cs typeface="Times New Roman" pitchFamily="18" charset="0"/>
              </a:rPr>
              <a:t>qnames</a:t>
            </a:r>
            <a:r>
              <a:rPr lang="en-US" dirty="0">
                <a:latin typeface="Times New Roman" pitchFamily="18" charset="0"/>
                <a:cs typeface="Times New Roman" pitchFamily="18" charset="0"/>
              </a:rPr>
              <a:t> for mfg: and </a:t>
            </a:r>
            <a:r>
              <a:rPr lang="en-US" dirty="0" err="1">
                <a:latin typeface="Times New Roman" pitchFamily="18" charset="0"/>
                <a:cs typeface="Times New Roman" pitchFamily="18" charset="0"/>
              </a:rPr>
              <a:t>rdf</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RDF/XML includes a number of rules for determining the fully qualified URI of a resource mentioned in an RDF/XML document. </a:t>
            </a:r>
          </a:p>
          <a:p>
            <a:pPr algn="just"/>
            <a:r>
              <a:rPr lang="en-US" dirty="0">
                <a:latin typeface="Times New Roman" pitchFamily="18" charset="0"/>
                <a:cs typeface="Times New Roman" pitchFamily="18" charset="0"/>
              </a:rPr>
              <a:t>These details are quite involved and will not be used for the examples in this book.</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SPARQL Query Language for RDF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a:latin typeface="Times New Roman" pitchFamily="18" charset="0"/>
                <a:cs typeface="Times New Roman" pitchFamily="18" charset="0"/>
              </a:rPr>
              <a:t>The SPARQL query language includes a protocol for communicating queries and results so that a query engine can act as a web service. </a:t>
            </a:r>
          </a:p>
          <a:p>
            <a:pPr algn="just"/>
            <a:r>
              <a:rPr lang="en-US" sz="2400" dirty="0">
                <a:latin typeface="Times New Roman" pitchFamily="18" charset="0"/>
                <a:cs typeface="Times New Roman" pitchFamily="18" charset="0"/>
              </a:rPr>
              <a:t>This provides another source of data for the semantic web—the so-called SPARQL endpoints provide access to large amounts of structured RDF data. </a:t>
            </a:r>
          </a:p>
          <a:p>
            <a:pPr algn="just"/>
            <a:r>
              <a:rPr lang="en-US" sz="2400" dirty="0">
                <a:latin typeface="Times New Roman" pitchFamily="18" charset="0"/>
                <a:cs typeface="Times New Roman" pitchFamily="18" charset="0"/>
              </a:rPr>
              <a:t>It is even possible to provide SPARQL access to databases that are not triple stores, effectively translating SPARQL queries into the query language of the underlying store. </a:t>
            </a:r>
          </a:p>
          <a:p>
            <a:pPr algn="just"/>
            <a:r>
              <a:rPr lang="en-US" sz="2400" dirty="0">
                <a:latin typeface="Times New Roman" pitchFamily="18" charset="0"/>
                <a:cs typeface="Times New Roman" pitchFamily="18" charset="0"/>
              </a:rPr>
              <a:t>The W3C has recently begun the process to standardize a translation from SPARQL to SQL for relational stores.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Comparison to relational queries</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In many ways, an RDF query engine is very similar to the query engine in a relational data store: It provides a standard interface to the data and defines a formalism by which data are viewed. </a:t>
            </a:r>
          </a:p>
          <a:p>
            <a:pPr algn="just"/>
            <a:r>
              <a:rPr lang="en-US" dirty="0">
                <a:latin typeface="Times New Roman" pitchFamily="18" charset="0"/>
                <a:cs typeface="Times New Roman" pitchFamily="18" charset="0"/>
              </a:rPr>
              <a:t>A relational query language is based on the relational algebra of joins and foreign key references. </a:t>
            </a:r>
          </a:p>
          <a:p>
            <a:pPr algn="just"/>
            <a:r>
              <a:rPr lang="en-US" dirty="0">
                <a:latin typeface="Times New Roman" pitchFamily="18" charset="0"/>
                <a:cs typeface="Times New Roman" pitchFamily="18" charset="0"/>
              </a:rPr>
              <a:t>RDF query languages look more like statements in predicate calculus. Unification variables are used to express constraints between the patterns.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Comparison to relational queries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A relational query describes a new data table that is formed by combining two or more source tables.</a:t>
            </a:r>
          </a:p>
          <a:p>
            <a:pPr algn="just"/>
            <a:r>
              <a:rPr lang="en-US" dirty="0">
                <a:latin typeface="Times New Roman" pitchFamily="18" charset="0"/>
                <a:cs typeface="Times New Roman" pitchFamily="18" charset="0"/>
              </a:rPr>
              <a:t>An RDF query (whether in SPARQL or another RDF query language) can describe a new graph that is formed by describing a subset of a source RDF graph. </a:t>
            </a:r>
          </a:p>
          <a:p>
            <a:pPr algn="just"/>
            <a:r>
              <a:rPr lang="en-US" dirty="0">
                <a:latin typeface="Times New Roman" pitchFamily="18" charset="0"/>
                <a:cs typeface="Times New Roman" pitchFamily="18" charset="0"/>
              </a:rPr>
              <a:t>That graph, in turn, may be the result of having merged together several other graphs. </a:t>
            </a:r>
          </a:p>
          <a:p>
            <a:pPr algn="just"/>
            <a:r>
              <a:rPr lang="en-US" dirty="0">
                <a:latin typeface="Times New Roman" pitchFamily="18" charset="0"/>
                <a:cs typeface="Times New Roman" pitchFamily="18" charset="0"/>
              </a:rPr>
              <a:t>The inherently recursive nature of graphs simplifies a number of detailed issues that arise in table-based queries. </a:t>
            </a:r>
          </a:p>
          <a:p>
            <a:pPr algn="just"/>
            <a:r>
              <a:rPr lang="en-US" dirty="0">
                <a:latin typeface="Times New Roman" pitchFamily="18" charset="0"/>
                <a:cs typeface="Times New Roman" pitchFamily="18" charset="0"/>
              </a:rPr>
              <a:t>For instance, an RDF query language like SPARQL has little need for a </a:t>
            </a:r>
            <a:r>
              <a:rPr lang="en-US" dirty="0" err="1">
                <a:latin typeface="Times New Roman" pitchFamily="18" charset="0"/>
                <a:cs typeface="Times New Roman" pitchFamily="18" charset="0"/>
              </a:rPr>
              <a:t>subquery</a:t>
            </a:r>
            <a:r>
              <a:rPr lang="en-US" dirty="0">
                <a:latin typeface="Times New Roman" pitchFamily="18" charset="0"/>
                <a:cs typeface="Times New Roman" pitchFamily="18" charset="0"/>
              </a:rPr>
              <a:t> construct; in many cases, the same effect can be achieved with a single query.</a:t>
            </a:r>
          </a:p>
          <a:p>
            <a:pPr algn="just"/>
            <a:r>
              <a:rPr lang="en-US" dirty="0">
                <a:latin typeface="Times New Roman" pitchFamily="18" charset="0"/>
                <a:cs typeface="Times New Roman" pitchFamily="18" charset="0"/>
              </a:rPr>
              <a:t>Similarly, there is nothing corresponding to the special case of an SQL “self-join” in SPARQL.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Comparison to relational queries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In the special case in which an RDF store is implemented as a single table in a relational database, any graph pattern match in such a scenario will constitute a self-join on that table. </a:t>
            </a:r>
          </a:p>
          <a:p>
            <a:pPr algn="just"/>
            <a:r>
              <a:rPr lang="en-US" dirty="0">
                <a:latin typeface="Times New Roman" pitchFamily="18" charset="0"/>
                <a:cs typeface="Times New Roman" pitchFamily="18" charset="0"/>
              </a:rPr>
              <a:t>Some end developers choose to work this way in a familiar SQL environment. Oracle takes another approach to making RDF queries accessible to SQL programmers by providing its own SPARQL extension to its version of SQL, optimized for graph queries. </a:t>
            </a:r>
          </a:p>
          <a:p>
            <a:pPr algn="just"/>
            <a:r>
              <a:rPr lang="en-US" dirty="0">
                <a:latin typeface="Times New Roman" pitchFamily="18" charset="0"/>
                <a:cs typeface="Times New Roman" pitchFamily="18" charset="0"/>
              </a:rPr>
              <a:t>Their SPARQL engine is smoothly integrated with the table/join structure of their SQL scripting language.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APPLICATION CODE</a:t>
            </a:r>
          </a:p>
        </p:txBody>
      </p:sp>
      <p:sp>
        <p:nvSpPr>
          <p:cNvPr id="3" name="Content Placeholder 2"/>
          <p:cNvSpPr>
            <a:spLocks noGrp="1"/>
          </p:cNvSpPr>
          <p:nvPr>
            <p:ph idx="1"/>
          </p:nvPr>
        </p:nvSpPr>
        <p:spPr>
          <a:xfrm>
            <a:off x="457200" y="1124744"/>
            <a:ext cx="8229600" cy="5328592"/>
          </a:xfrm>
        </p:spPr>
        <p:txBody>
          <a:bodyPr>
            <a:noAutofit/>
          </a:bodyPr>
          <a:lstStyle/>
          <a:p>
            <a:pPr algn="just"/>
            <a:r>
              <a:rPr lang="en-US" sz="1800" dirty="0">
                <a:latin typeface="Times New Roman" pitchFamily="18" charset="0"/>
                <a:cs typeface="Times New Roman" pitchFamily="18" charset="0"/>
              </a:rPr>
              <a:t>Database applications include more than just a database and query engine; they also include some application code, in an application environment, that performs some analysis on or displays some information from the database. </a:t>
            </a:r>
          </a:p>
          <a:p>
            <a:pPr algn="just"/>
            <a:r>
              <a:rPr lang="en-US" sz="1800" dirty="0">
                <a:latin typeface="Times New Roman" pitchFamily="18" charset="0"/>
                <a:cs typeface="Times New Roman" pitchFamily="18" charset="0"/>
              </a:rPr>
              <a:t>The only access the application has to the database is through the query interface, as shown in Figure 4.1.</a:t>
            </a:r>
          </a:p>
          <a:p>
            <a:pPr algn="just"/>
            <a:r>
              <a:rPr lang="en-US" sz="1800" dirty="0">
                <a:latin typeface="Times New Roman" pitchFamily="18" charset="0"/>
                <a:cs typeface="Times New Roman" pitchFamily="18" charset="0"/>
              </a:rPr>
              <a:t>An RDF application has a similar architecture, but it includes the RDF parser and </a:t>
            </a:r>
            <a:r>
              <a:rPr lang="en-US" sz="1800" dirty="0" err="1">
                <a:latin typeface="Times New Roman" pitchFamily="18" charset="0"/>
                <a:cs typeface="Times New Roman" pitchFamily="18" charset="0"/>
              </a:rPr>
              <a:t>serializer</a:t>
            </a:r>
            <a:r>
              <a:rPr lang="en-US" sz="1800" dirty="0">
                <a:latin typeface="Times New Roman" pitchFamily="18" charset="0"/>
                <a:cs typeface="Times New Roman" pitchFamily="18" charset="0"/>
              </a:rPr>
              <a:t>, converters, the RDF merge functionality, and the RDF query engine. These capabilities interact with the application itself and the RDF store as shown in Figure 4.2.</a:t>
            </a:r>
          </a:p>
          <a:p>
            <a:pPr algn="just"/>
            <a:r>
              <a:rPr lang="en-US" sz="1800" dirty="0">
                <a:latin typeface="Times New Roman" pitchFamily="18" charset="0"/>
                <a:cs typeface="Times New Roman" pitchFamily="18" charset="0"/>
              </a:rPr>
              <a:t>The application itself can take any of several forms. Most commonly, it is written in a conventional</a:t>
            </a:r>
          </a:p>
          <a:p>
            <a:pPr algn="just"/>
            <a:r>
              <a:rPr lang="en-US" sz="1800" dirty="0">
                <a:latin typeface="Times New Roman" pitchFamily="18" charset="0"/>
                <a:cs typeface="Times New Roman" pitchFamily="18" charset="0"/>
              </a:rPr>
              <a:t>programming language (Java, C, Python, and Perl are popular options). In this case, the RDF capabilities are provided as API bindings for that language. It is also common for an RDF store to provide a scripting language as part of the query system, which gives programmatic access to these capabilities in a way that is not unlike how advanced dialects of SQL provide scripting capabilities for relational database applications.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APPLICATION CODE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793128" y="1600200"/>
            <a:ext cx="5557744" cy="45259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Distributing Data Across the Web</a:t>
            </a:r>
            <a:br>
              <a:rPr lang="en-US" dirty="0"/>
            </a:br>
            <a:r>
              <a:rPr lang="en-US" dirty="0"/>
              <a:t>Column by Column </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539552" y="1700808"/>
            <a:ext cx="7920880" cy="3024336"/>
          </a:xfrm>
          <a:prstGeom prst="rect">
            <a:avLst/>
          </a:prstGeom>
          <a:noFill/>
          <a:ln w="9525">
            <a:noFill/>
            <a:miter lim="800000"/>
            <a:headEnd/>
            <a:tailEnd/>
          </a:ln>
        </p:spPr>
      </p:pic>
      <p:sp>
        <p:nvSpPr>
          <p:cNvPr id="4" name="TextBox 3"/>
          <p:cNvSpPr txBox="1"/>
          <p:nvPr/>
        </p:nvSpPr>
        <p:spPr>
          <a:xfrm>
            <a:off x="755576" y="5013176"/>
            <a:ext cx="7128792" cy="163121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If we are not interested in the dates of publications, we needn’t consider information from that server.</a:t>
            </a:r>
          </a:p>
          <a:p>
            <a:pPr algn="just"/>
            <a:r>
              <a:rPr lang="en-US" sz="2000" dirty="0">
                <a:latin typeface="Times New Roman" pitchFamily="18" charset="0"/>
                <a:cs typeface="Times New Roman" pitchFamily="18" charset="0"/>
              </a:rPr>
              <a:t>If we want to specify something new about the entities (Number of pages) we can add a new server with that information without disrupting the others.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SPARQL—QUERY LANGUAGE FOR RDF</a:t>
            </a:r>
          </a:p>
          <a:p>
            <a:pPr algn="just"/>
            <a:r>
              <a:rPr lang="en-US" dirty="0">
                <a:latin typeface="Times New Roman" pitchFamily="18" charset="0"/>
                <a:cs typeface="Times New Roman" pitchFamily="18" charset="0"/>
              </a:rPr>
              <a:t>The syntax of SPARQL actually looks like Turtle. So these examples really look more like this:</a:t>
            </a:r>
          </a:p>
          <a:p>
            <a:pPr algn="just"/>
            <a:r>
              <a:rPr lang="en-US" b="1" dirty="0">
                <a:latin typeface="Times New Roman" pitchFamily="18" charset="0"/>
                <a:cs typeface="Times New Roman" pitchFamily="18" charset="0"/>
              </a:rPr>
              <a:t>Tell: :</a:t>
            </a:r>
            <a:r>
              <a:rPr lang="en-US" b="1" dirty="0" err="1">
                <a:latin typeface="Times New Roman" pitchFamily="18" charset="0"/>
                <a:cs typeface="Times New Roman" pitchFamily="18" charset="0"/>
              </a:rPr>
              <a:t>JamesDean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playedIn</a:t>
            </a:r>
            <a:r>
              <a:rPr lang="en-US" b="1" dirty="0">
                <a:latin typeface="Times New Roman" pitchFamily="18" charset="0"/>
                <a:cs typeface="Times New Roman" pitchFamily="18" charset="0"/>
              </a:rPr>
              <a:t> :Giant .</a:t>
            </a:r>
          </a:p>
          <a:p>
            <a:pPr algn="just"/>
            <a:r>
              <a:rPr lang="en-US" b="1" dirty="0">
                <a:latin typeface="Times New Roman" pitchFamily="18" charset="0"/>
                <a:cs typeface="Times New Roman" pitchFamily="18" charset="0"/>
              </a:rPr>
              <a:t>Ask: :</a:t>
            </a:r>
            <a:r>
              <a:rPr lang="en-US" b="1" dirty="0" err="1">
                <a:latin typeface="Times New Roman" pitchFamily="18" charset="0"/>
                <a:cs typeface="Times New Roman" pitchFamily="18" charset="0"/>
              </a:rPr>
              <a:t>JamesDean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playedIn</a:t>
            </a:r>
            <a:r>
              <a:rPr lang="en-US" b="1" dirty="0">
                <a:latin typeface="Times New Roman" pitchFamily="18" charset="0"/>
                <a:cs typeface="Times New Roman" pitchFamily="18" charset="0"/>
              </a:rPr>
              <a:t> ?what .</a:t>
            </a:r>
          </a:p>
          <a:p>
            <a:pPr algn="just"/>
            <a:r>
              <a:rPr lang="en-US" b="1" dirty="0">
                <a:latin typeface="Times New Roman" pitchFamily="18" charset="0"/>
                <a:cs typeface="Times New Roman" pitchFamily="18" charset="0"/>
              </a:rPr>
              <a:t>Answer: :Giant</a:t>
            </a:r>
          </a:p>
          <a:p>
            <a:pPr algn="just"/>
            <a:r>
              <a:rPr lang="en-US" b="1" dirty="0">
                <a:latin typeface="Times New Roman" pitchFamily="18" charset="0"/>
                <a:cs typeface="Times New Roman" pitchFamily="18" charset="0"/>
              </a:rPr>
              <a:t>Ask: ?who :</a:t>
            </a:r>
            <a:r>
              <a:rPr lang="en-US" b="1" dirty="0" err="1">
                <a:latin typeface="Times New Roman" pitchFamily="18" charset="0"/>
                <a:cs typeface="Times New Roman" pitchFamily="18" charset="0"/>
              </a:rPr>
              <a:t>playedIn</a:t>
            </a:r>
            <a:r>
              <a:rPr lang="en-US" b="1" dirty="0">
                <a:latin typeface="Times New Roman" pitchFamily="18" charset="0"/>
                <a:cs typeface="Times New Roman" pitchFamily="18" charset="0"/>
              </a:rPr>
              <a:t> :Giant .</a:t>
            </a:r>
          </a:p>
          <a:p>
            <a:pPr algn="just"/>
            <a:r>
              <a:rPr lang="en-US" b="1" dirty="0">
                <a:latin typeface="Times New Roman" pitchFamily="18" charset="0"/>
                <a:cs typeface="Times New Roman" pitchFamily="18" charset="0"/>
              </a:rPr>
              <a:t>Answer: :</a:t>
            </a:r>
            <a:r>
              <a:rPr lang="en-US" b="1" dirty="0" err="1">
                <a:latin typeface="Times New Roman" pitchFamily="18" charset="0"/>
                <a:cs typeface="Times New Roman" pitchFamily="18" charset="0"/>
              </a:rPr>
              <a:t>JamesDean</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Ask: :</a:t>
            </a:r>
            <a:r>
              <a:rPr lang="en-US" b="1" dirty="0" err="1">
                <a:latin typeface="Times New Roman" pitchFamily="18" charset="0"/>
                <a:cs typeface="Times New Roman" pitchFamily="18" charset="0"/>
              </a:rPr>
              <a:t>JamesDean</a:t>
            </a:r>
            <a:r>
              <a:rPr lang="en-US" b="1" dirty="0">
                <a:latin typeface="Times New Roman" pitchFamily="18" charset="0"/>
                <a:cs typeface="Times New Roman" pitchFamily="18" charset="0"/>
              </a:rPr>
              <a:t> ?what :Giant .</a:t>
            </a:r>
          </a:p>
          <a:p>
            <a:pPr algn="just"/>
            <a:r>
              <a:rPr lang="en-US" b="1" dirty="0">
                <a:latin typeface="Times New Roman" pitchFamily="18" charset="0"/>
                <a:cs typeface="Times New Roman" pitchFamily="18" charset="0"/>
              </a:rPr>
              <a:t>Answer: :</a:t>
            </a:r>
            <a:r>
              <a:rPr lang="en-US" b="1" dirty="0" err="1">
                <a:latin typeface="Times New Roman" pitchFamily="18" charset="0"/>
                <a:cs typeface="Times New Roman" pitchFamily="18" charset="0"/>
              </a:rPr>
              <a:t>playedIn</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Graph Example</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67544" y="1772816"/>
            <a:ext cx="8280920" cy="420811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Graph Example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54581" y="1412776"/>
            <a:ext cx="7533843" cy="388277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27584" y="5229200"/>
            <a:ext cx="7272808" cy="5905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Query Example</a:t>
            </a:r>
            <a:endParaRPr lang="en-US" dirty="0"/>
          </a:p>
        </p:txBody>
      </p:sp>
      <p:sp>
        <p:nvSpPr>
          <p:cNvPr id="3" name="Content Placeholder 2"/>
          <p:cNvSpPr>
            <a:spLocks noGrp="1"/>
          </p:cNvSpPr>
          <p:nvPr>
            <p:ph idx="1"/>
          </p:nvPr>
        </p:nvSpPr>
        <p:spPr/>
        <p:txBody>
          <a:bodyPr>
            <a:noAutofit/>
          </a:bodyPr>
          <a:lstStyle/>
          <a:p>
            <a:r>
              <a:rPr lang="en-US" sz="1600" dirty="0">
                <a:latin typeface="Times New Roman" pitchFamily="18" charset="0"/>
                <a:cs typeface="Times New Roman" pitchFamily="18" charset="0"/>
              </a:rPr>
              <a:t>A SPARQL SELECT query has two parts; a set of question words, and a question pattern. </a:t>
            </a:r>
          </a:p>
          <a:p>
            <a:r>
              <a:rPr lang="en-US" sz="1600" dirty="0">
                <a:latin typeface="Times New Roman" pitchFamily="18" charset="0"/>
                <a:cs typeface="Times New Roman" pitchFamily="18" charset="0"/>
              </a:rPr>
              <a:t>The keyword WHERE indicates the selection pattern, written in braces. We have already seen some question patterns, e.g.,</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WHERE {:</a:t>
            </a:r>
            <a:r>
              <a:rPr lang="en-US" sz="1600" b="1" dirty="0" err="1">
                <a:latin typeface="Times New Roman" pitchFamily="18" charset="0"/>
                <a:cs typeface="Times New Roman" pitchFamily="18" charset="0"/>
              </a:rPr>
              <a:t>JamesDean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playedIn</a:t>
            </a:r>
            <a:r>
              <a:rPr lang="en-US" sz="1600" b="1" dirty="0">
                <a:latin typeface="Times New Roman" pitchFamily="18" charset="0"/>
                <a:cs typeface="Times New Roman" pitchFamily="18" charset="0"/>
              </a:rPr>
              <a:t> ?what .}</a:t>
            </a:r>
          </a:p>
          <a:p>
            <a:r>
              <a:rPr lang="en-US" sz="1600" b="1" dirty="0">
                <a:latin typeface="Times New Roman" pitchFamily="18" charset="0"/>
                <a:cs typeface="Times New Roman" pitchFamily="18" charset="0"/>
              </a:rPr>
              <a:t>WHERE {?who :</a:t>
            </a:r>
            <a:r>
              <a:rPr lang="en-US" sz="1600" b="1" dirty="0" err="1">
                <a:latin typeface="Times New Roman" pitchFamily="18" charset="0"/>
                <a:cs typeface="Times New Roman" pitchFamily="18" charset="0"/>
              </a:rPr>
              <a:t>playedIn</a:t>
            </a:r>
            <a:r>
              <a:rPr lang="en-US" sz="1600" b="1" dirty="0">
                <a:latin typeface="Times New Roman" pitchFamily="18" charset="0"/>
                <a:cs typeface="Times New Roman" pitchFamily="18" charset="0"/>
              </a:rPr>
              <a:t> :Giant .}</a:t>
            </a:r>
          </a:p>
          <a:p>
            <a:r>
              <a:rPr lang="en-US" sz="1600" b="1" dirty="0">
                <a:latin typeface="Times New Roman" pitchFamily="18" charset="0"/>
                <a:cs typeface="Times New Roman" pitchFamily="18" charset="0"/>
              </a:rPr>
              <a:t>WHERE {:</a:t>
            </a:r>
            <a:r>
              <a:rPr lang="en-US" sz="1600" b="1" dirty="0" err="1">
                <a:latin typeface="Times New Roman" pitchFamily="18" charset="0"/>
                <a:cs typeface="Times New Roman" pitchFamily="18" charset="0"/>
              </a:rPr>
              <a:t>JamesDean</a:t>
            </a:r>
            <a:r>
              <a:rPr lang="en-US" sz="1600" b="1" dirty="0">
                <a:latin typeface="Times New Roman" pitchFamily="18" charset="0"/>
                <a:cs typeface="Times New Roman" pitchFamily="18" charset="0"/>
              </a:rPr>
              <a:t> ?what :Giant .}</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The query begins with the word SELECT followed by a list of the question words. So the queries for the questions above are</a:t>
            </a:r>
          </a:p>
          <a:p>
            <a:r>
              <a:rPr lang="en-US" sz="1600" b="1" dirty="0">
                <a:latin typeface="Times New Roman" pitchFamily="18" charset="0"/>
                <a:cs typeface="Times New Roman" pitchFamily="18" charset="0"/>
              </a:rPr>
              <a:t>SELECT ?what WHERE {:</a:t>
            </a:r>
            <a:r>
              <a:rPr lang="en-US" sz="1600" b="1" dirty="0" err="1">
                <a:latin typeface="Times New Roman" pitchFamily="18" charset="0"/>
                <a:cs typeface="Times New Roman" pitchFamily="18" charset="0"/>
              </a:rPr>
              <a:t>JamesDean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playedIn</a:t>
            </a:r>
            <a:r>
              <a:rPr lang="en-US" sz="1600" b="1" dirty="0">
                <a:latin typeface="Times New Roman" pitchFamily="18" charset="0"/>
                <a:cs typeface="Times New Roman" pitchFamily="18" charset="0"/>
              </a:rPr>
              <a:t> ?what .}</a:t>
            </a:r>
          </a:p>
          <a:p>
            <a:r>
              <a:rPr lang="en-US" sz="1600" b="1" dirty="0">
                <a:latin typeface="Times New Roman" pitchFamily="18" charset="0"/>
                <a:cs typeface="Times New Roman" pitchFamily="18" charset="0"/>
              </a:rPr>
              <a:t>SELECT ?who WHERE {?who :</a:t>
            </a:r>
            <a:r>
              <a:rPr lang="en-US" sz="1600" b="1" dirty="0" err="1">
                <a:latin typeface="Times New Roman" pitchFamily="18" charset="0"/>
                <a:cs typeface="Times New Roman" pitchFamily="18" charset="0"/>
              </a:rPr>
              <a:t>playedIn</a:t>
            </a:r>
            <a:r>
              <a:rPr lang="en-US" sz="1600" b="1" dirty="0">
                <a:latin typeface="Times New Roman" pitchFamily="18" charset="0"/>
                <a:cs typeface="Times New Roman" pitchFamily="18" charset="0"/>
              </a:rPr>
              <a:t> :Giant .}</a:t>
            </a:r>
          </a:p>
          <a:p>
            <a:r>
              <a:rPr lang="en-US" sz="1600" b="1" dirty="0">
                <a:latin typeface="Times New Roman" pitchFamily="18" charset="0"/>
                <a:cs typeface="Times New Roman" pitchFamily="18" charset="0"/>
              </a:rPr>
              <a:t>SELECT ?what WHERE {:</a:t>
            </a:r>
            <a:r>
              <a:rPr lang="en-US" sz="1600" b="1" dirty="0" err="1">
                <a:latin typeface="Times New Roman" pitchFamily="18" charset="0"/>
                <a:cs typeface="Times New Roman" pitchFamily="18" charset="0"/>
              </a:rPr>
              <a:t>JamesDean</a:t>
            </a:r>
            <a:r>
              <a:rPr lang="en-US" sz="1600" b="1" dirty="0">
                <a:latin typeface="Times New Roman" pitchFamily="18" charset="0"/>
                <a:cs typeface="Times New Roman" pitchFamily="18" charset="0"/>
              </a:rPr>
              <a:t> ?what :Giant .}</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It might seem that listing the question words in the SELECT part is redundant—after all, they appear in the patterns already. To some extent, this is true, but we’ll see later how modifying this list can be useful.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Query Example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RDF (and SPARQL) deals well with multiple values. If we TELL the system that James Dean played in multiple movies, we can do this without having to make any considerations in the representation:</a:t>
            </a:r>
          </a:p>
          <a:p>
            <a:pPr algn="just">
              <a:buNone/>
            </a:pPr>
            <a:r>
              <a:rPr lang="en-US" sz="2400" b="1" dirty="0">
                <a:latin typeface="Times New Roman" pitchFamily="18" charset="0"/>
                <a:cs typeface="Times New Roman" pitchFamily="18" charset="0"/>
              </a:rPr>
              <a:t>Tell: :</a:t>
            </a:r>
            <a:r>
              <a:rPr lang="en-US" sz="2400" b="1" dirty="0" err="1">
                <a:latin typeface="Times New Roman" pitchFamily="18" charset="0"/>
                <a:cs typeface="Times New Roman" pitchFamily="18" charset="0"/>
              </a:rPr>
              <a:t>JamesDean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playedIn</a:t>
            </a:r>
            <a:r>
              <a:rPr lang="en-US" sz="2400" b="1" dirty="0">
                <a:latin typeface="Times New Roman" pitchFamily="18" charset="0"/>
                <a:cs typeface="Times New Roman" pitchFamily="18" charset="0"/>
              </a:rPr>
              <a:t> :Giant .</a:t>
            </a:r>
          </a:p>
          <a:p>
            <a:pPr algn="just">
              <a:buNone/>
            </a:pPr>
            <a:r>
              <a:rPr lang="en-US" sz="2400" b="1" dirty="0">
                <a:latin typeface="Times New Roman" pitchFamily="18" charset="0"/>
                <a:cs typeface="Times New Roman" pitchFamily="18" charset="0"/>
              </a:rPr>
              <a:t>Tell: :</a:t>
            </a:r>
            <a:r>
              <a:rPr lang="en-US" sz="2400" b="1" dirty="0" err="1">
                <a:latin typeface="Times New Roman" pitchFamily="18" charset="0"/>
                <a:cs typeface="Times New Roman" pitchFamily="18" charset="0"/>
              </a:rPr>
              <a:t>JamesDean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playedIn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EastOfEden</a:t>
            </a:r>
            <a:r>
              <a:rPr lang="en-US" sz="2400" b="1" dirty="0">
                <a:latin typeface="Times New Roman" pitchFamily="18" charset="0"/>
                <a:cs typeface="Times New Roman" pitchFamily="18" charset="0"/>
              </a:rPr>
              <a:t> .</a:t>
            </a:r>
          </a:p>
          <a:p>
            <a:pPr algn="just">
              <a:buNone/>
            </a:pPr>
            <a:r>
              <a:rPr lang="en-US" sz="2400" b="1" dirty="0">
                <a:latin typeface="Times New Roman" pitchFamily="18" charset="0"/>
                <a:cs typeface="Times New Roman" pitchFamily="18" charset="0"/>
              </a:rPr>
              <a:t>Tell: :</a:t>
            </a:r>
            <a:r>
              <a:rPr lang="en-US" sz="2400" b="1" dirty="0" err="1">
                <a:latin typeface="Times New Roman" pitchFamily="18" charset="0"/>
                <a:cs typeface="Times New Roman" pitchFamily="18" charset="0"/>
              </a:rPr>
              <a:t>JamesDean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playedIn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RebelWithoutaCause</a:t>
            </a:r>
            <a:r>
              <a:rPr lang="en-US" sz="2400" b="1"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Now if we ASK a question with SPARQL</a:t>
            </a:r>
          </a:p>
          <a:p>
            <a:pPr algn="just">
              <a:buNone/>
            </a:pPr>
            <a:r>
              <a:rPr lang="en-US" sz="2400" b="1" dirty="0">
                <a:latin typeface="Times New Roman" pitchFamily="18" charset="0"/>
                <a:cs typeface="Times New Roman" pitchFamily="18" charset="0"/>
              </a:rPr>
              <a:t>Ask: SELECT ?what WHERE {:</a:t>
            </a:r>
            <a:r>
              <a:rPr lang="en-US" sz="2400" b="1" dirty="0" err="1">
                <a:latin typeface="Times New Roman" pitchFamily="18" charset="0"/>
                <a:cs typeface="Times New Roman" pitchFamily="18" charset="0"/>
              </a:rPr>
              <a:t>JamesDean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playedIn</a:t>
            </a:r>
            <a:r>
              <a:rPr lang="en-US" sz="2400" b="1" dirty="0">
                <a:latin typeface="Times New Roman" pitchFamily="18" charset="0"/>
                <a:cs typeface="Times New Roman" pitchFamily="18" charset="0"/>
              </a:rPr>
              <a:t> ?what}</a:t>
            </a:r>
          </a:p>
          <a:p>
            <a:pPr algn="just">
              <a:buNone/>
            </a:pPr>
            <a:r>
              <a:rPr lang="en-US" sz="2400" b="1" dirty="0">
                <a:latin typeface="Times New Roman" pitchFamily="18" charset="0"/>
                <a:cs typeface="Times New Roman" pitchFamily="18" charset="0"/>
              </a:rPr>
              <a:t>Answer: :Giant, :</a:t>
            </a:r>
            <a:r>
              <a:rPr lang="en-US" sz="2400" b="1" dirty="0" err="1">
                <a:latin typeface="Times New Roman" pitchFamily="18" charset="0"/>
                <a:cs typeface="Times New Roman" pitchFamily="18" charset="0"/>
              </a:rPr>
              <a:t>EastOfEden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RebelWith</a:t>
            </a: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78"/>
            <a:ext cx="8229600" cy="490066"/>
          </a:xfrm>
        </p:spPr>
        <p:txBody>
          <a:bodyPr>
            <a:normAutofit fontScale="90000"/>
          </a:bodyPr>
          <a:lstStyle/>
          <a:p>
            <a:r>
              <a:rPr lang="en-US" sz="3100" dirty="0">
                <a:latin typeface="Times New Roman" pitchFamily="18" charset="0"/>
                <a:cs typeface="Times New Roman" pitchFamily="18" charset="0"/>
              </a:rPr>
              <a:t>SIMPLE KNOWLEDGE ORGANIZATION SYSTEM (SKOS)</a:t>
            </a:r>
            <a:br>
              <a:rPr lang="en-US" sz="310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1269"/>
            <a:ext cx="8229600" cy="4525963"/>
          </a:xfrm>
        </p:spPr>
        <p:txBody>
          <a:bodyPr>
            <a:noAutofit/>
          </a:bodyPr>
          <a:lstStyle/>
          <a:p>
            <a:pPr algn="just"/>
            <a:r>
              <a:rPr lang="en-US" sz="2000" dirty="0">
                <a:latin typeface="Times New Roman" pitchFamily="18" charset="0"/>
                <a:cs typeface="Times New Roman" pitchFamily="18" charset="0"/>
              </a:rPr>
              <a:t>SKOS (the Simple Knowledge Organization System) is a W3C Recommendation that provides a means for representing knowledge organization systems (including controlled vocabularies, thesauri, taxonomies, and folk </a:t>
            </a:r>
            <a:r>
              <a:rPr lang="en-US" sz="2000" dirty="0" err="1">
                <a:latin typeface="Times New Roman" pitchFamily="18" charset="0"/>
                <a:cs typeface="Times New Roman" pitchFamily="18" charset="0"/>
              </a:rPr>
              <a:t>sonomies</a:t>
            </a:r>
            <a:r>
              <a:rPr lang="en-US" sz="2000" dirty="0">
                <a:latin typeface="Times New Roman" pitchFamily="18" charset="0"/>
                <a:cs typeface="Times New Roman" pitchFamily="18" charset="0"/>
              </a:rPr>
              <a:t>) in a distributed and linkable way. Knowledge Organization Systems have been around for a long time, most formally as part of Library Science, but means for representing and exchanging them in a computer network have not.</a:t>
            </a:r>
          </a:p>
          <a:p>
            <a:pPr algn="just"/>
            <a:r>
              <a:rPr lang="en-US" sz="2000" dirty="0">
                <a:latin typeface="Times New Roman" pitchFamily="18" charset="0"/>
                <a:cs typeface="Times New Roman" pitchFamily="18" charset="0"/>
              </a:rPr>
              <a:t>Given the existence of several thesaurus standards, one could well wonder why people found it necessary to create another one. The key differentiator between SKOS and existing thesaurus standards is its basis in the </a:t>
            </a:r>
            <a:r>
              <a:rPr lang="en-US" sz="2000" dirty="0" err="1">
                <a:latin typeface="Times New Roman" pitchFamily="18" charset="0"/>
                <a:cs typeface="Times New Roman" pitchFamily="18" charset="0"/>
              </a:rPr>
              <a:t>SemanticWeb</a:t>
            </a:r>
            <a:r>
              <a:rPr lang="en-US" sz="2000" dirty="0">
                <a:latin typeface="Times New Roman" pitchFamily="18" charset="0"/>
                <a:cs typeface="Times New Roman" pitchFamily="18" charset="0"/>
              </a:rPr>
              <a:t>. Unlike existing standards, SKOS was designed from the start to allow modelers to create modular knowledge organizations that can be reused and referenced across </a:t>
            </a:r>
            <a:r>
              <a:rPr lang="en-US" sz="2000" dirty="0" err="1">
                <a:latin typeface="Times New Roman" pitchFamily="18" charset="0"/>
                <a:cs typeface="Times New Roman" pitchFamily="18" charset="0"/>
              </a:rPr>
              <a:t>theWeb</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SKOS was not designed to replace any thesaurus standard but in fact to augment them by bringing the distributed nature of the </a:t>
            </a:r>
            <a:r>
              <a:rPr lang="en-US" sz="2000" dirty="0" err="1">
                <a:latin typeface="Times New Roman" pitchFamily="18" charset="0"/>
                <a:cs typeface="Times New Roman" pitchFamily="18" charset="0"/>
              </a:rPr>
              <a:t>SemanticWeb</a:t>
            </a:r>
            <a:r>
              <a:rPr lang="en-US" sz="2000" dirty="0">
                <a:latin typeface="Times New Roman" pitchFamily="18" charset="0"/>
                <a:cs typeface="Times New Roman" pitchFamily="18" charset="0"/>
              </a:rPr>
              <a:t> to thesauri and controlled vocabularies. </a:t>
            </a:r>
          </a:p>
          <a:p>
            <a:pPr algn="just"/>
            <a:r>
              <a:rPr lang="en-US" sz="2000" dirty="0">
                <a:latin typeface="Times New Roman" pitchFamily="18" charset="0"/>
                <a:cs typeface="Times New Roman" pitchFamily="18" charset="0"/>
              </a:rPr>
              <a:t>Toward this end, it was also a design goal of SKOS that it be possible to map any thesaurus standards to SKOS in a fairly straightforward way.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SKOS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As an example of using SKOS, for many years, the United Nations Food and Agriculture Organization has maintained a thesaurus called AGROVOC for organizing documents about agriculture.</a:t>
            </a:r>
          </a:p>
          <a:p>
            <a:pPr algn="just"/>
            <a:r>
              <a:rPr lang="en-US" dirty="0">
                <a:latin typeface="Times New Roman" pitchFamily="18" charset="0"/>
                <a:cs typeface="Times New Roman" pitchFamily="18" charset="0"/>
              </a:rPr>
              <a:t>Figure 10.1 shows a sample from the SKOS publication of AGROVOC. The diagram shows six concepts, which are related to one another by various properties that are defined in the SKOS Core.</a:t>
            </a:r>
          </a:p>
          <a:p>
            <a:pPr algn="just"/>
            <a:r>
              <a:rPr lang="en-US" dirty="0">
                <a:latin typeface="Times New Roman" pitchFamily="18" charset="0"/>
                <a:cs typeface="Times New Roman" pitchFamily="18" charset="0"/>
              </a:rPr>
              <a:t>Data properties are shown within the boxes corresponding to the concepts. As we shall see, each of these properties is defined in relation to other properties, so certain useful inferences can be made.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AGROVOC</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395536" y="1268760"/>
            <a:ext cx="7848872" cy="54006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SKOS</a:t>
            </a:r>
          </a:p>
        </p:txBody>
      </p:sp>
      <p:sp>
        <p:nvSpPr>
          <p:cNvPr id="3" name="Content Placeholder 2"/>
          <p:cNvSpPr>
            <a:spLocks noGrp="1"/>
          </p:cNvSpPr>
          <p:nvPr>
            <p:ph idx="1"/>
          </p:nvPr>
        </p:nvSpPr>
        <p:spPr/>
        <p:txBody>
          <a:bodyPr>
            <a:normAutofit fontScale="55000" lnSpcReduction="20000"/>
          </a:bodyPr>
          <a:lstStyle/>
          <a:p>
            <a:r>
              <a:rPr lang="en-US" dirty="0"/>
              <a:t>The same information from Figure 10.1 is shown as triples in Turtle here: </a:t>
            </a:r>
          </a:p>
          <a:p>
            <a:r>
              <a:rPr lang="en-US" dirty="0"/>
              <a:t>agrovoc:c_4397</a:t>
            </a:r>
          </a:p>
          <a:p>
            <a:pPr lvl="1">
              <a:buNone/>
            </a:pPr>
            <a:r>
              <a:rPr lang="en-US" dirty="0"/>
              <a:t>a </a:t>
            </a:r>
            <a:r>
              <a:rPr lang="en-US" dirty="0" err="1"/>
              <a:t>skos:Concept</a:t>
            </a:r>
            <a:r>
              <a:rPr lang="en-US" dirty="0"/>
              <a:t> ;</a:t>
            </a:r>
          </a:p>
          <a:p>
            <a:pPr lvl="1">
              <a:buNone/>
            </a:pPr>
            <a:r>
              <a:rPr lang="pt-BR" dirty="0"/>
              <a:t>skos:prefLabel "Bétail"@fr , "Livestock"@en ;</a:t>
            </a:r>
          </a:p>
          <a:p>
            <a:pPr lvl="1">
              <a:buNone/>
            </a:pPr>
            <a:r>
              <a:rPr lang="en-US" dirty="0" err="1"/>
              <a:t>skos:altLabel</a:t>
            </a:r>
            <a:r>
              <a:rPr lang="en-US" dirty="0"/>
              <a:t> "Animal stock"@en , "Farm animals"@en .</a:t>
            </a:r>
          </a:p>
          <a:p>
            <a:pPr marL="355600" lvl="1" indent="-355600">
              <a:buFont typeface="Arial" pitchFamily="34" charset="0"/>
              <a:buChar char="•"/>
            </a:pPr>
            <a:r>
              <a:rPr lang="en-US" sz="3300" dirty="0"/>
              <a:t>agrovoc:c_2746</a:t>
            </a:r>
          </a:p>
          <a:p>
            <a:pPr lvl="1">
              <a:buNone/>
            </a:pPr>
            <a:r>
              <a:rPr lang="en-US" dirty="0"/>
              <a:t>a </a:t>
            </a:r>
            <a:r>
              <a:rPr lang="en-US" dirty="0" err="1"/>
              <a:t>skos:Concept</a:t>
            </a:r>
            <a:r>
              <a:rPr lang="en-US" dirty="0"/>
              <a:t> ;</a:t>
            </a:r>
          </a:p>
          <a:p>
            <a:pPr lvl="1">
              <a:buNone/>
            </a:pPr>
            <a:r>
              <a:rPr lang="pt-BR" dirty="0"/>
              <a:t>skos:prefLabel "Brebis"@fr , "Ewes"@en , “</a:t>
            </a:r>
            <a:r>
              <a:rPr lang="ar-EG"/>
              <a:t>ماشية</a:t>
            </a:r>
            <a:r>
              <a:rPr lang="pt-BR"/>
              <a:t>”@ar;</a:t>
            </a:r>
            <a:endParaRPr lang="pt-BR" dirty="0"/>
          </a:p>
          <a:p>
            <a:pPr lvl="1">
              <a:buNone/>
            </a:pPr>
            <a:r>
              <a:rPr lang="da-DK" dirty="0"/>
              <a:t>skos:altLabel "Gimmers"@en , "Antenaise"@fr , "Ewe hoggs"@en .</a:t>
            </a:r>
          </a:p>
          <a:p>
            <a:r>
              <a:rPr lang="en-US" dirty="0"/>
              <a:t>agrovoc:c_4163</a:t>
            </a:r>
          </a:p>
          <a:p>
            <a:pPr lvl="1">
              <a:buNone/>
            </a:pPr>
            <a:r>
              <a:rPr lang="en-US" dirty="0"/>
              <a:t>a </a:t>
            </a:r>
            <a:r>
              <a:rPr lang="en-US" dirty="0" err="1"/>
              <a:t>skos:Concept</a:t>
            </a:r>
            <a:r>
              <a:rPr lang="en-US" dirty="0"/>
              <a:t> ;</a:t>
            </a:r>
          </a:p>
          <a:p>
            <a:pPr lvl="1">
              <a:buNone/>
            </a:pPr>
            <a:r>
              <a:rPr lang="pt-BR" dirty="0"/>
              <a:t>skos:prefLabel "Agneau"@fr , "Lambs"@en .</a:t>
            </a:r>
          </a:p>
          <a:p>
            <a:pPr marL="342900" lvl="1" indent="-342900">
              <a:buFont typeface="Arial" pitchFamily="34" charset="0"/>
              <a:buChar char="•"/>
            </a:pPr>
            <a:r>
              <a:rPr lang="en-US" sz="3300" dirty="0"/>
              <a:t>agrovoc:c_6443</a:t>
            </a:r>
          </a:p>
          <a:p>
            <a:pPr lvl="1">
              <a:buNone/>
            </a:pPr>
            <a:r>
              <a:rPr lang="en-US" dirty="0"/>
              <a:t>a </a:t>
            </a:r>
            <a:r>
              <a:rPr lang="en-US" dirty="0" err="1"/>
              <a:t>skos:Concept</a:t>
            </a:r>
            <a:r>
              <a:rPr lang="en-US" dirty="0"/>
              <a:t> ;</a:t>
            </a:r>
          </a:p>
          <a:p>
            <a:pPr lvl="1">
              <a:buNone/>
            </a:pPr>
            <a:r>
              <a:rPr lang="pt-BR" dirty="0"/>
              <a:t>skos:prefLabel "Bélier"@fr , "Rams"@en ;</a:t>
            </a:r>
          </a:p>
          <a:p>
            <a:pPr lvl="1">
              <a:buNone/>
            </a:pPr>
            <a:r>
              <a:rPr lang="en-US" dirty="0" err="1"/>
              <a:t>skos:altLabel</a:t>
            </a:r>
            <a:r>
              <a:rPr lang="en-US" dirty="0"/>
              <a:t> "</a:t>
            </a:r>
            <a:r>
              <a:rPr lang="en-US" dirty="0" err="1"/>
              <a:t>Tups</a:t>
            </a:r>
            <a:r>
              <a:rPr lang="en-US" dirty="0"/>
              <a:t>"@en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1520" y="1600200"/>
            <a:ext cx="8640960" cy="4525963"/>
          </a:xfrm>
        </p:spPr>
        <p:txBody>
          <a:bodyPr>
            <a:normAutofit fontScale="70000" lnSpcReduction="20000"/>
          </a:bodyPr>
          <a:lstStyle/>
          <a:p>
            <a:r>
              <a:rPr lang="en-US" sz="2600" dirty="0"/>
              <a:t>agrovoc:c_8369</a:t>
            </a:r>
          </a:p>
          <a:p>
            <a:r>
              <a:rPr lang="en-US" dirty="0"/>
              <a:t>a </a:t>
            </a:r>
            <a:r>
              <a:rPr lang="en-US" dirty="0" err="1"/>
              <a:t>skos:Concept</a:t>
            </a:r>
            <a:r>
              <a:rPr lang="en-US" dirty="0"/>
              <a:t> ;</a:t>
            </a:r>
          </a:p>
          <a:p>
            <a:r>
              <a:rPr lang="pt-BR" dirty="0"/>
              <a:t>skos:prefLabel "Wethers"@en , "Mouton"@fr ;</a:t>
            </a:r>
          </a:p>
          <a:p>
            <a:r>
              <a:rPr lang="en-US" dirty="0" err="1"/>
              <a:t>skos:altLabel</a:t>
            </a:r>
            <a:r>
              <a:rPr lang="en-US" dirty="0"/>
              <a:t> "</a:t>
            </a:r>
            <a:r>
              <a:rPr lang="en-US" dirty="0" err="1"/>
              <a:t>Wether</a:t>
            </a:r>
            <a:r>
              <a:rPr lang="en-US" dirty="0"/>
              <a:t> </a:t>
            </a:r>
            <a:r>
              <a:rPr lang="en-US" dirty="0" err="1"/>
              <a:t>hoggs</a:t>
            </a:r>
            <a:r>
              <a:rPr lang="en-US" dirty="0"/>
              <a:t>"@en , "</a:t>
            </a:r>
            <a:r>
              <a:rPr lang="en-US" dirty="0" err="1"/>
              <a:t>Hoggets</a:t>
            </a:r>
            <a:r>
              <a:rPr lang="en-US" dirty="0"/>
              <a:t>"@en ;</a:t>
            </a:r>
          </a:p>
          <a:p>
            <a:r>
              <a:rPr lang="en-US" dirty="0" err="1"/>
              <a:t>skos:scopeNote</a:t>
            </a:r>
            <a:r>
              <a:rPr lang="en-US" dirty="0"/>
              <a:t> "</a:t>
            </a:r>
            <a:r>
              <a:rPr lang="en-US" dirty="0" err="1"/>
              <a:t>Ovin</a:t>
            </a:r>
            <a:r>
              <a:rPr lang="en-US" dirty="0"/>
              <a:t> </a:t>
            </a:r>
            <a:r>
              <a:rPr lang="en-US" dirty="0" err="1"/>
              <a:t>mâle</a:t>
            </a:r>
            <a:r>
              <a:rPr lang="en-US" dirty="0"/>
              <a:t> </a:t>
            </a:r>
            <a:r>
              <a:rPr lang="en-US" dirty="0" err="1"/>
              <a:t>castré</a:t>
            </a:r>
            <a:r>
              <a:rPr lang="en-US" dirty="0"/>
              <a:t>"@</a:t>
            </a:r>
            <a:r>
              <a:rPr lang="en-US" dirty="0" err="1"/>
              <a:t>fr</a:t>
            </a:r>
            <a:r>
              <a:rPr lang="en-US" dirty="0"/>
              <a:t> , "</a:t>
            </a:r>
            <a:r>
              <a:rPr lang="en-US" dirty="0" err="1"/>
              <a:t>Castratedmalesheep</a:t>
            </a:r>
            <a:r>
              <a:rPr lang="en-US" dirty="0"/>
              <a:t>"@en.</a:t>
            </a:r>
          </a:p>
          <a:p>
            <a:r>
              <a:rPr lang="en-US" sz="2600" dirty="0"/>
              <a:t>agrovoc:c_7030</a:t>
            </a:r>
          </a:p>
          <a:p>
            <a:r>
              <a:rPr lang="en-US" dirty="0"/>
              <a:t>a </a:t>
            </a:r>
            <a:r>
              <a:rPr lang="en-US" dirty="0" err="1"/>
              <a:t>skos:Concept</a:t>
            </a:r>
            <a:r>
              <a:rPr lang="en-US" dirty="0"/>
              <a:t> ;</a:t>
            </a:r>
          </a:p>
          <a:p>
            <a:r>
              <a:rPr lang="pt-BR" dirty="0"/>
              <a:t>skos:prefLabel "Sheep"@en , "Ovin"@fr ;</a:t>
            </a:r>
          </a:p>
          <a:p>
            <a:r>
              <a:rPr lang="en-US" dirty="0" err="1"/>
              <a:t>skos:altLabel</a:t>
            </a:r>
            <a:r>
              <a:rPr lang="en-US" dirty="0"/>
              <a:t> "</a:t>
            </a:r>
            <a:r>
              <a:rPr lang="en-US" dirty="0" err="1"/>
              <a:t>Ovis</a:t>
            </a:r>
            <a:r>
              <a:rPr lang="en-US" dirty="0"/>
              <a:t> </a:t>
            </a:r>
            <a:r>
              <a:rPr lang="en-US" dirty="0" err="1"/>
              <a:t>aries</a:t>
            </a:r>
            <a:r>
              <a:rPr lang="en-US" dirty="0"/>
              <a:t>"@en , "</a:t>
            </a:r>
            <a:r>
              <a:rPr lang="en-US" dirty="0" err="1"/>
              <a:t>Ovis</a:t>
            </a:r>
            <a:r>
              <a:rPr lang="en-US" dirty="0"/>
              <a:t> </a:t>
            </a:r>
            <a:r>
              <a:rPr lang="en-US" dirty="0" err="1"/>
              <a:t>aries</a:t>
            </a:r>
            <a:r>
              <a:rPr lang="en-US" dirty="0"/>
              <a:t>"@</a:t>
            </a:r>
            <a:r>
              <a:rPr lang="en-US" dirty="0" err="1"/>
              <a:t>fr</a:t>
            </a:r>
            <a:r>
              <a:rPr lang="en-US" dirty="0"/>
              <a:t> ;</a:t>
            </a:r>
          </a:p>
          <a:p>
            <a:r>
              <a:rPr lang="en-US" dirty="0" err="1"/>
              <a:t>skos:broader</a:t>
            </a:r>
            <a:r>
              <a:rPr lang="en-US" dirty="0"/>
              <a:t> agrovoc:c_4397 ;</a:t>
            </a:r>
          </a:p>
          <a:p>
            <a:r>
              <a:rPr lang="en-US" dirty="0" err="1"/>
              <a:t>skos:narrower</a:t>
            </a:r>
            <a:r>
              <a:rPr lang="en-US" dirty="0"/>
              <a:t> agrovoc:c_2746, agrovoc:c_6443, agrovoc:c_8369,</a:t>
            </a:r>
          </a:p>
          <a:p>
            <a:r>
              <a:rPr lang="en-US" sz="2600" dirty="0"/>
              <a:t>agrovoc:c_4163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Distributing Data Across the Web</a:t>
            </a:r>
            <a:br>
              <a:rPr lang="en-US" dirty="0"/>
            </a:br>
            <a:r>
              <a:rPr lang="en-US" dirty="0"/>
              <a:t>Cell by Cell </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539552" y="1844824"/>
            <a:ext cx="8136904" cy="3456384"/>
          </a:xfrm>
          <a:prstGeom prst="rect">
            <a:avLst/>
          </a:prstGeom>
          <a:noFill/>
          <a:ln w="9525">
            <a:noFill/>
            <a:miter lim="800000"/>
            <a:headEnd/>
            <a:tailEnd/>
          </a:ln>
        </p:spPr>
      </p:pic>
      <p:sp>
        <p:nvSpPr>
          <p:cNvPr id="4" name="TextBox 3"/>
          <p:cNvSpPr txBox="1"/>
          <p:nvPr/>
        </p:nvSpPr>
        <p:spPr>
          <a:xfrm>
            <a:off x="1835696" y="5446965"/>
            <a:ext cx="5544616" cy="707886"/>
          </a:xfrm>
          <a:prstGeom prst="rect">
            <a:avLst/>
          </a:prstGeom>
          <a:noFill/>
        </p:spPr>
        <p:txBody>
          <a:bodyPr wrap="square" rtlCol="0">
            <a:spAutoFit/>
          </a:bodyPr>
          <a:lstStyle/>
          <a:p>
            <a:pPr algn="ctr"/>
            <a:r>
              <a:rPr lang="en-US" sz="4000" b="1" dirty="0"/>
              <a:t>A</a:t>
            </a:r>
            <a:r>
              <a:rPr lang="en-US" sz="3600" dirty="0"/>
              <a:t>nyone </a:t>
            </a:r>
            <a:r>
              <a:rPr lang="en-US" sz="4000" b="1" dirty="0"/>
              <a:t>A</a:t>
            </a:r>
            <a:r>
              <a:rPr lang="en-US" sz="3600" dirty="0"/>
              <a:t>nything </a:t>
            </a:r>
            <a:r>
              <a:rPr lang="en-US" sz="4000" b="1" dirty="0"/>
              <a:t>A</a:t>
            </a:r>
            <a:r>
              <a:rPr lang="en-US" sz="3600" dirty="0"/>
              <a:t>ny topic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US" dirty="0"/>
                        <a:t>Subject</a:t>
                      </a:r>
                    </a:p>
                  </a:txBody>
                  <a:tcPr/>
                </a:tc>
                <a:tc>
                  <a:txBody>
                    <a:bodyPr/>
                    <a:lstStyle/>
                    <a:p>
                      <a:pPr algn="ctr"/>
                      <a:r>
                        <a:rPr lang="en-US" dirty="0"/>
                        <a:t>Predicate</a:t>
                      </a:r>
                    </a:p>
                  </a:txBody>
                  <a:tcPr/>
                </a:tc>
                <a:tc>
                  <a:txBody>
                    <a:bodyPr/>
                    <a:lstStyle/>
                    <a:p>
                      <a:pPr algn="ctr"/>
                      <a:r>
                        <a:rPr lang="en-US" dirty="0"/>
                        <a:t>Object</a:t>
                      </a:r>
                    </a:p>
                  </a:txBody>
                  <a:tcPr/>
                </a:tc>
                <a:extLst>
                  <a:ext uri="{0D108BD9-81ED-4DB2-BD59-A6C34878D82A}">
                    <a16:rowId xmlns:a16="http://schemas.microsoft.com/office/drawing/2014/main" val="10000"/>
                  </a:ext>
                </a:extLst>
              </a:tr>
              <a:tr h="370840">
                <a:tc>
                  <a:txBody>
                    <a:bodyPr/>
                    <a:lstStyle/>
                    <a:p>
                      <a:r>
                        <a:rPr lang="en-US" dirty="0"/>
                        <a:t>Row 7</a:t>
                      </a:r>
                    </a:p>
                  </a:txBody>
                  <a:tcPr/>
                </a:tc>
                <a:tc>
                  <a:txBody>
                    <a:bodyPr/>
                    <a:lstStyle/>
                    <a:p>
                      <a:r>
                        <a:rPr lang="en-US" dirty="0"/>
                        <a:t>Medium</a:t>
                      </a:r>
                    </a:p>
                  </a:txBody>
                  <a:tcPr/>
                </a:tc>
                <a:tc>
                  <a:txBody>
                    <a:bodyPr/>
                    <a:lstStyle/>
                    <a:p>
                      <a:r>
                        <a:rPr lang="en-US" dirty="0"/>
                        <a:t>Poem</a:t>
                      </a:r>
                    </a:p>
                  </a:txBody>
                  <a:tcPr/>
                </a:tc>
                <a:extLst>
                  <a:ext uri="{0D108BD9-81ED-4DB2-BD59-A6C34878D82A}">
                    <a16:rowId xmlns:a16="http://schemas.microsoft.com/office/drawing/2014/main" val="10001"/>
                  </a:ext>
                </a:extLst>
              </a:tr>
              <a:tr h="370840">
                <a:tc>
                  <a:txBody>
                    <a:bodyPr/>
                    <a:lstStyle/>
                    <a:p>
                      <a:r>
                        <a:rPr lang="en-US" dirty="0"/>
                        <a:t>Row 2</a:t>
                      </a:r>
                    </a:p>
                  </a:txBody>
                  <a:tcPr/>
                </a:tc>
                <a:tc>
                  <a:txBody>
                    <a:bodyPr/>
                    <a:lstStyle/>
                    <a:p>
                      <a:r>
                        <a:rPr lang="en-US" dirty="0"/>
                        <a:t>Title</a:t>
                      </a:r>
                    </a:p>
                  </a:txBody>
                  <a:tcPr/>
                </a:tc>
                <a:tc>
                  <a:txBody>
                    <a:bodyPr/>
                    <a:lstStyle/>
                    <a:p>
                      <a:r>
                        <a:rPr lang="en-US" dirty="0"/>
                        <a:t>Hamlet</a:t>
                      </a:r>
                    </a:p>
                  </a:txBody>
                  <a:tcPr/>
                </a:tc>
                <a:extLst>
                  <a:ext uri="{0D108BD9-81ED-4DB2-BD59-A6C34878D82A}">
                    <a16:rowId xmlns:a16="http://schemas.microsoft.com/office/drawing/2014/main" val="10002"/>
                  </a:ext>
                </a:extLst>
              </a:tr>
              <a:tr h="370840">
                <a:tc>
                  <a:txBody>
                    <a:bodyPr/>
                    <a:lstStyle/>
                    <a:p>
                      <a:r>
                        <a:rPr lang="en-US" dirty="0"/>
                        <a:t>Row 2</a:t>
                      </a:r>
                    </a:p>
                  </a:txBody>
                  <a:tcPr/>
                </a:tc>
                <a:tc>
                  <a:txBody>
                    <a:bodyPr/>
                    <a:lstStyle/>
                    <a:p>
                      <a:r>
                        <a:rPr lang="en-US" dirty="0"/>
                        <a:t>Year</a:t>
                      </a:r>
                    </a:p>
                  </a:txBody>
                  <a:tcPr/>
                </a:tc>
                <a:tc>
                  <a:txBody>
                    <a:bodyPr/>
                    <a:lstStyle/>
                    <a:p>
                      <a:r>
                        <a:rPr lang="en-US" dirty="0"/>
                        <a:t>1604</a:t>
                      </a:r>
                    </a:p>
                  </a:txBody>
                  <a:tcPr/>
                </a:tc>
                <a:extLst>
                  <a:ext uri="{0D108BD9-81ED-4DB2-BD59-A6C34878D82A}">
                    <a16:rowId xmlns:a16="http://schemas.microsoft.com/office/drawing/2014/main" val="10003"/>
                  </a:ext>
                </a:extLst>
              </a:tr>
            </a:tbl>
          </a:graphicData>
        </a:graphic>
      </p:graphicFrame>
      <p:pic>
        <p:nvPicPr>
          <p:cNvPr id="1026" name="Picture 2"/>
          <p:cNvPicPr>
            <a:picLocks noChangeAspect="1" noChangeArrowheads="1"/>
          </p:cNvPicPr>
          <p:nvPr/>
        </p:nvPicPr>
        <p:blipFill>
          <a:blip r:embed="rId2" cstate="print"/>
          <a:srcRect/>
          <a:stretch>
            <a:fillRect/>
          </a:stretch>
        </p:blipFill>
        <p:spPr bwMode="auto">
          <a:xfrm>
            <a:off x="467544" y="3356992"/>
            <a:ext cx="8280920" cy="302433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Subject</a:t>
                      </a:r>
                    </a:p>
                  </a:txBody>
                  <a:tcPr/>
                </a:tc>
                <a:tc>
                  <a:txBody>
                    <a:bodyPr/>
                    <a:lstStyle/>
                    <a:p>
                      <a:r>
                        <a:rPr lang="en-US" dirty="0"/>
                        <a:t>Predicate</a:t>
                      </a:r>
                    </a:p>
                  </a:txBody>
                  <a:tcPr/>
                </a:tc>
                <a:tc>
                  <a:txBody>
                    <a:bodyPr/>
                    <a:lstStyle/>
                    <a:p>
                      <a:r>
                        <a:rPr lang="en-US" dirty="0"/>
                        <a:t>Object</a:t>
                      </a:r>
                    </a:p>
                  </a:txBody>
                  <a:tcPr/>
                </a:tc>
                <a:extLst>
                  <a:ext uri="{0D108BD9-81ED-4DB2-BD59-A6C34878D82A}">
                    <a16:rowId xmlns:a16="http://schemas.microsoft.com/office/drawing/2014/main" val="10000"/>
                  </a:ext>
                </a:extLst>
              </a:tr>
              <a:tr h="370840">
                <a:tc>
                  <a:txBody>
                    <a:bodyPr/>
                    <a:lstStyle/>
                    <a:p>
                      <a:r>
                        <a:rPr lang="en-US" dirty="0"/>
                        <a:t>Shakespeare</a:t>
                      </a:r>
                    </a:p>
                  </a:txBody>
                  <a:tcPr/>
                </a:tc>
                <a:tc>
                  <a:txBody>
                    <a:bodyPr/>
                    <a:lstStyle/>
                    <a:p>
                      <a:r>
                        <a:rPr lang="en-US" dirty="0"/>
                        <a:t>Wrote</a:t>
                      </a:r>
                    </a:p>
                  </a:txBody>
                  <a:tcPr/>
                </a:tc>
                <a:tc>
                  <a:txBody>
                    <a:bodyPr/>
                    <a:lstStyle/>
                    <a:p>
                      <a:r>
                        <a:rPr lang="en-US" dirty="0"/>
                        <a:t>King Lear</a:t>
                      </a:r>
                    </a:p>
                  </a:txBody>
                  <a:tcPr/>
                </a:tc>
                <a:extLst>
                  <a:ext uri="{0D108BD9-81ED-4DB2-BD59-A6C34878D82A}">
                    <a16:rowId xmlns:a16="http://schemas.microsoft.com/office/drawing/2014/main" val="10001"/>
                  </a:ext>
                </a:extLst>
              </a:tr>
              <a:tr h="370840">
                <a:tc>
                  <a:txBody>
                    <a:bodyPr/>
                    <a:lstStyle/>
                    <a:p>
                      <a:r>
                        <a:rPr lang="en-US" dirty="0"/>
                        <a:t>Shakespeare</a:t>
                      </a:r>
                    </a:p>
                  </a:txBody>
                  <a:tcPr/>
                </a:tc>
                <a:tc>
                  <a:txBody>
                    <a:bodyPr/>
                    <a:lstStyle/>
                    <a:p>
                      <a:r>
                        <a:rPr lang="en-US" dirty="0"/>
                        <a:t>Lived in</a:t>
                      </a:r>
                    </a:p>
                  </a:txBody>
                  <a:tcPr/>
                </a:tc>
                <a:tc>
                  <a:txBody>
                    <a:bodyPr/>
                    <a:lstStyle/>
                    <a:p>
                      <a:r>
                        <a:rPr lang="en-US" dirty="0"/>
                        <a:t>Stratford</a:t>
                      </a:r>
                    </a:p>
                  </a:txBody>
                  <a:tcPr/>
                </a:tc>
                <a:extLst>
                  <a:ext uri="{0D108BD9-81ED-4DB2-BD59-A6C34878D82A}">
                    <a16:rowId xmlns:a16="http://schemas.microsoft.com/office/drawing/2014/main" val="10002"/>
                  </a:ext>
                </a:extLst>
              </a:tr>
              <a:tr h="370840">
                <a:tc>
                  <a:txBody>
                    <a:bodyPr/>
                    <a:lstStyle/>
                    <a:p>
                      <a:r>
                        <a:rPr lang="en-US" dirty="0"/>
                        <a:t>Stratford</a:t>
                      </a:r>
                    </a:p>
                  </a:txBody>
                  <a:tcPr/>
                </a:tc>
                <a:tc>
                  <a:txBody>
                    <a:bodyPr/>
                    <a:lstStyle/>
                    <a:p>
                      <a:r>
                        <a:rPr lang="en-US" dirty="0"/>
                        <a:t>Is in</a:t>
                      </a:r>
                    </a:p>
                  </a:txBody>
                  <a:tcPr/>
                </a:tc>
                <a:tc>
                  <a:txBody>
                    <a:bodyPr/>
                    <a:lstStyle/>
                    <a:p>
                      <a:r>
                        <a:rPr lang="en-US" dirty="0"/>
                        <a:t>England</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403648" y="3861048"/>
            <a:ext cx="1368152" cy="369332"/>
          </a:xfrm>
          <a:prstGeom prst="rect">
            <a:avLst/>
          </a:prstGeom>
          <a:noFill/>
          <a:ln>
            <a:solidFill>
              <a:schemeClr val="accent1"/>
            </a:solidFill>
          </a:ln>
        </p:spPr>
        <p:txBody>
          <a:bodyPr wrap="square" rtlCol="0">
            <a:spAutoFit/>
          </a:bodyPr>
          <a:lstStyle/>
          <a:p>
            <a:r>
              <a:rPr lang="en-US" dirty="0"/>
              <a:t>Shakespeare</a:t>
            </a:r>
          </a:p>
        </p:txBody>
      </p:sp>
      <p:sp>
        <p:nvSpPr>
          <p:cNvPr id="6" name="TextBox 5"/>
          <p:cNvSpPr txBox="1"/>
          <p:nvPr/>
        </p:nvSpPr>
        <p:spPr>
          <a:xfrm>
            <a:off x="5148064" y="4725144"/>
            <a:ext cx="1368152" cy="369332"/>
          </a:xfrm>
          <a:prstGeom prst="rect">
            <a:avLst/>
          </a:prstGeom>
          <a:noFill/>
          <a:ln>
            <a:solidFill>
              <a:schemeClr val="accent1"/>
            </a:solidFill>
          </a:ln>
        </p:spPr>
        <p:txBody>
          <a:bodyPr wrap="square" rtlCol="0">
            <a:spAutoFit/>
          </a:bodyPr>
          <a:lstStyle/>
          <a:p>
            <a:pPr algn="ctr"/>
            <a:r>
              <a:rPr lang="en-US" dirty="0"/>
              <a:t>King Lear</a:t>
            </a:r>
          </a:p>
        </p:txBody>
      </p:sp>
      <p:sp>
        <p:nvSpPr>
          <p:cNvPr id="7" name="TextBox 6"/>
          <p:cNvSpPr txBox="1"/>
          <p:nvPr/>
        </p:nvSpPr>
        <p:spPr>
          <a:xfrm>
            <a:off x="2699792" y="5733256"/>
            <a:ext cx="1368152" cy="369332"/>
          </a:xfrm>
          <a:prstGeom prst="rect">
            <a:avLst/>
          </a:prstGeom>
          <a:noFill/>
          <a:ln>
            <a:solidFill>
              <a:schemeClr val="accent1"/>
            </a:solidFill>
          </a:ln>
        </p:spPr>
        <p:txBody>
          <a:bodyPr wrap="square" rtlCol="0">
            <a:spAutoFit/>
          </a:bodyPr>
          <a:lstStyle/>
          <a:p>
            <a:pPr algn="ctr"/>
            <a:r>
              <a:rPr lang="en-US" dirty="0"/>
              <a:t>Stratford</a:t>
            </a:r>
          </a:p>
        </p:txBody>
      </p:sp>
      <p:sp>
        <p:nvSpPr>
          <p:cNvPr id="8" name="TextBox 7"/>
          <p:cNvSpPr txBox="1"/>
          <p:nvPr/>
        </p:nvSpPr>
        <p:spPr>
          <a:xfrm>
            <a:off x="6300192" y="6093296"/>
            <a:ext cx="1368152" cy="369332"/>
          </a:xfrm>
          <a:prstGeom prst="rect">
            <a:avLst/>
          </a:prstGeom>
          <a:noFill/>
          <a:ln>
            <a:solidFill>
              <a:schemeClr val="accent1"/>
            </a:solidFill>
          </a:ln>
        </p:spPr>
        <p:txBody>
          <a:bodyPr wrap="square" rtlCol="0">
            <a:spAutoFit/>
          </a:bodyPr>
          <a:lstStyle/>
          <a:p>
            <a:pPr algn="ctr"/>
            <a:r>
              <a:rPr lang="en-US" dirty="0"/>
              <a:t>England</a:t>
            </a:r>
          </a:p>
        </p:txBody>
      </p:sp>
      <p:cxnSp>
        <p:nvCxnSpPr>
          <p:cNvPr id="10" name="Straight Arrow Connector 9"/>
          <p:cNvCxnSpPr>
            <a:stCxn id="5" idx="3"/>
            <a:endCxn id="6" idx="1"/>
          </p:cNvCxnSpPr>
          <p:nvPr/>
        </p:nvCxnSpPr>
        <p:spPr>
          <a:xfrm>
            <a:off x="2771800" y="4045714"/>
            <a:ext cx="23762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rot="16200000" flipH="1">
            <a:off x="1984358" y="4333746"/>
            <a:ext cx="150287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a:off x="4067944" y="5917922"/>
            <a:ext cx="22322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341085">
            <a:off x="3808679" y="4288129"/>
            <a:ext cx="792088" cy="307777"/>
          </a:xfrm>
          <a:prstGeom prst="rect">
            <a:avLst/>
          </a:prstGeom>
          <a:noFill/>
        </p:spPr>
        <p:txBody>
          <a:bodyPr wrap="square" rtlCol="0">
            <a:spAutoFit/>
          </a:bodyPr>
          <a:lstStyle/>
          <a:p>
            <a:r>
              <a:rPr lang="en-US" sz="1400" dirty="0"/>
              <a:t>Wrote</a:t>
            </a:r>
            <a:endParaRPr lang="en-US" dirty="0"/>
          </a:p>
        </p:txBody>
      </p:sp>
      <p:sp>
        <p:nvSpPr>
          <p:cNvPr id="17" name="TextBox 16"/>
          <p:cNvSpPr txBox="1"/>
          <p:nvPr/>
        </p:nvSpPr>
        <p:spPr>
          <a:xfrm rot="2888645">
            <a:off x="2538617" y="4893668"/>
            <a:ext cx="792088" cy="307777"/>
          </a:xfrm>
          <a:prstGeom prst="rect">
            <a:avLst/>
          </a:prstGeom>
          <a:noFill/>
        </p:spPr>
        <p:txBody>
          <a:bodyPr wrap="square" rtlCol="0">
            <a:spAutoFit/>
          </a:bodyPr>
          <a:lstStyle/>
          <a:p>
            <a:r>
              <a:rPr lang="en-US" sz="1400" dirty="0"/>
              <a:t>Lived In</a:t>
            </a:r>
          </a:p>
        </p:txBody>
      </p:sp>
      <p:sp>
        <p:nvSpPr>
          <p:cNvPr id="22" name="TextBox 21"/>
          <p:cNvSpPr txBox="1"/>
          <p:nvPr/>
        </p:nvSpPr>
        <p:spPr>
          <a:xfrm rot="505748">
            <a:off x="4689916" y="5833987"/>
            <a:ext cx="792088" cy="307777"/>
          </a:xfrm>
          <a:prstGeom prst="rect">
            <a:avLst/>
          </a:prstGeom>
          <a:noFill/>
        </p:spPr>
        <p:txBody>
          <a:bodyPr wrap="square" rtlCol="0">
            <a:spAutoFit/>
          </a:bodyPr>
          <a:lstStyle/>
          <a:p>
            <a:r>
              <a:rPr lang="en-US" sz="1400" dirty="0"/>
              <a:t>Is in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95536" y="3284984"/>
            <a:ext cx="8424936" cy="336110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rep.</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539552" y="1916831"/>
            <a:ext cx="8280920" cy="248455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MERGING DATA FROM MULTIPLE SOURCES</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1685925" y="2248694"/>
            <a:ext cx="5772150" cy="32289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2089</TotalTime>
  <Words>3708</Words>
  <Application>Microsoft Office PowerPoint</Application>
  <PresentationFormat>On-screen Show (4:3)</PresentationFormat>
  <Paragraphs>292</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Times New Roman</vt:lpstr>
      <vt:lpstr>Office Theme</vt:lpstr>
      <vt:lpstr>Resource Description Framework RDF</vt:lpstr>
      <vt:lpstr>Tabular Data</vt:lpstr>
      <vt:lpstr>Distributing Data Across the Web Row by Row</vt:lpstr>
      <vt:lpstr>Distributing Data Across the Web Column by Column </vt:lpstr>
      <vt:lpstr>Distributing Data Across the Web Cell by Cell </vt:lpstr>
      <vt:lpstr>triple</vt:lpstr>
      <vt:lpstr>Another example</vt:lpstr>
      <vt:lpstr>Graph rep.</vt:lpstr>
      <vt:lpstr>MERGING DATA FROM MULTIPLE SOURCES</vt:lpstr>
      <vt:lpstr>MERGING DATA FROM MULTIPLE SOURCES</vt:lpstr>
      <vt:lpstr>MERGING DATA FROM MULTIPLE SOURCES</vt:lpstr>
      <vt:lpstr>NAMESPACES, URIS, AND IDENTITY (Cont.)</vt:lpstr>
      <vt:lpstr>NAMESPACES, URIS, AND IDENTITY</vt:lpstr>
      <vt:lpstr>Qnames</vt:lpstr>
      <vt:lpstr>Qnames</vt:lpstr>
      <vt:lpstr>Standard namespaces</vt:lpstr>
      <vt:lpstr>Standard namespaces</vt:lpstr>
      <vt:lpstr>IDENTIFIERS IN THE RDF NAMESPACE</vt:lpstr>
      <vt:lpstr>CHALLENGE: RDF AND TABULAR DATA</vt:lpstr>
      <vt:lpstr>CHALLENGE: RDF AND TABULAR DATA</vt:lpstr>
      <vt:lpstr>CHALLENGE: RDF AND TABULAR DATA</vt:lpstr>
      <vt:lpstr>CHALLENGE: RDF AND TABULAR DATA</vt:lpstr>
      <vt:lpstr>ALTERNATIVES FOR SERIALIZATION</vt:lpstr>
      <vt:lpstr>N-Triples</vt:lpstr>
      <vt:lpstr>Turtle</vt:lpstr>
      <vt:lpstr>Turtle</vt:lpstr>
      <vt:lpstr>Turtle</vt:lpstr>
      <vt:lpstr>Turtle</vt:lpstr>
      <vt:lpstr>Turtle</vt:lpstr>
      <vt:lpstr>Turtle</vt:lpstr>
      <vt:lpstr>RDF/XML</vt:lpstr>
      <vt:lpstr>Example</vt:lpstr>
      <vt:lpstr>Note</vt:lpstr>
      <vt:lpstr>SPARQL Query Language for RDF</vt:lpstr>
      <vt:lpstr>Comparison to relational queries</vt:lpstr>
      <vt:lpstr>Comparison to relational queries</vt:lpstr>
      <vt:lpstr>Comparison to relational queries</vt:lpstr>
      <vt:lpstr>APPLICATION CODE</vt:lpstr>
      <vt:lpstr>APPLICATION CODE</vt:lpstr>
      <vt:lpstr>Example</vt:lpstr>
      <vt:lpstr>Graph Example</vt:lpstr>
      <vt:lpstr>Graph Example</vt:lpstr>
      <vt:lpstr>Query Example</vt:lpstr>
      <vt:lpstr>Query Example</vt:lpstr>
      <vt:lpstr>SIMPLE KNOWLEDGE ORGANIZATION SYSTEM (SKOS) </vt:lpstr>
      <vt:lpstr>SKOS</vt:lpstr>
      <vt:lpstr>AGROVOC</vt:lpstr>
      <vt:lpstr>SKOS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Khaled</dc:creator>
  <cp:lastModifiedBy>dean</cp:lastModifiedBy>
  <cp:revision>79</cp:revision>
  <dcterms:created xsi:type="dcterms:W3CDTF">2011-04-28T05:25:45Z</dcterms:created>
  <dcterms:modified xsi:type="dcterms:W3CDTF">2018-12-23T09:07:01Z</dcterms:modified>
</cp:coreProperties>
</file>