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80" r:id="rId3"/>
    <p:sldId id="283" r:id="rId4"/>
    <p:sldId id="279" r:id="rId5"/>
    <p:sldId id="277" r:id="rId6"/>
    <p:sldId id="281" r:id="rId7"/>
    <p:sldId id="285" r:id="rId8"/>
    <p:sldId id="286" r:id="rId9"/>
    <p:sldId id="287" r:id="rId10"/>
    <p:sldId id="282" r:id="rId11"/>
    <p:sldId id="284" r:id="rId12"/>
    <p:sldId id="288" r:id="rId13"/>
    <p:sldId id="295" r:id="rId14"/>
    <p:sldId id="296" r:id="rId15"/>
    <p:sldId id="289" r:id="rId16"/>
    <p:sldId id="290" r:id="rId17"/>
    <p:sldId id="292" r:id="rId18"/>
    <p:sldId id="293" r:id="rId19"/>
    <p:sldId id="297" r:id="rId20"/>
    <p:sldId id="298" r:id="rId21"/>
    <p:sldId id="291" r:id="rId22"/>
    <p:sldId id="299" r:id="rId23"/>
    <p:sldId id="300" r:id="rId24"/>
    <p:sldId id="301" r:id="rId25"/>
    <p:sldId id="302" r:id="rId26"/>
    <p:sldId id="303" r:id="rId27"/>
    <p:sldId id="304" r:id="rId28"/>
    <p:sldId id="30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0FE5-CE58-42A2-B818-1024E1BDD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14B7F3-1D62-4331-A2BE-20275C9E3D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912A4D-193D-4E75-A2AC-18C5FFDF80CA}"/>
              </a:ext>
            </a:extLst>
          </p:cNvPr>
          <p:cNvSpPr>
            <a:spLocks noGrp="1"/>
          </p:cNvSpPr>
          <p:nvPr>
            <p:ph type="dt" sz="half" idx="10"/>
          </p:nvPr>
        </p:nvSpPr>
        <p:spPr/>
        <p:txBody>
          <a:bodyPr/>
          <a:lstStyle/>
          <a:p>
            <a:fld id="{D53337D0-AAF8-44DE-9B69-A74836A03DD8}" type="datetimeFigureOut">
              <a:rPr lang="en-US" smtClean="0"/>
              <a:t>4/26/2021</a:t>
            </a:fld>
            <a:endParaRPr lang="en-US"/>
          </a:p>
        </p:txBody>
      </p:sp>
      <p:sp>
        <p:nvSpPr>
          <p:cNvPr id="5" name="Footer Placeholder 4">
            <a:extLst>
              <a:ext uri="{FF2B5EF4-FFF2-40B4-BE49-F238E27FC236}">
                <a16:creationId xmlns:a16="http://schemas.microsoft.com/office/drawing/2014/main" id="{A40AC63B-0B8F-4EA1-AE1E-EAA03909FC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6EEF2-6726-44F3-808C-FC6476F4FF56}"/>
              </a:ext>
            </a:extLst>
          </p:cNvPr>
          <p:cNvSpPr>
            <a:spLocks noGrp="1"/>
          </p:cNvSpPr>
          <p:nvPr>
            <p:ph type="sldNum" sz="quarter" idx="12"/>
          </p:nvPr>
        </p:nvSpPr>
        <p:spPr/>
        <p:txBody>
          <a:bodyPr/>
          <a:lstStyle/>
          <a:p>
            <a:fld id="{DBDF06A7-2FC8-4713-ACD1-0888074A3E0E}" type="slidenum">
              <a:rPr lang="en-US" smtClean="0"/>
              <a:t>‹#›</a:t>
            </a:fld>
            <a:endParaRPr lang="en-US"/>
          </a:p>
        </p:txBody>
      </p:sp>
    </p:spTree>
    <p:extLst>
      <p:ext uri="{BB962C8B-B14F-4D97-AF65-F5344CB8AC3E}">
        <p14:creationId xmlns:p14="http://schemas.microsoft.com/office/powerpoint/2010/main" val="324372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5100A-6D1D-48D0-98CC-6D746B297E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EDE48D-D44B-4DA7-B2B9-89500F698B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631F8-46A1-4657-AEE7-21A187B7F0E1}"/>
              </a:ext>
            </a:extLst>
          </p:cNvPr>
          <p:cNvSpPr>
            <a:spLocks noGrp="1"/>
          </p:cNvSpPr>
          <p:nvPr>
            <p:ph type="dt" sz="half" idx="10"/>
          </p:nvPr>
        </p:nvSpPr>
        <p:spPr/>
        <p:txBody>
          <a:bodyPr/>
          <a:lstStyle/>
          <a:p>
            <a:fld id="{D53337D0-AAF8-44DE-9B69-A74836A03DD8}" type="datetimeFigureOut">
              <a:rPr lang="en-US" smtClean="0"/>
              <a:t>4/26/2021</a:t>
            </a:fld>
            <a:endParaRPr lang="en-US"/>
          </a:p>
        </p:txBody>
      </p:sp>
      <p:sp>
        <p:nvSpPr>
          <p:cNvPr id="5" name="Footer Placeholder 4">
            <a:extLst>
              <a:ext uri="{FF2B5EF4-FFF2-40B4-BE49-F238E27FC236}">
                <a16:creationId xmlns:a16="http://schemas.microsoft.com/office/drawing/2014/main" id="{61ADAA34-7327-4DCC-A146-5D781E671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EF9873-D489-4908-9605-106EDA05B203}"/>
              </a:ext>
            </a:extLst>
          </p:cNvPr>
          <p:cNvSpPr>
            <a:spLocks noGrp="1"/>
          </p:cNvSpPr>
          <p:nvPr>
            <p:ph type="sldNum" sz="quarter" idx="12"/>
          </p:nvPr>
        </p:nvSpPr>
        <p:spPr/>
        <p:txBody>
          <a:bodyPr/>
          <a:lstStyle/>
          <a:p>
            <a:fld id="{DBDF06A7-2FC8-4713-ACD1-0888074A3E0E}" type="slidenum">
              <a:rPr lang="en-US" smtClean="0"/>
              <a:t>‹#›</a:t>
            </a:fld>
            <a:endParaRPr lang="en-US"/>
          </a:p>
        </p:txBody>
      </p:sp>
    </p:spTree>
    <p:extLst>
      <p:ext uri="{BB962C8B-B14F-4D97-AF65-F5344CB8AC3E}">
        <p14:creationId xmlns:p14="http://schemas.microsoft.com/office/powerpoint/2010/main" val="305265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00979F-018F-4A7F-A635-2AB1AED21B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C6E6AE-FFC9-4D9B-AA5F-50997F0EFE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D87D4-C12E-477F-920E-AEB1718B1C1D}"/>
              </a:ext>
            </a:extLst>
          </p:cNvPr>
          <p:cNvSpPr>
            <a:spLocks noGrp="1"/>
          </p:cNvSpPr>
          <p:nvPr>
            <p:ph type="dt" sz="half" idx="10"/>
          </p:nvPr>
        </p:nvSpPr>
        <p:spPr/>
        <p:txBody>
          <a:bodyPr/>
          <a:lstStyle/>
          <a:p>
            <a:fld id="{D53337D0-AAF8-44DE-9B69-A74836A03DD8}" type="datetimeFigureOut">
              <a:rPr lang="en-US" smtClean="0"/>
              <a:t>4/26/2021</a:t>
            </a:fld>
            <a:endParaRPr lang="en-US"/>
          </a:p>
        </p:txBody>
      </p:sp>
      <p:sp>
        <p:nvSpPr>
          <p:cNvPr id="5" name="Footer Placeholder 4">
            <a:extLst>
              <a:ext uri="{FF2B5EF4-FFF2-40B4-BE49-F238E27FC236}">
                <a16:creationId xmlns:a16="http://schemas.microsoft.com/office/drawing/2014/main" id="{F3DCC628-F796-4CB6-85F6-0C2B779EE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82542-EBB8-49E7-AB83-5F828EFC35B6}"/>
              </a:ext>
            </a:extLst>
          </p:cNvPr>
          <p:cNvSpPr>
            <a:spLocks noGrp="1"/>
          </p:cNvSpPr>
          <p:nvPr>
            <p:ph type="sldNum" sz="quarter" idx="12"/>
          </p:nvPr>
        </p:nvSpPr>
        <p:spPr/>
        <p:txBody>
          <a:bodyPr/>
          <a:lstStyle/>
          <a:p>
            <a:fld id="{DBDF06A7-2FC8-4713-ACD1-0888074A3E0E}" type="slidenum">
              <a:rPr lang="en-US" smtClean="0"/>
              <a:t>‹#›</a:t>
            </a:fld>
            <a:endParaRPr lang="en-US"/>
          </a:p>
        </p:txBody>
      </p:sp>
    </p:spTree>
    <p:extLst>
      <p:ext uri="{BB962C8B-B14F-4D97-AF65-F5344CB8AC3E}">
        <p14:creationId xmlns:p14="http://schemas.microsoft.com/office/powerpoint/2010/main" val="2965126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85158-46AD-4EB3-A3B2-4F62D31DAF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2884E-9462-4F2E-8269-1E16D65871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829CA5-94FE-4AF8-9365-CA7FFFFE53FB}"/>
              </a:ext>
            </a:extLst>
          </p:cNvPr>
          <p:cNvSpPr>
            <a:spLocks noGrp="1"/>
          </p:cNvSpPr>
          <p:nvPr>
            <p:ph type="dt" sz="half" idx="10"/>
          </p:nvPr>
        </p:nvSpPr>
        <p:spPr/>
        <p:txBody>
          <a:bodyPr/>
          <a:lstStyle/>
          <a:p>
            <a:fld id="{D53337D0-AAF8-44DE-9B69-A74836A03DD8}" type="datetimeFigureOut">
              <a:rPr lang="en-US" smtClean="0"/>
              <a:t>4/26/2021</a:t>
            </a:fld>
            <a:endParaRPr lang="en-US"/>
          </a:p>
        </p:txBody>
      </p:sp>
      <p:sp>
        <p:nvSpPr>
          <p:cNvPr id="5" name="Footer Placeholder 4">
            <a:extLst>
              <a:ext uri="{FF2B5EF4-FFF2-40B4-BE49-F238E27FC236}">
                <a16:creationId xmlns:a16="http://schemas.microsoft.com/office/drawing/2014/main" id="{00648ADE-C222-4D5F-8D87-6FCDA8D40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61DBF-1A05-4022-824E-DCA5DCF629DC}"/>
              </a:ext>
            </a:extLst>
          </p:cNvPr>
          <p:cNvSpPr>
            <a:spLocks noGrp="1"/>
          </p:cNvSpPr>
          <p:nvPr>
            <p:ph type="sldNum" sz="quarter" idx="12"/>
          </p:nvPr>
        </p:nvSpPr>
        <p:spPr/>
        <p:txBody>
          <a:bodyPr/>
          <a:lstStyle/>
          <a:p>
            <a:fld id="{DBDF06A7-2FC8-4713-ACD1-0888074A3E0E}" type="slidenum">
              <a:rPr lang="en-US" smtClean="0"/>
              <a:t>‹#›</a:t>
            </a:fld>
            <a:endParaRPr lang="en-US"/>
          </a:p>
        </p:txBody>
      </p:sp>
    </p:spTree>
    <p:extLst>
      <p:ext uri="{BB962C8B-B14F-4D97-AF65-F5344CB8AC3E}">
        <p14:creationId xmlns:p14="http://schemas.microsoft.com/office/powerpoint/2010/main" val="176324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FAC20-B8FA-4212-B9DD-F660C51AF6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ACE916-3D6F-451A-8318-CB191C1D50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D04BC6-F15F-46F1-A6A7-62FABA392D5C}"/>
              </a:ext>
            </a:extLst>
          </p:cNvPr>
          <p:cNvSpPr>
            <a:spLocks noGrp="1"/>
          </p:cNvSpPr>
          <p:nvPr>
            <p:ph type="dt" sz="half" idx="10"/>
          </p:nvPr>
        </p:nvSpPr>
        <p:spPr/>
        <p:txBody>
          <a:bodyPr/>
          <a:lstStyle/>
          <a:p>
            <a:fld id="{D53337D0-AAF8-44DE-9B69-A74836A03DD8}" type="datetimeFigureOut">
              <a:rPr lang="en-US" smtClean="0"/>
              <a:t>4/26/2021</a:t>
            </a:fld>
            <a:endParaRPr lang="en-US"/>
          </a:p>
        </p:txBody>
      </p:sp>
      <p:sp>
        <p:nvSpPr>
          <p:cNvPr id="5" name="Footer Placeholder 4">
            <a:extLst>
              <a:ext uri="{FF2B5EF4-FFF2-40B4-BE49-F238E27FC236}">
                <a16:creationId xmlns:a16="http://schemas.microsoft.com/office/drawing/2014/main" id="{0CC10874-DA07-4BBD-9D9B-A01E76AA5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A52808-F156-44B0-9446-DDC4DB8EFC33}"/>
              </a:ext>
            </a:extLst>
          </p:cNvPr>
          <p:cNvSpPr>
            <a:spLocks noGrp="1"/>
          </p:cNvSpPr>
          <p:nvPr>
            <p:ph type="sldNum" sz="quarter" idx="12"/>
          </p:nvPr>
        </p:nvSpPr>
        <p:spPr/>
        <p:txBody>
          <a:bodyPr/>
          <a:lstStyle/>
          <a:p>
            <a:fld id="{DBDF06A7-2FC8-4713-ACD1-0888074A3E0E}" type="slidenum">
              <a:rPr lang="en-US" smtClean="0"/>
              <a:t>‹#›</a:t>
            </a:fld>
            <a:endParaRPr lang="en-US"/>
          </a:p>
        </p:txBody>
      </p:sp>
    </p:spTree>
    <p:extLst>
      <p:ext uri="{BB962C8B-B14F-4D97-AF65-F5344CB8AC3E}">
        <p14:creationId xmlns:p14="http://schemas.microsoft.com/office/powerpoint/2010/main" val="178482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F61E-0957-4238-A1BC-0050B590C6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D81CE4-385C-434F-A8D9-651BD96075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331E91-1B36-4087-A440-1EA96E5E6E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07C4EF-4D60-41B5-95E3-248BA36867C4}"/>
              </a:ext>
            </a:extLst>
          </p:cNvPr>
          <p:cNvSpPr>
            <a:spLocks noGrp="1"/>
          </p:cNvSpPr>
          <p:nvPr>
            <p:ph type="dt" sz="half" idx="10"/>
          </p:nvPr>
        </p:nvSpPr>
        <p:spPr/>
        <p:txBody>
          <a:bodyPr/>
          <a:lstStyle/>
          <a:p>
            <a:fld id="{D53337D0-AAF8-44DE-9B69-A74836A03DD8}" type="datetimeFigureOut">
              <a:rPr lang="en-US" smtClean="0"/>
              <a:t>4/26/2021</a:t>
            </a:fld>
            <a:endParaRPr lang="en-US"/>
          </a:p>
        </p:txBody>
      </p:sp>
      <p:sp>
        <p:nvSpPr>
          <p:cNvPr id="6" name="Footer Placeholder 5">
            <a:extLst>
              <a:ext uri="{FF2B5EF4-FFF2-40B4-BE49-F238E27FC236}">
                <a16:creationId xmlns:a16="http://schemas.microsoft.com/office/drawing/2014/main" id="{76AA3820-D081-45A1-AEA9-5F46ACC191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11066B-35B1-4A96-93DE-2E384C7B665B}"/>
              </a:ext>
            </a:extLst>
          </p:cNvPr>
          <p:cNvSpPr>
            <a:spLocks noGrp="1"/>
          </p:cNvSpPr>
          <p:nvPr>
            <p:ph type="sldNum" sz="quarter" idx="12"/>
          </p:nvPr>
        </p:nvSpPr>
        <p:spPr/>
        <p:txBody>
          <a:bodyPr/>
          <a:lstStyle/>
          <a:p>
            <a:fld id="{DBDF06A7-2FC8-4713-ACD1-0888074A3E0E}" type="slidenum">
              <a:rPr lang="en-US" smtClean="0"/>
              <a:t>‹#›</a:t>
            </a:fld>
            <a:endParaRPr lang="en-US"/>
          </a:p>
        </p:txBody>
      </p:sp>
    </p:spTree>
    <p:extLst>
      <p:ext uri="{BB962C8B-B14F-4D97-AF65-F5344CB8AC3E}">
        <p14:creationId xmlns:p14="http://schemas.microsoft.com/office/powerpoint/2010/main" val="128878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77A8-4BA9-40D1-840C-81391059EA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072D96-D7DF-414A-A261-B70FF8C1AE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94A253-DC2D-45CC-BBC2-DE967ED0B7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95D021-9C2A-49A5-B99D-7E45642EE0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E19DB8-1B58-4651-9EB8-33451DFF8E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8BA492-587C-46D9-A29B-F4906DF5AF35}"/>
              </a:ext>
            </a:extLst>
          </p:cNvPr>
          <p:cNvSpPr>
            <a:spLocks noGrp="1"/>
          </p:cNvSpPr>
          <p:nvPr>
            <p:ph type="dt" sz="half" idx="10"/>
          </p:nvPr>
        </p:nvSpPr>
        <p:spPr/>
        <p:txBody>
          <a:bodyPr/>
          <a:lstStyle/>
          <a:p>
            <a:fld id="{D53337D0-AAF8-44DE-9B69-A74836A03DD8}" type="datetimeFigureOut">
              <a:rPr lang="en-US" smtClean="0"/>
              <a:t>4/26/2021</a:t>
            </a:fld>
            <a:endParaRPr lang="en-US"/>
          </a:p>
        </p:txBody>
      </p:sp>
      <p:sp>
        <p:nvSpPr>
          <p:cNvPr id="8" name="Footer Placeholder 7">
            <a:extLst>
              <a:ext uri="{FF2B5EF4-FFF2-40B4-BE49-F238E27FC236}">
                <a16:creationId xmlns:a16="http://schemas.microsoft.com/office/drawing/2014/main" id="{5097B587-3DBF-4B72-8BA2-95483D6F36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DCF958-5E61-423A-B0BF-B55BCAD1FF5D}"/>
              </a:ext>
            </a:extLst>
          </p:cNvPr>
          <p:cNvSpPr>
            <a:spLocks noGrp="1"/>
          </p:cNvSpPr>
          <p:nvPr>
            <p:ph type="sldNum" sz="quarter" idx="12"/>
          </p:nvPr>
        </p:nvSpPr>
        <p:spPr/>
        <p:txBody>
          <a:bodyPr/>
          <a:lstStyle/>
          <a:p>
            <a:fld id="{DBDF06A7-2FC8-4713-ACD1-0888074A3E0E}" type="slidenum">
              <a:rPr lang="en-US" smtClean="0"/>
              <a:t>‹#›</a:t>
            </a:fld>
            <a:endParaRPr lang="en-US"/>
          </a:p>
        </p:txBody>
      </p:sp>
    </p:spTree>
    <p:extLst>
      <p:ext uri="{BB962C8B-B14F-4D97-AF65-F5344CB8AC3E}">
        <p14:creationId xmlns:p14="http://schemas.microsoft.com/office/powerpoint/2010/main" val="283205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95A54-A981-4B9F-9D91-0A48C828E2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40F4A1-6FA0-4168-A442-8ACAA6322D06}"/>
              </a:ext>
            </a:extLst>
          </p:cNvPr>
          <p:cNvSpPr>
            <a:spLocks noGrp="1"/>
          </p:cNvSpPr>
          <p:nvPr>
            <p:ph type="dt" sz="half" idx="10"/>
          </p:nvPr>
        </p:nvSpPr>
        <p:spPr/>
        <p:txBody>
          <a:bodyPr/>
          <a:lstStyle/>
          <a:p>
            <a:fld id="{D53337D0-AAF8-44DE-9B69-A74836A03DD8}" type="datetimeFigureOut">
              <a:rPr lang="en-US" smtClean="0"/>
              <a:t>4/26/2021</a:t>
            </a:fld>
            <a:endParaRPr lang="en-US"/>
          </a:p>
        </p:txBody>
      </p:sp>
      <p:sp>
        <p:nvSpPr>
          <p:cNvPr id="4" name="Footer Placeholder 3">
            <a:extLst>
              <a:ext uri="{FF2B5EF4-FFF2-40B4-BE49-F238E27FC236}">
                <a16:creationId xmlns:a16="http://schemas.microsoft.com/office/drawing/2014/main" id="{65F3A2D1-94B9-434F-A213-C86299BA17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351B24-1009-4E0E-89B7-D37E265C7085}"/>
              </a:ext>
            </a:extLst>
          </p:cNvPr>
          <p:cNvSpPr>
            <a:spLocks noGrp="1"/>
          </p:cNvSpPr>
          <p:nvPr>
            <p:ph type="sldNum" sz="quarter" idx="12"/>
          </p:nvPr>
        </p:nvSpPr>
        <p:spPr/>
        <p:txBody>
          <a:bodyPr/>
          <a:lstStyle/>
          <a:p>
            <a:fld id="{DBDF06A7-2FC8-4713-ACD1-0888074A3E0E}" type="slidenum">
              <a:rPr lang="en-US" smtClean="0"/>
              <a:t>‹#›</a:t>
            </a:fld>
            <a:endParaRPr lang="en-US"/>
          </a:p>
        </p:txBody>
      </p:sp>
    </p:spTree>
    <p:extLst>
      <p:ext uri="{BB962C8B-B14F-4D97-AF65-F5344CB8AC3E}">
        <p14:creationId xmlns:p14="http://schemas.microsoft.com/office/powerpoint/2010/main" val="3646299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92F77C-7564-429A-8E4F-68CD4D1DBFF0}"/>
              </a:ext>
            </a:extLst>
          </p:cNvPr>
          <p:cNvSpPr>
            <a:spLocks noGrp="1"/>
          </p:cNvSpPr>
          <p:nvPr>
            <p:ph type="dt" sz="half" idx="10"/>
          </p:nvPr>
        </p:nvSpPr>
        <p:spPr/>
        <p:txBody>
          <a:bodyPr/>
          <a:lstStyle/>
          <a:p>
            <a:fld id="{D53337D0-AAF8-44DE-9B69-A74836A03DD8}" type="datetimeFigureOut">
              <a:rPr lang="en-US" smtClean="0"/>
              <a:t>4/26/2021</a:t>
            </a:fld>
            <a:endParaRPr lang="en-US"/>
          </a:p>
        </p:txBody>
      </p:sp>
      <p:sp>
        <p:nvSpPr>
          <p:cNvPr id="3" name="Footer Placeholder 2">
            <a:extLst>
              <a:ext uri="{FF2B5EF4-FFF2-40B4-BE49-F238E27FC236}">
                <a16:creationId xmlns:a16="http://schemas.microsoft.com/office/drawing/2014/main" id="{C4846DB2-A678-45DB-81BE-CFFA80AA08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1EBDAA-89FD-461E-B255-D69EA0D8647C}"/>
              </a:ext>
            </a:extLst>
          </p:cNvPr>
          <p:cNvSpPr>
            <a:spLocks noGrp="1"/>
          </p:cNvSpPr>
          <p:nvPr>
            <p:ph type="sldNum" sz="quarter" idx="12"/>
          </p:nvPr>
        </p:nvSpPr>
        <p:spPr/>
        <p:txBody>
          <a:bodyPr/>
          <a:lstStyle/>
          <a:p>
            <a:fld id="{DBDF06A7-2FC8-4713-ACD1-0888074A3E0E}" type="slidenum">
              <a:rPr lang="en-US" smtClean="0"/>
              <a:t>‹#›</a:t>
            </a:fld>
            <a:endParaRPr lang="en-US"/>
          </a:p>
        </p:txBody>
      </p:sp>
    </p:spTree>
    <p:extLst>
      <p:ext uri="{BB962C8B-B14F-4D97-AF65-F5344CB8AC3E}">
        <p14:creationId xmlns:p14="http://schemas.microsoft.com/office/powerpoint/2010/main" val="2766888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AD0A-4263-415F-AE91-73366AE1D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62129D-76D4-465D-9FA9-97006BFAFF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6D203B-C789-464E-AFB2-7F94D83BF8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71012-6F87-4F51-B700-2AA2B8613889}"/>
              </a:ext>
            </a:extLst>
          </p:cNvPr>
          <p:cNvSpPr>
            <a:spLocks noGrp="1"/>
          </p:cNvSpPr>
          <p:nvPr>
            <p:ph type="dt" sz="half" idx="10"/>
          </p:nvPr>
        </p:nvSpPr>
        <p:spPr/>
        <p:txBody>
          <a:bodyPr/>
          <a:lstStyle/>
          <a:p>
            <a:fld id="{D53337D0-AAF8-44DE-9B69-A74836A03DD8}" type="datetimeFigureOut">
              <a:rPr lang="en-US" smtClean="0"/>
              <a:t>4/26/2021</a:t>
            </a:fld>
            <a:endParaRPr lang="en-US"/>
          </a:p>
        </p:txBody>
      </p:sp>
      <p:sp>
        <p:nvSpPr>
          <p:cNvPr id="6" name="Footer Placeholder 5">
            <a:extLst>
              <a:ext uri="{FF2B5EF4-FFF2-40B4-BE49-F238E27FC236}">
                <a16:creationId xmlns:a16="http://schemas.microsoft.com/office/drawing/2014/main" id="{01536272-FFC9-4D34-AA03-ABEAF4F4C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51BCB8-A944-40A1-AAB3-422617B1DBD5}"/>
              </a:ext>
            </a:extLst>
          </p:cNvPr>
          <p:cNvSpPr>
            <a:spLocks noGrp="1"/>
          </p:cNvSpPr>
          <p:nvPr>
            <p:ph type="sldNum" sz="quarter" idx="12"/>
          </p:nvPr>
        </p:nvSpPr>
        <p:spPr/>
        <p:txBody>
          <a:bodyPr/>
          <a:lstStyle/>
          <a:p>
            <a:fld id="{DBDF06A7-2FC8-4713-ACD1-0888074A3E0E}" type="slidenum">
              <a:rPr lang="en-US" smtClean="0"/>
              <a:t>‹#›</a:t>
            </a:fld>
            <a:endParaRPr lang="en-US"/>
          </a:p>
        </p:txBody>
      </p:sp>
    </p:spTree>
    <p:extLst>
      <p:ext uri="{BB962C8B-B14F-4D97-AF65-F5344CB8AC3E}">
        <p14:creationId xmlns:p14="http://schemas.microsoft.com/office/powerpoint/2010/main" val="1753217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E57CB-6FA0-49F8-9B03-532AED907B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10F483-1E94-49E8-B63A-44D27263E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F06FF3-9CEC-4C4F-AF3F-1F481B244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73762-9C46-4B9F-AE2F-419E3DA04A86}"/>
              </a:ext>
            </a:extLst>
          </p:cNvPr>
          <p:cNvSpPr>
            <a:spLocks noGrp="1"/>
          </p:cNvSpPr>
          <p:nvPr>
            <p:ph type="dt" sz="half" idx="10"/>
          </p:nvPr>
        </p:nvSpPr>
        <p:spPr/>
        <p:txBody>
          <a:bodyPr/>
          <a:lstStyle/>
          <a:p>
            <a:fld id="{D53337D0-AAF8-44DE-9B69-A74836A03DD8}" type="datetimeFigureOut">
              <a:rPr lang="en-US" smtClean="0"/>
              <a:t>4/26/2021</a:t>
            </a:fld>
            <a:endParaRPr lang="en-US"/>
          </a:p>
        </p:txBody>
      </p:sp>
      <p:sp>
        <p:nvSpPr>
          <p:cNvPr id="6" name="Footer Placeholder 5">
            <a:extLst>
              <a:ext uri="{FF2B5EF4-FFF2-40B4-BE49-F238E27FC236}">
                <a16:creationId xmlns:a16="http://schemas.microsoft.com/office/drawing/2014/main" id="{99666621-EAE6-4B0A-BDB2-4770EC432C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2924BA-38E7-4F87-9D03-26F0C3D0EB13}"/>
              </a:ext>
            </a:extLst>
          </p:cNvPr>
          <p:cNvSpPr>
            <a:spLocks noGrp="1"/>
          </p:cNvSpPr>
          <p:nvPr>
            <p:ph type="sldNum" sz="quarter" idx="12"/>
          </p:nvPr>
        </p:nvSpPr>
        <p:spPr/>
        <p:txBody>
          <a:bodyPr/>
          <a:lstStyle/>
          <a:p>
            <a:fld id="{DBDF06A7-2FC8-4713-ACD1-0888074A3E0E}" type="slidenum">
              <a:rPr lang="en-US" smtClean="0"/>
              <a:t>‹#›</a:t>
            </a:fld>
            <a:endParaRPr lang="en-US"/>
          </a:p>
        </p:txBody>
      </p:sp>
    </p:spTree>
    <p:extLst>
      <p:ext uri="{BB962C8B-B14F-4D97-AF65-F5344CB8AC3E}">
        <p14:creationId xmlns:p14="http://schemas.microsoft.com/office/powerpoint/2010/main" val="2399660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A7A17-54B3-417B-9FBE-FFF9C4D328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4B3774-B306-4C0D-889B-2EDC6A337E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E935D-F4CC-47FA-AB6E-37DCEDDCB1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3337D0-AAF8-44DE-9B69-A74836A03DD8}" type="datetimeFigureOut">
              <a:rPr lang="en-US" smtClean="0"/>
              <a:t>4/26/2021</a:t>
            </a:fld>
            <a:endParaRPr lang="en-US"/>
          </a:p>
        </p:txBody>
      </p:sp>
      <p:sp>
        <p:nvSpPr>
          <p:cNvPr id="5" name="Footer Placeholder 4">
            <a:extLst>
              <a:ext uri="{FF2B5EF4-FFF2-40B4-BE49-F238E27FC236}">
                <a16:creationId xmlns:a16="http://schemas.microsoft.com/office/drawing/2014/main" id="{6C54D006-3AF3-480D-BCF7-863A9F5DC9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9DB5F2-3E25-4830-B0ED-6307CABECE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F06A7-2FC8-4713-ACD1-0888074A3E0E}" type="slidenum">
              <a:rPr lang="en-US" smtClean="0"/>
              <a:t>‹#›</a:t>
            </a:fld>
            <a:endParaRPr lang="en-US"/>
          </a:p>
        </p:txBody>
      </p:sp>
    </p:spTree>
    <p:extLst>
      <p:ext uri="{BB962C8B-B14F-4D97-AF65-F5344CB8AC3E}">
        <p14:creationId xmlns:p14="http://schemas.microsoft.com/office/powerpoint/2010/main" val="3103202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9296-105E-41AE-8E2B-2D1E5D593C52}"/>
              </a:ext>
            </a:extLst>
          </p:cNvPr>
          <p:cNvSpPr>
            <a:spLocks noGrp="1"/>
          </p:cNvSpPr>
          <p:nvPr>
            <p:ph type="title"/>
          </p:nvPr>
        </p:nvSpPr>
        <p:spPr>
          <a:xfrm>
            <a:off x="476771" y="2766218"/>
            <a:ext cx="10515600" cy="1325563"/>
          </a:xfrm>
        </p:spPr>
        <p:txBody>
          <a:bodyPr>
            <a:normAutofit/>
          </a:bodyPr>
          <a:lstStyle/>
          <a:p>
            <a:pPr algn="ctr"/>
            <a:r>
              <a:rPr lang="en-US" sz="7200" dirty="0">
                <a:latin typeface="Algerian" panose="04020705040A02060702" pitchFamily="82" charset="0"/>
              </a:rPr>
              <a:t>Decision tree</a:t>
            </a:r>
          </a:p>
        </p:txBody>
      </p:sp>
    </p:spTree>
    <p:extLst>
      <p:ext uri="{BB962C8B-B14F-4D97-AF65-F5344CB8AC3E}">
        <p14:creationId xmlns:p14="http://schemas.microsoft.com/office/powerpoint/2010/main" val="2314550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17ED90-1BA2-4DDB-8700-941C8E514E82}"/>
              </a:ext>
            </a:extLst>
          </p:cNvPr>
          <p:cNvSpPr/>
          <p:nvPr/>
        </p:nvSpPr>
        <p:spPr>
          <a:xfrm>
            <a:off x="749290" y="445174"/>
            <a:ext cx="9878291" cy="1569660"/>
          </a:xfrm>
          <a:prstGeom prst="rect">
            <a:avLst/>
          </a:prstGeom>
        </p:spPr>
        <p:txBody>
          <a:bodyPr wrap="square">
            <a:spAutoFit/>
          </a:bodyPr>
          <a:lstStyle/>
          <a:p>
            <a:r>
              <a:rPr lang="en-US" sz="3200" b="1" i="1" dirty="0">
                <a:effectLst/>
                <a:latin typeface="medium-content-serif-font"/>
              </a:rPr>
              <a:t>Now select the feature having largest entropy gain. </a:t>
            </a:r>
            <a:r>
              <a:rPr lang="en-US" sz="3200" i="1" dirty="0">
                <a:effectLst/>
                <a:latin typeface="medium-content-serif-font"/>
              </a:rPr>
              <a:t>Here</a:t>
            </a:r>
            <a:r>
              <a:rPr lang="en-US" sz="3200" b="0" i="0" dirty="0">
                <a:effectLst/>
                <a:latin typeface="medium-content-serif-font"/>
              </a:rPr>
              <a:t> it is Outlook. So it forms first node(root node) of our decision tree.</a:t>
            </a:r>
            <a:endParaRPr lang="en-US" sz="3200" dirty="0"/>
          </a:p>
        </p:txBody>
      </p:sp>
      <p:graphicFrame>
        <p:nvGraphicFramePr>
          <p:cNvPr id="43" name="Table 4">
            <a:extLst>
              <a:ext uri="{FF2B5EF4-FFF2-40B4-BE49-F238E27FC236}">
                <a16:creationId xmlns:a16="http://schemas.microsoft.com/office/drawing/2014/main" id="{3B1B82B1-C8A2-43A5-B5F9-4FEF3E8D3A01}"/>
              </a:ext>
            </a:extLst>
          </p:cNvPr>
          <p:cNvGraphicFramePr>
            <a:graphicFrameLocks noGrp="1"/>
          </p:cNvGraphicFramePr>
          <p:nvPr>
            <p:extLst>
              <p:ext uri="{D42A27DB-BD31-4B8C-83A1-F6EECF244321}">
                <p14:modId xmlns:p14="http://schemas.microsoft.com/office/powerpoint/2010/main" val="922599525"/>
              </p:ext>
            </p:extLst>
          </p:nvPr>
        </p:nvGraphicFramePr>
        <p:xfrm>
          <a:off x="606966" y="2424590"/>
          <a:ext cx="5161874" cy="2310114"/>
        </p:xfrm>
        <a:graphic>
          <a:graphicData uri="http://schemas.openxmlformats.org/drawingml/2006/table">
            <a:tbl>
              <a:tblPr firstRow="1" bandRow="1">
                <a:tableStyleId>{5C22544A-7EE6-4342-B048-85BDC9FD1C3A}</a:tableStyleId>
              </a:tblPr>
              <a:tblGrid>
                <a:gridCol w="1264715">
                  <a:extLst>
                    <a:ext uri="{9D8B030D-6E8A-4147-A177-3AD203B41FA5}">
                      <a16:colId xmlns:a16="http://schemas.microsoft.com/office/drawing/2014/main" val="3241865058"/>
                    </a:ext>
                  </a:extLst>
                </a:gridCol>
                <a:gridCol w="1348073">
                  <a:extLst>
                    <a:ext uri="{9D8B030D-6E8A-4147-A177-3AD203B41FA5}">
                      <a16:colId xmlns:a16="http://schemas.microsoft.com/office/drawing/2014/main" val="1040514555"/>
                    </a:ext>
                  </a:extLst>
                </a:gridCol>
                <a:gridCol w="688258">
                  <a:extLst>
                    <a:ext uri="{9D8B030D-6E8A-4147-A177-3AD203B41FA5}">
                      <a16:colId xmlns:a16="http://schemas.microsoft.com/office/drawing/2014/main" val="3716339933"/>
                    </a:ext>
                  </a:extLst>
                </a:gridCol>
                <a:gridCol w="814305">
                  <a:extLst>
                    <a:ext uri="{9D8B030D-6E8A-4147-A177-3AD203B41FA5}">
                      <a16:colId xmlns:a16="http://schemas.microsoft.com/office/drawing/2014/main" val="147482486"/>
                    </a:ext>
                  </a:extLst>
                </a:gridCol>
                <a:gridCol w="1046523">
                  <a:extLst>
                    <a:ext uri="{9D8B030D-6E8A-4147-A177-3AD203B41FA5}">
                      <a16:colId xmlns:a16="http://schemas.microsoft.com/office/drawing/2014/main" val="2756077503"/>
                    </a:ext>
                  </a:extLst>
                </a:gridCol>
              </a:tblGrid>
              <a:tr h="385019">
                <a:tc>
                  <a:txBody>
                    <a:bodyPr/>
                    <a:lstStyle/>
                    <a:p>
                      <a:pPr algn="ctr"/>
                      <a:endParaRPr lang="en-US" dirty="0"/>
                    </a:p>
                  </a:txBody>
                  <a:tcPr/>
                </a:tc>
                <a:tc>
                  <a:txBody>
                    <a:bodyPr/>
                    <a:lstStyle/>
                    <a:p>
                      <a:pPr algn="ctr"/>
                      <a:endParaRPr lang="en-US" dirty="0"/>
                    </a:p>
                  </a:txBody>
                  <a:tcPr/>
                </a:tc>
                <a:tc gridSpan="2">
                  <a:txBody>
                    <a:bodyPr/>
                    <a:lstStyle/>
                    <a:p>
                      <a:pPr algn="ctr"/>
                      <a:r>
                        <a:rPr lang="en-US" dirty="0"/>
                        <a:t>play</a:t>
                      </a:r>
                    </a:p>
                  </a:txBody>
                  <a:tcPr/>
                </a:tc>
                <a:tc hMerge="1">
                  <a:txBody>
                    <a:bodyPr/>
                    <a:lstStyle/>
                    <a:p>
                      <a:endParaRPr lang="en-US" dirty="0"/>
                    </a:p>
                  </a:txBody>
                  <a:tcPr/>
                </a:tc>
                <a:tc>
                  <a:txBody>
                    <a:bodyPr/>
                    <a:lstStyle/>
                    <a:p>
                      <a:pPr algn="ctr"/>
                      <a:endParaRPr lang="en-US" dirty="0"/>
                    </a:p>
                  </a:txBody>
                  <a:tcPr/>
                </a:tc>
                <a:extLst>
                  <a:ext uri="{0D108BD9-81ED-4DB2-BD59-A6C34878D82A}">
                    <a16:rowId xmlns:a16="http://schemas.microsoft.com/office/drawing/2014/main" val="2634107574"/>
                  </a:ext>
                </a:extLst>
              </a:tr>
              <a:tr h="385019">
                <a:tc>
                  <a:txBody>
                    <a:bodyPr/>
                    <a:lstStyle/>
                    <a:p>
                      <a:pPr algn="ctr"/>
                      <a:endParaRPr lang="en-US"/>
                    </a:p>
                  </a:txBody>
                  <a:tcPr/>
                </a:tc>
                <a:tc>
                  <a:txBody>
                    <a:bodyPr/>
                    <a:lstStyle/>
                    <a:p>
                      <a:pPr algn="ctr"/>
                      <a:endParaRPr lang="en-US"/>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Total</a:t>
                      </a:r>
                    </a:p>
                  </a:txBody>
                  <a:tcPr/>
                </a:tc>
                <a:extLst>
                  <a:ext uri="{0D108BD9-81ED-4DB2-BD59-A6C34878D82A}">
                    <a16:rowId xmlns:a16="http://schemas.microsoft.com/office/drawing/2014/main" val="2874241570"/>
                  </a:ext>
                </a:extLst>
              </a:tr>
              <a:tr h="385019">
                <a:tc>
                  <a:txBody>
                    <a:bodyPr/>
                    <a:lstStyle/>
                    <a:p>
                      <a:pPr algn="ctr"/>
                      <a:endParaRPr lang="en-US" dirty="0"/>
                    </a:p>
                  </a:txBody>
                  <a:tcPr/>
                </a:tc>
                <a:tc>
                  <a:txBody>
                    <a:bodyPr/>
                    <a:lstStyle/>
                    <a:p>
                      <a:pPr algn="ctr"/>
                      <a:r>
                        <a:rPr lang="en-US" dirty="0"/>
                        <a:t>sunny</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5</a:t>
                      </a:r>
                    </a:p>
                  </a:txBody>
                  <a:tcPr/>
                </a:tc>
                <a:extLst>
                  <a:ext uri="{0D108BD9-81ED-4DB2-BD59-A6C34878D82A}">
                    <a16:rowId xmlns:a16="http://schemas.microsoft.com/office/drawing/2014/main" val="2902570775"/>
                  </a:ext>
                </a:extLst>
              </a:tr>
              <a:tr h="385019">
                <a:tc>
                  <a:txBody>
                    <a:bodyPr/>
                    <a:lstStyle/>
                    <a:p>
                      <a:pPr algn="ctr"/>
                      <a:r>
                        <a:rPr lang="en-US" dirty="0"/>
                        <a:t>Outlook</a:t>
                      </a:r>
                    </a:p>
                  </a:txBody>
                  <a:tcPr/>
                </a:tc>
                <a:tc>
                  <a:txBody>
                    <a:bodyPr/>
                    <a:lstStyle/>
                    <a:p>
                      <a:pPr algn="ctr"/>
                      <a:r>
                        <a:rPr lang="en-US" dirty="0"/>
                        <a:t>Overcast</a:t>
                      </a:r>
                    </a:p>
                  </a:txBody>
                  <a:tcPr/>
                </a:tc>
                <a:tc>
                  <a:txBody>
                    <a:bodyPr/>
                    <a:lstStyle/>
                    <a:p>
                      <a:pPr algn="ctr"/>
                      <a:r>
                        <a:rPr lang="en-US" dirty="0"/>
                        <a:t>4</a:t>
                      </a:r>
                    </a:p>
                  </a:txBody>
                  <a:tcPr/>
                </a:tc>
                <a:tc>
                  <a:txBody>
                    <a:bodyPr/>
                    <a:lstStyle/>
                    <a:p>
                      <a:pPr algn="ctr"/>
                      <a:r>
                        <a:rPr lang="en-US" dirty="0"/>
                        <a:t>0</a:t>
                      </a:r>
                    </a:p>
                  </a:txBody>
                  <a:tcPr/>
                </a:tc>
                <a:tc>
                  <a:txBody>
                    <a:bodyPr/>
                    <a:lstStyle/>
                    <a:p>
                      <a:pPr algn="ctr"/>
                      <a:r>
                        <a:rPr lang="en-US" dirty="0"/>
                        <a:t>4</a:t>
                      </a:r>
                    </a:p>
                  </a:txBody>
                  <a:tcPr/>
                </a:tc>
                <a:extLst>
                  <a:ext uri="{0D108BD9-81ED-4DB2-BD59-A6C34878D82A}">
                    <a16:rowId xmlns:a16="http://schemas.microsoft.com/office/drawing/2014/main" val="2076662734"/>
                  </a:ext>
                </a:extLst>
              </a:tr>
              <a:tr h="385019">
                <a:tc>
                  <a:txBody>
                    <a:bodyPr/>
                    <a:lstStyle/>
                    <a:p>
                      <a:pPr algn="ctr"/>
                      <a:endParaRPr lang="en-US"/>
                    </a:p>
                  </a:txBody>
                  <a:tcPr/>
                </a:tc>
                <a:tc>
                  <a:txBody>
                    <a:bodyPr/>
                    <a:lstStyle/>
                    <a:p>
                      <a:pPr algn="ctr"/>
                      <a:r>
                        <a:rPr lang="en-US" dirty="0"/>
                        <a:t>rainy</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5</a:t>
                      </a:r>
                    </a:p>
                  </a:txBody>
                  <a:tcPr/>
                </a:tc>
                <a:extLst>
                  <a:ext uri="{0D108BD9-81ED-4DB2-BD59-A6C34878D82A}">
                    <a16:rowId xmlns:a16="http://schemas.microsoft.com/office/drawing/2014/main" val="3306122679"/>
                  </a:ext>
                </a:extLst>
              </a:tr>
              <a:tr h="385019">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14</a:t>
                      </a:r>
                    </a:p>
                  </a:txBody>
                  <a:tcPr/>
                </a:tc>
                <a:extLst>
                  <a:ext uri="{0D108BD9-81ED-4DB2-BD59-A6C34878D82A}">
                    <a16:rowId xmlns:a16="http://schemas.microsoft.com/office/drawing/2014/main" val="720964719"/>
                  </a:ext>
                </a:extLst>
              </a:tr>
            </a:tbl>
          </a:graphicData>
        </a:graphic>
      </p:graphicFrame>
      <p:grpSp>
        <p:nvGrpSpPr>
          <p:cNvPr id="44" name="Group 43">
            <a:extLst>
              <a:ext uri="{FF2B5EF4-FFF2-40B4-BE49-F238E27FC236}">
                <a16:creationId xmlns:a16="http://schemas.microsoft.com/office/drawing/2014/main" id="{2EF24E85-A89A-4911-B2B3-7B7D6BCFBEEC}"/>
              </a:ext>
            </a:extLst>
          </p:cNvPr>
          <p:cNvGrpSpPr/>
          <p:nvPr/>
        </p:nvGrpSpPr>
        <p:grpSpPr>
          <a:xfrm>
            <a:off x="6122620" y="1996863"/>
            <a:ext cx="5609300" cy="2737841"/>
            <a:chOff x="3193241" y="1981194"/>
            <a:chExt cx="5609300" cy="2737841"/>
          </a:xfrm>
        </p:grpSpPr>
        <p:sp>
          <p:nvSpPr>
            <p:cNvPr id="45" name="Rectangle 44">
              <a:extLst>
                <a:ext uri="{FF2B5EF4-FFF2-40B4-BE49-F238E27FC236}">
                  <a16:creationId xmlns:a16="http://schemas.microsoft.com/office/drawing/2014/main" id="{449B62F1-145B-4418-8F7B-16A912DC6C42}"/>
                </a:ext>
              </a:extLst>
            </p:cNvPr>
            <p:cNvSpPr/>
            <p:nvPr/>
          </p:nvSpPr>
          <p:spPr>
            <a:xfrm>
              <a:off x="4513555" y="1981194"/>
              <a:ext cx="2161309" cy="548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Outlook</a:t>
              </a:r>
            </a:p>
          </p:txBody>
        </p:sp>
        <p:cxnSp>
          <p:nvCxnSpPr>
            <p:cNvPr id="46" name="Straight Connector 45">
              <a:extLst>
                <a:ext uri="{FF2B5EF4-FFF2-40B4-BE49-F238E27FC236}">
                  <a16:creationId xmlns:a16="http://schemas.microsoft.com/office/drawing/2014/main" id="{3CCFE739-8038-47FC-89ED-4E3F3FFC314D}"/>
                </a:ext>
              </a:extLst>
            </p:cNvPr>
            <p:cNvCxnSpPr>
              <a:cxnSpLocks/>
            </p:cNvCxnSpPr>
            <p:nvPr/>
          </p:nvCxnSpPr>
          <p:spPr>
            <a:xfrm>
              <a:off x="6002783" y="2499447"/>
              <a:ext cx="1231441" cy="693825"/>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47" name="Straight Connector 46">
              <a:extLst>
                <a:ext uri="{FF2B5EF4-FFF2-40B4-BE49-F238E27FC236}">
                  <a16:creationId xmlns:a16="http://schemas.microsoft.com/office/drawing/2014/main" id="{BCB355D7-862E-4BB2-AC2E-CDD2E93BC490}"/>
                </a:ext>
              </a:extLst>
            </p:cNvPr>
            <p:cNvCxnSpPr>
              <a:cxnSpLocks/>
            </p:cNvCxnSpPr>
            <p:nvPr/>
          </p:nvCxnSpPr>
          <p:spPr>
            <a:xfrm>
              <a:off x="5594209" y="2528882"/>
              <a:ext cx="0" cy="75648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48" name="Straight Connector 47">
              <a:extLst>
                <a:ext uri="{FF2B5EF4-FFF2-40B4-BE49-F238E27FC236}">
                  <a16:creationId xmlns:a16="http://schemas.microsoft.com/office/drawing/2014/main" id="{E9AF7E73-2B75-4D80-A99A-ED0A303101EF}"/>
                </a:ext>
              </a:extLst>
            </p:cNvPr>
            <p:cNvCxnSpPr>
              <a:cxnSpLocks/>
            </p:cNvCxnSpPr>
            <p:nvPr/>
          </p:nvCxnSpPr>
          <p:spPr>
            <a:xfrm flipH="1">
              <a:off x="3193241" y="3396827"/>
              <a:ext cx="948813" cy="759642"/>
            </a:xfrm>
            <a:prstGeom prst="line">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TextBox 48">
              <a:extLst>
                <a:ext uri="{FF2B5EF4-FFF2-40B4-BE49-F238E27FC236}">
                  <a16:creationId xmlns:a16="http://schemas.microsoft.com/office/drawing/2014/main" id="{FBA7E9A7-0299-47F4-8BD3-A875F117EB04}"/>
                </a:ext>
              </a:extLst>
            </p:cNvPr>
            <p:cNvSpPr txBox="1"/>
            <p:nvPr/>
          </p:nvSpPr>
          <p:spPr>
            <a:xfrm>
              <a:off x="5246586" y="4195815"/>
              <a:ext cx="720422" cy="523220"/>
            </a:xfrm>
            <a:prstGeom prst="rect">
              <a:avLst/>
            </a:prstGeom>
            <a:noFill/>
          </p:spPr>
          <p:txBody>
            <a:bodyPr wrap="square" rtlCol="0">
              <a:spAutoFit/>
            </a:bodyPr>
            <a:lstStyle/>
            <a:p>
              <a:r>
                <a:rPr lang="en-US" sz="2800" b="1" dirty="0"/>
                <a:t>Yes</a:t>
              </a:r>
            </a:p>
          </p:txBody>
        </p:sp>
        <p:sp>
          <p:nvSpPr>
            <p:cNvPr id="50" name="TextBox 49">
              <a:extLst>
                <a:ext uri="{FF2B5EF4-FFF2-40B4-BE49-F238E27FC236}">
                  <a16:creationId xmlns:a16="http://schemas.microsoft.com/office/drawing/2014/main" id="{B888B3E2-A877-4541-B8D6-FC43F2617F01}"/>
                </a:ext>
              </a:extLst>
            </p:cNvPr>
            <p:cNvSpPr txBox="1"/>
            <p:nvPr/>
          </p:nvSpPr>
          <p:spPr>
            <a:xfrm>
              <a:off x="7126267" y="3141137"/>
              <a:ext cx="927316" cy="369332"/>
            </a:xfrm>
            <a:prstGeom prst="rect">
              <a:avLst/>
            </a:prstGeom>
            <a:noFill/>
          </p:spPr>
          <p:txBody>
            <a:bodyPr wrap="square" rtlCol="0">
              <a:spAutoFit/>
            </a:bodyPr>
            <a:lstStyle/>
            <a:p>
              <a:r>
                <a:rPr lang="en-US" dirty="0"/>
                <a:t>Rain</a:t>
              </a:r>
            </a:p>
          </p:txBody>
        </p:sp>
        <p:sp>
          <p:nvSpPr>
            <p:cNvPr id="51" name="TextBox 50">
              <a:extLst>
                <a:ext uri="{FF2B5EF4-FFF2-40B4-BE49-F238E27FC236}">
                  <a16:creationId xmlns:a16="http://schemas.microsoft.com/office/drawing/2014/main" id="{523CD0B3-8579-4076-9E74-A3D6927E2351}"/>
                </a:ext>
              </a:extLst>
            </p:cNvPr>
            <p:cNvSpPr txBox="1"/>
            <p:nvPr/>
          </p:nvSpPr>
          <p:spPr>
            <a:xfrm>
              <a:off x="5094650" y="3193272"/>
              <a:ext cx="1024295" cy="369332"/>
            </a:xfrm>
            <a:prstGeom prst="rect">
              <a:avLst/>
            </a:prstGeom>
            <a:noFill/>
          </p:spPr>
          <p:txBody>
            <a:bodyPr wrap="square" rtlCol="0">
              <a:spAutoFit/>
            </a:bodyPr>
            <a:lstStyle/>
            <a:p>
              <a:r>
                <a:rPr lang="en-US" dirty="0"/>
                <a:t>Overcast</a:t>
              </a:r>
            </a:p>
          </p:txBody>
        </p:sp>
        <p:sp>
          <p:nvSpPr>
            <p:cNvPr id="52" name="TextBox 51">
              <a:extLst>
                <a:ext uri="{FF2B5EF4-FFF2-40B4-BE49-F238E27FC236}">
                  <a16:creationId xmlns:a16="http://schemas.microsoft.com/office/drawing/2014/main" id="{791354E4-D3FB-4601-8DF2-FB372386D801}"/>
                </a:ext>
              </a:extLst>
            </p:cNvPr>
            <p:cNvSpPr txBox="1"/>
            <p:nvPr/>
          </p:nvSpPr>
          <p:spPr>
            <a:xfrm>
              <a:off x="3856704" y="3103352"/>
              <a:ext cx="875393" cy="369332"/>
            </a:xfrm>
            <a:prstGeom prst="rect">
              <a:avLst/>
            </a:prstGeom>
            <a:noFill/>
          </p:spPr>
          <p:txBody>
            <a:bodyPr wrap="square" rtlCol="0">
              <a:spAutoFit/>
            </a:bodyPr>
            <a:lstStyle/>
            <a:p>
              <a:r>
                <a:rPr lang="en-US" dirty="0"/>
                <a:t>Sunny</a:t>
              </a:r>
            </a:p>
          </p:txBody>
        </p:sp>
        <p:cxnSp>
          <p:nvCxnSpPr>
            <p:cNvPr id="53" name="Straight Connector 52">
              <a:extLst>
                <a:ext uri="{FF2B5EF4-FFF2-40B4-BE49-F238E27FC236}">
                  <a16:creationId xmlns:a16="http://schemas.microsoft.com/office/drawing/2014/main" id="{DFA435D8-A133-48DE-AFD1-9D258E68353D}"/>
                </a:ext>
              </a:extLst>
            </p:cNvPr>
            <p:cNvCxnSpPr>
              <a:cxnSpLocks/>
            </p:cNvCxnSpPr>
            <p:nvPr/>
          </p:nvCxnSpPr>
          <p:spPr>
            <a:xfrm flipH="1">
              <a:off x="4349649" y="2528882"/>
              <a:ext cx="861543" cy="66439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4" name="Straight Connector 53">
              <a:extLst>
                <a:ext uri="{FF2B5EF4-FFF2-40B4-BE49-F238E27FC236}">
                  <a16:creationId xmlns:a16="http://schemas.microsoft.com/office/drawing/2014/main" id="{1AD8BB1D-FE0F-4935-8829-3C79E14CFB57}"/>
                </a:ext>
              </a:extLst>
            </p:cNvPr>
            <p:cNvCxnSpPr>
              <a:cxnSpLocks/>
            </p:cNvCxnSpPr>
            <p:nvPr/>
          </p:nvCxnSpPr>
          <p:spPr>
            <a:xfrm>
              <a:off x="5594209" y="3472684"/>
              <a:ext cx="0" cy="756480"/>
            </a:xfrm>
            <a:prstGeom prst="line">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Straight Connector 54">
              <a:extLst>
                <a:ext uri="{FF2B5EF4-FFF2-40B4-BE49-F238E27FC236}">
                  <a16:creationId xmlns:a16="http://schemas.microsoft.com/office/drawing/2014/main" id="{D41AEBEB-EA83-4E10-A789-58710417E969}"/>
                </a:ext>
              </a:extLst>
            </p:cNvPr>
            <p:cNvCxnSpPr>
              <a:cxnSpLocks/>
            </p:cNvCxnSpPr>
            <p:nvPr/>
          </p:nvCxnSpPr>
          <p:spPr>
            <a:xfrm>
              <a:off x="7571100" y="3462644"/>
              <a:ext cx="1231441" cy="693825"/>
            </a:xfrm>
            <a:prstGeom prst="line">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56" name="Rectangle 55">
            <a:extLst>
              <a:ext uri="{FF2B5EF4-FFF2-40B4-BE49-F238E27FC236}">
                <a16:creationId xmlns:a16="http://schemas.microsoft.com/office/drawing/2014/main" id="{6FB6A1EF-4B19-44E4-AFA1-0CE6245F5A80}"/>
              </a:ext>
            </a:extLst>
          </p:cNvPr>
          <p:cNvSpPr/>
          <p:nvPr/>
        </p:nvSpPr>
        <p:spPr>
          <a:xfrm>
            <a:off x="362250" y="5144460"/>
            <a:ext cx="7080684" cy="707886"/>
          </a:xfrm>
          <a:prstGeom prst="rect">
            <a:avLst/>
          </a:prstGeom>
        </p:spPr>
        <p:txBody>
          <a:bodyPr wrap="square">
            <a:spAutoFit/>
          </a:bodyPr>
          <a:lstStyle/>
          <a:p>
            <a:r>
              <a:rPr lang="en-US" sz="2000" dirty="0">
                <a:latin typeface="medium-content-serif-font"/>
              </a:rPr>
              <a:t>For outlook from the above table, we can say that play will occur if outlook is Overcast</a:t>
            </a:r>
            <a:endParaRPr lang="en-US" sz="2000" dirty="0"/>
          </a:p>
        </p:txBody>
      </p:sp>
    </p:spTree>
    <p:extLst>
      <p:ext uri="{BB962C8B-B14F-4D97-AF65-F5344CB8AC3E}">
        <p14:creationId xmlns:p14="http://schemas.microsoft.com/office/powerpoint/2010/main" val="3695443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BC85C3-84BF-4401-91CE-C37E95988D7C}"/>
              </a:ext>
            </a:extLst>
          </p:cNvPr>
          <p:cNvSpPr/>
          <p:nvPr/>
        </p:nvSpPr>
        <p:spPr>
          <a:xfrm>
            <a:off x="366943" y="494009"/>
            <a:ext cx="10739022" cy="1154162"/>
          </a:xfrm>
          <a:prstGeom prst="rect">
            <a:avLst/>
          </a:prstGeom>
        </p:spPr>
        <p:txBody>
          <a:bodyPr wrap="square">
            <a:spAutoFit/>
          </a:bodyPr>
          <a:lstStyle/>
          <a:p>
            <a:r>
              <a:rPr lang="en-US" sz="2300" b="0" i="0" dirty="0">
                <a:effectLst/>
                <a:latin typeface="medium-content-serif-font"/>
              </a:rPr>
              <a:t>Next step is to find the next node in our decision tree. Now we will find one under sunny. </a:t>
            </a:r>
          </a:p>
          <a:p>
            <a:r>
              <a:rPr lang="en-US" sz="2300" b="0" i="0" dirty="0">
                <a:effectLst/>
                <a:latin typeface="medium-content-serif-font"/>
              </a:rPr>
              <a:t>We have to determine which of the following Temperature ,Humidity or Wind has higher information gain.</a:t>
            </a:r>
            <a:endParaRPr lang="en-US" sz="2300" dirty="0"/>
          </a:p>
        </p:txBody>
      </p:sp>
      <p:graphicFrame>
        <p:nvGraphicFramePr>
          <p:cNvPr id="3" name="Table 3">
            <a:extLst>
              <a:ext uri="{FF2B5EF4-FFF2-40B4-BE49-F238E27FC236}">
                <a16:creationId xmlns:a16="http://schemas.microsoft.com/office/drawing/2014/main" id="{4E260E6D-9CB8-470F-908E-8C9111AB19FD}"/>
              </a:ext>
            </a:extLst>
          </p:cNvPr>
          <p:cNvGraphicFramePr>
            <a:graphicFrameLocks noGrp="1"/>
          </p:cNvGraphicFramePr>
          <p:nvPr>
            <p:extLst>
              <p:ext uri="{D42A27DB-BD31-4B8C-83A1-F6EECF244321}">
                <p14:modId xmlns:p14="http://schemas.microsoft.com/office/powerpoint/2010/main" val="156000626"/>
              </p:ext>
            </p:extLst>
          </p:nvPr>
        </p:nvGraphicFramePr>
        <p:xfrm>
          <a:off x="1672454" y="1648171"/>
          <a:ext cx="8128000" cy="22250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13787547"/>
                    </a:ext>
                  </a:extLst>
                </a:gridCol>
                <a:gridCol w="1625600">
                  <a:extLst>
                    <a:ext uri="{9D8B030D-6E8A-4147-A177-3AD203B41FA5}">
                      <a16:colId xmlns:a16="http://schemas.microsoft.com/office/drawing/2014/main" val="3877915750"/>
                    </a:ext>
                  </a:extLst>
                </a:gridCol>
                <a:gridCol w="1625600">
                  <a:extLst>
                    <a:ext uri="{9D8B030D-6E8A-4147-A177-3AD203B41FA5}">
                      <a16:colId xmlns:a16="http://schemas.microsoft.com/office/drawing/2014/main" val="3540818042"/>
                    </a:ext>
                  </a:extLst>
                </a:gridCol>
                <a:gridCol w="1625600">
                  <a:extLst>
                    <a:ext uri="{9D8B030D-6E8A-4147-A177-3AD203B41FA5}">
                      <a16:colId xmlns:a16="http://schemas.microsoft.com/office/drawing/2014/main" val="3654642196"/>
                    </a:ext>
                  </a:extLst>
                </a:gridCol>
                <a:gridCol w="1625600">
                  <a:extLst>
                    <a:ext uri="{9D8B030D-6E8A-4147-A177-3AD203B41FA5}">
                      <a16:colId xmlns:a16="http://schemas.microsoft.com/office/drawing/2014/main" val="1452163917"/>
                    </a:ext>
                  </a:extLst>
                </a:gridCol>
              </a:tblGrid>
              <a:tr h="370840">
                <a:tc>
                  <a:txBody>
                    <a:bodyPr/>
                    <a:lstStyle/>
                    <a:p>
                      <a:pPr algn="ctr"/>
                      <a:r>
                        <a:rPr lang="en-US" dirty="0"/>
                        <a:t>Outlook</a:t>
                      </a:r>
                    </a:p>
                  </a:txBody>
                  <a:tcPr/>
                </a:tc>
                <a:tc>
                  <a:txBody>
                    <a:bodyPr/>
                    <a:lstStyle/>
                    <a:p>
                      <a:pPr algn="ctr"/>
                      <a:r>
                        <a:rPr lang="en-US" dirty="0"/>
                        <a:t>Temperature</a:t>
                      </a:r>
                    </a:p>
                  </a:txBody>
                  <a:tcPr/>
                </a:tc>
                <a:tc>
                  <a:txBody>
                    <a:bodyPr/>
                    <a:lstStyle/>
                    <a:p>
                      <a:pPr algn="ctr"/>
                      <a:r>
                        <a:rPr lang="en-US" dirty="0"/>
                        <a:t>Humidity</a:t>
                      </a:r>
                    </a:p>
                  </a:txBody>
                  <a:tcPr/>
                </a:tc>
                <a:tc>
                  <a:txBody>
                    <a:bodyPr/>
                    <a:lstStyle/>
                    <a:p>
                      <a:pPr algn="ctr"/>
                      <a:r>
                        <a:rPr lang="en-US" dirty="0"/>
                        <a:t>Wind</a:t>
                      </a:r>
                    </a:p>
                  </a:txBody>
                  <a:tcPr/>
                </a:tc>
                <a:tc>
                  <a:txBody>
                    <a:bodyPr/>
                    <a:lstStyle/>
                    <a:p>
                      <a:pPr algn="ctr"/>
                      <a:r>
                        <a:rPr lang="en-US" dirty="0"/>
                        <a:t>Play</a:t>
                      </a:r>
                    </a:p>
                  </a:txBody>
                  <a:tcPr/>
                </a:tc>
                <a:extLst>
                  <a:ext uri="{0D108BD9-81ED-4DB2-BD59-A6C34878D82A}">
                    <a16:rowId xmlns:a16="http://schemas.microsoft.com/office/drawing/2014/main" val="159902423"/>
                  </a:ext>
                </a:extLst>
              </a:tr>
              <a:tr h="370840">
                <a:tc>
                  <a:txBody>
                    <a:bodyPr/>
                    <a:lstStyle/>
                    <a:p>
                      <a:pPr algn="ctr"/>
                      <a:r>
                        <a:rPr lang="en-US" dirty="0"/>
                        <a:t>Sunny</a:t>
                      </a:r>
                    </a:p>
                  </a:txBody>
                  <a:tcPr/>
                </a:tc>
                <a:tc>
                  <a:txBody>
                    <a:bodyPr/>
                    <a:lstStyle/>
                    <a:p>
                      <a:pPr algn="ctr"/>
                      <a:r>
                        <a:rPr lang="en-US" dirty="0"/>
                        <a:t>Hot</a:t>
                      </a:r>
                    </a:p>
                  </a:txBody>
                  <a:tcPr/>
                </a:tc>
                <a:tc>
                  <a:txBody>
                    <a:bodyPr/>
                    <a:lstStyle/>
                    <a:p>
                      <a:pPr algn="ctr"/>
                      <a:r>
                        <a:rPr lang="en-US" dirty="0"/>
                        <a:t>High</a:t>
                      </a:r>
                    </a:p>
                  </a:txBody>
                  <a:tcPr/>
                </a:tc>
                <a:tc>
                  <a:txBody>
                    <a:bodyPr/>
                    <a:lstStyle/>
                    <a:p>
                      <a:pPr algn="ctr"/>
                      <a:r>
                        <a:rPr lang="en-US" dirty="0"/>
                        <a:t>False</a:t>
                      </a:r>
                    </a:p>
                  </a:txBody>
                  <a:tcPr/>
                </a:tc>
                <a:tc>
                  <a:txBody>
                    <a:bodyPr/>
                    <a:lstStyle/>
                    <a:p>
                      <a:pPr algn="ctr"/>
                      <a:r>
                        <a:rPr lang="en-US" dirty="0"/>
                        <a:t>No</a:t>
                      </a:r>
                    </a:p>
                  </a:txBody>
                  <a:tcPr/>
                </a:tc>
                <a:extLst>
                  <a:ext uri="{0D108BD9-81ED-4DB2-BD59-A6C34878D82A}">
                    <a16:rowId xmlns:a16="http://schemas.microsoft.com/office/drawing/2014/main" val="1870361129"/>
                  </a:ext>
                </a:extLst>
              </a:tr>
              <a:tr h="370840">
                <a:tc>
                  <a:txBody>
                    <a:bodyPr/>
                    <a:lstStyle/>
                    <a:p>
                      <a:pPr algn="ctr"/>
                      <a:r>
                        <a:rPr lang="en-US" dirty="0"/>
                        <a:t>Sunny</a:t>
                      </a:r>
                    </a:p>
                  </a:txBody>
                  <a:tcPr/>
                </a:tc>
                <a:tc>
                  <a:txBody>
                    <a:bodyPr/>
                    <a:lstStyle/>
                    <a:p>
                      <a:pPr algn="ctr"/>
                      <a:r>
                        <a:rPr lang="en-US" dirty="0"/>
                        <a:t>Hot</a:t>
                      </a:r>
                    </a:p>
                  </a:txBody>
                  <a:tcPr/>
                </a:tc>
                <a:tc>
                  <a:txBody>
                    <a:bodyPr/>
                    <a:lstStyle/>
                    <a:p>
                      <a:pPr algn="ctr"/>
                      <a:r>
                        <a:rPr lang="en-US" dirty="0"/>
                        <a:t>High</a:t>
                      </a:r>
                    </a:p>
                  </a:txBody>
                  <a:tcPr/>
                </a:tc>
                <a:tc>
                  <a:txBody>
                    <a:bodyPr/>
                    <a:lstStyle/>
                    <a:p>
                      <a:pPr algn="ctr"/>
                      <a:r>
                        <a:rPr lang="en-US" dirty="0"/>
                        <a:t>True</a:t>
                      </a:r>
                    </a:p>
                  </a:txBody>
                  <a:tcPr/>
                </a:tc>
                <a:tc>
                  <a:txBody>
                    <a:bodyPr/>
                    <a:lstStyle/>
                    <a:p>
                      <a:pPr algn="ctr"/>
                      <a:r>
                        <a:rPr lang="en-US" dirty="0"/>
                        <a:t>No</a:t>
                      </a:r>
                    </a:p>
                  </a:txBody>
                  <a:tcPr/>
                </a:tc>
                <a:extLst>
                  <a:ext uri="{0D108BD9-81ED-4DB2-BD59-A6C34878D82A}">
                    <a16:rowId xmlns:a16="http://schemas.microsoft.com/office/drawing/2014/main" val="1113027763"/>
                  </a:ext>
                </a:extLst>
              </a:tr>
              <a:tr h="370840">
                <a:tc>
                  <a:txBody>
                    <a:bodyPr/>
                    <a:lstStyle/>
                    <a:p>
                      <a:pPr algn="ctr"/>
                      <a:r>
                        <a:rPr lang="en-US" dirty="0"/>
                        <a:t>Sunny</a:t>
                      </a:r>
                    </a:p>
                  </a:txBody>
                  <a:tcPr/>
                </a:tc>
                <a:tc>
                  <a:txBody>
                    <a:bodyPr/>
                    <a:lstStyle/>
                    <a:p>
                      <a:pPr algn="ctr"/>
                      <a:r>
                        <a:rPr lang="en-US" dirty="0"/>
                        <a:t>Mild</a:t>
                      </a:r>
                    </a:p>
                  </a:txBody>
                  <a:tcPr/>
                </a:tc>
                <a:tc>
                  <a:txBody>
                    <a:bodyPr/>
                    <a:lstStyle/>
                    <a:p>
                      <a:pPr algn="ctr"/>
                      <a:r>
                        <a:rPr lang="en-US" dirty="0"/>
                        <a:t>High</a:t>
                      </a:r>
                    </a:p>
                  </a:txBody>
                  <a:tcPr/>
                </a:tc>
                <a:tc>
                  <a:txBody>
                    <a:bodyPr/>
                    <a:lstStyle/>
                    <a:p>
                      <a:pPr algn="ctr"/>
                      <a:r>
                        <a:rPr lang="en-US" dirty="0"/>
                        <a:t>False</a:t>
                      </a:r>
                    </a:p>
                  </a:txBody>
                  <a:tcPr/>
                </a:tc>
                <a:tc>
                  <a:txBody>
                    <a:bodyPr/>
                    <a:lstStyle/>
                    <a:p>
                      <a:pPr algn="ctr"/>
                      <a:r>
                        <a:rPr lang="en-US" dirty="0"/>
                        <a:t>No</a:t>
                      </a:r>
                    </a:p>
                  </a:txBody>
                  <a:tcPr/>
                </a:tc>
                <a:extLst>
                  <a:ext uri="{0D108BD9-81ED-4DB2-BD59-A6C34878D82A}">
                    <a16:rowId xmlns:a16="http://schemas.microsoft.com/office/drawing/2014/main" val="4232435851"/>
                  </a:ext>
                </a:extLst>
              </a:tr>
              <a:tr h="370840">
                <a:tc>
                  <a:txBody>
                    <a:bodyPr/>
                    <a:lstStyle/>
                    <a:p>
                      <a:pPr algn="ctr"/>
                      <a:r>
                        <a:rPr lang="en-US" dirty="0"/>
                        <a:t>Sunny</a:t>
                      </a:r>
                    </a:p>
                  </a:txBody>
                  <a:tcPr/>
                </a:tc>
                <a:tc>
                  <a:txBody>
                    <a:bodyPr/>
                    <a:lstStyle/>
                    <a:p>
                      <a:pPr algn="ctr"/>
                      <a:r>
                        <a:rPr lang="en-US" dirty="0"/>
                        <a:t>Cool</a:t>
                      </a:r>
                    </a:p>
                  </a:txBody>
                  <a:tcPr/>
                </a:tc>
                <a:tc>
                  <a:txBody>
                    <a:bodyPr/>
                    <a:lstStyle/>
                    <a:p>
                      <a:pPr algn="ctr"/>
                      <a:r>
                        <a:rPr lang="en-US" dirty="0"/>
                        <a:t>Normal</a:t>
                      </a:r>
                    </a:p>
                  </a:txBody>
                  <a:tcPr/>
                </a:tc>
                <a:tc>
                  <a:txBody>
                    <a:bodyPr/>
                    <a:lstStyle/>
                    <a:p>
                      <a:pPr algn="ctr"/>
                      <a:r>
                        <a:rPr lang="en-US" dirty="0"/>
                        <a:t>False</a:t>
                      </a:r>
                    </a:p>
                  </a:txBody>
                  <a:tcPr/>
                </a:tc>
                <a:tc>
                  <a:txBody>
                    <a:bodyPr/>
                    <a:lstStyle/>
                    <a:p>
                      <a:pPr algn="ctr"/>
                      <a:r>
                        <a:rPr lang="en-US" dirty="0"/>
                        <a:t>Yes</a:t>
                      </a:r>
                    </a:p>
                  </a:txBody>
                  <a:tcPr/>
                </a:tc>
                <a:extLst>
                  <a:ext uri="{0D108BD9-81ED-4DB2-BD59-A6C34878D82A}">
                    <a16:rowId xmlns:a16="http://schemas.microsoft.com/office/drawing/2014/main" val="3862852015"/>
                  </a:ext>
                </a:extLst>
              </a:tr>
              <a:tr h="370840">
                <a:tc>
                  <a:txBody>
                    <a:bodyPr/>
                    <a:lstStyle/>
                    <a:p>
                      <a:pPr algn="ctr"/>
                      <a:r>
                        <a:rPr lang="en-US" dirty="0"/>
                        <a:t>Sunny</a:t>
                      </a:r>
                    </a:p>
                  </a:txBody>
                  <a:tcPr/>
                </a:tc>
                <a:tc>
                  <a:txBody>
                    <a:bodyPr/>
                    <a:lstStyle/>
                    <a:p>
                      <a:pPr algn="ctr"/>
                      <a:r>
                        <a:rPr lang="en-US" dirty="0"/>
                        <a:t>Mild</a:t>
                      </a:r>
                    </a:p>
                  </a:txBody>
                  <a:tcPr/>
                </a:tc>
                <a:tc>
                  <a:txBody>
                    <a:bodyPr/>
                    <a:lstStyle/>
                    <a:p>
                      <a:pPr algn="ctr"/>
                      <a:r>
                        <a:rPr lang="en-US" dirty="0"/>
                        <a:t>Normal</a:t>
                      </a:r>
                    </a:p>
                  </a:txBody>
                  <a:tcPr/>
                </a:tc>
                <a:tc>
                  <a:txBody>
                    <a:bodyPr/>
                    <a:lstStyle/>
                    <a:p>
                      <a:pPr algn="ctr"/>
                      <a:r>
                        <a:rPr lang="en-US" dirty="0"/>
                        <a:t>True</a:t>
                      </a:r>
                    </a:p>
                  </a:txBody>
                  <a:tcPr/>
                </a:tc>
                <a:tc>
                  <a:txBody>
                    <a:bodyPr/>
                    <a:lstStyle/>
                    <a:p>
                      <a:pPr algn="ctr"/>
                      <a:r>
                        <a:rPr lang="en-US" dirty="0"/>
                        <a:t>Yes</a:t>
                      </a:r>
                    </a:p>
                  </a:txBody>
                  <a:tcPr/>
                </a:tc>
                <a:extLst>
                  <a:ext uri="{0D108BD9-81ED-4DB2-BD59-A6C34878D82A}">
                    <a16:rowId xmlns:a16="http://schemas.microsoft.com/office/drawing/2014/main" val="3494718489"/>
                  </a:ext>
                </a:extLst>
              </a:tr>
            </a:tbl>
          </a:graphicData>
        </a:graphic>
      </p:graphicFrame>
      <p:sp>
        <p:nvSpPr>
          <p:cNvPr id="5" name="Rectangle 4">
            <a:extLst>
              <a:ext uri="{FF2B5EF4-FFF2-40B4-BE49-F238E27FC236}">
                <a16:creationId xmlns:a16="http://schemas.microsoft.com/office/drawing/2014/main" id="{20861DCF-4882-4AA7-B396-5ACB5D8D6682}"/>
              </a:ext>
            </a:extLst>
          </p:cNvPr>
          <p:cNvSpPr/>
          <p:nvPr/>
        </p:nvSpPr>
        <p:spPr>
          <a:xfrm>
            <a:off x="642151" y="4249263"/>
            <a:ext cx="9797987" cy="1908215"/>
          </a:xfrm>
          <a:prstGeom prst="rect">
            <a:avLst/>
          </a:prstGeom>
        </p:spPr>
        <p:txBody>
          <a:bodyPr wrap="square">
            <a:spAutoFit/>
          </a:bodyPr>
          <a:lstStyle/>
          <a:p>
            <a:r>
              <a:rPr lang="en-US" sz="2300" dirty="0">
                <a:latin typeface="medium-content-serif-font"/>
              </a:rPr>
              <a:t>Calculate parent entropy E(sunny)</a:t>
            </a:r>
          </a:p>
          <a:p>
            <a:r>
              <a:rPr lang="en-US" sz="2300" dirty="0">
                <a:latin typeface="medium-content-serif-font"/>
              </a:rPr>
              <a:t>info(sunny) = (-(3/5)</a:t>
            </a:r>
            <a:r>
              <a:rPr lang="pt-BR" sz="2400" dirty="0"/>
              <a:t> log</a:t>
            </a:r>
            <a:r>
              <a:rPr lang="pt-BR" sz="2400" baseline="-25000" dirty="0"/>
              <a:t>2</a:t>
            </a:r>
            <a:r>
              <a:rPr lang="en-US" sz="2300" dirty="0">
                <a:latin typeface="medium-content-serif-font"/>
              </a:rPr>
              <a:t>(3/5)-(2/5)</a:t>
            </a:r>
            <a:r>
              <a:rPr lang="pt-BR" sz="2400" dirty="0"/>
              <a:t> log</a:t>
            </a:r>
            <a:r>
              <a:rPr lang="pt-BR" sz="2400" baseline="-25000" dirty="0"/>
              <a:t>2</a:t>
            </a:r>
            <a:r>
              <a:rPr lang="en-US" sz="2300" dirty="0">
                <a:latin typeface="medium-content-serif-font"/>
              </a:rPr>
              <a:t>(2/5)) = 0.971.</a:t>
            </a:r>
          </a:p>
          <a:p>
            <a:br>
              <a:rPr lang="en-US" sz="2400" dirty="0"/>
            </a:br>
            <a:r>
              <a:rPr lang="en-US" sz="2400" dirty="0"/>
              <a:t>Here total there are 5 yes/no. Out of which 2 yes and 3 no.</a:t>
            </a:r>
          </a:p>
          <a:p>
            <a:r>
              <a:rPr lang="en-US" sz="2300" dirty="0">
                <a:latin typeface="medium-content-serif-font"/>
              </a:rPr>
              <a:t>Now Calculate information gain of Temperature. IG(sunny, Temperature)</a:t>
            </a:r>
          </a:p>
        </p:txBody>
      </p:sp>
    </p:spTree>
    <p:extLst>
      <p:ext uri="{BB962C8B-B14F-4D97-AF65-F5344CB8AC3E}">
        <p14:creationId xmlns:p14="http://schemas.microsoft.com/office/powerpoint/2010/main" val="3972258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33E070-02AC-485C-B396-8D692652AA7C}"/>
              </a:ext>
            </a:extLst>
          </p:cNvPr>
          <p:cNvSpPr/>
          <p:nvPr/>
        </p:nvSpPr>
        <p:spPr>
          <a:xfrm>
            <a:off x="757560" y="771008"/>
            <a:ext cx="9700335" cy="461665"/>
          </a:xfrm>
          <a:prstGeom prst="rect">
            <a:avLst/>
          </a:prstGeom>
        </p:spPr>
        <p:txBody>
          <a:bodyPr wrap="square">
            <a:spAutoFit/>
          </a:bodyPr>
          <a:lstStyle/>
          <a:p>
            <a:r>
              <a:rPr lang="en-US" sz="2400" b="0" i="0" dirty="0">
                <a:effectLst/>
                <a:latin typeface="medium-content-serif-font"/>
              </a:rPr>
              <a:t>Now Calculate information gain of Temperature. Gain(sunny, Temperature)</a:t>
            </a:r>
            <a:endParaRPr lang="en-US" sz="2400" dirty="0"/>
          </a:p>
        </p:txBody>
      </p:sp>
      <p:graphicFrame>
        <p:nvGraphicFramePr>
          <p:cNvPr id="5" name="Table 4">
            <a:extLst>
              <a:ext uri="{FF2B5EF4-FFF2-40B4-BE49-F238E27FC236}">
                <a16:creationId xmlns:a16="http://schemas.microsoft.com/office/drawing/2014/main" id="{B771AE8D-0C62-400E-B65D-0AC9E98B23EE}"/>
              </a:ext>
            </a:extLst>
          </p:cNvPr>
          <p:cNvGraphicFramePr>
            <a:graphicFrameLocks noGrp="1"/>
          </p:cNvGraphicFramePr>
          <p:nvPr>
            <p:extLst>
              <p:ext uri="{D42A27DB-BD31-4B8C-83A1-F6EECF244321}">
                <p14:modId xmlns:p14="http://schemas.microsoft.com/office/powerpoint/2010/main" val="3190248269"/>
              </p:ext>
            </p:extLst>
          </p:nvPr>
        </p:nvGraphicFramePr>
        <p:xfrm>
          <a:off x="2002814" y="1407816"/>
          <a:ext cx="8128000" cy="22250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41865058"/>
                    </a:ext>
                  </a:extLst>
                </a:gridCol>
                <a:gridCol w="1625600">
                  <a:extLst>
                    <a:ext uri="{9D8B030D-6E8A-4147-A177-3AD203B41FA5}">
                      <a16:colId xmlns:a16="http://schemas.microsoft.com/office/drawing/2014/main" val="1040514555"/>
                    </a:ext>
                  </a:extLst>
                </a:gridCol>
                <a:gridCol w="1625600">
                  <a:extLst>
                    <a:ext uri="{9D8B030D-6E8A-4147-A177-3AD203B41FA5}">
                      <a16:colId xmlns:a16="http://schemas.microsoft.com/office/drawing/2014/main" val="3716339933"/>
                    </a:ext>
                  </a:extLst>
                </a:gridCol>
                <a:gridCol w="1625600">
                  <a:extLst>
                    <a:ext uri="{9D8B030D-6E8A-4147-A177-3AD203B41FA5}">
                      <a16:colId xmlns:a16="http://schemas.microsoft.com/office/drawing/2014/main" val="147482486"/>
                    </a:ext>
                  </a:extLst>
                </a:gridCol>
                <a:gridCol w="1625600">
                  <a:extLst>
                    <a:ext uri="{9D8B030D-6E8A-4147-A177-3AD203B41FA5}">
                      <a16:colId xmlns:a16="http://schemas.microsoft.com/office/drawing/2014/main" val="2756077503"/>
                    </a:ext>
                  </a:extLst>
                </a:gridCol>
              </a:tblGrid>
              <a:tr h="370840">
                <a:tc>
                  <a:txBody>
                    <a:bodyPr/>
                    <a:lstStyle/>
                    <a:p>
                      <a:pPr algn="ctr"/>
                      <a:endParaRPr lang="en-US" dirty="0"/>
                    </a:p>
                  </a:txBody>
                  <a:tcPr/>
                </a:tc>
                <a:tc>
                  <a:txBody>
                    <a:bodyPr/>
                    <a:lstStyle/>
                    <a:p>
                      <a:pPr algn="ctr"/>
                      <a:endParaRPr lang="en-US" dirty="0"/>
                    </a:p>
                  </a:txBody>
                  <a:tcPr/>
                </a:tc>
                <a:tc gridSpan="2">
                  <a:txBody>
                    <a:bodyPr/>
                    <a:lstStyle/>
                    <a:p>
                      <a:pPr algn="ctr"/>
                      <a:r>
                        <a:rPr lang="en-US" dirty="0"/>
                        <a:t>play</a:t>
                      </a:r>
                    </a:p>
                  </a:txBody>
                  <a:tcPr/>
                </a:tc>
                <a:tc hMerge="1">
                  <a:txBody>
                    <a:bodyPr/>
                    <a:lstStyle/>
                    <a:p>
                      <a:endParaRPr lang="en-US" dirty="0"/>
                    </a:p>
                  </a:txBody>
                  <a:tcPr/>
                </a:tc>
                <a:tc>
                  <a:txBody>
                    <a:bodyPr/>
                    <a:lstStyle/>
                    <a:p>
                      <a:pPr algn="ctr"/>
                      <a:endParaRPr lang="en-US"/>
                    </a:p>
                  </a:txBody>
                  <a:tcPr/>
                </a:tc>
                <a:extLst>
                  <a:ext uri="{0D108BD9-81ED-4DB2-BD59-A6C34878D82A}">
                    <a16:rowId xmlns:a16="http://schemas.microsoft.com/office/drawing/2014/main" val="2634107574"/>
                  </a:ext>
                </a:extLst>
              </a:tr>
              <a:tr h="370840">
                <a:tc>
                  <a:txBody>
                    <a:bodyPr/>
                    <a:lstStyle/>
                    <a:p>
                      <a:pPr algn="ctr"/>
                      <a:endParaRPr lang="en-US"/>
                    </a:p>
                  </a:txBody>
                  <a:tcPr/>
                </a:tc>
                <a:tc>
                  <a:txBody>
                    <a:bodyPr/>
                    <a:lstStyle/>
                    <a:p>
                      <a:pPr algn="ctr"/>
                      <a:endParaRPr lang="en-US"/>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Total</a:t>
                      </a:r>
                    </a:p>
                  </a:txBody>
                  <a:tcPr/>
                </a:tc>
                <a:extLst>
                  <a:ext uri="{0D108BD9-81ED-4DB2-BD59-A6C34878D82A}">
                    <a16:rowId xmlns:a16="http://schemas.microsoft.com/office/drawing/2014/main" val="2874241570"/>
                  </a:ext>
                </a:extLst>
              </a:tr>
              <a:tr h="370840">
                <a:tc>
                  <a:txBody>
                    <a:bodyPr/>
                    <a:lstStyle/>
                    <a:p>
                      <a:pPr algn="ctr"/>
                      <a:endParaRPr lang="en-US" dirty="0"/>
                    </a:p>
                  </a:txBody>
                  <a:tcPr/>
                </a:tc>
                <a:tc>
                  <a:txBody>
                    <a:bodyPr/>
                    <a:lstStyle/>
                    <a:p>
                      <a:pPr algn="ctr"/>
                      <a:r>
                        <a:rPr lang="en-US" dirty="0"/>
                        <a:t>hot</a:t>
                      </a:r>
                    </a:p>
                  </a:txBody>
                  <a:tcPr/>
                </a:tc>
                <a:tc>
                  <a:txBody>
                    <a:bodyPr/>
                    <a:lstStyle/>
                    <a:p>
                      <a:pPr algn="ctr"/>
                      <a:r>
                        <a:rPr lang="en-US" dirty="0"/>
                        <a:t>0</a:t>
                      </a:r>
                    </a:p>
                  </a:txBody>
                  <a:tcPr/>
                </a:tc>
                <a:tc>
                  <a:txBody>
                    <a:bodyPr/>
                    <a:lstStyle/>
                    <a:p>
                      <a:pPr algn="ctr"/>
                      <a:r>
                        <a:rPr lang="en-US" dirty="0"/>
                        <a:t>2</a:t>
                      </a:r>
                    </a:p>
                  </a:txBody>
                  <a:tcPr/>
                </a:tc>
                <a:tc>
                  <a:txBody>
                    <a:bodyPr/>
                    <a:lstStyle/>
                    <a:p>
                      <a:pPr algn="ctr"/>
                      <a:r>
                        <a:rPr lang="en-US" dirty="0"/>
                        <a:t>2</a:t>
                      </a:r>
                    </a:p>
                  </a:txBody>
                  <a:tcPr/>
                </a:tc>
                <a:extLst>
                  <a:ext uri="{0D108BD9-81ED-4DB2-BD59-A6C34878D82A}">
                    <a16:rowId xmlns:a16="http://schemas.microsoft.com/office/drawing/2014/main" val="2902570775"/>
                  </a:ext>
                </a:extLst>
              </a:tr>
              <a:tr h="370840">
                <a:tc>
                  <a:txBody>
                    <a:bodyPr/>
                    <a:lstStyle/>
                    <a:p>
                      <a:pPr algn="ctr"/>
                      <a:r>
                        <a:rPr lang="en-US" dirty="0"/>
                        <a:t>Temperature</a:t>
                      </a:r>
                    </a:p>
                  </a:txBody>
                  <a:tcPr/>
                </a:tc>
                <a:tc>
                  <a:txBody>
                    <a:bodyPr/>
                    <a:lstStyle/>
                    <a:p>
                      <a:pPr algn="ctr"/>
                      <a:r>
                        <a:rPr lang="en-US" dirty="0"/>
                        <a:t>mild</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2</a:t>
                      </a:r>
                    </a:p>
                  </a:txBody>
                  <a:tcPr/>
                </a:tc>
                <a:extLst>
                  <a:ext uri="{0D108BD9-81ED-4DB2-BD59-A6C34878D82A}">
                    <a16:rowId xmlns:a16="http://schemas.microsoft.com/office/drawing/2014/main" val="2076662734"/>
                  </a:ext>
                </a:extLst>
              </a:tr>
              <a:tr h="370840">
                <a:tc>
                  <a:txBody>
                    <a:bodyPr/>
                    <a:lstStyle/>
                    <a:p>
                      <a:pPr algn="ctr"/>
                      <a:endParaRPr lang="en-US"/>
                    </a:p>
                  </a:txBody>
                  <a:tcPr/>
                </a:tc>
                <a:tc>
                  <a:txBody>
                    <a:bodyPr/>
                    <a:lstStyle/>
                    <a:p>
                      <a:pPr algn="ctr"/>
                      <a:r>
                        <a:rPr lang="en-US" dirty="0"/>
                        <a:t>cool</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306122679"/>
                  </a:ext>
                </a:extLst>
              </a:tr>
              <a:tr h="370840">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r>
                        <a:rPr lang="en-US" dirty="0"/>
                        <a:t>5</a:t>
                      </a:r>
                    </a:p>
                  </a:txBody>
                  <a:tcPr/>
                </a:tc>
                <a:extLst>
                  <a:ext uri="{0D108BD9-81ED-4DB2-BD59-A6C34878D82A}">
                    <a16:rowId xmlns:a16="http://schemas.microsoft.com/office/drawing/2014/main" val="720964719"/>
                  </a:ext>
                </a:extLst>
              </a:tr>
            </a:tbl>
          </a:graphicData>
        </a:graphic>
      </p:graphicFrame>
      <p:sp>
        <p:nvSpPr>
          <p:cNvPr id="6" name="Rectangle 5">
            <a:extLst>
              <a:ext uri="{FF2B5EF4-FFF2-40B4-BE49-F238E27FC236}">
                <a16:creationId xmlns:a16="http://schemas.microsoft.com/office/drawing/2014/main" id="{830C544A-545F-4DE5-9A9B-4F7B6F2AE68D}"/>
              </a:ext>
            </a:extLst>
          </p:cNvPr>
          <p:cNvSpPr/>
          <p:nvPr/>
        </p:nvSpPr>
        <p:spPr>
          <a:xfrm>
            <a:off x="757560" y="4073893"/>
            <a:ext cx="11026872" cy="1938992"/>
          </a:xfrm>
          <a:prstGeom prst="rect">
            <a:avLst/>
          </a:prstGeom>
        </p:spPr>
        <p:txBody>
          <a:bodyPr wrap="square">
            <a:spAutoFit/>
          </a:bodyPr>
          <a:lstStyle/>
          <a:p>
            <a:r>
              <a:rPr lang="pt-BR" sz="2400" dirty="0"/>
              <a:t>info(Temp) = (2/5)*E(0,2) + (2/5)*E(1,1) + (1/5)*E(1,0) </a:t>
            </a:r>
          </a:p>
          <a:p>
            <a:r>
              <a:rPr lang="pt-BR" sz="2400" dirty="0"/>
              <a:t>	       = (2/5)(-(0/5) log</a:t>
            </a:r>
            <a:r>
              <a:rPr lang="pt-BR" sz="2400" baseline="-25000" dirty="0"/>
              <a:t>2</a:t>
            </a:r>
            <a:r>
              <a:rPr lang="pt-BR" sz="2400" dirty="0"/>
              <a:t>(0/5)-(2/5) log</a:t>
            </a:r>
            <a:r>
              <a:rPr lang="pt-BR" sz="2400" baseline="-25000" dirty="0"/>
              <a:t>2</a:t>
            </a:r>
            <a:r>
              <a:rPr lang="pt-BR" sz="2400" dirty="0"/>
              <a:t>(2/5))</a:t>
            </a:r>
          </a:p>
          <a:p>
            <a:r>
              <a:rPr lang="pt-BR" sz="2400" dirty="0"/>
              <a:t>	       + (2/5) (-(1/5) log</a:t>
            </a:r>
            <a:r>
              <a:rPr lang="pt-BR" sz="2400" baseline="-25000" dirty="0"/>
              <a:t>2</a:t>
            </a:r>
            <a:r>
              <a:rPr lang="pt-BR" sz="2400" dirty="0"/>
              <a:t>(1/5)-(1/5) log</a:t>
            </a:r>
            <a:r>
              <a:rPr lang="pt-BR" sz="2400" baseline="-25000" dirty="0"/>
              <a:t>2</a:t>
            </a:r>
            <a:r>
              <a:rPr lang="pt-BR" sz="2400" dirty="0"/>
              <a:t>(1/5))</a:t>
            </a:r>
          </a:p>
          <a:p>
            <a:r>
              <a:rPr lang="pt-BR" sz="2400" dirty="0"/>
              <a:t>	       + (1/5)(-(1/5) log</a:t>
            </a:r>
            <a:r>
              <a:rPr lang="pt-BR" sz="2400" baseline="-25000" dirty="0"/>
              <a:t>2</a:t>
            </a:r>
            <a:r>
              <a:rPr lang="pt-BR" sz="2400" dirty="0"/>
              <a:t>(1/5)-(0/5) log</a:t>
            </a:r>
            <a:r>
              <a:rPr lang="pt-BR" sz="2400" baseline="-25000" dirty="0"/>
              <a:t>2</a:t>
            </a:r>
            <a:r>
              <a:rPr lang="pt-BR" sz="2400" dirty="0"/>
              <a:t>(0/5))</a:t>
            </a:r>
          </a:p>
          <a:p>
            <a:r>
              <a:rPr lang="pt-BR" sz="2400" dirty="0"/>
              <a:t>	       =</a:t>
            </a:r>
            <a:r>
              <a:rPr lang="en-US" sz="2400" b="0" i="0" dirty="0">
                <a:effectLst/>
                <a:latin typeface="medium-content-serif-font"/>
              </a:rPr>
              <a:t> 0.4</a:t>
            </a:r>
            <a:endParaRPr lang="en-US" sz="2400" dirty="0"/>
          </a:p>
        </p:txBody>
      </p:sp>
      <p:sp>
        <p:nvSpPr>
          <p:cNvPr id="9" name="Rectangle 8">
            <a:extLst>
              <a:ext uri="{FF2B5EF4-FFF2-40B4-BE49-F238E27FC236}">
                <a16:creationId xmlns:a16="http://schemas.microsoft.com/office/drawing/2014/main" id="{D3E3BBA4-594B-4DDE-A8E7-566A41E60BDE}"/>
              </a:ext>
            </a:extLst>
          </p:cNvPr>
          <p:cNvSpPr/>
          <p:nvPr/>
        </p:nvSpPr>
        <p:spPr>
          <a:xfrm>
            <a:off x="928291" y="6269256"/>
            <a:ext cx="5868017" cy="461665"/>
          </a:xfrm>
          <a:prstGeom prst="rect">
            <a:avLst/>
          </a:prstGeom>
        </p:spPr>
        <p:txBody>
          <a:bodyPr wrap="none">
            <a:spAutoFit/>
          </a:bodyPr>
          <a:lstStyle/>
          <a:p>
            <a:r>
              <a:rPr lang="en-US" sz="2400" dirty="0"/>
              <a:t>Gain(sunny, Temperature) = 0.971–0.4 =</a:t>
            </a:r>
            <a:r>
              <a:rPr lang="en-US" sz="2400" dirty="0">
                <a:solidFill>
                  <a:srgbClr val="FF0000"/>
                </a:solidFill>
              </a:rPr>
              <a:t>0.571</a:t>
            </a:r>
          </a:p>
        </p:txBody>
      </p:sp>
    </p:spTree>
    <p:extLst>
      <p:ext uri="{BB962C8B-B14F-4D97-AF65-F5344CB8AC3E}">
        <p14:creationId xmlns:p14="http://schemas.microsoft.com/office/powerpoint/2010/main" val="46588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33E070-02AC-485C-B396-8D692652AA7C}"/>
              </a:ext>
            </a:extLst>
          </p:cNvPr>
          <p:cNvSpPr/>
          <p:nvPr/>
        </p:nvSpPr>
        <p:spPr>
          <a:xfrm>
            <a:off x="757560" y="771008"/>
            <a:ext cx="9700335" cy="461665"/>
          </a:xfrm>
          <a:prstGeom prst="rect">
            <a:avLst/>
          </a:prstGeom>
        </p:spPr>
        <p:txBody>
          <a:bodyPr wrap="square">
            <a:spAutoFit/>
          </a:bodyPr>
          <a:lstStyle/>
          <a:p>
            <a:r>
              <a:rPr lang="en-US" sz="2400" b="0" i="0" dirty="0">
                <a:effectLst/>
                <a:latin typeface="medium-content-serif-font"/>
              </a:rPr>
              <a:t>Now Calculate information gain of Temperature. Gain(sunny, Humidity)</a:t>
            </a:r>
            <a:endParaRPr lang="en-US" sz="2400" dirty="0"/>
          </a:p>
        </p:txBody>
      </p:sp>
      <p:graphicFrame>
        <p:nvGraphicFramePr>
          <p:cNvPr id="5" name="Table 4">
            <a:extLst>
              <a:ext uri="{FF2B5EF4-FFF2-40B4-BE49-F238E27FC236}">
                <a16:creationId xmlns:a16="http://schemas.microsoft.com/office/drawing/2014/main" id="{B771AE8D-0C62-400E-B65D-0AC9E98B23EE}"/>
              </a:ext>
            </a:extLst>
          </p:cNvPr>
          <p:cNvGraphicFramePr>
            <a:graphicFrameLocks noGrp="1"/>
          </p:cNvGraphicFramePr>
          <p:nvPr>
            <p:extLst>
              <p:ext uri="{D42A27DB-BD31-4B8C-83A1-F6EECF244321}">
                <p14:modId xmlns:p14="http://schemas.microsoft.com/office/powerpoint/2010/main" val="3171674114"/>
              </p:ext>
            </p:extLst>
          </p:nvPr>
        </p:nvGraphicFramePr>
        <p:xfrm>
          <a:off x="2002814" y="1407816"/>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41865058"/>
                    </a:ext>
                  </a:extLst>
                </a:gridCol>
                <a:gridCol w="1625600">
                  <a:extLst>
                    <a:ext uri="{9D8B030D-6E8A-4147-A177-3AD203B41FA5}">
                      <a16:colId xmlns:a16="http://schemas.microsoft.com/office/drawing/2014/main" val="1040514555"/>
                    </a:ext>
                  </a:extLst>
                </a:gridCol>
                <a:gridCol w="1625600">
                  <a:extLst>
                    <a:ext uri="{9D8B030D-6E8A-4147-A177-3AD203B41FA5}">
                      <a16:colId xmlns:a16="http://schemas.microsoft.com/office/drawing/2014/main" val="3716339933"/>
                    </a:ext>
                  </a:extLst>
                </a:gridCol>
                <a:gridCol w="1625600">
                  <a:extLst>
                    <a:ext uri="{9D8B030D-6E8A-4147-A177-3AD203B41FA5}">
                      <a16:colId xmlns:a16="http://schemas.microsoft.com/office/drawing/2014/main" val="147482486"/>
                    </a:ext>
                  </a:extLst>
                </a:gridCol>
                <a:gridCol w="1625600">
                  <a:extLst>
                    <a:ext uri="{9D8B030D-6E8A-4147-A177-3AD203B41FA5}">
                      <a16:colId xmlns:a16="http://schemas.microsoft.com/office/drawing/2014/main" val="2756077503"/>
                    </a:ext>
                  </a:extLst>
                </a:gridCol>
              </a:tblGrid>
              <a:tr h="370840">
                <a:tc>
                  <a:txBody>
                    <a:bodyPr/>
                    <a:lstStyle/>
                    <a:p>
                      <a:pPr algn="ctr"/>
                      <a:endParaRPr lang="en-US" dirty="0"/>
                    </a:p>
                  </a:txBody>
                  <a:tcPr/>
                </a:tc>
                <a:tc>
                  <a:txBody>
                    <a:bodyPr/>
                    <a:lstStyle/>
                    <a:p>
                      <a:pPr algn="ctr"/>
                      <a:endParaRPr lang="en-US" dirty="0"/>
                    </a:p>
                  </a:txBody>
                  <a:tcPr/>
                </a:tc>
                <a:tc gridSpan="2">
                  <a:txBody>
                    <a:bodyPr/>
                    <a:lstStyle/>
                    <a:p>
                      <a:pPr algn="ctr"/>
                      <a:r>
                        <a:rPr lang="en-US" dirty="0"/>
                        <a:t>play</a:t>
                      </a:r>
                    </a:p>
                  </a:txBody>
                  <a:tcPr/>
                </a:tc>
                <a:tc hMerge="1">
                  <a:txBody>
                    <a:bodyPr/>
                    <a:lstStyle/>
                    <a:p>
                      <a:endParaRPr lang="en-US" dirty="0"/>
                    </a:p>
                  </a:txBody>
                  <a:tcPr/>
                </a:tc>
                <a:tc>
                  <a:txBody>
                    <a:bodyPr/>
                    <a:lstStyle/>
                    <a:p>
                      <a:pPr algn="ctr"/>
                      <a:endParaRPr lang="en-US"/>
                    </a:p>
                  </a:txBody>
                  <a:tcPr/>
                </a:tc>
                <a:extLst>
                  <a:ext uri="{0D108BD9-81ED-4DB2-BD59-A6C34878D82A}">
                    <a16:rowId xmlns:a16="http://schemas.microsoft.com/office/drawing/2014/main" val="2634107574"/>
                  </a:ext>
                </a:extLst>
              </a:tr>
              <a:tr h="370840">
                <a:tc>
                  <a:txBody>
                    <a:bodyPr/>
                    <a:lstStyle/>
                    <a:p>
                      <a:pPr algn="ctr"/>
                      <a:endParaRPr lang="en-US"/>
                    </a:p>
                  </a:txBody>
                  <a:tcPr/>
                </a:tc>
                <a:tc>
                  <a:txBody>
                    <a:bodyPr/>
                    <a:lstStyle/>
                    <a:p>
                      <a:pPr algn="ctr"/>
                      <a:endParaRPr lang="en-US"/>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Total</a:t>
                      </a:r>
                    </a:p>
                  </a:txBody>
                  <a:tcPr/>
                </a:tc>
                <a:extLst>
                  <a:ext uri="{0D108BD9-81ED-4DB2-BD59-A6C34878D82A}">
                    <a16:rowId xmlns:a16="http://schemas.microsoft.com/office/drawing/2014/main" val="2874241570"/>
                  </a:ext>
                </a:extLst>
              </a:tr>
              <a:tr h="370840">
                <a:tc>
                  <a:txBody>
                    <a:bodyPr/>
                    <a:lstStyle/>
                    <a:p>
                      <a:pPr algn="ctr"/>
                      <a:endParaRPr lang="en-US" dirty="0"/>
                    </a:p>
                  </a:txBody>
                  <a:tcPr/>
                </a:tc>
                <a:tc>
                  <a:txBody>
                    <a:bodyPr/>
                    <a:lstStyle/>
                    <a:p>
                      <a:pPr algn="ctr"/>
                      <a:r>
                        <a:rPr lang="en-US" dirty="0"/>
                        <a:t>High</a:t>
                      </a:r>
                    </a:p>
                  </a:txBody>
                  <a:tcPr/>
                </a:tc>
                <a:tc>
                  <a:txBody>
                    <a:bodyPr/>
                    <a:lstStyle/>
                    <a:p>
                      <a:pPr algn="ctr"/>
                      <a:r>
                        <a:rPr lang="en-US" dirty="0"/>
                        <a:t>0</a:t>
                      </a:r>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2902570775"/>
                  </a:ext>
                </a:extLst>
              </a:tr>
              <a:tr h="370840">
                <a:tc>
                  <a:txBody>
                    <a:bodyPr/>
                    <a:lstStyle/>
                    <a:p>
                      <a:pPr algn="ctr"/>
                      <a:r>
                        <a:rPr lang="en-US" dirty="0"/>
                        <a:t>Humidity</a:t>
                      </a:r>
                    </a:p>
                  </a:txBody>
                  <a:tcPr/>
                </a:tc>
                <a:tc>
                  <a:txBody>
                    <a:bodyPr/>
                    <a:lstStyle/>
                    <a:p>
                      <a:pPr algn="ctr"/>
                      <a:r>
                        <a:rPr lang="en-US" dirty="0"/>
                        <a:t>Normal</a:t>
                      </a:r>
                    </a:p>
                  </a:txBody>
                  <a:tcPr/>
                </a:tc>
                <a:tc>
                  <a:txBody>
                    <a:bodyPr/>
                    <a:lstStyle/>
                    <a:p>
                      <a:pPr algn="ctr"/>
                      <a:r>
                        <a:rPr lang="en-US" dirty="0"/>
                        <a:t>2</a:t>
                      </a:r>
                    </a:p>
                  </a:txBody>
                  <a:tcPr/>
                </a:tc>
                <a:tc>
                  <a:txBody>
                    <a:bodyPr/>
                    <a:lstStyle/>
                    <a:p>
                      <a:pPr algn="ctr"/>
                      <a:r>
                        <a:rPr lang="en-US" dirty="0"/>
                        <a:t>0</a:t>
                      </a:r>
                    </a:p>
                  </a:txBody>
                  <a:tcPr/>
                </a:tc>
                <a:tc>
                  <a:txBody>
                    <a:bodyPr/>
                    <a:lstStyle/>
                    <a:p>
                      <a:pPr algn="ctr"/>
                      <a:r>
                        <a:rPr lang="en-US" dirty="0"/>
                        <a:t>2</a:t>
                      </a:r>
                    </a:p>
                  </a:txBody>
                  <a:tcPr/>
                </a:tc>
                <a:extLst>
                  <a:ext uri="{0D108BD9-81ED-4DB2-BD59-A6C34878D82A}">
                    <a16:rowId xmlns:a16="http://schemas.microsoft.com/office/drawing/2014/main" val="2076662734"/>
                  </a:ext>
                </a:extLst>
              </a:tr>
              <a:tr h="370840">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5</a:t>
                      </a:r>
                    </a:p>
                  </a:txBody>
                  <a:tcPr/>
                </a:tc>
                <a:extLst>
                  <a:ext uri="{0D108BD9-81ED-4DB2-BD59-A6C34878D82A}">
                    <a16:rowId xmlns:a16="http://schemas.microsoft.com/office/drawing/2014/main" val="3306122679"/>
                  </a:ext>
                </a:extLst>
              </a:tr>
            </a:tbl>
          </a:graphicData>
        </a:graphic>
      </p:graphicFrame>
      <p:sp>
        <p:nvSpPr>
          <p:cNvPr id="6" name="Rectangle 5">
            <a:extLst>
              <a:ext uri="{FF2B5EF4-FFF2-40B4-BE49-F238E27FC236}">
                <a16:creationId xmlns:a16="http://schemas.microsoft.com/office/drawing/2014/main" id="{830C544A-545F-4DE5-9A9B-4F7B6F2AE68D}"/>
              </a:ext>
            </a:extLst>
          </p:cNvPr>
          <p:cNvSpPr/>
          <p:nvPr/>
        </p:nvSpPr>
        <p:spPr>
          <a:xfrm>
            <a:off x="757560" y="4073893"/>
            <a:ext cx="11026872" cy="1569660"/>
          </a:xfrm>
          <a:prstGeom prst="rect">
            <a:avLst/>
          </a:prstGeom>
        </p:spPr>
        <p:txBody>
          <a:bodyPr wrap="square">
            <a:spAutoFit/>
          </a:bodyPr>
          <a:lstStyle/>
          <a:p>
            <a:r>
              <a:rPr lang="pt-BR" sz="2400" dirty="0"/>
              <a:t>info(Humidity) = (3/5)*E(0,3) + (2/5)*E(2,0)</a:t>
            </a:r>
          </a:p>
          <a:p>
            <a:r>
              <a:rPr lang="pt-BR" sz="2400" dirty="0"/>
              <a:t>	       = (3/5)(-(0/5) log</a:t>
            </a:r>
            <a:r>
              <a:rPr lang="pt-BR" sz="2400" baseline="-25000" dirty="0"/>
              <a:t>2</a:t>
            </a:r>
            <a:r>
              <a:rPr lang="pt-BR" sz="2400" dirty="0"/>
              <a:t>(0/5)-(3/5) log</a:t>
            </a:r>
            <a:r>
              <a:rPr lang="pt-BR" sz="2400" baseline="-25000" dirty="0"/>
              <a:t>2</a:t>
            </a:r>
            <a:r>
              <a:rPr lang="pt-BR" sz="2400" dirty="0"/>
              <a:t>(3/5))</a:t>
            </a:r>
          </a:p>
          <a:p>
            <a:r>
              <a:rPr lang="pt-BR" sz="2400" dirty="0"/>
              <a:t>	       + (2/5) (-(2/5) log</a:t>
            </a:r>
            <a:r>
              <a:rPr lang="pt-BR" sz="2400" baseline="-25000" dirty="0"/>
              <a:t>2</a:t>
            </a:r>
            <a:r>
              <a:rPr lang="pt-BR" sz="2400" dirty="0"/>
              <a:t>(2/5)-(0/5) log</a:t>
            </a:r>
            <a:r>
              <a:rPr lang="pt-BR" sz="2400" baseline="-25000" dirty="0"/>
              <a:t>2</a:t>
            </a:r>
            <a:r>
              <a:rPr lang="pt-BR" sz="2400" dirty="0"/>
              <a:t>(0/5))</a:t>
            </a:r>
          </a:p>
          <a:p>
            <a:r>
              <a:rPr lang="pt-BR" sz="2400" dirty="0"/>
              <a:t>	       =</a:t>
            </a:r>
            <a:r>
              <a:rPr lang="en-US" sz="2400" b="0" i="0" dirty="0">
                <a:effectLst/>
                <a:latin typeface="medium-content-serif-font"/>
              </a:rPr>
              <a:t> 0</a:t>
            </a:r>
            <a:endParaRPr lang="en-US" sz="2400" dirty="0"/>
          </a:p>
        </p:txBody>
      </p:sp>
      <p:sp>
        <p:nvSpPr>
          <p:cNvPr id="9" name="Rectangle 8">
            <a:extLst>
              <a:ext uri="{FF2B5EF4-FFF2-40B4-BE49-F238E27FC236}">
                <a16:creationId xmlns:a16="http://schemas.microsoft.com/office/drawing/2014/main" id="{D3E3BBA4-594B-4DDE-A8E7-566A41E60BDE}"/>
              </a:ext>
            </a:extLst>
          </p:cNvPr>
          <p:cNvSpPr/>
          <p:nvPr/>
        </p:nvSpPr>
        <p:spPr>
          <a:xfrm>
            <a:off x="928291" y="5872403"/>
            <a:ext cx="5174430" cy="461665"/>
          </a:xfrm>
          <a:prstGeom prst="rect">
            <a:avLst/>
          </a:prstGeom>
        </p:spPr>
        <p:txBody>
          <a:bodyPr wrap="none">
            <a:spAutoFit/>
          </a:bodyPr>
          <a:lstStyle/>
          <a:p>
            <a:r>
              <a:rPr lang="en-US" sz="2400" dirty="0"/>
              <a:t>Gain(sunny, Humidity) = 0.971–0 =</a:t>
            </a:r>
            <a:r>
              <a:rPr lang="en-US" sz="2400" dirty="0">
                <a:solidFill>
                  <a:srgbClr val="FF0000"/>
                </a:solidFill>
              </a:rPr>
              <a:t>0.971</a:t>
            </a:r>
          </a:p>
        </p:txBody>
      </p:sp>
    </p:spTree>
    <p:extLst>
      <p:ext uri="{BB962C8B-B14F-4D97-AF65-F5344CB8AC3E}">
        <p14:creationId xmlns:p14="http://schemas.microsoft.com/office/powerpoint/2010/main" val="2280484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33E070-02AC-485C-B396-8D692652AA7C}"/>
              </a:ext>
            </a:extLst>
          </p:cNvPr>
          <p:cNvSpPr/>
          <p:nvPr/>
        </p:nvSpPr>
        <p:spPr>
          <a:xfrm>
            <a:off x="757560" y="771008"/>
            <a:ext cx="9700335" cy="461665"/>
          </a:xfrm>
          <a:prstGeom prst="rect">
            <a:avLst/>
          </a:prstGeom>
        </p:spPr>
        <p:txBody>
          <a:bodyPr wrap="square">
            <a:spAutoFit/>
          </a:bodyPr>
          <a:lstStyle/>
          <a:p>
            <a:r>
              <a:rPr lang="en-US" sz="2400" b="0" i="0" dirty="0">
                <a:effectLst/>
                <a:latin typeface="medium-content-serif-font"/>
              </a:rPr>
              <a:t>Now Calculate information gain of Temperature. Gain(sunny, Windy)</a:t>
            </a:r>
            <a:endParaRPr lang="en-US" sz="2400" dirty="0"/>
          </a:p>
        </p:txBody>
      </p:sp>
      <p:graphicFrame>
        <p:nvGraphicFramePr>
          <p:cNvPr id="5" name="Table 4">
            <a:extLst>
              <a:ext uri="{FF2B5EF4-FFF2-40B4-BE49-F238E27FC236}">
                <a16:creationId xmlns:a16="http://schemas.microsoft.com/office/drawing/2014/main" id="{B771AE8D-0C62-400E-B65D-0AC9E98B23EE}"/>
              </a:ext>
            </a:extLst>
          </p:cNvPr>
          <p:cNvGraphicFramePr>
            <a:graphicFrameLocks noGrp="1"/>
          </p:cNvGraphicFramePr>
          <p:nvPr>
            <p:extLst>
              <p:ext uri="{D42A27DB-BD31-4B8C-83A1-F6EECF244321}">
                <p14:modId xmlns:p14="http://schemas.microsoft.com/office/powerpoint/2010/main" val="4032522659"/>
              </p:ext>
            </p:extLst>
          </p:nvPr>
        </p:nvGraphicFramePr>
        <p:xfrm>
          <a:off x="2002814" y="1407816"/>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41865058"/>
                    </a:ext>
                  </a:extLst>
                </a:gridCol>
                <a:gridCol w="1625600">
                  <a:extLst>
                    <a:ext uri="{9D8B030D-6E8A-4147-A177-3AD203B41FA5}">
                      <a16:colId xmlns:a16="http://schemas.microsoft.com/office/drawing/2014/main" val="1040514555"/>
                    </a:ext>
                  </a:extLst>
                </a:gridCol>
                <a:gridCol w="1625600">
                  <a:extLst>
                    <a:ext uri="{9D8B030D-6E8A-4147-A177-3AD203B41FA5}">
                      <a16:colId xmlns:a16="http://schemas.microsoft.com/office/drawing/2014/main" val="3716339933"/>
                    </a:ext>
                  </a:extLst>
                </a:gridCol>
                <a:gridCol w="1625600">
                  <a:extLst>
                    <a:ext uri="{9D8B030D-6E8A-4147-A177-3AD203B41FA5}">
                      <a16:colId xmlns:a16="http://schemas.microsoft.com/office/drawing/2014/main" val="147482486"/>
                    </a:ext>
                  </a:extLst>
                </a:gridCol>
                <a:gridCol w="1625600">
                  <a:extLst>
                    <a:ext uri="{9D8B030D-6E8A-4147-A177-3AD203B41FA5}">
                      <a16:colId xmlns:a16="http://schemas.microsoft.com/office/drawing/2014/main" val="2756077503"/>
                    </a:ext>
                  </a:extLst>
                </a:gridCol>
              </a:tblGrid>
              <a:tr h="370840">
                <a:tc>
                  <a:txBody>
                    <a:bodyPr/>
                    <a:lstStyle/>
                    <a:p>
                      <a:pPr algn="ctr"/>
                      <a:endParaRPr lang="en-US" dirty="0"/>
                    </a:p>
                  </a:txBody>
                  <a:tcPr/>
                </a:tc>
                <a:tc>
                  <a:txBody>
                    <a:bodyPr/>
                    <a:lstStyle/>
                    <a:p>
                      <a:pPr algn="ctr"/>
                      <a:endParaRPr lang="en-US" dirty="0"/>
                    </a:p>
                  </a:txBody>
                  <a:tcPr/>
                </a:tc>
                <a:tc gridSpan="2">
                  <a:txBody>
                    <a:bodyPr/>
                    <a:lstStyle/>
                    <a:p>
                      <a:pPr algn="ctr"/>
                      <a:r>
                        <a:rPr lang="en-US" dirty="0"/>
                        <a:t>play</a:t>
                      </a:r>
                    </a:p>
                  </a:txBody>
                  <a:tcPr/>
                </a:tc>
                <a:tc hMerge="1">
                  <a:txBody>
                    <a:bodyPr/>
                    <a:lstStyle/>
                    <a:p>
                      <a:endParaRPr lang="en-US" dirty="0"/>
                    </a:p>
                  </a:txBody>
                  <a:tcPr/>
                </a:tc>
                <a:tc>
                  <a:txBody>
                    <a:bodyPr/>
                    <a:lstStyle/>
                    <a:p>
                      <a:pPr algn="ctr"/>
                      <a:endParaRPr lang="en-US"/>
                    </a:p>
                  </a:txBody>
                  <a:tcPr/>
                </a:tc>
                <a:extLst>
                  <a:ext uri="{0D108BD9-81ED-4DB2-BD59-A6C34878D82A}">
                    <a16:rowId xmlns:a16="http://schemas.microsoft.com/office/drawing/2014/main" val="2634107574"/>
                  </a:ext>
                </a:extLst>
              </a:tr>
              <a:tr h="370840">
                <a:tc>
                  <a:txBody>
                    <a:bodyPr/>
                    <a:lstStyle/>
                    <a:p>
                      <a:pPr algn="ctr"/>
                      <a:endParaRPr lang="en-US"/>
                    </a:p>
                  </a:txBody>
                  <a:tcPr/>
                </a:tc>
                <a:tc>
                  <a:txBody>
                    <a:bodyPr/>
                    <a:lstStyle/>
                    <a:p>
                      <a:pPr algn="ctr"/>
                      <a:endParaRPr lang="en-US"/>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Total</a:t>
                      </a:r>
                    </a:p>
                  </a:txBody>
                  <a:tcPr/>
                </a:tc>
                <a:extLst>
                  <a:ext uri="{0D108BD9-81ED-4DB2-BD59-A6C34878D82A}">
                    <a16:rowId xmlns:a16="http://schemas.microsoft.com/office/drawing/2014/main" val="2874241570"/>
                  </a:ext>
                </a:extLst>
              </a:tr>
              <a:tr h="370840">
                <a:tc>
                  <a:txBody>
                    <a:bodyPr/>
                    <a:lstStyle/>
                    <a:p>
                      <a:pPr algn="ctr"/>
                      <a:endParaRPr lang="en-US" dirty="0"/>
                    </a:p>
                  </a:txBody>
                  <a:tcPr/>
                </a:tc>
                <a:tc>
                  <a:txBody>
                    <a:bodyPr/>
                    <a:lstStyle/>
                    <a:p>
                      <a:pPr algn="ctr"/>
                      <a:r>
                        <a:rPr lang="en-US" dirty="0"/>
                        <a:t>True</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2</a:t>
                      </a:r>
                    </a:p>
                  </a:txBody>
                  <a:tcPr/>
                </a:tc>
                <a:extLst>
                  <a:ext uri="{0D108BD9-81ED-4DB2-BD59-A6C34878D82A}">
                    <a16:rowId xmlns:a16="http://schemas.microsoft.com/office/drawing/2014/main" val="2902570775"/>
                  </a:ext>
                </a:extLst>
              </a:tr>
              <a:tr h="370840">
                <a:tc>
                  <a:txBody>
                    <a:bodyPr/>
                    <a:lstStyle/>
                    <a:p>
                      <a:pPr algn="ctr"/>
                      <a:r>
                        <a:rPr lang="en-US" dirty="0"/>
                        <a:t>Windy</a:t>
                      </a:r>
                    </a:p>
                  </a:txBody>
                  <a:tcPr/>
                </a:tc>
                <a:tc>
                  <a:txBody>
                    <a:bodyPr/>
                    <a:lstStyle/>
                    <a:p>
                      <a:pPr algn="ctr"/>
                      <a:r>
                        <a:rPr lang="en-US" dirty="0"/>
                        <a:t>False</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extLst>
                  <a:ext uri="{0D108BD9-81ED-4DB2-BD59-A6C34878D82A}">
                    <a16:rowId xmlns:a16="http://schemas.microsoft.com/office/drawing/2014/main" val="2076662734"/>
                  </a:ext>
                </a:extLst>
              </a:tr>
              <a:tr h="370840">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5</a:t>
                      </a:r>
                    </a:p>
                  </a:txBody>
                  <a:tcPr/>
                </a:tc>
                <a:extLst>
                  <a:ext uri="{0D108BD9-81ED-4DB2-BD59-A6C34878D82A}">
                    <a16:rowId xmlns:a16="http://schemas.microsoft.com/office/drawing/2014/main" val="3306122679"/>
                  </a:ext>
                </a:extLst>
              </a:tr>
            </a:tbl>
          </a:graphicData>
        </a:graphic>
      </p:graphicFrame>
      <p:sp>
        <p:nvSpPr>
          <p:cNvPr id="6" name="Rectangle 5">
            <a:extLst>
              <a:ext uri="{FF2B5EF4-FFF2-40B4-BE49-F238E27FC236}">
                <a16:creationId xmlns:a16="http://schemas.microsoft.com/office/drawing/2014/main" id="{830C544A-545F-4DE5-9A9B-4F7B6F2AE68D}"/>
              </a:ext>
            </a:extLst>
          </p:cNvPr>
          <p:cNvSpPr/>
          <p:nvPr/>
        </p:nvSpPr>
        <p:spPr>
          <a:xfrm>
            <a:off x="757560" y="4073893"/>
            <a:ext cx="11026872" cy="1569660"/>
          </a:xfrm>
          <a:prstGeom prst="rect">
            <a:avLst/>
          </a:prstGeom>
        </p:spPr>
        <p:txBody>
          <a:bodyPr wrap="square">
            <a:spAutoFit/>
          </a:bodyPr>
          <a:lstStyle/>
          <a:p>
            <a:r>
              <a:rPr lang="pt-BR" sz="2400" dirty="0"/>
              <a:t>info(Windy) = (2/5)*E(1,1) + (3/5)*E(1,2)</a:t>
            </a:r>
          </a:p>
          <a:p>
            <a:r>
              <a:rPr lang="pt-BR" sz="2400" dirty="0"/>
              <a:t>	       = (2/5)(-(1/5) log</a:t>
            </a:r>
            <a:r>
              <a:rPr lang="pt-BR" sz="2400" baseline="-25000" dirty="0"/>
              <a:t>2</a:t>
            </a:r>
            <a:r>
              <a:rPr lang="pt-BR" sz="2400" dirty="0"/>
              <a:t>(1/5)-(1/5) log</a:t>
            </a:r>
            <a:r>
              <a:rPr lang="pt-BR" sz="2400" baseline="-25000" dirty="0"/>
              <a:t>2</a:t>
            </a:r>
            <a:r>
              <a:rPr lang="pt-BR" sz="2400" dirty="0"/>
              <a:t>(1/5))</a:t>
            </a:r>
          </a:p>
          <a:p>
            <a:r>
              <a:rPr lang="pt-BR" sz="2400" dirty="0"/>
              <a:t>	       + (3/5) (-(1/5) log</a:t>
            </a:r>
            <a:r>
              <a:rPr lang="pt-BR" sz="2400" baseline="-25000" dirty="0"/>
              <a:t>2</a:t>
            </a:r>
            <a:r>
              <a:rPr lang="pt-BR" sz="2400" dirty="0"/>
              <a:t>(1/5)-(2/5) log</a:t>
            </a:r>
            <a:r>
              <a:rPr lang="pt-BR" sz="2400" baseline="-25000" dirty="0"/>
              <a:t>2</a:t>
            </a:r>
            <a:r>
              <a:rPr lang="pt-BR" sz="2400" dirty="0"/>
              <a:t>(2/5))</a:t>
            </a:r>
          </a:p>
          <a:p>
            <a:r>
              <a:rPr lang="pt-BR" sz="2400" dirty="0"/>
              <a:t>	       =</a:t>
            </a:r>
            <a:r>
              <a:rPr lang="en-US" sz="2400" b="0" i="0" dirty="0">
                <a:effectLst/>
                <a:latin typeface="medium-content-serif-font"/>
              </a:rPr>
              <a:t> 0.967</a:t>
            </a:r>
            <a:endParaRPr lang="en-US" sz="2400" dirty="0"/>
          </a:p>
        </p:txBody>
      </p:sp>
      <p:sp>
        <p:nvSpPr>
          <p:cNvPr id="9" name="Rectangle 8">
            <a:extLst>
              <a:ext uri="{FF2B5EF4-FFF2-40B4-BE49-F238E27FC236}">
                <a16:creationId xmlns:a16="http://schemas.microsoft.com/office/drawing/2014/main" id="{D3E3BBA4-594B-4DDE-A8E7-566A41E60BDE}"/>
              </a:ext>
            </a:extLst>
          </p:cNvPr>
          <p:cNvSpPr/>
          <p:nvPr/>
        </p:nvSpPr>
        <p:spPr>
          <a:xfrm>
            <a:off x="928291" y="5872403"/>
            <a:ext cx="5381217" cy="461665"/>
          </a:xfrm>
          <a:prstGeom prst="rect">
            <a:avLst/>
          </a:prstGeom>
        </p:spPr>
        <p:txBody>
          <a:bodyPr wrap="none">
            <a:spAutoFit/>
          </a:bodyPr>
          <a:lstStyle/>
          <a:p>
            <a:r>
              <a:rPr lang="en-US" sz="2400" dirty="0"/>
              <a:t>Gain(sunny, Windy) = 0.971–0.967 =</a:t>
            </a:r>
            <a:r>
              <a:rPr lang="en-US" sz="2400" dirty="0">
                <a:solidFill>
                  <a:srgbClr val="FF0000"/>
                </a:solidFill>
              </a:rPr>
              <a:t>0.001</a:t>
            </a:r>
          </a:p>
        </p:txBody>
      </p:sp>
    </p:spTree>
    <p:extLst>
      <p:ext uri="{BB962C8B-B14F-4D97-AF65-F5344CB8AC3E}">
        <p14:creationId xmlns:p14="http://schemas.microsoft.com/office/powerpoint/2010/main" val="2125225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8C929D-A40E-4DEF-B927-E51FA84164C4}"/>
              </a:ext>
            </a:extLst>
          </p:cNvPr>
          <p:cNvSpPr/>
          <p:nvPr/>
        </p:nvSpPr>
        <p:spPr>
          <a:xfrm>
            <a:off x="810827" y="531270"/>
            <a:ext cx="9052264" cy="954107"/>
          </a:xfrm>
          <a:prstGeom prst="rect">
            <a:avLst/>
          </a:prstGeom>
        </p:spPr>
        <p:txBody>
          <a:bodyPr wrap="square">
            <a:spAutoFit/>
          </a:bodyPr>
          <a:lstStyle/>
          <a:p>
            <a:r>
              <a:rPr lang="en-US" sz="2800" b="0" i="0" dirty="0">
                <a:effectLst/>
                <a:latin typeface="medium-content-serif-font"/>
              </a:rPr>
              <a:t>Here Gain(sunny, Humidity) is the largest value. So Humidity is the node which comes under sunny</a:t>
            </a:r>
          </a:p>
        </p:txBody>
      </p:sp>
      <p:graphicFrame>
        <p:nvGraphicFramePr>
          <p:cNvPr id="3" name="Table 3">
            <a:extLst>
              <a:ext uri="{FF2B5EF4-FFF2-40B4-BE49-F238E27FC236}">
                <a16:creationId xmlns:a16="http://schemas.microsoft.com/office/drawing/2014/main" id="{B7740A27-F07B-4E39-85C3-CCF678967852}"/>
              </a:ext>
            </a:extLst>
          </p:cNvPr>
          <p:cNvGraphicFramePr>
            <a:graphicFrameLocks noGrp="1"/>
          </p:cNvGraphicFramePr>
          <p:nvPr>
            <p:extLst>
              <p:ext uri="{D42A27DB-BD31-4B8C-83A1-F6EECF244321}">
                <p14:modId xmlns:p14="http://schemas.microsoft.com/office/powerpoint/2010/main" val="110385556"/>
              </p:ext>
            </p:extLst>
          </p:nvPr>
        </p:nvGraphicFramePr>
        <p:xfrm>
          <a:off x="923636" y="1654914"/>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48641985"/>
                    </a:ext>
                  </a:extLst>
                </a:gridCol>
                <a:gridCol w="2032000">
                  <a:extLst>
                    <a:ext uri="{9D8B030D-6E8A-4147-A177-3AD203B41FA5}">
                      <a16:colId xmlns:a16="http://schemas.microsoft.com/office/drawing/2014/main" val="1829172077"/>
                    </a:ext>
                  </a:extLst>
                </a:gridCol>
                <a:gridCol w="2032000">
                  <a:extLst>
                    <a:ext uri="{9D8B030D-6E8A-4147-A177-3AD203B41FA5}">
                      <a16:colId xmlns:a16="http://schemas.microsoft.com/office/drawing/2014/main" val="3048265512"/>
                    </a:ext>
                  </a:extLst>
                </a:gridCol>
                <a:gridCol w="2032000">
                  <a:extLst>
                    <a:ext uri="{9D8B030D-6E8A-4147-A177-3AD203B41FA5}">
                      <a16:colId xmlns:a16="http://schemas.microsoft.com/office/drawing/2014/main" val="141558735"/>
                    </a:ext>
                  </a:extLst>
                </a:gridCol>
              </a:tblGrid>
              <a:tr h="370840">
                <a:tc>
                  <a:txBody>
                    <a:bodyPr/>
                    <a:lstStyle/>
                    <a:p>
                      <a:pPr algn="ctr"/>
                      <a:endParaRPr lang="en-US" dirty="0"/>
                    </a:p>
                  </a:txBody>
                  <a:tcPr/>
                </a:tc>
                <a:tc>
                  <a:txBody>
                    <a:bodyPr/>
                    <a:lstStyle/>
                    <a:p>
                      <a:pPr algn="ctr"/>
                      <a:endParaRPr lang="en-US" dirty="0"/>
                    </a:p>
                  </a:txBody>
                  <a:tcPr/>
                </a:tc>
                <a:tc gridSpan="2">
                  <a:txBody>
                    <a:bodyPr/>
                    <a:lstStyle/>
                    <a:p>
                      <a:pPr algn="ctr"/>
                      <a:r>
                        <a:rPr lang="en-US" dirty="0"/>
                        <a:t>Play</a:t>
                      </a:r>
                    </a:p>
                  </a:txBody>
                  <a:tcPr/>
                </a:tc>
                <a:tc hMerge="1">
                  <a:txBody>
                    <a:bodyPr/>
                    <a:lstStyle/>
                    <a:p>
                      <a:pPr algn="ctr"/>
                      <a:endParaRPr lang="en-US" dirty="0"/>
                    </a:p>
                  </a:txBody>
                  <a:tcPr/>
                </a:tc>
                <a:extLst>
                  <a:ext uri="{0D108BD9-81ED-4DB2-BD59-A6C34878D82A}">
                    <a16:rowId xmlns:a16="http://schemas.microsoft.com/office/drawing/2014/main" val="3234487669"/>
                  </a:ext>
                </a:extLst>
              </a:tr>
              <a:tr h="370840">
                <a:tc>
                  <a:txBody>
                    <a:bodyPr/>
                    <a:lstStyle/>
                    <a:p>
                      <a:pPr algn="ctr"/>
                      <a:endParaRPr lang="en-US" dirty="0"/>
                    </a:p>
                  </a:txBody>
                  <a:tcPr/>
                </a:tc>
                <a:tc>
                  <a:txBody>
                    <a:bodyPr/>
                    <a:lstStyle/>
                    <a:p>
                      <a:pPr algn="ctr"/>
                      <a:endParaRPr lang="en-US" dirty="0"/>
                    </a:p>
                  </a:txBody>
                  <a:tcPr/>
                </a:tc>
                <a:tc>
                  <a:txBody>
                    <a:bodyPr/>
                    <a:lstStyle/>
                    <a:p>
                      <a:pPr algn="ctr"/>
                      <a:r>
                        <a:rPr lang="en-US" dirty="0"/>
                        <a:t>Yes</a:t>
                      </a:r>
                    </a:p>
                  </a:txBody>
                  <a:tcPr/>
                </a:tc>
                <a:tc>
                  <a:txBody>
                    <a:bodyPr/>
                    <a:lstStyle/>
                    <a:p>
                      <a:pPr algn="ctr"/>
                      <a:r>
                        <a:rPr lang="en-US" dirty="0"/>
                        <a:t>No</a:t>
                      </a:r>
                    </a:p>
                  </a:txBody>
                  <a:tcPr/>
                </a:tc>
                <a:extLst>
                  <a:ext uri="{0D108BD9-81ED-4DB2-BD59-A6C34878D82A}">
                    <a16:rowId xmlns:a16="http://schemas.microsoft.com/office/drawing/2014/main" val="386546758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Humidity</a:t>
                      </a:r>
                    </a:p>
                  </a:txBody>
                  <a:tcPr/>
                </a:tc>
                <a:tc>
                  <a:txBody>
                    <a:bodyPr/>
                    <a:lstStyle/>
                    <a:p>
                      <a:pPr algn="ctr"/>
                      <a:r>
                        <a:rPr lang="en-US" dirty="0"/>
                        <a:t>High</a:t>
                      </a:r>
                    </a:p>
                  </a:txBody>
                  <a:tcPr/>
                </a:tc>
                <a:tc>
                  <a:txBody>
                    <a:bodyPr/>
                    <a:lstStyle/>
                    <a:p>
                      <a:pPr algn="ctr"/>
                      <a:r>
                        <a:rPr lang="en-US" dirty="0"/>
                        <a:t>0</a:t>
                      </a:r>
                    </a:p>
                  </a:txBody>
                  <a:tcPr/>
                </a:tc>
                <a:tc>
                  <a:txBody>
                    <a:bodyPr/>
                    <a:lstStyle/>
                    <a:p>
                      <a:pPr algn="ctr"/>
                      <a:r>
                        <a:rPr lang="en-US" dirty="0"/>
                        <a:t>3</a:t>
                      </a:r>
                    </a:p>
                  </a:txBody>
                  <a:tcPr/>
                </a:tc>
                <a:extLst>
                  <a:ext uri="{0D108BD9-81ED-4DB2-BD59-A6C34878D82A}">
                    <a16:rowId xmlns:a16="http://schemas.microsoft.com/office/drawing/2014/main" val="732058498"/>
                  </a:ext>
                </a:extLst>
              </a:tr>
              <a:tr h="370840">
                <a:tc>
                  <a:txBody>
                    <a:bodyPr/>
                    <a:lstStyle/>
                    <a:p>
                      <a:pPr algn="ctr"/>
                      <a:endParaRPr lang="en-US" dirty="0"/>
                    </a:p>
                  </a:txBody>
                  <a:tcPr/>
                </a:tc>
                <a:tc>
                  <a:txBody>
                    <a:bodyPr/>
                    <a:lstStyle/>
                    <a:p>
                      <a:pPr algn="ctr"/>
                      <a:r>
                        <a:rPr lang="en-US" dirty="0"/>
                        <a:t>Normal</a:t>
                      </a:r>
                    </a:p>
                  </a:txBody>
                  <a:tcPr/>
                </a:tc>
                <a:tc>
                  <a:txBody>
                    <a:bodyPr/>
                    <a:lstStyle/>
                    <a:p>
                      <a:pPr algn="ctr"/>
                      <a:r>
                        <a:rPr lang="en-US" dirty="0"/>
                        <a:t>2</a:t>
                      </a:r>
                    </a:p>
                  </a:txBody>
                  <a:tcPr/>
                </a:tc>
                <a:tc>
                  <a:txBody>
                    <a:bodyPr/>
                    <a:lstStyle/>
                    <a:p>
                      <a:pPr algn="ctr"/>
                      <a:r>
                        <a:rPr lang="en-US" dirty="0"/>
                        <a:t>0</a:t>
                      </a:r>
                    </a:p>
                  </a:txBody>
                  <a:tcPr/>
                </a:tc>
                <a:extLst>
                  <a:ext uri="{0D108BD9-81ED-4DB2-BD59-A6C34878D82A}">
                    <a16:rowId xmlns:a16="http://schemas.microsoft.com/office/drawing/2014/main" val="968655574"/>
                  </a:ext>
                </a:extLst>
              </a:tr>
            </a:tbl>
          </a:graphicData>
        </a:graphic>
      </p:graphicFrame>
      <p:sp>
        <p:nvSpPr>
          <p:cNvPr id="5" name="Rectangle 4">
            <a:extLst>
              <a:ext uri="{FF2B5EF4-FFF2-40B4-BE49-F238E27FC236}">
                <a16:creationId xmlns:a16="http://schemas.microsoft.com/office/drawing/2014/main" id="{CB2C1DA9-6D30-4D25-BC17-C7858ECF55E7}"/>
              </a:ext>
            </a:extLst>
          </p:cNvPr>
          <p:cNvSpPr/>
          <p:nvPr/>
        </p:nvSpPr>
        <p:spPr>
          <a:xfrm>
            <a:off x="923636" y="3719727"/>
            <a:ext cx="8546237" cy="1200329"/>
          </a:xfrm>
          <a:prstGeom prst="rect">
            <a:avLst/>
          </a:prstGeom>
        </p:spPr>
        <p:txBody>
          <a:bodyPr wrap="square">
            <a:spAutoFit/>
          </a:bodyPr>
          <a:lstStyle/>
          <a:p>
            <a:r>
              <a:rPr lang="en-US" sz="2400" b="0" i="0" dirty="0">
                <a:effectLst/>
                <a:latin typeface="medium-content-serif-font"/>
              </a:rPr>
              <a:t>For humidity from the above table, we can say that play will occur if humidity is normal and will not occur if it is high. Similarly, find the nodes under rainy.</a:t>
            </a:r>
            <a:endParaRPr lang="en-US" sz="2400" dirty="0"/>
          </a:p>
        </p:txBody>
      </p:sp>
    </p:spTree>
    <p:extLst>
      <p:ext uri="{BB962C8B-B14F-4D97-AF65-F5344CB8AC3E}">
        <p14:creationId xmlns:p14="http://schemas.microsoft.com/office/powerpoint/2010/main" val="1327180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15255F1-E830-40E8-BC81-A0C4715E9193}"/>
              </a:ext>
            </a:extLst>
          </p:cNvPr>
          <p:cNvGrpSpPr/>
          <p:nvPr/>
        </p:nvGrpSpPr>
        <p:grpSpPr>
          <a:xfrm>
            <a:off x="512288" y="587397"/>
            <a:ext cx="8920568" cy="5043737"/>
            <a:chOff x="-900404" y="4323828"/>
            <a:chExt cx="8920568" cy="5043737"/>
          </a:xfrm>
        </p:grpSpPr>
        <p:sp>
          <p:nvSpPr>
            <p:cNvPr id="3" name="Rectangle 2">
              <a:extLst>
                <a:ext uri="{FF2B5EF4-FFF2-40B4-BE49-F238E27FC236}">
                  <a16:creationId xmlns:a16="http://schemas.microsoft.com/office/drawing/2014/main" id="{89545335-75A9-4F68-B601-43612C72D83B}"/>
                </a:ext>
              </a:extLst>
            </p:cNvPr>
            <p:cNvSpPr/>
            <p:nvPr/>
          </p:nvSpPr>
          <p:spPr>
            <a:xfrm>
              <a:off x="3731178" y="4323828"/>
              <a:ext cx="2161309" cy="548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Outlook</a:t>
              </a:r>
            </a:p>
          </p:txBody>
        </p:sp>
        <p:cxnSp>
          <p:nvCxnSpPr>
            <p:cNvPr id="4" name="Straight Connector 3">
              <a:extLst>
                <a:ext uri="{FF2B5EF4-FFF2-40B4-BE49-F238E27FC236}">
                  <a16:creationId xmlns:a16="http://schemas.microsoft.com/office/drawing/2014/main" id="{16C52A11-7E28-42A5-B0D1-C8E8C5EA6B05}"/>
                </a:ext>
              </a:extLst>
            </p:cNvPr>
            <p:cNvCxnSpPr>
              <a:cxnSpLocks/>
            </p:cNvCxnSpPr>
            <p:nvPr/>
          </p:nvCxnSpPr>
          <p:spPr>
            <a:xfrm>
              <a:off x="5220406" y="4842081"/>
              <a:ext cx="1231441" cy="693825"/>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 name="Straight Connector 4">
              <a:extLst>
                <a:ext uri="{FF2B5EF4-FFF2-40B4-BE49-F238E27FC236}">
                  <a16:creationId xmlns:a16="http://schemas.microsoft.com/office/drawing/2014/main" id="{15315F4D-A2BB-4174-BC53-98F29CAC3CD6}"/>
                </a:ext>
              </a:extLst>
            </p:cNvPr>
            <p:cNvCxnSpPr>
              <a:cxnSpLocks/>
            </p:cNvCxnSpPr>
            <p:nvPr/>
          </p:nvCxnSpPr>
          <p:spPr>
            <a:xfrm>
              <a:off x="4811832" y="4871516"/>
              <a:ext cx="0" cy="75648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 name="Straight Connector 5">
              <a:extLst>
                <a:ext uri="{FF2B5EF4-FFF2-40B4-BE49-F238E27FC236}">
                  <a16:creationId xmlns:a16="http://schemas.microsoft.com/office/drawing/2014/main" id="{3F151144-1F75-47A1-9CCF-8C8B2CF1DD36}"/>
                </a:ext>
              </a:extLst>
            </p:cNvPr>
            <p:cNvCxnSpPr>
              <a:cxnSpLocks/>
            </p:cNvCxnSpPr>
            <p:nvPr/>
          </p:nvCxnSpPr>
          <p:spPr>
            <a:xfrm flipH="1">
              <a:off x="2380373" y="5739461"/>
              <a:ext cx="979304" cy="662489"/>
            </a:xfrm>
            <a:prstGeom prst="line">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F672B748-C1CD-433B-8447-93E18D40622E}"/>
                </a:ext>
              </a:extLst>
            </p:cNvPr>
            <p:cNvSpPr txBox="1"/>
            <p:nvPr/>
          </p:nvSpPr>
          <p:spPr>
            <a:xfrm>
              <a:off x="4464209" y="6538449"/>
              <a:ext cx="720422" cy="523220"/>
            </a:xfrm>
            <a:prstGeom prst="rect">
              <a:avLst/>
            </a:prstGeom>
            <a:noFill/>
          </p:spPr>
          <p:txBody>
            <a:bodyPr wrap="square" rtlCol="0">
              <a:spAutoFit/>
            </a:bodyPr>
            <a:lstStyle/>
            <a:p>
              <a:r>
                <a:rPr lang="en-US" sz="2800" b="1" dirty="0"/>
                <a:t>Yes</a:t>
              </a:r>
            </a:p>
          </p:txBody>
        </p:sp>
        <p:sp>
          <p:nvSpPr>
            <p:cNvPr id="8" name="TextBox 7">
              <a:extLst>
                <a:ext uri="{FF2B5EF4-FFF2-40B4-BE49-F238E27FC236}">
                  <a16:creationId xmlns:a16="http://schemas.microsoft.com/office/drawing/2014/main" id="{6E2DDB11-F631-4080-8309-428159AE7FF4}"/>
                </a:ext>
              </a:extLst>
            </p:cNvPr>
            <p:cNvSpPr txBox="1"/>
            <p:nvPr/>
          </p:nvSpPr>
          <p:spPr>
            <a:xfrm>
              <a:off x="6343890" y="5483771"/>
              <a:ext cx="927316" cy="369332"/>
            </a:xfrm>
            <a:prstGeom prst="rect">
              <a:avLst/>
            </a:prstGeom>
            <a:noFill/>
          </p:spPr>
          <p:txBody>
            <a:bodyPr wrap="square" rtlCol="0">
              <a:spAutoFit/>
            </a:bodyPr>
            <a:lstStyle/>
            <a:p>
              <a:r>
                <a:rPr lang="en-US" dirty="0"/>
                <a:t>Rainy</a:t>
              </a:r>
            </a:p>
          </p:txBody>
        </p:sp>
        <p:sp>
          <p:nvSpPr>
            <p:cNvPr id="9" name="TextBox 8">
              <a:extLst>
                <a:ext uri="{FF2B5EF4-FFF2-40B4-BE49-F238E27FC236}">
                  <a16:creationId xmlns:a16="http://schemas.microsoft.com/office/drawing/2014/main" id="{2B4C3C14-7BE1-4F90-8483-DDA3D2F5297E}"/>
                </a:ext>
              </a:extLst>
            </p:cNvPr>
            <p:cNvSpPr txBox="1"/>
            <p:nvPr/>
          </p:nvSpPr>
          <p:spPr>
            <a:xfrm>
              <a:off x="4312273" y="5535906"/>
              <a:ext cx="1024295" cy="369332"/>
            </a:xfrm>
            <a:prstGeom prst="rect">
              <a:avLst/>
            </a:prstGeom>
            <a:noFill/>
          </p:spPr>
          <p:txBody>
            <a:bodyPr wrap="square" rtlCol="0">
              <a:spAutoFit/>
            </a:bodyPr>
            <a:lstStyle/>
            <a:p>
              <a:r>
                <a:rPr lang="en-US" dirty="0"/>
                <a:t>Overcast</a:t>
              </a:r>
            </a:p>
          </p:txBody>
        </p:sp>
        <p:sp>
          <p:nvSpPr>
            <p:cNvPr id="10" name="TextBox 9">
              <a:extLst>
                <a:ext uri="{FF2B5EF4-FFF2-40B4-BE49-F238E27FC236}">
                  <a16:creationId xmlns:a16="http://schemas.microsoft.com/office/drawing/2014/main" id="{94C5F083-8366-4BB4-9C44-00F4ED46710E}"/>
                </a:ext>
              </a:extLst>
            </p:cNvPr>
            <p:cNvSpPr txBox="1"/>
            <p:nvPr/>
          </p:nvSpPr>
          <p:spPr>
            <a:xfrm>
              <a:off x="3074327" y="5445986"/>
              <a:ext cx="875393" cy="369332"/>
            </a:xfrm>
            <a:prstGeom prst="rect">
              <a:avLst/>
            </a:prstGeom>
            <a:noFill/>
          </p:spPr>
          <p:txBody>
            <a:bodyPr wrap="square" rtlCol="0">
              <a:spAutoFit/>
            </a:bodyPr>
            <a:lstStyle/>
            <a:p>
              <a:r>
                <a:rPr lang="en-US" dirty="0"/>
                <a:t>Sunny</a:t>
              </a:r>
            </a:p>
          </p:txBody>
        </p:sp>
        <p:sp>
          <p:nvSpPr>
            <p:cNvPr id="11" name="Rectangle 10">
              <a:extLst>
                <a:ext uri="{FF2B5EF4-FFF2-40B4-BE49-F238E27FC236}">
                  <a16:creationId xmlns:a16="http://schemas.microsoft.com/office/drawing/2014/main" id="{43185956-E113-4BA9-AB20-4EB04E0E4A02}"/>
                </a:ext>
              </a:extLst>
            </p:cNvPr>
            <p:cNvSpPr/>
            <p:nvPr/>
          </p:nvSpPr>
          <p:spPr>
            <a:xfrm>
              <a:off x="1418533" y="6445631"/>
              <a:ext cx="1797329" cy="548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Humidity</a:t>
              </a:r>
            </a:p>
          </p:txBody>
        </p:sp>
        <p:cxnSp>
          <p:nvCxnSpPr>
            <p:cNvPr id="14" name="Straight Connector 13">
              <a:extLst>
                <a:ext uri="{FF2B5EF4-FFF2-40B4-BE49-F238E27FC236}">
                  <a16:creationId xmlns:a16="http://schemas.microsoft.com/office/drawing/2014/main" id="{7F315C99-9072-479F-BE24-E844AD1FA995}"/>
                </a:ext>
              </a:extLst>
            </p:cNvPr>
            <p:cNvCxnSpPr>
              <a:cxnSpLocks/>
            </p:cNvCxnSpPr>
            <p:nvPr/>
          </p:nvCxnSpPr>
          <p:spPr>
            <a:xfrm flipH="1">
              <a:off x="895502" y="7006470"/>
              <a:ext cx="1117391" cy="825126"/>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5" name="Straight Connector 14">
              <a:extLst>
                <a:ext uri="{FF2B5EF4-FFF2-40B4-BE49-F238E27FC236}">
                  <a16:creationId xmlns:a16="http://schemas.microsoft.com/office/drawing/2014/main" id="{03A9D0C5-F726-4AC1-9C47-5CB226E2C1E3}"/>
                </a:ext>
              </a:extLst>
            </p:cNvPr>
            <p:cNvCxnSpPr>
              <a:cxnSpLocks/>
            </p:cNvCxnSpPr>
            <p:nvPr/>
          </p:nvCxnSpPr>
          <p:spPr>
            <a:xfrm>
              <a:off x="2075601" y="7012193"/>
              <a:ext cx="1140261" cy="889317"/>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16" name="TextBox 15">
              <a:extLst>
                <a:ext uri="{FF2B5EF4-FFF2-40B4-BE49-F238E27FC236}">
                  <a16:creationId xmlns:a16="http://schemas.microsoft.com/office/drawing/2014/main" id="{E5250463-EA73-4AF6-845A-430D81C907D6}"/>
                </a:ext>
              </a:extLst>
            </p:cNvPr>
            <p:cNvSpPr txBox="1"/>
            <p:nvPr/>
          </p:nvSpPr>
          <p:spPr>
            <a:xfrm>
              <a:off x="2994420" y="7819947"/>
              <a:ext cx="875393" cy="369332"/>
            </a:xfrm>
            <a:prstGeom prst="rect">
              <a:avLst/>
            </a:prstGeom>
            <a:noFill/>
          </p:spPr>
          <p:txBody>
            <a:bodyPr wrap="square" rtlCol="0">
              <a:spAutoFit/>
            </a:bodyPr>
            <a:lstStyle/>
            <a:p>
              <a:r>
                <a:rPr lang="en-US" dirty="0"/>
                <a:t>high</a:t>
              </a:r>
            </a:p>
          </p:txBody>
        </p:sp>
        <p:sp>
          <p:nvSpPr>
            <p:cNvPr id="17" name="TextBox 16">
              <a:extLst>
                <a:ext uri="{FF2B5EF4-FFF2-40B4-BE49-F238E27FC236}">
                  <a16:creationId xmlns:a16="http://schemas.microsoft.com/office/drawing/2014/main" id="{08CD7E59-B118-4E4A-BBA6-D78F5992926F}"/>
                </a:ext>
              </a:extLst>
            </p:cNvPr>
            <p:cNvSpPr txBox="1"/>
            <p:nvPr/>
          </p:nvSpPr>
          <p:spPr>
            <a:xfrm>
              <a:off x="364694" y="7716844"/>
              <a:ext cx="875393" cy="369332"/>
            </a:xfrm>
            <a:prstGeom prst="rect">
              <a:avLst/>
            </a:prstGeom>
            <a:noFill/>
          </p:spPr>
          <p:txBody>
            <a:bodyPr wrap="square" rtlCol="0">
              <a:spAutoFit/>
            </a:bodyPr>
            <a:lstStyle/>
            <a:p>
              <a:r>
                <a:rPr lang="en-US" dirty="0"/>
                <a:t>Normal</a:t>
              </a:r>
            </a:p>
          </p:txBody>
        </p:sp>
        <p:sp>
          <p:nvSpPr>
            <p:cNvPr id="19" name="TextBox 18">
              <a:extLst>
                <a:ext uri="{FF2B5EF4-FFF2-40B4-BE49-F238E27FC236}">
                  <a16:creationId xmlns:a16="http://schemas.microsoft.com/office/drawing/2014/main" id="{6FB5D432-74B7-45EA-A73E-8B9B4A71CF49}"/>
                </a:ext>
              </a:extLst>
            </p:cNvPr>
            <p:cNvSpPr txBox="1"/>
            <p:nvPr/>
          </p:nvSpPr>
          <p:spPr>
            <a:xfrm>
              <a:off x="-900404" y="8736780"/>
              <a:ext cx="720422" cy="523220"/>
            </a:xfrm>
            <a:prstGeom prst="rect">
              <a:avLst/>
            </a:prstGeom>
            <a:noFill/>
          </p:spPr>
          <p:txBody>
            <a:bodyPr wrap="square" rtlCol="0">
              <a:spAutoFit/>
            </a:bodyPr>
            <a:lstStyle/>
            <a:p>
              <a:r>
                <a:rPr lang="en-US" sz="2800" b="1" dirty="0"/>
                <a:t>Yes</a:t>
              </a:r>
            </a:p>
          </p:txBody>
        </p:sp>
        <p:sp>
          <p:nvSpPr>
            <p:cNvPr id="20" name="TextBox 19">
              <a:extLst>
                <a:ext uri="{FF2B5EF4-FFF2-40B4-BE49-F238E27FC236}">
                  <a16:creationId xmlns:a16="http://schemas.microsoft.com/office/drawing/2014/main" id="{21A6FDAB-0FDE-4CF2-9AFF-3FC34FE6F828}"/>
                </a:ext>
              </a:extLst>
            </p:cNvPr>
            <p:cNvSpPr txBox="1"/>
            <p:nvPr/>
          </p:nvSpPr>
          <p:spPr>
            <a:xfrm>
              <a:off x="4237884" y="8844345"/>
              <a:ext cx="720422" cy="523220"/>
            </a:xfrm>
            <a:prstGeom prst="rect">
              <a:avLst/>
            </a:prstGeom>
            <a:noFill/>
          </p:spPr>
          <p:txBody>
            <a:bodyPr wrap="square" rtlCol="0">
              <a:spAutoFit/>
            </a:bodyPr>
            <a:lstStyle/>
            <a:p>
              <a:r>
                <a:rPr lang="en-US" sz="2800" b="1" dirty="0"/>
                <a:t>No</a:t>
              </a:r>
            </a:p>
          </p:txBody>
        </p:sp>
        <p:cxnSp>
          <p:nvCxnSpPr>
            <p:cNvPr id="22" name="Straight Connector 21">
              <a:extLst>
                <a:ext uri="{FF2B5EF4-FFF2-40B4-BE49-F238E27FC236}">
                  <a16:creationId xmlns:a16="http://schemas.microsoft.com/office/drawing/2014/main" id="{60965073-26F2-4AB8-A2DB-EA4FCBBC406F}"/>
                </a:ext>
              </a:extLst>
            </p:cNvPr>
            <p:cNvCxnSpPr>
              <a:cxnSpLocks/>
            </p:cNvCxnSpPr>
            <p:nvPr/>
          </p:nvCxnSpPr>
          <p:spPr>
            <a:xfrm flipH="1">
              <a:off x="3567272" y="4871516"/>
              <a:ext cx="861543" cy="66439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30" name="Straight Connector 29">
              <a:extLst>
                <a:ext uri="{FF2B5EF4-FFF2-40B4-BE49-F238E27FC236}">
                  <a16:creationId xmlns:a16="http://schemas.microsoft.com/office/drawing/2014/main" id="{A138EE85-E04C-470B-BC38-02CFC8AB02DD}"/>
                </a:ext>
              </a:extLst>
            </p:cNvPr>
            <p:cNvCxnSpPr>
              <a:cxnSpLocks/>
            </p:cNvCxnSpPr>
            <p:nvPr/>
          </p:nvCxnSpPr>
          <p:spPr>
            <a:xfrm flipH="1">
              <a:off x="-453904" y="8019219"/>
              <a:ext cx="1117391" cy="825126"/>
            </a:xfrm>
            <a:prstGeom prst="line">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514BD6D5-DA93-4C98-A0B1-D248FD3A509E}"/>
                </a:ext>
              </a:extLst>
            </p:cNvPr>
            <p:cNvCxnSpPr>
              <a:cxnSpLocks/>
            </p:cNvCxnSpPr>
            <p:nvPr/>
          </p:nvCxnSpPr>
          <p:spPr>
            <a:xfrm>
              <a:off x="3385537" y="8094533"/>
              <a:ext cx="1140261" cy="889317"/>
            </a:xfrm>
            <a:prstGeom prst="line">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06B26290-F5C6-41B8-9AC7-124FACEF9EDE}"/>
                </a:ext>
              </a:extLst>
            </p:cNvPr>
            <p:cNvCxnSpPr>
              <a:cxnSpLocks/>
            </p:cNvCxnSpPr>
            <p:nvPr/>
          </p:nvCxnSpPr>
          <p:spPr>
            <a:xfrm>
              <a:off x="4811832" y="5815318"/>
              <a:ext cx="0" cy="756480"/>
            </a:xfrm>
            <a:prstGeom prst="line">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Straight Connector 54">
              <a:extLst>
                <a:ext uri="{FF2B5EF4-FFF2-40B4-BE49-F238E27FC236}">
                  <a16:creationId xmlns:a16="http://schemas.microsoft.com/office/drawing/2014/main" id="{81B3D7F9-250F-45DE-80FA-57CDE0C30CA6}"/>
                </a:ext>
              </a:extLst>
            </p:cNvPr>
            <p:cNvCxnSpPr>
              <a:cxnSpLocks/>
            </p:cNvCxnSpPr>
            <p:nvPr/>
          </p:nvCxnSpPr>
          <p:spPr>
            <a:xfrm>
              <a:off x="6788723" y="5805278"/>
              <a:ext cx="1231441" cy="693825"/>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grpSp>
    </p:spTree>
    <p:extLst>
      <p:ext uri="{BB962C8B-B14F-4D97-AF65-F5344CB8AC3E}">
        <p14:creationId xmlns:p14="http://schemas.microsoft.com/office/powerpoint/2010/main" val="2681250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BC85C3-84BF-4401-91CE-C37E95988D7C}"/>
              </a:ext>
            </a:extLst>
          </p:cNvPr>
          <p:cNvSpPr/>
          <p:nvPr/>
        </p:nvSpPr>
        <p:spPr>
          <a:xfrm>
            <a:off x="366942" y="494009"/>
            <a:ext cx="11626789" cy="800219"/>
          </a:xfrm>
          <a:prstGeom prst="rect">
            <a:avLst/>
          </a:prstGeom>
        </p:spPr>
        <p:txBody>
          <a:bodyPr wrap="square">
            <a:spAutoFit/>
          </a:bodyPr>
          <a:lstStyle/>
          <a:p>
            <a:r>
              <a:rPr lang="en-US" sz="2300" b="0" i="0" dirty="0">
                <a:effectLst/>
                <a:latin typeface="medium-content-serif-font"/>
              </a:rPr>
              <a:t>Next step is to find the next node in our decision tree. Now we will find one under Rainy. </a:t>
            </a:r>
          </a:p>
          <a:p>
            <a:r>
              <a:rPr lang="en-US" sz="2300" b="0" i="0" dirty="0">
                <a:effectLst/>
                <a:latin typeface="medium-content-serif-font"/>
              </a:rPr>
              <a:t>We have to determine which of the following Temperature or Wind has higher information gain.</a:t>
            </a:r>
            <a:endParaRPr lang="en-US" sz="2300" dirty="0"/>
          </a:p>
        </p:txBody>
      </p:sp>
      <p:graphicFrame>
        <p:nvGraphicFramePr>
          <p:cNvPr id="3" name="Table 3">
            <a:extLst>
              <a:ext uri="{FF2B5EF4-FFF2-40B4-BE49-F238E27FC236}">
                <a16:creationId xmlns:a16="http://schemas.microsoft.com/office/drawing/2014/main" id="{4E260E6D-9CB8-470F-908E-8C9111AB19FD}"/>
              </a:ext>
            </a:extLst>
          </p:cNvPr>
          <p:cNvGraphicFramePr>
            <a:graphicFrameLocks noGrp="1"/>
          </p:cNvGraphicFramePr>
          <p:nvPr>
            <p:extLst>
              <p:ext uri="{D42A27DB-BD31-4B8C-83A1-F6EECF244321}">
                <p14:modId xmlns:p14="http://schemas.microsoft.com/office/powerpoint/2010/main" val="555224361"/>
              </p:ext>
            </p:extLst>
          </p:nvPr>
        </p:nvGraphicFramePr>
        <p:xfrm>
          <a:off x="1672454" y="1648171"/>
          <a:ext cx="6502400" cy="22250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13787547"/>
                    </a:ext>
                  </a:extLst>
                </a:gridCol>
                <a:gridCol w="1625600">
                  <a:extLst>
                    <a:ext uri="{9D8B030D-6E8A-4147-A177-3AD203B41FA5}">
                      <a16:colId xmlns:a16="http://schemas.microsoft.com/office/drawing/2014/main" val="3877915750"/>
                    </a:ext>
                  </a:extLst>
                </a:gridCol>
                <a:gridCol w="1625600">
                  <a:extLst>
                    <a:ext uri="{9D8B030D-6E8A-4147-A177-3AD203B41FA5}">
                      <a16:colId xmlns:a16="http://schemas.microsoft.com/office/drawing/2014/main" val="3654642196"/>
                    </a:ext>
                  </a:extLst>
                </a:gridCol>
                <a:gridCol w="1625600">
                  <a:extLst>
                    <a:ext uri="{9D8B030D-6E8A-4147-A177-3AD203B41FA5}">
                      <a16:colId xmlns:a16="http://schemas.microsoft.com/office/drawing/2014/main" val="1452163917"/>
                    </a:ext>
                  </a:extLst>
                </a:gridCol>
              </a:tblGrid>
              <a:tr h="370840">
                <a:tc>
                  <a:txBody>
                    <a:bodyPr/>
                    <a:lstStyle/>
                    <a:p>
                      <a:pPr algn="ctr"/>
                      <a:r>
                        <a:rPr lang="en-US" dirty="0"/>
                        <a:t>Outlook</a:t>
                      </a:r>
                    </a:p>
                  </a:txBody>
                  <a:tcPr/>
                </a:tc>
                <a:tc>
                  <a:txBody>
                    <a:bodyPr/>
                    <a:lstStyle/>
                    <a:p>
                      <a:pPr algn="ctr"/>
                      <a:r>
                        <a:rPr lang="en-US" dirty="0"/>
                        <a:t>Temperature</a:t>
                      </a:r>
                    </a:p>
                  </a:txBody>
                  <a:tcPr/>
                </a:tc>
                <a:tc>
                  <a:txBody>
                    <a:bodyPr/>
                    <a:lstStyle/>
                    <a:p>
                      <a:pPr algn="ctr"/>
                      <a:r>
                        <a:rPr lang="en-US" dirty="0"/>
                        <a:t>Wind</a:t>
                      </a:r>
                    </a:p>
                  </a:txBody>
                  <a:tcPr/>
                </a:tc>
                <a:tc>
                  <a:txBody>
                    <a:bodyPr/>
                    <a:lstStyle/>
                    <a:p>
                      <a:pPr algn="ctr"/>
                      <a:r>
                        <a:rPr lang="en-US" dirty="0"/>
                        <a:t>Play</a:t>
                      </a:r>
                    </a:p>
                  </a:txBody>
                  <a:tcPr/>
                </a:tc>
                <a:extLst>
                  <a:ext uri="{0D108BD9-81ED-4DB2-BD59-A6C34878D82A}">
                    <a16:rowId xmlns:a16="http://schemas.microsoft.com/office/drawing/2014/main" val="159902423"/>
                  </a:ext>
                </a:extLst>
              </a:tr>
              <a:tr h="370840">
                <a:tc>
                  <a:txBody>
                    <a:bodyPr/>
                    <a:lstStyle/>
                    <a:p>
                      <a:pPr algn="ctr"/>
                      <a:r>
                        <a:rPr lang="en-US" dirty="0"/>
                        <a:t>Rainy</a:t>
                      </a:r>
                    </a:p>
                  </a:txBody>
                  <a:tcPr/>
                </a:tc>
                <a:tc>
                  <a:txBody>
                    <a:bodyPr/>
                    <a:lstStyle/>
                    <a:p>
                      <a:pPr algn="ctr"/>
                      <a:r>
                        <a:rPr lang="en-US" dirty="0"/>
                        <a:t>mild</a:t>
                      </a:r>
                    </a:p>
                  </a:txBody>
                  <a:tcPr/>
                </a:tc>
                <a:tc>
                  <a:txBody>
                    <a:bodyPr/>
                    <a:lstStyle/>
                    <a:p>
                      <a:pPr algn="ctr"/>
                      <a:r>
                        <a:rPr lang="en-US" dirty="0"/>
                        <a:t>False</a:t>
                      </a:r>
                    </a:p>
                  </a:txBody>
                  <a:tcPr/>
                </a:tc>
                <a:tc>
                  <a:txBody>
                    <a:bodyPr/>
                    <a:lstStyle/>
                    <a:p>
                      <a:pPr algn="ctr"/>
                      <a:r>
                        <a:rPr lang="en-US" dirty="0"/>
                        <a:t>Yes</a:t>
                      </a:r>
                    </a:p>
                  </a:txBody>
                  <a:tcPr/>
                </a:tc>
                <a:extLst>
                  <a:ext uri="{0D108BD9-81ED-4DB2-BD59-A6C34878D82A}">
                    <a16:rowId xmlns:a16="http://schemas.microsoft.com/office/drawing/2014/main" val="1870361129"/>
                  </a:ext>
                </a:extLst>
              </a:tr>
              <a:tr h="370840">
                <a:tc>
                  <a:txBody>
                    <a:bodyPr/>
                    <a:lstStyle/>
                    <a:p>
                      <a:pPr algn="ctr"/>
                      <a:r>
                        <a:rPr lang="en-US" dirty="0"/>
                        <a:t>Rainy</a:t>
                      </a:r>
                    </a:p>
                  </a:txBody>
                  <a:tcPr/>
                </a:tc>
                <a:tc>
                  <a:txBody>
                    <a:bodyPr/>
                    <a:lstStyle/>
                    <a:p>
                      <a:pPr algn="ctr"/>
                      <a:r>
                        <a:rPr lang="en-US" dirty="0"/>
                        <a:t>Cool</a:t>
                      </a:r>
                    </a:p>
                  </a:txBody>
                  <a:tcPr/>
                </a:tc>
                <a:tc>
                  <a:txBody>
                    <a:bodyPr/>
                    <a:lstStyle/>
                    <a:p>
                      <a:pPr algn="ctr"/>
                      <a:r>
                        <a:rPr lang="en-US" dirty="0"/>
                        <a:t>False</a:t>
                      </a:r>
                    </a:p>
                  </a:txBody>
                  <a:tcPr/>
                </a:tc>
                <a:tc>
                  <a:txBody>
                    <a:bodyPr/>
                    <a:lstStyle/>
                    <a:p>
                      <a:pPr algn="ctr"/>
                      <a:r>
                        <a:rPr lang="en-US" dirty="0"/>
                        <a:t>Yes</a:t>
                      </a:r>
                    </a:p>
                  </a:txBody>
                  <a:tcPr/>
                </a:tc>
                <a:extLst>
                  <a:ext uri="{0D108BD9-81ED-4DB2-BD59-A6C34878D82A}">
                    <a16:rowId xmlns:a16="http://schemas.microsoft.com/office/drawing/2014/main" val="1113027763"/>
                  </a:ext>
                </a:extLst>
              </a:tr>
              <a:tr h="370840">
                <a:tc>
                  <a:txBody>
                    <a:bodyPr/>
                    <a:lstStyle/>
                    <a:p>
                      <a:pPr algn="ctr"/>
                      <a:r>
                        <a:rPr lang="en-US" dirty="0"/>
                        <a:t>Rainy</a:t>
                      </a:r>
                    </a:p>
                  </a:txBody>
                  <a:tcPr/>
                </a:tc>
                <a:tc>
                  <a:txBody>
                    <a:bodyPr/>
                    <a:lstStyle/>
                    <a:p>
                      <a:pPr algn="ctr"/>
                      <a:r>
                        <a:rPr lang="en-US" dirty="0"/>
                        <a:t>Cool</a:t>
                      </a:r>
                    </a:p>
                  </a:txBody>
                  <a:tcPr/>
                </a:tc>
                <a:tc>
                  <a:txBody>
                    <a:bodyPr/>
                    <a:lstStyle/>
                    <a:p>
                      <a:pPr algn="ctr"/>
                      <a:r>
                        <a:rPr lang="en-US" dirty="0"/>
                        <a:t>True</a:t>
                      </a:r>
                    </a:p>
                  </a:txBody>
                  <a:tcPr/>
                </a:tc>
                <a:tc>
                  <a:txBody>
                    <a:bodyPr/>
                    <a:lstStyle/>
                    <a:p>
                      <a:pPr algn="ctr"/>
                      <a:r>
                        <a:rPr lang="en-US" dirty="0"/>
                        <a:t>No</a:t>
                      </a:r>
                    </a:p>
                  </a:txBody>
                  <a:tcPr/>
                </a:tc>
                <a:extLst>
                  <a:ext uri="{0D108BD9-81ED-4DB2-BD59-A6C34878D82A}">
                    <a16:rowId xmlns:a16="http://schemas.microsoft.com/office/drawing/2014/main" val="4232435851"/>
                  </a:ext>
                </a:extLst>
              </a:tr>
              <a:tr h="370840">
                <a:tc>
                  <a:txBody>
                    <a:bodyPr/>
                    <a:lstStyle/>
                    <a:p>
                      <a:pPr algn="ctr"/>
                      <a:r>
                        <a:rPr lang="en-US" dirty="0"/>
                        <a:t>Rainy</a:t>
                      </a:r>
                    </a:p>
                  </a:txBody>
                  <a:tcPr/>
                </a:tc>
                <a:tc>
                  <a:txBody>
                    <a:bodyPr/>
                    <a:lstStyle/>
                    <a:p>
                      <a:pPr algn="ctr"/>
                      <a:r>
                        <a:rPr lang="en-US" dirty="0"/>
                        <a:t>Mild</a:t>
                      </a:r>
                    </a:p>
                  </a:txBody>
                  <a:tcPr/>
                </a:tc>
                <a:tc>
                  <a:txBody>
                    <a:bodyPr/>
                    <a:lstStyle/>
                    <a:p>
                      <a:pPr algn="ctr"/>
                      <a:r>
                        <a:rPr lang="en-US" dirty="0"/>
                        <a:t>False</a:t>
                      </a:r>
                    </a:p>
                  </a:txBody>
                  <a:tcPr/>
                </a:tc>
                <a:tc>
                  <a:txBody>
                    <a:bodyPr/>
                    <a:lstStyle/>
                    <a:p>
                      <a:pPr algn="ctr"/>
                      <a:r>
                        <a:rPr lang="en-US" dirty="0"/>
                        <a:t>Yes</a:t>
                      </a:r>
                    </a:p>
                  </a:txBody>
                  <a:tcPr/>
                </a:tc>
                <a:extLst>
                  <a:ext uri="{0D108BD9-81ED-4DB2-BD59-A6C34878D82A}">
                    <a16:rowId xmlns:a16="http://schemas.microsoft.com/office/drawing/2014/main" val="3862852015"/>
                  </a:ext>
                </a:extLst>
              </a:tr>
              <a:tr h="370840">
                <a:tc>
                  <a:txBody>
                    <a:bodyPr/>
                    <a:lstStyle/>
                    <a:p>
                      <a:pPr algn="ctr"/>
                      <a:r>
                        <a:rPr lang="en-US" dirty="0"/>
                        <a:t>Rainy</a:t>
                      </a:r>
                    </a:p>
                  </a:txBody>
                  <a:tcPr/>
                </a:tc>
                <a:tc>
                  <a:txBody>
                    <a:bodyPr/>
                    <a:lstStyle/>
                    <a:p>
                      <a:pPr algn="ctr"/>
                      <a:r>
                        <a:rPr lang="en-US" dirty="0"/>
                        <a:t>Mild</a:t>
                      </a:r>
                    </a:p>
                  </a:txBody>
                  <a:tcPr/>
                </a:tc>
                <a:tc>
                  <a:txBody>
                    <a:bodyPr/>
                    <a:lstStyle/>
                    <a:p>
                      <a:pPr algn="ctr"/>
                      <a:r>
                        <a:rPr lang="en-US" dirty="0"/>
                        <a:t>True</a:t>
                      </a:r>
                    </a:p>
                  </a:txBody>
                  <a:tcPr/>
                </a:tc>
                <a:tc>
                  <a:txBody>
                    <a:bodyPr/>
                    <a:lstStyle/>
                    <a:p>
                      <a:pPr algn="ctr"/>
                      <a:r>
                        <a:rPr lang="en-US" dirty="0"/>
                        <a:t>No</a:t>
                      </a:r>
                    </a:p>
                  </a:txBody>
                  <a:tcPr/>
                </a:tc>
                <a:extLst>
                  <a:ext uri="{0D108BD9-81ED-4DB2-BD59-A6C34878D82A}">
                    <a16:rowId xmlns:a16="http://schemas.microsoft.com/office/drawing/2014/main" val="3494718489"/>
                  </a:ext>
                </a:extLst>
              </a:tr>
            </a:tbl>
          </a:graphicData>
        </a:graphic>
      </p:graphicFrame>
      <p:sp>
        <p:nvSpPr>
          <p:cNvPr id="5" name="Rectangle 4">
            <a:extLst>
              <a:ext uri="{FF2B5EF4-FFF2-40B4-BE49-F238E27FC236}">
                <a16:creationId xmlns:a16="http://schemas.microsoft.com/office/drawing/2014/main" id="{20861DCF-4882-4AA7-B396-5ACB5D8D6682}"/>
              </a:ext>
            </a:extLst>
          </p:cNvPr>
          <p:cNvSpPr/>
          <p:nvPr/>
        </p:nvSpPr>
        <p:spPr>
          <a:xfrm>
            <a:off x="642151" y="4249263"/>
            <a:ext cx="9797987" cy="1908215"/>
          </a:xfrm>
          <a:prstGeom prst="rect">
            <a:avLst/>
          </a:prstGeom>
        </p:spPr>
        <p:txBody>
          <a:bodyPr wrap="square">
            <a:spAutoFit/>
          </a:bodyPr>
          <a:lstStyle/>
          <a:p>
            <a:r>
              <a:rPr lang="en-US" sz="2300" dirty="0">
                <a:latin typeface="medium-content-serif-font"/>
              </a:rPr>
              <a:t>Calculate parent entropy E(Rainy)</a:t>
            </a:r>
          </a:p>
          <a:p>
            <a:r>
              <a:rPr lang="en-US" sz="2300" dirty="0">
                <a:latin typeface="medium-content-serif-font"/>
              </a:rPr>
              <a:t>info(Rainy) = (-(3/5)</a:t>
            </a:r>
            <a:r>
              <a:rPr lang="pt-BR" sz="2400" dirty="0"/>
              <a:t> log</a:t>
            </a:r>
            <a:r>
              <a:rPr lang="pt-BR" sz="2400" baseline="-25000" dirty="0"/>
              <a:t>2</a:t>
            </a:r>
            <a:r>
              <a:rPr lang="en-US" sz="2300" dirty="0">
                <a:latin typeface="medium-content-serif-font"/>
              </a:rPr>
              <a:t>(3/5)-(2/5)</a:t>
            </a:r>
            <a:r>
              <a:rPr lang="pt-BR" sz="2400" dirty="0"/>
              <a:t> log</a:t>
            </a:r>
            <a:r>
              <a:rPr lang="pt-BR" sz="2400" baseline="-25000" dirty="0"/>
              <a:t>2</a:t>
            </a:r>
            <a:r>
              <a:rPr lang="en-US" sz="2300" dirty="0">
                <a:latin typeface="medium-content-serif-font"/>
              </a:rPr>
              <a:t>(2/5)) = 0.971.</a:t>
            </a:r>
          </a:p>
          <a:p>
            <a:br>
              <a:rPr lang="en-US" sz="2400" dirty="0"/>
            </a:br>
            <a:r>
              <a:rPr lang="en-US" sz="2400" dirty="0"/>
              <a:t>Here total there are 5 yes/no. Out of which 3 yes and 2 no.</a:t>
            </a:r>
          </a:p>
          <a:p>
            <a:r>
              <a:rPr lang="en-US" sz="2300" dirty="0">
                <a:latin typeface="medium-content-serif-font"/>
              </a:rPr>
              <a:t>Now Calculate information gain of Temperature. IG(Rainy, Temperature)</a:t>
            </a:r>
          </a:p>
        </p:txBody>
      </p:sp>
    </p:spTree>
    <p:extLst>
      <p:ext uri="{BB962C8B-B14F-4D97-AF65-F5344CB8AC3E}">
        <p14:creationId xmlns:p14="http://schemas.microsoft.com/office/powerpoint/2010/main" val="1622848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33E070-02AC-485C-B396-8D692652AA7C}"/>
              </a:ext>
            </a:extLst>
          </p:cNvPr>
          <p:cNvSpPr/>
          <p:nvPr/>
        </p:nvSpPr>
        <p:spPr>
          <a:xfrm>
            <a:off x="757560" y="771008"/>
            <a:ext cx="9700335" cy="461665"/>
          </a:xfrm>
          <a:prstGeom prst="rect">
            <a:avLst/>
          </a:prstGeom>
        </p:spPr>
        <p:txBody>
          <a:bodyPr wrap="square">
            <a:spAutoFit/>
          </a:bodyPr>
          <a:lstStyle/>
          <a:p>
            <a:r>
              <a:rPr lang="en-US" sz="2400" b="0" i="0" dirty="0">
                <a:effectLst/>
                <a:latin typeface="medium-content-serif-font"/>
              </a:rPr>
              <a:t>Now Calculate information gain of Temperature. Gain(Rainy, Temperature)</a:t>
            </a:r>
            <a:endParaRPr lang="en-US" sz="2400" dirty="0"/>
          </a:p>
        </p:txBody>
      </p:sp>
      <p:graphicFrame>
        <p:nvGraphicFramePr>
          <p:cNvPr id="5" name="Table 4">
            <a:extLst>
              <a:ext uri="{FF2B5EF4-FFF2-40B4-BE49-F238E27FC236}">
                <a16:creationId xmlns:a16="http://schemas.microsoft.com/office/drawing/2014/main" id="{B771AE8D-0C62-400E-B65D-0AC9E98B23EE}"/>
              </a:ext>
            </a:extLst>
          </p:cNvPr>
          <p:cNvGraphicFramePr>
            <a:graphicFrameLocks noGrp="1"/>
          </p:cNvGraphicFramePr>
          <p:nvPr>
            <p:extLst>
              <p:ext uri="{D42A27DB-BD31-4B8C-83A1-F6EECF244321}">
                <p14:modId xmlns:p14="http://schemas.microsoft.com/office/powerpoint/2010/main" val="2839472890"/>
              </p:ext>
            </p:extLst>
          </p:nvPr>
        </p:nvGraphicFramePr>
        <p:xfrm>
          <a:off x="2002814" y="1407816"/>
          <a:ext cx="8128000" cy="22250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41865058"/>
                    </a:ext>
                  </a:extLst>
                </a:gridCol>
                <a:gridCol w="1625600">
                  <a:extLst>
                    <a:ext uri="{9D8B030D-6E8A-4147-A177-3AD203B41FA5}">
                      <a16:colId xmlns:a16="http://schemas.microsoft.com/office/drawing/2014/main" val="1040514555"/>
                    </a:ext>
                  </a:extLst>
                </a:gridCol>
                <a:gridCol w="1625600">
                  <a:extLst>
                    <a:ext uri="{9D8B030D-6E8A-4147-A177-3AD203B41FA5}">
                      <a16:colId xmlns:a16="http://schemas.microsoft.com/office/drawing/2014/main" val="3716339933"/>
                    </a:ext>
                  </a:extLst>
                </a:gridCol>
                <a:gridCol w="1625600">
                  <a:extLst>
                    <a:ext uri="{9D8B030D-6E8A-4147-A177-3AD203B41FA5}">
                      <a16:colId xmlns:a16="http://schemas.microsoft.com/office/drawing/2014/main" val="147482486"/>
                    </a:ext>
                  </a:extLst>
                </a:gridCol>
                <a:gridCol w="1625600">
                  <a:extLst>
                    <a:ext uri="{9D8B030D-6E8A-4147-A177-3AD203B41FA5}">
                      <a16:colId xmlns:a16="http://schemas.microsoft.com/office/drawing/2014/main" val="2756077503"/>
                    </a:ext>
                  </a:extLst>
                </a:gridCol>
              </a:tblGrid>
              <a:tr h="370840">
                <a:tc>
                  <a:txBody>
                    <a:bodyPr/>
                    <a:lstStyle/>
                    <a:p>
                      <a:pPr algn="ctr"/>
                      <a:endParaRPr lang="en-US" dirty="0"/>
                    </a:p>
                  </a:txBody>
                  <a:tcPr/>
                </a:tc>
                <a:tc>
                  <a:txBody>
                    <a:bodyPr/>
                    <a:lstStyle/>
                    <a:p>
                      <a:pPr algn="ctr"/>
                      <a:endParaRPr lang="en-US" dirty="0"/>
                    </a:p>
                  </a:txBody>
                  <a:tcPr/>
                </a:tc>
                <a:tc gridSpan="2">
                  <a:txBody>
                    <a:bodyPr/>
                    <a:lstStyle/>
                    <a:p>
                      <a:pPr algn="ctr"/>
                      <a:r>
                        <a:rPr lang="en-US" dirty="0"/>
                        <a:t>play</a:t>
                      </a:r>
                    </a:p>
                  </a:txBody>
                  <a:tcPr/>
                </a:tc>
                <a:tc hMerge="1">
                  <a:txBody>
                    <a:bodyPr/>
                    <a:lstStyle/>
                    <a:p>
                      <a:endParaRPr lang="en-US" dirty="0"/>
                    </a:p>
                  </a:txBody>
                  <a:tcPr/>
                </a:tc>
                <a:tc>
                  <a:txBody>
                    <a:bodyPr/>
                    <a:lstStyle/>
                    <a:p>
                      <a:pPr algn="ctr"/>
                      <a:endParaRPr lang="en-US"/>
                    </a:p>
                  </a:txBody>
                  <a:tcPr/>
                </a:tc>
                <a:extLst>
                  <a:ext uri="{0D108BD9-81ED-4DB2-BD59-A6C34878D82A}">
                    <a16:rowId xmlns:a16="http://schemas.microsoft.com/office/drawing/2014/main" val="2634107574"/>
                  </a:ext>
                </a:extLst>
              </a:tr>
              <a:tr h="370840">
                <a:tc>
                  <a:txBody>
                    <a:bodyPr/>
                    <a:lstStyle/>
                    <a:p>
                      <a:pPr algn="ctr"/>
                      <a:endParaRPr lang="en-US"/>
                    </a:p>
                  </a:txBody>
                  <a:tcPr/>
                </a:tc>
                <a:tc>
                  <a:txBody>
                    <a:bodyPr/>
                    <a:lstStyle/>
                    <a:p>
                      <a:pPr algn="ctr"/>
                      <a:endParaRPr lang="en-US"/>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Total</a:t>
                      </a:r>
                    </a:p>
                  </a:txBody>
                  <a:tcPr/>
                </a:tc>
                <a:extLst>
                  <a:ext uri="{0D108BD9-81ED-4DB2-BD59-A6C34878D82A}">
                    <a16:rowId xmlns:a16="http://schemas.microsoft.com/office/drawing/2014/main" val="2874241570"/>
                  </a:ext>
                </a:extLst>
              </a:tr>
              <a:tr h="370840">
                <a:tc>
                  <a:txBody>
                    <a:bodyPr/>
                    <a:lstStyle/>
                    <a:p>
                      <a:pPr algn="ctr"/>
                      <a:endParaRPr lang="en-US" dirty="0"/>
                    </a:p>
                  </a:txBody>
                  <a:tcPr/>
                </a:tc>
                <a:tc>
                  <a:txBody>
                    <a:bodyPr/>
                    <a:lstStyle/>
                    <a:p>
                      <a:pPr algn="ctr"/>
                      <a:r>
                        <a:rPr lang="en-US" dirty="0"/>
                        <a:t>hot</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902570775"/>
                  </a:ext>
                </a:extLst>
              </a:tr>
              <a:tr h="370840">
                <a:tc>
                  <a:txBody>
                    <a:bodyPr/>
                    <a:lstStyle/>
                    <a:p>
                      <a:pPr algn="ctr"/>
                      <a:r>
                        <a:rPr lang="en-US" dirty="0"/>
                        <a:t>Temperature</a:t>
                      </a:r>
                    </a:p>
                  </a:txBody>
                  <a:tcPr/>
                </a:tc>
                <a:tc>
                  <a:txBody>
                    <a:bodyPr/>
                    <a:lstStyle/>
                    <a:p>
                      <a:pPr algn="ctr"/>
                      <a:r>
                        <a:rPr lang="en-US" dirty="0"/>
                        <a:t>mild</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3</a:t>
                      </a:r>
                    </a:p>
                  </a:txBody>
                  <a:tcPr/>
                </a:tc>
                <a:extLst>
                  <a:ext uri="{0D108BD9-81ED-4DB2-BD59-A6C34878D82A}">
                    <a16:rowId xmlns:a16="http://schemas.microsoft.com/office/drawing/2014/main" val="2076662734"/>
                  </a:ext>
                </a:extLst>
              </a:tr>
              <a:tr h="370840">
                <a:tc>
                  <a:txBody>
                    <a:bodyPr/>
                    <a:lstStyle/>
                    <a:p>
                      <a:pPr algn="ctr"/>
                      <a:endParaRPr lang="en-US" dirty="0"/>
                    </a:p>
                  </a:txBody>
                  <a:tcPr/>
                </a:tc>
                <a:tc>
                  <a:txBody>
                    <a:bodyPr/>
                    <a:lstStyle/>
                    <a:p>
                      <a:pPr algn="ctr"/>
                      <a:r>
                        <a:rPr lang="en-US" dirty="0"/>
                        <a:t>cool</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2</a:t>
                      </a:r>
                    </a:p>
                  </a:txBody>
                  <a:tcPr/>
                </a:tc>
                <a:extLst>
                  <a:ext uri="{0D108BD9-81ED-4DB2-BD59-A6C34878D82A}">
                    <a16:rowId xmlns:a16="http://schemas.microsoft.com/office/drawing/2014/main" val="3306122679"/>
                  </a:ext>
                </a:extLst>
              </a:tr>
              <a:tr h="370840">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r>
                        <a:rPr lang="en-US" dirty="0"/>
                        <a:t>5</a:t>
                      </a:r>
                    </a:p>
                  </a:txBody>
                  <a:tcPr/>
                </a:tc>
                <a:extLst>
                  <a:ext uri="{0D108BD9-81ED-4DB2-BD59-A6C34878D82A}">
                    <a16:rowId xmlns:a16="http://schemas.microsoft.com/office/drawing/2014/main" val="720964719"/>
                  </a:ext>
                </a:extLst>
              </a:tr>
            </a:tbl>
          </a:graphicData>
        </a:graphic>
      </p:graphicFrame>
      <p:sp>
        <p:nvSpPr>
          <p:cNvPr id="6" name="Rectangle 5">
            <a:extLst>
              <a:ext uri="{FF2B5EF4-FFF2-40B4-BE49-F238E27FC236}">
                <a16:creationId xmlns:a16="http://schemas.microsoft.com/office/drawing/2014/main" id="{830C544A-545F-4DE5-9A9B-4F7B6F2AE68D}"/>
              </a:ext>
            </a:extLst>
          </p:cNvPr>
          <p:cNvSpPr/>
          <p:nvPr/>
        </p:nvSpPr>
        <p:spPr>
          <a:xfrm>
            <a:off x="757560" y="4073893"/>
            <a:ext cx="11026872" cy="1938992"/>
          </a:xfrm>
          <a:prstGeom prst="rect">
            <a:avLst/>
          </a:prstGeom>
        </p:spPr>
        <p:txBody>
          <a:bodyPr wrap="square">
            <a:spAutoFit/>
          </a:bodyPr>
          <a:lstStyle/>
          <a:p>
            <a:r>
              <a:rPr lang="pt-BR" sz="2400" dirty="0"/>
              <a:t>info(Temp) = (0/5)*E(0,0) + (3/5)*E(2,1) + (2/5)*E(1,1) </a:t>
            </a:r>
          </a:p>
          <a:p>
            <a:r>
              <a:rPr lang="pt-BR" sz="2400" dirty="0"/>
              <a:t>	       = (0/5)(-(0/5) log</a:t>
            </a:r>
            <a:r>
              <a:rPr lang="pt-BR" sz="2400" baseline="-25000" dirty="0"/>
              <a:t>2</a:t>
            </a:r>
            <a:r>
              <a:rPr lang="pt-BR" sz="2400" dirty="0"/>
              <a:t>(0/5)-(0/5) log</a:t>
            </a:r>
            <a:r>
              <a:rPr lang="pt-BR" sz="2400" baseline="-25000" dirty="0"/>
              <a:t>2</a:t>
            </a:r>
            <a:r>
              <a:rPr lang="pt-BR" sz="2400" dirty="0"/>
              <a:t>(0/5))</a:t>
            </a:r>
          </a:p>
          <a:p>
            <a:r>
              <a:rPr lang="pt-BR" sz="2400" dirty="0"/>
              <a:t>	       + (3/5) (-(2/5) log</a:t>
            </a:r>
            <a:r>
              <a:rPr lang="pt-BR" sz="2400" baseline="-25000" dirty="0"/>
              <a:t>2</a:t>
            </a:r>
            <a:r>
              <a:rPr lang="pt-BR" sz="2400" dirty="0"/>
              <a:t>(2/5)-(1/5) log</a:t>
            </a:r>
            <a:r>
              <a:rPr lang="pt-BR" sz="2400" baseline="-25000" dirty="0"/>
              <a:t>2</a:t>
            </a:r>
            <a:r>
              <a:rPr lang="pt-BR" sz="2400" dirty="0"/>
              <a:t>(1/5))</a:t>
            </a:r>
          </a:p>
          <a:p>
            <a:r>
              <a:rPr lang="pt-BR" sz="2400" dirty="0"/>
              <a:t>	       + (2/5)(-(1/5) log</a:t>
            </a:r>
            <a:r>
              <a:rPr lang="pt-BR" sz="2400" baseline="-25000" dirty="0"/>
              <a:t>2</a:t>
            </a:r>
            <a:r>
              <a:rPr lang="pt-BR" sz="2400" dirty="0"/>
              <a:t>(1/5)-(1/5) log</a:t>
            </a:r>
            <a:r>
              <a:rPr lang="pt-BR" sz="2400" baseline="-25000" dirty="0"/>
              <a:t>2</a:t>
            </a:r>
            <a:r>
              <a:rPr lang="pt-BR" sz="2400" dirty="0"/>
              <a:t>(1/5))</a:t>
            </a:r>
          </a:p>
          <a:p>
            <a:r>
              <a:rPr lang="pt-BR" sz="2400" dirty="0"/>
              <a:t>	       =</a:t>
            </a:r>
            <a:r>
              <a:rPr lang="en-US" sz="2400" b="0" i="0" dirty="0">
                <a:effectLst/>
                <a:latin typeface="medium-content-serif-font"/>
              </a:rPr>
              <a:t> 0.967</a:t>
            </a:r>
            <a:endParaRPr lang="en-US" sz="2400" dirty="0"/>
          </a:p>
        </p:txBody>
      </p:sp>
      <p:sp>
        <p:nvSpPr>
          <p:cNvPr id="2" name="Rectangle 1">
            <a:extLst>
              <a:ext uri="{FF2B5EF4-FFF2-40B4-BE49-F238E27FC236}">
                <a16:creationId xmlns:a16="http://schemas.microsoft.com/office/drawing/2014/main" id="{8FB21E18-AFD8-4DBA-A7D0-BEF67D0AF830}"/>
              </a:ext>
            </a:extLst>
          </p:cNvPr>
          <p:cNvSpPr/>
          <p:nvPr/>
        </p:nvSpPr>
        <p:spPr>
          <a:xfrm>
            <a:off x="851470" y="6200598"/>
            <a:ext cx="6119689" cy="461665"/>
          </a:xfrm>
          <a:prstGeom prst="rect">
            <a:avLst/>
          </a:prstGeom>
        </p:spPr>
        <p:txBody>
          <a:bodyPr wrap="none">
            <a:spAutoFit/>
          </a:bodyPr>
          <a:lstStyle/>
          <a:p>
            <a:r>
              <a:rPr lang="en-US" sz="2400" dirty="0">
                <a:latin typeface="medium-content-serif-font"/>
              </a:rPr>
              <a:t>Gain(Rainy, Temperature) = 0.971–0.967 =</a:t>
            </a:r>
            <a:r>
              <a:rPr lang="en-US" sz="2400" dirty="0">
                <a:solidFill>
                  <a:srgbClr val="FF0000"/>
                </a:solidFill>
                <a:latin typeface="medium-content-serif-font"/>
              </a:rPr>
              <a:t>0.004</a:t>
            </a:r>
          </a:p>
        </p:txBody>
      </p:sp>
    </p:spTree>
    <p:extLst>
      <p:ext uri="{BB962C8B-B14F-4D97-AF65-F5344CB8AC3E}">
        <p14:creationId xmlns:p14="http://schemas.microsoft.com/office/powerpoint/2010/main" val="1205856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33E070-02AC-485C-B396-8D692652AA7C}"/>
              </a:ext>
            </a:extLst>
          </p:cNvPr>
          <p:cNvSpPr/>
          <p:nvPr/>
        </p:nvSpPr>
        <p:spPr>
          <a:xfrm>
            <a:off x="757560" y="771008"/>
            <a:ext cx="9700335" cy="461665"/>
          </a:xfrm>
          <a:prstGeom prst="rect">
            <a:avLst/>
          </a:prstGeom>
        </p:spPr>
        <p:txBody>
          <a:bodyPr wrap="square">
            <a:spAutoFit/>
          </a:bodyPr>
          <a:lstStyle/>
          <a:p>
            <a:r>
              <a:rPr lang="en-US" sz="2400" b="0" i="0" dirty="0">
                <a:effectLst/>
                <a:latin typeface="medium-content-serif-font"/>
              </a:rPr>
              <a:t>Now Calculate information gain of Temperature. Gain(Rainy, Wind)</a:t>
            </a:r>
            <a:endParaRPr lang="en-US" sz="2400" dirty="0"/>
          </a:p>
        </p:txBody>
      </p:sp>
      <p:graphicFrame>
        <p:nvGraphicFramePr>
          <p:cNvPr id="5" name="Table 4">
            <a:extLst>
              <a:ext uri="{FF2B5EF4-FFF2-40B4-BE49-F238E27FC236}">
                <a16:creationId xmlns:a16="http://schemas.microsoft.com/office/drawing/2014/main" id="{B771AE8D-0C62-400E-B65D-0AC9E98B23EE}"/>
              </a:ext>
            </a:extLst>
          </p:cNvPr>
          <p:cNvGraphicFramePr>
            <a:graphicFrameLocks noGrp="1"/>
          </p:cNvGraphicFramePr>
          <p:nvPr>
            <p:extLst>
              <p:ext uri="{D42A27DB-BD31-4B8C-83A1-F6EECF244321}">
                <p14:modId xmlns:p14="http://schemas.microsoft.com/office/powerpoint/2010/main" val="3142487903"/>
              </p:ext>
            </p:extLst>
          </p:nvPr>
        </p:nvGraphicFramePr>
        <p:xfrm>
          <a:off x="2002814" y="1407816"/>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41865058"/>
                    </a:ext>
                  </a:extLst>
                </a:gridCol>
                <a:gridCol w="1625600">
                  <a:extLst>
                    <a:ext uri="{9D8B030D-6E8A-4147-A177-3AD203B41FA5}">
                      <a16:colId xmlns:a16="http://schemas.microsoft.com/office/drawing/2014/main" val="1040514555"/>
                    </a:ext>
                  </a:extLst>
                </a:gridCol>
                <a:gridCol w="1625600">
                  <a:extLst>
                    <a:ext uri="{9D8B030D-6E8A-4147-A177-3AD203B41FA5}">
                      <a16:colId xmlns:a16="http://schemas.microsoft.com/office/drawing/2014/main" val="3716339933"/>
                    </a:ext>
                  </a:extLst>
                </a:gridCol>
                <a:gridCol w="1625600">
                  <a:extLst>
                    <a:ext uri="{9D8B030D-6E8A-4147-A177-3AD203B41FA5}">
                      <a16:colId xmlns:a16="http://schemas.microsoft.com/office/drawing/2014/main" val="147482486"/>
                    </a:ext>
                  </a:extLst>
                </a:gridCol>
                <a:gridCol w="1625600">
                  <a:extLst>
                    <a:ext uri="{9D8B030D-6E8A-4147-A177-3AD203B41FA5}">
                      <a16:colId xmlns:a16="http://schemas.microsoft.com/office/drawing/2014/main" val="2756077503"/>
                    </a:ext>
                  </a:extLst>
                </a:gridCol>
              </a:tblGrid>
              <a:tr h="370840">
                <a:tc>
                  <a:txBody>
                    <a:bodyPr/>
                    <a:lstStyle/>
                    <a:p>
                      <a:pPr algn="ctr"/>
                      <a:endParaRPr lang="en-US" dirty="0"/>
                    </a:p>
                  </a:txBody>
                  <a:tcPr/>
                </a:tc>
                <a:tc>
                  <a:txBody>
                    <a:bodyPr/>
                    <a:lstStyle/>
                    <a:p>
                      <a:pPr algn="ctr"/>
                      <a:endParaRPr lang="en-US" dirty="0"/>
                    </a:p>
                  </a:txBody>
                  <a:tcPr/>
                </a:tc>
                <a:tc gridSpan="2">
                  <a:txBody>
                    <a:bodyPr/>
                    <a:lstStyle/>
                    <a:p>
                      <a:pPr algn="ctr"/>
                      <a:r>
                        <a:rPr lang="en-US" dirty="0"/>
                        <a:t>play</a:t>
                      </a:r>
                    </a:p>
                  </a:txBody>
                  <a:tcPr/>
                </a:tc>
                <a:tc hMerge="1">
                  <a:txBody>
                    <a:bodyPr/>
                    <a:lstStyle/>
                    <a:p>
                      <a:endParaRPr lang="en-US" dirty="0"/>
                    </a:p>
                  </a:txBody>
                  <a:tcPr/>
                </a:tc>
                <a:tc>
                  <a:txBody>
                    <a:bodyPr/>
                    <a:lstStyle/>
                    <a:p>
                      <a:pPr algn="ctr"/>
                      <a:endParaRPr lang="en-US"/>
                    </a:p>
                  </a:txBody>
                  <a:tcPr/>
                </a:tc>
                <a:extLst>
                  <a:ext uri="{0D108BD9-81ED-4DB2-BD59-A6C34878D82A}">
                    <a16:rowId xmlns:a16="http://schemas.microsoft.com/office/drawing/2014/main" val="2634107574"/>
                  </a:ext>
                </a:extLst>
              </a:tr>
              <a:tr h="370840">
                <a:tc>
                  <a:txBody>
                    <a:bodyPr/>
                    <a:lstStyle/>
                    <a:p>
                      <a:pPr algn="ctr"/>
                      <a:endParaRPr lang="en-US"/>
                    </a:p>
                  </a:txBody>
                  <a:tcPr/>
                </a:tc>
                <a:tc>
                  <a:txBody>
                    <a:bodyPr/>
                    <a:lstStyle/>
                    <a:p>
                      <a:pPr algn="ctr"/>
                      <a:endParaRPr lang="en-US"/>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Total</a:t>
                      </a:r>
                    </a:p>
                  </a:txBody>
                  <a:tcPr/>
                </a:tc>
                <a:extLst>
                  <a:ext uri="{0D108BD9-81ED-4DB2-BD59-A6C34878D82A}">
                    <a16:rowId xmlns:a16="http://schemas.microsoft.com/office/drawing/2014/main" val="2874241570"/>
                  </a:ext>
                </a:extLst>
              </a:tr>
              <a:tr h="370840">
                <a:tc>
                  <a:txBody>
                    <a:bodyPr/>
                    <a:lstStyle/>
                    <a:p>
                      <a:pPr algn="ctr"/>
                      <a:r>
                        <a:rPr lang="en-US" dirty="0"/>
                        <a:t>Windy</a:t>
                      </a:r>
                    </a:p>
                  </a:txBody>
                  <a:tcPr/>
                </a:tc>
                <a:tc>
                  <a:txBody>
                    <a:bodyPr/>
                    <a:lstStyle/>
                    <a:p>
                      <a:pPr algn="ctr"/>
                      <a:r>
                        <a:rPr lang="en-US" dirty="0"/>
                        <a:t>True</a:t>
                      </a:r>
                    </a:p>
                  </a:txBody>
                  <a:tcPr/>
                </a:tc>
                <a:tc>
                  <a:txBody>
                    <a:bodyPr/>
                    <a:lstStyle/>
                    <a:p>
                      <a:pPr algn="ctr"/>
                      <a:r>
                        <a:rPr lang="en-US" dirty="0"/>
                        <a:t>0</a:t>
                      </a:r>
                    </a:p>
                  </a:txBody>
                  <a:tcPr/>
                </a:tc>
                <a:tc>
                  <a:txBody>
                    <a:bodyPr/>
                    <a:lstStyle/>
                    <a:p>
                      <a:pPr algn="ctr"/>
                      <a:r>
                        <a:rPr lang="en-US" dirty="0"/>
                        <a:t>2</a:t>
                      </a:r>
                    </a:p>
                  </a:txBody>
                  <a:tcPr/>
                </a:tc>
                <a:tc>
                  <a:txBody>
                    <a:bodyPr/>
                    <a:lstStyle/>
                    <a:p>
                      <a:pPr algn="ctr"/>
                      <a:r>
                        <a:rPr lang="en-US" dirty="0"/>
                        <a:t>2</a:t>
                      </a:r>
                    </a:p>
                  </a:txBody>
                  <a:tcPr/>
                </a:tc>
                <a:extLst>
                  <a:ext uri="{0D108BD9-81ED-4DB2-BD59-A6C34878D82A}">
                    <a16:rowId xmlns:a16="http://schemas.microsoft.com/office/drawing/2014/main" val="2902570775"/>
                  </a:ext>
                </a:extLst>
              </a:tr>
              <a:tr h="370840">
                <a:tc>
                  <a:txBody>
                    <a:bodyPr/>
                    <a:lstStyle/>
                    <a:p>
                      <a:pPr algn="ctr"/>
                      <a:endParaRPr lang="en-US" dirty="0"/>
                    </a:p>
                  </a:txBody>
                  <a:tcPr/>
                </a:tc>
                <a:tc>
                  <a:txBody>
                    <a:bodyPr/>
                    <a:lstStyle/>
                    <a:p>
                      <a:pPr algn="ctr"/>
                      <a:r>
                        <a:rPr lang="en-US" dirty="0"/>
                        <a:t>False</a:t>
                      </a:r>
                    </a:p>
                  </a:txBody>
                  <a:tcPr/>
                </a:tc>
                <a:tc>
                  <a:txBody>
                    <a:bodyPr/>
                    <a:lstStyle/>
                    <a:p>
                      <a:pPr algn="ctr"/>
                      <a:r>
                        <a:rPr lang="en-US" dirty="0"/>
                        <a:t>3</a:t>
                      </a:r>
                    </a:p>
                  </a:txBody>
                  <a:tcPr/>
                </a:tc>
                <a:tc>
                  <a:txBody>
                    <a:bodyPr/>
                    <a:lstStyle/>
                    <a:p>
                      <a:pPr algn="ctr"/>
                      <a:r>
                        <a:rPr lang="en-US" dirty="0"/>
                        <a:t>0</a:t>
                      </a:r>
                    </a:p>
                  </a:txBody>
                  <a:tcPr/>
                </a:tc>
                <a:tc>
                  <a:txBody>
                    <a:bodyPr/>
                    <a:lstStyle/>
                    <a:p>
                      <a:pPr algn="ctr"/>
                      <a:r>
                        <a:rPr lang="en-US" dirty="0"/>
                        <a:t>3</a:t>
                      </a:r>
                    </a:p>
                  </a:txBody>
                  <a:tcPr/>
                </a:tc>
                <a:extLst>
                  <a:ext uri="{0D108BD9-81ED-4DB2-BD59-A6C34878D82A}">
                    <a16:rowId xmlns:a16="http://schemas.microsoft.com/office/drawing/2014/main" val="2076662734"/>
                  </a:ext>
                </a:extLst>
              </a:tr>
              <a:tr h="370840">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r>
                        <a:rPr lang="en-US" dirty="0"/>
                        <a:t>5</a:t>
                      </a:r>
                    </a:p>
                  </a:txBody>
                  <a:tcPr/>
                </a:tc>
                <a:extLst>
                  <a:ext uri="{0D108BD9-81ED-4DB2-BD59-A6C34878D82A}">
                    <a16:rowId xmlns:a16="http://schemas.microsoft.com/office/drawing/2014/main" val="720964719"/>
                  </a:ext>
                </a:extLst>
              </a:tr>
            </a:tbl>
          </a:graphicData>
        </a:graphic>
      </p:graphicFrame>
      <p:sp>
        <p:nvSpPr>
          <p:cNvPr id="6" name="Rectangle 5">
            <a:extLst>
              <a:ext uri="{FF2B5EF4-FFF2-40B4-BE49-F238E27FC236}">
                <a16:creationId xmlns:a16="http://schemas.microsoft.com/office/drawing/2014/main" id="{830C544A-545F-4DE5-9A9B-4F7B6F2AE68D}"/>
              </a:ext>
            </a:extLst>
          </p:cNvPr>
          <p:cNvSpPr/>
          <p:nvPr/>
        </p:nvSpPr>
        <p:spPr>
          <a:xfrm>
            <a:off x="757560" y="4073893"/>
            <a:ext cx="11026872" cy="1569660"/>
          </a:xfrm>
          <a:prstGeom prst="rect">
            <a:avLst/>
          </a:prstGeom>
        </p:spPr>
        <p:txBody>
          <a:bodyPr wrap="square">
            <a:spAutoFit/>
          </a:bodyPr>
          <a:lstStyle/>
          <a:p>
            <a:r>
              <a:rPr lang="pt-BR" sz="2400" dirty="0"/>
              <a:t>info(Wind) = (2/5)*E(0,2) + (3/5)*E(3,0) </a:t>
            </a:r>
          </a:p>
          <a:p>
            <a:r>
              <a:rPr lang="pt-BR" sz="2400" dirty="0"/>
              <a:t>	       =(2/5) (-(0/5) log</a:t>
            </a:r>
            <a:r>
              <a:rPr lang="pt-BR" sz="2400" baseline="-25000" dirty="0"/>
              <a:t>2</a:t>
            </a:r>
            <a:r>
              <a:rPr lang="pt-BR" sz="2400" dirty="0"/>
              <a:t>(0/5)-(2/5) log</a:t>
            </a:r>
            <a:r>
              <a:rPr lang="pt-BR" sz="2400" baseline="-25000" dirty="0"/>
              <a:t>2</a:t>
            </a:r>
            <a:r>
              <a:rPr lang="pt-BR" sz="2400" dirty="0"/>
              <a:t>(2/5))</a:t>
            </a:r>
          </a:p>
          <a:p>
            <a:r>
              <a:rPr lang="pt-BR" sz="2400" dirty="0"/>
              <a:t>	       + (3/5)(-(3/5) log</a:t>
            </a:r>
            <a:r>
              <a:rPr lang="pt-BR" sz="2400" baseline="-25000" dirty="0"/>
              <a:t>2</a:t>
            </a:r>
            <a:r>
              <a:rPr lang="pt-BR" sz="2400" dirty="0"/>
              <a:t>(3/5)-(0/5) log</a:t>
            </a:r>
            <a:r>
              <a:rPr lang="pt-BR" sz="2400" baseline="-25000" dirty="0"/>
              <a:t>2</a:t>
            </a:r>
            <a:r>
              <a:rPr lang="pt-BR" sz="2400" dirty="0"/>
              <a:t>(0/5))</a:t>
            </a:r>
          </a:p>
          <a:p>
            <a:r>
              <a:rPr lang="pt-BR" sz="2400" dirty="0"/>
              <a:t>	       =</a:t>
            </a:r>
            <a:r>
              <a:rPr lang="en-US" sz="2400" b="0" i="0" dirty="0">
                <a:effectLst/>
                <a:latin typeface="medium-content-serif-font"/>
              </a:rPr>
              <a:t> 0</a:t>
            </a:r>
            <a:endParaRPr lang="en-US" sz="2400" dirty="0"/>
          </a:p>
        </p:txBody>
      </p:sp>
      <p:sp>
        <p:nvSpPr>
          <p:cNvPr id="2" name="Rectangle 1">
            <a:extLst>
              <a:ext uri="{FF2B5EF4-FFF2-40B4-BE49-F238E27FC236}">
                <a16:creationId xmlns:a16="http://schemas.microsoft.com/office/drawing/2014/main" id="{8FB21E18-AFD8-4DBA-A7D0-BEF67D0AF830}"/>
              </a:ext>
            </a:extLst>
          </p:cNvPr>
          <p:cNvSpPr/>
          <p:nvPr/>
        </p:nvSpPr>
        <p:spPr>
          <a:xfrm>
            <a:off x="968700" y="5643553"/>
            <a:ext cx="4639027" cy="461665"/>
          </a:xfrm>
          <a:prstGeom prst="rect">
            <a:avLst/>
          </a:prstGeom>
        </p:spPr>
        <p:txBody>
          <a:bodyPr wrap="none">
            <a:spAutoFit/>
          </a:bodyPr>
          <a:lstStyle/>
          <a:p>
            <a:r>
              <a:rPr lang="en-US" sz="2400" dirty="0">
                <a:latin typeface="medium-content-serif-font"/>
              </a:rPr>
              <a:t>Gain(Rainy, Wind) = 0.971–0 =</a:t>
            </a:r>
            <a:r>
              <a:rPr lang="en-US" sz="2400" dirty="0">
                <a:solidFill>
                  <a:srgbClr val="FF0000"/>
                </a:solidFill>
                <a:latin typeface="medium-content-serif-font"/>
              </a:rPr>
              <a:t>0.971</a:t>
            </a:r>
          </a:p>
        </p:txBody>
      </p:sp>
    </p:spTree>
    <p:extLst>
      <p:ext uri="{BB962C8B-B14F-4D97-AF65-F5344CB8AC3E}">
        <p14:creationId xmlns:p14="http://schemas.microsoft.com/office/powerpoint/2010/main" val="2681869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7AA5E0-EEB2-4BC8-8CB0-FF62D47DE4F3}"/>
              </a:ext>
            </a:extLst>
          </p:cNvPr>
          <p:cNvSpPr/>
          <p:nvPr/>
        </p:nvSpPr>
        <p:spPr>
          <a:xfrm>
            <a:off x="734291" y="1083208"/>
            <a:ext cx="10557164" cy="2554545"/>
          </a:xfrm>
          <a:prstGeom prst="rect">
            <a:avLst/>
          </a:prstGeom>
        </p:spPr>
        <p:txBody>
          <a:bodyPr wrap="square">
            <a:spAutoFit/>
          </a:bodyPr>
          <a:lstStyle/>
          <a:p>
            <a:r>
              <a:rPr lang="en-US" sz="3200" b="1" i="0" dirty="0">
                <a:effectLst/>
                <a:latin typeface="medium-content-serif-font"/>
              </a:rPr>
              <a:t>What is a decision tree?</a:t>
            </a:r>
            <a:endParaRPr lang="en-US" sz="3200" b="0" i="0" dirty="0">
              <a:effectLst/>
              <a:latin typeface="medium-content-serif-font"/>
            </a:endParaRPr>
          </a:p>
          <a:p>
            <a:r>
              <a:rPr lang="en-US" sz="3200" b="0" i="0" dirty="0">
                <a:effectLst/>
                <a:latin typeface="medium-content-serif-font"/>
              </a:rPr>
              <a:t>A decision tree is a classification and prediction tool having a tree like structure, where each internal node denotes a test on an attribute, each branch represents an outcome of the test, and each leaf node (terminal node) holds a class label.</a:t>
            </a:r>
          </a:p>
        </p:txBody>
      </p:sp>
      <p:sp>
        <p:nvSpPr>
          <p:cNvPr id="3" name="Rectangle 2">
            <a:extLst>
              <a:ext uri="{FF2B5EF4-FFF2-40B4-BE49-F238E27FC236}">
                <a16:creationId xmlns:a16="http://schemas.microsoft.com/office/drawing/2014/main" id="{FF25C0D2-0C8A-4E1E-88C0-CBA196284E96}"/>
              </a:ext>
            </a:extLst>
          </p:cNvPr>
          <p:cNvSpPr/>
          <p:nvPr/>
        </p:nvSpPr>
        <p:spPr>
          <a:xfrm>
            <a:off x="734291" y="3637753"/>
            <a:ext cx="10446327" cy="2554545"/>
          </a:xfrm>
          <a:prstGeom prst="rect">
            <a:avLst/>
          </a:prstGeom>
        </p:spPr>
        <p:txBody>
          <a:bodyPr wrap="square">
            <a:spAutoFit/>
          </a:bodyPr>
          <a:lstStyle/>
          <a:p>
            <a:pPr algn="just">
              <a:buFont typeface="Arial" panose="020B0604020202020204" pitchFamily="34" charset="0"/>
              <a:buChar char="•"/>
            </a:pPr>
            <a:r>
              <a:rPr lang="en-US" sz="3200" dirty="0">
                <a:latin typeface="medium-content-serif-font"/>
              </a:rPr>
              <a:t>Root Node: The factor of ‘temperature’ is considered as the root in this case.</a:t>
            </a:r>
          </a:p>
          <a:p>
            <a:pPr algn="just">
              <a:buFont typeface="Arial" panose="020B0604020202020204" pitchFamily="34" charset="0"/>
              <a:buChar char="•"/>
            </a:pPr>
            <a:r>
              <a:rPr lang="en-US" sz="3200" dirty="0">
                <a:latin typeface="medium-content-serif-font"/>
              </a:rPr>
              <a:t>Internal Node: The nodes with one incoming edge and 2 or more outgoing edges.</a:t>
            </a:r>
          </a:p>
          <a:p>
            <a:pPr algn="just">
              <a:buFont typeface="Arial" panose="020B0604020202020204" pitchFamily="34" charset="0"/>
              <a:buChar char="•"/>
            </a:pPr>
            <a:r>
              <a:rPr lang="en-US" sz="3200" dirty="0">
                <a:latin typeface="medium-content-serif-font"/>
              </a:rPr>
              <a:t>Leaf Node: This is the terminal node with no out-going edge.</a:t>
            </a:r>
          </a:p>
        </p:txBody>
      </p:sp>
    </p:spTree>
    <p:extLst>
      <p:ext uri="{BB962C8B-B14F-4D97-AF65-F5344CB8AC3E}">
        <p14:creationId xmlns:p14="http://schemas.microsoft.com/office/powerpoint/2010/main" val="1723985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8C929D-A40E-4DEF-B927-E51FA84164C4}"/>
              </a:ext>
            </a:extLst>
          </p:cNvPr>
          <p:cNvSpPr/>
          <p:nvPr/>
        </p:nvSpPr>
        <p:spPr>
          <a:xfrm>
            <a:off x="810827" y="531270"/>
            <a:ext cx="9052264" cy="954107"/>
          </a:xfrm>
          <a:prstGeom prst="rect">
            <a:avLst/>
          </a:prstGeom>
        </p:spPr>
        <p:txBody>
          <a:bodyPr wrap="square">
            <a:spAutoFit/>
          </a:bodyPr>
          <a:lstStyle/>
          <a:p>
            <a:r>
              <a:rPr lang="en-US" sz="2800" b="0" i="0" dirty="0">
                <a:effectLst/>
                <a:latin typeface="medium-content-serif-font"/>
              </a:rPr>
              <a:t>Here Gain(Rainy, Wind) is the largest value. So Windy is the node which comes under Rainy</a:t>
            </a:r>
          </a:p>
        </p:txBody>
      </p:sp>
      <p:sp>
        <p:nvSpPr>
          <p:cNvPr id="5" name="Rectangle 4">
            <a:extLst>
              <a:ext uri="{FF2B5EF4-FFF2-40B4-BE49-F238E27FC236}">
                <a16:creationId xmlns:a16="http://schemas.microsoft.com/office/drawing/2014/main" id="{CB2C1DA9-6D30-4D25-BC17-C7858ECF55E7}"/>
              </a:ext>
            </a:extLst>
          </p:cNvPr>
          <p:cNvSpPr/>
          <p:nvPr/>
        </p:nvSpPr>
        <p:spPr>
          <a:xfrm>
            <a:off x="923636" y="3719727"/>
            <a:ext cx="8546237" cy="830997"/>
          </a:xfrm>
          <a:prstGeom prst="rect">
            <a:avLst/>
          </a:prstGeom>
        </p:spPr>
        <p:txBody>
          <a:bodyPr wrap="square">
            <a:spAutoFit/>
          </a:bodyPr>
          <a:lstStyle/>
          <a:p>
            <a:r>
              <a:rPr lang="en-US" sz="2400" b="0" i="0" dirty="0">
                <a:effectLst/>
                <a:latin typeface="medium-content-serif-font"/>
              </a:rPr>
              <a:t>For Windy from the above table, we can say that play will occur if windy is false and will not occur if it is true.</a:t>
            </a:r>
            <a:endParaRPr lang="en-US" sz="2400" dirty="0"/>
          </a:p>
        </p:txBody>
      </p:sp>
      <p:graphicFrame>
        <p:nvGraphicFramePr>
          <p:cNvPr id="6" name="Table 5">
            <a:extLst>
              <a:ext uri="{FF2B5EF4-FFF2-40B4-BE49-F238E27FC236}">
                <a16:creationId xmlns:a16="http://schemas.microsoft.com/office/drawing/2014/main" id="{DEAF237A-EE42-42C0-9122-FC8373F18D84}"/>
              </a:ext>
            </a:extLst>
          </p:cNvPr>
          <p:cNvGraphicFramePr>
            <a:graphicFrameLocks noGrp="1"/>
          </p:cNvGraphicFramePr>
          <p:nvPr>
            <p:extLst>
              <p:ext uri="{D42A27DB-BD31-4B8C-83A1-F6EECF244321}">
                <p14:modId xmlns:p14="http://schemas.microsoft.com/office/powerpoint/2010/main" val="2272737102"/>
              </p:ext>
            </p:extLst>
          </p:nvPr>
        </p:nvGraphicFramePr>
        <p:xfrm>
          <a:off x="2002814" y="1683025"/>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41865058"/>
                    </a:ext>
                  </a:extLst>
                </a:gridCol>
                <a:gridCol w="1625600">
                  <a:extLst>
                    <a:ext uri="{9D8B030D-6E8A-4147-A177-3AD203B41FA5}">
                      <a16:colId xmlns:a16="http://schemas.microsoft.com/office/drawing/2014/main" val="1040514555"/>
                    </a:ext>
                  </a:extLst>
                </a:gridCol>
                <a:gridCol w="1625600">
                  <a:extLst>
                    <a:ext uri="{9D8B030D-6E8A-4147-A177-3AD203B41FA5}">
                      <a16:colId xmlns:a16="http://schemas.microsoft.com/office/drawing/2014/main" val="3716339933"/>
                    </a:ext>
                  </a:extLst>
                </a:gridCol>
                <a:gridCol w="1625600">
                  <a:extLst>
                    <a:ext uri="{9D8B030D-6E8A-4147-A177-3AD203B41FA5}">
                      <a16:colId xmlns:a16="http://schemas.microsoft.com/office/drawing/2014/main" val="147482486"/>
                    </a:ext>
                  </a:extLst>
                </a:gridCol>
                <a:gridCol w="1625600">
                  <a:extLst>
                    <a:ext uri="{9D8B030D-6E8A-4147-A177-3AD203B41FA5}">
                      <a16:colId xmlns:a16="http://schemas.microsoft.com/office/drawing/2014/main" val="2756077503"/>
                    </a:ext>
                  </a:extLst>
                </a:gridCol>
              </a:tblGrid>
              <a:tr h="370840">
                <a:tc>
                  <a:txBody>
                    <a:bodyPr/>
                    <a:lstStyle/>
                    <a:p>
                      <a:pPr algn="ctr"/>
                      <a:endParaRPr lang="en-US" dirty="0"/>
                    </a:p>
                  </a:txBody>
                  <a:tcPr/>
                </a:tc>
                <a:tc>
                  <a:txBody>
                    <a:bodyPr/>
                    <a:lstStyle/>
                    <a:p>
                      <a:pPr algn="ctr"/>
                      <a:endParaRPr lang="en-US" dirty="0"/>
                    </a:p>
                  </a:txBody>
                  <a:tcPr/>
                </a:tc>
                <a:tc gridSpan="2">
                  <a:txBody>
                    <a:bodyPr/>
                    <a:lstStyle/>
                    <a:p>
                      <a:pPr algn="ctr"/>
                      <a:r>
                        <a:rPr lang="en-US" dirty="0"/>
                        <a:t>play</a:t>
                      </a:r>
                    </a:p>
                  </a:txBody>
                  <a:tcPr/>
                </a:tc>
                <a:tc hMerge="1">
                  <a:txBody>
                    <a:bodyPr/>
                    <a:lstStyle/>
                    <a:p>
                      <a:endParaRPr lang="en-US" dirty="0"/>
                    </a:p>
                  </a:txBody>
                  <a:tcPr/>
                </a:tc>
                <a:tc>
                  <a:txBody>
                    <a:bodyPr/>
                    <a:lstStyle/>
                    <a:p>
                      <a:pPr algn="ctr"/>
                      <a:endParaRPr lang="en-US"/>
                    </a:p>
                  </a:txBody>
                  <a:tcPr/>
                </a:tc>
                <a:extLst>
                  <a:ext uri="{0D108BD9-81ED-4DB2-BD59-A6C34878D82A}">
                    <a16:rowId xmlns:a16="http://schemas.microsoft.com/office/drawing/2014/main" val="2634107574"/>
                  </a:ext>
                </a:extLst>
              </a:tr>
              <a:tr h="370840">
                <a:tc>
                  <a:txBody>
                    <a:bodyPr/>
                    <a:lstStyle/>
                    <a:p>
                      <a:pPr algn="ctr"/>
                      <a:endParaRPr lang="en-US"/>
                    </a:p>
                  </a:txBody>
                  <a:tcPr/>
                </a:tc>
                <a:tc>
                  <a:txBody>
                    <a:bodyPr/>
                    <a:lstStyle/>
                    <a:p>
                      <a:pPr algn="ctr"/>
                      <a:endParaRPr lang="en-US"/>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Total</a:t>
                      </a:r>
                    </a:p>
                  </a:txBody>
                  <a:tcPr/>
                </a:tc>
                <a:extLst>
                  <a:ext uri="{0D108BD9-81ED-4DB2-BD59-A6C34878D82A}">
                    <a16:rowId xmlns:a16="http://schemas.microsoft.com/office/drawing/2014/main" val="2874241570"/>
                  </a:ext>
                </a:extLst>
              </a:tr>
              <a:tr h="370840">
                <a:tc>
                  <a:txBody>
                    <a:bodyPr/>
                    <a:lstStyle/>
                    <a:p>
                      <a:pPr algn="ctr"/>
                      <a:r>
                        <a:rPr lang="en-US" dirty="0"/>
                        <a:t>Windy</a:t>
                      </a:r>
                    </a:p>
                  </a:txBody>
                  <a:tcPr/>
                </a:tc>
                <a:tc>
                  <a:txBody>
                    <a:bodyPr/>
                    <a:lstStyle/>
                    <a:p>
                      <a:pPr algn="ctr"/>
                      <a:r>
                        <a:rPr lang="en-US" dirty="0"/>
                        <a:t>True</a:t>
                      </a:r>
                    </a:p>
                  </a:txBody>
                  <a:tcPr/>
                </a:tc>
                <a:tc>
                  <a:txBody>
                    <a:bodyPr/>
                    <a:lstStyle/>
                    <a:p>
                      <a:pPr algn="ctr"/>
                      <a:r>
                        <a:rPr lang="en-US" dirty="0"/>
                        <a:t>0</a:t>
                      </a:r>
                    </a:p>
                  </a:txBody>
                  <a:tcPr/>
                </a:tc>
                <a:tc>
                  <a:txBody>
                    <a:bodyPr/>
                    <a:lstStyle/>
                    <a:p>
                      <a:pPr algn="ctr"/>
                      <a:r>
                        <a:rPr lang="en-US" dirty="0"/>
                        <a:t>2</a:t>
                      </a:r>
                    </a:p>
                  </a:txBody>
                  <a:tcPr/>
                </a:tc>
                <a:tc>
                  <a:txBody>
                    <a:bodyPr/>
                    <a:lstStyle/>
                    <a:p>
                      <a:pPr algn="ctr"/>
                      <a:r>
                        <a:rPr lang="en-US" dirty="0"/>
                        <a:t>2</a:t>
                      </a:r>
                    </a:p>
                  </a:txBody>
                  <a:tcPr/>
                </a:tc>
                <a:extLst>
                  <a:ext uri="{0D108BD9-81ED-4DB2-BD59-A6C34878D82A}">
                    <a16:rowId xmlns:a16="http://schemas.microsoft.com/office/drawing/2014/main" val="2902570775"/>
                  </a:ext>
                </a:extLst>
              </a:tr>
              <a:tr h="370840">
                <a:tc>
                  <a:txBody>
                    <a:bodyPr/>
                    <a:lstStyle/>
                    <a:p>
                      <a:pPr algn="ctr"/>
                      <a:endParaRPr lang="en-US" dirty="0"/>
                    </a:p>
                  </a:txBody>
                  <a:tcPr/>
                </a:tc>
                <a:tc>
                  <a:txBody>
                    <a:bodyPr/>
                    <a:lstStyle/>
                    <a:p>
                      <a:pPr algn="ctr"/>
                      <a:r>
                        <a:rPr lang="en-US" dirty="0"/>
                        <a:t>False</a:t>
                      </a:r>
                    </a:p>
                  </a:txBody>
                  <a:tcPr/>
                </a:tc>
                <a:tc>
                  <a:txBody>
                    <a:bodyPr/>
                    <a:lstStyle/>
                    <a:p>
                      <a:pPr algn="ctr"/>
                      <a:r>
                        <a:rPr lang="en-US" dirty="0"/>
                        <a:t>3</a:t>
                      </a:r>
                    </a:p>
                  </a:txBody>
                  <a:tcPr/>
                </a:tc>
                <a:tc>
                  <a:txBody>
                    <a:bodyPr/>
                    <a:lstStyle/>
                    <a:p>
                      <a:pPr algn="ctr"/>
                      <a:r>
                        <a:rPr lang="en-US" dirty="0"/>
                        <a:t>0</a:t>
                      </a:r>
                    </a:p>
                  </a:txBody>
                  <a:tcPr/>
                </a:tc>
                <a:tc>
                  <a:txBody>
                    <a:bodyPr/>
                    <a:lstStyle/>
                    <a:p>
                      <a:pPr algn="ctr"/>
                      <a:r>
                        <a:rPr lang="en-US" dirty="0"/>
                        <a:t>3</a:t>
                      </a:r>
                    </a:p>
                  </a:txBody>
                  <a:tcPr/>
                </a:tc>
                <a:extLst>
                  <a:ext uri="{0D108BD9-81ED-4DB2-BD59-A6C34878D82A}">
                    <a16:rowId xmlns:a16="http://schemas.microsoft.com/office/drawing/2014/main" val="2076662734"/>
                  </a:ext>
                </a:extLst>
              </a:tr>
              <a:tr h="370840">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r>
                        <a:rPr lang="en-US" dirty="0"/>
                        <a:t>5</a:t>
                      </a:r>
                    </a:p>
                  </a:txBody>
                  <a:tcPr/>
                </a:tc>
                <a:extLst>
                  <a:ext uri="{0D108BD9-81ED-4DB2-BD59-A6C34878D82A}">
                    <a16:rowId xmlns:a16="http://schemas.microsoft.com/office/drawing/2014/main" val="720964719"/>
                  </a:ext>
                </a:extLst>
              </a:tr>
            </a:tbl>
          </a:graphicData>
        </a:graphic>
      </p:graphicFrame>
    </p:spTree>
    <p:extLst>
      <p:ext uri="{BB962C8B-B14F-4D97-AF65-F5344CB8AC3E}">
        <p14:creationId xmlns:p14="http://schemas.microsoft.com/office/powerpoint/2010/main" val="1935899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4B50B9D-E2F9-4792-8715-109C163DE8D2}"/>
              </a:ext>
            </a:extLst>
          </p:cNvPr>
          <p:cNvGrpSpPr/>
          <p:nvPr/>
        </p:nvGrpSpPr>
        <p:grpSpPr>
          <a:xfrm>
            <a:off x="512288" y="587397"/>
            <a:ext cx="11727799" cy="5043737"/>
            <a:chOff x="-900404" y="4323828"/>
            <a:chExt cx="11727799" cy="5043737"/>
          </a:xfrm>
        </p:grpSpPr>
        <p:sp>
          <p:nvSpPr>
            <p:cNvPr id="3" name="Rectangle 2">
              <a:extLst>
                <a:ext uri="{FF2B5EF4-FFF2-40B4-BE49-F238E27FC236}">
                  <a16:creationId xmlns:a16="http://schemas.microsoft.com/office/drawing/2014/main" id="{72B327FD-2153-4D9D-BBF1-93E72D9EDF6D}"/>
                </a:ext>
              </a:extLst>
            </p:cNvPr>
            <p:cNvSpPr/>
            <p:nvPr/>
          </p:nvSpPr>
          <p:spPr>
            <a:xfrm>
              <a:off x="3731178" y="4323828"/>
              <a:ext cx="2161309" cy="548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Outlook</a:t>
              </a:r>
            </a:p>
          </p:txBody>
        </p:sp>
        <p:cxnSp>
          <p:nvCxnSpPr>
            <p:cNvPr id="4" name="Straight Connector 3">
              <a:extLst>
                <a:ext uri="{FF2B5EF4-FFF2-40B4-BE49-F238E27FC236}">
                  <a16:creationId xmlns:a16="http://schemas.microsoft.com/office/drawing/2014/main" id="{EC107AD0-6F14-47AB-B02D-8DBAA208972C}"/>
                </a:ext>
              </a:extLst>
            </p:cNvPr>
            <p:cNvCxnSpPr>
              <a:cxnSpLocks/>
            </p:cNvCxnSpPr>
            <p:nvPr/>
          </p:nvCxnSpPr>
          <p:spPr>
            <a:xfrm>
              <a:off x="5220406" y="4842081"/>
              <a:ext cx="1231441" cy="693825"/>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 name="Straight Connector 4">
              <a:extLst>
                <a:ext uri="{FF2B5EF4-FFF2-40B4-BE49-F238E27FC236}">
                  <a16:creationId xmlns:a16="http://schemas.microsoft.com/office/drawing/2014/main" id="{CAD49D55-FC9F-4A49-B64D-E96ED2EFFA50}"/>
                </a:ext>
              </a:extLst>
            </p:cNvPr>
            <p:cNvCxnSpPr>
              <a:cxnSpLocks/>
            </p:cNvCxnSpPr>
            <p:nvPr/>
          </p:nvCxnSpPr>
          <p:spPr>
            <a:xfrm>
              <a:off x="4811832" y="4871516"/>
              <a:ext cx="0" cy="75648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 name="Straight Connector 5">
              <a:extLst>
                <a:ext uri="{FF2B5EF4-FFF2-40B4-BE49-F238E27FC236}">
                  <a16:creationId xmlns:a16="http://schemas.microsoft.com/office/drawing/2014/main" id="{678345E8-9EA3-414E-A22A-3688A95CE13A}"/>
                </a:ext>
              </a:extLst>
            </p:cNvPr>
            <p:cNvCxnSpPr>
              <a:cxnSpLocks/>
            </p:cNvCxnSpPr>
            <p:nvPr/>
          </p:nvCxnSpPr>
          <p:spPr>
            <a:xfrm flipH="1">
              <a:off x="2380373" y="5739461"/>
              <a:ext cx="979304" cy="662489"/>
            </a:xfrm>
            <a:prstGeom prst="line">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B6773DD4-ED15-4C15-BAFF-77A48B15AA5B}"/>
                </a:ext>
              </a:extLst>
            </p:cNvPr>
            <p:cNvSpPr txBox="1"/>
            <p:nvPr/>
          </p:nvSpPr>
          <p:spPr>
            <a:xfrm>
              <a:off x="4464209" y="6538449"/>
              <a:ext cx="720422" cy="523220"/>
            </a:xfrm>
            <a:prstGeom prst="rect">
              <a:avLst/>
            </a:prstGeom>
            <a:noFill/>
          </p:spPr>
          <p:txBody>
            <a:bodyPr wrap="square" rtlCol="0">
              <a:spAutoFit/>
            </a:bodyPr>
            <a:lstStyle/>
            <a:p>
              <a:r>
                <a:rPr lang="en-US" sz="2800" b="1" dirty="0"/>
                <a:t>Yes</a:t>
              </a:r>
            </a:p>
          </p:txBody>
        </p:sp>
        <p:sp>
          <p:nvSpPr>
            <p:cNvPr id="8" name="TextBox 7">
              <a:extLst>
                <a:ext uri="{FF2B5EF4-FFF2-40B4-BE49-F238E27FC236}">
                  <a16:creationId xmlns:a16="http://schemas.microsoft.com/office/drawing/2014/main" id="{311DFE54-BE9F-4C1B-A7C7-5AACE41408B1}"/>
                </a:ext>
              </a:extLst>
            </p:cNvPr>
            <p:cNvSpPr txBox="1"/>
            <p:nvPr/>
          </p:nvSpPr>
          <p:spPr>
            <a:xfrm>
              <a:off x="6343890" y="5483771"/>
              <a:ext cx="927316" cy="369332"/>
            </a:xfrm>
            <a:prstGeom prst="rect">
              <a:avLst/>
            </a:prstGeom>
            <a:noFill/>
          </p:spPr>
          <p:txBody>
            <a:bodyPr wrap="square" rtlCol="0">
              <a:spAutoFit/>
            </a:bodyPr>
            <a:lstStyle/>
            <a:p>
              <a:r>
                <a:rPr lang="en-US" dirty="0"/>
                <a:t>Rainy</a:t>
              </a:r>
            </a:p>
          </p:txBody>
        </p:sp>
        <p:sp>
          <p:nvSpPr>
            <p:cNvPr id="9" name="TextBox 8">
              <a:extLst>
                <a:ext uri="{FF2B5EF4-FFF2-40B4-BE49-F238E27FC236}">
                  <a16:creationId xmlns:a16="http://schemas.microsoft.com/office/drawing/2014/main" id="{9DA89353-16C1-4CCC-A5C3-20384CDEF420}"/>
                </a:ext>
              </a:extLst>
            </p:cNvPr>
            <p:cNvSpPr txBox="1"/>
            <p:nvPr/>
          </p:nvSpPr>
          <p:spPr>
            <a:xfrm>
              <a:off x="4312273" y="5535906"/>
              <a:ext cx="1024295" cy="369332"/>
            </a:xfrm>
            <a:prstGeom prst="rect">
              <a:avLst/>
            </a:prstGeom>
            <a:noFill/>
          </p:spPr>
          <p:txBody>
            <a:bodyPr wrap="square" rtlCol="0">
              <a:spAutoFit/>
            </a:bodyPr>
            <a:lstStyle/>
            <a:p>
              <a:r>
                <a:rPr lang="en-US" dirty="0"/>
                <a:t>Overcast</a:t>
              </a:r>
            </a:p>
          </p:txBody>
        </p:sp>
        <p:sp>
          <p:nvSpPr>
            <p:cNvPr id="10" name="TextBox 9">
              <a:extLst>
                <a:ext uri="{FF2B5EF4-FFF2-40B4-BE49-F238E27FC236}">
                  <a16:creationId xmlns:a16="http://schemas.microsoft.com/office/drawing/2014/main" id="{B5FC6053-9306-47E8-A7D7-BE273D0454DB}"/>
                </a:ext>
              </a:extLst>
            </p:cNvPr>
            <p:cNvSpPr txBox="1"/>
            <p:nvPr/>
          </p:nvSpPr>
          <p:spPr>
            <a:xfrm>
              <a:off x="3074327" y="5445986"/>
              <a:ext cx="875393" cy="369332"/>
            </a:xfrm>
            <a:prstGeom prst="rect">
              <a:avLst/>
            </a:prstGeom>
            <a:noFill/>
          </p:spPr>
          <p:txBody>
            <a:bodyPr wrap="square" rtlCol="0">
              <a:spAutoFit/>
            </a:bodyPr>
            <a:lstStyle/>
            <a:p>
              <a:r>
                <a:rPr lang="en-US" dirty="0"/>
                <a:t>Sunny</a:t>
              </a:r>
            </a:p>
          </p:txBody>
        </p:sp>
        <p:sp>
          <p:nvSpPr>
            <p:cNvPr id="11" name="Rectangle 10">
              <a:extLst>
                <a:ext uri="{FF2B5EF4-FFF2-40B4-BE49-F238E27FC236}">
                  <a16:creationId xmlns:a16="http://schemas.microsoft.com/office/drawing/2014/main" id="{ADB586B0-E17A-4E77-AA09-066A6C0AE0A9}"/>
                </a:ext>
              </a:extLst>
            </p:cNvPr>
            <p:cNvSpPr/>
            <p:nvPr/>
          </p:nvSpPr>
          <p:spPr>
            <a:xfrm>
              <a:off x="1178836" y="6445631"/>
              <a:ext cx="1797329" cy="548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Humidity</a:t>
              </a:r>
            </a:p>
          </p:txBody>
        </p:sp>
        <p:cxnSp>
          <p:nvCxnSpPr>
            <p:cNvPr id="12" name="Straight Connector 11">
              <a:extLst>
                <a:ext uri="{FF2B5EF4-FFF2-40B4-BE49-F238E27FC236}">
                  <a16:creationId xmlns:a16="http://schemas.microsoft.com/office/drawing/2014/main" id="{74ECB364-5155-4169-A0C9-9C879ED11719}"/>
                </a:ext>
              </a:extLst>
            </p:cNvPr>
            <p:cNvCxnSpPr>
              <a:cxnSpLocks/>
            </p:cNvCxnSpPr>
            <p:nvPr/>
          </p:nvCxnSpPr>
          <p:spPr>
            <a:xfrm flipH="1">
              <a:off x="895502" y="7006470"/>
              <a:ext cx="1117391" cy="825126"/>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3" name="Straight Connector 12">
              <a:extLst>
                <a:ext uri="{FF2B5EF4-FFF2-40B4-BE49-F238E27FC236}">
                  <a16:creationId xmlns:a16="http://schemas.microsoft.com/office/drawing/2014/main" id="{FFA632F2-AE47-4E37-891D-7997290423CE}"/>
                </a:ext>
              </a:extLst>
            </p:cNvPr>
            <p:cNvCxnSpPr>
              <a:cxnSpLocks/>
            </p:cNvCxnSpPr>
            <p:nvPr/>
          </p:nvCxnSpPr>
          <p:spPr>
            <a:xfrm>
              <a:off x="2075601" y="7012193"/>
              <a:ext cx="1140261" cy="889317"/>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14" name="TextBox 13">
              <a:extLst>
                <a:ext uri="{FF2B5EF4-FFF2-40B4-BE49-F238E27FC236}">
                  <a16:creationId xmlns:a16="http://schemas.microsoft.com/office/drawing/2014/main" id="{857799FC-A69A-42C1-9AFB-CF48DA266C61}"/>
                </a:ext>
              </a:extLst>
            </p:cNvPr>
            <p:cNvSpPr txBox="1"/>
            <p:nvPr/>
          </p:nvSpPr>
          <p:spPr>
            <a:xfrm>
              <a:off x="2994420" y="7819947"/>
              <a:ext cx="875393" cy="369332"/>
            </a:xfrm>
            <a:prstGeom prst="rect">
              <a:avLst/>
            </a:prstGeom>
            <a:noFill/>
          </p:spPr>
          <p:txBody>
            <a:bodyPr wrap="square" rtlCol="0">
              <a:spAutoFit/>
            </a:bodyPr>
            <a:lstStyle/>
            <a:p>
              <a:r>
                <a:rPr lang="en-US" dirty="0"/>
                <a:t>high</a:t>
              </a:r>
            </a:p>
          </p:txBody>
        </p:sp>
        <p:sp>
          <p:nvSpPr>
            <p:cNvPr id="15" name="TextBox 14">
              <a:extLst>
                <a:ext uri="{FF2B5EF4-FFF2-40B4-BE49-F238E27FC236}">
                  <a16:creationId xmlns:a16="http://schemas.microsoft.com/office/drawing/2014/main" id="{7166A6F7-D991-4CD9-84A1-8EC9E14430DA}"/>
                </a:ext>
              </a:extLst>
            </p:cNvPr>
            <p:cNvSpPr txBox="1"/>
            <p:nvPr/>
          </p:nvSpPr>
          <p:spPr>
            <a:xfrm>
              <a:off x="364694" y="7716844"/>
              <a:ext cx="875393" cy="369332"/>
            </a:xfrm>
            <a:prstGeom prst="rect">
              <a:avLst/>
            </a:prstGeom>
            <a:noFill/>
          </p:spPr>
          <p:txBody>
            <a:bodyPr wrap="square" rtlCol="0">
              <a:spAutoFit/>
            </a:bodyPr>
            <a:lstStyle/>
            <a:p>
              <a:r>
                <a:rPr lang="en-US" dirty="0"/>
                <a:t>Normal</a:t>
              </a:r>
            </a:p>
          </p:txBody>
        </p:sp>
        <p:sp>
          <p:nvSpPr>
            <p:cNvPr id="16" name="TextBox 15">
              <a:extLst>
                <a:ext uri="{FF2B5EF4-FFF2-40B4-BE49-F238E27FC236}">
                  <a16:creationId xmlns:a16="http://schemas.microsoft.com/office/drawing/2014/main" id="{C1985B41-5778-4E0B-95EA-CC531F0B45F7}"/>
                </a:ext>
              </a:extLst>
            </p:cNvPr>
            <p:cNvSpPr txBox="1"/>
            <p:nvPr/>
          </p:nvSpPr>
          <p:spPr>
            <a:xfrm>
              <a:off x="-900404" y="8736780"/>
              <a:ext cx="720422" cy="523220"/>
            </a:xfrm>
            <a:prstGeom prst="rect">
              <a:avLst/>
            </a:prstGeom>
            <a:noFill/>
          </p:spPr>
          <p:txBody>
            <a:bodyPr wrap="square" rtlCol="0">
              <a:spAutoFit/>
            </a:bodyPr>
            <a:lstStyle/>
            <a:p>
              <a:r>
                <a:rPr lang="en-US" sz="2800" b="1" dirty="0"/>
                <a:t>Yes</a:t>
              </a:r>
            </a:p>
          </p:txBody>
        </p:sp>
        <p:sp>
          <p:nvSpPr>
            <p:cNvPr id="17" name="TextBox 16">
              <a:extLst>
                <a:ext uri="{FF2B5EF4-FFF2-40B4-BE49-F238E27FC236}">
                  <a16:creationId xmlns:a16="http://schemas.microsoft.com/office/drawing/2014/main" id="{35874722-6AD0-4497-A5DB-BF18AA41305C}"/>
                </a:ext>
              </a:extLst>
            </p:cNvPr>
            <p:cNvSpPr txBox="1"/>
            <p:nvPr/>
          </p:nvSpPr>
          <p:spPr>
            <a:xfrm>
              <a:off x="4237884" y="8844345"/>
              <a:ext cx="720422" cy="523220"/>
            </a:xfrm>
            <a:prstGeom prst="rect">
              <a:avLst/>
            </a:prstGeom>
            <a:noFill/>
          </p:spPr>
          <p:txBody>
            <a:bodyPr wrap="square" rtlCol="0">
              <a:spAutoFit/>
            </a:bodyPr>
            <a:lstStyle/>
            <a:p>
              <a:r>
                <a:rPr lang="en-US" sz="2800" b="1" dirty="0"/>
                <a:t>No</a:t>
              </a:r>
            </a:p>
          </p:txBody>
        </p:sp>
        <p:cxnSp>
          <p:nvCxnSpPr>
            <p:cNvPr id="18" name="Straight Connector 17">
              <a:extLst>
                <a:ext uri="{FF2B5EF4-FFF2-40B4-BE49-F238E27FC236}">
                  <a16:creationId xmlns:a16="http://schemas.microsoft.com/office/drawing/2014/main" id="{EFF8A898-ACD8-4BB8-94E0-F9B84BD51FD5}"/>
                </a:ext>
              </a:extLst>
            </p:cNvPr>
            <p:cNvCxnSpPr>
              <a:cxnSpLocks/>
            </p:cNvCxnSpPr>
            <p:nvPr/>
          </p:nvCxnSpPr>
          <p:spPr>
            <a:xfrm flipH="1">
              <a:off x="3567272" y="4871516"/>
              <a:ext cx="861543" cy="66439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9" name="Straight Connector 18">
              <a:extLst>
                <a:ext uri="{FF2B5EF4-FFF2-40B4-BE49-F238E27FC236}">
                  <a16:creationId xmlns:a16="http://schemas.microsoft.com/office/drawing/2014/main" id="{3D5177EE-CC5C-4383-BB0D-1A94DD1FCFFA}"/>
                </a:ext>
              </a:extLst>
            </p:cNvPr>
            <p:cNvCxnSpPr>
              <a:cxnSpLocks/>
            </p:cNvCxnSpPr>
            <p:nvPr/>
          </p:nvCxnSpPr>
          <p:spPr>
            <a:xfrm flipH="1">
              <a:off x="-453904" y="8019219"/>
              <a:ext cx="1117391" cy="825126"/>
            </a:xfrm>
            <a:prstGeom prst="line">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35EFBCAB-989C-47B4-8A79-FCF9989C91E0}"/>
                </a:ext>
              </a:extLst>
            </p:cNvPr>
            <p:cNvCxnSpPr>
              <a:cxnSpLocks/>
            </p:cNvCxnSpPr>
            <p:nvPr/>
          </p:nvCxnSpPr>
          <p:spPr>
            <a:xfrm>
              <a:off x="3385537" y="8094533"/>
              <a:ext cx="1140261" cy="889317"/>
            </a:xfrm>
            <a:prstGeom prst="line">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81E3A5E1-5131-42D8-BA62-E7193AD241D6}"/>
                </a:ext>
              </a:extLst>
            </p:cNvPr>
            <p:cNvCxnSpPr>
              <a:cxnSpLocks/>
            </p:cNvCxnSpPr>
            <p:nvPr/>
          </p:nvCxnSpPr>
          <p:spPr>
            <a:xfrm>
              <a:off x="4811832" y="5815318"/>
              <a:ext cx="0" cy="756480"/>
            </a:xfrm>
            <a:prstGeom prst="line">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7BE2DA57-435F-445B-89B6-C7D74A6C331A}"/>
                </a:ext>
              </a:extLst>
            </p:cNvPr>
            <p:cNvCxnSpPr>
              <a:cxnSpLocks/>
            </p:cNvCxnSpPr>
            <p:nvPr/>
          </p:nvCxnSpPr>
          <p:spPr>
            <a:xfrm>
              <a:off x="6788723" y="5805278"/>
              <a:ext cx="1075750" cy="596672"/>
            </a:xfrm>
            <a:prstGeom prst="line">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Rectangle 22">
              <a:extLst>
                <a:ext uri="{FF2B5EF4-FFF2-40B4-BE49-F238E27FC236}">
                  <a16:creationId xmlns:a16="http://schemas.microsoft.com/office/drawing/2014/main" id="{B6B6FC25-0926-4801-84AB-E49C8B71D3BD}"/>
                </a:ext>
              </a:extLst>
            </p:cNvPr>
            <p:cNvSpPr/>
            <p:nvPr/>
          </p:nvSpPr>
          <p:spPr>
            <a:xfrm>
              <a:off x="7121499" y="6445631"/>
              <a:ext cx="1797329" cy="548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Windy</a:t>
              </a:r>
            </a:p>
          </p:txBody>
        </p:sp>
        <p:cxnSp>
          <p:nvCxnSpPr>
            <p:cNvPr id="25" name="Straight Connector 24">
              <a:extLst>
                <a:ext uri="{FF2B5EF4-FFF2-40B4-BE49-F238E27FC236}">
                  <a16:creationId xmlns:a16="http://schemas.microsoft.com/office/drawing/2014/main" id="{B0335708-8D98-4309-AC52-42714CD896A1}"/>
                </a:ext>
              </a:extLst>
            </p:cNvPr>
            <p:cNvCxnSpPr>
              <a:cxnSpLocks/>
            </p:cNvCxnSpPr>
            <p:nvPr/>
          </p:nvCxnSpPr>
          <p:spPr>
            <a:xfrm flipH="1">
              <a:off x="6764591" y="6994177"/>
              <a:ext cx="1117391" cy="825126"/>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6" name="Straight Connector 25">
              <a:extLst>
                <a:ext uri="{FF2B5EF4-FFF2-40B4-BE49-F238E27FC236}">
                  <a16:creationId xmlns:a16="http://schemas.microsoft.com/office/drawing/2014/main" id="{E5F13480-1DB2-4DB5-A946-2CF0AC4FEE8E}"/>
                </a:ext>
              </a:extLst>
            </p:cNvPr>
            <p:cNvCxnSpPr>
              <a:cxnSpLocks/>
            </p:cNvCxnSpPr>
            <p:nvPr/>
          </p:nvCxnSpPr>
          <p:spPr>
            <a:xfrm>
              <a:off x="7944690" y="6999900"/>
              <a:ext cx="1140261" cy="889317"/>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27" name="TextBox 26">
              <a:extLst>
                <a:ext uri="{FF2B5EF4-FFF2-40B4-BE49-F238E27FC236}">
                  <a16:creationId xmlns:a16="http://schemas.microsoft.com/office/drawing/2014/main" id="{93CB876F-B6FA-47B8-BA48-5A9CC728EF7A}"/>
                </a:ext>
              </a:extLst>
            </p:cNvPr>
            <p:cNvSpPr txBox="1"/>
            <p:nvPr/>
          </p:nvSpPr>
          <p:spPr>
            <a:xfrm>
              <a:off x="8944015" y="7819303"/>
              <a:ext cx="875393" cy="369332"/>
            </a:xfrm>
            <a:prstGeom prst="rect">
              <a:avLst/>
            </a:prstGeom>
            <a:noFill/>
          </p:spPr>
          <p:txBody>
            <a:bodyPr wrap="square" rtlCol="0">
              <a:spAutoFit/>
            </a:bodyPr>
            <a:lstStyle/>
            <a:p>
              <a:r>
                <a:rPr lang="en-US" dirty="0"/>
                <a:t>True</a:t>
              </a:r>
            </a:p>
          </p:txBody>
        </p:sp>
        <p:sp>
          <p:nvSpPr>
            <p:cNvPr id="28" name="TextBox 27">
              <a:extLst>
                <a:ext uri="{FF2B5EF4-FFF2-40B4-BE49-F238E27FC236}">
                  <a16:creationId xmlns:a16="http://schemas.microsoft.com/office/drawing/2014/main" id="{BFC9AB75-E8A3-4512-A5B0-316CEA570B4E}"/>
                </a:ext>
              </a:extLst>
            </p:cNvPr>
            <p:cNvSpPr txBox="1"/>
            <p:nvPr/>
          </p:nvSpPr>
          <p:spPr>
            <a:xfrm>
              <a:off x="6233783" y="7704551"/>
              <a:ext cx="875393" cy="369332"/>
            </a:xfrm>
            <a:prstGeom prst="rect">
              <a:avLst/>
            </a:prstGeom>
            <a:noFill/>
          </p:spPr>
          <p:txBody>
            <a:bodyPr wrap="square" rtlCol="0">
              <a:spAutoFit/>
            </a:bodyPr>
            <a:lstStyle/>
            <a:p>
              <a:r>
                <a:rPr lang="en-US" dirty="0"/>
                <a:t>False</a:t>
              </a:r>
            </a:p>
          </p:txBody>
        </p:sp>
        <p:sp>
          <p:nvSpPr>
            <p:cNvPr id="29" name="TextBox 28">
              <a:extLst>
                <a:ext uri="{FF2B5EF4-FFF2-40B4-BE49-F238E27FC236}">
                  <a16:creationId xmlns:a16="http://schemas.microsoft.com/office/drawing/2014/main" id="{6C1A5F77-984A-4D30-BFB6-59956347C8C6}"/>
                </a:ext>
              </a:extLst>
            </p:cNvPr>
            <p:cNvSpPr txBox="1"/>
            <p:nvPr/>
          </p:nvSpPr>
          <p:spPr>
            <a:xfrm>
              <a:off x="4968685" y="8724487"/>
              <a:ext cx="720422" cy="523220"/>
            </a:xfrm>
            <a:prstGeom prst="rect">
              <a:avLst/>
            </a:prstGeom>
            <a:noFill/>
          </p:spPr>
          <p:txBody>
            <a:bodyPr wrap="square" rtlCol="0">
              <a:spAutoFit/>
            </a:bodyPr>
            <a:lstStyle/>
            <a:p>
              <a:r>
                <a:rPr lang="en-US" sz="2800" b="1" dirty="0"/>
                <a:t>Yes</a:t>
              </a:r>
            </a:p>
          </p:txBody>
        </p:sp>
        <p:sp>
          <p:nvSpPr>
            <p:cNvPr id="30" name="TextBox 29">
              <a:extLst>
                <a:ext uri="{FF2B5EF4-FFF2-40B4-BE49-F238E27FC236}">
                  <a16:creationId xmlns:a16="http://schemas.microsoft.com/office/drawing/2014/main" id="{BD8FAC1F-99F7-4F98-882F-50E03103E545}"/>
                </a:ext>
              </a:extLst>
            </p:cNvPr>
            <p:cNvSpPr txBox="1"/>
            <p:nvPr/>
          </p:nvSpPr>
          <p:spPr>
            <a:xfrm>
              <a:off x="10106973" y="8832052"/>
              <a:ext cx="720422" cy="523220"/>
            </a:xfrm>
            <a:prstGeom prst="rect">
              <a:avLst/>
            </a:prstGeom>
            <a:noFill/>
          </p:spPr>
          <p:txBody>
            <a:bodyPr wrap="square" rtlCol="0">
              <a:spAutoFit/>
            </a:bodyPr>
            <a:lstStyle/>
            <a:p>
              <a:r>
                <a:rPr lang="en-US" sz="2800" b="1" dirty="0"/>
                <a:t>No</a:t>
              </a:r>
            </a:p>
          </p:txBody>
        </p:sp>
        <p:cxnSp>
          <p:nvCxnSpPr>
            <p:cNvPr id="31" name="Straight Connector 30">
              <a:extLst>
                <a:ext uri="{FF2B5EF4-FFF2-40B4-BE49-F238E27FC236}">
                  <a16:creationId xmlns:a16="http://schemas.microsoft.com/office/drawing/2014/main" id="{0A541E16-F41F-476F-84E8-72F2818EBDD4}"/>
                </a:ext>
              </a:extLst>
            </p:cNvPr>
            <p:cNvCxnSpPr>
              <a:cxnSpLocks/>
            </p:cNvCxnSpPr>
            <p:nvPr/>
          </p:nvCxnSpPr>
          <p:spPr>
            <a:xfrm flipH="1">
              <a:off x="5415185" y="8006926"/>
              <a:ext cx="1117391" cy="825126"/>
            </a:xfrm>
            <a:prstGeom prst="line">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D614E9EE-CB24-42C2-A86D-BFA0CCD40A6A}"/>
                </a:ext>
              </a:extLst>
            </p:cNvPr>
            <p:cNvCxnSpPr>
              <a:cxnSpLocks/>
            </p:cNvCxnSpPr>
            <p:nvPr/>
          </p:nvCxnSpPr>
          <p:spPr>
            <a:xfrm>
              <a:off x="9254626" y="8082240"/>
              <a:ext cx="1140261" cy="889317"/>
            </a:xfrm>
            <a:prstGeom prst="line">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132951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9296-105E-41AE-8E2B-2D1E5D593C52}"/>
              </a:ext>
            </a:extLst>
          </p:cNvPr>
          <p:cNvSpPr>
            <a:spLocks noGrp="1"/>
          </p:cNvSpPr>
          <p:nvPr>
            <p:ph type="title"/>
          </p:nvPr>
        </p:nvSpPr>
        <p:spPr>
          <a:xfrm>
            <a:off x="476771" y="2766218"/>
            <a:ext cx="10515600" cy="1325563"/>
          </a:xfrm>
        </p:spPr>
        <p:txBody>
          <a:bodyPr>
            <a:normAutofit fontScale="90000"/>
          </a:bodyPr>
          <a:lstStyle/>
          <a:p>
            <a:pPr algn="ctr"/>
            <a:r>
              <a:rPr lang="en-US" sz="7200" dirty="0">
                <a:latin typeface="Algerian" panose="04020705040A02060702" pitchFamily="82" charset="0"/>
              </a:rPr>
              <a:t>Key-Nearest Neighbor</a:t>
            </a:r>
          </a:p>
        </p:txBody>
      </p:sp>
    </p:spTree>
    <p:extLst>
      <p:ext uri="{BB962C8B-B14F-4D97-AF65-F5344CB8AC3E}">
        <p14:creationId xmlns:p14="http://schemas.microsoft.com/office/powerpoint/2010/main" val="2284768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D5D242F-AA01-47A2-97E3-6644A7A114B8}"/>
              </a:ext>
            </a:extLst>
          </p:cNvPr>
          <p:cNvSpPr>
            <a:spLocks noChangeArrowheads="1"/>
          </p:cNvSpPr>
          <p:nvPr/>
        </p:nvSpPr>
        <p:spPr bwMode="auto">
          <a:xfrm>
            <a:off x="532660" y="783786"/>
            <a:ext cx="10164932" cy="4198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step by step on how to compute K-nearest neighbors KNN algorithm:</a:t>
            </a:r>
            <a:endParaRPr kumimoji="0" lang="en-US" altLang="en-US" sz="1200" b="0" i="0" u="none" strike="noStrike" cap="none" normalizeH="0" baseline="0" dirty="0">
              <a:ln>
                <a:noFill/>
              </a:ln>
              <a:solidFill>
                <a:schemeClr val="tx1"/>
              </a:solidFill>
              <a:effectLst/>
            </a:endParaRPr>
          </a:p>
          <a:p>
            <a:pPr marL="914400" lvl="1" indent="-457200" eaLnBrk="0" fontAlgn="base" hangingPunct="0">
              <a:spcBef>
                <a:spcPct val="0"/>
              </a:spcBef>
              <a:spcAft>
                <a:spcPct val="0"/>
              </a:spcAft>
              <a:buFont typeface="+mj-lt"/>
              <a:buAutoNum type="arabicParenR"/>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Determine parameter k = number of nearest neighbors</a:t>
            </a:r>
          </a:p>
          <a:p>
            <a:pPr marL="914400" lvl="1" indent="-457200" eaLnBrk="0" fontAlgn="base" hangingPunct="0">
              <a:spcBef>
                <a:spcPct val="0"/>
              </a:spcBef>
              <a:spcAft>
                <a:spcPct val="0"/>
              </a:spcAft>
              <a:buFont typeface="+mj-lt"/>
              <a:buAutoNum type="arabicParenR"/>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Calculate the distance between the query-instance and all the training samples</a:t>
            </a:r>
          </a:p>
          <a:p>
            <a:pPr marL="914400" lvl="1" indent="-457200" eaLnBrk="0" fontAlgn="base" hangingPunct="0">
              <a:spcBef>
                <a:spcPct val="0"/>
              </a:spcBef>
              <a:spcAft>
                <a:spcPct val="0"/>
              </a:spcAft>
              <a:buFont typeface="+mj-lt"/>
              <a:buAutoNum type="arabicParenR"/>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Sort the distance and determine nearest neighbors based on the K-</a:t>
            </a:r>
            <a:r>
              <a:rPr kumimoji="0" lang="en-US" altLang="en-US" sz="24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th</a:t>
            </a: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minimum distance</a:t>
            </a:r>
          </a:p>
          <a:p>
            <a:pPr marL="914400" lvl="1" indent="-457200" eaLnBrk="0" fontAlgn="base" hangingPunct="0">
              <a:spcBef>
                <a:spcPct val="0"/>
              </a:spcBef>
              <a:spcAft>
                <a:spcPct val="0"/>
              </a:spcAft>
              <a:buFont typeface="+mj-lt"/>
              <a:buAutoNum type="arabicParenR"/>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Gather the category of the nearest neighbors</a:t>
            </a:r>
          </a:p>
          <a:p>
            <a:pPr marL="914400" lvl="1" indent="-457200" eaLnBrk="0" fontAlgn="base" hangingPunct="0">
              <a:spcBef>
                <a:spcPct val="0"/>
              </a:spcBef>
              <a:spcAft>
                <a:spcPct val="0"/>
              </a:spcAft>
              <a:buFont typeface="+mj-lt"/>
              <a:buAutoNum type="arabicParenR"/>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Use simple majority of the category of nearest neighbors as the prediction value of the query instance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8194" name="Picture 2" descr="K Nearest Neighbors Numerical Example">
            <a:extLst>
              <a:ext uri="{FF2B5EF4-FFF2-40B4-BE49-F238E27FC236}">
                <a16:creationId xmlns:a16="http://schemas.microsoft.com/office/drawing/2014/main" id="{38991871-1FE6-4E66-9E47-E0FBF4D9F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004" y="3401797"/>
            <a:ext cx="85725"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299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77DF622-E264-4721-8DB2-F923DF2F7B87}"/>
              </a:ext>
            </a:extLst>
          </p:cNvPr>
          <p:cNvGraphicFramePr>
            <a:graphicFrameLocks noGrp="1"/>
          </p:cNvGraphicFramePr>
          <p:nvPr>
            <p:extLst>
              <p:ext uri="{D42A27DB-BD31-4B8C-83A1-F6EECF244321}">
                <p14:modId xmlns:p14="http://schemas.microsoft.com/office/powerpoint/2010/main" val="1619672026"/>
              </p:ext>
            </p:extLst>
          </p:nvPr>
        </p:nvGraphicFramePr>
        <p:xfrm>
          <a:off x="3838575" y="2279683"/>
          <a:ext cx="4857750" cy="3768688"/>
        </p:xfrm>
        <a:graphic>
          <a:graphicData uri="http://schemas.openxmlformats.org/drawingml/2006/table">
            <a:tbl>
              <a:tblPr firstRow="1" firstCol="1" bandRow="1">
                <a:tableStyleId>{5C22544A-7EE6-4342-B048-85BDC9FD1C3A}</a:tableStyleId>
              </a:tblPr>
              <a:tblGrid>
                <a:gridCol w="783507">
                  <a:extLst>
                    <a:ext uri="{9D8B030D-6E8A-4147-A177-3AD203B41FA5}">
                      <a16:colId xmlns:a16="http://schemas.microsoft.com/office/drawing/2014/main" val="3056011668"/>
                    </a:ext>
                  </a:extLst>
                </a:gridCol>
                <a:gridCol w="1253613">
                  <a:extLst>
                    <a:ext uri="{9D8B030D-6E8A-4147-A177-3AD203B41FA5}">
                      <a16:colId xmlns:a16="http://schemas.microsoft.com/office/drawing/2014/main" val="1878946638"/>
                    </a:ext>
                  </a:extLst>
                </a:gridCol>
                <a:gridCol w="940210">
                  <a:extLst>
                    <a:ext uri="{9D8B030D-6E8A-4147-A177-3AD203B41FA5}">
                      <a16:colId xmlns:a16="http://schemas.microsoft.com/office/drawing/2014/main" val="933190635"/>
                    </a:ext>
                  </a:extLst>
                </a:gridCol>
                <a:gridCol w="887976">
                  <a:extLst>
                    <a:ext uri="{9D8B030D-6E8A-4147-A177-3AD203B41FA5}">
                      <a16:colId xmlns:a16="http://schemas.microsoft.com/office/drawing/2014/main" val="52443951"/>
                    </a:ext>
                  </a:extLst>
                </a:gridCol>
                <a:gridCol w="992444">
                  <a:extLst>
                    <a:ext uri="{9D8B030D-6E8A-4147-A177-3AD203B41FA5}">
                      <a16:colId xmlns:a16="http://schemas.microsoft.com/office/drawing/2014/main" val="3837202071"/>
                    </a:ext>
                  </a:extLst>
                </a:gridCol>
              </a:tblGrid>
              <a:tr h="538384">
                <a:tc>
                  <a:txBody>
                    <a:bodyPr/>
                    <a:lstStyle/>
                    <a:p>
                      <a:pPr algn="ctr">
                        <a:lnSpc>
                          <a:spcPct val="115000"/>
                        </a:lnSpc>
                        <a:spcAft>
                          <a:spcPts val="0"/>
                        </a:spcAft>
                      </a:pPr>
                      <a:r>
                        <a:rPr lang="en-US" sz="1400">
                          <a:effectLst/>
                        </a:rPr>
                        <a:t>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Blood Pressure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Weight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Heart Attack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526444"/>
                  </a:ext>
                </a:extLst>
              </a:tr>
              <a:tr h="538384">
                <a:tc>
                  <a:txBody>
                    <a:bodyPr/>
                    <a:lstStyle/>
                    <a:p>
                      <a:pPr algn="ctr">
                        <a:lnSpc>
                          <a:spcPct val="115000"/>
                        </a:lnSpc>
                        <a:spcAft>
                          <a:spcPts val="0"/>
                        </a:spcAft>
                      </a:pPr>
                      <a:r>
                        <a:rPr lang="en-US" sz="14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High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dirty="0">
                          <a:effectLst/>
                        </a:rPr>
                        <a:t>40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70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No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63833351"/>
                  </a:ext>
                </a:extLst>
              </a:tr>
              <a:tr h="538384">
                <a:tc>
                  <a:txBody>
                    <a:bodyPr/>
                    <a:lstStyle/>
                    <a:p>
                      <a:pPr algn="ctr">
                        <a:lnSpc>
                          <a:spcPct val="115000"/>
                        </a:lnSpc>
                        <a:spcAft>
                          <a:spcPts val="0"/>
                        </a:spcAft>
                      </a:pPr>
                      <a:r>
                        <a:rPr lang="en-US" sz="14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Normal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30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65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No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92931345"/>
                  </a:ext>
                </a:extLst>
              </a:tr>
              <a:tr h="538384">
                <a:tc>
                  <a:txBody>
                    <a:bodyPr/>
                    <a:lstStyle/>
                    <a:p>
                      <a:pPr algn="ctr">
                        <a:lnSpc>
                          <a:spcPct val="115000"/>
                        </a:lnSpc>
                        <a:spcAft>
                          <a:spcPts val="0"/>
                        </a:spcAft>
                      </a:pPr>
                      <a:r>
                        <a:rPr lang="en-US" sz="14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High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45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80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Yes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68406778"/>
                  </a:ext>
                </a:extLst>
              </a:tr>
              <a:tr h="538384">
                <a:tc>
                  <a:txBody>
                    <a:bodyPr/>
                    <a:lstStyle/>
                    <a:p>
                      <a:pPr algn="ctr">
                        <a:lnSpc>
                          <a:spcPct val="115000"/>
                        </a:lnSpc>
                        <a:spcAft>
                          <a:spcPts val="0"/>
                        </a:spcAft>
                      </a:pPr>
                      <a:r>
                        <a:rPr lang="en-US" sz="14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60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68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No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80484515"/>
                  </a:ext>
                </a:extLst>
              </a:tr>
              <a:tr h="538384">
                <a:tc>
                  <a:txBody>
                    <a:bodyPr/>
                    <a:lstStyle/>
                    <a:p>
                      <a:pPr algn="ctr">
                        <a:lnSpc>
                          <a:spcPct val="115000"/>
                        </a:lnSpc>
                        <a:spcAft>
                          <a:spcPts val="0"/>
                        </a:spcAft>
                      </a:pPr>
                      <a:r>
                        <a:rPr lang="en-US" sz="14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Normal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50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110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Yes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03687168"/>
                  </a:ext>
                </a:extLst>
              </a:tr>
              <a:tr h="538384">
                <a:tc>
                  <a:txBody>
                    <a:bodyPr/>
                    <a:lstStyle/>
                    <a:p>
                      <a:pPr algn="ctr">
                        <a:lnSpc>
                          <a:spcPct val="115000"/>
                        </a:lnSpc>
                        <a:spcAft>
                          <a:spcPts val="0"/>
                        </a:spcAft>
                      </a:pPr>
                      <a:r>
                        <a:rPr lang="en-US" sz="1400">
                          <a:effectLst/>
                        </a:rPr>
                        <a:t>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Normal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55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74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dirty="0">
                          <a:effectLst/>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55304172"/>
                  </a:ext>
                </a:extLst>
              </a:tr>
            </a:tbl>
          </a:graphicData>
        </a:graphic>
      </p:graphicFrame>
      <p:sp>
        <p:nvSpPr>
          <p:cNvPr id="4" name="Rectangle 3">
            <a:extLst>
              <a:ext uri="{FF2B5EF4-FFF2-40B4-BE49-F238E27FC236}">
                <a16:creationId xmlns:a16="http://schemas.microsoft.com/office/drawing/2014/main" id="{04E39084-5206-4CB6-8EB7-426543F0884F}"/>
              </a:ext>
            </a:extLst>
          </p:cNvPr>
          <p:cNvSpPr/>
          <p:nvPr/>
        </p:nvSpPr>
        <p:spPr>
          <a:xfrm>
            <a:off x="438150" y="1065965"/>
            <a:ext cx="9391650" cy="916854"/>
          </a:xfrm>
          <a:prstGeom prst="rect">
            <a:avLst/>
          </a:prstGeom>
        </p:spPr>
        <p:txBody>
          <a:bodyPr wrap="square">
            <a:spAutoFit/>
          </a:bodyPr>
          <a:lstStyle/>
          <a:p>
            <a:pPr>
              <a:lnSpc>
                <a:spcPct val="115000"/>
              </a:lnSpc>
              <a:spcAft>
                <a:spcPts val="1000"/>
              </a:spcAft>
            </a:pPr>
            <a:r>
              <a:rPr lang="en-US" sz="2400" dirty="0">
                <a:latin typeface="Calibri" panose="020F0502020204030204" pitchFamily="34" charset="0"/>
                <a:ea typeface="Calibri" panose="020F0502020204030204" pitchFamily="34" charset="0"/>
                <a:cs typeface="Arial" panose="020B0604020202020204" pitchFamily="34" charset="0"/>
              </a:rPr>
              <a:t>Apply the Key-Nearest Neighbor ( KNN ) Algorithm to classify the last record in the table, Suppose that </a:t>
            </a:r>
            <a:r>
              <a:rPr lang="en-US" sz="2400" b="1" dirty="0">
                <a:latin typeface="Calibri" panose="020F0502020204030204" pitchFamily="34" charset="0"/>
                <a:ea typeface="Calibri" panose="020F0502020204030204" pitchFamily="34" charset="0"/>
                <a:cs typeface="Arial" panose="020B0604020202020204" pitchFamily="34" charset="0"/>
              </a:rPr>
              <a:t>K = 4</a:t>
            </a:r>
            <a:r>
              <a:rPr lang="en-US" sz="2400" dirty="0">
                <a:latin typeface="Calibri" panose="020F0502020204030204" pitchFamily="34" charset="0"/>
                <a:ea typeface="Calibri" panose="020F0502020204030204" pitchFamily="34" charset="0"/>
                <a:cs typeface="Arial" panose="020B0604020202020204" pitchFamily="34"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41548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7B5B-388C-467F-9166-517B24F5EA90}"/>
              </a:ext>
            </a:extLst>
          </p:cNvPr>
          <p:cNvSpPr>
            <a:spLocks noGrp="1"/>
          </p:cNvSpPr>
          <p:nvPr>
            <p:ph type="title"/>
          </p:nvPr>
        </p:nvSpPr>
        <p:spPr/>
        <p:txBody>
          <a:bodyPr/>
          <a:lstStyle/>
          <a:p>
            <a:r>
              <a:rPr lang="en-US" dirty="0"/>
              <a:t>Answer</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4DF4A31-4AB6-415D-82E4-D87E983B9CCD}"/>
                  </a:ext>
                </a:extLst>
              </p:cNvPr>
              <p:cNvSpPr/>
              <p:nvPr/>
            </p:nvSpPr>
            <p:spPr>
              <a:xfrm>
                <a:off x="838200" y="1561265"/>
                <a:ext cx="9391650" cy="2650341"/>
              </a:xfrm>
              <a:prstGeom prst="rect">
                <a:avLst/>
              </a:prstGeom>
            </p:spPr>
            <p:txBody>
              <a:bodyPr wrap="square">
                <a:spAutoFit/>
              </a:bodyPr>
              <a:lstStyle/>
              <a:p>
                <a:pPr>
                  <a:lnSpc>
                    <a:spcPct val="115000"/>
                  </a:lnSpc>
                  <a:spcAft>
                    <a:spcPts val="1000"/>
                  </a:spcAft>
                </a:pPr>
                <a:r>
                  <a:rPr lang="en-US" sz="2400" dirty="0">
                    <a:effectLst/>
                    <a:latin typeface="Calibri" panose="020F0502020204030204" pitchFamily="34" charset="0"/>
                    <a:ea typeface="Calibri" panose="020F0502020204030204" pitchFamily="34" charset="0"/>
                    <a:cs typeface="Arial" panose="020B0604020202020204" pitchFamily="34" charset="0"/>
                  </a:rPr>
                  <a:t>Step1: Determine K = 4</a:t>
                </a:r>
              </a:p>
              <a:p>
                <a:pPr>
                  <a:lnSpc>
                    <a:spcPct val="115000"/>
                  </a:lnSpc>
                  <a:spcAft>
                    <a:spcPts val="1000"/>
                  </a:spcAft>
                </a:pPr>
                <a:r>
                  <a:rPr lang="en-US" sz="2400" dirty="0">
                    <a:effectLst/>
                    <a:latin typeface="Calibri" panose="020F0502020204030204" pitchFamily="34" charset="0"/>
                    <a:ea typeface="Calibri" panose="020F0502020204030204" pitchFamily="34" charset="0"/>
                    <a:cs typeface="Arial" panose="020B0604020202020204" pitchFamily="34" charset="0"/>
                  </a:rPr>
                  <a:t>Step2: </a:t>
                </a:r>
                <a:r>
                  <a:rPr lang="en-US" sz="2400" dirty="0">
                    <a:latin typeface="Calibri" panose="020F0502020204030204" pitchFamily="34" charset="0"/>
                    <a:ea typeface="Calibri" panose="020F0502020204030204" pitchFamily="34" charset="0"/>
                    <a:cs typeface="Arial" panose="020B0604020202020204" pitchFamily="34" charset="0"/>
                  </a:rPr>
                  <a:t>Calculate the distance between the query instance and all training samples.</a:t>
                </a:r>
              </a:p>
              <a:p>
                <a:pPr>
                  <a:lnSpc>
                    <a:spcPct val="115000"/>
                  </a:lnSpc>
                  <a:spcAft>
                    <a:spcPts val="1000"/>
                  </a:spcAft>
                </a:pPr>
                <a:r>
                  <a:rPr lang="en-US" sz="2400" dirty="0">
                    <a:latin typeface="Calibri" panose="020F0502020204030204" pitchFamily="34" charset="0"/>
                    <a:ea typeface="Calibri" panose="020F0502020204030204" pitchFamily="34" charset="0"/>
                    <a:cs typeface="Arial" panose="020B0604020202020204" pitchFamily="34" charset="0"/>
                  </a:rPr>
                  <a:t>Query instance (55,74)</a:t>
                </a:r>
              </a:p>
              <a:p>
                <a:pPr>
                  <a:lnSpc>
                    <a:spcPct val="115000"/>
                  </a:lnSpc>
                  <a:spcAft>
                    <a:spcPts val="1000"/>
                  </a:spcAft>
                </a:pPr>
                <a:r>
                  <a:rPr lang="en-US" sz="2400" dirty="0">
                    <a:latin typeface="Calibri" panose="020F0502020204030204" pitchFamily="34" charset="0"/>
                    <a:ea typeface="Calibri" panose="020F0502020204030204" pitchFamily="34" charset="0"/>
                    <a:cs typeface="Arial" panose="020B0604020202020204" pitchFamily="34" charset="0"/>
                  </a:rPr>
                  <a:t>using Euclidean distance  D = </a:t>
                </a:r>
                <a14:m>
                  <m:oMath xmlns:m="http://schemas.openxmlformats.org/officeDocument/2006/math">
                    <m:rad>
                      <m:radPr>
                        <m:degHide m:val="on"/>
                        <m:ctrlPr>
                          <a:rPr lang="en-US" sz="2400" i="1" smtClean="0">
                            <a:latin typeface="Cambria Math" panose="02040503050406030204" pitchFamily="18" charset="0"/>
                            <a:cs typeface="Arial" panose="020B0604020202020204" pitchFamily="34" charset="0"/>
                          </a:rPr>
                        </m:ctrlPr>
                      </m:radPr>
                      <m:deg/>
                      <m:e>
                        <m:d>
                          <m:dPr>
                            <m:ctrlPr>
                              <a:rPr lang="en-US" sz="2400" b="0" i="1" smtClean="0">
                                <a:latin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cs typeface="Arial" panose="020B0604020202020204" pitchFamily="34" charset="0"/>
                              </a:rPr>
                              <m:t>𝑥</m:t>
                            </m:r>
                            <m:r>
                              <a:rPr lang="en-US" sz="2400" b="0" i="1" baseline="-25000" smtClean="0">
                                <a:latin typeface="Cambria Math" panose="02040503050406030204" pitchFamily="18" charset="0"/>
                                <a:cs typeface="Arial" panose="020B0604020202020204" pitchFamily="34" charset="0"/>
                              </a:rPr>
                              <m:t>1</m:t>
                            </m:r>
                            <m:r>
                              <a:rPr lang="en-US" sz="2400" b="0" i="1" smtClean="0">
                                <a:latin typeface="Cambria Math" panose="02040503050406030204" pitchFamily="18" charset="0"/>
                                <a:cs typeface="Arial" panose="020B0604020202020204" pitchFamily="34" charset="0"/>
                              </a:rPr>
                              <m:t>−</m:t>
                            </m:r>
                            <m:r>
                              <a:rPr lang="en-US" sz="2400" b="0" i="1" smtClean="0">
                                <a:latin typeface="Cambria Math" panose="02040503050406030204" pitchFamily="18" charset="0"/>
                                <a:cs typeface="Arial" panose="020B0604020202020204" pitchFamily="34" charset="0"/>
                              </a:rPr>
                              <m:t>𝑦</m:t>
                            </m:r>
                            <m:r>
                              <a:rPr lang="en-US" sz="2400" b="0" i="1" baseline="-25000" smtClean="0">
                                <a:latin typeface="Cambria Math" panose="02040503050406030204" pitchFamily="18" charset="0"/>
                                <a:cs typeface="Arial" panose="020B0604020202020204" pitchFamily="34" charset="0"/>
                              </a:rPr>
                              <m:t>1</m:t>
                            </m:r>
                          </m:e>
                        </m:d>
                        <m:r>
                          <a:rPr lang="en-US" sz="2400" b="0" i="1" baseline="30000" smtClean="0">
                            <a:latin typeface="Cambria Math" panose="02040503050406030204" pitchFamily="18" charset="0"/>
                            <a:cs typeface="Arial" panose="020B0604020202020204" pitchFamily="34" charset="0"/>
                          </a:rPr>
                          <m:t>2</m:t>
                        </m:r>
                        <m:r>
                          <a:rPr lang="en-US" sz="2400" b="0" i="1" smtClean="0">
                            <a:latin typeface="Cambria Math" panose="02040503050406030204" pitchFamily="18" charset="0"/>
                            <a:cs typeface="Arial" panose="020B0604020202020204" pitchFamily="34" charset="0"/>
                          </a:rPr>
                          <m:t>+</m:t>
                        </m:r>
                        <m:d>
                          <m:dPr>
                            <m:ctrlPr>
                              <a:rPr lang="en-US" sz="2400" b="0" i="1" smtClean="0">
                                <a:latin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cs typeface="Arial" panose="020B0604020202020204" pitchFamily="34" charset="0"/>
                              </a:rPr>
                              <m:t>𝑥</m:t>
                            </m:r>
                            <m:r>
                              <a:rPr lang="en-US" sz="2400" b="0" i="1" baseline="-25000" smtClean="0">
                                <a:latin typeface="Cambria Math" panose="02040503050406030204" pitchFamily="18" charset="0"/>
                                <a:cs typeface="Arial" panose="020B0604020202020204" pitchFamily="34" charset="0"/>
                              </a:rPr>
                              <m:t>2</m:t>
                            </m:r>
                            <m:r>
                              <a:rPr lang="en-US" sz="2400" b="0" i="1" smtClean="0">
                                <a:latin typeface="Cambria Math" panose="02040503050406030204" pitchFamily="18" charset="0"/>
                                <a:cs typeface="Arial" panose="020B0604020202020204" pitchFamily="34" charset="0"/>
                              </a:rPr>
                              <m:t>−</m:t>
                            </m:r>
                            <m:r>
                              <a:rPr lang="en-US" sz="2400" b="0" i="1" smtClean="0">
                                <a:latin typeface="Cambria Math" panose="02040503050406030204" pitchFamily="18" charset="0"/>
                                <a:cs typeface="Arial" panose="020B0604020202020204" pitchFamily="34" charset="0"/>
                              </a:rPr>
                              <m:t>𝑦</m:t>
                            </m:r>
                            <m:r>
                              <a:rPr lang="en-US" sz="2400" b="0" i="1" baseline="-25000" smtClean="0">
                                <a:latin typeface="Cambria Math" panose="02040503050406030204" pitchFamily="18" charset="0"/>
                                <a:cs typeface="Arial" panose="020B0604020202020204" pitchFamily="34" charset="0"/>
                              </a:rPr>
                              <m:t>2</m:t>
                            </m:r>
                          </m:e>
                        </m:d>
                        <m:r>
                          <a:rPr lang="en-US" sz="2400" b="0" i="1" baseline="30000" smtClean="0">
                            <a:latin typeface="Cambria Math" panose="02040503050406030204" pitchFamily="18" charset="0"/>
                            <a:cs typeface="Arial" panose="020B0604020202020204" pitchFamily="34" charset="0"/>
                          </a:rPr>
                          <m:t>2</m:t>
                        </m:r>
                      </m:e>
                    </m:rad>
                  </m:oMath>
                </a14:m>
                <a:endParaRPr lang="en-US" sz="1600"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Rectangle 2">
                <a:extLst>
                  <a:ext uri="{FF2B5EF4-FFF2-40B4-BE49-F238E27FC236}">
                    <a16:creationId xmlns:a16="http://schemas.microsoft.com/office/drawing/2014/main" id="{B4DF4A31-4AB6-415D-82E4-D87E983B9CCD}"/>
                  </a:ext>
                </a:extLst>
              </p:cNvPr>
              <p:cNvSpPr>
                <a:spLocks noRot="1" noChangeAspect="1" noMove="1" noResize="1" noEditPoints="1" noAdjustHandles="1" noChangeArrowheads="1" noChangeShapeType="1" noTextEdit="1"/>
              </p:cNvSpPr>
              <p:nvPr/>
            </p:nvSpPr>
            <p:spPr>
              <a:xfrm>
                <a:off x="838200" y="1561265"/>
                <a:ext cx="9391650" cy="2650341"/>
              </a:xfrm>
              <a:prstGeom prst="rect">
                <a:avLst/>
              </a:prstGeom>
              <a:blipFill>
                <a:blip r:embed="rId2"/>
                <a:stretch>
                  <a:fillRect l="-1039" t="-690" b="-3908"/>
                </a:stretch>
              </a:blipFill>
            </p:spPr>
            <p:txBody>
              <a:bodyPr/>
              <a:lstStyle/>
              <a:p>
                <a:r>
                  <a:rPr lang="en-US">
                    <a:noFill/>
                  </a:rPr>
                  <a:t> </a:t>
                </a:r>
              </a:p>
            </p:txBody>
          </p:sp>
        </mc:Fallback>
      </mc:AlternateContent>
    </p:spTree>
    <p:extLst>
      <p:ext uri="{BB962C8B-B14F-4D97-AF65-F5344CB8AC3E}">
        <p14:creationId xmlns:p14="http://schemas.microsoft.com/office/powerpoint/2010/main" val="1196102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CDC3F6F-239E-465C-8BAF-BF264BCE1F58}"/>
              </a:ext>
            </a:extLst>
          </p:cNvPr>
          <p:cNvGraphicFramePr>
            <a:graphicFrameLocks noGrp="1"/>
          </p:cNvGraphicFramePr>
          <p:nvPr>
            <p:extLst>
              <p:ext uri="{D42A27DB-BD31-4B8C-83A1-F6EECF244321}">
                <p14:modId xmlns:p14="http://schemas.microsoft.com/office/powerpoint/2010/main" val="324306871"/>
              </p:ext>
            </p:extLst>
          </p:nvPr>
        </p:nvGraphicFramePr>
        <p:xfrm>
          <a:off x="914401" y="1508159"/>
          <a:ext cx="5610225" cy="3378165"/>
        </p:xfrm>
        <a:graphic>
          <a:graphicData uri="http://schemas.openxmlformats.org/drawingml/2006/table">
            <a:tbl>
              <a:tblPr firstRow="1" firstCol="1" bandRow="1">
                <a:tableStyleId>{5C22544A-7EE6-4342-B048-85BDC9FD1C3A}</a:tableStyleId>
              </a:tblPr>
              <a:tblGrid>
                <a:gridCol w="751369">
                  <a:extLst>
                    <a:ext uri="{9D8B030D-6E8A-4147-A177-3AD203B41FA5}">
                      <a16:colId xmlns:a16="http://schemas.microsoft.com/office/drawing/2014/main" val="3056011668"/>
                    </a:ext>
                  </a:extLst>
                </a:gridCol>
                <a:gridCol w="1202191">
                  <a:extLst>
                    <a:ext uri="{9D8B030D-6E8A-4147-A177-3AD203B41FA5}">
                      <a16:colId xmlns:a16="http://schemas.microsoft.com/office/drawing/2014/main" val="1878946638"/>
                    </a:ext>
                  </a:extLst>
                </a:gridCol>
                <a:gridCol w="901644">
                  <a:extLst>
                    <a:ext uri="{9D8B030D-6E8A-4147-A177-3AD203B41FA5}">
                      <a16:colId xmlns:a16="http://schemas.microsoft.com/office/drawing/2014/main" val="933190635"/>
                    </a:ext>
                  </a:extLst>
                </a:gridCol>
                <a:gridCol w="851551">
                  <a:extLst>
                    <a:ext uri="{9D8B030D-6E8A-4147-A177-3AD203B41FA5}">
                      <a16:colId xmlns:a16="http://schemas.microsoft.com/office/drawing/2014/main" val="52443951"/>
                    </a:ext>
                  </a:extLst>
                </a:gridCol>
                <a:gridCol w="951735">
                  <a:extLst>
                    <a:ext uri="{9D8B030D-6E8A-4147-A177-3AD203B41FA5}">
                      <a16:colId xmlns:a16="http://schemas.microsoft.com/office/drawing/2014/main" val="3837202071"/>
                    </a:ext>
                  </a:extLst>
                </a:gridCol>
                <a:gridCol w="951735">
                  <a:extLst>
                    <a:ext uri="{9D8B030D-6E8A-4147-A177-3AD203B41FA5}">
                      <a16:colId xmlns:a16="http://schemas.microsoft.com/office/drawing/2014/main" val="185499938"/>
                    </a:ext>
                  </a:extLst>
                </a:gridCol>
              </a:tblGrid>
              <a:tr h="482595">
                <a:tc>
                  <a:txBody>
                    <a:bodyPr/>
                    <a:lstStyle/>
                    <a:p>
                      <a:pPr algn="ctr">
                        <a:lnSpc>
                          <a:spcPct val="115000"/>
                        </a:lnSpc>
                        <a:spcAft>
                          <a:spcPts val="0"/>
                        </a:spcAft>
                      </a:pPr>
                      <a:r>
                        <a:rPr lang="en-US" sz="1400">
                          <a:effectLst/>
                        </a:rPr>
                        <a:t>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Blood Pressure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Weight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dirty="0">
                          <a:effectLst/>
                        </a:rPr>
                        <a:t>Heart Attack</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600" dirty="0">
                          <a:effectLst/>
                          <a:latin typeface="Calibri" panose="020F0502020204030204" pitchFamily="34" charset="0"/>
                          <a:ea typeface="Calibri" panose="020F0502020204030204" pitchFamily="34" charset="0"/>
                          <a:cs typeface="Arial" panose="020B0604020202020204" pitchFamily="34" charset="0"/>
                        </a:rPr>
                        <a:t>D</a:t>
                      </a:r>
                    </a:p>
                  </a:txBody>
                  <a:tcPr marL="68580" marR="68580" marT="0" marB="0" anchor="ctr"/>
                </a:tc>
                <a:extLst>
                  <a:ext uri="{0D108BD9-81ED-4DB2-BD59-A6C34878D82A}">
                    <a16:rowId xmlns:a16="http://schemas.microsoft.com/office/drawing/2014/main" val="643526444"/>
                  </a:ext>
                </a:extLst>
              </a:tr>
              <a:tr h="482595">
                <a:tc>
                  <a:txBody>
                    <a:bodyPr/>
                    <a:lstStyle/>
                    <a:p>
                      <a:pPr algn="ctr">
                        <a:lnSpc>
                          <a:spcPct val="115000"/>
                        </a:lnSpc>
                        <a:spcAft>
                          <a:spcPts val="0"/>
                        </a:spcAft>
                      </a:pPr>
                      <a:r>
                        <a:rPr lang="en-US" sz="14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High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dirty="0">
                          <a:effectLst/>
                        </a:rPr>
                        <a:t>40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70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No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15.5</a:t>
                      </a:r>
                    </a:p>
                  </a:txBody>
                  <a:tcPr marL="68580" marR="68580" marT="0" marB="0" anchor="ctr"/>
                </a:tc>
                <a:extLst>
                  <a:ext uri="{0D108BD9-81ED-4DB2-BD59-A6C34878D82A}">
                    <a16:rowId xmlns:a16="http://schemas.microsoft.com/office/drawing/2014/main" val="863833351"/>
                  </a:ext>
                </a:extLst>
              </a:tr>
              <a:tr h="482595">
                <a:tc>
                  <a:txBody>
                    <a:bodyPr/>
                    <a:lstStyle/>
                    <a:p>
                      <a:pPr algn="ctr">
                        <a:lnSpc>
                          <a:spcPct val="115000"/>
                        </a:lnSpc>
                        <a:spcAft>
                          <a:spcPts val="0"/>
                        </a:spcAft>
                      </a:pPr>
                      <a:r>
                        <a:rPr lang="en-US" sz="14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Normal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30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65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No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26.6</a:t>
                      </a:r>
                    </a:p>
                  </a:txBody>
                  <a:tcPr marL="68580" marR="68580" marT="0" marB="0" anchor="ctr"/>
                </a:tc>
                <a:extLst>
                  <a:ext uri="{0D108BD9-81ED-4DB2-BD59-A6C34878D82A}">
                    <a16:rowId xmlns:a16="http://schemas.microsoft.com/office/drawing/2014/main" val="3192931345"/>
                  </a:ext>
                </a:extLst>
              </a:tr>
              <a:tr h="482595">
                <a:tc>
                  <a:txBody>
                    <a:bodyPr/>
                    <a:lstStyle/>
                    <a:p>
                      <a:pPr algn="ctr">
                        <a:lnSpc>
                          <a:spcPct val="115000"/>
                        </a:lnSpc>
                        <a:spcAft>
                          <a:spcPts val="0"/>
                        </a:spcAft>
                      </a:pPr>
                      <a:r>
                        <a:rPr lang="en-US" sz="14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High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45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80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Yes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11.7</a:t>
                      </a:r>
                    </a:p>
                  </a:txBody>
                  <a:tcPr marL="68580" marR="68580" marT="0" marB="0" anchor="ctr"/>
                </a:tc>
                <a:extLst>
                  <a:ext uri="{0D108BD9-81ED-4DB2-BD59-A6C34878D82A}">
                    <a16:rowId xmlns:a16="http://schemas.microsoft.com/office/drawing/2014/main" val="3068406778"/>
                  </a:ext>
                </a:extLst>
              </a:tr>
              <a:tr h="482595">
                <a:tc>
                  <a:txBody>
                    <a:bodyPr/>
                    <a:lstStyle/>
                    <a:p>
                      <a:pPr algn="ctr">
                        <a:lnSpc>
                          <a:spcPct val="115000"/>
                        </a:lnSpc>
                        <a:spcAft>
                          <a:spcPts val="0"/>
                        </a:spcAft>
                      </a:pPr>
                      <a:r>
                        <a:rPr lang="en-US" sz="14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60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68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No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7.8</a:t>
                      </a:r>
                    </a:p>
                  </a:txBody>
                  <a:tcPr marL="68580" marR="68580" marT="0" marB="0" anchor="ctr"/>
                </a:tc>
                <a:extLst>
                  <a:ext uri="{0D108BD9-81ED-4DB2-BD59-A6C34878D82A}">
                    <a16:rowId xmlns:a16="http://schemas.microsoft.com/office/drawing/2014/main" val="2580484515"/>
                  </a:ext>
                </a:extLst>
              </a:tr>
              <a:tr h="482595">
                <a:tc>
                  <a:txBody>
                    <a:bodyPr/>
                    <a:lstStyle/>
                    <a:p>
                      <a:pPr algn="ctr">
                        <a:lnSpc>
                          <a:spcPct val="115000"/>
                        </a:lnSpc>
                        <a:spcAft>
                          <a:spcPts val="0"/>
                        </a:spcAft>
                      </a:pPr>
                      <a:r>
                        <a:rPr lang="en-US" sz="14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Normal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50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110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Yes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36.3</a:t>
                      </a:r>
                    </a:p>
                  </a:txBody>
                  <a:tcPr marL="68580" marR="68580" marT="0" marB="0" anchor="ctr"/>
                </a:tc>
                <a:extLst>
                  <a:ext uri="{0D108BD9-81ED-4DB2-BD59-A6C34878D82A}">
                    <a16:rowId xmlns:a16="http://schemas.microsoft.com/office/drawing/2014/main" val="703687168"/>
                  </a:ext>
                </a:extLst>
              </a:tr>
              <a:tr h="482595">
                <a:tc>
                  <a:txBody>
                    <a:bodyPr/>
                    <a:lstStyle/>
                    <a:p>
                      <a:pPr algn="ctr">
                        <a:lnSpc>
                          <a:spcPct val="115000"/>
                        </a:lnSpc>
                        <a:spcAft>
                          <a:spcPts val="0"/>
                        </a:spcAft>
                      </a:pPr>
                      <a:r>
                        <a:rPr lang="en-US" sz="1400">
                          <a:effectLst/>
                        </a:rPr>
                        <a:t>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Normal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55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74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dirty="0">
                          <a:effectLst/>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endPar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55304172"/>
                  </a:ext>
                </a:extLst>
              </a:tr>
            </a:tbl>
          </a:graphicData>
        </a:graphic>
      </p:graphicFrame>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34B3552-0DF2-44B2-A560-ABB38552BCCB}"/>
                  </a:ext>
                </a:extLst>
              </p:cNvPr>
              <p:cNvSpPr/>
              <p:nvPr/>
            </p:nvSpPr>
            <p:spPr>
              <a:xfrm>
                <a:off x="6703132" y="1973258"/>
                <a:ext cx="3318537" cy="2500043"/>
              </a:xfrm>
              <a:prstGeom prst="rect">
                <a:avLst/>
              </a:prstGeom>
            </p:spPr>
            <p:txBody>
              <a:bodyPr wrap="none">
                <a:spAutoFit/>
              </a:bodyPr>
              <a:lstStyle/>
              <a:p>
                <a:pPr>
                  <a:lnSpc>
                    <a:spcPct val="115000"/>
                  </a:lnSpc>
                  <a:spcAft>
                    <a:spcPts val="1000"/>
                  </a:spcAft>
                </a:pPr>
                <a:r>
                  <a:rPr lang="en-US" dirty="0">
                    <a:latin typeface="Calibri" panose="020F0502020204030204" pitchFamily="34" charset="0"/>
                    <a:ea typeface="Calibri" panose="020F0502020204030204" pitchFamily="34" charset="0"/>
                    <a:cs typeface="Arial" panose="020B0604020202020204" pitchFamily="34" charset="0"/>
                  </a:rPr>
                  <a:t>D1= </a:t>
                </a:r>
                <a14:m>
                  <m:oMath xmlns:m="http://schemas.openxmlformats.org/officeDocument/2006/math">
                    <m:rad>
                      <m:radPr>
                        <m:degHide m:val="on"/>
                        <m:ctrlPr>
                          <a:rPr lang="en-US" i="1">
                            <a:latin typeface="Cambria Math" panose="02040503050406030204" pitchFamily="18" charset="0"/>
                            <a:cs typeface="Arial" panose="020B0604020202020204" pitchFamily="34" charset="0"/>
                          </a:rPr>
                        </m:ctrlPr>
                      </m:radPr>
                      <m:deg/>
                      <m:e>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40−55</m:t>
                            </m:r>
                          </m:e>
                        </m:d>
                        <m:r>
                          <a:rPr lang="en-US" b="0" i="1" baseline="30000" smtClean="0">
                            <a:latin typeface="Cambria Math" panose="02040503050406030204" pitchFamily="18" charset="0"/>
                            <a:cs typeface="Arial" panose="020B0604020202020204" pitchFamily="34" charset="0"/>
                          </a:rPr>
                          <m:t>2</m:t>
                        </m:r>
                        <m:r>
                          <a:rPr lang="en-US" b="0" i="1" smtClean="0">
                            <a:latin typeface="Cambria Math" panose="02040503050406030204" pitchFamily="18" charset="0"/>
                            <a:cs typeface="Arial" panose="020B0604020202020204" pitchFamily="34" charset="0"/>
                          </a:rPr>
                          <m:t>+</m:t>
                        </m:r>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70−74</m:t>
                            </m:r>
                          </m:e>
                        </m:d>
                        <m:r>
                          <a:rPr lang="en-US" b="0" i="1" baseline="30000" smtClean="0">
                            <a:latin typeface="Cambria Math" panose="02040503050406030204" pitchFamily="18" charset="0"/>
                            <a:cs typeface="Arial" panose="020B0604020202020204" pitchFamily="34" charset="0"/>
                          </a:rPr>
                          <m:t>2</m:t>
                        </m:r>
                      </m:e>
                    </m:rad>
                  </m:oMath>
                </a14:m>
                <a:endParaRPr lang="en-US" dirty="0">
                  <a:latin typeface="Calibri" panose="020F0502020204030204" pitchFamily="34" charset="0"/>
                  <a:cs typeface="Arial" panose="020B0604020202020204" pitchFamily="34" charset="0"/>
                </a:endParaRPr>
              </a:p>
              <a:p>
                <a:pPr>
                  <a:lnSpc>
                    <a:spcPct val="115000"/>
                  </a:lnSpc>
                  <a:spcAft>
                    <a:spcPts val="1000"/>
                  </a:spcAft>
                </a:pPr>
                <a:r>
                  <a:rPr lang="en-US" dirty="0">
                    <a:latin typeface="Calibri" panose="020F0502020204030204" pitchFamily="34" charset="0"/>
                    <a:ea typeface="Calibri" panose="020F0502020204030204" pitchFamily="34" charset="0"/>
                    <a:cs typeface="Arial" panose="020B0604020202020204" pitchFamily="34" charset="0"/>
                  </a:rPr>
                  <a:t>D2= </a:t>
                </a:r>
                <a14:m>
                  <m:oMath xmlns:m="http://schemas.openxmlformats.org/officeDocument/2006/math">
                    <m:rad>
                      <m:radPr>
                        <m:degHide m:val="on"/>
                        <m:ctrlPr>
                          <a:rPr lang="en-US" i="1">
                            <a:latin typeface="Cambria Math" panose="02040503050406030204" pitchFamily="18" charset="0"/>
                            <a:cs typeface="Arial" panose="020B0604020202020204" pitchFamily="34" charset="0"/>
                          </a:rPr>
                        </m:ctrlPr>
                      </m:radPr>
                      <m:deg/>
                      <m:e>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30−55</m:t>
                            </m:r>
                          </m:e>
                        </m:d>
                        <m:r>
                          <a:rPr lang="en-US" b="0" i="1" baseline="30000" smtClean="0">
                            <a:latin typeface="Cambria Math" panose="02040503050406030204" pitchFamily="18" charset="0"/>
                            <a:cs typeface="Arial" panose="020B0604020202020204" pitchFamily="34" charset="0"/>
                          </a:rPr>
                          <m:t>2</m:t>
                        </m:r>
                        <m:r>
                          <a:rPr lang="en-US" b="0" i="1" smtClean="0">
                            <a:latin typeface="Cambria Math" panose="02040503050406030204" pitchFamily="18" charset="0"/>
                            <a:cs typeface="Arial" panose="020B0604020202020204" pitchFamily="34" charset="0"/>
                          </a:rPr>
                          <m:t>+</m:t>
                        </m:r>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65−74</m:t>
                            </m:r>
                          </m:e>
                        </m:d>
                        <m:r>
                          <a:rPr lang="en-US" b="0" i="1" baseline="30000" smtClean="0">
                            <a:latin typeface="Cambria Math" panose="02040503050406030204" pitchFamily="18" charset="0"/>
                            <a:cs typeface="Arial" panose="020B0604020202020204" pitchFamily="34" charset="0"/>
                          </a:rPr>
                          <m:t>2</m:t>
                        </m:r>
                      </m:e>
                    </m:rad>
                  </m:oMath>
                </a14:m>
                <a:endParaRPr lang="en-US" dirty="0">
                  <a:latin typeface="Calibri" panose="020F0502020204030204" pitchFamily="34" charset="0"/>
                  <a:cs typeface="Arial" panose="020B0604020202020204" pitchFamily="34" charset="0"/>
                </a:endParaRPr>
              </a:p>
              <a:p>
                <a:pPr>
                  <a:lnSpc>
                    <a:spcPct val="115000"/>
                  </a:lnSpc>
                  <a:spcAft>
                    <a:spcPts val="1000"/>
                  </a:spcAft>
                </a:pPr>
                <a:r>
                  <a:rPr lang="en-US" dirty="0">
                    <a:latin typeface="Calibri" panose="020F0502020204030204" pitchFamily="34" charset="0"/>
                    <a:ea typeface="Calibri" panose="020F0502020204030204" pitchFamily="34" charset="0"/>
                    <a:cs typeface="Arial" panose="020B0604020202020204" pitchFamily="34" charset="0"/>
                  </a:rPr>
                  <a:t>D3= </a:t>
                </a:r>
                <a14:m>
                  <m:oMath xmlns:m="http://schemas.openxmlformats.org/officeDocument/2006/math">
                    <m:rad>
                      <m:radPr>
                        <m:degHide m:val="on"/>
                        <m:ctrlPr>
                          <a:rPr lang="en-US" i="1">
                            <a:latin typeface="Cambria Math" panose="02040503050406030204" pitchFamily="18" charset="0"/>
                            <a:cs typeface="Arial" panose="020B0604020202020204" pitchFamily="34" charset="0"/>
                          </a:rPr>
                        </m:ctrlPr>
                      </m:radPr>
                      <m:deg/>
                      <m:e>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45−55</m:t>
                            </m:r>
                          </m:e>
                        </m:d>
                        <m:r>
                          <a:rPr lang="en-US" b="0" i="1" baseline="30000" smtClean="0">
                            <a:latin typeface="Cambria Math" panose="02040503050406030204" pitchFamily="18" charset="0"/>
                            <a:cs typeface="Arial" panose="020B0604020202020204" pitchFamily="34" charset="0"/>
                          </a:rPr>
                          <m:t>2</m:t>
                        </m:r>
                        <m:r>
                          <a:rPr lang="en-US" b="0" i="1" smtClean="0">
                            <a:latin typeface="Cambria Math" panose="02040503050406030204" pitchFamily="18" charset="0"/>
                            <a:cs typeface="Arial" panose="020B0604020202020204" pitchFamily="34" charset="0"/>
                          </a:rPr>
                          <m:t>+</m:t>
                        </m:r>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80−74</m:t>
                            </m:r>
                          </m:e>
                        </m:d>
                        <m:r>
                          <a:rPr lang="en-US" b="0" i="1" baseline="30000" smtClean="0">
                            <a:latin typeface="Cambria Math" panose="02040503050406030204" pitchFamily="18" charset="0"/>
                            <a:cs typeface="Arial" panose="020B0604020202020204" pitchFamily="34" charset="0"/>
                          </a:rPr>
                          <m:t>2</m:t>
                        </m:r>
                      </m:e>
                    </m:rad>
                  </m:oMath>
                </a14:m>
                <a:endParaRPr lang="en-US" dirty="0">
                  <a:latin typeface="Calibri" panose="020F0502020204030204" pitchFamily="34" charset="0"/>
                  <a:cs typeface="Arial" panose="020B0604020202020204" pitchFamily="34" charset="0"/>
                </a:endParaRPr>
              </a:p>
              <a:p>
                <a:pPr>
                  <a:lnSpc>
                    <a:spcPct val="115000"/>
                  </a:lnSpc>
                  <a:spcAft>
                    <a:spcPts val="1000"/>
                  </a:spcAft>
                </a:pPr>
                <a:r>
                  <a:rPr lang="en-US" dirty="0">
                    <a:latin typeface="Calibri" panose="020F0502020204030204" pitchFamily="34" charset="0"/>
                    <a:ea typeface="Calibri" panose="020F0502020204030204" pitchFamily="34" charset="0"/>
                    <a:cs typeface="Arial" panose="020B0604020202020204" pitchFamily="34" charset="0"/>
                  </a:rPr>
                  <a:t>D4= </a:t>
                </a:r>
                <a14:m>
                  <m:oMath xmlns:m="http://schemas.openxmlformats.org/officeDocument/2006/math">
                    <m:rad>
                      <m:radPr>
                        <m:degHide m:val="on"/>
                        <m:ctrlPr>
                          <a:rPr lang="en-US" i="1">
                            <a:latin typeface="Cambria Math" panose="02040503050406030204" pitchFamily="18" charset="0"/>
                            <a:cs typeface="Arial" panose="020B0604020202020204" pitchFamily="34" charset="0"/>
                          </a:rPr>
                        </m:ctrlPr>
                      </m:radPr>
                      <m:deg/>
                      <m:e>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60−55</m:t>
                            </m:r>
                          </m:e>
                        </m:d>
                        <m:r>
                          <a:rPr lang="en-US" b="0" i="1" baseline="30000" smtClean="0">
                            <a:latin typeface="Cambria Math" panose="02040503050406030204" pitchFamily="18" charset="0"/>
                            <a:cs typeface="Arial" panose="020B0604020202020204" pitchFamily="34" charset="0"/>
                          </a:rPr>
                          <m:t>2</m:t>
                        </m:r>
                        <m:r>
                          <a:rPr lang="en-US" b="0" i="1" smtClean="0">
                            <a:latin typeface="Cambria Math" panose="02040503050406030204" pitchFamily="18" charset="0"/>
                            <a:cs typeface="Arial" panose="020B0604020202020204" pitchFamily="34" charset="0"/>
                          </a:rPr>
                          <m:t>+</m:t>
                        </m:r>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68−74</m:t>
                            </m:r>
                          </m:e>
                        </m:d>
                        <m:r>
                          <a:rPr lang="en-US" b="0" i="1" baseline="30000" smtClean="0">
                            <a:latin typeface="Cambria Math" panose="02040503050406030204" pitchFamily="18" charset="0"/>
                            <a:cs typeface="Arial" panose="020B0604020202020204" pitchFamily="34" charset="0"/>
                          </a:rPr>
                          <m:t>2</m:t>
                        </m:r>
                      </m:e>
                    </m:rad>
                  </m:oMath>
                </a14:m>
                <a:endParaRPr lang="en-US" dirty="0">
                  <a:latin typeface="Calibri" panose="020F0502020204030204" pitchFamily="34" charset="0"/>
                  <a:cs typeface="Arial" panose="020B0604020202020204" pitchFamily="34" charset="0"/>
                </a:endParaRPr>
              </a:p>
              <a:p>
                <a:pPr>
                  <a:lnSpc>
                    <a:spcPct val="115000"/>
                  </a:lnSpc>
                  <a:spcAft>
                    <a:spcPts val="1000"/>
                  </a:spcAft>
                </a:pPr>
                <a:r>
                  <a:rPr lang="en-US" dirty="0">
                    <a:latin typeface="Calibri" panose="020F0502020204030204" pitchFamily="34" charset="0"/>
                    <a:ea typeface="Calibri" panose="020F0502020204030204" pitchFamily="34" charset="0"/>
                    <a:cs typeface="Arial" panose="020B0604020202020204" pitchFamily="34" charset="0"/>
                  </a:rPr>
                  <a:t>D5= </a:t>
                </a:r>
                <a14:m>
                  <m:oMath xmlns:m="http://schemas.openxmlformats.org/officeDocument/2006/math">
                    <m:rad>
                      <m:radPr>
                        <m:degHide m:val="on"/>
                        <m:ctrlPr>
                          <a:rPr lang="en-US" i="1">
                            <a:latin typeface="Cambria Math" panose="02040503050406030204" pitchFamily="18" charset="0"/>
                            <a:cs typeface="Arial" panose="020B0604020202020204" pitchFamily="34" charset="0"/>
                          </a:rPr>
                        </m:ctrlPr>
                      </m:radPr>
                      <m:deg/>
                      <m:e>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50−55</m:t>
                            </m:r>
                          </m:e>
                        </m:d>
                        <m:r>
                          <a:rPr lang="en-US" b="0" i="1" baseline="30000" smtClean="0">
                            <a:latin typeface="Cambria Math" panose="02040503050406030204" pitchFamily="18" charset="0"/>
                            <a:cs typeface="Arial" panose="020B0604020202020204" pitchFamily="34" charset="0"/>
                          </a:rPr>
                          <m:t>2</m:t>
                        </m:r>
                        <m:r>
                          <a:rPr lang="en-US" b="0" i="1" smtClean="0">
                            <a:latin typeface="Cambria Math" panose="02040503050406030204" pitchFamily="18" charset="0"/>
                            <a:cs typeface="Arial" panose="020B0604020202020204" pitchFamily="34" charset="0"/>
                          </a:rPr>
                          <m:t>+</m:t>
                        </m:r>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110−74</m:t>
                            </m:r>
                          </m:e>
                        </m:d>
                        <m:r>
                          <a:rPr lang="en-US" b="0" i="1" baseline="30000" smtClean="0">
                            <a:latin typeface="Cambria Math" panose="02040503050406030204" pitchFamily="18" charset="0"/>
                            <a:cs typeface="Arial" panose="020B0604020202020204" pitchFamily="34" charset="0"/>
                          </a:rPr>
                          <m:t>2</m:t>
                        </m:r>
                      </m:e>
                    </m:rad>
                  </m:oMath>
                </a14:m>
                <a:endParaRPr lang="en-US" dirty="0">
                  <a:latin typeface="Calibri" panose="020F0502020204030204" pitchFamily="34" charset="0"/>
                  <a:cs typeface="Arial" panose="020B0604020202020204" pitchFamily="34" charset="0"/>
                </a:endParaRPr>
              </a:p>
            </p:txBody>
          </p:sp>
        </mc:Choice>
        <mc:Fallback xmlns="">
          <p:sp>
            <p:nvSpPr>
              <p:cNvPr id="4" name="Rectangle 3">
                <a:extLst>
                  <a:ext uri="{FF2B5EF4-FFF2-40B4-BE49-F238E27FC236}">
                    <a16:creationId xmlns:a16="http://schemas.microsoft.com/office/drawing/2014/main" id="{E34B3552-0DF2-44B2-A560-ABB38552BCCB}"/>
                  </a:ext>
                </a:extLst>
              </p:cNvPr>
              <p:cNvSpPr>
                <a:spLocks noRot="1" noChangeAspect="1" noMove="1" noResize="1" noEditPoints="1" noAdjustHandles="1" noChangeArrowheads="1" noChangeShapeType="1" noTextEdit="1"/>
              </p:cNvSpPr>
              <p:nvPr/>
            </p:nvSpPr>
            <p:spPr>
              <a:xfrm>
                <a:off x="6703132" y="1973258"/>
                <a:ext cx="3318537" cy="2500043"/>
              </a:xfrm>
              <a:prstGeom prst="rect">
                <a:avLst/>
              </a:prstGeom>
              <a:blipFill>
                <a:blip r:embed="rId2"/>
                <a:stretch>
                  <a:fillRect l="-1654" b="-2927"/>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205116D9-09BF-4640-B1C4-A60BCCA9B464}"/>
              </a:ext>
            </a:extLst>
          </p:cNvPr>
          <p:cNvSpPr/>
          <p:nvPr/>
        </p:nvSpPr>
        <p:spPr>
          <a:xfrm>
            <a:off x="914401" y="842146"/>
            <a:ext cx="3499420" cy="558743"/>
          </a:xfrm>
          <a:prstGeom prst="rect">
            <a:avLst/>
          </a:prstGeom>
        </p:spPr>
        <p:txBody>
          <a:bodyPr wrap="none">
            <a:spAutoFit/>
          </a:bodyPr>
          <a:lstStyle/>
          <a:p>
            <a:pPr>
              <a:lnSpc>
                <a:spcPct val="115000"/>
              </a:lnSpc>
              <a:spcAft>
                <a:spcPts val="1000"/>
              </a:spcAft>
            </a:pPr>
            <a:r>
              <a:rPr lang="en-US" sz="2800" dirty="0">
                <a:latin typeface="Calibri" panose="020F0502020204030204" pitchFamily="34" charset="0"/>
                <a:ea typeface="Calibri" panose="020F0502020204030204" pitchFamily="34" charset="0"/>
                <a:cs typeface="Arial" panose="020B0604020202020204" pitchFamily="34" charset="0"/>
              </a:rPr>
              <a:t>Query instance (55,74)</a:t>
            </a:r>
          </a:p>
        </p:txBody>
      </p:sp>
    </p:spTree>
    <p:extLst>
      <p:ext uri="{BB962C8B-B14F-4D97-AF65-F5344CB8AC3E}">
        <p14:creationId xmlns:p14="http://schemas.microsoft.com/office/powerpoint/2010/main" val="3274089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CDC3F6F-239E-465C-8BAF-BF264BCE1F58}"/>
              </a:ext>
            </a:extLst>
          </p:cNvPr>
          <p:cNvGraphicFramePr>
            <a:graphicFrameLocks noGrp="1"/>
          </p:cNvGraphicFramePr>
          <p:nvPr>
            <p:extLst>
              <p:ext uri="{D42A27DB-BD31-4B8C-83A1-F6EECF244321}">
                <p14:modId xmlns:p14="http://schemas.microsoft.com/office/powerpoint/2010/main" val="449873672"/>
              </p:ext>
            </p:extLst>
          </p:nvPr>
        </p:nvGraphicFramePr>
        <p:xfrm>
          <a:off x="914401" y="1508159"/>
          <a:ext cx="6086473" cy="3387692"/>
        </p:xfrm>
        <a:graphic>
          <a:graphicData uri="http://schemas.openxmlformats.org/drawingml/2006/table">
            <a:tbl>
              <a:tblPr firstRow="1" firstCol="1" bandRow="1">
                <a:tableStyleId>{5C22544A-7EE6-4342-B048-85BDC9FD1C3A}</a:tableStyleId>
              </a:tblPr>
              <a:tblGrid>
                <a:gridCol w="696924">
                  <a:extLst>
                    <a:ext uri="{9D8B030D-6E8A-4147-A177-3AD203B41FA5}">
                      <a16:colId xmlns:a16="http://schemas.microsoft.com/office/drawing/2014/main" val="3056011668"/>
                    </a:ext>
                  </a:extLst>
                </a:gridCol>
                <a:gridCol w="1115079">
                  <a:extLst>
                    <a:ext uri="{9D8B030D-6E8A-4147-A177-3AD203B41FA5}">
                      <a16:colId xmlns:a16="http://schemas.microsoft.com/office/drawing/2014/main" val="1878946638"/>
                    </a:ext>
                  </a:extLst>
                </a:gridCol>
                <a:gridCol w="836310">
                  <a:extLst>
                    <a:ext uri="{9D8B030D-6E8A-4147-A177-3AD203B41FA5}">
                      <a16:colId xmlns:a16="http://schemas.microsoft.com/office/drawing/2014/main" val="933190635"/>
                    </a:ext>
                  </a:extLst>
                </a:gridCol>
                <a:gridCol w="789847">
                  <a:extLst>
                    <a:ext uri="{9D8B030D-6E8A-4147-A177-3AD203B41FA5}">
                      <a16:colId xmlns:a16="http://schemas.microsoft.com/office/drawing/2014/main" val="52443951"/>
                    </a:ext>
                  </a:extLst>
                </a:gridCol>
                <a:gridCol w="882771">
                  <a:extLst>
                    <a:ext uri="{9D8B030D-6E8A-4147-A177-3AD203B41FA5}">
                      <a16:colId xmlns:a16="http://schemas.microsoft.com/office/drawing/2014/main" val="3837202071"/>
                    </a:ext>
                  </a:extLst>
                </a:gridCol>
                <a:gridCol w="882771">
                  <a:extLst>
                    <a:ext uri="{9D8B030D-6E8A-4147-A177-3AD203B41FA5}">
                      <a16:colId xmlns:a16="http://schemas.microsoft.com/office/drawing/2014/main" val="185499938"/>
                    </a:ext>
                  </a:extLst>
                </a:gridCol>
                <a:gridCol w="882771">
                  <a:extLst>
                    <a:ext uri="{9D8B030D-6E8A-4147-A177-3AD203B41FA5}">
                      <a16:colId xmlns:a16="http://schemas.microsoft.com/office/drawing/2014/main" val="1293716768"/>
                    </a:ext>
                  </a:extLst>
                </a:gridCol>
              </a:tblGrid>
              <a:tr h="483956">
                <a:tc>
                  <a:txBody>
                    <a:bodyPr/>
                    <a:lstStyle/>
                    <a:p>
                      <a:pPr algn="ctr">
                        <a:lnSpc>
                          <a:spcPct val="115000"/>
                        </a:lnSpc>
                        <a:spcAft>
                          <a:spcPts val="0"/>
                        </a:spcAft>
                      </a:pPr>
                      <a:r>
                        <a:rPr lang="en-US" sz="1400">
                          <a:effectLst/>
                        </a:rPr>
                        <a:t>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Blood Pressure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Weight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dirty="0">
                          <a:effectLst/>
                        </a:rPr>
                        <a:t>Heart Attack</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600" dirty="0">
                          <a:effectLst/>
                          <a:latin typeface="Calibri" panose="020F0502020204030204" pitchFamily="34" charset="0"/>
                          <a:ea typeface="Calibri" panose="020F0502020204030204" pitchFamily="34" charset="0"/>
                          <a:cs typeface="Arial" panose="020B0604020202020204" pitchFamily="34" charset="0"/>
                        </a:rPr>
                        <a:t>D</a:t>
                      </a:r>
                    </a:p>
                  </a:txBody>
                  <a:tcPr marL="68580" marR="68580" marT="0" marB="0" anchor="ctr"/>
                </a:tc>
                <a:tc>
                  <a:txBody>
                    <a:bodyPr/>
                    <a:lstStyle/>
                    <a:p>
                      <a:pPr algn="ctr">
                        <a:lnSpc>
                          <a:spcPct val="115000"/>
                        </a:lnSpc>
                        <a:spcAft>
                          <a:spcPts val="0"/>
                        </a:spcAft>
                      </a:pPr>
                      <a:r>
                        <a:rPr lang="en-US" sz="1600" dirty="0">
                          <a:effectLst/>
                          <a:latin typeface="Calibri" panose="020F0502020204030204" pitchFamily="34" charset="0"/>
                          <a:ea typeface="Calibri" panose="020F0502020204030204" pitchFamily="34" charset="0"/>
                          <a:cs typeface="Arial" panose="020B0604020202020204" pitchFamily="34" charset="0"/>
                        </a:rPr>
                        <a:t>Sort D</a:t>
                      </a:r>
                    </a:p>
                  </a:txBody>
                  <a:tcPr marL="68580" marR="68580" marT="0" marB="0" anchor="ctr"/>
                </a:tc>
                <a:extLst>
                  <a:ext uri="{0D108BD9-81ED-4DB2-BD59-A6C34878D82A}">
                    <a16:rowId xmlns:a16="http://schemas.microsoft.com/office/drawing/2014/main" val="643526444"/>
                  </a:ext>
                </a:extLst>
              </a:tr>
              <a:tr h="483956">
                <a:tc>
                  <a:txBody>
                    <a:bodyPr/>
                    <a:lstStyle/>
                    <a:p>
                      <a:pPr algn="ctr">
                        <a:lnSpc>
                          <a:spcPct val="115000"/>
                        </a:lnSpc>
                        <a:spcAft>
                          <a:spcPts val="0"/>
                        </a:spcAft>
                      </a:pPr>
                      <a:r>
                        <a:rPr lang="en-US" sz="14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High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dirty="0">
                          <a:effectLst/>
                        </a:rPr>
                        <a:t>40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70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No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15.5</a:t>
                      </a:r>
                    </a:p>
                  </a:txBody>
                  <a:tcPr marL="68580" marR="68580" marT="0" marB="0" anchor="ctr"/>
                </a:tc>
                <a:tc>
                  <a:txBody>
                    <a:bodyPr/>
                    <a:lstStyle/>
                    <a:p>
                      <a:pPr algn="ctr">
                        <a:lnSpc>
                          <a:spcPct val="115000"/>
                        </a:lnSpc>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nchor="ctr"/>
                </a:tc>
                <a:extLst>
                  <a:ext uri="{0D108BD9-81ED-4DB2-BD59-A6C34878D82A}">
                    <a16:rowId xmlns:a16="http://schemas.microsoft.com/office/drawing/2014/main" val="863833351"/>
                  </a:ext>
                </a:extLst>
              </a:tr>
              <a:tr h="483956">
                <a:tc>
                  <a:txBody>
                    <a:bodyPr/>
                    <a:lstStyle/>
                    <a:p>
                      <a:pPr algn="ctr">
                        <a:lnSpc>
                          <a:spcPct val="115000"/>
                        </a:lnSpc>
                        <a:spcAft>
                          <a:spcPts val="0"/>
                        </a:spcAft>
                      </a:pPr>
                      <a:r>
                        <a:rPr lang="en-US" sz="14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Normal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30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65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No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26.6</a:t>
                      </a:r>
                    </a:p>
                  </a:txBody>
                  <a:tcPr marL="68580" marR="68580" marT="0" marB="0" anchor="ctr"/>
                </a:tc>
                <a:tc>
                  <a:txBody>
                    <a:bodyPr/>
                    <a:lstStyle/>
                    <a:p>
                      <a:pPr algn="ctr">
                        <a:lnSpc>
                          <a:spcPct val="115000"/>
                        </a:lnSpc>
                        <a:spcAft>
                          <a:spcPts val="0"/>
                        </a:spcAft>
                      </a:pPr>
                      <a:r>
                        <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nchor="ctr"/>
                </a:tc>
                <a:extLst>
                  <a:ext uri="{0D108BD9-81ED-4DB2-BD59-A6C34878D82A}">
                    <a16:rowId xmlns:a16="http://schemas.microsoft.com/office/drawing/2014/main" val="3192931345"/>
                  </a:ext>
                </a:extLst>
              </a:tr>
              <a:tr h="483956">
                <a:tc>
                  <a:txBody>
                    <a:bodyPr/>
                    <a:lstStyle/>
                    <a:p>
                      <a:pPr algn="ctr">
                        <a:lnSpc>
                          <a:spcPct val="115000"/>
                        </a:lnSpc>
                        <a:spcAft>
                          <a:spcPts val="0"/>
                        </a:spcAft>
                      </a:pPr>
                      <a:r>
                        <a:rPr lang="en-US" sz="14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High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45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80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Yes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11.7</a:t>
                      </a:r>
                    </a:p>
                  </a:txBody>
                  <a:tcPr marL="68580" marR="68580" marT="0" marB="0" anchor="ctr"/>
                </a:tc>
                <a:tc>
                  <a:txBody>
                    <a:bodyPr/>
                    <a:lstStyle/>
                    <a:p>
                      <a:pPr algn="ctr">
                        <a:lnSpc>
                          <a:spcPct val="115000"/>
                        </a:lnSpc>
                        <a:spcAft>
                          <a:spcPts val="0"/>
                        </a:spcAft>
                      </a:pPr>
                      <a:r>
                        <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nchor="ctr"/>
                </a:tc>
                <a:extLst>
                  <a:ext uri="{0D108BD9-81ED-4DB2-BD59-A6C34878D82A}">
                    <a16:rowId xmlns:a16="http://schemas.microsoft.com/office/drawing/2014/main" val="3068406778"/>
                  </a:ext>
                </a:extLst>
              </a:tr>
              <a:tr h="483956">
                <a:tc>
                  <a:txBody>
                    <a:bodyPr/>
                    <a:lstStyle/>
                    <a:p>
                      <a:pPr algn="ctr">
                        <a:lnSpc>
                          <a:spcPct val="115000"/>
                        </a:lnSpc>
                        <a:spcAft>
                          <a:spcPts val="0"/>
                        </a:spcAft>
                      </a:pPr>
                      <a:r>
                        <a:rPr lang="en-US" sz="14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Low</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60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68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No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7.8</a:t>
                      </a:r>
                    </a:p>
                  </a:txBody>
                  <a:tcPr marL="68580" marR="68580" marT="0" marB="0" anchor="ctr"/>
                </a:tc>
                <a:tc>
                  <a:txBody>
                    <a:bodyPr/>
                    <a:lstStyle/>
                    <a:p>
                      <a:pPr algn="ctr">
                        <a:lnSpc>
                          <a:spcPct val="115000"/>
                        </a:lnSpc>
                        <a:spcAft>
                          <a:spcPts val="0"/>
                        </a:spcAft>
                      </a:pPr>
                      <a:r>
                        <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nchor="ctr"/>
                </a:tc>
                <a:extLst>
                  <a:ext uri="{0D108BD9-81ED-4DB2-BD59-A6C34878D82A}">
                    <a16:rowId xmlns:a16="http://schemas.microsoft.com/office/drawing/2014/main" val="2580484515"/>
                  </a:ext>
                </a:extLst>
              </a:tr>
              <a:tr h="483956">
                <a:tc>
                  <a:txBody>
                    <a:bodyPr/>
                    <a:lstStyle/>
                    <a:p>
                      <a:pPr algn="ctr">
                        <a:lnSpc>
                          <a:spcPct val="115000"/>
                        </a:lnSpc>
                        <a:spcAft>
                          <a:spcPts val="0"/>
                        </a:spcAft>
                      </a:pPr>
                      <a:r>
                        <a:rPr lang="en-US" sz="14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Normal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50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110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Yes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36.3</a:t>
                      </a:r>
                    </a:p>
                  </a:txBody>
                  <a:tcPr marL="68580" marR="68580" marT="0" marB="0" anchor="ctr"/>
                </a:tc>
                <a:tc>
                  <a:txBody>
                    <a:bodyPr/>
                    <a:lstStyle/>
                    <a:p>
                      <a:pPr algn="ctr">
                        <a:lnSpc>
                          <a:spcPct val="115000"/>
                        </a:lnSpc>
                        <a:spcAft>
                          <a:spcPts val="0"/>
                        </a:spcAft>
                      </a:pPr>
                      <a:r>
                        <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nchor="ctr"/>
                </a:tc>
                <a:extLst>
                  <a:ext uri="{0D108BD9-81ED-4DB2-BD59-A6C34878D82A}">
                    <a16:rowId xmlns:a16="http://schemas.microsoft.com/office/drawing/2014/main" val="703687168"/>
                  </a:ext>
                </a:extLst>
              </a:tr>
              <a:tr h="483956">
                <a:tc>
                  <a:txBody>
                    <a:bodyPr/>
                    <a:lstStyle/>
                    <a:p>
                      <a:pPr algn="ctr">
                        <a:lnSpc>
                          <a:spcPct val="115000"/>
                        </a:lnSpc>
                        <a:spcAft>
                          <a:spcPts val="0"/>
                        </a:spcAft>
                      </a:pPr>
                      <a:r>
                        <a:rPr lang="en-US" sz="1400">
                          <a:effectLst/>
                        </a:rPr>
                        <a:t>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Normal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55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a:effectLst/>
                        </a:rPr>
                        <a:t>74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400" dirty="0">
                          <a:effectLst/>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endPar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endPar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55304172"/>
                  </a:ext>
                </a:extLst>
              </a:tr>
            </a:tbl>
          </a:graphicData>
        </a:graphic>
      </p:graphicFrame>
      <p:sp>
        <p:nvSpPr>
          <p:cNvPr id="5" name="Rectangle 4">
            <a:extLst>
              <a:ext uri="{FF2B5EF4-FFF2-40B4-BE49-F238E27FC236}">
                <a16:creationId xmlns:a16="http://schemas.microsoft.com/office/drawing/2014/main" id="{205116D9-09BF-4640-B1C4-A60BCCA9B464}"/>
              </a:ext>
            </a:extLst>
          </p:cNvPr>
          <p:cNvSpPr/>
          <p:nvPr/>
        </p:nvSpPr>
        <p:spPr>
          <a:xfrm>
            <a:off x="914401" y="842146"/>
            <a:ext cx="3740704" cy="558743"/>
          </a:xfrm>
          <a:prstGeom prst="rect">
            <a:avLst/>
          </a:prstGeom>
        </p:spPr>
        <p:txBody>
          <a:bodyPr wrap="none">
            <a:spAutoFit/>
          </a:bodyPr>
          <a:lstStyle/>
          <a:p>
            <a:pPr>
              <a:lnSpc>
                <a:spcPct val="115000"/>
              </a:lnSpc>
              <a:spcAft>
                <a:spcPts val="1000"/>
              </a:spcAft>
            </a:pPr>
            <a:r>
              <a:rPr lang="en-US" sz="2800" dirty="0">
                <a:latin typeface="Calibri" panose="020F0502020204030204" pitchFamily="34" charset="0"/>
                <a:ea typeface="Calibri" panose="020F0502020204030204" pitchFamily="34" charset="0"/>
                <a:cs typeface="Arial" panose="020B0604020202020204" pitchFamily="34" charset="0"/>
              </a:rPr>
              <a:t>Step3: Sort the distance </a:t>
            </a:r>
          </a:p>
        </p:txBody>
      </p:sp>
    </p:spTree>
    <p:extLst>
      <p:ext uri="{BB962C8B-B14F-4D97-AF65-F5344CB8AC3E}">
        <p14:creationId xmlns:p14="http://schemas.microsoft.com/office/powerpoint/2010/main" val="4133948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CDC3F6F-239E-465C-8BAF-BF264BCE1F58}"/>
              </a:ext>
            </a:extLst>
          </p:cNvPr>
          <p:cNvGraphicFramePr>
            <a:graphicFrameLocks noGrp="1"/>
          </p:cNvGraphicFramePr>
          <p:nvPr>
            <p:extLst>
              <p:ext uri="{D42A27DB-BD31-4B8C-83A1-F6EECF244321}">
                <p14:modId xmlns:p14="http://schemas.microsoft.com/office/powerpoint/2010/main" val="3501877381"/>
              </p:ext>
            </p:extLst>
          </p:nvPr>
        </p:nvGraphicFramePr>
        <p:xfrm>
          <a:off x="4066097" y="1574834"/>
          <a:ext cx="6201853" cy="3516130"/>
        </p:xfrm>
        <a:graphic>
          <a:graphicData uri="http://schemas.openxmlformats.org/drawingml/2006/table">
            <a:tbl>
              <a:tblPr firstRow="1" firstCol="1" bandRow="1">
                <a:tableStyleId>{5C22544A-7EE6-4342-B048-85BDC9FD1C3A}</a:tableStyleId>
              </a:tblPr>
              <a:tblGrid>
                <a:gridCol w="701992">
                  <a:extLst>
                    <a:ext uri="{9D8B030D-6E8A-4147-A177-3AD203B41FA5}">
                      <a16:colId xmlns:a16="http://schemas.microsoft.com/office/drawing/2014/main" val="3056011668"/>
                    </a:ext>
                  </a:extLst>
                </a:gridCol>
                <a:gridCol w="1123188">
                  <a:extLst>
                    <a:ext uri="{9D8B030D-6E8A-4147-A177-3AD203B41FA5}">
                      <a16:colId xmlns:a16="http://schemas.microsoft.com/office/drawing/2014/main" val="1878946638"/>
                    </a:ext>
                  </a:extLst>
                </a:gridCol>
                <a:gridCol w="842391">
                  <a:extLst>
                    <a:ext uri="{9D8B030D-6E8A-4147-A177-3AD203B41FA5}">
                      <a16:colId xmlns:a16="http://schemas.microsoft.com/office/drawing/2014/main" val="933190635"/>
                    </a:ext>
                  </a:extLst>
                </a:gridCol>
                <a:gridCol w="866712">
                  <a:extLst>
                    <a:ext uri="{9D8B030D-6E8A-4147-A177-3AD203B41FA5}">
                      <a16:colId xmlns:a16="http://schemas.microsoft.com/office/drawing/2014/main" val="52443951"/>
                    </a:ext>
                  </a:extLst>
                </a:gridCol>
                <a:gridCol w="889190">
                  <a:extLst>
                    <a:ext uri="{9D8B030D-6E8A-4147-A177-3AD203B41FA5}">
                      <a16:colId xmlns:a16="http://schemas.microsoft.com/office/drawing/2014/main" val="3837202071"/>
                    </a:ext>
                  </a:extLst>
                </a:gridCol>
                <a:gridCol w="889190">
                  <a:extLst>
                    <a:ext uri="{9D8B030D-6E8A-4147-A177-3AD203B41FA5}">
                      <a16:colId xmlns:a16="http://schemas.microsoft.com/office/drawing/2014/main" val="185499938"/>
                    </a:ext>
                  </a:extLst>
                </a:gridCol>
                <a:gridCol w="889190">
                  <a:extLst>
                    <a:ext uri="{9D8B030D-6E8A-4147-A177-3AD203B41FA5}">
                      <a16:colId xmlns:a16="http://schemas.microsoft.com/office/drawing/2014/main" val="1293716768"/>
                    </a:ext>
                  </a:extLst>
                </a:gridCol>
              </a:tblGrid>
              <a:tr h="483956">
                <a:tc>
                  <a:txBody>
                    <a:bodyPr/>
                    <a:lstStyle/>
                    <a:p>
                      <a:pPr algn="ctr">
                        <a:lnSpc>
                          <a:spcPct val="115000"/>
                        </a:lnSpc>
                        <a:spcAft>
                          <a:spcPts val="0"/>
                        </a:spcAft>
                      </a:pPr>
                      <a:r>
                        <a:rPr lang="en-US" sz="1800">
                          <a:effectLst/>
                        </a:rPr>
                        <a:t>ID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Blood Pressure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Age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Weight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a:effectLst/>
                        </a:rPr>
                        <a:t>Heart Attack</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D</a:t>
                      </a:r>
                    </a:p>
                  </a:txBody>
                  <a:tcPr marL="68580" marR="68580" marT="0" marB="0" anchor="ctr"/>
                </a:tc>
                <a:tc>
                  <a:txBody>
                    <a:bodyPr/>
                    <a:lstStyle/>
                    <a:p>
                      <a:pPr algn="ctr">
                        <a:lnSpc>
                          <a:spcPct val="115000"/>
                        </a:lnSpc>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Sort D</a:t>
                      </a:r>
                    </a:p>
                  </a:txBody>
                  <a:tcPr marL="68580" marR="68580" marT="0" marB="0" anchor="ctr"/>
                </a:tc>
                <a:extLst>
                  <a:ext uri="{0D108BD9-81ED-4DB2-BD59-A6C34878D82A}">
                    <a16:rowId xmlns:a16="http://schemas.microsoft.com/office/drawing/2014/main" val="643526444"/>
                  </a:ext>
                </a:extLst>
              </a:tr>
              <a:tr h="483956">
                <a:tc>
                  <a:txBody>
                    <a:bodyPr/>
                    <a:lstStyle/>
                    <a:p>
                      <a:pPr algn="ctr">
                        <a:lnSpc>
                          <a:spcPct val="115000"/>
                        </a:lnSpc>
                        <a:spcAft>
                          <a:spcPts val="0"/>
                        </a:spcAft>
                      </a:pPr>
                      <a:r>
                        <a:rPr lang="en-US" sz="1800">
                          <a:effectLst/>
                        </a:rPr>
                        <a:t>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High</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a:effectLst/>
                        </a:rPr>
                        <a:t>40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70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15.5</a:t>
                      </a:r>
                    </a:p>
                  </a:txBody>
                  <a:tcPr marL="68580" marR="68580" marT="0" marB="0" anchor="ctr"/>
                </a:tc>
                <a:tc>
                  <a:txBody>
                    <a:bodyPr/>
                    <a:lstStyle/>
                    <a:p>
                      <a:pPr algn="ctr">
                        <a:lnSpc>
                          <a:spcPct val="115000"/>
                        </a:lnSpc>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nchor="ctr"/>
                </a:tc>
                <a:extLst>
                  <a:ext uri="{0D108BD9-81ED-4DB2-BD59-A6C34878D82A}">
                    <a16:rowId xmlns:a16="http://schemas.microsoft.com/office/drawing/2014/main" val="863833351"/>
                  </a:ext>
                </a:extLst>
              </a:tr>
              <a:tr h="483956">
                <a:tc>
                  <a:txBody>
                    <a:bodyPr/>
                    <a:lstStyle/>
                    <a:p>
                      <a:pPr algn="ctr">
                        <a:lnSpc>
                          <a:spcPct val="115000"/>
                        </a:lnSpc>
                        <a:spcAft>
                          <a:spcPts val="0"/>
                        </a:spcAft>
                      </a:pPr>
                      <a:r>
                        <a:rPr lang="en-US" sz="1800">
                          <a:effectLst/>
                        </a:rPr>
                        <a:t>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Normal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30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65</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26.6</a:t>
                      </a:r>
                    </a:p>
                  </a:txBody>
                  <a:tcPr marL="68580" marR="68580" marT="0" marB="0" anchor="ctr"/>
                </a:tc>
                <a:tc>
                  <a:txBody>
                    <a:bodyPr/>
                    <a:lstStyle/>
                    <a:p>
                      <a:pPr algn="ctr">
                        <a:lnSpc>
                          <a:spcPct val="115000"/>
                        </a:lnSpc>
                        <a:spcAft>
                          <a:spcPts val="0"/>
                        </a:spcAft>
                      </a:pPr>
                      <a:r>
                        <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nchor="ctr"/>
                </a:tc>
                <a:extLst>
                  <a:ext uri="{0D108BD9-81ED-4DB2-BD59-A6C34878D82A}">
                    <a16:rowId xmlns:a16="http://schemas.microsoft.com/office/drawing/2014/main" val="3192931345"/>
                  </a:ext>
                </a:extLst>
              </a:tr>
              <a:tr h="483956">
                <a:tc>
                  <a:txBody>
                    <a:bodyPr/>
                    <a:lstStyle/>
                    <a:p>
                      <a:pPr algn="ctr">
                        <a:lnSpc>
                          <a:spcPct val="115000"/>
                        </a:lnSpc>
                        <a:spcAft>
                          <a:spcPts val="0"/>
                        </a:spcAft>
                      </a:pPr>
                      <a:r>
                        <a:rPr lang="en-US" sz="1800">
                          <a:effectLst/>
                        </a:rPr>
                        <a:t>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High</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45</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80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11.7</a:t>
                      </a:r>
                    </a:p>
                  </a:txBody>
                  <a:tcPr marL="68580" marR="68580" marT="0" marB="0" anchor="ctr"/>
                </a:tc>
                <a:tc>
                  <a:txBody>
                    <a:bodyPr/>
                    <a:lstStyle/>
                    <a:p>
                      <a:pPr algn="ctr">
                        <a:lnSpc>
                          <a:spcPct val="115000"/>
                        </a:lnSpc>
                        <a:spcAft>
                          <a:spcPts val="0"/>
                        </a:spcAft>
                      </a:pPr>
                      <a:r>
                        <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nchor="ctr"/>
                </a:tc>
                <a:extLst>
                  <a:ext uri="{0D108BD9-81ED-4DB2-BD59-A6C34878D82A}">
                    <a16:rowId xmlns:a16="http://schemas.microsoft.com/office/drawing/2014/main" val="3068406778"/>
                  </a:ext>
                </a:extLst>
              </a:tr>
              <a:tr h="483956">
                <a:tc>
                  <a:txBody>
                    <a:bodyPr/>
                    <a:lstStyle/>
                    <a:p>
                      <a:pPr algn="ctr">
                        <a:lnSpc>
                          <a:spcPct val="115000"/>
                        </a:lnSpc>
                        <a:spcAft>
                          <a:spcPts val="0"/>
                        </a:spcAft>
                      </a:pPr>
                      <a:r>
                        <a:rPr lang="en-US" sz="1800">
                          <a:effectLst/>
                        </a:rPr>
                        <a:t>4</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Low</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60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68</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7.8</a:t>
                      </a:r>
                    </a:p>
                  </a:txBody>
                  <a:tcPr marL="68580" marR="68580" marT="0" marB="0" anchor="ctr"/>
                </a:tc>
                <a:tc>
                  <a:txBody>
                    <a:bodyPr/>
                    <a:lstStyle/>
                    <a:p>
                      <a:pPr algn="ctr">
                        <a:lnSpc>
                          <a:spcPct val="115000"/>
                        </a:lnSpc>
                        <a:spcAft>
                          <a:spcPts val="0"/>
                        </a:spcAft>
                      </a:pPr>
                      <a:r>
                        <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nchor="ctr"/>
                </a:tc>
                <a:extLst>
                  <a:ext uri="{0D108BD9-81ED-4DB2-BD59-A6C34878D82A}">
                    <a16:rowId xmlns:a16="http://schemas.microsoft.com/office/drawing/2014/main" val="2580484515"/>
                  </a:ext>
                </a:extLst>
              </a:tr>
              <a:tr h="483956">
                <a:tc>
                  <a:txBody>
                    <a:bodyPr/>
                    <a:lstStyle/>
                    <a:p>
                      <a:pPr algn="ctr">
                        <a:lnSpc>
                          <a:spcPct val="115000"/>
                        </a:lnSpc>
                        <a:spcAft>
                          <a:spcPts val="0"/>
                        </a:spcAft>
                      </a:pPr>
                      <a:r>
                        <a:rPr lang="en-US" sz="1800">
                          <a:effectLst/>
                        </a:rPr>
                        <a:t>5</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Normal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50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110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2800" dirty="0">
                          <a:effectLst/>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36.3</a:t>
                      </a:r>
                    </a:p>
                  </a:txBody>
                  <a:tcPr marL="68580" marR="68580" marT="0" marB="0" anchor="ctr"/>
                </a:tc>
                <a:tc>
                  <a:txBody>
                    <a:bodyPr/>
                    <a:lstStyle/>
                    <a:p>
                      <a:pPr algn="ctr">
                        <a:lnSpc>
                          <a:spcPct val="115000"/>
                        </a:lnSpc>
                        <a:spcAft>
                          <a:spcPts val="0"/>
                        </a:spcAft>
                      </a:pPr>
                      <a:r>
                        <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nchor="ctr"/>
                </a:tc>
                <a:extLst>
                  <a:ext uri="{0D108BD9-81ED-4DB2-BD59-A6C34878D82A}">
                    <a16:rowId xmlns:a16="http://schemas.microsoft.com/office/drawing/2014/main" val="703687168"/>
                  </a:ext>
                </a:extLst>
              </a:tr>
              <a:tr h="483956">
                <a:tc>
                  <a:txBody>
                    <a:bodyPr/>
                    <a:lstStyle/>
                    <a:p>
                      <a:pPr algn="ctr">
                        <a:lnSpc>
                          <a:spcPct val="115000"/>
                        </a:lnSpc>
                        <a:spcAft>
                          <a:spcPts val="0"/>
                        </a:spcAft>
                      </a:pPr>
                      <a:r>
                        <a:rPr lang="en-US" sz="1800">
                          <a:effectLst/>
                        </a:rPr>
                        <a:t>6</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Normal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55</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74</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a:effectLst/>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endParaRPr lang="en-US" sz="2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endParaRPr lang="en-US" sz="2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55304172"/>
                  </a:ext>
                </a:extLst>
              </a:tr>
            </a:tbl>
          </a:graphicData>
        </a:graphic>
      </p:graphicFrame>
      <p:sp>
        <p:nvSpPr>
          <p:cNvPr id="5" name="Rectangle 4">
            <a:extLst>
              <a:ext uri="{FF2B5EF4-FFF2-40B4-BE49-F238E27FC236}">
                <a16:creationId xmlns:a16="http://schemas.microsoft.com/office/drawing/2014/main" id="{205116D9-09BF-4640-B1C4-A60BCCA9B464}"/>
              </a:ext>
            </a:extLst>
          </p:cNvPr>
          <p:cNvSpPr/>
          <p:nvPr/>
        </p:nvSpPr>
        <p:spPr>
          <a:xfrm>
            <a:off x="914400" y="318271"/>
            <a:ext cx="9353550" cy="1540615"/>
          </a:xfrm>
          <a:prstGeom prst="rect">
            <a:avLst/>
          </a:prstGeom>
        </p:spPr>
        <p:txBody>
          <a:bodyPr wrap="square">
            <a:spAutoFit/>
          </a:bodyPr>
          <a:lstStyle/>
          <a:p>
            <a:pPr>
              <a:lnSpc>
                <a:spcPct val="115000"/>
              </a:lnSpc>
              <a:spcAft>
                <a:spcPts val="1000"/>
              </a:spcAft>
            </a:pPr>
            <a:r>
              <a:rPr lang="en-US" sz="2800" dirty="0">
                <a:latin typeface="Calibri" panose="020F0502020204030204" pitchFamily="34" charset="0"/>
                <a:ea typeface="Calibri" panose="020F0502020204030204" pitchFamily="34" charset="0"/>
                <a:cs typeface="Arial" panose="020B0604020202020204" pitchFamily="34" charset="0"/>
              </a:rPr>
              <a:t>Step4: Gather the category of the nearest neighbors=4</a:t>
            </a:r>
          </a:p>
          <a:p>
            <a:pPr>
              <a:lnSpc>
                <a:spcPct val="115000"/>
              </a:lnSpc>
              <a:spcAft>
                <a:spcPts val="1000"/>
              </a:spcAft>
            </a:pPr>
            <a:r>
              <a:rPr lang="en-US" sz="2400" dirty="0">
                <a:latin typeface="Calibri" panose="020F0502020204030204" pitchFamily="34" charset="0"/>
                <a:ea typeface="Calibri" panose="020F0502020204030204" pitchFamily="34" charset="0"/>
                <a:cs typeface="Arial" panose="020B0604020202020204" pitchFamily="34" charset="0"/>
              </a:rPr>
              <a:t>Notice in the 5 rows is not included because the rank of this data is more than 4=k</a:t>
            </a:r>
          </a:p>
        </p:txBody>
      </p:sp>
      <p:sp>
        <p:nvSpPr>
          <p:cNvPr id="2" name="Rectangle 1">
            <a:extLst>
              <a:ext uri="{FF2B5EF4-FFF2-40B4-BE49-F238E27FC236}">
                <a16:creationId xmlns:a16="http://schemas.microsoft.com/office/drawing/2014/main" id="{172D15A3-0108-472B-8ED3-A5C8EB85849E}"/>
              </a:ext>
            </a:extLst>
          </p:cNvPr>
          <p:cNvSpPr/>
          <p:nvPr/>
        </p:nvSpPr>
        <p:spPr>
          <a:xfrm>
            <a:off x="779025" y="5283166"/>
            <a:ext cx="8335808" cy="1182503"/>
          </a:xfrm>
          <a:prstGeom prst="rect">
            <a:avLst/>
          </a:prstGeom>
        </p:spPr>
        <p:txBody>
          <a:bodyPr wrap="none">
            <a:spAutoFit/>
          </a:bodyPr>
          <a:lstStyle/>
          <a:p>
            <a:pPr>
              <a:lnSpc>
                <a:spcPct val="115000"/>
              </a:lnSpc>
              <a:spcAft>
                <a:spcPts val="1000"/>
              </a:spcAft>
            </a:pPr>
            <a:r>
              <a:rPr lang="en-US" sz="2800" dirty="0">
                <a:latin typeface="Calibri" panose="020F0502020204030204" pitchFamily="34" charset="0"/>
                <a:ea typeface="Calibri" panose="020F0502020204030204" pitchFamily="34" charset="0"/>
                <a:cs typeface="Arial" panose="020B0604020202020204" pitchFamily="34" charset="0"/>
              </a:rPr>
              <a:t>Step5: Predict the value of the query instance</a:t>
            </a:r>
          </a:p>
          <a:p>
            <a:pPr>
              <a:lnSpc>
                <a:spcPct val="115000"/>
              </a:lnSpc>
              <a:spcAft>
                <a:spcPts val="1000"/>
              </a:spcAft>
            </a:pPr>
            <a:r>
              <a:rPr lang="en-US" sz="2800" dirty="0">
                <a:latin typeface="Calibri" panose="020F0502020204030204" pitchFamily="34" charset="0"/>
                <a:ea typeface="Calibri" panose="020F0502020204030204" pitchFamily="34" charset="0"/>
                <a:cs typeface="Arial" panose="020B0604020202020204" pitchFamily="34" charset="0"/>
              </a:rPr>
              <a:t>We have </a:t>
            </a:r>
            <a:r>
              <a:rPr lang="en-US" sz="2800" dirty="0">
                <a:solidFill>
                  <a:srgbClr val="FF0000"/>
                </a:solidFill>
                <a:latin typeface="Calibri" panose="020F0502020204030204" pitchFamily="34" charset="0"/>
                <a:ea typeface="Calibri" panose="020F0502020204030204" pitchFamily="34" charset="0"/>
                <a:cs typeface="Arial" panose="020B0604020202020204" pitchFamily="34" charset="0"/>
              </a:rPr>
              <a:t>3 No </a:t>
            </a:r>
            <a:r>
              <a:rPr lang="en-US" sz="2800" dirty="0">
                <a:latin typeface="Calibri" panose="020F0502020204030204" pitchFamily="34" charset="0"/>
                <a:ea typeface="Calibri" panose="020F0502020204030204" pitchFamily="34" charset="0"/>
                <a:cs typeface="Arial" panose="020B0604020202020204" pitchFamily="34" charset="0"/>
              </a:rPr>
              <a:t>and </a:t>
            </a:r>
            <a:r>
              <a:rPr lang="en-US" sz="2800" dirty="0">
                <a:solidFill>
                  <a:srgbClr val="FF0000"/>
                </a:solidFill>
                <a:latin typeface="Calibri" panose="020F0502020204030204" pitchFamily="34" charset="0"/>
                <a:ea typeface="Calibri" panose="020F0502020204030204" pitchFamily="34" charset="0"/>
                <a:cs typeface="Arial" panose="020B0604020202020204" pitchFamily="34" charset="0"/>
              </a:rPr>
              <a:t>1 yes</a:t>
            </a:r>
            <a:r>
              <a:rPr lang="en-US" sz="2800" dirty="0">
                <a:latin typeface="Calibri" panose="020F0502020204030204" pitchFamily="34" charset="0"/>
                <a:ea typeface="Calibri" panose="020F0502020204030204" pitchFamily="34" charset="0"/>
                <a:cs typeface="Arial" panose="020B0604020202020204" pitchFamily="34" charset="0"/>
              </a:rPr>
              <a:t>, then the instance is </a:t>
            </a:r>
            <a:r>
              <a:rPr lang="en-US" sz="2800" b="1" u="sng" dirty="0">
                <a:latin typeface="Calibri" panose="020F0502020204030204" pitchFamily="34" charset="0"/>
                <a:ea typeface="Calibri" panose="020F0502020204030204" pitchFamily="34" charset="0"/>
                <a:cs typeface="Arial" panose="020B0604020202020204" pitchFamily="34" charset="0"/>
              </a:rPr>
              <a:t>No</a:t>
            </a:r>
            <a:r>
              <a:rPr lang="en-US" sz="2800" dirty="0">
                <a:latin typeface="Calibri" panose="020F0502020204030204" pitchFamily="34" charset="0"/>
                <a:ea typeface="Calibri" panose="020F0502020204030204" pitchFamily="34" charset="0"/>
                <a:cs typeface="Arial" panose="020B0604020202020204" pitchFamily="34" charset="0"/>
              </a:rPr>
              <a:t> labeled</a:t>
            </a:r>
          </a:p>
        </p:txBody>
      </p:sp>
    </p:spTree>
    <p:extLst>
      <p:ext uri="{BB962C8B-B14F-4D97-AF65-F5344CB8AC3E}">
        <p14:creationId xmlns:p14="http://schemas.microsoft.com/office/powerpoint/2010/main" val="151844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25FE16C-1155-4350-B101-5561811BB4DE}"/>
                  </a:ext>
                </a:extLst>
              </p:cNvPr>
              <p:cNvSpPr/>
              <p:nvPr/>
            </p:nvSpPr>
            <p:spPr>
              <a:xfrm>
                <a:off x="1399310" y="862888"/>
                <a:ext cx="10072254" cy="4813818"/>
              </a:xfrm>
              <a:prstGeom prst="rect">
                <a:avLst/>
              </a:prstGeom>
            </p:spPr>
            <p:txBody>
              <a:bodyPr wrap="square">
                <a:spAutoFit/>
              </a:bodyPr>
              <a:lstStyle/>
              <a:p>
                <a:r>
                  <a:rPr lang="en-US" sz="2400" dirty="0"/>
                  <a:t>Solution steps </a:t>
                </a:r>
                <a:endParaRPr lang="ar-EG" sz="2400" dirty="0"/>
              </a:p>
              <a:p>
                <a:endParaRPr lang="en-US" sz="2400" dirty="0"/>
              </a:p>
              <a:p>
                <a:pPr marL="514350" indent="-514350">
                  <a:lnSpc>
                    <a:spcPct val="150000"/>
                  </a:lnSpc>
                  <a:buFont typeface="+mj-lt"/>
                  <a:buAutoNum type="arabicPeriod"/>
                </a:pPr>
                <a:r>
                  <a:rPr lang="en-US" sz="2800" dirty="0"/>
                  <a:t>info(D)  DATA SET =  -  (P+ log</a:t>
                </a:r>
                <a:r>
                  <a:rPr lang="en-US" sz="2800" baseline="-25000" dirty="0"/>
                  <a:t>2</a:t>
                </a:r>
                <a:r>
                  <a:rPr lang="en-US" sz="2800" dirty="0"/>
                  <a:t> p</a:t>
                </a:r>
                <a:r>
                  <a:rPr lang="en-US" sz="4400" baseline="-25000" dirty="0"/>
                  <a:t>+</a:t>
                </a:r>
                <a:r>
                  <a:rPr lang="en-US" sz="2800" dirty="0"/>
                  <a:t> + p- log</a:t>
                </a:r>
                <a14:m>
                  <m:oMath xmlns:m="http://schemas.openxmlformats.org/officeDocument/2006/math">
                    <m:r>
                      <a:rPr lang="en-US" sz="2800" i="1" baseline="-25000" dirty="0" smtClean="0">
                        <a:latin typeface="Cambria Math" panose="02040503050406030204" pitchFamily="18" charset="0"/>
                      </a:rPr>
                      <m:t>2</m:t>
                    </m:r>
                  </m:oMath>
                </a14:m>
                <a:r>
                  <a:rPr lang="en-US" sz="2800" dirty="0"/>
                  <a:t> p</a:t>
                </a:r>
                <a:r>
                  <a:rPr lang="en-US" sz="5400" baseline="-25000" dirty="0"/>
                  <a:t>-</a:t>
                </a:r>
                <a:r>
                  <a:rPr lang="en-US" sz="2800" dirty="0"/>
                  <a:t>) </a:t>
                </a:r>
              </a:p>
              <a:p>
                <a:pPr marL="514350" indent="-514350">
                  <a:lnSpc>
                    <a:spcPct val="150000"/>
                  </a:lnSpc>
                  <a:buFont typeface="+mj-lt"/>
                  <a:buAutoNum type="arabicPeriod"/>
                </a:pPr>
                <a:r>
                  <a:rPr lang="en-US" sz="2800" dirty="0"/>
                  <a:t>info(attributes )</a:t>
                </a:r>
              </a:p>
              <a:p>
                <a:pPr marL="514350" indent="-514350">
                  <a:lnSpc>
                    <a:spcPct val="150000"/>
                  </a:lnSpc>
                  <a:buFont typeface="+mj-lt"/>
                  <a:buAutoNum type="arabicPeriod"/>
                </a:pPr>
                <a:r>
                  <a:rPr lang="en-US" sz="2800" dirty="0"/>
                  <a:t>Gain  = info(D) – info(attributes)</a:t>
                </a:r>
              </a:p>
              <a:p>
                <a:pPr marL="514350" indent="-514350">
                  <a:lnSpc>
                    <a:spcPct val="150000"/>
                  </a:lnSpc>
                  <a:buFont typeface="+mj-lt"/>
                  <a:buAutoNum type="arabicPeriod"/>
                </a:pPr>
                <a:r>
                  <a:rPr lang="en-US" sz="2800" dirty="0"/>
                  <a:t>choice Higher Gain</a:t>
                </a:r>
              </a:p>
              <a:p>
                <a:pPr marL="514350" indent="-514350">
                  <a:lnSpc>
                    <a:spcPct val="150000"/>
                  </a:lnSpc>
                  <a:buFont typeface="+mj-lt"/>
                  <a:buAutoNum type="arabicPeriod"/>
                </a:pPr>
                <a:endParaRPr lang="en-US" sz="2800" dirty="0"/>
              </a:p>
              <a:p>
                <a:pPr>
                  <a:lnSpc>
                    <a:spcPct val="150000"/>
                  </a:lnSpc>
                </a:pPr>
                <a:endParaRPr lang="ar-EG" sz="2800" dirty="0"/>
              </a:p>
            </p:txBody>
          </p:sp>
        </mc:Choice>
        <mc:Fallback xmlns="">
          <p:sp>
            <p:nvSpPr>
              <p:cNvPr id="6" name="Rectangle 5">
                <a:extLst>
                  <a:ext uri="{FF2B5EF4-FFF2-40B4-BE49-F238E27FC236}">
                    <a16:creationId xmlns:a16="http://schemas.microsoft.com/office/drawing/2014/main" id="{825FE16C-1155-4350-B101-5561811BB4DE}"/>
                  </a:ext>
                </a:extLst>
              </p:cNvPr>
              <p:cNvSpPr>
                <a:spLocks noRot="1" noChangeAspect="1" noMove="1" noResize="1" noEditPoints="1" noAdjustHandles="1" noChangeArrowheads="1" noChangeShapeType="1" noTextEdit="1"/>
              </p:cNvSpPr>
              <p:nvPr/>
            </p:nvSpPr>
            <p:spPr>
              <a:xfrm>
                <a:off x="1399310" y="862888"/>
                <a:ext cx="10072254" cy="4813818"/>
              </a:xfrm>
              <a:prstGeom prst="rect">
                <a:avLst/>
              </a:prstGeom>
              <a:blipFill>
                <a:blip r:embed="rId2"/>
                <a:stretch>
                  <a:fillRect l="-1271" t="-1014"/>
                </a:stretch>
              </a:blipFill>
            </p:spPr>
            <p:txBody>
              <a:bodyPr/>
              <a:lstStyle/>
              <a:p>
                <a:r>
                  <a:rPr lang="en-US">
                    <a:noFill/>
                  </a:rPr>
                  <a:t> </a:t>
                </a:r>
              </a:p>
            </p:txBody>
          </p:sp>
        </mc:Fallback>
      </mc:AlternateContent>
    </p:spTree>
    <p:extLst>
      <p:ext uri="{BB962C8B-B14F-4D97-AF65-F5344CB8AC3E}">
        <p14:creationId xmlns:p14="http://schemas.microsoft.com/office/powerpoint/2010/main" val="1217492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2">
            <a:extLst>
              <a:ext uri="{FF2B5EF4-FFF2-40B4-BE49-F238E27FC236}">
                <a16:creationId xmlns:a16="http://schemas.microsoft.com/office/drawing/2014/main" id="{CF5CAB01-7DE4-49A3-A333-234477EF622B}"/>
              </a:ext>
            </a:extLst>
          </p:cNvPr>
          <p:cNvGraphicFramePr>
            <a:graphicFrameLocks noGrp="1"/>
          </p:cNvGraphicFramePr>
          <p:nvPr>
            <p:extLst>
              <p:ext uri="{D42A27DB-BD31-4B8C-83A1-F6EECF244321}">
                <p14:modId xmlns:p14="http://schemas.microsoft.com/office/powerpoint/2010/main" val="854769184"/>
              </p:ext>
            </p:extLst>
          </p:nvPr>
        </p:nvGraphicFramePr>
        <p:xfrm>
          <a:off x="6435323" y="1110291"/>
          <a:ext cx="5574522" cy="5562600"/>
        </p:xfrm>
        <a:graphic>
          <a:graphicData uri="http://schemas.openxmlformats.org/drawingml/2006/table">
            <a:tbl>
              <a:tblPr firstRow="1" bandRow="1">
                <a:tableStyleId>{5C22544A-7EE6-4342-B048-85BDC9FD1C3A}</a:tableStyleId>
              </a:tblPr>
              <a:tblGrid>
                <a:gridCol w="508318">
                  <a:extLst>
                    <a:ext uri="{9D8B030D-6E8A-4147-A177-3AD203B41FA5}">
                      <a16:colId xmlns:a16="http://schemas.microsoft.com/office/drawing/2014/main" val="690562624"/>
                    </a:ext>
                  </a:extLst>
                </a:gridCol>
                <a:gridCol w="1044384">
                  <a:extLst>
                    <a:ext uri="{9D8B030D-6E8A-4147-A177-3AD203B41FA5}">
                      <a16:colId xmlns:a16="http://schemas.microsoft.com/office/drawing/2014/main" val="3737662172"/>
                    </a:ext>
                  </a:extLst>
                </a:gridCol>
                <a:gridCol w="1445704">
                  <a:extLst>
                    <a:ext uri="{9D8B030D-6E8A-4147-A177-3AD203B41FA5}">
                      <a16:colId xmlns:a16="http://schemas.microsoft.com/office/drawing/2014/main" val="3995228115"/>
                    </a:ext>
                  </a:extLst>
                </a:gridCol>
                <a:gridCol w="1108392">
                  <a:extLst>
                    <a:ext uri="{9D8B030D-6E8A-4147-A177-3AD203B41FA5}">
                      <a16:colId xmlns:a16="http://schemas.microsoft.com/office/drawing/2014/main" val="860072404"/>
                    </a:ext>
                  </a:extLst>
                </a:gridCol>
                <a:gridCol w="851218">
                  <a:extLst>
                    <a:ext uri="{9D8B030D-6E8A-4147-A177-3AD203B41FA5}">
                      <a16:colId xmlns:a16="http://schemas.microsoft.com/office/drawing/2014/main" val="274580851"/>
                    </a:ext>
                  </a:extLst>
                </a:gridCol>
                <a:gridCol w="616506">
                  <a:extLst>
                    <a:ext uri="{9D8B030D-6E8A-4147-A177-3AD203B41FA5}">
                      <a16:colId xmlns:a16="http://schemas.microsoft.com/office/drawing/2014/main" val="2133440269"/>
                    </a:ext>
                  </a:extLst>
                </a:gridCol>
              </a:tblGrid>
              <a:tr h="370840">
                <a:tc>
                  <a:txBody>
                    <a:bodyPr/>
                    <a:lstStyle/>
                    <a:p>
                      <a:pPr algn="ctr"/>
                      <a:r>
                        <a:rPr lang="en-US" dirty="0"/>
                        <a:t>No</a:t>
                      </a:r>
                    </a:p>
                  </a:txBody>
                  <a:tcPr/>
                </a:tc>
                <a:tc>
                  <a:txBody>
                    <a:bodyPr/>
                    <a:lstStyle/>
                    <a:p>
                      <a:pPr algn="ctr"/>
                      <a:r>
                        <a:rPr lang="en-US" dirty="0"/>
                        <a:t>Outlook</a:t>
                      </a:r>
                    </a:p>
                  </a:txBody>
                  <a:tcPr/>
                </a:tc>
                <a:tc>
                  <a:txBody>
                    <a:bodyPr/>
                    <a:lstStyle/>
                    <a:p>
                      <a:pPr algn="ctr"/>
                      <a:r>
                        <a:rPr lang="en-US" dirty="0"/>
                        <a:t>Temperature</a:t>
                      </a:r>
                    </a:p>
                  </a:txBody>
                  <a:tcPr/>
                </a:tc>
                <a:tc>
                  <a:txBody>
                    <a:bodyPr/>
                    <a:lstStyle/>
                    <a:p>
                      <a:pPr algn="ctr"/>
                      <a:r>
                        <a:rPr lang="en-US" dirty="0"/>
                        <a:t>Humidity</a:t>
                      </a:r>
                    </a:p>
                  </a:txBody>
                  <a:tcPr/>
                </a:tc>
                <a:tc>
                  <a:txBody>
                    <a:bodyPr/>
                    <a:lstStyle/>
                    <a:p>
                      <a:pPr algn="ctr"/>
                      <a:r>
                        <a:rPr lang="en-US" dirty="0"/>
                        <a:t>Windy</a:t>
                      </a:r>
                    </a:p>
                  </a:txBody>
                  <a:tcPr/>
                </a:tc>
                <a:tc>
                  <a:txBody>
                    <a:bodyPr/>
                    <a:lstStyle/>
                    <a:p>
                      <a:pPr algn="ctr"/>
                      <a:r>
                        <a:rPr lang="en-US" dirty="0"/>
                        <a:t>Play</a:t>
                      </a:r>
                    </a:p>
                  </a:txBody>
                  <a:tcPr/>
                </a:tc>
                <a:extLst>
                  <a:ext uri="{0D108BD9-81ED-4DB2-BD59-A6C34878D82A}">
                    <a16:rowId xmlns:a16="http://schemas.microsoft.com/office/drawing/2014/main" val="1532091171"/>
                  </a:ext>
                </a:extLst>
              </a:tr>
              <a:tr h="370840">
                <a:tc>
                  <a:txBody>
                    <a:bodyPr/>
                    <a:lstStyle/>
                    <a:p>
                      <a:pPr algn="ctr"/>
                      <a:r>
                        <a:rPr lang="en-US" dirty="0"/>
                        <a:t>1</a:t>
                      </a:r>
                    </a:p>
                  </a:txBody>
                  <a:tcPr/>
                </a:tc>
                <a:tc>
                  <a:txBody>
                    <a:bodyPr/>
                    <a:lstStyle/>
                    <a:p>
                      <a:pPr algn="ctr"/>
                      <a:r>
                        <a:rPr lang="en-US" dirty="0"/>
                        <a:t>Sunny</a:t>
                      </a:r>
                    </a:p>
                  </a:txBody>
                  <a:tcPr/>
                </a:tc>
                <a:tc>
                  <a:txBody>
                    <a:bodyPr/>
                    <a:lstStyle/>
                    <a:p>
                      <a:pPr algn="ctr"/>
                      <a:r>
                        <a:rPr lang="en-US" dirty="0"/>
                        <a:t>hot</a:t>
                      </a:r>
                    </a:p>
                  </a:txBody>
                  <a:tcPr/>
                </a:tc>
                <a:tc>
                  <a:txBody>
                    <a:bodyPr/>
                    <a:lstStyle/>
                    <a:p>
                      <a:pPr algn="ctr"/>
                      <a:r>
                        <a:rPr lang="en-US" dirty="0"/>
                        <a:t>High</a:t>
                      </a:r>
                    </a:p>
                  </a:txBody>
                  <a:tcPr/>
                </a:tc>
                <a:tc>
                  <a:txBody>
                    <a:bodyPr/>
                    <a:lstStyle/>
                    <a:p>
                      <a:pPr algn="ctr"/>
                      <a:r>
                        <a:rPr lang="en-US" dirty="0"/>
                        <a:t>False</a:t>
                      </a:r>
                    </a:p>
                  </a:txBody>
                  <a:tcPr/>
                </a:tc>
                <a:tc>
                  <a:txBody>
                    <a:bodyPr/>
                    <a:lstStyle/>
                    <a:p>
                      <a:pPr algn="ctr"/>
                      <a:r>
                        <a:rPr lang="en-US" dirty="0"/>
                        <a:t>No</a:t>
                      </a:r>
                    </a:p>
                  </a:txBody>
                  <a:tcPr/>
                </a:tc>
                <a:extLst>
                  <a:ext uri="{0D108BD9-81ED-4DB2-BD59-A6C34878D82A}">
                    <a16:rowId xmlns:a16="http://schemas.microsoft.com/office/drawing/2014/main" val="2365058624"/>
                  </a:ext>
                </a:extLst>
              </a:tr>
              <a:tr h="370840">
                <a:tc>
                  <a:txBody>
                    <a:bodyPr/>
                    <a:lstStyle/>
                    <a:p>
                      <a:pPr algn="ctr"/>
                      <a:r>
                        <a:rPr lang="en-US"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Sunny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hot</a:t>
                      </a:r>
                    </a:p>
                  </a:txBody>
                  <a:tcPr/>
                </a:tc>
                <a:tc>
                  <a:txBody>
                    <a:bodyPr/>
                    <a:lstStyle/>
                    <a:p>
                      <a:pPr algn="ctr"/>
                      <a:r>
                        <a:rPr lang="en-US" dirty="0"/>
                        <a:t>High</a:t>
                      </a:r>
                    </a:p>
                  </a:txBody>
                  <a:tcPr/>
                </a:tc>
                <a:tc>
                  <a:txBody>
                    <a:bodyPr/>
                    <a:lstStyle/>
                    <a:p>
                      <a:pPr algn="ctr"/>
                      <a:r>
                        <a:rPr lang="en-US" dirty="0"/>
                        <a:t>True</a:t>
                      </a:r>
                    </a:p>
                  </a:txBody>
                  <a:tcPr/>
                </a:tc>
                <a:tc>
                  <a:txBody>
                    <a:bodyPr/>
                    <a:lstStyle/>
                    <a:p>
                      <a:pPr algn="ctr"/>
                      <a:r>
                        <a:rPr lang="en-US" dirty="0"/>
                        <a:t>No</a:t>
                      </a:r>
                    </a:p>
                  </a:txBody>
                  <a:tcPr/>
                </a:tc>
                <a:extLst>
                  <a:ext uri="{0D108BD9-81ED-4DB2-BD59-A6C34878D82A}">
                    <a16:rowId xmlns:a16="http://schemas.microsoft.com/office/drawing/2014/main" val="2767007687"/>
                  </a:ext>
                </a:extLst>
              </a:tr>
              <a:tr h="370840">
                <a:tc>
                  <a:txBody>
                    <a:bodyPr/>
                    <a:lstStyle/>
                    <a:p>
                      <a:pPr algn="ctr"/>
                      <a:r>
                        <a:rPr lang="en-US" dirty="0"/>
                        <a:t>3</a:t>
                      </a:r>
                    </a:p>
                  </a:txBody>
                  <a:tcPr/>
                </a:tc>
                <a:tc>
                  <a:txBody>
                    <a:bodyPr/>
                    <a:lstStyle/>
                    <a:p>
                      <a:pPr algn="ctr"/>
                      <a:r>
                        <a:rPr lang="en-US" dirty="0"/>
                        <a:t>Overcast</a:t>
                      </a:r>
                    </a:p>
                  </a:txBody>
                  <a:tcPr/>
                </a:tc>
                <a:tc>
                  <a:txBody>
                    <a:bodyPr/>
                    <a:lstStyle/>
                    <a:p>
                      <a:pPr algn="ctr"/>
                      <a:r>
                        <a:rPr lang="en-US" dirty="0"/>
                        <a:t>hot</a:t>
                      </a:r>
                    </a:p>
                  </a:txBody>
                  <a:tcPr/>
                </a:tc>
                <a:tc>
                  <a:txBody>
                    <a:bodyPr/>
                    <a:lstStyle/>
                    <a:p>
                      <a:pPr algn="ctr"/>
                      <a:r>
                        <a:rPr lang="en-US" dirty="0"/>
                        <a:t>High</a:t>
                      </a:r>
                    </a:p>
                  </a:txBody>
                  <a:tcPr/>
                </a:tc>
                <a:tc>
                  <a:txBody>
                    <a:bodyPr/>
                    <a:lstStyle/>
                    <a:p>
                      <a:pPr algn="ctr"/>
                      <a:r>
                        <a:rPr lang="en-US" dirty="0"/>
                        <a:t>False</a:t>
                      </a:r>
                    </a:p>
                  </a:txBody>
                  <a:tcPr/>
                </a:tc>
                <a:tc>
                  <a:txBody>
                    <a:bodyPr/>
                    <a:lstStyle/>
                    <a:p>
                      <a:pPr algn="ctr"/>
                      <a:r>
                        <a:rPr lang="en-US" dirty="0"/>
                        <a:t>Yes</a:t>
                      </a:r>
                    </a:p>
                  </a:txBody>
                  <a:tcPr/>
                </a:tc>
                <a:extLst>
                  <a:ext uri="{0D108BD9-81ED-4DB2-BD59-A6C34878D82A}">
                    <a16:rowId xmlns:a16="http://schemas.microsoft.com/office/drawing/2014/main" val="2266477971"/>
                  </a:ext>
                </a:extLst>
              </a:tr>
              <a:tr h="370840">
                <a:tc>
                  <a:txBody>
                    <a:bodyPr/>
                    <a:lstStyle/>
                    <a:p>
                      <a:pPr algn="ctr"/>
                      <a:r>
                        <a:rPr lang="en-US" dirty="0"/>
                        <a:t>4</a:t>
                      </a:r>
                    </a:p>
                  </a:txBody>
                  <a:tcPr/>
                </a:tc>
                <a:tc>
                  <a:txBody>
                    <a:bodyPr/>
                    <a:lstStyle/>
                    <a:p>
                      <a:pPr algn="ctr"/>
                      <a:r>
                        <a:rPr lang="en-US" dirty="0"/>
                        <a:t>Rainy</a:t>
                      </a:r>
                    </a:p>
                  </a:txBody>
                  <a:tcPr/>
                </a:tc>
                <a:tc>
                  <a:txBody>
                    <a:bodyPr/>
                    <a:lstStyle/>
                    <a:p>
                      <a:pPr algn="ctr"/>
                      <a:r>
                        <a:rPr lang="en-US" dirty="0"/>
                        <a:t>mild</a:t>
                      </a:r>
                    </a:p>
                  </a:txBody>
                  <a:tcPr/>
                </a:tc>
                <a:tc>
                  <a:txBody>
                    <a:bodyPr/>
                    <a:lstStyle/>
                    <a:p>
                      <a:pPr algn="ctr"/>
                      <a:r>
                        <a:rPr lang="en-US" dirty="0"/>
                        <a:t>High</a:t>
                      </a:r>
                    </a:p>
                  </a:txBody>
                  <a:tcPr/>
                </a:tc>
                <a:tc>
                  <a:txBody>
                    <a:bodyPr/>
                    <a:lstStyle/>
                    <a:p>
                      <a:pPr algn="ctr"/>
                      <a:r>
                        <a:rPr lang="en-US" dirty="0"/>
                        <a:t>False</a:t>
                      </a:r>
                    </a:p>
                  </a:txBody>
                  <a:tcPr/>
                </a:tc>
                <a:tc>
                  <a:txBody>
                    <a:bodyPr/>
                    <a:lstStyle/>
                    <a:p>
                      <a:pPr algn="ctr"/>
                      <a:r>
                        <a:rPr lang="en-US" dirty="0"/>
                        <a:t>Yes</a:t>
                      </a:r>
                    </a:p>
                  </a:txBody>
                  <a:tcPr/>
                </a:tc>
                <a:extLst>
                  <a:ext uri="{0D108BD9-81ED-4DB2-BD59-A6C34878D82A}">
                    <a16:rowId xmlns:a16="http://schemas.microsoft.com/office/drawing/2014/main" val="3098520001"/>
                  </a:ext>
                </a:extLst>
              </a:tr>
              <a:tr h="370840">
                <a:tc>
                  <a:txBody>
                    <a:bodyPr/>
                    <a:lstStyle/>
                    <a:p>
                      <a:pPr algn="ctr"/>
                      <a:r>
                        <a:rPr lang="en-US" dirty="0"/>
                        <a:t>5</a:t>
                      </a:r>
                    </a:p>
                  </a:txBody>
                  <a:tcPr/>
                </a:tc>
                <a:tc>
                  <a:txBody>
                    <a:bodyPr/>
                    <a:lstStyle/>
                    <a:p>
                      <a:pPr algn="ctr"/>
                      <a:r>
                        <a:rPr lang="en-US" dirty="0"/>
                        <a:t>Rainy</a:t>
                      </a:r>
                    </a:p>
                  </a:txBody>
                  <a:tcPr/>
                </a:tc>
                <a:tc>
                  <a:txBody>
                    <a:bodyPr/>
                    <a:lstStyle/>
                    <a:p>
                      <a:pPr algn="ctr"/>
                      <a:r>
                        <a:rPr lang="en-US" dirty="0"/>
                        <a:t>Cool</a:t>
                      </a:r>
                    </a:p>
                  </a:txBody>
                  <a:tcPr/>
                </a:tc>
                <a:tc>
                  <a:txBody>
                    <a:bodyPr/>
                    <a:lstStyle/>
                    <a:p>
                      <a:pPr algn="ctr"/>
                      <a:r>
                        <a:rPr lang="en-US" dirty="0"/>
                        <a:t>Normal</a:t>
                      </a:r>
                    </a:p>
                  </a:txBody>
                  <a:tcPr/>
                </a:tc>
                <a:tc>
                  <a:txBody>
                    <a:bodyPr/>
                    <a:lstStyle/>
                    <a:p>
                      <a:pPr algn="ctr"/>
                      <a:r>
                        <a:rPr lang="en-US" dirty="0"/>
                        <a:t>False</a:t>
                      </a:r>
                    </a:p>
                  </a:txBody>
                  <a:tcPr/>
                </a:tc>
                <a:tc>
                  <a:txBody>
                    <a:bodyPr/>
                    <a:lstStyle/>
                    <a:p>
                      <a:pPr algn="ctr"/>
                      <a:r>
                        <a:rPr lang="en-US" dirty="0"/>
                        <a:t>Yes</a:t>
                      </a:r>
                    </a:p>
                  </a:txBody>
                  <a:tcPr/>
                </a:tc>
                <a:extLst>
                  <a:ext uri="{0D108BD9-81ED-4DB2-BD59-A6C34878D82A}">
                    <a16:rowId xmlns:a16="http://schemas.microsoft.com/office/drawing/2014/main" val="1457204175"/>
                  </a:ext>
                </a:extLst>
              </a:tr>
              <a:tr h="370840">
                <a:tc>
                  <a:txBody>
                    <a:bodyPr/>
                    <a:lstStyle/>
                    <a:p>
                      <a:pPr algn="ctr"/>
                      <a:r>
                        <a:rPr lang="en-US" dirty="0"/>
                        <a:t>6</a:t>
                      </a:r>
                    </a:p>
                  </a:txBody>
                  <a:tcPr/>
                </a:tc>
                <a:tc>
                  <a:txBody>
                    <a:bodyPr/>
                    <a:lstStyle/>
                    <a:p>
                      <a:pPr algn="ctr"/>
                      <a:r>
                        <a:rPr lang="en-US" dirty="0"/>
                        <a:t>Rainy</a:t>
                      </a:r>
                    </a:p>
                  </a:txBody>
                  <a:tcPr/>
                </a:tc>
                <a:tc>
                  <a:txBody>
                    <a:bodyPr/>
                    <a:lstStyle/>
                    <a:p>
                      <a:pPr algn="ctr"/>
                      <a:r>
                        <a:rPr lang="en-US" dirty="0"/>
                        <a:t>Cool</a:t>
                      </a:r>
                    </a:p>
                  </a:txBody>
                  <a:tcPr/>
                </a:tc>
                <a:tc>
                  <a:txBody>
                    <a:bodyPr/>
                    <a:lstStyle/>
                    <a:p>
                      <a:pPr algn="ctr"/>
                      <a:r>
                        <a:rPr lang="en-US" dirty="0"/>
                        <a:t>Normal</a:t>
                      </a:r>
                    </a:p>
                  </a:txBody>
                  <a:tcPr/>
                </a:tc>
                <a:tc>
                  <a:txBody>
                    <a:bodyPr/>
                    <a:lstStyle/>
                    <a:p>
                      <a:pPr algn="ctr"/>
                      <a:r>
                        <a:rPr lang="en-US" dirty="0"/>
                        <a:t>True</a:t>
                      </a:r>
                    </a:p>
                  </a:txBody>
                  <a:tcPr/>
                </a:tc>
                <a:tc>
                  <a:txBody>
                    <a:bodyPr/>
                    <a:lstStyle/>
                    <a:p>
                      <a:pPr algn="ctr"/>
                      <a:r>
                        <a:rPr lang="en-US" dirty="0"/>
                        <a:t>No</a:t>
                      </a:r>
                    </a:p>
                  </a:txBody>
                  <a:tcPr/>
                </a:tc>
                <a:extLst>
                  <a:ext uri="{0D108BD9-81ED-4DB2-BD59-A6C34878D82A}">
                    <a16:rowId xmlns:a16="http://schemas.microsoft.com/office/drawing/2014/main" val="463136407"/>
                  </a:ext>
                </a:extLst>
              </a:tr>
              <a:tr h="370840">
                <a:tc>
                  <a:txBody>
                    <a:bodyPr/>
                    <a:lstStyle/>
                    <a:p>
                      <a:pPr algn="ctr"/>
                      <a:r>
                        <a:rPr lang="en-US" dirty="0"/>
                        <a:t>7</a:t>
                      </a:r>
                    </a:p>
                  </a:txBody>
                  <a:tcPr/>
                </a:tc>
                <a:tc>
                  <a:txBody>
                    <a:bodyPr/>
                    <a:lstStyle/>
                    <a:p>
                      <a:pPr algn="ctr"/>
                      <a:r>
                        <a:rPr lang="en-US" dirty="0"/>
                        <a:t>Overcast</a:t>
                      </a:r>
                    </a:p>
                  </a:txBody>
                  <a:tcPr/>
                </a:tc>
                <a:tc>
                  <a:txBody>
                    <a:bodyPr/>
                    <a:lstStyle/>
                    <a:p>
                      <a:pPr algn="ctr"/>
                      <a:r>
                        <a:rPr lang="en-US" dirty="0"/>
                        <a:t>Cool</a:t>
                      </a:r>
                    </a:p>
                  </a:txBody>
                  <a:tcPr/>
                </a:tc>
                <a:tc>
                  <a:txBody>
                    <a:bodyPr/>
                    <a:lstStyle/>
                    <a:p>
                      <a:pPr algn="ctr"/>
                      <a:r>
                        <a:rPr lang="en-US" dirty="0"/>
                        <a:t>Normal</a:t>
                      </a:r>
                    </a:p>
                  </a:txBody>
                  <a:tcPr/>
                </a:tc>
                <a:tc>
                  <a:txBody>
                    <a:bodyPr/>
                    <a:lstStyle/>
                    <a:p>
                      <a:pPr algn="ctr"/>
                      <a:r>
                        <a:rPr lang="en-US" dirty="0"/>
                        <a:t>True</a:t>
                      </a:r>
                    </a:p>
                  </a:txBody>
                  <a:tcPr/>
                </a:tc>
                <a:tc>
                  <a:txBody>
                    <a:bodyPr/>
                    <a:lstStyle/>
                    <a:p>
                      <a:pPr algn="ctr"/>
                      <a:r>
                        <a:rPr lang="en-US" dirty="0"/>
                        <a:t>Yes</a:t>
                      </a:r>
                    </a:p>
                  </a:txBody>
                  <a:tcPr/>
                </a:tc>
                <a:extLst>
                  <a:ext uri="{0D108BD9-81ED-4DB2-BD59-A6C34878D82A}">
                    <a16:rowId xmlns:a16="http://schemas.microsoft.com/office/drawing/2014/main" val="1110974991"/>
                  </a:ext>
                </a:extLst>
              </a:tr>
              <a:tr h="370840">
                <a:tc>
                  <a:txBody>
                    <a:bodyPr/>
                    <a:lstStyle/>
                    <a:p>
                      <a:pPr algn="ctr"/>
                      <a:r>
                        <a:rPr lang="en-US" dirty="0"/>
                        <a:t>8</a:t>
                      </a:r>
                    </a:p>
                  </a:txBody>
                  <a:tcPr/>
                </a:tc>
                <a:tc>
                  <a:txBody>
                    <a:bodyPr/>
                    <a:lstStyle/>
                    <a:p>
                      <a:pPr algn="ctr"/>
                      <a:r>
                        <a:rPr lang="en-US" dirty="0"/>
                        <a:t>Sunny</a:t>
                      </a:r>
                    </a:p>
                  </a:txBody>
                  <a:tcPr/>
                </a:tc>
                <a:tc>
                  <a:txBody>
                    <a:bodyPr/>
                    <a:lstStyle/>
                    <a:p>
                      <a:pPr algn="ctr"/>
                      <a:r>
                        <a:rPr lang="en-US" dirty="0"/>
                        <a:t>Mild</a:t>
                      </a:r>
                    </a:p>
                  </a:txBody>
                  <a:tcPr/>
                </a:tc>
                <a:tc>
                  <a:txBody>
                    <a:bodyPr/>
                    <a:lstStyle/>
                    <a:p>
                      <a:pPr algn="ctr"/>
                      <a:r>
                        <a:rPr lang="en-US" dirty="0"/>
                        <a:t>High</a:t>
                      </a:r>
                    </a:p>
                  </a:txBody>
                  <a:tcPr/>
                </a:tc>
                <a:tc>
                  <a:txBody>
                    <a:bodyPr/>
                    <a:lstStyle/>
                    <a:p>
                      <a:pPr algn="ctr"/>
                      <a:r>
                        <a:rPr lang="en-US" dirty="0"/>
                        <a:t>False</a:t>
                      </a:r>
                    </a:p>
                  </a:txBody>
                  <a:tcPr/>
                </a:tc>
                <a:tc>
                  <a:txBody>
                    <a:bodyPr/>
                    <a:lstStyle/>
                    <a:p>
                      <a:pPr algn="ctr"/>
                      <a:r>
                        <a:rPr lang="en-US" dirty="0"/>
                        <a:t>No</a:t>
                      </a:r>
                    </a:p>
                  </a:txBody>
                  <a:tcPr/>
                </a:tc>
                <a:extLst>
                  <a:ext uri="{0D108BD9-81ED-4DB2-BD59-A6C34878D82A}">
                    <a16:rowId xmlns:a16="http://schemas.microsoft.com/office/drawing/2014/main" val="877839580"/>
                  </a:ext>
                </a:extLst>
              </a:tr>
              <a:tr h="370840">
                <a:tc>
                  <a:txBody>
                    <a:bodyPr/>
                    <a:lstStyle/>
                    <a:p>
                      <a:pPr algn="ctr"/>
                      <a:r>
                        <a:rPr lang="en-US" dirty="0"/>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Sunny</a:t>
                      </a:r>
                    </a:p>
                  </a:txBody>
                  <a:tcPr/>
                </a:tc>
                <a:tc>
                  <a:txBody>
                    <a:bodyPr/>
                    <a:lstStyle/>
                    <a:p>
                      <a:pPr algn="ctr"/>
                      <a:r>
                        <a:rPr lang="en-US" dirty="0"/>
                        <a:t>Cool</a:t>
                      </a:r>
                    </a:p>
                  </a:txBody>
                  <a:tcPr/>
                </a:tc>
                <a:tc>
                  <a:txBody>
                    <a:bodyPr/>
                    <a:lstStyle/>
                    <a:p>
                      <a:pPr algn="ctr"/>
                      <a:r>
                        <a:rPr lang="en-US" dirty="0"/>
                        <a:t>Normal</a:t>
                      </a:r>
                    </a:p>
                  </a:txBody>
                  <a:tcPr/>
                </a:tc>
                <a:tc>
                  <a:txBody>
                    <a:bodyPr/>
                    <a:lstStyle/>
                    <a:p>
                      <a:pPr algn="ctr"/>
                      <a:r>
                        <a:rPr lang="en-US" dirty="0"/>
                        <a:t>False</a:t>
                      </a:r>
                    </a:p>
                  </a:txBody>
                  <a:tcPr/>
                </a:tc>
                <a:tc>
                  <a:txBody>
                    <a:bodyPr/>
                    <a:lstStyle/>
                    <a:p>
                      <a:pPr algn="ctr"/>
                      <a:r>
                        <a:rPr lang="en-US" dirty="0"/>
                        <a:t>Yes</a:t>
                      </a:r>
                    </a:p>
                  </a:txBody>
                  <a:tcPr/>
                </a:tc>
                <a:extLst>
                  <a:ext uri="{0D108BD9-81ED-4DB2-BD59-A6C34878D82A}">
                    <a16:rowId xmlns:a16="http://schemas.microsoft.com/office/drawing/2014/main" val="2496672497"/>
                  </a:ext>
                </a:extLst>
              </a:tr>
              <a:tr h="370840">
                <a:tc>
                  <a:txBody>
                    <a:bodyPr/>
                    <a:lstStyle/>
                    <a:p>
                      <a:pPr algn="ctr"/>
                      <a:r>
                        <a:rPr lang="en-US" dirty="0"/>
                        <a:t>10</a:t>
                      </a:r>
                    </a:p>
                  </a:txBody>
                  <a:tcPr/>
                </a:tc>
                <a:tc>
                  <a:txBody>
                    <a:bodyPr/>
                    <a:lstStyle/>
                    <a:p>
                      <a:pPr algn="ctr"/>
                      <a:r>
                        <a:rPr lang="en-US" dirty="0"/>
                        <a:t>Rainy</a:t>
                      </a:r>
                    </a:p>
                  </a:txBody>
                  <a:tcPr/>
                </a:tc>
                <a:tc>
                  <a:txBody>
                    <a:bodyPr/>
                    <a:lstStyle/>
                    <a:p>
                      <a:pPr algn="ctr"/>
                      <a:r>
                        <a:rPr lang="en-US" dirty="0"/>
                        <a:t>Mild</a:t>
                      </a:r>
                    </a:p>
                  </a:txBody>
                  <a:tcPr/>
                </a:tc>
                <a:tc>
                  <a:txBody>
                    <a:bodyPr/>
                    <a:lstStyle/>
                    <a:p>
                      <a:pPr algn="ctr"/>
                      <a:r>
                        <a:rPr lang="en-US" dirty="0"/>
                        <a:t>Normal</a:t>
                      </a:r>
                    </a:p>
                  </a:txBody>
                  <a:tcPr/>
                </a:tc>
                <a:tc>
                  <a:txBody>
                    <a:bodyPr/>
                    <a:lstStyle/>
                    <a:p>
                      <a:pPr algn="ctr"/>
                      <a:r>
                        <a:rPr lang="en-US" dirty="0"/>
                        <a:t>False</a:t>
                      </a:r>
                    </a:p>
                  </a:txBody>
                  <a:tcPr/>
                </a:tc>
                <a:tc>
                  <a:txBody>
                    <a:bodyPr/>
                    <a:lstStyle/>
                    <a:p>
                      <a:pPr algn="ctr"/>
                      <a:r>
                        <a:rPr lang="en-US" dirty="0"/>
                        <a:t>Yes</a:t>
                      </a:r>
                    </a:p>
                  </a:txBody>
                  <a:tcPr/>
                </a:tc>
                <a:extLst>
                  <a:ext uri="{0D108BD9-81ED-4DB2-BD59-A6C34878D82A}">
                    <a16:rowId xmlns:a16="http://schemas.microsoft.com/office/drawing/2014/main" val="251375115"/>
                  </a:ext>
                </a:extLst>
              </a:tr>
              <a:tr h="370840">
                <a:tc>
                  <a:txBody>
                    <a:bodyPr/>
                    <a:lstStyle/>
                    <a:p>
                      <a:pPr algn="ctr"/>
                      <a:r>
                        <a:rPr lang="en-US" dirty="0"/>
                        <a:t>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Sunny</a:t>
                      </a:r>
                    </a:p>
                  </a:txBody>
                  <a:tcPr/>
                </a:tc>
                <a:tc>
                  <a:txBody>
                    <a:bodyPr/>
                    <a:lstStyle/>
                    <a:p>
                      <a:pPr algn="ctr"/>
                      <a:r>
                        <a:rPr lang="en-US" dirty="0"/>
                        <a:t>Mild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Normal</a:t>
                      </a:r>
                    </a:p>
                  </a:txBody>
                  <a:tcPr/>
                </a:tc>
                <a:tc>
                  <a:txBody>
                    <a:bodyPr/>
                    <a:lstStyle/>
                    <a:p>
                      <a:pPr algn="ctr"/>
                      <a:r>
                        <a:rPr lang="en-US" dirty="0"/>
                        <a:t>True</a:t>
                      </a:r>
                    </a:p>
                  </a:txBody>
                  <a:tcPr/>
                </a:tc>
                <a:tc>
                  <a:txBody>
                    <a:bodyPr/>
                    <a:lstStyle/>
                    <a:p>
                      <a:pPr algn="ctr"/>
                      <a:r>
                        <a:rPr lang="en-US" dirty="0"/>
                        <a:t>Yes</a:t>
                      </a:r>
                    </a:p>
                  </a:txBody>
                  <a:tcPr/>
                </a:tc>
                <a:extLst>
                  <a:ext uri="{0D108BD9-81ED-4DB2-BD59-A6C34878D82A}">
                    <a16:rowId xmlns:a16="http://schemas.microsoft.com/office/drawing/2014/main" val="1829717807"/>
                  </a:ext>
                </a:extLst>
              </a:tr>
              <a:tr h="370840">
                <a:tc>
                  <a:txBody>
                    <a:bodyPr/>
                    <a:lstStyle/>
                    <a:p>
                      <a:pPr algn="ctr"/>
                      <a:r>
                        <a:rPr lang="en-US" dirty="0"/>
                        <a:t>12</a:t>
                      </a:r>
                    </a:p>
                  </a:txBody>
                  <a:tcPr/>
                </a:tc>
                <a:tc>
                  <a:txBody>
                    <a:bodyPr/>
                    <a:lstStyle/>
                    <a:p>
                      <a:pPr algn="ctr"/>
                      <a:r>
                        <a:rPr lang="en-US" dirty="0"/>
                        <a:t>Overcast</a:t>
                      </a:r>
                    </a:p>
                  </a:txBody>
                  <a:tcPr/>
                </a:tc>
                <a:tc>
                  <a:txBody>
                    <a:bodyPr/>
                    <a:lstStyle/>
                    <a:p>
                      <a:pPr algn="ctr"/>
                      <a:r>
                        <a:rPr lang="en-US" dirty="0"/>
                        <a:t>Mild</a:t>
                      </a:r>
                    </a:p>
                  </a:txBody>
                  <a:tcPr/>
                </a:tc>
                <a:tc>
                  <a:txBody>
                    <a:bodyPr/>
                    <a:lstStyle/>
                    <a:p>
                      <a:pPr algn="ctr"/>
                      <a:r>
                        <a:rPr lang="en-US" dirty="0"/>
                        <a:t>High</a:t>
                      </a:r>
                    </a:p>
                  </a:txBody>
                  <a:tcPr/>
                </a:tc>
                <a:tc>
                  <a:txBody>
                    <a:bodyPr/>
                    <a:lstStyle/>
                    <a:p>
                      <a:pPr algn="ctr"/>
                      <a:r>
                        <a:rPr lang="en-US" dirty="0"/>
                        <a:t>True</a:t>
                      </a:r>
                    </a:p>
                  </a:txBody>
                  <a:tcPr/>
                </a:tc>
                <a:tc>
                  <a:txBody>
                    <a:bodyPr/>
                    <a:lstStyle/>
                    <a:p>
                      <a:pPr algn="ctr"/>
                      <a:r>
                        <a:rPr lang="en-US" dirty="0"/>
                        <a:t>Yes</a:t>
                      </a:r>
                    </a:p>
                  </a:txBody>
                  <a:tcPr/>
                </a:tc>
                <a:extLst>
                  <a:ext uri="{0D108BD9-81ED-4DB2-BD59-A6C34878D82A}">
                    <a16:rowId xmlns:a16="http://schemas.microsoft.com/office/drawing/2014/main" val="3218157585"/>
                  </a:ext>
                </a:extLst>
              </a:tr>
              <a:tr h="370840">
                <a:tc>
                  <a:txBody>
                    <a:bodyPr/>
                    <a:lstStyle/>
                    <a:p>
                      <a:pPr algn="ctr"/>
                      <a:r>
                        <a:rPr lang="en-US" dirty="0"/>
                        <a:t>13</a:t>
                      </a:r>
                    </a:p>
                  </a:txBody>
                  <a:tcPr/>
                </a:tc>
                <a:tc>
                  <a:txBody>
                    <a:bodyPr/>
                    <a:lstStyle/>
                    <a:p>
                      <a:pPr algn="ctr"/>
                      <a:r>
                        <a:rPr lang="en-US" dirty="0"/>
                        <a:t>Overcast</a:t>
                      </a:r>
                    </a:p>
                  </a:txBody>
                  <a:tcPr/>
                </a:tc>
                <a:tc>
                  <a:txBody>
                    <a:bodyPr/>
                    <a:lstStyle/>
                    <a:p>
                      <a:pPr algn="ctr"/>
                      <a:r>
                        <a:rPr lang="en-US" dirty="0"/>
                        <a:t>Hot</a:t>
                      </a:r>
                    </a:p>
                  </a:txBody>
                  <a:tcPr/>
                </a:tc>
                <a:tc>
                  <a:txBody>
                    <a:bodyPr/>
                    <a:lstStyle/>
                    <a:p>
                      <a:pPr algn="ctr"/>
                      <a:r>
                        <a:rPr lang="en-US" dirty="0"/>
                        <a:t>Normal</a:t>
                      </a:r>
                    </a:p>
                  </a:txBody>
                  <a:tcPr/>
                </a:tc>
                <a:tc>
                  <a:txBody>
                    <a:bodyPr/>
                    <a:lstStyle/>
                    <a:p>
                      <a:pPr algn="ctr"/>
                      <a:r>
                        <a:rPr lang="en-US" dirty="0"/>
                        <a:t>False</a:t>
                      </a:r>
                    </a:p>
                  </a:txBody>
                  <a:tcPr/>
                </a:tc>
                <a:tc>
                  <a:txBody>
                    <a:bodyPr/>
                    <a:lstStyle/>
                    <a:p>
                      <a:pPr algn="ctr"/>
                      <a:r>
                        <a:rPr lang="en-US" dirty="0"/>
                        <a:t>Yes</a:t>
                      </a:r>
                    </a:p>
                  </a:txBody>
                  <a:tcPr/>
                </a:tc>
                <a:extLst>
                  <a:ext uri="{0D108BD9-81ED-4DB2-BD59-A6C34878D82A}">
                    <a16:rowId xmlns:a16="http://schemas.microsoft.com/office/drawing/2014/main" val="1540003812"/>
                  </a:ext>
                </a:extLst>
              </a:tr>
              <a:tr h="370840">
                <a:tc>
                  <a:txBody>
                    <a:bodyPr/>
                    <a:lstStyle/>
                    <a:p>
                      <a:pPr algn="ctr"/>
                      <a:r>
                        <a:rPr lang="en-US" dirty="0"/>
                        <a:t>14</a:t>
                      </a:r>
                    </a:p>
                  </a:txBody>
                  <a:tcPr/>
                </a:tc>
                <a:tc>
                  <a:txBody>
                    <a:bodyPr/>
                    <a:lstStyle/>
                    <a:p>
                      <a:pPr algn="ctr"/>
                      <a:r>
                        <a:rPr lang="en-US" dirty="0"/>
                        <a:t>Rainy</a:t>
                      </a:r>
                    </a:p>
                  </a:txBody>
                  <a:tcPr/>
                </a:tc>
                <a:tc>
                  <a:txBody>
                    <a:bodyPr/>
                    <a:lstStyle/>
                    <a:p>
                      <a:pPr algn="ctr"/>
                      <a:r>
                        <a:rPr lang="en-US" dirty="0"/>
                        <a:t>Mild</a:t>
                      </a:r>
                    </a:p>
                  </a:txBody>
                  <a:tcPr/>
                </a:tc>
                <a:tc>
                  <a:txBody>
                    <a:bodyPr/>
                    <a:lstStyle/>
                    <a:p>
                      <a:pPr algn="ctr"/>
                      <a:r>
                        <a:rPr lang="en-US" dirty="0"/>
                        <a:t>High</a:t>
                      </a:r>
                    </a:p>
                  </a:txBody>
                  <a:tcPr/>
                </a:tc>
                <a:tc>
                  <a:txBody>
                    <a:bodyPr/>
                    <a:lstStyle/>
                    <a:p>
                      <a:pPr algn="ctr"/>
                      <a:r>
                        <a:rPr lang="en-US" dirty="0"/>
                        <a:t>True</a:t>
                      </a:r>
                    </a:p>
                  </a:txBody>
                  <a:tcPr/>
                </a:tc>
                <a:tc>
                  <a:txBody>
                    <a:bodyPr/>
                    <a:lstStyle/>
                    <a:p>
                      <a:pPr algn="ctr"/>
                      <a:r>
                        <a:rPr lang="en-US" dirty="0"/>
                        <a:t>no</a:t>
                      </a:r>
                    </a:p>
                  </a:txBody>
                  <a:tcPr/>
                </a:tc>
                <a:extLst>
                  <a:ext uri="{0D108BD9-81ED-4DB2-BD59-A6C34878D82A}">
                    <a16:rowId xmlns:a16="http://schemas.microsoft.com/office/drawing/2014/main" val="1829902023"/>
                  </a:ext>
                </a:extLst>
              </a:tr>
            </a:tbl>
          </a:graphicData>
        </a:graphic>
      </p:graphicFrame>
      <p:sp>
        <p:nvSpPr>
          <p:cNvPr id="7" name="TextBox 6">
            <a:extLst>
              <a:ext uri="{FF2B5EF4-FFF2-40B4-BE49-F238E27FC236}">
                <a16:creationId xmlns:a16="http://schemas.microsoft.com/office/drawing/2014/main" id="{1BE7AE18-9D63-43E2-8861-79ECD95BF4C4}"/>
              </a:ext>
            </a:extLst>
          </p:cNvPr>
          <p:cNvSpPr txBox="1"/>
          <p:nvPr/>
        </p:nvSpPr>
        <p:spPr>
          <a:xfrm>
            <a:off x="390618" y="2068497"/>
            <a:ext cx="5246703" cy="1077218"/>
          </a:xfrm>
          <a:prstGeom prst="rect">
            <a:avLst/>
          </a:prstGeom>
          <a:noFill/>
        </p:spPr>
        <p:txBody>
          <a:bodyPr wrap="square" rtlCol="0">
            <a:spAutoFit/>
          </a:bodyPr>
          <a:lstStyle/>
          <a:p>
            <a:r>
              <a:rPr lang="en-US" sz="3200" dirty="0"/>
              <a:t>Example: we have this dataset Create decision tree </a:t>
            </a:r>
          </a:p>
        </p:txBody>
      </p:sp>
    </p:spTree>
    <p:extLst>
      <p:ext uri="{BB962C8B-B14F-4D97-AF65-F5344CB8AC3E}">
        <p14:creationId xmlns:p14="http://schemas.microsoft.com/office/powerpoint/2010/main" val="1999937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9E3056-C6C3-49B3-9263-16768ED36730}"/>
              </a:ext>
            </a:extLst>
          </p:cNvPr>
          <p:cNvSpPr txBox="1"/>
          <p:nvPr/>
        </p:nvSpPr>
        <p:spPr>
          <a:xfrm>
            <a:off x="798989" y="832487"/>
            <a:ext cx="10750860" cy="2062103"/>
          </a:xfrm>
          <a:prstGeom prst="rect">
            <a:avLst/>
          </a:prstGeom>
          <a:noFill/>
        </p:spPr>
        <p:txBody>
          <a:bodyPr wrap="square" rtlCol="0">
            <a:spAutoFit/>
          </a:bodyPr>
          <a:lstStyle/>
          <a:p>
            <a:r>
              <a:rPr lang="en-US" sz="3200" dirty="0"/>
              <a:t>As the first step, we have to find the parent node for our decision tree. For that follow the steps:</a:t>
            </a:r>
          </a:p>
          <a:p>
            <a:pPr algn="ctr"/>
            <a:r>
              <a:rPr lang="pt-BR" sz="3200" dirty="0"/>
              <a:t>Info(D)= -[(9/14) log</a:t>
            </a:r>
            <a:r>
              <a:rPr lang="pt-BR" sz="3200" baseline="-25000" dirty="0"/>
              <a:t>2</a:t>
            </a:r>
            <a:r>
              <a:rPr lang="pt-BR" sz="3200" dirty="0"/>
              <a:t>(9/14) + (5/14)log</a:t>
            </a:r>
            <a:r>
              <a:rPr lang="pt-BR" sz="3200" baseline="-25000" dirty="0"/>
              <a:t>2</a:t>
            </a:r>
            <a:r>
              <a:rPr lang="pt-BR" sz="3200" dirty="0"/>
              <a:t>(5/14)] = 0.94</a:t>
            </a:r>
          </a:p>
          <a:p>
            <a:r>
              <a:rPr lang="en-US" sz="3200" dirty="0"/>
              <a:t>Here total there are 14 yes/no. Out of which 9 yes and 5 no.</a:t>
            </a:r>
          </a:p>
        </p:txBody>
      </p:sp>
      <p:graphicFrame>
        <p:nvGraphicFramePr>
          <p:cNvPr id="9" name="Table 4">
            <a:extLst>
              <a:ext uri="{FF2B5EF4-FFF2-40B4-BE49-F238E27FC236}">
                <a16:creationId xmlns:a16="http://schemas.microsoft.com/office/drawing/2014/main" id="{01B66751-E3F7-483D-98BB-9BC73B47D42A}"/>
              </a:ext>
            </a:extLst>
          </p:cNvPr>
          <p:cNvGraphicFramePr>
            <a:graphicFrameLocks noGrp="1"/>
          </p:cNvGraphicFramePr>
          <p:nvPr>
            <p:extLst>
              <p:ext uri="{D42A27DB-BD31-4B8C-83A1-F6EECF244321}">
                <p14:modId xmlns:p14="http://schemas.microsoft.com/office/powerpoint/2010/main" val="1294034602"/>
              </p:ext>
            </p:extLst>
          </p:nvPr>
        </p:nvGraphicFramePr>
        <p:xfrm>
          <a:off x="1126477" y="3933045"/>
          <a:ext cx="8128000" cy="22250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41865058"/>
                    </a:ext>
                  </a:extLst>
                </a:gridCol>
                <a:gridCol w="1625600">
                  <a:extLst>
                    <a:ext uri="{9D8B030D-6E8A-4147-A177-3AD203B41FA5}">
                      <a16:colId xmlns:a16="http://schemas.microsoft.com/office/drawing/2014/main" val="1040514555"/>
                    </a:ext>
                  </a:extLst>
                </a:gridCol>
                <a:gridCol w="1625600">
                  <a:extLst>
                    <a:ext uri="{9D8B030D-6E8A-4147-A177-3AD203B41FA5}">
                      <a16:colId xmlns:a16="http://schemas.microsoft.com/office/drawing/2014/main" val="3716339933"/>
                    </a:ext>
                  </a:extLst>
                </a:gridCol>
                <a:gridCol w="1625600">
                  <a:extLst>
                    <a:ext uri="{9D8B030D-6E8A-4147-A177-3AD203B41FA5}">
                      <a16:colId xmlns:a16="http://schemas.microsoft.com/office/drawing/2014/main" val="147482486"/>
                    </a:ext>
                  </a:extLst>
                </a:gridCol>
                <a:gridCol w="1625600">
                  <a:extLst>
                    <a:ext uri="{9D8B030D-6E8A-4147-A177-3AD203B41FA5}">
                      <a16:colId xmlns:a16="http://schemas.microsoft.com/office/drawing/2014/main" val="2756077503"/>
                    </a:ext>
                  </a:extLst>
                </a:gridCol>
              </a:tblGrid>
              <a:tr h="370840">
                <a:tc>
                  <a:txBody>
                    <a:bodyPr/>
                    <a:lstStyle/>
                    <a:p>
                      <a:pPr algn="ctr"/>
                      <a:endParaRPr lang="en-US" dirty="0"/>
                    </a:p>
                  </a:txBody>
                  <a:tcPr/>
                </a:tc>
                <a:tc>
                  <a:txBody>
                    <a:bodyPr/>
                    <a:lstStyle/>
                    <a:p>
                      <a:pPr algn="ctr"/>
                      <a:endParaRPr lang="en-US" dirty="0"/>
                    </a:p>
                  </a:txBody>
                  <a:tcPr/>
                </a:tc>
                <a:tc gridSpan="2">
                  <a:txBody>
                    <a:bodyPr/>
                    <a:lstStyle/>
                    <a:p>
                      <a:pPr algn="ctr"/>
                      <a:r>
                        <a:rPr lang="en-US" dirty="0"/>
                        <a:t>play</a:t>
                      </a:r>
                    </a:p>
                  </a:txBody>
                  <a:tcPr/>
                </a:tc>
                <a:tc hMerge="1">
                  <a:txBody>
                    <a:bodyPr/>
                    <a:lstStyle/>
                    <a:p>
                      <a:endParaRPr lang="en-US" dirty="0"/>
                    </a:p>
                  </a:txBody>
                  <a:tcPr/>
                </a:tc>
                <a:tc>
                  <a:txBody>
                    <a:bodyPr/>
                    <a:lstStyle/>
                    <a:p>
                      <a:pPr algn="ctr"/>
                      <a:endParaRPr lang="en-US" dirty="0"/>
                    </a:p>
                  </a:txBody>
                  <a:tcPr/>
                </a:tc>
                <a:extLst>
                  <a:ext uri="{0D108BD9-81ED-4DB2-BD59-A6C34878D82A}">
                    <a16:rowId xmlns:a16="http://schemas.microsoft.com/office/drawing/2014/main" val="2634107574"/>
                  </a:ext>
                </a:extLst>
              </a:tr>
              <a:tr h="370840">
                <a:tc>
                  <a:txBody>
                    <a:bodyPr/>
                    <a:lstStyle/>
                    <a:p>
                      <a:pPr algn="ctr"/>
                      <a:endParaRPr lang="en-US"/>
                    </a:p>
                  </a:txBody>
                  <a:tcPr/>
                </a:tc>
                <a:tc>
                  <a:txBody>
                    <a:bodyPr/>
                    <a:lstStyle/>
                    <a:p>
                      <a:pPr algn="ctr"/>
                      <a:endParaRPr lang="en-US"/>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Total</a:t>
                      </a:r>
                    </a:p>
                  </a:txBody>
                  <a:tcPr/>
                </a:tc>
                <a:extLst>
                  <a:ext uri="{0D108BD9-81ED-4DB2-BD59-A6C34878D82A}">
                    <a16:rowId xmlns:a16="http://schemas.microsoft.com/office/drawing/2014/main" val="2874241570"/>
                  </a:ext>
                </a:extLst>
              </a:tr>
              <a:tr h="370840">
                <a:tc>
                  <a:txBody>
                    <a:bodyPr/>
                    <a:lstStyle/>
                    <a:p>
                      <a:pPr algn="ctr"/>
                      <a:endParaRPr lang="en-US" dirty="0"/>
                    </a:p>
                  </a:txBody>
                  <a:tcPr/>
                </a:tc>
                <a:tc>
                  <a:txBody>
                    <a:bodyPr/>
                    <a:lstStyle/>
                    <a:p>
                      <a:pPr algn="ctr"/>
                      <a:r>
                        <a:rPr lang="en-US" dirty="0"/>
                        <a:t>sunny</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5</a:t>
                      </a:r>
                    </a:p>
                  </a:txBody>
                  <a:tcPr/>
                </a:tc>
                <a:extLst>
                  <a:ext uri="{0D108BD9-81ED-4DB2-BD59-A6C34878D82A}">
                    <a16:rowId xmlns:a16="http://schemas.microsoft.com/office/drawing/2014/main" val="2902570775"/>
                  </a:ext>
                </a:extLst>
              </a:tr>
              <a:tr h="370840">
                <a:tc>
                  <a:txBody>
                    <a:bodyPr/>
                    <a:lstStyle/>
                    <a:p>
                      <a:pPr algn="ctr"/>
                      <a:r>
                        <a:rPr lang="en-US" dirty="0"/>
                        <a:t>Outlook</a:t>
                      </a:r>
                    </a:p>
                  </a:txBody>
                  <a:tcPr/>
                </a:tc>
                <a:tc>
                  <a:txBody>
                    <a:bodyPr/>
                    <a:lstStyle/>
                    <a:p>
                      <a:pPr algn="ctr"/>
                      <a:r>
                        <a:rPr lang="en-US" dirty="0"/>
                        <a:t>Overcast</a:t>
                      </a:r>
                    </a:p>
                  </a:txBody>
                  <a:tcPr/>
                </a:tc>
                <a:tc>
                  <a:txBody>
                    <a:bodyPr/>
                    <a:lstStyle/>
                    <a:p>
                      <a:pPr algn="ctr"/>
                      <a:r>
                        <a:rPr lang="en-US" dirty="0"/>
                        <a:t>4</a:t>
                      </a:r>
                    </a:p>
                  </a:txBody>
                  <a:tcPr/>
                </a:tc>
                <a:tc>
                  <a:txBody>
                    <a:bodyPr/>
                    <a:lstStyle/>
                    <a:p>
                      <a:pPr algn="ctr"/>
                      <a:r>
                        <a:rPr lang="en-US" dirty="0"/>
                        <a:t>0</a:t>
                      </a:r>
                    </a:p>
                  </a:txBody>
                  <a:tcPr/>
                </a:tc>
                <a:tc>
                  <a:txBody>
                    <a:bodyPr/>
                    <a:lstStyle/>
                    <a:p>
                      <a:pPr algn="ctr"/>
                      <a:r>
                        <a:rPr lang="en-US" dirty="0"/>
                        <a:t>4</a:t>
                      </a:r>
                    </a:p>
                  </a:txBody>
                  <a:tcPr/>
                </a:tc>
                <a:extLst>
                  <a:ext uri="{0D108BD9-81ED-4DB2-BD59-A6C34878D82A}">
                    <a16:rowId xmlns:a16="http://schemas.microsoft.com/office/drawing/2014/main" val="2076662734"/>
                  </a:ext>
                </a:extLst>
              </a:tr>
              <a:tr h="370840">
                <a:tc>
                  <a:txBody>
                    <a:bodyPr/>
                    <a:lstStyle/>
                    <a:p>
                      <a:pPr algn="ctr"/>
                      <a:endParaRPr lang="en-US"/>
                    </a:p>
                  </a:txBody>
                  <a:tcPr/>
                </a:tc>
                <a:tc>
                  <a:txBody>
                    <a:bodyPr/>
                    <a:lstStyle/>
                    <a:p>
                      <a:pPr algn="ctr"/>
                      <a:r>
                        <a:rPr lang="en-US" dirty="0"/>
                        <a:t>rainy</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5</a:t>
                      </a:r>
                    </a:p>
                  </a:txBody>
                  <a:tcPr/>
                </a:tc>
                <a:extLst>
                  <a:ext uri="{0D108BD9-81ED-4DB2-BD59-A6C34878D82A}">
                    <a16:rowId xmlns:a16="http://schemas.microsoft.com/office/drawing/2014/main" val="3306122679"/>
                  </a:ext>
                </a:extLst>
              </a:tr>
              <a:tr h="37084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14</a:t>
                      </a:r>
                    </a:p>
                  </a:txBody>
                  <a:tcPr/>
                </a:tc>
                <a:extLst>
                  <a:ext uri="{0D108BD9-81ED-4DB2-BD59-A6C34878D82A}">
                    <a16:rowId xmlns:a16="http://schemas.microsoft.com/office/drawing/2014/main" val="720964719"/>
                  </a:ext>
                </a:extLst>
              </a:tr>
            </a:tbl>
          </a:graphicData>
        </a:graphic>
      </p:graphicFrame>
      <p:sp>
        <p:nvSpPr>
          <p:cNvPr id="7" name="Rectangle 6">
            <a:extLst>
              <a:ext uri="{FF2B5EF4-FFF2-40B4-BE49-F238E27FC236}">
                <a16:creationId xmlns:a16="http://schemas.microsoft.com/office/drawing/2014/main" id="{6A02CE77-D887-4ABF-8927-46857310D892}"/>
              </a:ext>
            </a:extLst>
          </p:cNvPr>
          <p:cNvSpPr/>
          <p:nvPr/>
        </p:nvSpPr>
        <p:spPr>
          <a:xfrm>
            <a:off x="798989" y="3027419"/>
            <a:ext cx="7901128" cy="892552"/>
          </a:xfrm>
          <a:prstGeom prst="rect">
            <a:avLst/>
          </a:prstGeom>
        </p:spPr>
        <p:txBody>
          <a:bodyPr wrap="square">
            <a:spAutoFit/>
          </a:bodyPr>
          <a:lstStyle/>
          <a:p>
            <a:r>
              <a:rPr lang="en-US" sz="2400" dirty="0"/>
              <a:t>From the above data for </a:t>
            </a:r>
            <a:r>
              <a:rPr lang="en-US" sz="2800" dirty="0"/>
              <a:t>outlook</a:t>
            </a:r>
            <a:r>
              <a:rPr lang="en-US" sz="2400" dirty="0"/>
              <a:t> we can arrive at following table easily</a:t>
            </a:r>
          </a:p>
        </p:txBody>
      </p:sp>
    </p:spTree>
    <p:extLst>
      <p:ext uri="{BB962C8B-B14F-4D97-AF65-F5344CB8AC3E}">
        <p14:creationId xmlns:p14="http://schemas.microsoft.com/office/powerpoint/2010/main" val="2616151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72C790-3F83-4075-AFA3-8A5A9DC7D8BB}"/>
              </a:ext>
            </a:extLst>
          </p:cNvPr>
          <p:cNvSpPr/>
          <p:nvPr/>
        </p:nvSpPr>
        <p:spPr>
          <a:xfrm>
            <a:off x="422564" y="1235885"/>
            <a:ext cx="10986654" cy="2308324"/>
          </a:xfrm>
          <a:prstGeom prst="rect">
            <a:avLst/>
          </a:prstGeom>
        </p:spPr>
        <p:txBody>
          <a:bodyPr wrap="square">
            <a:spAutoFit/>
          </a:bodyPr>
          <a:lstStyle/>
          <a:p>
            <a:r>
              <a:rPr lang="en-US" sz="2400" b="1" i="1" dirty="0">
                <a:effectLst/>
                <a:latin typeface="medium-content-serif-font"/>
              </a:rPr>
              <a:t>Now we have to calculate average weighted entropy</a:t>
            </a:r>
            <a:r>
              <a:rPr lang="en-US" sz="2400" b="0" i="0" dirty="0">
                <a:effectLst/>
                <a:latin typeface="medium-content-serif-font"/>
              </a:rPr>
              <a:t>. </a:t>
            </a:r>
            <a:r>
              <a:rPr lang="en-US" sz="2400" b="0" i="0" dirty="0" err="1">
                <a:effectLst/>
                <a:latin typeface="medium-content-serif-font"/>
              </a:rPr>
              <a:t>ie</a:t>
            </a:r>
            <a:r>
              <a:rPr lang="en-US" sz="2400" b="0" i="0" dirty="0">
                <a:effectLst/>
                <a:latin typeface="medium-content-serif-font"/>
              </a:rPr>
              <a:t>, we have found the total of weights of each feature multiplied by probabilities.</a:t>
            </a:r>
          </a:p>
          <a:p>
            <a:r>
              <a:rPr lang="pt-BR" sz="2400" dirty="0"/>
              <a:t>info(outlook) =(5/14)*E(3,2) + (4/14)*E(4,0) + (5/14)*E(2,3)  </a:t>
            </a:r>
          </a:p>
          <a:p>
            <a:r>
              <a:rPr lang="pt-BR" sz="2400" dirty="0"/>
              <a:t>	           =(5/14)(-(3/5) log</a:t>
            </a:r>
            <a:r>
              <a:rPr lang="pt-BR" sz="2400" baseline="-25000" dirty="0"/>
              <a:t>2</a:t>
            </a:r>
            <a:r>
              <a:rPr lang="pt-BR" sz="2400" dirty="0"/>
              <a:t>(3/5)-(2/5) log</a:t>
            </a:r>
            <a:r>
              <a:rPr lang="pt-BR" sz="2400" baseline="-25000" dirty="0"/>
              <a:t>2</a:t>
            </a:r>
            <a:r>
              <a:rPr lang="pt-BR" sz="2400" dirty="0"/>
              <a:t>(2/5))</a:t>
            </a:r>
          </a:p>
          <a:p>
            <a:r>
              <a:rPr lang="pt-BR" sz="2400" dirty="0"/>
              <a:t>	           +(4/14)(-(4/4) log</a:t>
            </a:r>
            <a:r>
              <a:rPr lang="pt-BR" sz="2400" baseline="-25000" dirty="0"/>
              <a:t>2</a:t>
            </a:r>
            <a:r>
              <a:rPr lang="pt-BR" sz="2400" dirty="0"/>
              <a:t> (4/4)-(0/4) log</a:t>
            </a:r>
            <a:r>
              <a:rPr lang="pt-BR" sz="2400" baseline="-25000" dirty="0"/>
              <a:t>2 </a:t>
            </a:r>
            <a:r>
              <a:rPr lang="pt-BR" sz="2400" dirty="0"/>
              <a:t>(0/4))</a:t>
            </a:r>
            <a:r>
              <a:rPr lang="pt-BR" sz="2400" baseline="-25000" dirty="0"/>
              <a:t> </a:t>
            </a:r>
            <a:endParaRPr lang="pt-BR" sz="2400" dirty="0"/>
          </a:p>
          <a:p>
            <a:r>
              <a:rPr lang="pt-BR" sz="2400" dirty="0"/>
              <a:t>	           + (5/14)(-(2/5) log</a:t>
            </a:r>
            <a:r>
              <a:rPr lang="pt-BR" sz="2400" baseline="-25000" dirty="0"/>
              <a:t>2</a:t>
            </a:r>
            <a:r>
              <a:rPr lang="pt-BR" sz="2400" dirty="0"/>
              <a:t>(2/5)-(3/5) log</a:t>
            </a:r>
            <a:r>
              <a:rPr lang="pt-BR" sz="2400" baseline="-25000" dirty="0"/>
              <a:t>2</a:t>
            </a:r>
            <a:r>
              <a:rPr lang="pt-BR" sz="2400" dirty="0"/>
              <a:t>(3/5)) = 0.693</a:t>
            </a:r>
            <a:endParaRPr lang="en-US" sz="2400" dirty="0"/>
          </a:p>
        </p:txBody>
      </p:sp>
      <p:sp>
        <p:nvSpPr>
          <p:cNvPr id="8" name="Rectangle 7">
            <a:extLst>
              <a:ext uri="{FF2B5EF4-FFF2-40B4-BE49-F238E27FC236}">
                <a16:creationId xmlns:a16="http://schemas.microsoft.com/office/drawing/2014/main" id="{AF9836A9-CA5A-4A35-8B8D-B65784B53CAE}"/>
              </a:ext>
            </a:extLst>
          </p:cNvPr>
          <p:cNvSpPr/>
          <p:nvPr/>
        </p:nvSpPr>
        <p:spPr>
          <a:xfrm>
            <a:off x="496344" y="4164186"/>
            <a:ext cx="10501745" cy="1384995"/>
          </a:xfrm>
          <a:prstGeom prst="rect">
            <a:avLst/>
          </a:prstGeom>
        </p:spPr>
        <p:txBody>
          <a:bodyPr wrap="square">
            <a:spAutoFit/>
          </a:bodyPr>
          <a:lstStyle/>
          <a:p>
            <a:r>
              <a:rPr lang="en-US" sz="2800" dirty="0"/>
              <a:t>Next step is to find the information gain. It is difference between parent entropy and average weighted entropy we found above.</a:t>
            </a:r>
          </a:p>
          <a:p>
            <a:r>
              <a:rPr lang="en-US" sz="2800" dirty="0"/>
              <a:t>Gain(outlook) = info(D) – info(outlook) = 0.94 - 0.693 = </a:t>
            </a:r>
            <a:r>
              <a:rPr lang="en-US" sz="2800" dirty="0">
                <a:solidFill>
                  <a:srgbClr val="FF0000"/>
                </a:solidFill>
              </a:rPr>
              <a:t>0.247</a:t>
            </a:r>
          </a:p>
        </p:txBody>
      </p:sp>
    </p:spTree>
    <p:extLst>
      <p:ext uri="{BB962C8B-B14F-4D97-AF65-F5344CB8AC3E}">
        <p14:creationId xmlns:p14="http://schemas.microsoft.com/office/powerpoint/2010/main" val="1799892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72C790-3F83-4075-AFA3-8A5A9DC7D8BB}"/>
              </a:ext>
            </a:extLst>
          </p:cNvPr>
          <p:cNvSpPr/>
          <p:nvPr/>
        </p:nvSpPr>
        <p:spPr>
          <a:xfrm>
            <a:off x="665019" y="3177249"/>
            <a:ext cx="11026872" cy="1938992"/>
          </a:xfrm>
          <a:prstGeom prst="rect">
            <a:avLst/>
          </a:prstGeom>
        </p:spPr>
        <p:txBody>
          <a:bodyPr wrap="square">
            <a:spAutoFit/>
          </a:bodyPr>
          <a:lstStyle/>
          <a:p>
            <a:r>
              <a:rPr lang="pt-BR" sz="2400" dirty="0"/>
              <a:t>info(Temp) = (4/14)*E(2,2) + (6/14)*E(4,2) + (4/14)*E(3,1) </a:t>
            </a:r>
          </a:p>
          <a:p>
            <a:r>
              <a:rPr lang="pt-BR" sz="2400" dirty="0"/>
              <a:t>	       = (4/14)(-(2/4) log</a:t>
            </a:r>
            <a:r>
              <a:rPr lang="pt-BR" sz="2400" baseline="-25000" dirty="0"/>
              <a:t>2</a:t>
            </a:r>
            <a:r>
              <a:rPr lang="pt-BR" sz="2400" dirty="0"/>
              <a:t>(2/4)-(2/4) log</a:t>
            </a:r>
            <a:r>
              <a:rPr lang="pt-BR" sz="2400" baseline="-25000" dirty="0"/>
              <a:t>2</a:t>
            </a:r>
            <a:r>
              <a:rPr lang="pt-BR" sz="2400" dirty="0"/>
              <a:t>(2/4))</a:t>
            </a:r>
          </a:p>
          <a:p>
            <a:r>
              <a:rPr lang="pt-BR" sz="2400" dirty="0"/>
              <a:t>	       + (6/14) (-(4/6) log</a:t>
            </a:r>
            <a:r>
              <a:rPr lang="pt-BR" sz="2400" baseline="-25000" dirty="0"/>
              <a:t>2</a:t>
            </a:r>
            <a:r>
              <a:rPr lang="pt-BR" sz="2400" dirty="0"/>
              <a:t>(4/6)-(2/6) log</a:t>
            </a:r>
            <a:r>
              <a:rPr lang="pt-BR" sz="2400" baseline="-25000" dirty="0"/>
              <a:t>2</a:t>
            </a:r>
            <a:r>
              <a:rPr lang="pt-BR" sz="2400" dirty="0"/>
              <a:t>(2/6))</a:t>
            </a:r>
          </a:p>
          <a:p>
            <a:r>
              <a:rPr lang="pt-BR" sz="2400" dirty="0"/>
              <a:t>	       + (4/14)(-(3/4) log</a:t>
            </a:r>
            <a:r>
              <a:rPr lang="pt-BR" sz="2400" baseline="-25000" dirty="0"/>
              <a:t>2</a:t>
            </a:r>
            <a:r>
              <a:rPr lang="pt-BR" sz="2400" dirty="0"/>
              <a:t>(3/4)-(1/4) log</a:t>
            </a:r>
            <a:r>
              <a:rPr lang="pt-BR" sz="2400" baseline="-25000" dirty="0"/>
              <a:t>2</a:t>
            </a:r>
            <a:r>
              <a:rPr lang="pt-BR" sz="2400" dirty="0"/>
              <a:t>(1/4))</a:t>
            </a:r>
          </a:p>
          <a:p>
            <a:r>
              <a:rPr lang="pt-BR" sz="2400" dirty="0"/>
              <a:t>	       =</a:t>
            </a:r>
            <a:r>
              <a:rPr lang="en-US" sz="2400" b="0" i="0" dirty="0">
                <a:effectLst/>
                <a:latin typeface="medium-content-serif-font"/>
              </a:rPr>
              <a:t> 0.911</a:t>
            </a:r>
            <a:endParaRPr lang="en-US" sz="2400" dirty="0"/>
          </a:p>
        </p:txBody>
      </p:sp>
      <p:sp>
        <p:nvSpPr>
          <p:cNvPr id="8" name="Rectangle 7">
            <a:extLst>
              <a:ext uri="{FF2B5EF4-FFF2-40B4-BE49-F238E27FC236}">
                <a16:creationId xmlns:a16="http://schemas.microsoft.com/office/drawing/2014/main" id="{AF9836A9-CA5A-4A35-8B8D-B65784B53CAE}"/>
              </a:ext>
            </a:extLst>
          </p:cNvPr>
          <p:cNvSpPr/>
          <p:nvPr/>
        </p:nvSpPr>
        <p:spPr>
          <a:xfrm>
            <a:off x="665019" y="5459624"/>
            <a:ext cx="10501745" cy="523220"/>
          </a:xfrm>
          <a:prstGeom prst="rect">
            <a:avLst/>
          </a:prstGeom>
        </p:spPr>
        <p:txBody>
          <a:bodyPr wrap="square">
            <a:spAutoFit/>
          </a:bodyPr>
          <a:lstStyle/>
          <a:p>
            <a:r>
              <a:rPr lang="en-US" sz="2800" dirty="0"/>
              <a:t>Gain(Temp) = info(D) – info(Temp) = 0.94 - </a:t>
            </a:r>
            <a:r>
              <a:rPr lang="en-US" sz="2800" b="0" i="0" dirty="0">
                <a:effectLst/>
                <a:latin typeface="medium-content-serif-font"/>
              </a:rPr>
              <a:t>0.911</a:t>
            </a:r>
            <a:r>
              <a:rPr lang="en-US" sz="2800" dirty="0"/>
              <a:t> = </a:t>
            </a:r>
            <a:r>
              <a:rPr lang="en-US" sz="2800" b="0" i="0" dirty="0">
                <a:solidFill>
                  <a:srgbClr val="FF0000"/>
                </a:solidFill>
                <a:effectLst/>
                <a:latin typeface="medium-content-serif-font"/>
              </a:rPr>
              <a:t>0.029</a:t>
            </a:r>
          </a:p>
        </p:txBody>
      </p:sp>
      <p:graphicFrame>
        <p:nvGraphicFramePr>
          <p:cNvPr id="5" name="Table 4">
            <a:extLst>
              <a:ext uri="{FF2B5EF4-FFF2-40B4-BE49-F238E27FC236}">
                <a16:creationId xmlns:a16="http://schemas.microsoft.com/office/drawing/2014/main" id="{9117097B-ED3D-4F52-A2D6-2D70C8C4FD92}"/>
              </a:ext>
            </a:extLst>
          </p:cNvPr>
          <p:cNvGraphicFramePr>
            <a:graphicFrameLocks noGrp="1"/>
          </p:cNvGraphicFramePr>
          <p:nvPr>
            <p:extLst>
              <p:ext uri="{D42A27DB-BD31-4B8C-83A1-F6EECF244321}">
                <p14:modId xmlns:p14="http://schemas.microsoft.com/office/powerpoint/2010/main" val="1725533327"/>
              </p:ext>
            </p:extLst>
          </p:nvPr>
        </p:nvGraphicFramePr>
        <p:xfrm>
          <a:off x="2091591" y="608826"/>
          <a:ext cx="8128000" cy="22250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41865058"/>
                    </a:ext>
                  </a:extLst>
                </a:gridCol>
                <a:gridCol w="1625600">
                  <a:extLst>
                    <a:ext uri="{9D8B030D-6E8A-4147-A177-3AD203B41FA5}">
                      <a16:colId xmlns:a16="http://schemas.microsoft.com/office/drawing/2014/main" val="1040514555"/>
                    </a:ext>
                  </a:extLst>
                </a:gridCol>
                <a:gridCol w="1625600">
                  <a:extLst>
                    <a:ext uri="{9D8B030D-6E8A-4147-A177-3AD203B41FA5}">
                      <a16:colId xmlns:a16="http://schemas.microsoft.com/office/drawing/2014/main" val="3716339933"/>
                    </a:ext>
                  </a:extLst>
                </a:gridCol>
                <a:gridCol w="1625600">
                  <a:extLst>
                    <a:ext uri="{9D8B030D-6E8A-4147-A177-3AD203B41FA5}">
                      <a16:colId xmlns:a16="http://schemas.microsoft.com/office/drawing/2014/main" val="147482486"/>
                    </a:ext>
                  </a:extLst>
                </a:gridCol>
                <a:gridCol w="1625600">
                  <a:extLst>
                    <a:ext uri="{9D8B030D-6E8A-4147-A177-3AD203B41FA5}">
                      <a16:colId xmlns:a16="http://schemas.microsoft.com/office/drawing/2014/main" val="2756077503"/>
                    </a:ext>
                  </a:extLst>
                </a:gridCol>
              </a:tblGrid>
              <a:tr h="370840">
                <a:tc>
                  <a:txBody>
                    <a:bodyPr/>
                    <a:lstStyle/>
                    <a:p>
                      <a:pPr algn="ctr"/>
                      <a:endParaRPr lang="en-US" dirty="0"/>
                    </a:p>
                  </a:txBody>
                  <a:tcPr/>
                </a:tc>
                <a:tc>
                  <a:txBody>
                    <a:bodyPr/>
                    <a:lstStyle/>
                    <a:p>
                      <a:pPr algn="ctr"/>
                      <a:endParaRPr lang="en-US" dirty="0"/>
                    </a:p>
                  </a:txBody>
                  <a:tcPr/>
                </a:tc>
                <a:tc gridSpan="2">
                  <a:txBody>
                    <a:bodyPr/>
                    <a:lstStyle/>
                    <a:p>
                      <a:pPr algn="ctr"/>
                      <a:r>
                        <a:rPr lang="en-US" dirty="0"/>
                        <a:t>play</a:t>
                      </a:r>
                    </a:p>
                  </a:txBody>
                  <a:tcPr/>
                </a:tc>
                <a:tc hMerge="1">
                  <a:txBody>
                    <a:bodyPr/>
                    <a:lstStyle/>
                    <a:p>
                      <a:endParaRPr lang="en-US" dirty="0"/>
                    </a:p>
                  </a:txBody>
                  <a:tcPr/>
                </a:tc>
                <a:tc>
                  <a:txBody>
                    <a:bodyPr/>
                    <a:lstStyle/>
                    <a:p>
                      <a:pPr algn="ctr"/>
                      <a:endParaRPr lang="en-US"/>
                    </a:p>
                  </a:txBody>
                  <a:tcPr/>
                </a:tc>
                <a:extLst>
                  <a:ext uri="{0D108BD9-81ED-4DB2-BD59-A6C34878D82A}">
                    <a16:rowId xmlns:a16="http://schemas.microsoft.com/office/drawing/2014/main" val="2634107574"/>
                  </a:ext>
                </a:extLst>
              </a:tr>
              <a:tr h="370840">
                <a:tc>
                  <a:txBody>
                    <a:bodyPr/>
                    <a:lstStyle/>
                    <a:p>
                      <a:pPr algn="ctr"/>
                      <a:endParaRPr lang="en-US"/>
                    </a:p>
                  </a:txBody>
                  <a:tcPr/>
                </a:tc>
                <a:tc>
                  <a:txBody>
                    <a:bodyPr/>
                    <a:lstStyle/>
                    <a:p>
                      <a:pPr algn="ctr"/>
                      <a:endParaRPr lang="en-US"/>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Total</a:t>
                      </a:r>
                    </a:p>
                  </a:txBody>
                  <a:tcPr/>
                </a:tc>
                <a:extLst>
                  <a:ext uri="{0D108BD9-81ED-4DB2-BD59-A6C34878D82A}">
                    <a16:rowId xmlns:a16="http://schemas.microsoft.com/office/drawing/2014/main" val="2874241570"/>
                  </a:ext>
                </a:extLst>
              </a:tr>
              <a:tr h="370840">
                <a:tc>
                  <a:txBody>
                    <a:bodyPr/>
                    <a:lstStyle/>
                    <a:p>
                      <a:pPr algn="ctr"/>
                      <a:endParaRPr lang="en-US" dirty="0"/>
                    </a:p>
                  </a:txBody>
                  <a:tcPr/>
                </a:tc>
                <a:tc>
                  <a:txBody>
                    <a:bodyPr/>
                    <a:lstStyle/>
                    <a:p>
                      <a:pPr algn="ctr"/>
                      <a:r>
                        <a:rPr lang="en-US" dirty="0"/>
                        <a:t>hot</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4</a:t>
                      </a:r>
                    </a:p>
                  </a:txBody>
                  <a:tcPr/>
                </a:tc>
                <a:extLst>
                  <a:ext uri="{0D108BD9-81ED-4DB2-BD59-A6C34878D82A}">
                    <a16:rowId xmlns:a16="http://schemas.microsoft.com/office/drawing/2014/main" val="2902570775"/>
                  </a:ext>
                </a:extLst>
              </a:tr>
              <a:tr h="370840">
                <a:tc>
                  <a:txBody>
                    <a:bodyPr/>
                    <a:lstStyle/>
                    <a:p>
                      <a:pPr algn="ctr"/>
                      <a:r>
                        <a:rPr lang="en-US" dirty="0"/>
                        <a:t>Temperature</a:t>
                      </a:r>
                    </a:p>
                  </a:txBody>
                  <a:tcPr/>
                </a:tc>
                <a:tc>
                  <a:txBody>
                    <a:bodyPr/>
                    <a:lstStyle/>
                    <a:p>
                      <a:pPr algn="ctr"/>
                      <a:r>
                        <a:rPr lang="en-US" dirty="0"/>
                        <a:t>mild</a:t>
                      </a:r>
                    </a:p>
                  </a:txBody>
                  <a:tcPr/>
                </a:tc>
                <a:tc>
                  <a:txBody>
                    <a:bodyPr/>
                    <a:lstStyle/>
                    <a:p>
                      <a:pPr algn="ctr"/>
                      <a:r>
                        <a:rPr lang="en-US" dirty="0"/>
                        <a:t>4</a:t>
                      </a:r>
                    </a:p>
                  </a:txBody>
                  <a:tcPr/>
                </a:tc>
                <a:tc>
                  <a:txBody>
                    <a:bodyPr/>
                    <a:lstStyle/>
                    <a:p>
                      <a:pPr algn="ctr"/>
                      <a:r>
                        <a:rPr lang="en-US" dirty="0"/>
                        <a:t>2</a:t>
                      </a:r>
                    </a:p>
                  </a:txBody>
                  <a:tcPr/>
                </a:tc>
                <a:tc>
                  <a:txBody>
                    <a:bodyPr/>
                    <a:lstStyle/>
                    <a:p>
                      <a:pPr algn="ctr"/>
                      <a:r>
                        <a:rPr lang="en-US" dirty="0"/>
                        <a:t>6</a:t>
                      </a:r>
                    </a:p>
                  </a:txBody>
                  <a:tcPr/>
                </a:tc>
                <a:extLst>
                  <a:ext uri="{0D108BD9-81ED-4DB2-BD59-A6C34878D82A}">
                    <a16:rowId xmlns:a16="http://schemas.microsoft.com/office/drawing/2014/main" val="2076662734"/>
                  </a:ext>
                </a:extLst>
              </a:tr>
              <a:tr h="370840">
                <a:tc>
                  <a:txBody>
                    <a:bodyPr/>
                    <a:lstStyle/>
                    <a:p>
                      <a:pPr algn="ctr"/>
                      <a:endParaRPr lang="en-US"/>
                    </a:p>
                  </a:txBody>
                  <a:tcPr/>
                </a:tc>
                <a:tc>
                  <a:txBody>
                    <a:bodyPr/>
                    <a:lstStyle/>
                    <a:p>
                      <a:pPr algn="ctr"/>
                      <a:r>
                        <a:rPr lang="en-US" dirty="0"/>
                        <a:t>cool</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3306122679"/>
                  </a:ext>
                </a:extLst>
              </a:tr>
              <a:tr h="370840">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14</a:t>
                      </a:r>
                    </a:p>
                  </a:txBody>
                  <a:tcPr/>
                </a:tc>
                <a:extLst>
                  <a:ext uri="{0D108BD9-81ED-4DB2-BD59-A6C34878D82A}">
                    <a16:rowId xmlns:a16="http://schemas.microsoft.com/office/drawing/2014/main" val="720964719"/>
                  </a:ext>
                </a:extLst>
              </a:tr>
            </a:tbl>
          </a:graphicData>
        </a:graphic>
      </p:graphicFrame>
    </p:spTree>
    <p:extLst>
      <p:ext uri="{BB962C8B-B14F-4D97-AF65-F5344CB8AC3E}">
        <p14:creationId xmlns:p14="http://schemas.microsoft.com/office/powerpoint/2010/main" val="132787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72C790-3F83-4075-AFA3-8A5A9DC7D8BB}"/>
              </a:ext>
            </a:extLst>
          </p:cNvPr>
          <p:cNvSpPr/>
          <p:nvPr/>
        </p:nvSpPr>
        <p:spPr>
          <a:xfrm>
            <a:off x="665019" y="3013363"/>
            <a:ext cx="11026872" cy="1569660"/>
          </a:xfrm>
          <a:prstGeom prst="rect">
            <a:avLst/>
          </a:prstGeom>
        </p:spPr>
        <p:txBody>
          <a:bodyPr wrap="square">
            <a:spAutoFit/>
          </a:bodyPr>
          <a:lstStyle/>
          <a:p>
            <a:r>
              <a:rPr lang="pt-BR" sz="2400" dirty="0"/>
              <a:t>info(Humidity) = (7/14)*E(3,4) + (7/14)*E(6,1) </a:t>
            </a:r>
          </a:p>
          <a:p>
            <a:r>
              <a:rPr lang="pt-BR" sz="2400" dirty="0"/>
              <a:t>		= (7/14)(-(3/7) log</a:t>
            </a:r>
            <a:r>
              <a:rPr lang="pt-BR" sz="2400" baseline="-25000" dirty="0"/>
              <a:t>2</a:t>
            </a:r>
            <a:r>
              <a:rPr lang="pt-BR" sz="2400" dirty="0"/>
              <a:t>(3/7)-(4/7) log</a:t>
            </a:r>
            <a:r>
              <a:rPr lang="pt-BR" sz="2400" baseline="-25000" dirty="0"/>
              <a:t>2</a:t>
            </a:r>
            <a:r>
              <a:rPr lang="pt-BR" sz="2400" dirty="0"/>
              <a:t>(4/7)) </a:t>
            </a:r>
          </a:p>
          <a:p>
            <a:r>
              <a:rPr lang="pt-BR" sz="2400" dirty="0"/>
              <a:t>		+ (7/14)(-(6/7) log</a:t>
            </a:r>
            <a:r>
              <a:rPr lang="pt-BR" sz="2400" baseline="-25000" dirty="0"/>
              <a:t>2</a:t>
            </a:r>
            <a:r>
              <a:rPr lang="pt-BR" sz="2400" dirty="0"/>
              <a:t>(6/7)-(1/7) log</a:t>
            </a:r>
            <a:r>
              <a:rPr lang="pt-BR" sz="2400" baseline="-25000" dirty="0"/>
              <a:t>2</a:t>
            </a:r>
            <a:r>
              <a:rPr lang="pt-BR" sz="2400" dirty="0"/>
              <a:t>(1/7 ))</a:t>
            </a:r>
          </a:p>
          <a:p>
            <a:r>
              <a:rPr lang="pt-BR" sz="2400" dirty="0"/>
              <a:t>		=</a:t>
            </a:r>
            <a:r>
              <a:rPr lang="en-US" sz="2400" b="0" i="0" dirty="0">
                <a:effectLst/>
                <a:latin typeface="medium-content-serif-font"/>
              </a:rPr>
              <a:t> 0.788</a:t>
            </a:r>
            <a:endParaRPr lang="en-US" sz="2400" dirty="0"/>
          </a:p>
        </p:txBody>
      </p:sp>
      <p:sp>
        <p:nvSpPr>
          <p:cNvPr id="8" name="Rectangle 7">
            <a:extLst>
              <a:ext uri="{FF2B5EF4-FFF2-40B4-BE49-F238E27FC236}">
                <a16:creationId xmlns:a16="http://schemas.microsoft.com/office/drawing/2014/main" id="{AF9836A9-CA5A-4A35-8B8D-B65784B53CAE}"/>
              </a:ext>
            </a:extLst>
          </p:cNvPr>
          <p:cNvSpPr/>
          <p:nvPr/>
        </p:nvSpPr>
        <p:spPr>
          <a:xfrm>
            <a:off x="736040" y="5069006"/>
            <a:ext cx="10501745" cy="523220"/>
          </a:xfrm>
          <a:prstGeom prst="rect">
            <a:avLst/>
          </a:prstGeom>
        </p:spPr>
        <p:txBody>
          <a:bodyPr wrap="square">
            <a:spAutoFit/>
          </a:bodyPr>
          <a:lstStyle/>
          <a:p>
            <a:r>
              <a:rPr lang="en-US" sz="2800" dirty="0"/>
              <a:t>Gain(</a:t>
            </a:r>
            <a:r>
              <a:rPr lang="pt-BR" sz="2800" dirty="0"/>
              <a:t>Humidity</a:t>
            </a:r>
            <a:r>
              <a:rPr lang="en-US" sz="2800" dirty="0"/>
              <a:t>) = info(D) – info(</a:t>
            </a:r>
            <a:r>
              <a:rPr lang="pt-BR" sz="2800" dirty="0"/>
              <a:t>Humidity</a:t>
            </a:r>
            <a:r>
              <a:rPr lang="en-US" sz="2800" dirty="0"/>
              <a:t>) = 0.94 - </a:t>
            </a:r>
            <a:r>
              <a:rPr lang="en-US" sz="2800" b="0" i="0" dirty="0">
                <a:effectLst/>
                <a:latin typeface="medium-content-serif-font"/>
              </a:rPr>
              <a:t>0.788</a:t>
            </a:r>
            <a:r>
              <a:rPr lang="en-US" sz="2800" dirty="0"/>
              <a:t> = </a:t>
            </a:r>
            <a:r>
              <a:rPr lang="en-US" sz="2800" b="0" i="0" dirty="0">
                <a:solidFill>
                  <a:srgbClr val="FF0000"/>
                </a:solidFill>
                <a:effectLst/>
                <a:latin typeface="medium-content-serif-font"/>
              </a:rPr>
              <a:t>0.152</a:t>
            </a:r>
          </a:p>
        </p:txBody>
      </p:sp>
      <p:graphicFrame>
        <p:nvGraphicFramePr>
          <p:cNvPr id="5" name="Table 4">
            <a:extLst>
              <a:ext uri="{FF2B5EF4-FFF2-40B4-BE49-F238E27FC236}">
                <a16:creationId xmlns:a16="http://schemas.microsoft.com/office/drawing/2014/main" id="{9117097B-ED3D-4F52-A2D6-2D70C8C4FD92}"/>
              </a:ext>
            </a:extLst>
          </p:cNvPr>
          <p:cNvGraphicFramePr>
            <a:graphicFrameLocks noGrp="1"/>
          </p:cNvGraphicFramePr>
          <p:nvPr>
            <p:extLst>
              <p:ext uri="{D42A27DB-BD31-4B8C-83A1-F6EECF244321}">
                <p14:modId xmlns:p14="http://schemas.microsoft.com/office/powerpoint/2010/main" val="1019253843"/>
              </p:ext>
            </p:extLst>
          </p:nvPr>
        </p:nvGraphicFramePr>
        <p:xfrm>
          <a:off x="2091591" y="608826"/>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41865058"/>
                    </a:ext>
                  </a:extLst>
                </a:gridCol>
                <a:gridCol w="1625600">
                  <a:extLst>
                    <a:ext uri="{9D8B030D-6E8A-4147-A177-3AD203B41FA5}">
                      <a16:colId xmlns:a16="http://schemas.microsoft.com/office/drawing/2014/main" val="1040514555"/>
                    </a:ext>
                  </a:extLst>
                </a:gridCol>
                <a:gridCol w="1625600">
                  <a:extLst>
                    <a:ext uri="{9D8B030D-6E8A-4147-A177-3AD203B41FA5}">
                      <a16:colId xmlns:a16="http://schemas.microsoft.com/office/drawing/2014/main" val="3716339933"/>
                    </a:ext>
                  </a:extLst>
                </a:gridCol>
                <a:gridCol w="1625600">
                  <a:extLst>
                    <a:ext uri="{9D8B030D-6E8A-4147-A177-3AD203B41FA5}">
                      <a16:colId xmlns:a16="http://schemas.microsoft.com/office/drawing/2014/main" val="147482486"/>
                    </a:ext>
                  </a:extLst>
                </a:gridCol>
                <a:gridCol w="1625600">
                  <a:extLst>
                    <a:ext uri="{9D8B030D-6E8A-4147-A177-3AD203B41FA5}">
                      <a16:colId xmlns:a16="http://schemas.microsoft.com/office/drawing/2014/main" val="2756077503"/>
                    </a:ext>
                  </a:extLst>
                </a:gridCol>
              </a:tblGrid>
              <a:tr h="370840">
                <a:tc>
                  <a:txBody>
                    <a:bodyPr/>
                    <a:lstStyle/>
                    <a:p>
                      <a:pPr algn="ctr"/>
                      <a:endParaRPr lang="en-US" dirty="0"/>
                    </a:p>
                  </a:txBody>
                  <a:tcPr/>
                </a:tc>
                <a:tc>
                  <a:txBody>
                    <a:bodyPr/>
                    <a:lstStyle/>
                    <a:p>
                      <a:pPr algn="ctr"/>
                      <a:endParaRPr lang="en-US" dirty="0"/>
                    </a:p>
                  </a:txBody>
                  <a:tcPr/>
                </a:tc>
                <a:tc gridSpan="2">
                  <a:txBody>
                    <a:bodyPr/>
                    <a:lstStyle/>
                    <a:p>
                      <a:pPr algn="ctr"/>
                      <a:r>
                        <a:rPr lang="en-US" dirty="0"/>
                        <a:t>play</a:t>
                      </a:r>
                    </a:p>
                  </a:txBody>
                  <a:tcPr/>
                </a:tc>
                <a:tc hMerge="1">
                  <a:txBody>
                    <a:bodyPr/>
                    <a:lstStyle/>
                    <a:p>
                      <a:endParaRPr lang="en-US" dirty="0"/>
                    </a:p>
                  </a:txBody>
                  <a:tcPr/>
                </a:tc>
                <a:tc>
                  <a:txBody>
                    <a:bodyPr/>
                    <a:lstStyle/>
                    <a:p>
                      <a:pPr algn="ctr"/>
                      <a:endParaRPr lang="en-US"/>
                    </a:p>
                  </a:txBody>
                  <a:tcPr/>
                </a:tc>
                <a:extLst>
                  <a:ext uri="{0D108BD9-81ED-4DB2-BD59-A6C34878D82A}">
                    <a16:rowId xmlns:a16="http://schemas.microsoft.com/office/drawing/2014/main" val="2634107574"/>
                  </a:ext>
                </a:extLst>
              </a:tr>
              <a:tr h="370840">
                <a:tc>
                  <a:txBody>
                    <a:bodyPr/>
                    <a:lstStyle/>
                    <a:p>
                      <a:pPr algn="ctr"/>
                      <a:endParaRPr lang="en-US"/>
                    </a:p>
                  </a:txBody>
                  <a:tcPr/>
                </a:tc>
                <a:tc>
                  <a:txBody>
                    <a:bodyPr/>
                    <a:lstStyle/>
                    <a:p>
                      <a:pPr algn="ctr"/>
                      <a:endParaRPr lang="en-US"/>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Total</a:t>
                      </a:r>
                    </a:p>
                  </a:txBody>
                  <a:tcPr/>
                </a:tc>
                <a:extLst>
                  <a:ext uri="{0D108BD9-81ED-4DB2-BD59-A6C34878D82A}">
                    <a16:rowId xmlns:a16="http://schemas.microsoft.com/office/drawing/2014/main" val="2874241570"/>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dirty="0"/>
                        <a:t>Humidity</a:t>
                      </a:r>
                      <a:endParaRPr lang="en-US" dirty="0"/>
                    </a:p>
                  </a:txBody>
                  <a:tcPr anchor="ctr"/>
                </a:tc>
                <a:tc>
                  <a:txBody>
                    <a:bodyPr/>
                    <a:lstStyle/>
                    <a:p>
                      <a:pPr algn="ctr"/>
                      <a:r>
                        <a:rPr lang="en-US" dirty="0"/>
                        <a:t>high</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7</a:t>
                      </a:r>
                    </a:p>
                  </a:txBody>
                  <a:tcPr/>
                </a:tc>
                <a:extLst>
                  <a:ext uri="{0D108BD9-81ED-4DB2-BD59-A6C34878D82A}">
                    <a16:rowId xmlns:a16="http://schemas.microsoft.com/office/drawing/2014/main" val="2902570775"/>
                  </a:ext>
                </a:extLst>
              </a:tr>
              <a:tr h="370840">
                <a:tc vMerge="1">
                  <a:txBody>
                    <a:bodyPr/>
                    <a:lstStyle/>
                    <a:p>
                      <a:pPr algn="ctr"/>
                      <a:endParaRPr lang="en-US" dirty="0"/>
                    </a:p>
                  </a:txBody>
                  <a:tcPr/>
                </a:tc>
                <a:tc>
                  <a:txBody>
                    <a:bodyPr/>
                    <a:lstStyle/>
                    <a:p>
                      <a:pPr algn="ctr"/>
                      <a:r>
                        <a:rPr lang="en-US" dirty="0"/>
                        <a:t>Normal</a:t>
                      </a:r>
                    </a:p>
                  </a:txBody>
                  <a:tcPr/>
                </a:tc>
                <a:tc>
                  <a:txBody>
                    <a:bodyPr/>
                    <a:lstStyle/>
                    <a:p>
                      <a:pPr algn="ctr"/>
                      <a:r>
                        <a:rPr lang="en-US" dirty="0"/>
                        <a:t>6</a:t>
                      </a:r>
                    </a:p>
                  </a:txBody>
                  <a:tcPr/>
                </a:tc>
                <a:tc>
                  <a:txBody>
                    <a:bodyPr/>
                    <a:lstStyle/>
                    <a:p>
                      <a:pPr algn="ctr"/>
                      <a:r>
                        <a:rPr lang="en-US" dirty="0"/>
                        <a:t>1</a:t>
                      </a:r>
                    </a:p>
                  </a:txBody>
                  <a:tcPr/>
                </a:tc>
                <a:tc>
                  <a:txBody>
                    <a:bodyPr/>
                    <a:lstStyle/>
                    <a:p>
                      <a:pPr algn="ctr"/>
                      <a:r>
                        <a:rPr lang="en-US" dirty="0"/>
                        <a:t>7</a:t>
                      </a:r>
                    </a:p>
                  </a:txBody>
                  <a:tcPr/>
                </a:tc>
                <a:extLst>
                  <a:ext uri="{0D108BD9-81ED-4DB2-BD59-A6C34878D82A}">
                    <a16:rowId xmlns:a16="http://schemas.microsoft.com/office/drawing/2014/main" val="2076662734"/>
                  </a:ext>
                </a:extLst>
              </a:tr>
              <a:tr h="370840">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14</a:t>
                      </a:r>
                    </a:p>
                  </a:txBody>
                  <a:tcPr/>
                </a:tc>
                <a:extLst>
                  <a:ext uri="{0D108BD9-81ED-4DB2-BD59-A6C34878D82A}">
                    <a16:rowId xmlns:a16="http://schemas.microsoft.com/office/drawing/2014/main" val="720964719"/>
                  </a:ext>
                </a:extLst>
              </a:tr>
            </a:tbl>
          </a:graphicData>
        </a:graphic>
      </p:graphicFrame>
    </p:spTree>
    <p:extLst>
      <p:ext uri="{BB962C8B-B14F-4D97-AF65-F5344CB8AC3E}">
        <p14:creationId xmlns:p14="http://schemas.microsoft.com/office/powerpoint/2010/main" val="1580585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72C790-3F83-4075-AFA3-8A5A9DC7D8BB}"/>
              </a:ext>
            </a:extLst>
          </p:cNvPr>
          <p:cNvSpPr/>
          <p:nvPr/>
        </p:nvSpPr>
        <p:spPr>
          <a:xfrm>
            <a:off x="665019" y="3013363"/>
            <a:ext cx="11026872" cy="1569660"/>
          </a:xfrm>
          <a:prstGeom prst="rect">
            <a:avLst/>
          </a:prstGeom>
        </p:spPr>
        <p:txBody>
          <a:bodyPr wrap="square">
            <a:spAutoFit/>
          </a:bodyPr>
          <a:lstStyle/>
          <a:p>
            <a:r>
              <a:rPr lang="pt-BR" sz="2400" dirty="0"/>
              <a:t>info(Humidity) = (6/14)*E(3,3) + (8/14)*E(6,2) </a:t>
            </a:r>
          </a:p>
          <a:p>
            <a:r>
              <a:rPr lang="pt-BR" sz="2400" dirty="0"/>
              <a:t>		= (6/14)(-(3/6) log</a:t>
            </a:r>
            <a:r>
              <a:rPr lang="pt-BR" sz="2400" baseline="-25000" dirty="0"/>
              <a:t>2</a:t>
            </a:r>
            <a:r>
              <a:rPr lang="pt-BR" sz="2400" dirty="0"/>
              <a:t>(3/6)-(3/6) log</a:t>
            </a:r>
            <a:r>
              <a:rPr lang="pt-BR" sz="2400" baseline="-25000" dirty="0"/>
              <a:t>2</a:t>
            </a:r>
            <a:r>
              <a:rPr lang="pt-BR" sz="2400" dirty="0"/>
              <a:t>(3/6)) </a:t>
            </a:r>
          </a:p>
          <a:p>
            <a:r>
              <a:rPr lang="pt-BR" sz="2400" dirty="0"/>
              <a:t>		+ (8/14)(-(6/8) log</a:t>
            </a:r>
            <a:r>
              <a:rPr lang="pt-BR" sz="2400" baseline="-25000" dirty="0"/>
              <a:t>2</a:t>
            </a:r>
            <a:r>
              <a:rPr lang="pt-BR" sz="2400" dirty="0"/>
              <a:t>(6/8)-(2/8) log</a:t>
            </a:r>
            <a:r>
              <a:rPr lang="pt-BR" sz="2400" baseline="-25000" dirty="0"/>
              <a:t>2</a:t>
            </a:r>
            <a:r>
              <a:rPr lang="pt-BR" sz="2400" dirty="0"/>
              <a:t>(2/8 ))</a:t>
            </a:r>
          </a:p>
          <a:p>
            <a:r>
              <a:rPr lang="pt-BR" sz="2400" dirty="0"/>
              <a:t>		=</a:t>
            </a:r>
            <a:r>
              <a:rPr lang="en-US" sz="2400" b="0" i="0" dirty="0">
                <a:effectLst/>
                <a:latin typeface="medium-content-serif-font"/>
              </a:rPr>
              <a:t> 0.8932</a:t>
            </a:r>
            <a:endParaRPr lang="en-US" sz="2400" dirty="0"/>
          </a:p>
        </p:txBody>
      </p:sp>
      <p:sp>
        <p:nvSpPr>
          <p:cNvPr id="8" name="Rectangle 7">
            <a:extLst>
              <a:ext uri="{FF2B5EF4-FFF2-40B4-BE49-F238E27FC236}">
                <a16:creationId xmlns:a16="http://schemas.microsoft.com/office/drawing/2014/main" id="{AF9836A9-CA5A-4A35-8B8D-B65784B53CAE}"/>
              </a:ext>
            </a:extLst>
          </p:cNvPr>
          <p:cNvSpPr/>
          <p:nvPr/>
        </p:nvSpPr>
        <p:spPr>
          <a:xfrm>
            <a:off x="736040" y="5069006"/>
            <a:ext cx="10501745" cy="523220"/>
          </a:xfrm>
          <a:prstGeom prst="rect">
            <a:avLst/>
          </a:prstGeom>
        </p:spPr>
        <p:txBody>
          <a:bodyPr wrap="square">
            <a:spAutoFit/>
          </a:bodyPr>
          <a:lstStyle/>
          <a:p>
            <a:r>
              <a:rPr lang="en-US" sz="2800" dirty="0"/>
              <a:t>Gain(</a:t>
            </a:r>
            <a:r>
              <a:rPr lang="pt-BR" sz="2800" dirty="0"/>
              <a:t>Humidity</a:t>
            </a:r>
            <a:r>
              <a:rPr lang="en-US" sz="2800" dirty="0"/>
              <a:t>) = info(D) – info(</a:t>
            </a:r>
            <a:r>
              <a:rPr lang="pt-BR" sz="2800" dirty="0"/>
              <a:t>Humidity</a:t>
            </a:r>
            <a:r>
              <a:rPr lang="en-US" sz="2800" dirty="0"/>
              <a:t>) = 0.94 - </a:t>
            </a:r>
            <a:r>
              <a:rPr lang="en-US" sz="2800" b="0" i="0" dirty="0">
                <a:effectLst/>
                <a:latin typeface="medium-content-serif-font"/>
              </a:rPr>
              <a:t>0.8932</a:t>
            </a:r>
            <a:r>
              <a:rPr lang="en-US" sz="2800" dirty="0"/>
              <a:t> = </a:t>
            </a:r>
            <a:r>
              <a:rPr lang="en-US" sz="2800" b="0" i="0" dirty="0">
                <a:solidFill>
                  <a:srgbClr val="FF0000"/>
                </a:solidFill>
                <a:effectLst/>
                <a:latin typeface="medium-content-serif-font"/>
              </a:rPr>
              <a:t>0.048</a:t>
            </a:r>
          </a:p>
        </p:txBody>
      </p:sp>
      <p:graphicFrame>
        <p:nvGraphicFramePr>
          <p:cNvPr id="5" name="Table 4">
            <a:extLst>
              <a:ext uri="{FF2B5EF4-FFF2-40B4-BE49-F238E27FC236}">
                <a16:creationId xmlns:a16="http://schemas.microsoft.com/office/drawing/2014/main" id="{9117097B-ED3D-4F52-A2D6-2D70C8C4FD92}"/>
              </a:ext>
            </a:extLst>
          </p:cNvPr>
          <p:cNvGraphicFramePr>
            <a:graphicFrameLocks noGrp="1"/>
          </p:cNvGraphicFramePr>
          <p:nvPr>
            <p:extLst>
              <p:ext uri="{D42A27DB-BD31-4B8C-83A1-F6EECF244321}">
                <p14:modId xmlns:p14="http://schemas.microsoft.com/office/powerpoint/2010/main" val="2123340974"/>
              </p:ext>
            </p:extLst>
          </p:nvPr>
        </p:nvGraphicFramePr>
        <p:xfrm>
          <a:off x="2091591" y="608826"/>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41865058"/>
                    </a:ext>
                  </a:extLst>
                </a:gridCol>
                <a:gridCol w="1625600">
                  <a:extLst>
                    <a:ext uri="{9D8B030D-6E8A-4147-A177-3AD203B41FA5}">
                      <a16:colId xmlns:a16="http://schemas.microsoft.com/office/drawing/2014/main" val="1040514555"/>
                    </a:ext>
                  </a:extLst>
                </a:gridCol>
                <a:gridCol w="1625600">
                  <a:extLst>
                    <a:ext uri="{9D8B030D-6E8A-4147-A177-3AD203B41FA5}">
                      <a16:colId xmlns:a16="http://schemas.microsoft.com/office/drawing/2014/main" val="3716339933"/>
                    </a:ext>
                  </a:extLst>
                </a:gridCol>
                <a:gridCol w="1625600">
                  <a:extLst>
                    <a:ext uri="{9D8B030D-6E8A-4147-A177-3AD203B41FA5}">
                      <a16:colId xmlns:a16="http://schemas.microsoft.com/office/drawing/2014/main" val="147482486"/>
                    </a:ext>
                  </a:extLst>
                </a:gridCol>
                <a:gridCol w="1625600">
                  <a:extLst>
                    <a:ext uri="{9D8B030D-6E8A-4147-A177-3AD203B41FA5}">
                      <a16:colId xmlns:a16="http://schemas.microsoft.com/office/drawing/2014/main" val="2756077503"/>
                    </a:ext>
                  </a:extLst>
                </a:gridCol>
              </a:tblGrid>
              <a:tr h="370840">
                <a:tc>
                  <a:txBody>
                    <a:bodyPr/>
                    <a:lstStyle/>
                    <a:p>
                      <a:pPr algn="ctr"/>
                      <a:endParaRPr lang="en-US" dirty="0"/>
                    </a:p>
                  </a:txBody>
                  <a:tcPr/>
                </a:tc>
                <a:tc>
                  <a:txBody>
                    <a:bodyPr/>
                    <a:lstStyle/>
                    <a:p>
                      <a:pPr algn="ctr"/>
                      <a:endParaRPr lang="en-US" dirty="0"/>
                    </a:p>
                  </a:txBody>
                  <a:tcPr/>
                </a:tc>
                <a:tc gridSpan="2">
                  <a:txBody>
                    <a:bodyPr/>
                    <a:lstStyle/>
                    <a:p>
                      <a:pPr algn="ctr"/>
                      <a:r>
                        <a:rPr lang="en-US" dirty="0"/>
                        <a:t>play</a:t>
                      </a:r>
                    </a:p>
                  </a:txBody>
                  <a:tcPr/>
                </a:tc>
                <a:tc hMerge="1">
                  <a:txBody>
                    <a:bodyPr/>
                    <a:lstStyle/>
                    <a:p>
                      <a:endParaRPr lang="en-US" dirty="0"/>
                    </a:p>
                  </a:txBody>
                  <a:tcPr/>
                </a:tc>
                <a:tc>
                  <a:txBody>
                    <a:bodyPr/>
                    <a:lstStyle/>
                    <a:p>
                      <a:pPr algn="ctr"/>
                      <a:endParaRPr lang="en-US"/>
                    </a:p>
                  </a:txBody>
                  <a:tcPr/>
                </a:tc>
                <a:extLst>
                  <a:ext uri="{0D108BD9-81ED-4DB2-BD59-A6C34878D82A}">
                    <a16:rowId xmlns:a16="http://schemas.microsoft.com/office/drawing/2014/main" val="2634107574"/>
                  </a:ext>
                </a:extLst>
              </a:tr>
              <a:tr h="370840">
                <a:tc>
                  <a:txBody>
                    <a:bodyPr/>
                    <a:lstStyle/>
                    <a:p>
                      <a:pPr algn="ctr"/>
                      <a:endParaRPr lang="en-US"/>
                    </a:p>
                  </a:txBody>
                  <a:tcPr/>
                </a:tc>
                <a:tc>
                  <a:txBody>
                    <a:bodyPr/>
                    <a:lstStyle/>
                    <a:p>
                      <a:pPr algn="ctr"/>
                      <a:endParaRPr lang="en-US"/>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Total</a:t>
                      </a:r>
                    </a:p>
                  </a:txBody>
                  <a:tcPr/>
                </a:tc>
                <a:extLst>
                  <a:ext uri="{0D108BD9-81ED-4DB2-BD59-A6C34878D82A}">
                    <a16:rowId xmlns:a16="http://schemas.microsoft.com/office/drawing/2014/main" val="2874241570"/>
                  </a:ext>
                </a:extLst>
              </a:tr>
              <a:tr h="370840">
                <a:tc rowSpan="2">
                  <a:txBody>
                    <a:bodyPr/>
                    <a:lstStyle/>
                    <a:p>
                      <a:pPr algn="ctr"/>
                      <a:r>
                        <a:rPr lang="pt-BR" sz="1800" dirty="0"/>
                        <a:t>Windy</a:t>
                      </a:r>
                      <a:endParaRPr lang="en-US" dirty="0"/>
                    </a:p>
                  </a:txBody>
                  <a:tcPr anchor="ctr"/>
                </a:tc>
                <a:tc>
                  <a:txBody>
                    <a:bodyPr/>
                    <a:lstStyle/>
                    <a:p>
                      <a:pPr algn="ctr"/>
                      <a:r>
                        <a:rPr lang="en-US" dirty="0"/>
                        <a:t>True</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6</a:t>
                      </a:r>
                    </a:p>
                  </a:txBody>
                  <a:tcPr/>
                </a:tc>
                <a:extLst>
                  <a:ext uri="{0D108BD9-81ED-4DB2-BD59-A6C34878D82A}">
                    <a16:rowId xmlns:a16="http://schemas.microsoft.com/office/drawing/2014/main" val="2902570775"/>
                  </a:ext>
                </a:extLst>
              </a:tr>
              <a:tr h="370840">
                <a:tc vMerge="1">
                  <a:txBody>
                    <a:bodyPr/>
                    <a:lstStyle/>
                    <a:p>
                      <a:pPr algn="ctr"/>
                      <a:endParaRPr lang="en-US" dirty="0"/>
                    </a:p>
                  </a:txBody>
                  <a:tcPr/>
                </a:tc>
                <a:tc>
                  <a:txBody>
                    <a:bodyPr/>
                    <a:lstStyle/>
                    <a:p>
                      <a:pPr algn="ctr"/>
                      <a:r>
                        <a:rPr lang="en-US" dirty="0"/>
                        <a:t>False</a:t>
                      </a:r>
                    </a:p>
                  </a:txBody>
                  <a:tcPr/>
                </a:tc>
                <a:tc>
                  <a:txBody>
                    <a:bodyPr/>
                    <a:lstStyle/>
                    <a:p>
                      <a:pPr algn="ctr"/>
                      <a:r>
                        <a:rPr lang="en-US" dirty="0"/>
                        <a:t>6</a:t>
                      </a:r>
                    </a:p>
                  </a:txBody>
                  <a:tcPr/>
                </a:tc>
                <a:tc>
                  <a:txBody>
                    <a:bodyPr/>
                    <a:lstStyle/>
                    <a:p>
                      <a:pPr algn="ctr"/>
                      <a:r>
                        <a:rPr lang="en-US" dirty="0"/>
                        <a:t>2</a:t>
                      </a:r>
                    </a:p>
                  </a:txBody>
                  <a:tcPr/>
                </a:tc>
                <a:tc>
                  <a:txBody>
                    <a:bodyPr/>
                    <a:lstStyle/>
                    <a:p>
                      <a:pPr algn="ctr"/>
                      <a:r>
                        <a:rPr lang="en-US" dirty="0"/>
                        <a:t>8</a:t>
                      </a:r>
                    </a:p>
                  </a:txBody>
                  <a:tcPr/>
                </a:tc>
                <a:extLst>
                  <a:ext uri="{0D108BD9-81ED-4DB2-BD59-A6C34878D82A}">
                    <a16:rowId xmlns:a16="http://schemas.microsoft.com/office/drawing/2014/main" val="2076662734"/>
                  </a:ext>
                </a:extLst>
              </a:tr>
              <a:tr h="370840">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14</a:t>
                      </a:r>
                    </a:p>
                  </a:txBody>
                  <a:tcPr/>
                </a:tc>
                <a:extLst>
                  <a:ext uri="{0D108BD9-81ED-4DB2-BD59-A6C34878D82A}">
                    <a16:rowId xmlns:a16="http://schemas.microsoft.com/office/drawing/2014/main" val="720964719"/>
                  </a:ext>
                </a:extLst>
              </a:tr>
            </a:tbl>
          </a:graphicData>
        </a:graphic>
      </p:graphicFrame>
    </p:spTree>
    <p:extLst>
      <p:ext uri="{BB962C8B-B14F-4D97-AF65-F5344CB8AC3E}">
        <p14:creationId xmlns:p14="http://schemas.microsoft.com/office/powerpoint/2010/main" val="2540795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43957</TotalTime>
  <Words>2109</Words>
  <Application>Microsoft Office PowerPoint</Application>
  <PresentationFormat>Widescreen</PresentationFormat>
  <Paragraphs>642</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Algerian</vt:lpstr>
      <vt:lpstr>Arial</vt:lpstr>
      <vt:lpstr>Calibri</vt:lpstr>
      <vt:lpstr>Calibri Light</vt:lpstr>
      <vt:lpstr>Cambria Math</vt:lpstr>
      <vt:lpstr>medium-content-serif-font</vt:lpstr>
      <vt:lpstr>Office Theme</vt:lpstr>
      <vt:lpstr>Decision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Key-Nearest Neighbor</vt:lpstr>
      <vt:lpstr>PowerPoint Presentation</vt:lpstr>
      <vt:lpstr>PowerPoint Presentation</vt:lpstr>
      <vt:lpstr>Answer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preprocessing</dc:title>
  <dc:creator>shimaa  hussien</dc:creator>
  <cp:lastModifiedBy>shaimaa hussien</cp:lastModifiedBy>
  <cp:revision>96</cp:revision>
  <dcterms:created xsi:type="dcterms:W3CDTF">2020-04-04T19:17:00Z</dcterms:created>
  <dcterms:modified xsi:type="dcterms:W3CDTF">2021-05-19T19:53:01Z</dcterms:modified>
</cp:coreProperties>
</file>