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1315" r:id="rId2"/>
    <p:sldId id="1114" r:id="rId3"/>
    <p:sldId id="1330" r:id="rId4"/>
    <p:sldId id="907" r:id="rId5"/>
    <p:sldId id="908" r:id="rId6"/>
    <p:sldId id="909" r:id="rId7"/>
    <p:sldId id="910" r:id="rId8"/>
    <p:sldId id="912" r:id="rId9"/>
    <p:sldId id="1317" r:id="rId10"/>
    <p:sldId id="914" r:id="rId11"/>
    <p:sldId id="913" r:id="rId12"/>
    <p:sldId id="1331" r:id="rId13"/>
    <p:sldId id="1013" r:id="rId14"/>
    <p:sldId id="918" r:id="rId15"/>
    <p:sldId id="1048" r:id="rId16"/>
    <p:sldId id="1125" r:id="rId17"/>
    <p:sldId id="1014" r:id="rId18"/>
    <p:sldId id="1049" r:id="rId19"/>
    <p:sldId id="1223" r:id="rId20"/>
    <p:sldId id="1040" r:id="rId21"/>
    <p:sldId id="1224" r:id="rId22"/>
    <p:sldId id="1332" r:id="rId23"/>
    <p:sldId id="953" r:id="rId24"/>
    <p:sldId id="1153" r:id="rId25"/>
    <p:sldId id="1154" r:id="rId26"/>
    <p:sldId id="1156" r:id="rId27"/>
    <p:sldId id="1348" r:id="rId28"/>
    <p:sldId id="1157" r:id="rId29"/>
    <p:sldId id="1158" r:id="rId30"/>
    <p:sldId id="1347" r:id="rId31"/>
    <p:sldId id="1159" r:id="rId32"/>
    <p:sldId id="1160" r:id="rId33"/>
    <p:sldId id="1161" r:id="rId34"/>
    <p:sldId id="1162" r:id="rId35"/>
    <p:sldId id="1333" r:id="rId36"/>
    <p:sldId id="1017" r:id="rId37"/>
    <p:sldId id="1349" r:id="rId38"/>
    <p:sldId id="1350" r:id="rId39"/>
    <p:sldId id="1351" r:id="rId40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6EA"/>
    <a:srgbClr val="FAE2F6"/>
    <a:srgbClr val="170981"/>
    <a:srgbClr val="121328"/>
    <a:srgbClr val="8FF9EF"/>
    <a:srgbClr val="993300"/>
    <a:srgbClr val="00CE9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2" autoAdjust="0"/>
    <p:restoredTop sz="98556" autoAdjust="0"/>
  </p:normalViewPr>
  <p:slideViewPr>
    <p:cSldViewPr>
      <p:cViewPr varScale="1">
        <p:scale>
          <a:sx n="68" d="100"/>
          <a:sy n="68" d="100"/>
        </p:scale>
        <p:origin x="14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29"/>
        <p:guide pos="216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EF3B2B3F-9E39-4F40-8992-CF5C3BE4F68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ar-EG"/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3A52581D-A0DA-4669-A7A7-EE5E191FA0B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ar-EG"/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4A824B4E-065E-492C-B8E5-4DF0E034D97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ar-EG"/>
          </a:p>
        </p:txBody>
      </p:sp>
      <p:sp>
        <p:nvSpPr>
          <p:cNvPr id="123909" name="Rectangle 5">
            <a:extLst>
              <a:ext uri="{FF2B5EF4-FFF2-40B4-BE49-F238E27FC236}">
                <a16:creationId xmlns:a16="http://schemas.microsoft.com/office/drawing/2014/main" id="{A4535356-477A-41A5-AD96-4690EE9E3A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472F88CE-8297-4625-84AD-2E87F91D3726}" type="slidenum">
              <a:rPr lang="en-US" altLang="ar-EG"/>
              <a:pPr/>
              <a:t>‹#›</a:t>
            </a:fld>
            <a:endParaRPr lang="en-US" alt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5564FCB-4AED-4C66-821F-9B58EDC0570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ar-EG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1069B54-F4EE-4C96-BF7D-75875FF096A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ar-EG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E6C2F469-15BA-4254-A472-F089F8B2431B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DC15DF6A-06DE-4E01-A956-DDFA4F8DAC8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EG"/>
              <a:t>Click to edit Master text styles</a:t>
            </a:r>
          </a:p>
          <a:p>
            <a:pPr lvl="1"/>
            <a:r>
              <a:rPr lang="en-US" altLang="ar-EG"/>
              <a:t>Second level</a:t>
            </a:r>
          </a:p>
          <a:p>
            <a:pPr lvl="2"/>
            <a:r>
              <a:rPr lang="en-US" altLang="ar-EG"/>
              <a:t>Third level</a:t>
            </a:r>
          </a:p>
          <a:p>
            <a:pPr lvl="3"/>
            <a:r>
              <a:rPr lang="en-US" altLang="ar-EG"/>
              <a:t>Fourth level</a:t>
            </a:r>
          </a:p>
          <a:p>
            <a:pPr lvl="4"/>
            <a:r>
              <a:rPr lang="en-US" altLang="ar-EG"/>
              <a:t>Fifth level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CAA1B5F9-66A0-47EB-A887-E9FE778ADED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ar-EG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7E7A1B43-E755-42CE-8A32-9D33807433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743F2A4B-1B7C-40C7-B275-1EA30907CF82}" type="slidenum">
              <a:rPr lang="en-US" altLang="ar-EG"/>
              <a:pPr/>
              <a:t>‹#›</a:t>
            </a:fld>
            <a:endParaRPr lang="en-US" alt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2B3AAA6-0F3B-4B30-BD85-794BD9961E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B8D7C-D1FB-4EB4-826F-C1DE20E17F16}" type="slidenum">
              <a:rPr lang="en-US" altLang="ar-EG"/>
              <a:pPr/>
              <a:t>4</a:t>
            </a:fld>
            <a:endParaRPr lang="en-US" altLang="ar-EG"/>
          </a:p>
        </p:txBody>
      </p:sp>
      <p:sp>
        <p:nvSpPr>
          <p:cNvPr id="1273858" name="Rectangle 2">
            <a:extLst>
              <a:ext uri="{FF2B5EF4-FFF2-40B4-BE49-F238E27FC236}">
                <a16:creationId xmlns:a16="http://schemas.microsoft.com/office/drawing/2014/main" id="{6DAC32D7-F986-47BF-8860-52C3BCA38ACC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16013" y="703263"/>
            <a:ext cx="4630737" cy="347345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73859" name="Rectangle 3">
            <a:extLst>
              <a:ext uri="{FF2B5EF4-FFF2-40B4-BE49-F238E27FC236}">
                <a16:creationId xmlns:a16="http://schemas.microsoft.com/office/drawing/2014/main" id="{A5A3A521-7E44-4E64-8172-C6F6EA64A8D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4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348" tIns="43673" rIns="87348" bIns="43673"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1F1098-F27A-4476-AFA7-EEC15CF5FF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F99CF7-B2F8-44D6-86AC-97A0EA5A40AD}" type="slidenum">
              <a:rPr lang="en-US" altLang="ar-EG"/>
              <a:pPr/>
              <a:t>8</a:t>
            </a:fld>
            <a:endParaRPr lang="en-US" altLang="ar-EG"/>
          </a:p>
        </p:txBody>
      </p:sp>
      <p:sp>
        <p:nvSpPr>
          <p:cNvPr id="1280002" name="Rectangle 2">
            <a:extLst>
              <a:ext uri="{FF2B5EF4-FFF2-40B4-BE49-F238E27FC236}">
                <a16:creationId xmlns:a16="http://schemas.microsoft.com/office/drawing/2014/main" id="{E950836D-31BF-4C5E-A74C-FE3199535B3C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16013" y="703263"/>
            <a:ext cx="4630737" cy="347345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03" name="Rectangle 3">
            <a:extLst>
              <a:ext uri="{FF2B5EF4-FFF2-40B4-BE49-F238E27FC236}">
                <a16:creationId xmlns:a16="http://schemas.microsoft.com/office/drawing/2014/main" id="{003A6329-0713-4072-9369-062829536AF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4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348" tIns="43673" rIns="87348" bIns="43673"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8EAE730-0758-4576-BFCC-632C086372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55EAA5-DB71-4D1E-ADF8-D2676BA91E54}" type="slidenum">
              <a:rPr lang="en-US" altLang="ar-EG"/>
              <a:pPr/>
              <a:t>10</a:t>
            </a:fld>
            <a:endParaRPr lang="en-US" altLang="ar-EG"/>
          </a:p>
        </p:txBody>
      </p:sp>
      <p:sp>
        <p:nvSpPr>
          <p:cNvPr id="1284098" name="Rectangle 2">
            <a:extLst>
              <a:ext uri="{FF2B5EF4-FFF2-40B4-BE49-F238E27FC236}">
                <a16:creationId xmlns:a16="http://schemas.microsoft.com/office/drawing/2014/main" id="{32801B61-3885-4A1B-96AB-A3B4869090C5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16013" y="703263"/>
            <a:ext cx="4630737" cy="347345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4099" name="Rectangle 3">
            <a:extLst>
              <a:ext uri="{FF2B5EF4-FFF2-40B4-BE49-F238E27FC236}">
                <a16:creationId xmlns:a16="http://schemas.microsoft.com/office/drawing/2014/main" id="{F0A26442-345F-4ABB-BC83-360FB5E6084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4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348" tIns="43673" rIns="87348" bIns="43673"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EB64E58-2BD7-4106-BC2B-2EA5DC1997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6CEC2D-B318-435B-B3D6-09C392C35FE8}" type="slidenum">
              <a:rPr lang="en-US" altLang="ar-EG"/>
              <a:pPr/>
              <a:t>11</a:t>
            </a:fld>
            <a:endParaRPr lang="en-US" altLang="ar-EG"/>
          </a:p>
        </p:txBody>
      </p:sp>
      <p:sp>
        <p:nvSpPr>
          <p:cNvPr id="1282050" name="Rectangle 2">
            <a:extLst>
              <a:ext uri="{FF2B5EF4-FFF2-40B4-BE49-F238E27FC236}">
                <a16:creationId xmlns:a16="http://schemas.microsoft.com/office/drawing/2014/main" id="{1E125341-7608-4CF3-A2FC-72BD403FBD37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16013" y="703263"/>
            <a:ext cx="4630737" cy="347345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2051" name="Rectangle 3">
            <a:extLst>
              <a:ext uri="{FF2B5EF4-FFF2-40B4-BE49-F238E27FC236}">
                <a16:creationId xmlns:a16="http://schemas.microsoft.com/office/drawing/2014/main" id="{E3CE8BE3-5118-41EC-BF9C-E752C77259B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4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348" tIns="43673" rIns="87348" bIns="43673"/>
          <a:lstStyle/>
          <a:p>
            <a:endParaRPr lang="ar-EG" altLang="ar-E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F1FE5F9-1EA6-40BA-B1DF-C07F56D496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6BD04-AF75-4E21-A20B-7399E823E0E0}" type="slidenum">
              <a:rPr lang="en-US" altLang="ar-EG"/>
              <a:pPr/>
              <a:t>16</a:t>
            </a:fld>
            <a:endParaRPr lang="en-US" altLang="ar-EG"/>
          </a:p>
        </p:txBody>
      </p:sp>
      <p:sp>
        <p:nvSpPr>
          <p:cNvPr id="1564674" name="Rectangle 2">
            <a:extLst>
              <a:ext uri="{FF2B5EF4-FFF2-40B4-BE49-F238E27FC236}">
                <a16:creationId xmlns:a16="http://schemas.microsoft.com/office/drawing/2014/main" id="{B4129684-9ABA-4659-B2FB-B091B3F71DC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4675" name="Rectangle 3">
            <a:extLst>
              <a:ext uri="{FF2B5EF4-FFF2-40B4-BE49-F238E27FC236}">
                <a16:creationId xmlns:a16="http://schemas.microsoft.com/office/drawing/2014/main" id="{A53F832A-94E0-4AC9-9468-D095BB6467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ar-EG"/>
              <a:t>I : the expected information needed to classify a given sample</a:t>
            </a:r>
          </a:p>
          <a:p>
            <a:r>
              <a:rPr lang="en-US" altLang="ar-EG"/>
              <a:t>E (entropy) : expected information based on the partitioning into subsets by A</a:t>
            </a:r>
          </a:p>
          <a:p>
            <a:r>
              <a:rPr lang="en-US" altLang="ar-EG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260084C-68BC-460E-99A2-147B4A93E2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62BB93-030B-4CDB-BE4D-7318ED3FB382}" type="slidenum">
              <a:rPr lang="en-US" altLang="ar-EG"/>
              <a:pPr/>
              <a:t>23</a:t>
            </a:fld>
            <a:endParaRPr lang="en-US" altLang="ar-E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9794" name="Group 2">
            <a:extLst>
              <a:ext uri="{FF2B5EF4-FFF2-40B4-BE49-F238E27FC236}">
                <a16:creationId xmlns:a16="http://schemas.microsoft.com/office/drawing/2014/main" id="{02B963A8-446A-41F9-85E6-DDB73693DF92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929795" name="Group 3">
              <a:extLst>
                <a:ext uri="{FF2B5EF4-FFF2-40B4-BE49-F238E27FC236}">
                  <a16:creationId xmlns:a16="http://schemas.microsoft.com/office/drawing/2014/main" id="{B5912E8B-B710-459C-AD94-21BDAB8658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929796" name="Rectangle 4">
                <a:extLst>
                  <a:ext uri="{FF2B5EF4-FFF2-40B4-BE49-F238E27FC236}">
                    <a16:creationId xmlns:a16="http://schemas.microsoft.com/office/drawing/2014/main" id="{63F0B428-59E1-4292-96FC-0238FA504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929797" name="Rectangle 5">
                <a:extLst>
                  <a:ext uri="{FF2B5EF4-FFF2-40B4-BE49-F238E27FC236}">
                    <a16:creationId xmlns:a16="http://schemas.microsoft.com/office/drawing/2014/main" id="{2421FCF9-39F1-4060-8D23-6EE9E9656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EG"/>
              </a:p>
            </p:txBody>
          </p:sp>
        </p:grpSp>
        <p:grpSp>
          <p:nvGrpSpPr>
            <p:cNvPr id="929798" name="Group 6">
              <a:extLst>
                <a:ext uri="{FF2B5EF4-FFF2-40B4-BE49-F238E27FC236}">
                  <a16:creationId xmlns:a16="http://schemas.microsoft.com/office/drawing/2014/main" id="{3B192775-E129-42F8-89B2-6C9D8C8ED1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929799" name="Rectangle 7">
                <a:extLst>
                  <a:ext uri="{FF2B5EF4-FFF2-40B4-BE49-F238E27FC236}">
                    <a16:creationId xmlns:a16="http://schemas.microsoft.com/office/drawing/2014/main" id="{7F924EB4-FDB6-4B4C-81A5-82BBCCA66B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929800" name="Rectangle 8">
                <a:extLst>
                  <a:ext uri="{FF2B5EF4-FFF2-40B4-BE49-F238E27FC236}">
                    <a16:creationId xmlns:a16="http://schemas.microsoft.com/office/drawing/2014/main" id="{3363F50B-032F-4EDA-AD05-5DE04C891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EG"/>
              </a:p>
            </p:txBody>
          </p:sp>
        </p:grpSp>
        <p:sp>
          <p:nvSpPr>
            <p:cNvPr id="929801" name="Rectangle 9">
              <a:extLst>
                <a:ext uri="{FF2B5EF4-FFF2-40B4-BE49-F238E27FC236}">
                  <a16:creationId xmlns:a16="http://schemas.microsoft.com/office/drawing/2014/main" id="{B6FBADE3-E774-499B-895F-CB1C7148C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929802" name="Rectangle 10">
              <a:extLst>
                <a:ext uri="{FF2B5EF4-FFF2-40B4-BE49-F238E27FC236}">
                  <a16:creationId xmlns:a16="http://schemas.microsoft.com/office/drawing/2014/main" id="{1385C6B6-D6DF-4F02-9388-E0747AD62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929803" name="Rectangle 11">
              <a:extLst>
                <a:ext uri="{FF2B5EF4-FFF2-40B4-BE49-F238E27FC236}">
                  <a16:creationId xmlns:a16="http://schemas.microsoft.com/office/drawing/2014/main" id="{DA6D6E59-8F93-464D-B300-027BC112AED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</p:grpSp>
      <p:sp>
        <p:nvSpPr>
          <p:cNvPr id="929804" name="Rectangle 12">
            <a:extLst>
              <a:ext uri="{FF2B5EF4-FFF2-40B4-BE49-F238E27FC236}">
                <a16:creationId xmlns:a16="http://schemas.microsoft.com/office/drawing/2014/main" id="{67ED5B00-8160-4172-A507-CE2A26C9682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altLang="ar-EG" noProof="0"/>
              <a:t>Click to edit Master title style</a:t>
            </a:r>
          </a:p>
        </p:txBody>
      </p:sp>
      <p:sp>
        <p:nvSpPr>
          <p:cNvPr id="929805" name="Rectangle 13">
            <a:extLst>
              <a:ext uri="{FF2B5EF4-FFF2-40B4-BE49-F238E27FC236}">
                <a16:creationId xmlns:a16="http://schemas.microsoft.com/office/drawing/2014/main" id="{8FC8F512-17D0-44DF-821B-9F4DFD61339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ar-EG" noProof="0"/>
              <a:t>Click to edit Master subtitle style</a:t>
            </a:r>
          </a:p>
        </p:txBody>
      </p:sp>
      <p:sp>
        <p:nvSpPr>
          <p:cNvPr id="929806" name="Rectangle 14">
            <a:extLst>
              <a:ext uri="{FF2B5EF4-FFF2-40B4-BE49-F238E27FC236}">
                <a16:creationId xmlns:a16="http://schemas.microsoft.com/office/drawing/2014/main" id="{480550CC-A554-4E2E-8089-11B6567BF5E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0049D7E2-6920-4511-B94E-950B5B82222C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929807" name="Rectangle 15">
            <a:extLst>
              <a:ext uri="{FF2B5EF4-FFF2-40B4-BE49-F238E27FC236}">
                <a16:creationId xmlns:a16="http://schemas.microsoft.com/office/drawing/2014/main" id="{0022F0C9-CFD5-4CDC-94E3-EBA21A1A847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altLang="ar-EG"/>
              <a:t>Data Mining: Concepts and Techniques</a:t>
            </a:r>
          </a:p>
        </p:txBody>
      </p:sp>
      <p:sp>
        <p:nvSpPr>
          <p:cNvPr id="929808" name="Rectangle 16">
            <a:extLst>
              <a:ext uri="{FF2B5EF4-FFF2-40B4-BE49-F238E27FC236}">
                <a16:creationId xmlns:a16="http://schemas.microsoft.com/office/drawing/2014/main" id="{5CCDF704-7E75-48CD-9BAE-9D30B5D3A82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793E709D-9A13-4229-B22B-7FDC4C1C041A}" type="slidenum">
              <a:rPr lang="en-US" altLang="ar-EG"/>
              <a:pPr/>
              <a:t>‹#›</a:t>
            </a:fld>
            <a:endParaRPr lang="en-US" altLang="ar-EG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86816-8B51-4690-B041-96031485E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A7252-5462-4E22-9C8B-BC86C1F04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9D9F9-6B5A-4D8D-897A-C2AE8D74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242E6C-C8B2-49DF-BBF7-56CB7E0F5820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C4ACA-D8FA-4375-A684-7BD65BC7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ar-EG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ED18E-C6CB-4367-98FB-B79F4869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12F822-4263-41A7-A956-9D386C1CC24D}" type="slidenum">
              <a:rPr lang="en-US" altLang="ar-EG"/>
              <a:pPr/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4041835599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9ABF9F-7C06-4F9D-A2F2-E3FEB86A5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48450" y="38100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2D2E7-E253-495B-A21F-F4F9964D9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E0751-80CF-4EF9-A7E7-22CD70030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8CF145-7313-4910-940E-2EDABB78B029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5EB70-D49F-4A54-B68C-50BE46FB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ar-EG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6D90C-BC43-43DB-B252-DA06F801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F1FC02-873D-42F2-8624-11AD92235469}" type="slidenum">
              <a:rPr lang="en-US" altLang="ar-EG"/>
              <a:pPr/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270274633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90F7-73A6-4BA1-A085-0378CBEC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60AAC-6034-4B41-85F3-D39BE5BD76F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0257B-E825-4A4C-B446-881A364B9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62850-F8E8-4058-BB4B-9E2CB921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D33F7A70-F18E-4FEA-B890-338DB062B586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87D1E-546C-421E-BA5B-87FDEE9E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ar-EG"/>
              <a:t>Data Mining: Concepts and Techniques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7EFF1-B97C-4046-B29E-A2ECB528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7DD9620D-12FD-4B12-A076-245C3DA12CA7}" type="slidenum">
              <a:rPr lang="en-US" altLang="ar-EG"/>
              <a:pPr/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1100912145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C00D-6732-499F-B7E3-D96EB857A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8B1D2-5197-4E1E-8764-6CE4EA84616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4FB58-AA80-4968-A9EA-60EF82BC61A6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42C882-A833-41CC-B639-6C936434B054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734421-985C-45BC-89E5-FDDF8E1564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070D9739-E4C5-49BF-9AB7-3F4EC56FBC5A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8EE358C-117E-4DCA-99CF-A055CCDB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ar-EG"/>
              <a:t>Data Mining: Concepts and Techniques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33823F-47BC-4199-B4F9-CD1B0766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8796B06E-B121-4BAE-8F0D-9FA5DAA36F45}" type="slidenum">
              <a:rPr lang="en-US" altLang="ar-EG"/>
              <a:pPr/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2680032979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F81D8-A7B4-460D-BC0C-64D8D5BFA15F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79B1F-8BE2-444C-91B4-92E2005ECA5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B55CB-4822-4710-8BB2-F4DBE37F2E61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B0E6B6-448E-46FA-8589-CF6A9D03F03C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304800" y="40005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0A2CE-9D0E-47FD-86D7-17E8471CE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BF4F4-74CB-4614-8A21-B7AB0B8E2F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730E7321-0A6A-4F39-A8D4-E86D5EFFEC1C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480251-10CC-4194-A6FA-D50B82FA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ar-EG"/>
              <a:t>Data Mining: Concepts and Techniques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0E59A5-53AF-4963-B170-725894EF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CCEF66DA-E400-43F2-9BF7-30CB14F1C007}" type="slidenum">
              <a:rPr lang="en-US" altLang="ar-EG"/>
              <a:pPr/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630058432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2FA9-D0BB-4524-8A84-2DECDE802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CAABD1BC-C9EF-4199-B8D3-BBBD1F08E746}"/>
              </a:ext>
            </a:extLst>
          </p:cNvPr>
          <p:cNvSpPr>
            <a:spLocks noGrp="1"/>
          </p:cNvSpPr>
          <p:nvPr>
            <p:ph type="clipArt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E3645-4529-4229-833C-AC2DC8403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9139B-3CF9-4D0B-BB1C-6618A004AB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B2D0DF82-ABCC-47A2-A44C-222FB0B9C6FD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17EC2-68E9-49A5-9F97-09A316CDC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ar-EG"/>
              <a:t>Data Mining: Concepts and Techniques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E8221-C46E-4E46-AAFC-545718F5F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CA7F44D7-34DC-45BC-8CD7-8A2C8528E215}" type="slidenum">
              <a:rPr lang="en-US" altLang="ar-EG"/>
              <a:pPr/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2095267792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B4B761-0B67-4AB2-8771-3BA4A76EA24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04800" y="381000"/>
            <a:ext cx="8458200" cy="609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25BB8-6CF1-4A69-B4F3-339BD14D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C421DC01-6162-4BFA-A09C-332D0F3481D9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4701A-1797-4561-BD80-7B984AA6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ar-EG"/>
              <a:t>Data Mining: Concepts and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28DC4-2EF5-44CB-9E3A-891B1692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7DBA6022-1B85-4F28-8A21-2E7B1C2C9D87}" type="slidenum">
              <a:rPr lang="en-US" altLang="ar-EG"/>
              <a:pPr/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2388499414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2A45-E080-46C7-879D-BCED86D7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E09B5-92C8-4A97-8DD4-E09C799BF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05E2-A02F-4FEB-9D1C-763E623A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D681FA-7FA2-4425-A4C3-B9D16F71ACAD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BFC30-FDF4-4114-8C31-75FC5C13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ar-EG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8A9F7-5EE5-47AB-A61C-D5A24D03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9A5DDA-13A6-46C6-83AD-BADDC014B6BB}" type="slidenum">
              <a:rPr lang="en-US" altLang="ar-EG"/>
              <a:pPr/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425208258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2891-7BFB-4034-9069-9A62B9666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6801A-A632-494B-AB44-A1C04D574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F3AFE-8598-4200-8CC0-184136AF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7294FF-4E89-4EA2-9682-8958C22F8AE8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7FD76-0763-4B13-A4AB-9ADC3F1F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ar-EG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B95F9-5F86-4EB8-B7C1-8A7625EA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1CD3D-5F92-4853-9B57-837772C85D33}" type="slidenum">
              <a:rPr lang="en-US" altLang="ar-EG"/>
              <a:pPr/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2912064995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1DB19-3915-4B39-A2AF-829A7760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2FBAD-2A87-4711-A9A5-B00035F1D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98B5A-6E50-4B73-ADF9-12A647206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812A3-2D41-466D-ABAD-DD87143A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F151C5-079A-4D67-A29C-44CA32998F57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BE016-09D8-4E8E-AC9B-F41DF1A5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ar-EG"/>
              <a:t>Data Mining: Concepts and Techniques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07B59-5D6F-4EF9-B57F-732C6F63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581DE-A17C-4243-961A-14C7549944F7}" type="slidenum">
              <a:rPr lang="en-US" altLang="ar-EG"/>
              <a:pPr/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3807799042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3D05-D9F1-47AF-A3D3-B09EF503B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F446B-5D40-4ED9-A6F6-FB443D12B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2990E-3D25-4499-8097-54B984BD4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FC6AC-8305-48D3-8D0E-28F2AC2C9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C11AF1-A40B-4F17-9A90-2CB7FE3E3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973A38-B945-4FF5-8C74-9397A8AE0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385B80-3AB5-45EA-9CA8-AB0864B0AAED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B272F6-7626-428E-899F-482E6D1B2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ar-EG"/>
              <a:t>Data Mining: Concepts and Techniques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6007C9-0379-455A-8984-5FB93E2A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86E568-A09E-4364-9C5C-8CD1554BFACC}" type="slidenum">
              <a:rPr lang="en-US" altLang="ar-EG"/>
              <a:pPr/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3016253541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A0CD-3216-4CF7-BF66-3C6B5D0D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87F00-607E-4EEE-BF98-2401B62BD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275FD7-92D0-445D-968B-A06FA69BB0DC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ACEA6-A0E6-4D55-B613-6D364B04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ar-EG"/>
              <a:t>Data Mining: Concepts and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BAAA3-0238-4446-9588-6EBE2A9C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E4DEFA-DEB5-42AB-BDE0-CCA331C78332}" type="slidenum">
              <a:rPr lang="en-US" altLang="ar-EG"/>
              <a:pPr/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1767079783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6A4AB2-8418-4E2B-8A71-FC020F8A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1B1B30-E354-4647-A886-5A338486FBB9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040CE1-9B2E-4EE3-92A4-A1BF21E8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ar-EG"/>
              <a:t>Data Mining: Concepts and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09F0D-103F-4F60-A21B-6551EE87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F71A0C-D794-4D36-B823-A1015A44DC96}" type="slidenum">
              <a:rPr lang="en-US" altLang="ar-EG"/>
              <a:pPr/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816856830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F2AF1-9D14-48D4-B36E-694A4885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4AFE-5292-4B29-8BAC-64A7B859F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4682A-C35B-4145-B143-CEEADD444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D824A-59BC-4BC7-B5E8-6F69A06B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3652A0-D1B8-4CF7-B750-FA1041C9C203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B024B-3E5D-4D19-ACB6-E63C9D39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ar-EG"/>
              <a:t>Data Mining: Concepts and Techniques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D8B10-27B7-4CD7-B236-E018B727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174AB4-A72F-4EC6-8EC8-D2D557690CE7}" type="slidenum">
              <a:rPr lang="en-US" altLang="ar-EG"/>
              <a:pPr/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237745107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AEA56-13D5-4E79-9264-58B98F303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21306-682C-4A1E-BE6D-B9B745FCE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D88D2-A5D6-4E05-A34B-033A36C80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4A639-D38F-4B36-B64F-A7154E376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B8E78D-89CD-40D3-BC9C-B0E87433D441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E1E99-C5DA-460C-ABD6-9A702BF1D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ar-EG"/>
              <a:t>Data Mining: Concepts and Techniques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F1175-F409-4144-8A32-C3983A262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8F470F-0A6C-4082-ADAD-08EED68FAB6D}" type="slidenum">
              <a:rPr lang="en-US" altLang="ar-EG"/>
              <a:pPr/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220187921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6" name="Rectangle 2056">
            <a:extLst>
              <a:ext uri="{FF2B5EF4-FFF2-40B4-BE49-F238E27FC236}">
                <a16:creationId xmlns:a16="http://schemas.microsoft.com/office/drawing/2014/main" id="{CB38F8AE-5D5F-466C-9933-7D88DAAAB936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4800" y="1219200"/>
            <a:ext cx="8410575" cy="46038"/>
          </a:xfrm>
          <a:prstGeom prst="rect">
            <a:avLst/>
          </a:prstGeom>
          <a:gradFill rotWithShape="1">
            <a:gsLst>
              <a:gs pos="0">
                <a:srgbClr val="00CE98">
                  <a:alpha val="50000"/>
                </a:srgbClr>
              </a:gs>
              <a:gs pos="100000">
                <a:srgbClr val="8FF9EF">
                  <a:alpha val="5200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ar-EG" altLang="ar-EG" sz="2400"/>
          </a:p>
        </p:txBody>
      </p:sp>
      <p:sp>
        <p:nvSpPr>
          <p:cNvPr id="928777" name="Rectangle 2057">
            <a:extLst>
              <a:ext uri="{FF2B5EF4-FFF2-40B4-BE49-F238E27FC236}">
                <a16:creationId xmlns:a16="http://schemas.microsoft.com/office/drawing/2014/main" id="{86A6E01D-B310-40BD-8D5E-26C1B8F60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81000"/>
            <a:ext cx="84026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EG"/>
              <a:t>Click to edit Master title style</a:t>
            </a:r>
          </a:p>
        </p:txBody>
      </p:sp>
      <p:sp>
        <p:nvSpPr>
          <p:cNvPr id="928778" name="Rectangle 2058">
            <a:extLst>
              <a:ext uri="{FF2B5EF4-FFF2-40B4-BE49-F238E27FC236}">
                <a16:creationId xmlns:a16="http://schemas.microsoft.com/office/drawing/2014/main" id="{58D70F54-7A6E-4278-8909-D971DFB861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EG"/>
              <a:t>Click to edit Master text styles</a:t>
            </a:r>
          </a:p>
          <a:p>
            <a:pPr lvl="1"/>
            <a:r>
              <a:rPr lang="en-US" altLang="ar-EG"/>
              <a:t>Second level</a:t>
            </a:r>
          </a:p>
          <a:p>
            <a:pPr lvl="2"/>
            <a:r>
              <a:rPr lang="en-US" altLang="ar-EG"/>
              <a:t>Third level</a:t>
            </a:r>
          </a:p>
          <a:p>
            <a:pPr lvl="3"/>
            <a:r>
              <a:rPr lang="en-US" altLang="ar-EG"/>
              <a:t>Fourth level</a:t>
            </a:r>
          </a:p>
          <a:p>
            <a:pPr lvl="4"/>
            <a:r>
              <a:rPr lang="en-US" altLang="ar-EG"/>
              <a:t>Fifth level</a:t>
            </a:r>
          </a:p>
        </p:txBody>
      </p:sp>
      <p:sp>
        <p:nvSpPr>
          <p:cNvPr id="928779" name="Rectangle 2059">
            <a:extLst>
              <a:ext uri="{FF2B5EF4-FFF2-40B4-BE49-F238E27FC236}">
                <a16:creationId xmlns:a16="http://schemas.microsoft.com/office/drawing/2014/main" id="{3A0BFBCE-8F8A-4DCB-AA23-F6C3762D545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918983F7-ADB6-470D-835C-384BDA87A7BC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928780" name="Rectangle 2060">
            <a:extLst>
              <a:ext uri="{FF2B5EF4-FFF2-40B4-BE49-F238E27FC236}">
                <a16:creationId xmlns:a16="http://schemas.microsoft.com/office/drawing/2014/main" id="{44FBDB43-8456-4DEA-B384-3DEB6C76469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r>
              <a:rPr lang="en-US" altLang="ar-EG"/>
              <a:t>Data Mining: Concepts and Techniques</a:t>
            </a:r>
          </a:p>
        </p:txBody>
      </p:sp>
      <p:sp>
        <p:nvSpPr>
          <p:cNvPr id="928781" name="Rectangle 2061">
            <a:extLst>
              <a:ext uri="{FF2B5EF4-FFF2-40B4-BE49-F238E27FC236}">
                <a16:creationId xmlns:a16="http://schemas.microsoft.com/office/drawing/2014/main" id="{814F45DA-89BD-4383-A3E6-7BC7CB387D4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90FAEF9-8168-422B-BB8D-3AA6F17B7AB7}" type="slidenum">
              <a:rPr lang="en-US" altLang="ar-EG"/>
              <a:pPr/>
              <a:t>‹#›</a:t>
            </a:fld>
            <a:endParaRPr lang="en-US" alt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ransition>
    <p:zoom/>
  </p:transition>
  <p:hf hdr="0"/>
  <p:txStyles>
    <p:titleStyle>
      <a:lvl1pPr algn="ctr" rtl="0" fontAlgn="base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iuc.edu/~hanj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8.wmf"/><Relationship Id="rId3" Type="http://schemas.openxmlformats.org/officeDocument/2006/relationships/image" Target="../media/image14.emf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2.bin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0.emf"/><Relationship Id="rId5" Type="http://schemas.openxmlformats.org/officeDocument/2006/relationships/image" Target="../media/image15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0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3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9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5D276-9AE8-4708-B322-FF7B0B926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3CF5-84D7-4997-825F-346537741570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0FC88-839E-42C8-9D96-E1EEDCA38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ar-EG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6B5E6-522C-42CD-8BF2-2D159095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7B9EB-D768-4008-B59C-89609DE81331}" type="slidenum">
              <a:rPr lang="en-US" altLang="ar-EG"/>
              <a:pPr/>
              <a:t>1</a:t>
            </a:fld>
            <a:endParaRPr lang="en-US" altLang="ar-EG"/>
          </a:p>
        </p:txBody>
      </p:sp>
      <p:sp>
        <p:nvSpPr>
          <p:cNvPr id="1804290" name="Rectangle 2">
            <a:extLst>
              <a:ext uri="{FF2B5EF4-FFF2-40B4-BE49-F238E27FC236}">
                <a16:creationId xmlns:a16="http://schemas.microsoft.com/office/drawing/2014/main" id="{A36E862A-983F-4BD7-A0D4-7F3E3633CE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3276600"/>
          </a:xfrm>
        </p:spPr>
        <p:txBody>
          <a:bodyPr/>
          <a:lstStyle/>
          <a:p>
            <a:r>
              <a:rPr lang="en-US" altLang="ar-EG" sz="5400"/>
              <a:t>Data Mining: </a:t>
            </a:r>
            <a:br>
              <a:rPr lang="en-US" altLang="ar-EG" sz="5400"/>
            </a:br>
            <a:r>
              <a:rPr lang="en-US" altLang="ar-EG" sz="5400"/>
              <a:t> Concepts and Techniques</a:t>
            </a:r>
            <a:br>
              <a:rPr lang="en-US" altLang="ar-EG" sz="5400"/>
            </a:br>
            <a:r>
              <a:rPr lang="en-US" altLang="ar-EG" sz="5400"/>
              <a:t> </a:t>
            </a:r>
            <a:br>
              <a:rPr lang="en-US" altLang="ar-EG" sz="5400"/>
            </a:br>
            <a:r>
              <a:rPr lang="en-US" altLang="ar-EG" sz="2800"/>
              <a:t>— Chapter 6 —</a:t>
            </a:r>
          </a:p>
        </p:txBody>
      </p:sp>
      <p:sp>
        <p:nvSpPr>
          <p:cNvPr id="1804291" name="Rectangle 3">
            <a:extLst>
              <a:ext uri="{FF2B5EF4-FFF2-40B4-BE49-F238E27FC236}">
                <a16:creationId xmlns:a16="http://schemas.microsoft.com/office/drawing/2014/main" id="{7ED5A34C-0346-45DD-8989-D077A0E54F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3962400"/>
            <a:ext cx="8305800" cy="2438400"/>
          </a:xfrm>
        </p:spPr>
        <p:txBody>
          <a:bodyPr/>
          <a:lstStyle/>
          <a:p>
            <a:pPr algn="ctr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ar-EG" sz="2400"/>
              <a:t>Jiawei Han</a:t>
            </a:r>
          </a:p>
          <a:p>
            <a:pPr algn="ctr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ar-EG" sz="2400"/>
              <a:t>Department of Computer Science </a:t>
            </a:r>
          </a:p>
          <a:p>
            <a:pPr algn="ctr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ar-EG" sz="2400"/>
              <a:t>University of Illinois at Urbana-Champaign</a:t>
            </a:r>
          </a:p>
          <a:p>
            <a:pPr algn="ctr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ar-EG" sz="2400">
                <a:hlinkClick r:id="rId2"/>
              </a:rPr>
              <a:t>www.cs.uiuc.edu/~hanj</a:t>
            </a:r>
            <a:endParaRPr lang="en-US" altLang="ar-EG" sz="2400"/>
          </a:p>
          <a:p>
            <a:pPr algn="ctr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ar-EG" sz="2000"/>
              <a:t>©2006 Jiawei Han and Micheline Kamber, All rights reserved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AEF54-FCD0-434E-9AC7-932E7748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19FB-E73B-4F1B-B71E-C877C71AB6C6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867DF-AED1-4FF5-9B1D-42A3B5D4C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ar-EG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B68B-72DC-4B46-901B-31060B03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0C5B-4F6E-44D9-A659-F6059A4C0D23}" type="slidenum">
              <a:rPr lang="en-US" altLang="ar-EG"/>
              <a:pPr/>
              <a:t>10</a:t>
            </a:fld>
            <a:endParaRPr lang="en-US" altLang="ar-EG"/>
          </a:p>
        </p:txBody>
      </p:sp>
      <p:sp>
        <p:nvSpPr>
          <p:cNvPr id="1283074" name="Rectangle 2">
            <a:extLst>
              <a:ext uri="{FF2B5EF4-FFF2-40B4-BE49-F238E27FC236}">
                <a16:creationId xmlns:a16="http://schemas.microsoft.com/office/drawing/2014/main" id="{1552806B-CAB0-4ECE-9AF7-100BBA08CD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91600" cy="685800"/>
          </a:xfrm>
          <a:noFill/>
          <a:ln/>
        </p:spPr>
        <p:txBody>
          <a:bodyPr lIns="92075" tIns="46038" rIns="92075" bIns="46038"/>
          <a:lstStyle/>
          <a:p>
            <a:r>
              <a:rPr lang="en-US" altLang="ar-EG">
                <a:solidFill>
                  <a:srgbClr val="170981"/>
                </a:solidFill>
              </a:rPr>
              <a:t>Issues: Data Preparation</a:t>
            </a:r>
          </a:p>
        </p:txBody>
      </p:sp>
      <p:sp>
        <p:nvSpPr>
          <p:cNvPr id="1283075" name="Rectangle 3">
            <a:extLst>
              <a:ext uri="{FF2B5EF4-FFF2-40B4-BE49-F238E27FC236}">
                <a16:creationId xmlns:a16="http://schemas.microsoft.com/office/drawing/2014/main" id="{85274B26-0A6A-491A-B5DF-E7A8B8664A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2672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altLang="ar-EG" sz="2400"/>
              <a:t>Data cleaning</a:t>
            </a:r>
          </a:p>
          <a:p>
            <a:pPr lvl="1">
              <a:lnSpc>
                <a:spcPct val="110000"/>
              </a:lnSpc>
            </a:pPr>
            <a:r>
              <a:rPr lang="en-US" altLang="ar-EG" sz="2400"/>
              <a:t>Preprocess data in order to reduce noise and handle missing values</a:t>
            </a:r>
          </a:p>
          <a:p>
            <a:pPr>
              <a:lnSpc>
                <a:spcPct val="110000"/>
              </a:lnSpc>
            </a:pPr>
            <a:r>
              <a:rPr lang="en-US" altLang="ar-EG" sz="2400"/>
              <a:t>Relevance analysis (feature selection)</a:t>
            </a:r>
          </a:p>
          <a:p>
            <a:pPr lvl="1">
              <a:lnSpc>
                <a:spcPct val="110000"/>
              </a:lnSpc>
            </a:pPr>
            <a:r>
              <a:rPr lang="en-US" altLang="ar-EG" sz="2400"/>
              <a:t>Remove the irrelevant or redundant attributes</a:t>
            </a:r>
          </a:p>
          <a:p>
            <a:pPr>
              <a:lnSpc>
                <a:spcPct val="110000"/>
              </a:lnSpc>
            </a:pPr>
            <a:r>
              <a:rPr lang="en-US" altLang="ar-EG" sz="2400"/>
              <a:t>Data transformation</a:t>
            </a:r>
          </a:p>
          <a:p>
            <a:pPr lvl="1">
              <a:lnSpc>
                <a:spcPct val="110000"/>
              </a:lnSpc>
            </a:pPr>
            <a:r>
              <a:rPr lang="en-US" altLang="ar-EG" sz="2400"/>
              <a:t>Generalize and/or normalize data</a:t>
            </a: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8F9FC-71DE-4AEE-82DE-D513E1653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1B01-32EA-42D3-B1B1-036BEE0E9237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AD192-5A30-4941-8E7C-5CC03B8E8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ar-EG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9E261-D021-4C18-A444-4BC6ECCF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9942-952D-4176-B205-C9FBE3F43F96}" type="slidenum">
              <a:rPr lang="en-US" altLang="ar-EG"/>
              <a:pPr/>
              <a:t>11</a:t>
            </a:fld>
            <a:endParaRPr lang="en-US" altLang="ar-EG"/>
          </a:p>
        </p:txBody>
      </p:sp>
      <p:sp>
        <p:nvSpPr>
          <p:cNvPr id="1281026" name="Rectangle 2">
            <a:extLst>
              <a:ext uri="{FF2B5EF4-FFF2-40B4-BE49-F238E27FC236}">
                <a16:creationId xmlns:a16="http://schemas.microsoft.com/office/drawing/2014/main" id="{E1400CB6-451D-4D15-A5FC-9C9C9CC26C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28600" y="152400"/>
            <a:ext cx="9601200" cy="8382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altLang="ar-EG" sz="3200">
                <a:solidFill>
                  <a:srgbClr val="170981"/>
                </a:solidFill>
              </a:rPr>
              <a:t>Issues: Evaluating Classification Methods</a:t>
            </a:r>
          </a:p>
        </p:txBody>
      </p:sp>
      <p:sp>
        <p:nvSpPr>
          <p:cNvPr id="1281027" name="Rectangle 3">
            <a:extLst>
              <a:ext uri="{FF2B5EF4-FFF2-40B4-BE49-F238E27FC236}">
                <a16:creationId xmlns:a16="http://schemas.microsoft.com/office/drawing/2014/main" id="{934F21DC-33DA-4A53-8AE0-79B7D35B60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78825" cy="52578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ar-EG" sz="2400"/>
              <a:t>Accuracy</a:t>
            </a:r>
          </a:p>
          <a:p>
            <a:pPr lvl="1">
              <a:lnSpc>
                <a:spcPct val="90000"/>
              </a:lnSpc>
            </a:pPr>
            <a:r>
              <a:rPr lang="en-US" altLang="ar-EG" sz="2400"/>
              <a:t>classifier accuracy: predicting class label</a:t>
            </a:r>
          </a:p>
          <a:p>
            <a:pPr lvl="1">
              <a:lnSpc>
                <a:spcPct val="90000"/>
              </a:lnSpc>
            </a:pPr>
            <a:r>
              <a:rPr lang="en-US" altLang="ar-EG" sz="2400"/>
              <a:t>predictor accuracy: guessing value of predicted attributes</a:t>
            </a:r>
          </a:p>
          <a:p>
            <a:pPr>
              <a:lnSpc>
                <a:spcPct val="90000"/>
              </a:lnSpc>
            </a:pPr>
            <a:r>
              <a:rPr lang="en-US" altLang="ar-EG" sz="2400"/>
              <a:t>Speed</a:t>
            </a:r>
          </a:p>
          <a:p>
            <a:pPr lvl="1">
              <a:lnSpc>
                <a:spcPct val="90000"/>
              </a:lnSpc>
            </a:pPr>
            <a:r>
              <a:rPr lang="en-US" altLang="ar-EG" sz="2400"/>
              <a:t>time to construct the model (training time)</a:t>
            </a:r>
          </a:p>
          <a:p>
            <a:pPr lvl="1">
              <a:lnSpc>
                <a:spcPct val="90000"/>
              </a:lnSpc>
            </a:pPr>
            <a:r>
              <a:rPr lang="en-US" altLang="ar-EG" sz="2400"/>
              <a:t>time to use the model (classification/prediction time)</a:t>
            </a:r>
          </a:p>
          <a:p>
            <a:pPr>
              <a:lnSpc>
                <a:spcPct val="90000"/>
              </a:lnSpc>
            </a:pPr>
            <a:r>
              <a:rPr lang="en-US" altLang="ar-EG" sz="2400"/>
              <a:t>Robustness: handling noise and missing values</a:t>
            </a:r>
          </a:p>
          <a:p>
            <a:pPr>
              <a:lnSpc>
                <a:spcPct val="90000"/>
              </a:lnSpc>
            </a:pPr>
            <a:r>
              <a:rPr lang="en-US" altLang="ar-EG" sz="2400"/>
              <a:t>Scalability: efficiency in disk-resident databases </a:t>
            </a:r>
          </a:p>
          <a:p>
            <a:pPr>
              <a:lnSpc>
                <a:spcPct val="90000"/>
              </a:lnSpc>
            </a:pPr>
            <a:r>
              <a:rPr lang="en-US" altLang="ar-EG" sz="2400"/>
              <a:t>Interpretability</a:t>
            </a:r>
          </a:p>
          <a:p>
            <a:pPr lvl="1">
              <a:lnSpc>
                <a:spcPct val="90000"/>
              </a:lnSpc>
            </a:pPr>
            <a:r>
              <a:rPr lang="en-US" altLang="ar-EG" sz="2400"/>
              <a:t>understanding and insight provided by the model</a:t>
            </a:r>
          </a:p>
          <a:p>
            <a:pPr>
              <a:lnSpc>
                <a:spcPct val="90000"/>
              </a:lnSpc>
            </a:pPr>
            <a:r>
              <a:rPr lang="en-US" altLang="ar-EG" sz="2400"/>
              <a:t>Other measures, e.g., goodness of rules, such as decision tree size or compactness of classification rules</a:t>
            </a:r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89948806-1761-42B6-932C-BAB22338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8872-E7D4-46AB-B5AD-072635E1E450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B861107-CA77-4242-92D6-F2FFDAD4E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ar-EG"/>
              <a:t>Data Mining: Concepts and Techniques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9255EC5-78B2-4868-A772-9ADF725C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4A6-0BF2-4A99-A769-4F4BA21ECE70}" type="slidenum">
              <a:rPr lang="en-US" altLang="ar-EG"/>
              <a:pPr/>
              <a:t>12</a:t>
            </a:fld>
            <a:endParaRPr lang="en-US" altLang="ar-EG"/>
          </a:p>
        </p:txBody>
      </p:sp>
      <p:sp>
        <p:nvSpPr>
          <p:cNvPr id="1825794" name="Rectangle 2">
            <a:extLst>
              <a:ext uri="{FF2B5EF4-FFF2-40B4-BE49-F238E27FC236}">
                <a16:creationId xmlns:a16="http://schemas.microsoft.com/office/drawing/2014/main" id="{05CC32D1-33A0-4FA4-B9BF-7BE4B569E5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altLang="ar-EG" sz="3200">
                <a:solidFill>
                  <a:srgbClr val="170981"/>
                </a:solidFill>
              </a:rPr>
              <a:t>Chapter 6. Classification and Prediction</a:t>
            </a:r>
          </a:p>
        </p:txBody>
      </p:sp>
      <p:sp>
        <p:nvSpPr>
          <p:cNvPr id="1825795" name="Rectangle 3">
            <a:extLst>
              <a:ext uri="{FF2B5EF4-FFF2-40B4-BE49-F238E27FC236}">
                <a16:creationId xmlns:a16="http://schemas.microsoft.com/office/drawing/2014/main" id="{C2EF0E78-E32E-44CF-A058-57134C90DE4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lnSpc>
                <a:spcPct val="150000"/>
              </a:lnSpc>
            </a:pPr>
            <a:r>
              <a:rPr lang="en-US" altLang="ar-EG" sz="2000"/>
              <a:t>What is classification? What is prediction?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Issues regarding classification and prediction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Classification by decision tree induction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Bayesian classification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Rule-based classification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Classification by back propagation</a:t>
            </a:r>
          </a:p>
        </p:txBody>
      </p:sp>
      <p:sp>
        <p:nvSpPr>
          <p:cNvPr id="1825796" name="Rectangle 4">
            <a:extLst>
              <a:ext uri="{FF2B5EF4-FFF2-40B4-BE49-F238E27FC236}">
                <a16:creationId xmlns:a16="http://schemas.microsoft.com/office/drawing/2014/main" id="{6BB09850-90AF-46CA-BDA9-585DB791FD5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ar-EG" sz="2000"/>
              <a:t>Support Vector Machines (SVM) 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Associative classification 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Lazy learners (or learning from your neighbors)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Other classification methods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Prediction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Accuracy and error measures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Ensemble methods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Model selection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Summary</a:t>
            </a:r>
          </a:p>
          <a:p>
            <a:pPr>
              <a:lnSpc>
                <a:spcPct val="90000"/>
              </a:lnSpc>
            </a:pPr>
            <a:endParaRPr lang="en-US" altLang="ar-EG" sz="2000"/>
          </a:p>
        </p:txBody>
      </p:sp>
      <p:sp>
        <p:nvSpPr>
          <p:cNvPr id="1825797" name="AutoShape 5">
            <a:extLst>
              <a:ext uri="{FF2B5EF4-FFF2-40B4-BE49-F238E27FC236}">
                <a16:creationId xmlns:a16="http://schemas.microsoft.com/office/drawing/2014/main" id="{FB35E8EF-C857-4264-8401-2E1860252415}"/>
              </a:ext>
            </a:extLst>
          </p:cNvPr>
          <p:cNvSpPr>
            <a:spLocks noChangeArrowheads="1"/>
          </p:cNvSpPr>
          <p:nvPr/>
        </p:nvSpPr>
        <p:spPr bwMode="auto">
          <a:xfrm rot="362054" flipV="1">
            <a:off x="3810000" y="3975100"/>
            <a:ext cx="338138" cy="76200"/>
          </a:xfrm>
          <a:prstGeom prst="leftArrow">
            <a:avLst>
              <a:gd name="adj1" fmla="val 50000"/>
              <a:gd name="adj2" fmla="val 1109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F9A9534-487C-43E7-9F87-42D1203F7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234C-8530-4E4F-BB74-EDC45B4F0B94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E73703-6220-483F-B697-7CF7363A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ar-EG"/>
              <a:t>Data Mining: Concepts and Techniques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71E6F5C-B732-4DD8-A406-69145977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B8EB-A3D4-4782-8766-77C39B4EEFF1}" type="slidenum">
              <a:rPr lang="en-US" altLang="ar-EG"/>
              <a:pPr/>
              <a:t>13</a:t>
            </a:fld>
            <a:endParaRPr lang="en-US" altLang="ar-EG"/>
          </a:p>
        </p:txBody>
      </p:sp>
      <p:sp>
        <p:nvSpPr>
          <p:cNvPr id="1408002" name="Rectangle 2">
            <a:extLst>
              <a:ext uri="{FF2B5EF4-FFF2-40B4-BE49-F238E27FC236}">
                <a16:creationId xmlns:a16="http://schemas.microsoft.com/office/drawing/2014/main" id="{0B09FAE1-8016-4743-9EA0-4A3944CF47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r>
              <a:rPr lang="en-US" altLang="ar-EG" sz="3200"/>
              <a:t>Decision Tree Induction: Training Dataset</a:t>
            </a:r>
          </a:p>
        </p:txBody>
      </p:sp>
      <p:graphicFrame>
        <p:nvGraphicFramePr>
          <p:cNvPr id="1408003" name="Object 3">
            <a:extLst>
              <a:ext uri="{FF2B5EF4-FFF2-40B4-BE49-F238E27FC236}">
                <a16:creationId xmlns:a16="http://schemas.microsoft.com/office/drawing/2014/main" id="{8D1783ED-C7A6-4050-B433-611B08C793FF}"/>
              </a:ext>
            </a:extLst>
          </p:cNvPr>
          <p:cNvGraphicFramePr>
            <a:graphicFrameLocks/>
          </p:cNvGraphicFramePr>
          <p:nvPr>
            <p:ph type="body" idx="1"/>
          </p:nvPr>
        </p:nvGraphicFramePr>
        <p:xfrm>
          <a:off x="2133600" y="1524000"/>
          <a:ext cx="66294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115431" imgH="4458208" progId="Excel.Sheet.8">
                  <p:embed/>
                </p:oleObj>
              </mc:Choice>
              <mc:Fallback>
                <p:oleObj name="Worksheet" r:id="rId2" imgW="6115431" imgH="4458208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24000"/>
                        <a:ext cx="66294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8004" name="Text Box 4">
            <a:extLst>
              <a:ext uri="{FF2B5EF4-FFF2-40B4-BE49-F238E27FC236}">
                <a16:creationId xmlns:a16="http://schemas.microsoft.com/office/drawing/2014/main" id="{2F116867-3781-472F-BAB7-1016C8266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133600"/>
            <a:ext cx="19050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Clr>
                <a:srgbClr val="17098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ar-EG" sz="2800"/>
              <a:t>This follows an  example of Quinlan’s ID3 (Playing Tennis)</a:t>
            </a:r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">
            <a:extLst>
              <a:ext uri="{FF2B5EF4-FFF2-40B4-BE49-F238E27FC236}">
                <a16:creationId xmlns:a16="http://schemas.microsoft.com/office/drawing/2014/main" id="{91C933FE-07B2-4466-9630-E4CCB40E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DFD8-2F78-4636-9441-5837D0566AD1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38EFC802-7E08-4296-A8B0-21DAB46CE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ar-EG"/>
              <a:t>Data Mining: Concepts and Techniques</a:t>
            </a:r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7ED986EF-EEA5-45E2-95AE-92881C58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A928-3B16-4DB0-AA89-EA5BDEE51A1A}" type="slidenum">
              <a:rPr lang="en-US" altLang="ar-EG"/>
              <a:pPr/>
              <a:t>14</a:t>
            </a:fld>
            <a:endParaRPr lang="en-US" altLang="ar-EG"/>
          </a:p>
        </p:txBody>
      </p:sp>
      <p:sp>
        <p:nvSpPr>
          <p:cNvPr id="1288194" name="Rectangle 2">
            <a:extLst>
              <a:ext uri="{FF2B5EF4-FFF2-40B4-BE49-F238E27FC236}">
                <a16:creationId xmlns:a16="http://schemas.microsoft.com/office/drawing/2014/main" id="{90A64163-F7EF-459B-B200-2486FE2685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  <a:noFill/>
          <a:ln/>
        </p:spPr>
        <p:txBody>
          <a:bodyPr lIns="92075" tIns="46038" rIns="92075" bIns="46038"/>
          <a:lstStyle/>
          <a:p>
            <a:r>
              <a:rPr lang="en-US" altLang="ar-EG" sz="2800">
                <a:solidFill>
                  <a:srgbClr val="170981"/>
                </a:solidFill>
              </a:rPr>
              <a:t>Output: A Decision Tree for “</a:t>
            </a:r>
            <a:r>
              <a:rPr lang="en-US" altLang="ar-EG" sz="2800" i="1">
                <a:solidFill>
                  <a:srgbClr val="170981"/>
                </a:solidFill>
              </a:rPr>
              <a:t>buys_computer”</a:t>
            </a:r>
          </a:p>
        </p:txBody>
      </p:sp>
      <p:grpSp>
        <p:nvGrpSpPr>
          <p:cNvPr id="1288255" name="Group 63">
            <a:extLst>
              <a:ext uri="{FF2B5EF4-FFF2-40B4-BE49-F238E27FC236}">
                <a16:creationId xmlns:a16="http://schemas.microsoft.com/office/drawing/2014/main" id="{0D3AD975-0A0D-4719-BBB3-26FE2BF25E6C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828800"/>
            <a:ext cx="6305550" cy="3810000"/>
            <a:chOff x="768" y="1152"/>
            <a:chExt cx="3972" cy="2400"/>
          </a:xfrm>
        </p:grpSpPr>
        <p:sp>
          <p:nvSpPr>
            <p:cNvPr id="1288195" name="Rectangle 3">
              <a:extLst>
                <a:ext uri="{FF2B5EF4-FFF2-40B4-BE49-F238E27FC236}">
                  <a16:creationId xmlns:a16="http://schemas.microsoft.com/office/drawing/2014/main" id="{858D353D-95C9-49B0-A29B-EA813FF61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" y="1152"/>
              <a:ext cx="475" cy="296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ar-EG" sz="2400">
                  <a:latin typeface="Times New Roman" panose="02020603050405020304" pitchFamily="18" charset="0"/>
                </a:rPr>
                <a:t>age?</a:t>
              </a:r>
            </a:p>
          </p:txBody>
        </p:sp>
        <p:sp>
          <p:nvSpPr>
            <p:cNvPr id="1288196" name="Rectangle 4">
              <a:extLst>
                <a:ext uri="{FF2B5EF4-FFF2-40B4-BE49-F238E27FC236}">
                  <a16:creationId xmlns:a16="http://schemas.microsoft.com/office/drawing/2014/main" id="{2466F504-E6F9-47E4-B3E3-66561369D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766"/>
              <a:ext cx="7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ar-EG" sz="2400">
                  <a:latin typeface="Times New Roman" panose="02020603050405020304" pitchFamily="18" charset="0"/>
                </a:rPr>
                <a:t>overcast</a:t>
              </a:r>
            </a:p>
          </p:txBody>
        </p:sp>
        <p:sp>
          <p:nvSpPr>
            <p:cNvPr id="1288197" name="Rectangle 5">
              <a:extLst>
                <a:ext uri="{FF2B5EF4-FFF2-40B4-BE49-F238E27FC236}">
                  <a16:creationId xmlns:a16="http://schemas.microsoft.com/office/drawing/2014/main" id="{948A1501-1A4E-4504-9637-599DC6848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" y="2342"/>
              <a:ext cx="763" cy="296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ar-EG" sz="2400">
                  <a:latin typeface="Times New Roman" panose="02020603050405020304" pitchFamily="18" charset="0"/>
                </a:rPr>
                <a:t>student?</a:t>
              </a:r>
            </a:p>
          </p:txBody>
        </p:sp>
        <p:sp>
          <p:nvSpPr>
            <p:cNvPr id="1288198" name="Rectangle 6">
              <a:extLst>
                <a:ext uri="{FF2B5EF4-FFF2-40B4-BE49-F238E27FC236}">
                  <a16:creationId xmlns:a16="http://schemas.microsoft.com/office/drawing/2014/main" id="{80E055EA-011A-4A18-B63A-674934D0E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2342"/>
              <a:ext cx="1140" cy="296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ar-EG" sz="2400">
                  <a:latin typeface="Times New Roman" panose="02020603050405020304" pitchFamily="18" charset="0"/>
                </a:rPr>
                <a:t>credit rating?</a:t>
              </a:r>
            </a:p>
          </p:txBody>
        </p:sp>
        <p:sp>
          <p:nvSpPr>
            <p:cNvPr id="1288203" name="Line 11">
              <a:extLst>
                <a:ext uri="{FF2B5EF4-FFF2-40B4-BE49-F238E27FC236}">
                  <a16:creationId xmlns:a16="http://schemas.microsoft.com/office/drawing/2014/main" id="{63FE25D9-25F2-4178-B20F-84ED2E25A4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288204" name="Line 12">
              <a:extLst>
                <a:ext uri="{FF2B5EF4-FFF2-40B4-BE49-F238E27FC236}">
                  <a16:creationId xmlns:a16="http://schemas.microsoft.com/office/drawing/2014/main" id="{9173EBDF-C676-4C8E-B259-3C0740B839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2" y="1491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288205" name="Line 13">
              <a:extLst>
                <a:ext uri="{FF2B5EF4-FFF2-40B4-BE49-F238E27FC236}">
                  <a16:creationId xmlns:a16="http://schemas.microsoft.com/office/drawing/2014/main" id="{C39E5EEB-1556-4FF4-BE22-D079DF1DD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288206" name="Rectangle 14">
              <a:extLst>
                <a:ext uri="{FF2B5EF4-FFF2-40B4-BE49-F238E27FC236}">
                  <a16:creationId xmlns:a16="http://schemas.microsoft.com/office/drawing/2014/main" id="{FA1AC67C-A425-4B7A-8E94-F0ECF0B95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1730"/>
              <a:ext cx="534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ar-EG" sz="2400" b="1">
                  <a:latin typeface="Times New Roman" panose="02020603050405020304" pitchFamily="18" charset="0"/>
                </a:rPr>
                <a:t>&lt;=30</a:t>
              </a:r>
              <a:endParaRPr lang="en-US" altLang="ar-EG" sz="2400">
                <a:latin typeface="Times New Roman" panose="02020603050405020304" pitchFamily="18" charset="0"/>
              </a:endParaRPr>
            </a:p>
          </p:txBody>
        </p:sp>
        <p:sp>
          <p:nvSpPr>
            <p:cNvPr id="1288207" name="Rectangle 15">
              <a:extLst>
                <a:ext uri="{FF2B5EF4-FFF2-40B4-BE49-F238E27FC236}">
                  <a16:creationId xmlns:a16="http://schemas.microsoft.com/office/drawing/2014/main" id="{2ED894DF-38FD-4DFB-9201-562C6BAB3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4" y="1804"/>
              <a:ext cx="417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ar-EG" sz="2400" b="1">
                  <a:latin typeface="Times New Roman" panose="02020603050405020304" pitchFamily="18" charset="0"/>
                </a:rPr>
                <a:t>&gt;40</a:t>
              </a:r>
              <a:endParaRPr lang="en-US" altLang="ar-EG" sz="2400">
                <a:latin typeface="Times New Roman" panose="02020603050405020304" pitchFamily="18" charset="0"/>
              </a:endParaRPr>
            </a:p>
          </p:txBody>
        </p:sp>
        <p:sp>
          <p:nvSpPr>
            <p:cNvPr id="1288208" name="Line 16">
              <a:extLst>
                <a:ext uri="{FF2B5EF4-FFF2-40B4-BE49-F238E27FC236}">
                  <a16:creationId xmlns:a16="http://schemas.microsoft.com/office/drawing/2014/main" id="{E0B9A272-F3FA-4104-B9DE-79C821B46B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64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288209" name="Line 17">
              <a:extLst>
                <a:ext uri="{FF2B5EF4-FFF2-40B4-BE49-F238E27FC236}">
                  <a16:creationId xmlns:a16="http://schemas.microsoft.com/office/drawing/2014/main" id="{BCA4B8B6-C4BB-49AF-AA60-DCAD5014A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640"/>
              <a:ext cx="48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288210" name="Line 18">
              <a:extLst>
                <a:ext uri="{FF2B5EF4-FFF2-40B4-BE49-F238E27FC236}">
                  <a16:creationId xmlns:a16="http://schemas.microsoft.com/office/drawing/2014/main" id="{973BE459-50E4-4B20-A591-07071BC66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264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288211" name="Line 19">
              <a:extLst>
                <a:ext uri="{FF2B5EF4-FFF2-40B4-BE49-F238E27FC236}">
                  <a16:creationId xmlns:a16="http://schemas.microsoft.com/office/drawing/2014/main" id="{A6FF0764-CCE3-4F78-8E72-887D13591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640"/>
              <a:ext cx="43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288216" name="Line 24">
              <a:extLst>
                <a:ext uri="{FF2B5EF4-FFF2-40B4-BE49-F238E27FC236}">
                  <a16:creationId xmlns:a16="http://schemas.microsoft.com/office/drawing/2014/main" id="{327352E5-8B7B-4E8A-819F-6B8914802C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3" y="2029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288217" name="Rectangle 25">
              <a:extLst>
                <a:ext uri="{FF2B5EF4-FFF2-40B4-BE49-F238E27FC236}">
                  <a16:creationId xmlns:a16="http://schemas.microsoft.com/office/drawing/2014/main" id="{00B62431-7D12-4C7B-8D89-C65FD478E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264"/>
              <a:ext cx="308" cy="28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ar-EG" sz="2400"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1288219" name="Rectangle 27">
              <a:extLst>
                <a:ext uri="{FF2B5EF4-FFF2-40B4-BE49-F238E27FC236}">
                  <a16:creationId xmlns:a16="http://schemas.microsoft.com/office/drawing/2014/main" id="{59332034-D2FA-41E9-91FF-56F67B406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3264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ar-EG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1288220" name="Rectangle 28">
              <a:extLst>
                <a:ext uri="{FF2B5EF4-FFF2-40B4-BE49-F238E27FC236}">
                  <a16:creationId xmlns:a16="http://schemas.microsoft.com/office/drawing/2014/main" id="{27F3117A-9F79-4DD8-8DF2-54408FF93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216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ar-EG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1288221" name="Rectangle 29">
              <a:extLst>
                <a:ext uri="{FF2B5EF4-FFF2-40B4-BE49-F238E27FC236}">
                  <a16:creationId xmlns:a16="http://schemas.microsoft.com/office/drawing/2014/main" id="{4FD2AFA2-2951-4BF0-8E6D-10537F74E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7" y="2344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ar-EG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1288222" name="Rectangle 30">
              <a:extLst>
                <a:ext uri="{FF2B5EF4-FFF2-40B4-BE49-F238E27FC236}">
                  <a16:creationId xmlns:a16="http://schemas.microsoft.com/office/drawing/2014/main" id="{4CF83DB8-61EF-45E7-808E-8D55632F9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24"/>
              <a:ext cx="672" cy="19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ar-EG" sz="2000" b="1">
                  <a:latin typeface="Times New Roman" panose="02020603050405020304" pitchFamily="18" charset="0"/>
                </a:rPr>
                <a:t>31..40</a:t>
              </a:r>
              <a:endParaRPr lang="en-US" altLang="ar-EG">
                <a:latin typeface="Times New Roman" panose="02020603050405020304" pitchFamily="18" charset="0"/>
              </a:endParaRPr>
            </a:p>
          </p:txBody>
        </p:sp>
        <p:sp>
          <p:nvSpPr>
            <p:cNvPr id="1288254" name="Rectangle 62">
              <a:extLst>
                <a:ext uri="{FF2B5EF4-FFF2-40B4-BE49-F238E27FC236}">
                  <a16:creationId xmlns:a16="http://schemas.microsoft.com/office/drawing/2014/main" id="{BB5FB326-B873-4DC3-A61D-DE06BF6BE42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43156">
              <a:off x="3168" y="3216"/>
              <a:ext cx="308" cy="28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ar-EG" sz="2400"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1288201" name="Rectangle 9">
              <a:extLst>
                <a:ext uri="{FF2B5EF4-FFF2-40B4-BE49-F238E27FC236}">
                  <a16:creationId xmlns:a16="http://schemas.microsoft.com/office/drawing/2014/main" id="{62047B19-45C9-4FDA-A25C-1A144B169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784"/>
              <a:ext cx="382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ar-EG" sz="2400">
                  <a:latin typeface="Times New Roman" panose="02020603050405020304" pitchFamily="18" charset="0"/>
                </a:rPr>
                <a:t>fair</a:t>
              </a:r>
            </a:p>
          </p:txBody>
        </p:sp>
        <p:sp>
          <p:nvSpPr>
            <p:cNvPr id="1288202" name="Rectangle 10">
              <a:extLst>
                <a:ext uri="{FF2B5EF4-FFF2-40B4-BE49-F238E27FC236}">
                  <a16:creationId xmlns:a16="http://schemas.microsoft.com/office/drawing/2014/main" id="{4FE63760-ED71-4EDA-94CA-84C6CB410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784"/>
              <a:ext cx="807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ar-EG" sz="2400">
                  <a:latin typeface="Times New Roman" panose="02020603050405020304" pitchFamily="18" charset="0"/>
                </a:rPr>
                <a:t>excellent</a:t>
              </a:r>
            </a:p>
          </p:txBody>
        </p:sp>
        <p:sp>
          <p:nvSpPr>
            <p:cNvPr id="1288200" name="Rectangle 8">
              <a:extLst>
                <a:ext uri="{FF2B5EF4-FFF2-40B4-BE49-F238E27FC236}">
                  <a16:creationId xmlns:a16="http://schemas.microsoft.com/office/drawing/2014/main" id="{35E39182-F331-423D-B386-4B050212D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832"/>
              <a:ext cx="372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ar-EG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1288199" name="Rectangle 7">
              <a:extLst>
                <a:ext uri="{FF2B5EF4-FFF2-40B4-BE49-F238E27FC236}">
                  <a16:creationId xmlns:a16="http://schemas.microsoft.com/office/drawing/2014/main" id="{102BBD4C-1686-455D-AE12-78CA853DC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832"/>
              <a:ext cx="432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altLang="ar-EG" sz="2400">
                  <a:latin typeface="Times New Roman" panose="02020603050405020304" pitchFamily="18" charset="0"/>
                </a:rPr>
                <a:t>no</a:t>
              </a:r>
            </a:p>
          </p:txBody>
        </p:sp>
      </p:grp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DD7C1-6A83-4B60-B35E-FD2CDA3A6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90E5-34FF-45FF-9CB4-5099FC80B3B1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7B035-BFC7-44AD-A4ED-8507B06FD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ar-EG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D2D91-1A20-489A-8A41-75329E98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FDE5A-DE67-4344-A9C0-0108A918EDBF}" type="slidenum">
              <a:rPr lang="en-US" altLang="ar-EG"/>
              <a:pPr/>
              <a:t>15</a:t>
            </a:fld>
            <a:endParaRPr lang="en-US" altLang="ar-EG"/>
          </a:p>
        </p:txBody>
      </p:sp>
      <p:sp>
        <p:nvSpPr>
          <p:cNvPr id="1448962" name="Rectangle 1026">
            <a:extLst>
              <a:ext uri="{FF2B5EF4-FFF2-40B4-BE49-F238E27FC236}">
                <a16:creationId xmlns:a16="http://schemas.microsoft.com/office/drawing/2014/main" id="{A2060A65-B469-4AE5-854B-B4C847FDB8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r>
              <a:rPr lang="en-US" altLang="ar-EG"/>
              <a:t>Algorithm for Decision Tree Induction</a:t>
            </a:r>
          </a:p>
        </p:txBody>
      </p:sp>
      <p:sp>
        <p:nvSpPr>
          <p:cNvPr id="1448963" name="Rectangle 1027">
            <a:extLst>
              <a:ext uri="{FF2B5EF4-FFF2-40B4-BE49-F238E27FC236}">
                <a16:creationId xmlns:a16="http://schemas.microsoft.com/office/drawing/2014/main" id="{1754714F-AA78-4E78-AFFA-883A4BAB89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3340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altLang="ar-EG" sz="2000"/>
              <a:t>Basic algorithm (a greedy algorithm)</a:t>
            </a:r>
          </a:p>
          <a:p>
            <a:pPr lvl="1">
              <a:lnSpc>
                <a:spcPct val="105000"/>
              </a:lnSpc>
            </a:pPr>
            <a:r>
              <a:rPr lang="en-US" altLang="ar-EG" sz="2000"/>
              <a:t>Tree is constructed in a </a:t>
            </a:r>
            <a:r>
              <a:rPr lang="en-US" altLang="ar-EG" sz="2000">
                <a:solidFill>
                  <a:schemeClr val="hlink"/>
                </a:solidFill>
              </a:rPr>
              <a:t>top-down recursive divide-and-conquer manner</a:t>
            </a:r>
          </a:p>
          <a:p>
            <a:pPr lvl="1">
              <a:lnSpc>
                <a:spcPct val="105000"/>
              </a:lnSpc>
            </a:pPr>
            <a:r>
              <a:rPr lang="en-US" altLang="ar-EG" sz="2000"/>
              <a:t>At start, all the training examples are at the root</a:t>
            </a:r>
          </a:p>
          <a:p>
            <a:pPr lvl="1">
              <a:lnSpc>
                <a:spcPct val="105000"/>
              </a:lnSpc>
            </a:pPr>
            <a:r>
              <a:rPr lang="en-US" altLang="ar-EG" sz="2000"/>
              <a:t>Attributes are categorical (if continuous-valued, they are discretized in advance)</a:t>
            </a:r>
          </a:p>
          <a:p>
            <a:pPr lvl="1">
              <a:lnSpc>
                <a:spcPct val="105000"/>
              </a:lnSpc>
            </a:pPr>
            <a:r>
              <a:rPr lang="en-US" altLang="ar-EG" sz="2000"/>
              <a:t>Examples are partitioned recursively based on selected attributes</a:t>
            </a:r>
          </a:p>
          <a:p>
            <a:pPr lvl="1">
              <a:lnSpc>
                <a:spcPct val="105000"/>
              </a:lnSpc>
            </a:pPr>
            <a:r>
              <a:rPr lang="en-US" altLang="ar-EG" sz="2000"/>
              <a:t>Test attributes are selected on the basis of a heuristic or statistical measure (e.g., </a:t>
            </a:r>
            <a:r>
              <a:rPr lang="en-US" altLang="ar-EG" sz="2000">
                <a:solidFill>
                  <a:schemeClr val="hlink"/>
                </a:solidFill>
              </a:rPr>
              <a:t>information gain</a:t>
            </a:r>
            <a:r>
              <a:rPr lang="en-US" altLang="ar-EG" sz="2000"/>
              <a:t>)</a:t>
            </a:r>
          </a:p>
          <a:p>
            <a:pPr>
              <a:lnSpc>
                <a:spcPct val="105000"/>
              </a:lnSpc>
            </a:pPr>
            <a:r>
              <a:rPr lang="en-US" altLang="ar-EG" sz="2000"/>
              <a:t>Conditions for stopping partitioning</a:t>
            </a:r>
          </a:p>
          <a:p>
            <a:pPr lvl="1">
              <a:lnSpc>
                <a:spcPct val="105000"/>
              </a:lnSpc>
            </a:pPr>
            <a:r>
              <a:rPr lang="en-US" altLang="ar-EG" sz="2000"/>
              <a:t>All samples for a given node belong to the same class</a:t>
            </a:r>
          </a:p>
          <a:p>
            <a:pPr lvl="1">
              <a:lnSpc>
                <a:spcPct val="105000"/>
              </a:lnSpc>
            </a:pPr>
            <a:r>
              <a:rPr lang="en-US" altLang="ar-EG" sz="2000"/>
              <a:t>There are no remaining attributes for further partitioning – </a:t>
            </a:r>
            <a:r>
              <a:rPr lang="en-US" altLang="ar-EG" sz="2000">
                <a:solidFill>
                  <a:schemeClr val="hlink"/>
                </a:solidFill>
              </a:rPr>
              <a:t>majority voting</a:t>
            </a:r>
            <a:r>
              <a:rPr lang="en-US" altLang="ar-EG" sz="2000"/>
              <a:t> is employed for classifying the leaf</a:t>
            </a:r>
          </a:p>
          <a:p>
            <a:pPr lvl="1">
              <a:lnSpc>
                <a:spcPct val="105000"/>
              </a:lnSpc>
            </a:pPr>
            <a:r>
              <a:rPr lang="en-US" altLang="ar-EG" sz="2000"/>
              <a:t>There are no samples left</a:t>
            </a:r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DBF720BE-89BA-49B1-B8DE-BB3321BF5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9BEF-D338-448A-8CCD-5ECFDF4941D3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EF0CCC97-99CB-4210-B1AF-789D98C5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ar-EG"/>
              <a:t>Data Mining: Concepts and Techniques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A4AA988-77BD-4B97-8D59-79ADBCBA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44B9-1486-433E-9C6B-F8B5E7155E63}" type="slidenum">
              <a:rPr lang="en-US" altLang="ar-EG"/>
              <a:pPr/>
              <a:t>16</a:t>
            </a:fld>
            <a:endParaRPr lang="en-US" altLang="ar-EG"/>
          </a:p>
        </p:txBody>
      </p:sp>
      <p:sp>
        <p:nvSpPr>
          <p:cNvPr id="1563650" name="Rectangle 2">
            <a:extLst>
              <a:ext uri="{FF2B5EF4-FFF2-40B4-BE49-F238E27FC236}">
                <a16:creationId xmlns:a16="http://schemas.microsoft.com/office/drawing/2014/main" id="{79B168CB-298D-4AAD-B55A-913637342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ar-EG" sz="3200" b="1">
                <a:solidFill>
                  <a:schemeClr val="tx2"/>
                </a:solidFill>
                <a:latin typeface="Tahoma" panose="020B0604030504040204" pitchFamily="34" charset="0"/>
              </a:rPr>
              <a:t>Attribute Selection Measure: Information Gain (ID3/C4.5)</a:t>
            </a:r>
          </a:p>
        </p:txBody>
      </p:sp>
      <p:sp>
        <p:nvSpPr>
          <p:cNvPr id="1563651" name="Rectangle 3">
            <a:extLst>
              <a:ext uri="{FF2B5EF4-FFF2-40B4-BE49-F238E27FC236}">
                <a16:creationId xmlns:a16="http://schemas.microsoft.com/office/drawing/2014/main" id="{959D5D1D-DC09-429A-BACE-74D72D319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0"/>
            <a:ext cx="8458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ar-EG">
                <a:latin typeface="Tahoma" panose="020B0604030504040204" pitchFamily="34" charset="0"/>
              </a:rPr>
              <a:t>Select the attribute with the highest information gain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ar-EG">
                <a:latin typeface="Tahoma" panose="020B0604030504040204" pitchFamily="34" charset="0"/>
              </a:rPr>
              <a:t>Let </a:t>
            </a:r>
            <a:r>
              <a:rPr lang="en-US" altLang="ar-EG" i="1">
                <a:latin typeface="Tahoma" panose="020B0604030504040204" pitchFamily="34" charset="0"/>
              </a:rPr>
              <a:t>p</a:t>
            </a:r>
            <a:r>
              <a:rPr lang="en-US" altLang="ar-EG" i="1" baseline="-25000">
                <a:latin typeface="Tahoma" panose="020B0604030504040204" pitchFamily="34" charset="0"/>
              </a:rPr>
              <a:t>i</a:t>
            </a:r>
            <a:r>
              <a:rPr lang="en-US" altLang="ar-EG">
                <a:latin typeface="Tahoma" panose="020B0604030504040204" pitchFamily="34" charset="0"/>
              </a:rPr>
              <a:t> be the probability that an arbitrary tuple in D belongs to class C</a:t>
            </a:r>
            <a:r>
              <a:rPr lang="en-US" altLang="ar-EG" baseline="-25000">
                <a:latin typeface="Tahoma" panose="020B0604030504040204" pitchFamily="34" charset="0"/>
              </a:rPr>
              <a:t>i</a:t>
            </a:r>
            <a:r>
              <a:rPr lang="en-US" altLang="ar-EG">
                <a:latin typeface="Tahoma" panose="020B0604030504040204" pitchFamily="34" charset="0"/>
              </a:rPr>
              <a:t>, estimated by |C</a:t>
            </a:r>
            <a:r>
              <a:rPr lang="en-US" altLang="ar-EG" i="1" baseline="-25000">
                <a:latin typeface="Tahoma" panose="020B0604030504040204" pitchFamily="34" charset="0"/>
              </a:rPr>
              <a:t>i</a:t>
            </a:r>
            <a:r>
              <a:rPr lang="en-US" altLang="ar-EG" baseline="-25000">
                <a:latin typeface="Tahoma" panose="020B0604030504040204" pitchFamily="34" charset="0"/>
              </a:rPr>
              <a:t>, D</a:t>
            </a:r>
            <a:r>
              <a:rPr lang="en-US" altLang="ar-EG">
                <a:latin typeface="Tahoma" panose="020B0604030504040204" pitchFamily="34" charset="0"/>
              </a:rPr>
              <a:t>|/|D|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ar-EG">
                <a:solidFill>
                  <a:schemeClr val="hlink"/>
                </a:solidFill>
                <a:latin typeface="Tahoma" panose="020B0604030504040204" pitchFamily="34" charset="0"/>
              </a:rPr>
              <a:t>Expected information</a:t>
            </a:r>
            <a:r>
              <a:rPr lang="en-US" altLang="ar-EG">
                <a:latin typeface="Tahoma" panose="020B0604030504040204" pitchFamily="34" charset="0"/>
              </a:rPr>
              <a:t> (entropy) needed to classify a tuple in D: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ar-EG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ar-EG">
                <a:solidFill>
                  <a:schemeClr val="hlink"/>
                </a:solidFill>
                <a:latin typeface="Tahoma" panose="020B0604030504040204" pitchFamily="34" charset="0"/>
              </a:rPr>
              <a:t>Information</a:t>
            </a:r>
            <a:r>
              <a:rPr lang="en-US" altLang="ar-EG">
                <a:latin typeface="Tahoma" panose="020B0604030504040204" pitchFamily="34" charset="0"/>
              </a:rPr>
              <a:t> needed (after using A to split D into v partitions) to classify D: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ar-EG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ar-EG">
                <a:solidFill>
                  <a:schemeClr val="hlink"/>
                </a:solidFill>
                <a:latin typeface="Tahoma" panose="020B0604030504040204" pitchFamily="34" charset="0"/>
              </a:rPr>
              <a:t>Information gained</a:t>
            </a:r>
            <a:r>
              <a:rPr lang="en-US" altLang="ar-EG">
                <a:latin typeface="Tahoma" panose="020B0604030504040204" pitchFamily="34" charset="0"/>
              </a:rPr>
              <a:t> by branching on attribute A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ar-EG">
              <a:latin typeface="Tahoma" panose="020B0604030504040204" pitchFamily="34" charset="0"/>
            </a:endParaRPr>
          </a:p>
        </p:txBody>
      </p:sp>
      <p:graphicFrame>
        <p:nvGraphicFramePr>
          <p:cNvPr id="1563652" name="Object 4">
            <a:extLst>
              <a:ext uri="{FF2B5EF4-FFF2-40B4-BE49-F238E27FC236}">
                <a16:creationId xmlns:a16="http://schemas.microsoft.com/office/drawing/2014/main" id="{51025CA5-822E-4317-B3B3-956F4917CD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30725" y="3200400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12800" imgH="431640" progId="Equation.3">
                  <p:embed/>
                </p:oleObj>
              </mc:Choice>
              <mc:Fallback>
                <p:oleObj name="Equation" r:id="rId3" imgW="16128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25" y="3200400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3653" name="Object 5">
            <a:extLst>
              <a:ext uri="{FF2B5EF4-FFF2-40B4-BE49-F238E27FC236}">
                <a16:creationId xmlns:a16="http://schemas.microsoft.com/office/drawing/2014/main" id="{DC7FC8DE-8988-475A-A0D2-611F28E9EF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99025" y="4343400"/>
          <a:ext cx="31781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14320" imgH="457200" progId="Equation.3">
                  <p:embed/>
                </p:oleObj>
              </mc:Choice>
              <mc:Fallback>
                <p:oleObj name="Equation" r:id="rId5" imgW="171432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025" y="4343400"/>
                        <a:ext cx="31781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3654" name="Object 6">
            <a:extLst>
              <a:ext uri="{FF2B5EF4-FFF2-40B4-BE49-F238E27FC236}">
                <a16:creationId xmlns:a16="http://schemas.microsoft.com/office/drawing/2014/main" id="{A53F70EA-17DF-4F52-8310-8A0E111FB0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8738" y="5822950"/>
          <a:ext cx="41386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90640" imgH="215640" progId="Equation.3">
                  <p:embed/>
                </p:oleObj>
              </mc:Choice>
              <mc:Fallback>
                <p:oleObj name="Equation" r:id="rId7" imgW="179064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738" y="5822950"/>
                        <a:ext cx="413861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1C111A03-2F2F-4798-9A42-DAA8A5C55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7383-B712-4398-B851-832A6692F38F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F9C72A53-E4D5-42BC-91B8-D5396CC65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ar-EG"/>
              <a:t>Data Mining: Concepts and Techniques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395F65C0-86BB-4203-9B7A-5996527E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2DC9-080C-4734-A779-3B4828901636}" type="slidenum">
              <a:rPr lang="en-US" altLang="ar-EG"/>
              <a:pPr/>
              <a:t>17</a:t>
            </a:fld>
            <a:endParaRPr lang="en-US" altLang="ar-EG"/>
          </a:p>
        </p:txBody>
      </p:sp>
      <p:sp>
        <p:nvSpPr>
          <p:cNvPr id="1409026" name="Rectangle 2">
            <a:extLst>
              <a:ext uri="{FF2B5EF4-FFF2-40B4-BE49-F238E27FC236}">
                <a16:creationId xmlns:a16="http://schemas.microsoft.com/office/drawing/2014/main" id="{01D970DC-257B-451C-B04D-0E31A483B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 altLang="ar-EG" sz="3200"/>
              <a:t>Attribute Selection: Information Gain</a:t>
            </a:r>
          </a:p>
        </p:txBody>
      </p:sp>
      <p:sp>
        <p:nvSpPr>
          <p:cNvPr id="1409027" name="Rectangle 3">
            <a:extLst>
              <a:ext uri="{FF2B5EF4-FFF2-40B4-BE49-F238E27FC236}">
                <a16:creationId xmlns:a16="http://schemas.microsoft.com/office/drawing/2014/main" id="{AC953395-C743-4FF2-9649-0F77698FB2F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4152900" cy="1600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ar-EG" sz="2000">
                <a:solidFill>
                  <a:srgbClr val="121328"/>
                </a:solidFill>
              </a:rPr>
              <a:t>Class P: buys_computer = “yes”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ar-EG" sz="2000">
                <a:solidFill>
                  <a:srgbClr val="121328"/>
                </a:solidFill>
              </a:rPr>
              <a:t>Class N: buys_computer = “no”</a:t>
            </a:r>
            <a:endParaRPr lang="en-US" altLang="ar-EG" sz="2400"/>
          </a:p>
        </p:txBody>
      </p:sp>
      <p:sp>
        <p:nvSpPr>
          <p:cNvPr id="1409028" name="Rectangle 4">
            <a:extLst>
              <a:ext uri="{FF2B5EF4-FFF2-40B4-BE49-F238E27FC236}">
                <a16:creationId xmlns:a16="http://schemas.microsoft.com/office/drawing/2014/main" id="{7E6ADA4C-52B0-4FA8-A136-D68398DBA99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2743200"/>
            <a:ext cx="4152900" cy="22098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ar-EG" sz="2000">
                <a:solidFill>
                  <a:srgbClr val="121328"/>
                </a:solidFill>
              </a:rPr>
              <a:t>            means “age &lt;=30” has 5 out of 14 samples, with 2 yes’es  and 3 no’s.   Hence</a:t>
            </a:r>
            <a:endParaRPr lang="en-US" altLang="ar-EG" sz="2000"/>
          </a:p>
          <a:p>
            <a:pPr>
              <a:lnSpc>
                <a:spcPct val="90000"/>
              </a:lnSpc>
              <a:buClr>
                <a:schemeClr val="accent1"/>
              </a:buClr>
              <a:buFont typeface="Wingdings 2" panose="05020102010507070707" pitchFamily="18" charset="2"/>
              <a:buNone/>
            </a:pPr>
            <a:endParaRPr lang="en-US" altLang="ar-EG" sz="2000"/>
          </a:p>
          <a:p>
            <a:pPr>
              <a:lnSpc>
                <a:spcPct val="90000"/>
              </a:lnSpc>
              <a:buClr>
                <a:schemeClr val="accent1"/>
              </a:buClr>
              <a:buFont typeface="Wingdings 2" panose="05020102010507070707" pitchFamily="18" charset="2"/>
              <a:buNone/>
            </a:pPr>
            <a:endParaRPr lang="en-US" altLang="ar-EG" sz="2000">
              <a:solidFill>
                <a:srgbClr val="121328"/>
              </a:solidFill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Font typeface="Wingdings 2" panose="05020102010507070707" pitchFamily="18" charset="2"/>
              <a:buNone/>
            </a:pPr>
            <a:r>
              <a:rPr lang="en-US" altLang="ar-EG" sz="2000">
                <a:solidFill>
                  <a:srgbClr val="121328"/>
                </a:solidFill>
              </a:rPr>
              <a:t>Similarly,</a:t>
            </a:r>
          </a:p>
        </p:txBody>
      </p:sp>
      <p:graphicFrame>
        <p:nvGraphicFramePr>
          <p:cNvPr id="1409029" name="Object 5">
            <a:extLst>
              <a:ext uri="{FF2B5EF4-FFF2-40B4-BE49-F238E27FC236}">
                <a16:creationId xmlns:a16="http://schemas.microsoft.com/office/drawing/2014/main" id="{E6065FDA-3378-4A0F-A93D-3DF77B7D26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2743200"/>
          <a:ext cx="3354388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352800" imgH="1438250" progId="Excel.Sheet.8">
                  <p:embed/>
                </p:oleObj>
              </mc:Choice>
              <mc:Fallback>
                <p:oleObj name="Worksheet" r:id="rId2" imgW="3352800" imgH="143825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43200"/>
                        <a:ext cx="3354388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9030" name="Object 6">
            <a:extLst>
              <a:ext uri="{FF2B5EF4-FFF2-40B4-BE49-F238E27FC236}">
                <a16:creationId xmlns:a16="http://schemas.microsoft.com/office/drawing/2014/main" id="{686DE5D7-6EA0-4AB6-A4A5-2C4A0D762B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1295400"/>
          <a:ext cx="37544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44440" imgH="812520" progId="Equation.3">
                  <p:embed/>
                </p:oleObj>
              </mc:Choice>
              <mc:Fallback>
                <p:oleObj name="Equation" r:id="rId4" imgW="2044440" imgH="8125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95400"/>
                        <a:ext cx="3754438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9031" name="Object 7">
            <a:extLst>
              <a:ext uri="{FF2B5EF4-FFF2-40B4-BE49-F238E27FC236}">
                <a16:creationId xmlns:a16="http://schemas.microsoft.com/office/drawing/2014/main" id="{50B6B0F4-BB61-4E96-8288-BF0151CD13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5257800"/>
          <a:ext cx="35941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93880" imgH="1193760" progId="Equation.3">
                  <p:embed/>
                </p:oleObj>
              </mc:Choice>
              <mc:Fallback>
                <p:oleObj name="Equation" r:id="rId6" imgW="3593880" imgH="11937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257800"/>
                        <a:ext cx="35941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9032" name="Object 8">
            <a:extLst>
              <a:ext uri="{FF2B5EF4-FFF2-40B4-BE49-F238E27FC236}">
                <a16:creationId xmlns:a16="http://schemas.microsoft.com/office/drawing/2014/main" id="{96C3784D-F200-4E10-9D20-60340499FC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4114800"/>
          <a:ext cx="42719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52400" imgH="241200" progId="Equation.3">
                  <p:embed/>
                </p:oleObj>
              </mc:Choice>
              <mc:Fallback>
                <p:oleObj name="Equation" r:id="rId8" imgW="255240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114800"/>
                        <a:ext cx="427196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9033" name="Object 9">
            <a:extLst>
              <a:ext uri="{FF2B5EF4-FFF2-40B4-BE49-F238E27FC236}">
                <a16:creationId xmlns:a16="http://schemas.microsoft.com/office/drawing/2014/main" id="{5BA34DA7-FD6E-4AEA-8D7C-414BBAA22436}"/>
              </a:ext>
            </a:extLst>
          </p:cNvPr>
          <p:cNvGraphicFramePr>
            <a:graphicFrameLocks/>
          </p:cNvGraphicFramePr>
          <p:nvPr/>
        </p:nvGraphicFramePr>
        <p:xfrm>
          <a:off x="152400" y="4191000"/>
          <a:ext cx="4419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6115431" imgH="4458208" progId="Excel.Sheet.8">
                  <p:embed/>
                </p:oleObj>
              </mc:Choice>
              <mc:Fallback>
                <p:oleObj name="Worksheet" r:id="rId10" imgW="6115431" imgH="4458208" progId="Excel.Sheet.8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191000"/>
                        <a:ext cx="4419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9034" name="Object 10">
            <a:extLst>
              <a:ext uri="{FF2B5EF4-FFF2-40B4-BE49-F238E27FC236}">
                <a16:creationId xmlns:a16="http://schemas.microsoft.com/office/drawing/2014/main" id="{90D9D4F2-7D6C-4689-AB3C-2EE172B1B1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2743200"/>
          <a:ext cx="10731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83920" imgH="393480" progId="Equation.3">
                  <p:embed/>
                </p:oleObj>
              </mc:Choice>
              <mc:Fallback>
                <p:oleObj name="Equation" r:id="rId12" imgW="58392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743200"/>
                        <a:ext cx="107315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9035" name="Object 11">
            <a:extLst>
              <a:ext uri="{FF2B5EF4-FFF2-40B4-BE49-F238E27FC236}">
                <a16:creationId xmlns:a16="http://schemas.microsoft.com/office/drawing/2014/main" id="{55F8F414-81B1-4882-8766-16D677D240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" y="2057400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14520" imgH="393480" progId="Equation.3">
                  <p:embed/>
                </p:oleObj>
              </mc:Choice>
              <mc:Fallback>
                <p:oleObj name="Equation" r:id="rId14" imgW="331452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057400"/>
                        <a:ext cx="48006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F0145-D8B8-4A69-BDA3-16B105DDA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E4E0-27A7-4657-B6C0-B747C3166405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B14C2-2730-4C64-9C94-4CAACC43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ar-EG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64932-5C3D-47CC-8AE8-BDA6D75F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2A63-1B7A-49E0-B0CD-C815848B7F86}" type="slidenum">
              <a:rPr lang="en-US" altLang="ar-EG"/>
              <a:pPr/>
              <a:t>18</a:t>
            </a:fld>
            <a:endParaRPr lang="en-US" altLang="ar-EG"/>
          </a:p>
        </p:txBody>
      </p:sp>
      <p:sp>
        <p:nvSpPr>
          <p:cNvPr id="1449986" name="Rectangle 2">
            <a:extLst>
              <a:ext uri="{FF2B5EF4-FFF2-40B4-BE49-F238E27FC236}">
                <a16:creationId xmlns:a16="http://schemas.microsoft.com/office/drawing/2014/main" id="{911BE1B2-E51B-4A13-BA5D-7F186F0C5C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990600"/>
          </a:xfrm>
        </p:spPr>
        <p:txBody>
          <a:bodyPr/>
          <a:lstStyle/>
          <a:p>
            <a:r>
              <a:rPr lang="en-US" altLang="ar-EG" sz="3200"/>
              <a:t>Computing Information-Gain for Continuous-Value Attributes</a:t>
            </a:r>
            <a:endParaRPr lang="en-US" altLang="ar-EG" sz="3200" i="1">
              <a:solidFill>
                <a:srgbClr val="CC0000"/>
              </a:solidFill>
            </a:endParaRPr>
          </a:p>
        </p:txBody>
      </p:sp>
      <p:sp>
        <p:nvSpPr>
          <p:cNvPr id="1449987" name="Rectangle 3">
            <a:extLst>
              <a:ext uri="{FF2B5EF4-FFF2-40B4-BE49-F238E27FC236}">
                <a16:creationId xmlns:a16="http://schemas.microsoft.com/office/drawing/2014/main" id="{0D725C47-1FB0-4C4E-98AA-B1E3301F52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273675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25000"/>
              </a:spcBef>
            </a:pPr>
            <a:r>
              <a:rPr lang="en-US" altLang="ar-EG" sz="2400"/>
              <a:t>Let attribute A be a continuous-valued attribute</a:t>
            </a:r>
          </a:p>
          <a:p>
            <a:pPr>
              <a:lnSpc>
                <a:spcPct val="115000"/>
              </a:lnSpc>
              <a:spcBef>
                <a:spcPct val="25000"/>
              </a:spcBef>
            </a:pPr>
            <a:r>
              <a:rPr lang="en-US" altLang="ar-EG" sz="2400"/>
              <a:t>Must determine the </a:t>
            </a:r>
            <a:r>
              <a:rPr lang="en-US" altLang="ar-EG" sz="2400" i="1">
                <a:solidFill>
                  <a:schemeClr val="hlink"/>
                </a:solidFill>
              </a:rPr>
              <a:t>best split point</a:t>
            </a:r>
            <a:r>
              <a:rPr lang="en-US" altLang="ar-EG" sz="2400"/>
              <a:t> for A</a:t>
            </a:r>
          </a:p>
          <a:p>
            <a:pPr lvl="1">
              <a:lnSpc>
                <a:spcPct val="115000"/>
              </a:lnSpc>
              <a:spcBef>
                <a:spcPct val="25000"/>
              </a:spcBef>
            </a:pPr>
            <a:r>
              <a:rPr lang="en-US" altLang="ar-EG" sz="2400"/>
              <a:t>Sort the value A in increasing order</a:t>
            </a:r>
          </a:p>
          <a:p>
            <a:pPr lvl="1">
              <a:lnSpc>
                <a:spcPct val="115000"/>
              </a:lnSpc>
              <a:spcBef>
                <a:spcPct val="25000"/>
              </a:spcBef>
            </a:pPr>
            <a:r>
              <a:rPr lang="en-US" altLang="ar-EG" sz="2400"/>
              <a:t>Typically, the midpoint between each pair of adjacent values is considered as a possible </a:t>
            </a:r>
            <a:r>
              <a:rPr lang="en-US" altLang="ar-EG" sz="2400" i="1"/>
              <a:t>split point</a:t>
            </a:r>
          </a:p>
          <a:p>
            <a:pPr lvl="2">
              <a:lnSpc>
                <a:spcPct val="115000"/>
              </a:lnSpc>
              <a:spcBef>
                <a:spcPct val="25000"/>
              </a:spcBef>
            </a:pPr>
            <a:r>
              <a:rPr lang="en-US" altLang="ar-EG" sz="2000"/>
              <a:t>(a</a:t>
            </a:r>
            <a:r>
              <a:rPr lang="en-US" altLang="ar-EG" sz="2000" baseline="-25000"/>
              <a:t>i</a:t>
            </a:r>
            <a:r>
              <a:rPr lang="en-US" altLang="ar-EG" sz="2000"/>
              <a:t>+a</a:t>
            </a:r>
            <a:r>
              <a:rPr lang="en-US" altLang="ar-EG" sz="2000" baseline="-25000"/>
              <a:t>i+1</a:t>
            </a:r>
            <a:r>
              <a:rPr lang="en-US" altLang="ar-EG" sz="2000"/>
              <a:t>)/2 is the midpoint between the values of a</a:t>
            </a:r>
            <a:r>
              <a:rPr lang="en-US" altLang="ar-EG" sz="2000" baseline="-25000"/>
              <a:t>i</a:t>
            </a:r>
            <a:r>
              <a:rPr lang="en-US" altLang="ar-EG" sz="2000"/>
              <a:t> and a</a:t>
            </a:r>
            <a:r>
              <a:rPr lang="en-US" altLang="ar-EG" sz="2000" baseline="-25000"/>
              <a:t>i+1</a:t>
            </a:r>
          </a:p>
          <a:p>
            <a:pPr lvl="1">
              <a:lnSpc>
                <a:spcPct val="115000"/>
              </a:lnSpc>
              <a:spcBef>
                <a:spcPct val="25000"/>
              </a:spcBef>
            </a:pPr>
            <a:r>
              <a:rPr lang="en-US" altLang="ar-EG" sz="2400"/>
              <a:t>The point with the </a:t>
            </a:r>
            <a:r>
              <a:rPr lang="en-US" altLang="ar-EG" sz="2400" i="1"/>
              <a:t>minimum expected information requirement</a:t>
            </a:r>
            <a:r>
              <a:rPr lang="en-US" altLang="ar-EG" sz="2400"/>
              <a:t> for A is selected as the split-point for A</a:t>
            </a:r>
          </a:p>
          <a:p>
            <a:pPr>
              <a:lnSpc>
                <a:spcPct val="115000"/>
              </a:lnSpc>
            </a:pPr>
            <a:r>
              <a:rPr lang="en-US" altLang="ar-EG" sz="2400"/>
              <a:t>Split:</a:t>
            </a:r>
          </a:p>
          <a:p>
            <a:pPr lvl="1">
              <a:lnSpc>
                <a:spcPct val="115000"/>
              </a:lnSpc>
            </a:pPr>
            <a:r>
              <a:rPr lang="en-US" altLang="ar-EG" sz="2400"/>
              <a:t>D1 is the set of tuples in D satisfying A ≤ split-point, and D2 is the set of tuples in D satisfying A &gt; split-point</a:t>
            </a:r>
          </a:p>
        </p:txBody>
      </p:sp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CAA7B9-6208-4531-8CF7-08FC9478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0B3E-F40F-4527-8338-6033938D97EB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C4692D-257D-4C3C-B537-064F5E2D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ar-EG"/>
              <a:t>Data Mining: Concepts and Techniques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46ABD1E-6FDA-4FF4-812B-8A1636361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BD7C-6AFA-4A8C-BE03-ABAA7080F5A3}" type="slidenum">
              <a:rPr lang="en-US" altLang="ar-EG"/>
              <a:pPr/>
              <a:t>19</a:t>
            </a:fld>
            <a:endParaRPr lang="en-US" altLang="ar-EG"/>
          </a:p>
        </p:txBody>
      </p:sp>
      <p:sp>
        <p:nvSpPr>
          <p:cNvPr id="1685506" name="Rectangle 2050">
            <a:extLst>
              <a:ext uri="{FF2B5EF4-FFF2-40B4-BE49-F238E27FC236}">
                <a16:creationId xmlns:a16="http://schemas.microsoft.com/office/drawing/2014/main" id="{74C04C51-2E88-45F2-872D-43847CB58F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609600"/>
          </a:xfrm>
        </p:spPr>
        <p:txBody>
          <a:bodyPr/>
          <a:lstStyle/>
          <a:p>
            <a:r>
              <a:rPr lang="en-US" altLang="ar-EG" sz="3200"/>
              <a:t>Gain Ratio for Attribute Selection (C4.5)</a:t>
            </a:r>
            <a:endParaRPr lang="en-US" altLang="ar-EG" sz="3200" i="1">
              <a:solidFill>
                <a:srgbClr val="CC0000"/>
              </a:solidFill>
            </a:endParaRPr>
          </a:p>
        </p:txBody>
      </p:sp>
      <p:sp>
        <p:nvSpPr>
          <p:cNvPr id="1685507" name="Rectangle 2051">
            <a:extLst>
              <a:ext uri="{FF2B5EF4-FFF2-40B4-BE49-F238E27FC236}">
                <a16:creationId xmlns:a16="http://schemas.microsoft.com/office/drawing/2014/main" id="{374C6119-5345-4C62-B923-CE52CF74470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4582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ar-EG" sz="2400"/>
              <a:t>Information gain measure is biased towards attributes with a large number of values</a:t>
            </a:r>
          </a:p>
          <a:p>
            <a:pPr>
              <a:lnSpc>
                <a:spcPct val="110000"/>
              </a:lnSpc>
            </a:pPr>
            <a:r>
              <a:rPr lang="en-US" altLang="ar-EG" sz="2400"/>
              <a:t>C4.5 (a successor of ID3) uses gain ratio to overcome the problem (normalization to information gain)</a:t>
            </a:r>
          </a:p>
          <a:p>
            <a:pPr>
              <a:lnSpc>
                <a:spcPct val="110000"/>
              </a:lnSpc>
            </a:pPr>
            <a:endParaRPr lang="en-US" altLang="ar-EG" sz="2400"/>
          </a:p>
          <a:p>
            <a:pPr>
              <a:lnSpc>
                <a:spcPct val="110000"/>
              </a:lnSpc>
            </a:pPr>
            <a:endParaRPr lang="en-US" altLang="ar-EG" sz="2400"/>
          </a:p>
          <a:p>
            <a:pPr lvl="1">
              <a:lnSpc>
                <a:spcPct val="110000"/>
              </a:lnSpc>
            </a:pPr>
            <a:r>
              <a:rPr lang="en-US" altLang="ar-EG" sz="2400"/>
              <a:t>GainRatio(A) = Gain(A)/SplitInfo(A)</a:t>
            </a:r>
          </a:p>
          <a:p>
            <a:pPr>
              <a:lnSpc>
                <a:spcPct val="110000"/>
              </a:lnSpc>
            </a:pPr>
            <a:r>
              <a:rPr lang="en-US" altLang="ar-EG" sz="2400"/>
              <a:t>Ex.</a:t>
            </a:r>
          </a:p>
          <a:p>
            <a:pPr lvl="1">
              <a:lnSpc>
                <a:spcPct val="110000"/>
              </a:lnSpc>
            </a:pPr>
            <a:r>
              <a:rPr lang="en-US" altLang="ar-EG" sz="2400"/>
              <a:t>gain_ratio(income) = 0.029/0.926 = 0.031</a:t>
            </a:r>
          </a:p>
          <a:p>
            <a:pPr>
              <a:lnSpc>
                <a:spcPct val="110000"/>
              </a:lnSpc>
            </a:pPr>
            <a:r>
              <a:rPr lang="en-US" altLang="ar-EG" sz="2400"/>
              <a:t>The attribute with the maximum gain ratio is selected as the splitting attribute</a:t>
            </a:r>
          </a:p>
        </p:txBody>
      </p:sp>
      <p:graphicFrame>
        <p:nvGraphicFramePr>
          <p:cNvPr id="1685508" name="Object 2052">
            <a:extLst>
              <a:ext uri="{FF2B5EF4-FFF2-40B4-BE49-F238E27FC236}">
                <a16:creationId xmlns:a16="http://schemas.microsoft.com/office/drawing/2014/main" id="{6EC99B6D-4EB6-40EE-B715-59362D9BF54B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1981200" y="3200400"/>
          <a:ext cx="4343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87520" imgH="457200" progId="Equation.3">
                  <p:embed/>
                </p:oleObj>
              </mc:Choice>
              <mc:Fallback>
                <p:oleObj name="Equation" r:id="rId2" imgW="2387520" imgH="457200" progId="Equation.3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00400"/>
                        <a:ext cx="43434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5510" name="Object 2054">
            <a:extLst>
              <a:ext uri="{FF2B5EF4-FFF2-40B4-BE49-F238E27FC236}">
                <a16:creationId xmlns:a16="http://schemas.microsoft.com/office/drawing/2014/main" id="{73EDDED9-DB6C-4B60-88F7-91B79111D493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1447800" y="4495800"/>
          <a:ext cx="71628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30440" imgH="393480" progId="Equation.3">
                  <p:embed/>
                </p:oleObj>
              </mc:Choice>
              <mc:Fallback>
                <p:oleObj name="Equation" r:id="rId4" imgW="4330440" imgH="393480" progId="Equation.3">
                  <p:embed/>
                  <p:pic>
                    <p:nvPicPr>
                      <p:cNvPr id="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495800"/>
                        <a:ext cx="716280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461345AC-17FF-4D52-A14E-48A7625DE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1B1C-5766-4D77-BB63-56A0839B9623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4B43D5DA-033D-4F07-9F95-92F212A0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ar-EG"/>
              <a:t>Data Mining: Concepts and Techniques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9C0986A0-3F20-45B4-AD2E-9569C6B1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9866-3154-431D-B087-1FEDEE60ED36}" type="slidenum">
              <a:rPr lang="en-US" altLang="ar-EG"/>
              <a:pPr/>
              <a:t>2</a:t>
            </a:fld>
            <a:endParaRPr lang="en-US" altLang="ar-EG"/>
          </a:p>
        </p:txBody>
      </p:sp>
      <p:sp>
        <p:nvSpPr>
          <p:cNvPr id="1547268" name="AutoShape 1028">
            <a:extLst>
              <a:ext uri="{FF2B5EF4-FFF2-40B4-BE49-F238E27FC236}">
                <a16:creationId xmlns:a16="http://schemas.microsoft.com/office/drawing/2014/main" id="{E309F74B-D703-479A-9117-EDDBCD8C6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524000"/>
            <a:ext cx="609600" cy="228600"/>
          </a:xfrm>
          <a:prstGeom prst="lef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pic>
        <p:nvPicPr>
          <p:cNvPr id="1547270" name="Picture 1030">
            <a:extLst>
              <a:ext uri="{FF2B5EF4-FFF2-40B4-BE49-F238E27FC236}">
                <a16:creationId xmlns:a16="http://schemas.microsoft.com/office/drawing/2014/main" id="{D28C72C7-037D-4D41-827A-AE2D02029DA4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76200" y="0"/>
            <a:ext cx="9296400" cy="6972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B822B5D7-21C9-4C5C-9817-7E79E61A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811A-BC98-4119-AD44-416385F8AFA0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1D16058A-92CE-47F7-B154-23D716FF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ar-EG"/>
              <a:t>Data Mining: Concepts and Techniques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ACA4EE41-6190-4D8D-95FF-4EBA83F5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0353-2C45-4221-838E-59855866E8A0}" type="slidenum">
              <a:rPr lang="en-US" altLang="ar-EG"/>
              <a:pPr/>
              <a:t>20</a:t>
            </a:fld>
            <a:endParaRPr lang="en-US" altLang="ar-EG"/>
          </a:p>
        </p:txBody>
      </p:sp>
      <p:sp>
        <p:nvSpPr>
          <p:cNvPr id="1440770" name="Rectangle 1026">
            <a:extLst>
              <a:ext uri="{FF2B5EF4-FFF2-40B4-BE49-F238E27FC236}">
                <a16:creationId xmlns:a16="http://schemas.microsoft.com/office/drawing/2014/main" id="{87092E0B-4070-4FD3-83C8-1C81112B14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ar-EG" sz="3200"/>
              <a:t>Gini index (CART, IBM IntelligentMiner)</a:t>
            </a:r>
          </a:p>
        </p:txBody>
      </p:sp>
      <p:sp>
        <p:nvSpPr>
          <p:cNvPr id="1440771" name="Rectangle 1027">
            <a:extLst>
              <a:ext uri="{FF2B5EF4-FFF2-40B4-BE49-F238E27FC236}">
                <a16:creationId xmlns:a16="http://schemas.microsoft.com/office/drawing/2014/main" id="{B88FC154-A9D6-4333-8D84-20000B09ABF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534400" cy="51054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ar-EG" sz="2000"/>
              <a:t>If a data set </a:t>
            </a:r>
            <a:r>
              <a:rPr lang="en-US" altLang="ar-EG" sz="2000" i="1"/>
              <a:t>D </a:t>
            </a:r>
            <a:r>
              <a:rPr lang="en-US" altLang="ar-EG" sz="2000"/>
              <a:t>contains examples from </a:t>
            </a:r>
            <a:r>
              <a:rPr lang="en-US" altLang="ar-EG" sz="2000" i="1"/>
              <a:t>n</a:t>
            </a:r>
            <a:r>
              <a:rPr lang="en-US" altLang="ar-EG" sz="2000"/>
              <a:t> classes, gini index, </a:t>
            </a:r>
            <a:r>
              <a:rPr lang="en-US" altLang="ar-EG" sz="2000" i="1"/>
              <a:t>gini</a:t>
            </a:r>
            <a:r>
              <a:rPr lang="en-US" altLang="ar-EG" sz="2000"/>
              <a:t>(</a:t>
            </a:r>
            <a:r>
              <a:rPr lang="en-US" altLang="ar-EG" sz="2000" i="1"/>
              <a:t>D</a:t>
            </a:r>
            <a:r>
              <a:rPr lang="en-US" altLang="ar-EG" sz="2000"/>
              <a:t>) is defined as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ar-EG" sz="2000"/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ar-EG" sz="2000"/>
              <a:t>   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ar-EG" sz="2000"/>
              <a:t>     where </a:t>
            </a:r>
            <a:r>
              <a:rPr lang="en-US" altLang="ar-EG" sz="2000" i="1"/>
              <a:t>p</a:t>
            </a:r>
            <a:r>
              <a:rPr lang="en-US" altLang="ar-EG" sz="2000" i="1" baseline="-25000"/>
              <a:t>j</a:t>
            </a:r>
            <a:r>
              <a:rPr lang="en-US" altLang="ar-EG" sz="2000"/>
              <a:t> is the relative frequency of class </a:t>
            </a:r>
            <a:r>
              <a:rPr lang="en-US" altLang="ar-EG" sz="2000" i="1"/>
              <a:t>j</a:t>
            </a:r>
            <a:r>
              <a:rPr lang="en-US" altLang="ar-EG" sz="2000"/>
              <a:t> in </a:t>
            </a:r>
            <a:r>
              <a:rPr lang="en-US" altLang="ar-EG" sz="2000" i="1"/>
              <a:t>D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ar-EG" sz="2000"/>
              <a:t>If a data set </a:t>
            </a:r>
            <a:r>
              <a:rPr lang="en-US" altLang="ar-EG" sz="2000" i="1"/>
              <a:t>D</a:t>
            </a:r>
            <a:r>
              <a:rPr lang="en-US" altLang="ar-EG" sz="2000"/>
              <a:t>  is split on A into two subsets </a:t>
            </a:r>
            <a:r>
              <a:rPr lang="en-US" altLang="ar-EG" sz="2000" i="1"/>
              <a:t>D</a:t>
            </a:r>
            <a:r>
              <a:rPr lang="en-US" altLang="ar-EG" sz="2000" i="1" baseline="-25000"/>
              <a:t>1</a:t>
            </a:r>
            <a:r>
              <a:rPr lang="en-US" altLang="ar-EG" sz="2000"/>
              <a:t> and </a:t>
            </a:r>
            <a:r>
              <a:rPr lang="en-US" altLang="ar-EG" sz="2000" i="1"/>
              <a:t>D</a:t>
            </a:r>
            <a:r>
              <a:rPr lang="en-US" altLang="ar-EG" sz="2000" i="1" baseline="-25000"/>
              <a:t>2</a:t>
            </a:r>
            <a:r>
              <a:rPr lang="en-US" altLang="ar-EG" sz="2000"/>
              <a:t>, the </a:t>
            </a:r>
            <a:r>
              <a:rPr lang="en-US" altLang="ar-EG" sz="2000" i="1"/>
              <a:t>gini</a:t>
            </a:r>
            <a:r>
              <a:rPr lang="en-US" altLang="ar-EG" sz="2000"/>
              <a:t> index </a:t>
            </a:r>
            <a:r>
              <a:rPr lang="en-US" altLang="ar-EG" sz="2000" i="1"/>
              <a:t>gini</a:t>
            </a:r>
            <a:r>
              <a:rPr lang="en-US" altLang="ar-EG" sz="2000"/>
              <a:t>(</a:t>
            </a:r>
            <a:r>
              <a:rPr lang="en-US" altLang="ar-EG" sz="2000" i="1"/>
              <a:t>D</a:t>
            </a:r>
            <a:r>
              <a:rPr lang="en-US" altLang="ar-EG" sz="2000"/>
              <a:t>) is defined as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ar-EG" sz="2000"/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ar-EG" sz="2000"/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ar-EG" sz="2000"/>
              <a:t>Reduction in Impurity: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ar-EG" sz="2000"/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ar-EG" sz="2000"/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ar-EG" sz="2000"/>
              <a:t>The attribute provides the smallest </a:t>
            </a:r>
            <a:r>
              <a:rPr lang="en-US" altLang="ar-EG" sz="2000" i="1"/>
              <a:t>gini</a:t>
            </a:r>
            <a:r>
              <a:rPr lang="en-US" altLang="ar-EG" sz="2000" i="1" baseline="-25000"/>
              <a:t>split</a:t>
            </a:r>
            <a:r>
              <a:rPr lang="en-US" altLang="ar-EG" sz="2000"/>
              <a:t>(</a:t>
            </a:r>
            <a:r>
              <a:rPr lang="en-US" altLang="ar-EG" sz="2000" i="1"/>
              <a:t>D</a:t>
            </a:r>
            <a:r>
              <a:rPr lang="en-US" altLang="ar-EG" sz="2000"/>
              <a:t>) (or the largest reduction in impurity) is chosen to split the node (</a:t>
            </a:r>
            <a:r>
              <a:rPr lang="en-US" altLang="ar-EG" sz="2000" i="1">
                <a:solidFill>
                  <a:srgbClr val="CC0000"/>
                </a:solidFill>
              </a:rPr>
              <a:t>need to enumerate all the possible splitting points for each attribute</a:t>
            </a:r>
            <a:r>
              <a:rPr lang="en-US" altLang="ar-EG" sz="2000"/>
              <a:t>)</a:t>
            </a:r>
          </a:p>
        </p:txBody>
      </p:sp>
      <p:graphicFrame>
        <p:nvGraphicFramePr>
          <p:cNvPr id="1440772" name="Object 1028">
            <a:extLst>
              <a:ext uri="{FF2B5EF4-FFF2-40B4-BE49-F238E27FC236}">
                <a16:creationId xmlns:a16="http://schemas.microsoft.com/office/drawing/2014/main" id="{E3A535E6-9256-4BEF-851D-659B67BBC865}"/>
              </a:ext>
            </a:extLst>
          </p:cNvPr>
          <p:cNvGraphicFramePr>
            <a:graphicFrameLocks/>
          </p:cNvGraphicFramePr>
          <p:nvPr/>
        </p:nvGraphicFramePr>
        <p:xfrm>
          <a:off x="3124200" y="1752600"/>
          <a:ext cx="2895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7680" imgH="761760" progId="Equation.3">
                  <p:embed/>
                </p:oleObj>
              </mc:Choice>
              <mc:Fallback>
                <p:oleObj name="Equation" r:id="rId2" imgW="1777680" imgH="761760" progId="Equation.3">
                  <p:embed/>
                  <p:pic>
                    <p:nvPicPr>
                      <p:cNvPr id="0" name="Object 1028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752600"/>
                        <a:ext cx="2895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0773" name="Object 1029">
            <a:extLst>
              <a:ext uri="{FF2B5EF4-FFF2-40B4-BE49-F238E27FC236}">
                <a16:creationId xmlns:a16="http://schemas.microsoft.com/office/drawing/2014/main" id="{52E8B625-2DFC-4801-8C99-15C7841784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581400"/>
          <a:ext cx="57038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41600" imgH="596880" progId="Equation.3">
                  <p:embed/>
                </p:oleObj>
              </mc:Choice>
              <mc:Fallback>
                <p:oleObj name="Equation" r:id="rId4" imgW="3441600" imgH="59688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581400"/>
                        <a:ext cx="5703888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0774" name="Object 1030">
            <a:extLst>
              <a:ext uri="{FF2B5EF4-FFF2-40B4-BE49-F238E27FC236}">
                <a16:creationId xmlns:a16="http://schemas.microsoft.com/office/drawing/2014/main" id="{B56653A1-5DEF-4AE4-8F8F-A5339D8D0160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3429000" y="4800600"/>
          <a:ext cx="461803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92080" imgH="304560" progId="Equation.3">
                  <p:embed/>
                </p:oleObj>
              </mc:Choice>
              <mc:Fallback>
                <p:oleObj name="Equation" r:id="rId6" imgW="2692080" imgH="30456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800600"/>
                        <a:ext cx="4618038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2E235A29-2DF5-4BF7-8F23-9E9B63D7F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8755-1BBB-449D-A522-ED1F150B684B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DA04951E-1CF2-407D-BE26-4D351593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ar-EG"/>
              <a:t>Data Mining: Concepts and Techniques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D199D754-2242-44EC-8183-63BBE0F0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F3F1-64B3-4036-805A-338E5A5C8A41}" type="slidenum">
              <a:rPr lang="en-US" altLang="ar-EG"/>
              <a:pPr/>
              <a:t>21</a:t>
            </a:fld>
            <a:endParaRPr lang="en-US" altLang="ar-EG"/>
          </a:p>
        </p:txBody>
      </p:sp>
      <p:sp>
        <p:nvSpPr>
          <p:cNvPr id="1686530" name="Rectangle 1026">
            <a:extLst>
              <a:ext uri="{FF2B5EF4-FFF2-40B4-BE49-F238E27FC236}">
                <a16:creationId xmlns:a16="http://schemas.microsoft.com/office/drawing/2014/main" id="{7795A452-79D4-4425-A77C-420E19DD60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sz="3200"/>
              <a:t>Gini index (CART, IBM IntelligentMiner)</a:t>
            </a:r>
          </a:p>
        </p:txBody>
      </p:sp>
      <p:sp>
        <p:nvSpPr>
          <p:cNvPr id="1686531" name="Rectangle 1027">
            <a:extLst>
              <a:ext uri="{FF2B5EF4-FFF2-40B4-BE49-F238E27FC236}">
                <a16:creationId xmlns:a16="http://schemas.microsoft.com/office/drawing/2014/main" id="{DFF5267F-E6D1-42E3-9A24-C738B05B8DE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534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ar-EG" sz="2000"/>
              <a:t>Ex.  D has 9 tuples in buys_computer = “yes” and 5 in “no”</a:t>
            </a:r>
          </a:p>
          <a:p>
            <a:pPr>
              <a:lnSpc>
                <a:spcPct val="110000"/>
              </a:lnSpc>
            </a:pPr>
            <a:endParaRPr lang="en-US" altLang="ar-EG" sz="2000"/>
          </a:p>
          <a:p>
            <a:pPr>
              <a:lnSpc>
                <a:spcPct val="110000"/>
              </a:lnSpc>
            </a:pPr>
            <a:endParaRPr lang="en-US" altLang="ar-EG" sz="2000"/>
          </a:p>
          <a:p>
            <a:pPr>
              <a:lnSpc>
                <a:spcPct val="110000"/>
              </a:lnSpc>
            </a:pPr>
            <a:r>
              <a:rPr lang="en-US" altLang="ar-EG" sz="2000"/>
              <a:t>Suppose the attribute income partitions D into 10 in D</a:t>
            </a:r>
            <a:r>
              <a:rPr lang="en-US" altLang="ar-EG" sz="2000" baseline="-25000"/>
              <a:t>1</a:t>
            </a:r>
            <a:r>
              <a:rPr lang="en-US" altLang="ar-EG" sz="2000"/>
              <a:t>: {low, medium} and 4 in D</a:t>
            </a:r>
            <a:r>
              <a:rPr lang="en-US" altLang="ar-EG" sz="2000" baseline="-25000"/>
              <a:t>2</a:t>
            </a:r>
          </a:p>
          <a:p>
            <a:pPr>
              <a:lnSpc>
                <a:spcPct val="110000"/>
              </a:lnSpc>
            </a:pPr>
            <a:endParaRPr lang="en-US" altLang="ar-EG" sz="2000"/>
          </a:p>
          <a:p>
            <a:pPr>
              <a:lnSpc>
                <a:spcPct val="110000"/>
              </a:lnSpc>
            </a:pPr>
            <a:endParaRPr lang="en-US" altLang="ar-EG" sz="2000"/>
          </a:p>
          <a:p>
            <a:pPr>
              <a:lnSpc>
                <a:spcPct val="110000"/>
              </a:lnSpc>
            </a:pPr>
            <a:endParaRPr lang="en-US" altLang="ar-EG" sz="200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ar-EG" sz="2000"/>
              <a:t>but gini</a:t>
            </a:r>
            <a:r>
              <a:rPr lang="en-US" altLang="ar-EG" sz="2000" baseline="-25000"/>
              <a:t>{medium,high}</a:t>
            </a:r>
            <a:r>
              <a:rPr lang="en-US" altLang="ar-EG" sz="2000"/>
              <a:t> is 0.30 and thus the best since it is the lowest</a:t>
            </a:r>
          </a:p>
          <a:p>
            <a:pPr>
              <a:lnSpc>
                <a:spcPct val="110000"/>
              </a:lnSpc>
            </a:pPr>
            <a:r>
              <a:rPr lang="en-US" altLang="ar-EG" sz="2000"/>
              <a:t>All attributes are assumed continuous-valued</a:t>
            </a:r>
          </a:p>
          <a:p>
            <a:pPr>
              <a:lnSpc>
                <a:spcPct val="110000"/>
              </a:lnSpc>
            </a:pPr>
            <a:r>
              <a:rPr lang="en-US" altLang="ar-EG" sz="2000"/>
              <a:t>May need other tools, e.g., clustering, to get the possible split values</a:t>
            </a:r>
          </a:p>
          <a:p>
            <a:pPr>
              <a:lnSpc>
                <a:spcPct val="110000"/>
              </a:lnSpc>
            </a:pPr>
            <a:r>
              <a:rPr lang="en-US" altLang="ar-EG" sz="2000"/>
              <a:t>Can be modified for categorical attributes</a:t>
            </a:r>
          </a:p>
        </p:txBody>
      </p:sp>
      <p:graphicFrame>
        <p:nvGraphicFramePr>
          <p:cNvPr id="1686532" name="Object 1028">
            <a:extLst>
              <a:ext uri="{FF2B5EF4-FFF2-40B4-BE49-F238E27FC236}">
                <a16:creationId xmlns:a16="http://schemas.microsoft.com/office/drawing/2014/main" id="{4D6F1376-8927-4340-92AE-FBBA237E8D8B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3810000" y="1752600"/>
          <a:ext cx="3581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22280" imgH="469800" progId="Equation.3">
                  <p:embed/>
                </p:oleObj>
              </mc:Choice>
              <mc:Fallback>
                <p:oleObj name="Equation" r:id="rId2" imgW="2222280" imgH="4698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752600"/>
                        <a:ext cx="3581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6536" name="Object 1032">
            <a:extLst>
              <a:ext uri="{FF2B5EF4-FFF2-40B4-BE49-F238E27FC236}">
                <a16:creationId xmlns:a16="http://schemas.microsoft.com/office/drawing/2014/main" id="{5F5A223B-39F8-42BD-AB3E-FD30DB7D4E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2895600"/>
          <a:ext cx="500221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14520" imgH="431640" progId="Equation.3">
                  <p:embed/>
                </p:oleObj>
              </mc:Choice>
              <mc:Fallback>
                <p:oleObj name="Equation" r:id="rId4" imgW="3314520" imgH="43164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895600"/>
                        <a:ext cx="5002213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86538" name="Picture 1034">
            <a:extLst>
              <a:ext uri="{FF2B5EF4-FFF2-40B4-BE49-F238E27FC236}">
                <a16:creationId xmlns:a16="http://schemas.microsoft.com/office/drawing/2014/main" id="{2D022D34-117F-47D0-98BD-94F380EE5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05200"/>
            <a:ext cx="41814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7A622BFD-31A9-4461-8FA6-077A4C54C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ECDB-749F-4C77-A5E2-FEE8110B2F02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568BC8F-522B-407D-82B1-4735EA86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ar-EG"/>
              <a:t>Data Mining: Concepts and Techniques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5E221EA-7706-4DFC-9203-028BA4B9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2E43-DECD-4324-BDF8-8DE629A52510}" type="slidenum">
              <a:rPr lang="en-US" altLang="ar-EG"/>
              <a:pPr/>
              <a:t>22</a:t>
            </a:fld>
            <a:endParaRPr lang="en-US" altLang="ar-EG"/>
          </a:p>
        </p:txBody>
      </p:sp>
      <p:sp>
        <p:nvSpPr>
          <p:cNvPr id="1826818" name="Rectangle 2">
            <a:extLst>
              <a:ext uri="{FF2B5EF4-FFF2-40B4-BE49-F238E27FC236}">
                <a16:creationId xmlns:a16="http://schemas.microsoft.com/office/drawing/2014/main" id="{8226FB9C-8B9C-4CFF-8332-9C1052AC2D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altLang="ar-EG" sz="3200"/>
              <a:t>Chapter 6. Classification and Prediction</a:t>
            </a:r>
          </a:p>
        </p:txBody>
      </p:sp>
      <p:sp>
        <p:nvSpPr>
          <p:cNvPr id="1826819" name="Rectangle 3">
            <a:extLst>
              <a:ext uri="{FF2B5EF4-FFF2-40B4-BE49-F238E27FC236}">
                <a16:creationId xmlns:a16="http://schemas.microsoft.com/office/drawing/2014/main" id="{D1A348F6-C4EB-4529-9FFF-D2638B2E911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lnSpc>
                <a:spcPct val="150000"/>
              </a:lnSpc>
            </a:pPr>
            <a:r>
              <a:rPr lang="en-US" altLang="ar-EG" sz="2000"/>
              <a:t>What is classification? What is prediction?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Issues regarding classification and prediction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Classification by decision tree induction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Bayesian classification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Rule-based classification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Classification by back propagation</a:t>
            </a:r>
          </a:p>
        </p:txBody>
      </p:sp>
      <p:sp>
        <p:nvSpPr>
          <p:cNvPr id="1826820" name="Rectangle 4">
            <a:extLst>
              <a:ext uri="{FF2B5EF4-FFF2-40B4-BE49-F238E27FC236}">
                <a16:creationId xmlns:a16="http://schemas.microsoft.com/office/drawing/2014/main" id="{A85063A4-E618-498B-AB10-19AF005C69E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ar-EG" sz="2000"/>
              <a:t>Support Vector Machines (SVM) 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Associative classification 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Lazy learners (or learning from your neighbors)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Other classification methods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Prediction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Accuracy and error measures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Ensemble methods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Model selection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Summary</a:t>
            </a:r>
          </a:p>
          <a:p>
            <a:pPr>
              <a:lnSpc>
                <a:spcPct val="90000"/>
              </a:lnSpc>
            </a:pPr>
            <a:endParaRPr lang="en-US" altLang="ar-EG" sz="2000"/>
          </a:p>
        </p:txBody>
      </p:sp>
      <p:sp>
        <p:nvSpPr>
          <p:cNvPr id="1826821" name="AutoShape 5">
            <a:extLst>
              <a:ext uri="{FF2B5EF4-FFF2-40B4-BE49-F238E27FC236}">
                <a16:creationId xmlns:a16="http://schemas.microsoft.com/office/drawing/2014/main" id="{525AFCB9-6FCD-4834-8905-ED1F15196791}"/>
              </a:ext>
            </a:extLst>
          </p:cNvPr>
          <p:cNvSpPr>
            <a:spLocks noChangeArrowheads="1"/>
          </p:cNvSpPr>
          <p:nvPr/>
        </p:nvSpPr>
        <p:spPr bwMode="auto">
          <a:xfrm rot="362054" flipV="1">
            <a:off x="3657600" y="4732338"/>
            <a:ext cx="430213" cy="76200"/>
          </a:xfrm>
          <a:prstGeom prst="leftArrow">
            <a:avLst>
              <a:gd name="adj1" fmla="val 50000"/>
              <a:gd name="adj2" fmla="val 1411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86424-36BC-418B-BF04-82AB6C2A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4161-B048-425A-9938-752DA8DAE78D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C8DE3-58E2-4236-8FB1-46475B12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ar-EG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EE1DA-95D9-45E3-A47A-33C6E46DB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C210-5D94-4520-A960-740D8FF38B30}" type="slidenum">
              <a:rPr lang="en-US" altLang="ar-EG"/>
              <a:pPr/>
              <a:t>23</a:t>
            </a:fld>
            <a:endParaRPr lang="en-US" altLang="ar-EG"/>
          </a:p>
        </p:txBody>
      </p:sp>
      <p:sp>
        <p:nvSpPr>
          <p:cNvPr id="1330178" name="Rectangle 2">
            <a:extLst>
              <a:ext uri="{FF2B5EF4-FFF2-40B4-BE49-F238E27FC236}">
                <a16:creationId xmlns:a16="http://schemas.microsoft.com/office/drawing/2014/main" id="{B6B5972A-7618-4CCF-9B6F-75A7172E9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696200" cy="6858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ar-EG"/>
              <a:t>Bayesian Classification: Why?</a:t>
            </a:r>
            <a:endParaRPr lang="en-US" altLang="ar-EG" sz="2400"/>
          </a:p>
        </p:txBody>
      </p:sp>
      <p:sp>
        <p:nvSpPr>
          <p:cNvPr id="1330179" name="Rectangle 3">
            <a:extLst>
              <a:ext uri="{FF2B5EF4-FFF2-40B4-BE49-F238E27FC236}">
                <a16:creationId xmlns:a16="http://schemas.microsoft.com/office/drawing/2014/main" id="{1F9DDE9C-FC3C-48C4-A91C-6CE5DACE51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1054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ar-EG" sz="2400" u="sng"/>
              <a:t>A statistical classifier</a:t>
            </a:r>
            <a:r>
              <a:rPr lang="en-US" altLang="ar-EG" sz="2400"/>
              <a:t>: performs </a:t>
            </a:r>
            <a:r>
              <a:rPr lang="en-US" altLang="ar-EG" sz="2400" i="1"/>
              <a:t>probabilistic prediction, i.e.,</a:t>
            </a:r>
            <a:r>
              <a:rPr lang="en-US" altLang="ar-EG" sz="2400"/>
              <a:t> predicts class membership probabilities</a:t>
            </a:r>
          </a:p>
          <a:p>
            <a:pPr>
              <a:lnSpc>
                <a:spcPct val="90000"/>
              </a:lnSpc>
            </a:pPr>
            <a:r>
              <a:rPr lang="en-US" altLang="ar-EG" sz="2400" u="sng"/>
              <a:t>Foundation:</a:t>
            </a:r>
            <a:r>
              <a:rPr lang="en-US" altLang="ar-EG" sz="2400"/>
              <a:t> Based on Bayes’ Theorem. </a:t>
            </a:r>
          </a:p>
          <a:p>
            <a:pPr>
              <a:lnSpc>
                <a:spcPct val="90000"/>
              </a:lnSpc>
            </a:pPr>
            <a:r>
              <a:rPr lang="en-US" altLang="ar-EG" sz="2400" u="sng"/>
              <a:t>Performance:</a:t>
            </a:r>
            <a:r>
              <a:rPr lang="en-US" altLang="ar-EG" sz="2400"/>
              <a:t> A simple Bayesian classifier, </a:t>
            </a:r>
            <a:r>
              <a:rPr lang="en-US" altLang="ar-EG" sz="2400" i="1"/>
              <a:t>naïve Bayesian classifier</a:t>
            </a:r>
            <a:r>
              <a:rPr lang="en-US" altLang="ar-EG" sz="2400"/>
              <a:t>, has comparable performance with decision tree and selected neural network classifiers</a:t>
            </a:r>
          </a:p>
          <a:p>
            <a:pPr>
              <a:lnSpc>
                <a:spcPct val="90000"/>
              </a:lnSpc>
            </a:pPr>
            <a:r>
              <a:rPr lang="en-US" altLang="ar-EG" sz="2400" u="sng"/>
              <a:t>Incremental</a:t>
            </a:r>
            <a:r>
              <a:rPr lang="en-US" altLang="ar-EG" sz="2400"/>
              <a:t>: Each training example can incrementally increase/decrease the probability that a hypothesis is correct — prior knowledge can be combined with observed data</a:t>
            </a:r>
          </a:p>
          <a:p>
            <a:pPr>
              <a:lnSpc>
                <a:spcPct val="90000"/>
              </a:lnSpc>
            </a:pPr>
            <a:r>
              <a:rPr lang="en-US" altLang="ar-EG" sz="2400" u="sng"/>
              <a:t>Standard</a:t>
            </a:r>
            <a:r>
              <a:rPr lang="en-US" altLang="ar-EG" sz="2400"/>
              <a:t>: Even when Bayesian methods are computationally intractable, they can provide a standard of optimal decision making against which other methods can be measured</a:t>
            </a:r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210E6-C9C7-4FCA-A706-F7E4A5FC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712C-A179-404A-A6AD-3C0CF41564E7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FCD84-B11C-4A49-BACC-94F1AF38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ar-EG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3DABE-5EB5-4659-BC47-972BDC48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44FBB-76AB-452D-9812-F22F280C2B9D}" type="slidenum">
              <a:rPr lang="en-US" altLang="ar-EG"/>
              <a:pPr/>
              <a:t>24</a:t>
            </a:fld>
            <a:endParaRPr lang="en-US" altLang="ar-EG"/>
          </a:p>
        </p:txBody>
      </p:sp>
      <p:sp>
        <p:nvSpPr>
          <p:cNvPr id="1595394" name="Rectangle 2">
            <a:extLst>
              <a:ext uri="{FF2B5EF4-FFF2-40B4-BE49-F238E27FC236}">
                <a16:creationId xmlns:a16="http://schemas.microsoft.com/office/drawing/2014/main" id="{C2D782E5-333F-4372-A300-B2CAA163A1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620000" cy="762000"/>
          </a:xfrm>
        </p:spPr>
        <p:txBody>
          <a:bodyPr/>
          <a:lstStyle/>
          <a:p>
            <a:r>
              <a:rPr lang="en-US" altLang="ar-EG"/>
              <a:t>Bayesian Theorem: Basics</a:t>
            </a:r>
          </a:p>
        </p:txBody>
      </p:sp>
      <p:sp>
        <p:nvSpPr>
          <p:cNvPr id="1595395" name="Rectangle 3">
            <a:extLst>
              <a:ext uri="{FF2B5EF4-FFF2-40B4-BE49-F238E27FC236}">
                <a16:creationId xmlns:a16="http://schemas.microsoft.com/office/drawing/2014/main" id="{ACE348AF-2227-43AD-8CEC-46F0F492E4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5029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ar-EG" sz="2400"/>
              <a:t>Let </a:t>
            </a:r>
            <a:r>
              <a:rPr lang="en-US" altLang="ar-EG" sz="2400" b="1"/>
              <a:t>X</a:t>
            </a:r>
            <a:r>
              <a:rPr lang="en-US" altLang="ar-EG" sz="2400"/>
              <a:t> be a data sample (“</a:t>
            </a:r>
            <a:r>
              <a:rPr lang="en-US" altLang="ar-EG" sz="2400" i="1"/>
              <a:t>evidence</a:t>
            </a:r>
            <a:r>
              <a:rPr lang="en-US" altLang="ar-EG" sz="2400"/>
              <a:t>”): class label is unknown</a:t>
            </a:r>
          </a:p>
          <a:p>
            <a:pPr>
              <a:lnSpc>
                <a:spcPct val="110000"/>
              </a:lnSpc>
            </a:pPr>
            <a:r>
              <a:rPr lang="en-US" altLang="ar-EG" sz="2400"/>
              <a:t>Let H be a </a:t>
            </a:r>
            <a:r>
              <a:rPr lang="en-US" altLang="ar-EG" sz="2400" i="1"/>
              <a:t>hypothesis</a:t>
            </a:r>
            <a:r>
              <a:rPr lang="en-US" altLang="ar-EG" sz="2400"/>
              <a:t> that X belongs to class C </a:t>
            </a:r>
          </a:p>
          <a:p>
            <a:pPr>
              <a:lnSpc>
                <a:spcPct val="110000"/>
              </a:lnSpc>
            </a:pPr>
            <a:r>
              <a:rPr lang="en-US" altLang="ar-EG" sz="2400"/>
              <a:t>Classification is to determine P(H|</a:t>
            </a:r>
            <a:r>
              <a:rPr lang="en-US" altLang="ar-EG" sz="2400" b="1"/>
              <a:t>X</a:t>
            </a:r>
            <a:r>
              <a:rPr lang="en-US" altLang="ar-EG" sz="2400"/>
              <a:t>), the probability that the hypothesis holds given the observed data sample </a:t>
            </a:r>
            <a:r>
              <a:rPr lang="en-US" altLang="ar-EG" sz="2400" b="1"/>
              <a:t>X</a:t>
            </a:r>
          </a:p>
          <a:p>
            <a:pPr>
              <a:lnSpc>
                <a:spcPct val="110000"/>
              </a:lnSpc>
            </a:pPr>
            <a:r>
              <a:rPr lang="en-US" altLang="ar-EG" sz="2400"/>
              <a:t>P(H) (</a:t>
            </a:r>
            <a:r>
              <a:rPr lang="en-US" altLang="ar-EG" sz="2400" i="1"/>
              <a:t>prior probability</a:t>
            </a:r>
            <a:r>
              <a:rPr lang="en-US" altLang="ar-EG" sz="2400"/>
              <a:t>), the initial probability</a:t>
            </a:r>
          </a:p>
          <a:p>
            <a:pPr lvl="1">
              <a:lnSpc>
                <a:spcPct val="110000"/>
              </a:lnSpc>
            </a:pPr>
            <a:r>
              <a:rPr lang="en-US" altLang="ar-EG" sz="2400"/>
              <a:t>E.g.,</a:t>
            </a:r>
            <a:r>
              <a:rPr lang="en-US" altLang="ar-EG" sz="2400" b="1"/>
              <a:t> X</a:t>
            </a:r>
            <a:r>
              <a:rPr lang="en-US" altLang="ar-EG" sz="2400"/>
              <a:t> will buy computer, regardless of age, income, …</a:t>
            </a:r>
          </a:p>
          <a:p>
            <a:pPr>
              <a:lnSpc>
                <a:spcPct val="110000"/>
              </a:lnSpc>
            </a:pPr>
            <a:r>
              <a:rPr lang="en-US" altLang="ar-EG" sz="2400"/>
              <a:t>P(</a:t>
            </a:r>
            <a:r>
              <a:rPr lang="en-US" altLang="ar-EG" sz="2400" b="1"/>
              <a:t>X</a:t>
            </a:r>
            <a:r>
              <a:rPr lang="en-US" altLang="ar-EG" sz="2400"/>
              <a:t>): probability that sample data is observed</a:t>
            </a:r>
          </a:p>
          <a:p>
            <a:pPr>
              <a:lnSpc>
                <a:spcPct val="110000"/>
              </a:lnSpc>
            </a:pPr>
            <a:r>
              <a:rPr lang="en-US" altLang="ar-EG" sz="2400"/>
              <a:t>P(</a:t>
            </a:r>
            <a:r>
              <a:rPr lang="en-US" altLang="ar-EG" sz="2400" b="1"/>
              <a:t>X</a:t>
            </a:r>
            <a:r>
              <a:rPr lang="en-US" altLang="ar-EG" sz="2400"/>
              <a:t>|H) (</a:t>
            </a:r>
            <a:r>
              <a:rPr lang="en-US" altLang="ar-EG" sz="2400" i="1"/>
              <a:t>posteriori probability</a:t>
            </a:r>
            <a:r>
              <a:rPr lang="en-US" altLang="ar-EG" sz="2400"/>
              <a:t>), the probability of observing the sample </a:t>
            </a:r>
            <a:r>
              <a:rPr lang="en-US" altLang="ar-EG" sz="2400" b="1"/>
              <a:t>X</a:t>
            </a:r>
            <a:r>
              <a:rPr lang="en-US" altLang="ar-EG" sz="2400"/>
              <a:t>, given that the hypothesis holds</a:t>
            </a:r>
          </a:p>
          <a:p>
            <a:pPr lvl="1">
              <a:lnSpc>
                <a:spcPct val="110000"/>
              </a:lnSpc>
            </a:pPr>
            <a:r>
              <a:rPr lang="en-US" altLang="ar-EG" sz="2400"/>
              <a:t>E.g.,</a:t>
            </a:r>
            <a:r>
              <a:rPr lang="en-US" altLang="ar-EG" sz="2400" b="1"/>
              <a:t> </a:t>
            </a:r>
            <a:r>
              <a:rPr lang="en-US" altLang="ar-EG" sz="2400"/>
              <a:t>Given that</a:t>
            </a:r>
            <a:r>
              <a:rPr lang="en-US" altLang="ar-EG" sz="2400" b="1"/>
              <a:t> X</a:t>
            </a:r>
            <a:r>
              <a:rPr lang="en-US" altLang="ar-EG" sz="2400"/>
              <a:t> will buy computer, the prob. that X is 31..40, medium income</a:t>
            </a:r>
          </a:p>
        </p:txBody>
      </p: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118FB6-932C-4BE4-BDE2-F24E49DB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F1BB-7B91-49D1-B76F-F76E464F1E3D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CDCF628-525E-4803-A2C8-95187990A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ar-EG"/>
              <a:t>Data Mining: Concepts and Techniques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FB57B93-AF47-496A-B844-68A35578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A86B-8843-469D-B525-4959D5CB9031}" type="slidenum">
              <a:rPr lang="en-US" altLang="ar-EG"/>
              <a:pPr/>
              <a:t>25</a:t>
            </a:fld>
            <a:endParaRPr lang="en-US" altLang="ar-EG"/>
          </a:p>
        </p:txBody>
      </p:sp>
      <p:sp>
        <p:nvSpPr>
          <p:cNvPr id="1596418" name="Rectangle 2">
            <a:extLst>
              <a:ext uri="{FF2B5EF4-FFF2-40B4-BE49-F238E27FC236}">
                <a16:creationId xmlns:a16="http://schemas.microsoft.com/office/drawing/2014/main" id="{E4D174E6-E7E5-4799-B242-0E994783D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5867400" cy="609600"/>
          </a:xfrm>
        </p:spPr>
        <p:txBody>
          <a:bodyPr/>
          <a:lstStyle/>
          <a:p>
            <a:r>
              <a:rPr lang="en-US" altLang="ar-EG"/>
              <a:t>Bayesian Theorem</a:t>
            </a:r>
          </a:p>
        </p:txBody>
      </p:sp>
      <p:sp>
        <p:nvSpPr>
          <p:cNvPr id="1596419" name="Rectangle 3">
            <a:extLst>
              <a:ext uri="{FF2B5EF4-FFF2-40B4-BE49-F238E27FC236}">
                <a16:creationId xmlns:a16="http://schemas.microsoft.com/office/drawing/2014/main" id="{45648FC9-2497-4DCF-AAE1-E46301BCC9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458200" cy="5029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ar-EG" sz="2400"/>
              <a:t>Given training data</a:t>
            </a:r>
            <a:r>
              <a:rPr lang="en-US" altLang="ar-EG" sz="2400" i="1"/>
              <a:t> </a:t>
            </a:r>
            <a:r>
              <a:rPr lang="en-US" altLang="ar-EG" sz="2400" b="1"/>
              <a:t>X</a:t>
            </a:r>
            <a:r>
              <a:rPr lang="en-US" altLang="ar-EG" sz="2400" i="1"/>
              <a:t>, posteriori probability of a hypothesis </a:t>
            </a:r>
            <a:r>
              <a:rPr lang="en-US" altLang="ar-EG" sz="2400"/>
              <a:t>H</a:t>
            </a:r>
            <a:r>
              <a:rPr lang="en-US" altLang="ar-EG" sz="2400" i="1"/>
              <a:t>, </a:t>
            </a:r>
            <a:r>
              <a:rPr lang="en-US" altLang="ar-EG" sz="2400"/>
              <a:t>P(H|</a:t>
            </a:r>
            <a:r>
              <a:rPr lang="en-US" altLang="ar-EG" sz="2400" b="1"/>
              <a:t>X</a:t>
            </a:r>
            <a:r>
              <a:rPr lang="en-US" altLang="ar-EG" sz="2400"/>
              <a:t>)</a:t>
            </a:r>
            <a:r>
              <a:rPr lang="en-US" altLang="ar-EG" sz="2400" i="1"/>
              <a:t>, </a:t>
            </a:r>
            <a:r>
              <a:rPr lang="en-US" altLang="ar-EG" sz="2400"/>
              <a:t>follows the Bayes theorem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ar-EG" sz="2400"/>
              <a:t>			</a:t>
            </a:r>
          </a:p>
          <a:p>
            <a:pPr>
              <a:lnSpc>
                <a:spcPct val="120000"/>
              </a:lnSpc>
            </a:pPr>
            <a:endParaRPr lang="en-US" altLang="ar-EG" sz="2400"/>
          </a:p>
          <a:p>
            <a:pPr>
              <a:lnSpc>
                <a:spcPct val="120000"/>
              </a:lnSpc>
            </a:pPr>
            <a:r>
              <a:rPr lang="en-US" altLang="ar-EG" sz="2400"/>
              <a:t>Informally, this can be written as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ar-EG" sz="2400"/>
              <a:t>		posteriori = likelihood x prior/evidence</a:t>
            </a:r>
          </a:p>
          <a:p>
            <a:pPr>
              <a:lnSpc>
                <a:spcPct val="120000"/>
              </a:lnSpc>
            </a:pPr>
            <a:r>
              <a:rPr lang="en-US" altLang="ar-EG" sz="2400"/>
              <a:t>Predicts </a:t>
            </a:r>
            <a:r>
              <a:rPr lang="en-US" altLang="ar-EG" sz="2400" b="1"/>
              <a:t>X</a:t>
            </a:r>
            <a:r>
              <a:rPr lang="en-US" altLang="ar-EG" sz="2400"/>
              <a:t> belongs to C</a:t>
            </a:r>
            <a:r>
              <a:rPr lang="en-US" altLang="ar-EG" sz="2400" baseline="-25000"/>
              <a:t>2</a:t>
            </a:r>
            <a:r>
              <a:rPr lang="en-US" altLang="ar-EG" sz="2400"/>
              <a:t> iff the probability P(C</a:t>
            </a:r>
            <a:r>
              <a:rPr lang="en-US" altLang="ar-EG" sz="2400" baseline="-25000"/>
              <a:t>i</a:t>
            </a:r>
            <a:r>
              <a:rPr lang="en-US" altLang="ar-EG" sz="2400"/>
              <a:t>|</a:t>
            </a:r>
            <a:r>
              <a:rPr lang="en-US" altLang="ar-EG" sz="2400" b="1"/>
              <a:t>X</a:t>
            </a:r>
            <a:r>
              <a:rPr lang="en-US" altLang="ar-EG" sz="2400"/>
              <a:t>) is the highest among all the P(C</a:t>
            </a:r>
            <a:r>
              <a:rPr lang="en-US" altLang="ar-EG" sz="2400" baseline="-25000"/>
              <a:t>k</a:t>
            </a:r>
            <a:r>
              <a:rPr lang="en-US" altLang="ar-EG" sz="2400"/>
              <a:t>|X) for all the </a:t>
            </a:r>
            <a:r>
              <a:rPr lang="en-US" altLang="ar-EG" sz="2400" i="1"/>
              <a:t>k</a:t>
            </a:r>
            <a:r>
              <a:rPr lang="en-US" altLang="ar-EG" sz="2400"/>
              <a:t> classes</a:t>
            </a:r>
          </a:p>
          <a:p>
            <a:pPr>
              <a:lnSpc>
                <a:spcPct val="120000"/>
              </a:lnSpc>
            </a:pPr>
            <a:r>
              <a:rPr lang="en-US" altLang="ar-EG" sz="2400"/>
              <a:t>Practical difficulty: require initial knowledge of many probabilities, significant computational cost</a:t>
            </a:r>
          </a:p>
        </p:txBody>
      </p:sp>
      <p:graphicFrame>
        <p:nvGraphicFramePr>
          <p:cNvPr id="1596420" name="Object 4">
            <a:extLst>
              <a:ext uri="{FF2B5EF4-FFF2-40B4-BE49-F238E27FC236}">
                <a16:creationId xmlns:a16="http://schemas.microsoft.com/office/drawing/2014/main" id="{BF4FAD9C-2C5F-475F-93EC-2940219B09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2514600"/>
          <a:ext cx="38830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63480" imgH="558720" progId="Equation.3">
                  <p:embed/>
                </p:oleObj>
              </mc:Choice>
              <mc:Fallback>
                <p:oleObj name="Equation" r:id="rId2" imgW="2463480" imgH="558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514600"/>
                        <a:ext cx="388302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A30C497-E1A9-4BB0-B1DB-2AFC70DA4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872D-6B89-434F-922A-0BCA52ACC446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0F1A220-BD4C-42CC-AC07-27BC7850E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ar-EG"/>
              <a:t>Data Mining: Concepts and Techniques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DD1459-AA2A-4741-BE45-827C0ACDA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0D4C-8AAB-4202-A663-08922CC5C005}" type="slidenum">
              <a:rPr lang="en-US" altLang="ar-EG"/>
              <a:pPr/>
              <a:t>26</a:t>
            </a:fld>
            <a:endParaRPr lang="en-US" altLang="ar-EG"/>
          </a:p>
        </p:txBody>
      </p:sp>
      <p:sp>
        <p:nvSpPr>
          <p:cNvPr id="1598466" name="Rectangle 2">
            <a:extLst>
              <a:ext uri="{FF2B5EF4-FFF2-40B4-BE49-F238E27FC236}">
                <a16:creationId xmlns:a16="http://schemas.microsoft.com/office/drawing/2014/main" id="{108018F8-5CE4-4098-B692-8CE2F0318D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altLang="ar-EG"/>
              <a:t>Towards Naïve Bayesian Classifier</a:t>
            </a:r>
          </a:p>
        </p:txBody>
      </p:sp>
      <p:sp>
        <p:nvSpPr>
          <p:cNvPr id="1598467" name="Rectangle 3">
            <a:extLst>
              <a:ext uri="{FF2B5EF4-FFF2-40B4-BE49-F238E27FC236}">
                <a16:creationId xmlns:a16="http://schemas.microsoft.com/office/drawing/2014/main" id="{3158E429-0D1A-4B00-AB25-4895571E60B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458200" cy="5105400"/>
          </a:xfrm>
        </p:spPr>
        <p:txBody>
          <a:bodyPr/>
          <a:lstStyle/>
          <a:p>
            <a:r>
              <a:rPr lang="en-US" altLang="ar-EG" sz="2400"/>
              <a:t>Let D be a training set of tuples and their associated class labels, and each tuple is represented by an n-D attribute vector </a:t>
            </a:r>
            <a:r>
              <a:rPr lang="en-US" altLang="ar-EG" sz="2400" b="1"/>
              <a:t>X</a:t>
            </a:r>
            <a:r>
              <a:rPr lang="en-US" altLang="ar-EG" sz="2400"/>
              <a:t> = (x</a:t>
            </a:r>
            <a:r>
              <a:rPr lang="en-US" altLang="ar-EG" sz="2400" baseline="-25000"/>
              <a:t>1</a:t>
            </a:r>
            <a:r>
              <a:rPr lang="en-US" altLang="ar-EG" sz="2400"/>
              <a:t>, x</a:t>
            </a:r>
            <a:r>
              <a:rPr lang="en-US" altLang="ar-EG" sz="2400" baseline="-25000"/>
              <a:t>2</a:t>
            </a:r>
            <a:r>
              <a:rPr lang="en-US" altLang="ar-EG" sz="2400"/>
              <a:t>, …, x</a:t>
            </a:r>
            <a:r>
              <a:rPr lang="en-US" altLang="ar-EG" sz="2400" baseline="-25000"/>
              <a:t>n</a:t>
            </a:r>
            <a:r>
              <a:rPr lang="en-US" altLang="ar-EG" sz="2400"/>
              <a:t>)</a:t>
            </a:r>
          </a:p>
          <a:p>
            <a:r>
              <a:rPr lang="en-US" altLang="ar-EG" sz="2400"/>
              <a:t>Suppose there are </a:t>
            </a:r>
            <a:r>
              <a:rPr lang="en-US" altLang="ar-EG" sz="2400" i="1"/>
              <a:t>m</a:t>
            </a:r>
            <a:r>
              <a:rPr lang="en-US" altLang="ar-EG" sz="2400"/>
              <a:t> classes C</a:t>
            </a:r>
            <a:r>
              <a:rPr lang="en-US" altLang="ar-EG" sz="2400" baseline="-25000"/>
              <a:t>1</a:t>
            </a:r>
            <a:r>
              <a:rPr lang="en-US" altLang="ar-EG" sz="2400"/>
              <a:t>, C</a:t>
            </a:r>
            <a:r>
              <a:rPr lang="en-US" altLang="ar-EG" sz="2400" baseline="-25000"/>
              <a:t>2</a:t>
            </a:r>
            <a:r>
              <a:rPr lang="en-US" altLang="ar-EG" sz="2400"/>
              <a:t>, …, C</a:t>
            </a:r>
            <a:r>
              <a:rPr lang="en-US" altLang="ar-EG" sz="2400" baseline="-25000"/>
              <a:t>m</a:t>
            </a:r>
            <a:r>
              <a:rPr lang="en-US" altLang="ar-EG" sz="2400"/>
              <a:t>.</a:t>
            </a:r>
          </a:p>
          <a:p>
            <a:pPr>
              <a:lnSpc>
                <a:spcPct val="90000"/>
              </a:lnSpc>
            </a:pPr>
            <a:r>
              <a:rPr lang="en-US" altLang="ar-EG" sz="2400"/>
              <a:t>Classification is to derive the maximum posteriori, i.e., the maximal P(C</a:t>
            </a:r>
            <a:r>
              <a:rPr lang="en-US" altLang="ar-EG" sz="2400" baseline="-25000"/>
              <a:t>i</a:t>
            </a:r>
            <a:r>
              <a:rPr lang="en-US" altLang="ar-EG" sz="2400"/>
              <a:t>|</a:t>
            </a:r>
            <a:r>
              <a:rPr lang="en-US" altLang="ar-EG" sz="2400" b="1"/>
              <a:t>X</a:t>
            </a:r>
            <a:r>
              <a:rPr lang="en-US" altLang="ar-EG" sz="2400"/>
              <a:t>)</a:t>
            </a:r>
          </a:p>
          <a:p>
            <a:pPr>
              <a:lnSpc>
                <a:spcPct val="90000"/>
              </a:lnSpc>
            </a:pPr>
            <a:r>
              <a:rPr lang="en-US" altLang="ar-EG" sz="2400"/>
              <a:t>This can be derived from Bayes’ theorem</a:t>
            </a:r>
          </a:p>
          <a:p>
            <a:pPr>
              <a:lnSpc>
                <a:spcPct val="90000"/>
              </a:lnSpc>
            </a:pPr>
            <a:endParaRPr lang="en-US" altLang="ar-EG" sz="2400"/>
          </a:p>
          <a:p>
            <a:pPr>
              <a:lnSpc>
                <a:spcPct val="90000"/>
              </a:lnSpc>
            </a:pPr>
            <a:endParaRPr lang="en-US" altLang="ar-EG" sz="2400"/>
          </a:p>
          <a:p>
            <a:pPr>
              <a:lnSpc>
                <a:spcPct val="90000"/>
              </a:lnSpc>
            </a:pPr>
            <a:r>
              <a:rPr lang="en-US" altLang="ar-EG" sz="2400"/>
              <a:t>Since P(X) is constant for all classes, only                                        </a:t>
            </a:r>
          </a:p>
          <a:p>
            <a:pPr>
              <a:lnSpc>
                <a:spcPct val="90000"/>
              </a:lnSpc>
            </a:pPr>
            <a:endParaRPr lang="en-US" altLang="ar-EG" sz="240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ar-EG" sz="2400"/>
              <a:t>needs to be maximized</a:t>
            </a:r>
          </a:p>
        </p:txBody>
      </p:sp>
      <p:graphicFrame>
        <p:nvGraphicFramePr>
          <p:cNvPr id="1598469" name="Object 5">
            <a:extLst>
              <a:ext uri="{FF2B5EF4-FFF2-40B4-BE49-F238E27FC236}">
                <a16:creationId xmlns:a16="http://schemas.microsoft.com/office/drawing/2014/main" id="{DA42F780-51CA-42CE-8EA3-85319B2F4FCC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4648200" y="4114800"/>
          <a:ext cx="2743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01640" imgH="647640" progId="Equation.3">
                  <p:embed/>
                </p:oleObj>
              </mc:Choice>
              <mc:Fallback>
                <p:oleObj name="Equation" r:id="rId2" imgW="2501640" imgH="647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14800"/>
                        <a:ext cx="27432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8471" name="Object 7">
            <a:extLst>
              <a:ext uri="{FF2B5EF4-FFF2-40B4-BE49-F238E27FC236}">
                <a16:creationId xmlns:a16="http://schemas.microsoft.com/office/drawing/2014/main" id="{DEFBF0BB-486C-46F5-A98A-11058536E4EE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4572000" y="5334000"/>
          <a:ext cx="2895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76440" imgH="380880" progId="Equation.3">
                  <p:embed/>
                </p:oleObj>
              </mc:Choice>
              <mc:Fallback>
                <p:oleObj name="Equation" r:id="rId4" imgW="2476440" imgH="380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334000"/>
                        <a:ext cx="28956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4CB28068-7DE4-4928-AB4E-66232964B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4B88-B9AC-417B-8E85-DC1FCFC5285B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156C8BAA-F4D8-4ED7-B1FA-5DEF9605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ar-EG"/>
              <a:t>Data Mining: Concepts and Techniques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3B3AB6CC-51B9-4F65-9DBB-670FD7DD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2C8B-7674-45D6-B0D8-BC79A4CCFC25}" type="slidenum">
              <a:rPr lang="en-US" altLang="ar-EG"/>
              <a:pPr/>
              <a:t>27</a:t>
            </a:fld>
            <a:endParaRPr lang="en-US" altLang="ar-EG"/>
          </a:p>
        </p:txBody>
      </p:sp>
      <p:sp>
        <p:nvSpPr>
          <p:cNvPr id="1851394" name="Rectangle 2">
            <a:extLst>
              <a:ext uri="{FF2B5EF4-FFF2-40B4-BE49-F238E27FC236}">
                <a16:creationId xmlns:a16="http://schemas.microsoft.com/office/drawing/2014/main" id="{F2964645-0D7D-4253-A2FE-972BB88E1E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/>
              <a:t>Derivation of Naïve Bayes Classifier </a:t>
            </a:r>
          </a:p>
        </p:txBody>
      </p:sp>
      <p:sp>
        <p:nvSpPr>
          <p:cNvPr id="1851395" name="Rectangle 3">
            <a:extLst>
              <a:ext uri="{FF2B5EF4-FFF2-40B4-BE49-F238E27FC236}">
                <a16:creationId xmlns:a16="http://schemas.microsoft.com/office/drawing/2014/main" id="{202BC432-9920-4AD1-9E93-17D5DD872A2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3820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ar-EG" sz="2400"/>
              <a:t>A simplified assumption: attributes are conditionally independent (i.e., no dependence relation between attributes):</a:t>
            </a:r>
          </a:p>
          <a:p>
            <a:pPr>
              <a:lnSpc>
                <a:spcPct val="90000"/>
              </a:lnSpc>
            </a:pPr>
            <a:endParaRPr lang="en-US" altLang="ar-EG" sz="2400"/>
          </a:p>
          <a:p>
            <a:pPr>
              <a:lnSpc>
                <a:spcPct val="90000"/>
              </a:lnSpc>
            </a:pPr>
            <a:r>
              <a:rPr lang="en-US" altLang="ar-EG" sz="2400"/>
              <a:t>This greatly reduces the computation cost: Only counts the class distribution</a:t>
            </a:r>
          </a:p>
          <a:p>
            <a:pPr>
              <a:lnSpc>
                <a:spcPct val="90000"/>
              </a:lnSpc>
            </a:pPr>
            <a:r>
              <a:rPr lang="en-US" altLang="ar-EG" sz="2400"/>
              <a:t>If A</a:t>
            </a:r>
            <a:r>
              <a:rPr lang="en-US" altLang="ar-EG" sz="2400" baseline="-25000"/>
              <a:t>k</a:t>
            </a:r>
            <a:r>
              <a:rPr lang="en-US" altLang="ar-EG" sz="2400"/>
              <a:t> is categorical, P(x</a:t>
            </a:r>
            <a:r>
              <a:rPr lang="en-US" altLang="ar-EG" sz="2400" baseline="-25000"/>
              <a:t>k</a:t>
            </a:r>
            <a:r>
              <a:rPr lang="en-US" altLang="ar-EG" sz="2400"/>
              <a:t>|C</a:t>
            </a:r>
            <a:r>
              <a:rPr lang="en-US" altLang="ar-EG" sz="2400" baseline="-25000"/>
              <a:t>i</a:t>
            </a:r>
            <a:r>
              <a:rPr lang="en-US" altLang="ar-EG" sz="2400"/>
              <a:t>) is the # of tuples in C</a:t>
            </a:r>
            <a:r>
              <a:rPr lang="en-US" altLang="ar-EG" sz="2400" baseline="-25000"/>
              <a:t>i</a:t>
            </a:r>
            <a:r>
              <a:rPr lang="en-US" altLang="ar-EG" sz="2400"/>
              <a:t> having value x</a:t>
            </a:r>
            <a:r>
              <a:rPr lang="en-US" altLang="ar-EG" sz="2400" baseline="-25000"/>
              <a:t>k</a:t>
            </a:r>
            <a:r>
              <a:rPr lang="en-US" altLang="ar-EG" sz="2400"/>
              <a:t> for A</a:t>
            </a:r>
            <a:r>
              <a:rPr lang="en-US" altLang="ar-EG" sz="2400" baseline="-25000"/>
              <a:t>k</a:t>
            </a:r>
            <a:r>
              <a:rPr lang="en-US" altLang="ar-EG" sz="2400"/>
              <a:t> divided by |C</a:t>
            </a:r>
            <a:r>
              <a:rPr lang="en-US" altLang="ar-EG" sz="2400" baseline="-25000"/>
              <a:t>i, D</a:t>
            </a:r>
            <a:r>
              <a:rPr lang="en-US" altLang="ar-EG" sz="2400"/>
              <a:t>| (# of tuples of C</a:t>
            </a:r>
            <a:r>
              <a:rPr lang="en-US" altLang="ar-EG" sz="2400" baseline="-25000"/>
              <a:t>i</a:t>
            </a:r>
            <a:r>
              <a:rPr lang="en-US" altLang="ar-EG" sz="2400"/>
              <a:t> in D)</a:t>
            </a:r>
          </a:p>
          <a:p>
            <a:pPr>
              <a:lnSpc>
                <a:spcPct val="90000"/>
              </a:lnSpc>
            </a:pPr>
            <a:r>
              <a:rPr lang="en-US" altLang="ar-EG" sz="2400"/>
              <a:t>If A</a:t>
            </a:r>
            <a:r>
              <a:rPr lang="en-US" altLang="ar-EG" sz="2400" baseline="-25000"/>
              <a:t>k</a:t>
            </a:r>
            <a:r>
              <a:rPr lang="en-US" altLang="ar-EG" sz="2400"/>
              <a:t> is continous-valued, P(x</a:t>
            </a:r>
            <a:r>
              <a:rPr lang="en-US" altLang="ar-EG" sz="2400" baseline="-25000"/>
              <a:t>k</a:t>
            </a:r>
            <a:r>
              <a:rPr lang="en-US" altLang="ar-EG" sz="2400"/>
              <a:t>|C</a:t>
            </a:r>
            <a:r>
              <a:rPr lang="en-US" altLang="ar-EG" sz="2400" baseline="-25000"/>
              <a:t>i</a:t>
            </a:r>
            <a:r>
              <a:rPr lang="en-US" altLang="ar-EG" sz="2400"/>
              <a:t>) is usually computed based on Gaussian distribution with a mean </a:t>
            </a:r>
            <a:r>
              <a:rPr lang="el-GR" altLang="ar-EG" sz="2400"/>
              <a:t>μ</a:t>
            </a:r>
            <a:r>
              <a:rPr lang="en-US" altLang="ar-EG" sz="2400"/>
              <a:t> and standard deviation </a:t>
            </a:r>
            <a:r>
              <a:rPr lang="el-GR" altLang="ar-EG" sz="2400"/>
              <a:t>σ</a:t>
            </a:r>
          </a:p>
          <a:p>
            <a:pPr>
              <a:lnSpc>
                <a:spcPct val="90000"/>
              </a:lnSpc>
            </a:pPr>
            <a:endParaRPr lang="en-US" altLang="ar-EG" sz="240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ar-EG" sz="2400"/>
              <a:t>and P(x</a:t>
            </a:r>
            <a:r>
              <a:rPr lang="en-US" altLang="ar-EG" sz="2400" baseline="-25000"/>
              <a:t>k</a:t>
            </a:r>
            <a:r>
              <a:rPr lang="en-US" altLang="ar-EG" sz="2400"/>
              <a:t>|C</a:t>
            </a:r>
            <a:r>
              <a:rPr lang="en-US" altLang="ar-EG" sz="2400" baseline="-25000"/>
              <a:t>i</a:t>
            </a:r>
            <a:r>
              <a:rPr lang="en-US" altLang="ar-EG" sz="2400"/>
              <a:t>) is </a:t>
            </a:r>
          </a:p>
          <a:p>
            <a:pPr>
              <a:lnSpc>
                <a:spcPct val="90000"/>
              </a:lnSpc>
            </a:pPr>
            <a:endParaRPr lang="en-US" altLang="ar-EG" sz="2400"/>
          </a:p>
        </p:txBody>
      </p:sp>
      <p:graphicFrame>
        <p:nvGraphicFramePr>
          <p:cNvPr id="1851402" name="Object 10">
            <a:extLst>
              <a:ext uri="{FF2B5EF4-FFF2-40B4-BE49-F238E27FC236}">
                <a16:creationId xmlns:a16="http://schemas.microsoft.com/office/drawing/2014/main" id="{7E36C731-3227-471C-8F2C-3F6E42D101E7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2438400" y="2057400"/>
          <a:ext cx="60071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89240" imgH="507960" progId="Equation.3">
                  <p:embed/>
                </p:oleObj>
              </mc:Choice>
              <mc:Fallback>
                <p:oleObj name="Equation" r:id="rId2" imgW="4089240" imgH="507960" progId="Equation.3">
                  <p:embed/>
                  <p:pic>
                    <p:nvPicPr>
                      <p:cNvPr id="0" name="Object 10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057400"/>
                        <a:ext cx="60071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1404" name="Object 12">
            <a:extLst>
              <a:ext uri="{FF2B5EF4-FFF2-40B4-BE49-F238E27FC236}">
                <a16:creationId xmlns:a16="http://schemas.microsoft.com/office/drawing/2014/main" id="{32125FB3-CF85-40A0-B4B6-463D5791581A}"/>
              </a:ext>
            </a:extLst>
          </p:cNvPr>
          <p:cNvGraphicFramePr>
            <a:graphicFrameLocks/>
          </p:cNvGraphicFramePr>
          <p:nvPr>
            <p:ph sz="quarter" idx="3"/>
          </p:nvPr>
        </p:nvGraphicFramePr>
        <p:xfrm>
          <a:off x="4191000" y="5029200"/>
          <a:ext cx="3200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63560" imgH="482400" progId="Equation.3">
                  <p:embed/>
                </p:oleObj>
              </mc:Choice>
              <mc:Fallback>
                <p:oleObj name="Equation" r:id="rId4" imgW="1663560" imgH="48240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029200"/>
                        <a:ext cx="3200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1406" name="Object 14">
            <a:extLst>
              <a:ext uri="{FF2B5EF4-FFF2-40B4-BE49-F238E27FC236}">
                <a16:creationId xmlns:a16="http://schemas.microsoft.com/office/drawing/2014/main" id="{01641F38-B482-440E-A784-10E6AFEEBF4E}"/>
              </a:ext>
            </a:extLst>
          </p:cNvPr>
          <p:cNvGraphicFramePr>
            <a:graphicFrameLocks/>
          </p:cNvGraphicFramePr>
          <p:nvPr/>
        </p:nvGraphicFramePr>
        <p:xfrm>
          <a:off x="4191000" y="5943600"/>
          <a:ext cx="281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25400" imgH="241200" progId="Equation.3">
                  <p:embed/>
                </p:oleObj>
              </mc:Choice>
              <mc:Fallback>
                <p:oleObj name="Equation" r:id="rId6" imgW="1625400" imgH="24120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943600"/>
                        <a:ext cx="2819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C225633-6AC3-4444-BA9A-FC42D032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BFE1-EAEE-483B-BDFE-3E18B15732F6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4B73B22-6434-46AD-8D01-49AD891D3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ar-EG"/>
              <a:t>Data Mining: Concepts and Techniques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3F1858-96AC-4238-A422-90043ED36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2E78-3378-4AB8-B5E0-7DE8FE4F6FFC}" type="slidenum">
              <a:rPr lang="en-US" altLang="ar-EG"/>
              <a:pPr/>
              <a:t>28</a:t>
            </a:fld>
            <a:endParaRPr lang="en-US" altLang="ar-EG"/>
          </a:p>
        </p:txBody>
      </p:sp>
      <p:sp>
        <p:nvSpPr>
          <p:cNvPr id="1599490" name="Rectangle 2">
            <a:extLst>
              <a:ext uri="{FF2B5EF4-FFF2-40B4-BE49-F238E27FC236}">
                <a16:creationId xmlns:a16="http://schemas.microsoft.com/office/drawing/2014/main" id="{895B9A7B-60DC-4993-A505-7A5A85203F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r>
              <a:rPr lang="en-US" altLang="ar-EG" sz="3200"/>
              <a:t>Naïve Bayesian Classifier: Training Dataset</a:t>
            </a:r>
          </a:p>
        </p:txBody>
      </p:sp>
      <p:sp>
        <p:nvSpPr>
          <p:cNvPr id="1599492" name="Text Box 4">
            <a:extLst>
              <a:ext uri="{FF2B5EF4-FFF2-40B4-BE49-F238E27FC236}">
                <a16:creationId xmlns:a16="http://schemas.microsoft.com/office/drawing/2014/main" id="{A61A3FD9-3893-478E-853A-23AF1F4F0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57400"/>
            <a:ext cx="3429000" cy="310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ar-EG" sz="2000"/>
              <a:t>Class:</a:t>
            </a:r>
          </a:p>
          <a:p>
            <a:pPr>
              <a:lnSpc>
                <a:spcPct val="110000"/>
              </a:lnSpc>
            </a:pPr>
            <a:r>
              <a:rPr lang="en-US" altLang="ar-EG" sz="2000"/>
              <a:t>C1:buys_computer = ‘yes’</a:t>
            </a:r>
          </a:p>
          <a:p>
            <a:pPr>
              <a:lnSpc>
                <a:spcPct val="110000"/>
              </a:lnSpc>
            </a:pPr>
            <a:r>
              <a:rPr lang="en-US" altLang="ar-EG" sz="2000"/>
              <a:t>C2:buys_computer = ‘no’</a:t>
            </a:r>
          </a:p>
          <a:p>
            <a:pPr>
              <a:lnSpc>
                <a:spcPct val="110000"/>
              </a:lnSpc>
            </a:pPr>
            <a:endParaRPr lang="en-US" altLang="ar-EG" sz="2000"/>
          </a:p>
          <a:p>
            <a:pPr>
              <a:lnSpc>
                <a:spcPct val="110000"/>
              </a:lnSpc>
            </a:pPr>
            <a:r>
              <a:rPr lang="en-US" altLang="ar-EG" sz="2000"/>
              <a:t>Data sample </a:t>
            </a:r>
          </a:p>
          <a:p>
            <a:pPr>
              <a:lnSpc>
                <a:spcPct val="110000"/>
              </a:lnSpc>
            </a:pPr>
            <a:r>
              <a:rPr lang="en-US" altLang="ar-EG" sz="2000"/>
              <a:t>X = (age &lt;=30,</a:t>
            </a:r>
          </a:p>
          <a:p>
            <a:pPr>
              <a:lnSpc>
                <a:spcPct val="110000"/>
              </a:lnSpc>
            </a:pPr>
            <a:r>
              <a:rPr lang="en-US" altLang="ar-EG" sz="2000"/>
              <a:t>Income = medium,</a:t>
            </a:r>
          </a:p>
          <a:p>
            <a:pPr>
              <a:lnSpc>
                <a:spcPct val="110000"/>
              </a:lnSpc>
            </a:pPr>
            <a:r>
              <a:rPr lang="en-US" altLang="ar-EG" sz="2000"/>
              <a:t>Student = yes</a:t>
            </a:r>
          </a:p>
          <a:p>
            <a:pPr>
              <a:lnSpc>
                <a:spcPct val="110000"/>
              </a:lnSpc>
            </a:pPr>
            <a:r>
              <a:rPr lang="en-US" altLang="ar-EG" sz="2000"/>
              <a:t>Credit_rating = Fair)</a:t>
            </a:r>
          </a:p>
        </p:txBody>
      </p:sp>
      <p:graphicFrame>
        <p:nvGraphicFramePr>
          <p:cNvPr id="1599493" name="Object 5">
            <a:extLst>
              <a:ext uri="{FF2B5EF4-FFF2-40B4-BE49-F238E27FC236}">
                <a16:creationId xmlns:a16="http://schemas.microsoft.com/office/drawing/2014/main" id="{8FAC886A-3769-4CD7-B47F-1878CC3E811E}"/>
              </a:ext>
            </a:extLst>
          </p:cNvPr>
          <p:cNvGraphicFramePr>
            <a:graphicFrameLocks/>
          </p:cNvGraphicFramePr>
          <p:nvPr>
            <p:ph idx="1"/>
          </p:nvPr>
        </p:nvGraphicFramePr>
        <p:xfrm>
          <a:off x="3524250" y="990600"/>
          <a:ext cx="5395913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324438" imgH="4457652" progId="Excel.Sheet.8">
                  <p:embed/>
                </p:oleObj>
              </mc:Choice>
              <mc:Fallback>
                <p:oleObj name="Worksheet" r:id="rId2" imgW="4324438" imgH="4457652" progId="Excel.Shee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990600"/>
                        <a:ext cx="5395913" cy="556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CF2BF-F161-4089-94CD-6450499B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37A2-6EBD-43F5-8BD3-E99B2D10EA0E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3C931-55BB-4171-889F-1CA7F5B6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ar-EG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31151-A60A-4836-8368-4BC1AC6F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6A6B-F5B4-4F35-BCEB-71A808F91B73}" type="slidenum">
              <a:rPr lang="en-US" altLang="ar-EG"/>
              <a:pPr/>
              <a:t>29</a:t>
            </a:fld>
            <a:endParaRPr lang="en-US" altLang="ar-EG"/>
          </a:p>
        </p:txBody>
      </p:sp>
      <p:sp>
        <p:nvSpPr>
          <p:cNvPr id="1600514" name="Rectangle 2">
            <a:extLst>
              <a:ext uri="{FF2B5EF4-FFF2-40B4-BE49-F238E27FC236}">
                <a16:creationId xmlns:a16="http://schemas.microsoft.com/office/drawing/2014/main" id="{EF0A10FB-2DEC-4073-937D-53CBC48BEC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067800" cy="609600"/>
          </a:xfrm>
        </p:spPr>
        <p:txBody>
          <a:bodyPr/>
          <a:lstStyle/>
          <a:p>
            <a:r>
              <a:rPr lang="en-US" altLang="ar-EG"/>
              <a:t>Naïve Bayesian Classifier:  An Example</a:t>
            </a:r>
          </a:p>
        </p:txBody>
      </p:sp>
      <p:sp>
        <p:nvSpPr>
          <p:cNvPr id="1600515" name="Rectangle 3">
            <a:extLst>
              <a:ext uri="{FF2B5EF4-FFF2-40B4-BE49-F238E27FC236}">
                <a16:creationId xmlns:a16="http://schemas.microsoft.com/office/drawing/2014/main" id="{23567952-5F7D-475E-A839-C3F1528EC5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ar-EG" sz="2000"/>
              <a:t>P(C</a:t>
            </a:r>
            <a:r>
              <a:rPr lang="en-US" altLang="ar-EG" sz="2000" baseline="-25000"/>
              <a:t>i</a:t>
            </a:r>
            <a:r>
              <a:rPr lang="en-US" altLang="ar-EG" sz="2000"/>
              <a:t>):    </a:t>
            </a:r>
            <a:r>
              <a:rPr lang="en-US" altLang="ar-EG" sz="1600"/>
              <a:t>P(buys_computer = “yes”)  = 9/14 = 0.643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ar-EG" sz="1600"/>
              <a:t>                    P(buys_computer = “no”) = 5/14= 0.357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ar-EG" sz="1600"/>
          </a:p>
          <a:p>
            <a:pPr>
              <a:lnSpc>
                <a:spcPct val="80000"/>
              </a:lnSpc>
            </a:pPr>
            <a:r>
              <a:rPr lang="en-US" altLang="ar-EG" sz="2000"/>
              <a:t>Compute P(X|C</a:t>
            </a:r>
            <a:r>
              <a:rPr lang="en-US" altLang="ar-EG" sz="2000" baseline="-25000"/>
              <a:t>i</a:t>
            </a:r>
            <a:r>
              <a:rPr lang="en-US" altLang="ar-EG" sz="2000"/>
              <a:t>) for each class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ar-EG" sz="1600"/>
              <a:t>     P(age = “&lt;=30” | buys_computer = “yes”)  = 2/9 = 0.222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ar-EG" sz="1600"/>
              <a:t>     P(age = “&lt;= 30” | buys_computer = “no”) = 3/5 = 0.6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ar-EG" sz="1600"/>
              <a:t>     P(income = “medium” | buys_computer = “yes”) = 4/9 = 0.444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ar-EG" sz="1600"/>
              <a:t>     P(income = “medium” | buys_computer = “no”) = 2/5 = 0.4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ar-EG" sz="1600"/>
              <a:t>     P(student = “yes” | buys_computer = “yes) = 6/9 = 0.667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ar-EG" sz="1600"/>
              <a:t>     P(student = “yes” | buys_computer = “no”) = 1/5 = 0.2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ar-EG" sz="1600"/>
              <a:t>     P(credit_rating = “fair” | buys_computer = “yes”) = 6/9 = 0.667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ar-EG" sz="1600"/>
              <a:t>     P(credit_rating = “fair” | buys_computer = “no”) = 2/5 = 0.4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ar-EG" sz="1600"/>
          </a:p>
          <a:p>
            <a:pPr>
              <a:lnSpc>
                <a:spcPct val="80000"/>
              </a:lnSpc>
            </a:pPr>
            <a:r>
              <a:rPr lang="en-US" altLang="ar-EG" sz="1600" b="1"/>
              <a:t> X = (age &lt;= 30 , income = medium, student = yes, credit_rating = fair)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ar-EG" sz="16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ar-EG" sz="1600"/>
              <a:t> </a:t>
            </a:r>
            <a:r>
              <a:rPr lang="en-US" altLang="ar-EG" sz="1600" b="1"/>
              <a:t>P(X|C</a:t>
            </a:r>
            <a:r>
              <a:rPr lang="en-US" altLang="ar-EG" sz="1600" b="1" baseline="-25000"/>
              <a:t>i</a:t>
            </a:r>
            <a:r>
              <a:rPr lang="en-US" altLang="ar-EG" sz="1600" b="1"/>
              <a:t>) :</a:t>
            </a:r>
            <a:r>
              <a:rPr lang="en-US" altLang="ar-EG" sz="1600"/>
              <a:t> P(X|buys_computer = “yes”) = 0.222 x 0.444 x 0.667 x 0.667 = 0.044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ar-EG" sz="1600"/>
              <a:t>                P(X|buys_computer = “no”) = 0.6 x 0.4 x 0.2 x 0.4 = 0.019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ar-EG" sz="1600" b="1"/>
              <a:t>P(X|C</a:t>
            </a:r>
            <a:r>
              <a:rPr lang="en-US" altLang="ar-EG" sz="1600" b="1" baseline="-25000"/>
              <a:t>i</a:t>
            </a:r>
            <a:r>
              <a:rPr lang="en-US" altLang="ar-EG" sz="1600" b="1"/>
              <a:t>)*P(C</a:t>
            </a:r>
            <a:r>
              <a:rPr lang="en-US" altLang="ar-EG" sz="1600" b="1" baseline="-25000"/>
              <a:t>i</a:t>
            </a:r>
            <a:r>
              <a:rPr lang="en-US" altLang="ar-EG" sz="1600" b="1"/>
              <a:t>) : </a:t>
            </a:r>
            <a:r>
              <a:rPr lang="en-US" altLang="ar-EG" sz="1600"/>
              <a:t>P(X|buys_computer = “yes”) * P(buys_computer = “yes”) = 0.028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ar-EG" sz="1600" b="1"/>
              <a:t>		             </a:t>
            </a:r>
            <a:r>
              <a:rPr lang="en-US" altLang="ar-EG" sz="1600"/>
              <a:t>P(X|buys_computer = “no”) * P(buys_computer = “no”) = 0.007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ar-EG" sz="16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ar-EG" sz="1600" b="1"/>
              <a:t>Therefore,  X belongs to class (“buys_computer = yes”)</a:t>
            </a:r>
            <a:r>
              <a:rPr lang="en-US" altLang="ar-EG" sz="1400" b="1"/>
              <a:t>		</a:t>
            </a: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2DE58064-41A2-41F2-B181-FA1BF968A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6920-9D59-4086-8EBC-A831687EACF5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4CDA847-67D6-4E27-8894-AB98D9182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ar-EG"/>
              <a:t>Data Mining: Concepts and Techniques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3533F07-6009-4332-8111-0009EED8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8D27-3E14-4950-8978-4D45738DF6D7}" type="slidenum">
              <a:rPr lang="en-US" altLang="ar-EG"/>
              <a:pPr/>
              <a:t>3</a:t>
            </a:fld>
            <a:endParaRPr lang="en-US" altLang="ar-EG"/>
          </a:p>
        </p:txBody>
      </p:sp>
      <p:sp>
        <p:nvSpPr>
          <p:cNvPr id="1824770" name="Rectangle 2">
            <a:extLst>
              <a:ext uri="{FF2B5EF4-FFF2-40B4-BE49-F238E27FC236}">
                <a16:creationId xmlns:a16="http://schemas.microsoft.com/office/drawing/2014/main" id="{862565FB-F505-45E7-BD6B-0D9A6352AB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altLang="ar-EG" sz="3200"/>
              <a:t>Chapter 6. Classification and Prediction</a:t>
            </a:r>
          </a:p>
        </p:txBody>
      </p:sp>
      <p:sp>
        <p:nvSpPr>
          <p:cNvPr id="1824771" name="Rectangle 3">
            <a:extLst>
              <a:ext uri="{FF2B5EF4-FFF2-40B4-BE49-F238E27FC236}">
                <a16:creationId xmlns:a16="http://schemas.microsoft.com/office/drawing/2014/main" id="{723F690D-82A5-49BC-A1A7-822C25FAA7A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lnSpc>
                <a:spcPct val="150000"/>
              </a:lnSpc>
            </a:pPr>
            <a:r>
              <a:rPr lang="en-US" altLang="ar-EG" sz="2000"/>
              <a:t>What is classification? What is prediction?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Issues regarding classification and prediction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Classification by decision tree induction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Bayesian classification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Rule-based classification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Classification by back propagation</a:t>
            </a:r>
          </a:p>
        </p:txBody>
      </p:sp>
      <p:sp>
        <p:nvSpPr>
          <p:cNvPr id="1824772" name="Rectangle 4">
            <a:extLst>
              <a:ext uri="{FF2B5EF4-FFF2-40B4-BE49-F238E27FC236}">
                <a16:creationId xmlns:a16="http://schemas.microsoft.com/office/drawing/2014/main" id="{B7ADC5C7-8070-4C88-9787-48F95066ABE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ar-EG" sz="2000"/>
              <a:t>Support Vector Machines (SVM) 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Associative classification 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Lazy learners (or learning from your neighbors)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Other classification methods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Prediction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Accuracy and error measures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Ensemble methods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Model selection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Summary</a:t>
            </a:r>
          </a:p>
          <a:p>
            <a:pPr>
              <a:lnSpc>
                <a:spcPct val="90000"/>
              </a:lnSpc>
            </a:pPr>
            <a:endParaRPr lang="en-US" altLang="ar-EG" sz="2000"/>
          </a:p>
        </p:txBody>
      </p:sp>
      <p:sp>
        <p:nvSpPr>
          <p:cNvPr id="1824773" name="AutoShape 5">
            <a:extLst>
              <a:ext uri="{FF2B5EF4-FFF2-40B4-BE49-F238E27FC236}">
                <a16:creationId xmlns:a16="http://schemas.microsoft.com/office/drawing/2014/main" id="{94A8CA77-F04B-437F-B94B-87EF3905E12F}"/>
              </a:ext>
            </a:extLst>
          </p:cNvPr>
          <p:cNvSpPr>
            <a:spLocks noChangeArrowheads="1"/>
          </p:cNvSpPr>
          <p:nvPr/>
        </p:nvSpPr>
        <p:spPr bwMode="auto">
          <a:xfrm rot="362054" flipV="1">
            <a:off x="3657600" y="2133600"/>
            <a:ext cx="609600" cy="76200"/>
          </a:xfrm>
          <a:prstGeom prst="left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F3FE6-4563-43B7-8717-B9D98BE6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52B3-9755-465D-87E7-FE43EF3A44BB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61A59-B0AB-48D7-9F1D-0AAF4D56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ar-EG"/>
              <a:t>Data Mining: Concepts and Techniques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EB305-7386-47C0-8744-666B0896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A492-B2C1-4288-A010-5CCB41735166}" type="slidenum">
              <a:rPr lang="en-US" altLang="ar-EG"/>
              <a:pPr/>
              <a:t>30</a:t>
            </a:fld>
            <a:endParaRPr lang="en-US" altLang="ar-EG"/>
          </a:p>
        </p:txBody>
      </p:sp>
      <p:sp>
        <p:nvSpPr>
          <p:cNvPr id="1849346" name="Rectangle 2">
            <a:extLst>
              <a:ext uri="{FF2B5EF4-FFF2-40B4-BE49-F238E27FC236}">
                <a16:creationId xmlns:a16="http://schemas.microsoft.com/office/drawing/2014/main" id="{64F07863-17EE-4C13-9A34-8EBA3F94C0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/>
              <a:t>Avoiding the 0-Probability Problem</a:t>
            </a:r>
          </a:p>
        </p:txBody>
      </p:sp>
      <p:sp>
        <p:nvSpPr>
          <p:cNvPr id="1849347" name="Rectangle 3">
            <a:extLst>
              <a:ext uri="{FF2B5EF4-FFF2-40B4-BE49-F238E27FC236}">
                <a16:creationId xmlns:a16="http://schemas.microsoft.com/office/drawing/2014/main" id="{5D82CB3C-A169-491B-957E-126A9E45FED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382000" cy="5105400"/>
          </a:xfrm>
        </p:spPr>
        <p:txBody>
          <a:bodyPr/>
          <a:lstStyle/>
          <a:p>
            <a:r>
              <a:rPr lang="en-US" altLang="ar-EG" sz="2000"/>
              <a:t>Naïve Bayesian prediction requires each conditional prob. be non-zero.  Otherwise, the predicted prob. will be zero</a:t>
            </a:r>
          </a:p>
          <a:p>
            <a:endParaRPr lang="en-US" altLang="ar-EG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ar-EG" sz="2000" b="1"/>
              <a:t>	</a:t>
            </a:r>
          </a:p>
          <a:p>
            <a:endParaRPr lang="en-US" altLang="ar-EG" sz="2000" b="1"/>
          </a:p>
          <a:p>
            <a:r>
              <a:rPr lang="en-US" altLang="ar-EG" sz="2000"/>
              <a:t>Ex. Suppose a dataset with 1000 tuples, income=low (0), income= medium (990), and income = high (10), </a:t>
            </a:r>
          </a:p>
          <a:p>
            <a:r>
              <a:rPr lang="en-US" altLang="ar-EG" sz="2000"/>
              <a:t>Use Laplacian correction (or Laplacian estimator)</a:t>
            </a:r>
          </a:p>
          <a:p>
            <a:pPr lvl="1"/>
            <a:r>
              <a:rPr lang="en-US" altLang="ar-EG" sz="2000"/>
              <a:t>Adding 1 to each case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ar-EG" sz="2000"/>
              <a:t>Prob(income = low) = 1/1003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ar-EG" sz="2000"/>
              <a:t>Prob(income = medium) = 991/1003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ar-EG" sz="2000"/>
              <a:t>Prob(income = high) = 11/1003</a:t>
            </a:r>
          </a:p>
          <a:p>
            <a:pPr lvl="1"/>
            <a:r>
              <a:rPr lang="en-US" altLang="ar-EG" sz="2000"/>
              <a:t>The “corrected” prob. estimates are close to their “uncorrected” counterparts</a:t>
            </a:r>
          </a:p>
        </p:txBody>
      </p:sp>
      <p:graphicFrame>
        <p:nvGraphicFramePr>
          <p:cNvPr id="1849348" name="Object 4">
            <a:extLst>
              <a:ext uri="{FF2B5EF4-FFF2-40B4-BE49-F238E27FC236}">
                <a16:creationId xmlns:a16="http://schemas.microsoft.com/office/drawing/2014/main" id="{849B066B-8411-4DD8-BED3-34C5DFB8C937}"/>
              </a:ext>
            </a:extLst>
          </p:cNvPr>
          <p:cNvGraphicFramePr>
            <a:graphicFrameLocks/>
          </p:cNvGraphicFramePr>
          <p:nvPr>
            <p:ph sz="half" idx="2"/>
          </p:nvPr>
        </p:nvGraphicFramePr>
        <p:xfrm>
          <a:off x="1981200" y="2133600"/>
          <a:ext cx="3505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5080" imgH="507960" progId="Equation.3">
                  <p:embed/>
                </p:oleObj>
              </mc:Choice>
              <mc:Fallback>
                <p:oleObj name="Equation" r:id="rId2" imgW="1765080" imgH="50796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133600"/>
                        <a:ext cx="3505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A091A-D8D5-4B2F-8159-45AA6C3E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7982-666C-4997-B11F-26AFEDAF8434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A49AF-0EE5-46A6-B5B5-1AC3F349D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ar-EG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183F5-12D5-4E79-BB1D-8DCFB2844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52E1-D355-4970-89B1-30054AF19B03}" type="slidenum">
              <a:rPr lang="en-US" altLang="ar-EG"/>
              <a:pPr/>
              <a:t>31</a:t>
            </a:fld>
            <a:endParaRPr lang="en-US" altLang="ar-EG"/>
          </a:p>
        </p:txBody>
      </p:sp>
      <p:sp>
        <p:nvSpPr>
          <p:cNvPr id="1601538" name="Rectangle 2">
            <a:extLst>
              <a:ext uri="{FF2B5EF4-FFF2-40B4-BE49-F238E27FC236}">
                <a16:creationId xmlns:a16="http://schemas.microsoft.com/office/drawing/2014/main" id="{7BA64FB7-701A-47E7-B892-5C487F823D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r>
              <a:rPr lang="en-US" altLang="ar-EG"/>
              <a:t>Naïve Bayesian Classifier: Comments</a:t>
            </a:r>
          </a:p>
        </p:txBody>
      </p:sp>
      <p:sp>
        <p:nvSpPr>
          <p:cNvPr id="1601539" name="Rectangle 3">
            <a:extLst>
              <a:ext uri="{FF2B5EF4-FFF2-40B4-BE49-F238E27FC236}">
                <a16:creationId xmlns:a16="http://schemas.microsoft.com/office/drawing/2014/main" id="{8A80F9CB-D6F6-4B70-8AFF-BE1D4BF867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05400"/>
          </a:xfrm>
        </p:spPr>
        <p:txBody>
          <a:bodyPr/>
          <a:lstStyle/>
          <a:p>
            <a:r>
              <a:rPr lang="en-US" altLang="ar-EG" sz="2400"/>
              <a:t>Advantages </a:t>
            </a:r>
          </a:p>
          <a:p>
            <a:pPr lvl="1"/>
            <a:r>
              <a:rPr lang="en-US" altLang="ar-EG" sz="2400"/>
              <a:t>Easy to implement </a:t>
            </a:r>
          </a:p>
          <a:p>
            <a:pPr lvl="1"/>
            <a:r>
              <a:rPr lang="en-US" altLang="ar-EG" sz="2400"/>
              <a:t>Good results obtained in most of the cases</a:t>
            </a:r>
          </a:p>
          <a:p>
            <a:r>
              <a:rPr lang="en-US" altLang="ar-EG" sz="2400"/>
              <a:t>Disadvantages</a:t>
            </a:r>
          </a:p>
          <a:p>
            <a:pPr lvl="1"/>
            <a:r>
              <a:rPr lang="en-US" altLang="ar-EG" sz="2400"/>
              <a:t>Assumption: class conditional independence, therefore loss of accuracy</a:t>
            </a:r>
          </a:p>
          <a:p>
            <a:pPr lvl="1"/>
            <a:r>
              <a:rPr lang="en-US" altLang="ar-EG" sz="2400"/>
              <a:t>Practically, dependencies exist among variables </a:t>
            </a:r>
          </a:p>
          <a:p>
            <a:pPr lvl="2"/>
            <a:r>
              <a:rPr lang="en-US" altLang="ar-EG" sz="2000"/>
              <a:t>E.g.,  hospitals: patients: Profile: age, family history, etc.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ar-EG" sz="2000"/>
              <a:t> Symptoms: fever, cough etc., Disease: lung cancer, diabetes, etc. </a:t>
            </a:r>
          </a:p>
          <a:p>
            <a:pPr lvl="2"/>
            <a:r>
              <a:rPr lang="en-US" altLang="ar-EG" sz="2000"/>
              <a:t>Dependencies among these cannot be modeled by Naïve Bayesian Classifier</a:t>
            </a:r>
          </a:p>
          <a:p>
            <a:r>
              <a:rPr lang="en-US" altLang="ar-EG" sz="2400"/>
              <a:t>How to deal with these dependencies?</a:t>
            </a:r>
          </a:p>
          <a:p>
            <a:pPr lvl="1"/>
            <a:r>
              <a:rPr lang="en-US" altLang="ar-EG" sz="2400"/>
              <a:t>Bayesian Belief Networks </a:t>
            </a:r>
          </a:p>
        </p:txBody>
      </p:sp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C24FADF-0D04-40CE-85EA-96445FA1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0576-68DE-4E29-8763-3DF0EF779EA9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B2E6421-0EDC-47A0-B1B0-D2C10324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ar-EG"/>
              <a:t>Data Mining: Concepts and Techniques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748B316-D675-4733-9869-6EEFABDB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6951-4523-4F37-A570-355CFF8347B8}" type="slidenum">
              <a:rPr lang="en-US" altLang="ar-EG"/>
              <a:pPr/>
              <a:t>32</a:t>
            </a:fld>
            <a:endParaRPr lang="en-US" altLang="ar-EG"/>
          </a:p>
        </p:txBody>
      </p:sp>
      <p:sp>
        <p:nvSpPr>
          <p:cNvPr id="1602562" name="Rectangle 2">
            <a:extLst>
              <a:ext uri="{FF2B5EF4-FFF2-40B4-BE49-F238E27FC236}">
                <a16:creationId xmlns:a16="http://schemas.microsoft.com/office/drawing/2014/main" id="{E82D469B-BA74-4AFC-B751-94C8931A53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/>
              <a:t>Bayesian Belief Networks</a:t>
            </a:r>
          </a:p>
        </p:txBody>
      </p:sp>
      <p:sp>
        <p:nvSpPr>
          <p:cNvPr id="1602563" name="Rectangle 3">
            <a:extLst>
              <a:ext uri="{FF2B5EF4-FFF2-40B4-BE49-F238E27FC236}">
                <a16:creationId xmlns:a16="http://schemas.microsoft.com/office/drawing/2014/main" id="{2755D075-0471-402F-8C73-B2F176D251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5029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ar-EG" sz="2400"/>
              <a:t>Bayesian belief network allows a </a:t>
            </a:r>
            <a:r>
              <a:rPr lang="en-US" altLang="ar-EG" sz="2400" i="1"/>
              <a:t>subset</a:t>
            </a:r>
            <a:r>
              <a:rPr lang="en-US" altLang="ar-EG" sz="2400"/>
              <a:t> of the variables conditionally independent</a:t>
            </a:r>
          </a:p>
          <a:p>
            <a:pPr>
              <a:lnSpc>
                <a:spcPct val="130000"/>
              </a:lnSpc>
            </a:pPr>
            <a:r>
              <a:rPr lang="en-US" altLang="ar-EG" sz="2400"/>
              <a:t>A graphical model of causal relationships</a:t>
            </a:r>
          </a:p>
          <a:p>
            <a:pPr lvl="1"/>
            <a:r>
              <a:rPr lang="en-US" altLang="ar-EG" sz="2400"/>
              <a:t>Represents </a:t>
            </a:r>
            <a:r>
              <a:rPr lang="en-US" altLang="ar-EG" sz="2400" u="sng"/>
              <a:t>dependency</a:t>
            </a:r>
            <a:r>
              <a:rPr lang="en-US" altLang="ar-EG" sz="2400"/>
              <a:t> among the variables </a:t>
            </a:r>
          </a:p>
          <a:p>
            <a:pPr lvl="1"/>
            <a:r>
              <a:rPr lang="en-US" altLang="ar-EG" sz="2400"/>
              <a:t>Gives a specification of joint probability distribution </a:t>
            </a:r>
          </a:p>
        </p:txBody>
      </p:sp>
      <p:sp>
        <p:nvSpPr>
          <p:cNvPr id="1602564" name="AutoShape 4">
            <a:extLst>
              <a:ext uri="{FF2B5EF4-FFF2-40B4-BE49-F238E27FC236}">
                <a16:creationId xmlns:a16="http://schemas.microsoft.com/office/drawing/2014/main" id="{0EAFA5B7-6D44-4B3A-A9B8-07B55437C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76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ar-EG" sz="2400" b="1"/>
              <a:t>X</a:t>
            </a:r>
          </a:p>
        </p:txBody>
      </p:sp>
      <p:grpSp>
        <p:nvGrpSpPr>
          <p:cNvPr id="1602574" name="Group 14">
            <a:extLst>
              <a:ext uri="{FF2B5EF4-FFF2-40B4-BE49-F238E27FC236}">
                <a16:creationId xmlns:a16="http://schemas.microsoft.com/office/drawing/2014/main" id="{8C9B7A97-EAD6-4F39-9FCD-76808BBE9A32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419600"/>
            <a:ext cx="1905000" cy="1905000"/>
            <a:chOff x="1344" y="2400"/>
            <a:chExt cx="1200" cy="1200"/>
          </a:xfrm>
        </p:grpSpPr>
        <p:sp>
          <p:nvSpPr>
            <p:cNvPr id="1602565" name="AutoShape 5">
              <a:extLst>
                <a:ext uri="{FF2B5EF4-FFF2-40B4-BE49-F238E27FC236}">
                  <a16:creationId xmlns:a16="http://schemas.microsoft.com/office/drawing/2014/main" id="{D5946EFD-AE27-40F8-81BE-B539013A8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640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ar-EG" sz="2400" b="1"/>
                <a:t>Y</a:t>
              </a:r>
            </a:p>
          </p:txBody>
        </p:sp>
        <p:sp>
          <p:nvSpPr>
            <p:cNvPr id="1602566" name="AutoShape 6">
              <a:extLst>
                <a:ext uri="{FF2B5EF4-FFF2-40B4-BE49-F238E27FC236}">
                  <a16:creationId xmlns:a16="http://schemas.microsoft.com/office/drawing/2014/main" id="{7777BF40-BFAD-4225-981C-80DDD8A7F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6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ar-EG" sz="2400" b="1"/>
                <a:t>Z</a:t>
              </a:r>
            </a:p>
          </p:txBody>
        </p:sp>
        <p:sp>
          <p:nvSpPr>
            <p:cNvPr id="1602567" name="Line 7">
              <a:extLst>
                <a:ext uri="{FF2B5EF4-FFF2-40B4-BE49-F238E27FC236}">
                  <a16:creationId xmlns:a16="http://schemas.microsoft.com/office/drawing/2014/main" id="{B19BA733-BC5B-4152-AD0B-1BEFD045E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9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ar-EG"/>
            </a:p>
          </p:txBody>
        </p:sp>
        <p:sp>
          <p:nvSpPr>
            <p:cNvPr id="1602568" name="Line 8">
              <a:extLst>
                <a:ext uri="{FF2B5EF4-FFF2-40B4-BE49-F238E27FC236}">
                  <a16:creationId xmlns:a16="http://schemas.microsoft.com/office/drawing/2014/main" id="{8A2854CC-2061-4AEB-A2B6-650476C786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880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ar-EG"/>
            </a:p>
          </p:txBody>
        </p:sp>
        <p:sp>
          <p:nvSpPr>
            <p:cNvPr id="1602569" name="AutoShape 9">
              <a:extLst>
                <a:ext uri="{FF2B5EF4-FFF2-40B4-BE49-F238E27FC236}">
                  <a16:creationId xmlns:a16="http://schemas.microsoft.com/office/drawing/2014/main" id="{B13F7F7E-018C-4906-99BA-D90787533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312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ar-EG" sz="2400" b="1"/>
                <a:t>P</a:t>
              </a:r>
            </a:p>
          </p:txBody>
        </p:sp>
        <p:sp>
          <p:nvSpPr>
            <p:cNvPr id="1602570" name="Line 10">
              <a:extLst>
                <a:ext uri="{FF2B5EF4-FFF2-40B4-BE49-F238E27FC236}">
                  <a16:creationId xmlns:a16="http://schemas.microsoft.com/office/drawing/2014/main" id="{5D6E6817-22B9-49D4-8DC0-3B2DA03B8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928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ar-EG"/>
            </a:p>
          </p:txBody>
        </p:sp>
        <p:sp>
          <p:nvSpPr>
            <p:cNvPr id="1602571" name="Line 11">
              <a:extLst>
                <a:ext uri="{FF2B5EF4-FFF2-40B4-BE49-F238E27FC236}">
                  <a16:creationId xmlns:a16="http://schemas.microsoft.com/office/drawing/2014/main" id="{D927D946-4EE8-443D-B8AA-0E7320DDA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ar-EG"/>
            </a:p>
          </p:txBody>
        </p:sp>
        <p:sp>
          <p:nvSpPr>
            <p:cNvPr id="1602572" name="Line 12">
              <a:extLst>
                <a:ext uri="{FF2B5EF4-FFF2-40B4-BE49-F238E27FC236}">
                  <a16:creationId xmlns:a16="http://schemas.microsoft.com/office/drawing/2014/main" id="{B47F5900-D833-4F14-8F17-5B2B62C02A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40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ar-EG"/>
            </a:p>
          </p:txBody>
        </p:sp>
      </p:grpSp>
      <p:sp>
        <p:nvSpPr>
          <p:cNvPr id="1602573" name="Text Box 13">
            <a:extLst>
              <a:ext uri="{FF2B5EF4-FFF2-40B4-BE49-F238E27FC236}">
                <a16:creationId xmlns:a16="http://schemas.microsoft.com/office/drawing/2014/main" id="{155E95C4-256D-4B6A-8A64-F5E3DD921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038600"/>
            <a:ext cx="4938713" cy="247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altLang="ar-EG" sz="2000"/>
              <a:t> Nodes: random variables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altLang="ar-EG" sz="2000"/>
              <a:t> Links: dependency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altLang="ar-EG" sz="2000"/>
              <a:t> X and Y are the parents of Z, and Y is the parent of P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altLang="ar-EG" sz="2000"/>
              <a:t> No dependency between Z and P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altLang="ar-EG" sz="2000"/>
              <a:t> Has no loops or cycles</a:t>
            </a:r>
          </a:p>
        </p:txBody>
      </p:sp>
    </p:spTree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3">
            <a:extLst>
              <a:ext uri="{FF2B5EF4-FFF2-40B4-BE49-F238E27FC236}">
                <a16:creationId xmlns:a16="http://schemas.microsoft.com/office/drawing/2014/main" id="{C7AEE11C-5FDA-42D9-9398-3BADBC1B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95E4-50EA-4C59-BCC0-ED6D0C82EB0D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C2C1A796-76EE-4CCC-AB73-2493B7C68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ar-EG"/>
              <a:t>Data Mining: Concepts and Techniques</a:t>
            </a:r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D33E3EDC-B9FC-423B-B1E3-7C888251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6708-B45B-4411-AE62-0FC09FAA36B0}" type="slidenum">
              <a:rPr lang="en-US" altLang="ar-EG"/>
              <a:pPr/>
              <a:t>33</a:t>
            </a:fld>
            <a:endParaRPr lang="en-US" altLang="ar-EG"/>
          </a:p>
        </p:txBody>
      </p:sp>
      <p:sp>
        <p:nvSpPr>
          <p:cNvPr id="1603586" name="Rectangle 1026">
            <a:extLst>
              <a:ext uri="{FF2B5EF4-FFF2-40B4-BE49-F238E27FC236}">
                <a16:creationId xmlns:a16="http://schemas.microsoft.com/office/drawing/2014/main" id="{F4D1E450-10F8-4115-8642-1BEFE93FD1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r>
              <a:rPr lang="en-US" altLang="ar-EG"/>
              <a:t>Bayesian Belief Network: An Example</a:t>
            </a:r>
          </a:p>
        </p:txBody>
      </p:sp>
      <p:sp>
        <p:nvSpPr>
          <p:cNvPr id="1603587" name="Oval 1027">
            <a:extLst>
              <a:ext uri="{FF2B5EF4-FFF2-40B4-BE49-F238E27FC236}">
                <a16:creationId xmlns:a16="http://schemas.microsoft.com/office/drawing/2014/main" id="{FC5A3E0B-E6BC-4E51-BC49-A8C20AE25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1295400" cy="762000"/>
          </a:xfrm>
          <a:prstGeom prst="ellipse">
            <a:avLst/>
          </a:prstGeom>
          <a:solidFill>
            <a:srgbClr val="F6E6EA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ar-EG" b="1">
                <a:solidFill>
                  <a:srgbClr val="000000"/>
                </a:solidFill>
                <a:latin typeface="Times New Roman" panose="02020603050405020304" pitchFamily="18" charset="0"/>
              </a:rPr>
              <a:t>Family</a:t>
            </a:r>
          </a:p>
          <a:p>
            <a:pPr algn="ctr" eaLnBrk="0" hangingPunct="0"/>
            <a:r>
              <a:rPr lang="en-US" altLang="ar-EG" b="1">
                <a:solidFill>
                  <a:srgbClr val="000000"/>
                </a:solidFill>
                <a:latin typeface="Times New Roman" panose="02020603050405020304" pitchFamily="18" charset="0"/>
              </a:rPr>
              <a:t>History</a:t>
            </a:r>
            <a:endParaRPr lang="en-US" altLang="ar-EG">
              <a:latin typeface="Times New Roman" panose="02020603050405020304" pitchFamily="18" charset="0"/>
            </a:endParaRPr>
          </a:p>
        </p:txBody>
      </p:sp>
      <p:sp>
        <p:nvSpPr>
          <p:cNvPr id="1603588" name="Oval 1028">
            <a:extLst>
              <a:ext uri="{FF2B5EF4-FFF2-40B4-BE49-F238E27FC236}">
                <a16:creationId xmlns:a16="http://schemas.microsoft.com/office/drawing/2014/main" id="{E5CE26D7-B4BC-4460-8C74-5C08E1575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48000"/>
            <a:ext cx="1295400" cy="762000"/>
          </a:xfrm>
          <a:prstGeom prst="ellipse">
            <a:avLst/>
          </a:prstGeom>
          <a:solidFill>
            <a:srgbClr val="CC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ar-EG" b="1">
                <a:solidFill>
                  <a:srgbClr val="000000"/>
                </a:solidFill>
                <a:latin typeface="Times New Roman" panose="02020603050405020304" pitchFamily="18" charset="0"/>
              </a:rPr>
              <a:t>LungCancer</a:t>
            </a:r>
            <a:endParaRPr lang="en-US" altLang="ar-EG">
              <a:latin typeface="Times New Roman" panose="02020603050405020304" pitchFamily="18" charset="0"/>
            </a:endParaRPr>
          </a:p>
        </p:txBody>
      </p:sp>
      <p:sp>
        <p:nvSpPr>
          <p:cNvPr id="1603589" name="Oval 1029">
            <a:extLst>
              <a:ext uri="{FF2B5EF4-FFF2-40B4-BE49-F238E27FC236}">
                <a16:creationId xmlns:a16="http://schemas.microsoft.com/office/drawing/2014/main" id="{E2ACEE03-1412-4932-86AF-B2E1FEC6C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724400"/>
            <a:ext cx="1295400" cy="762000"/>
          </a:xfrm>
          <a:prstGeom prst="ellipse">
            <a:avLst/>
          </a:prstGeom>
          <a:solidFill>
            <a:srgbClr val="FAE2F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ar-EG" b="1">
                <a:solidFill>
                  <a:srgbClr val="000000"/>
                </a:solidFill>
                <a:latin typeface="Times New Roman" panose="02020603050405020304" pitchFamily="18" charset="0"/>
              </a:rPr>
              <a:t>PositiveXRay</a:t>
            </a:r>
            <a:endParaRPr lang="en-US" altLang="ar-EG">
              <a:latin typeface="Times New Roman" panose="02020603050405020304" pitchFamily="18" charset="0"/>
            </a:endParaRPr>
          </a:p>
        </p:txBody>
      </p:sp>
      <p:sp>
        <p:nvSpPr>
          <p:cNvPr id="1603590" name="Oval 1030">
            <a:extLst>
              <a:ext uri="{FF2B5EF4-FFF2-40B4-BE49-F238E27FC236}">
                <a16:creationId xmlns:a16="http://schemas.microsoft.com/office/drawing/2014/main" id="{97DC20D4-0652-426E-9914-2A6EA86B0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447800"/>
            <a:ext cx="1295400" cy="762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ar-EG" b="1">
                <a:solidFill>
                  <a:srgbClr val="000000"/>
                </a:solidFill>
                <a:latin typeface="Times New Roman" panose="02020603050405020304" pitchFamily="18" charset="0"/>
              </a:rPr>
              <a:t>Smoker</a:t>
            </a:r>
          </a:p>
        </p:txBody>
      </p:sp>
      <p:sp>
        <p:nvSpPr>
          <p:cNvPr id="1603591" name="Oval 1031">
            <a:extLst>
              <a:ext uri="{FF2B5EF4-FFF2-40B4-BE49-F238E27FC236}">
                <a16:creationId xmlns:a16="http://schemas.microsoft.com/office/drawing/2014/main" id="{7476C5E1-2BEB-4D48-86BE-18B2935DB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048000"/>
            <a:ext cx="1295400" cy="7620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ar-EG" b="1">
                <a:solidFill>
                  <a:srgbClr val="000000"/>
                </a:solidFill>
                <a:latin typeface="Times New Roman" panose="02020603050405020304" pitchFamily="18" charset="0"/>
              </a:rPr>
              <a:t>Emphysema</a:t>
            </a:r>
            <a:endParaRPr lang="en-US" altLang="ar-EG">
              <a:latin typeface="Times New Roman" panose="02020603050405020304" pitchFamily="18" charset="0"/>
            </a:endParaRPr>
          </a:p>
        </p:txBody>
      </p:sp>
      <p:sp>
        <p:nvSpPr>
          <p:cNvPr id="1603592" name="Oval 1032">
            <a:extLst>
              <a:ext uri="{FF2B5EF4-FFF2-40B4-BE49-F238E27FC236}">
                <a16:creationId xmlns:a16="http://schemas.microsoft.com/office/drawing/2014/main" id="{E2BAE515-5068-4216-9BAA-B755977C1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724400"/>
            <a:ext cx="1295400" cy="76200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ar-EG" b="1">
                <a:solidFill>
                  <a:srgbClr val="000000"/>
                </a:solidFill>
                <a:latin typeface="Times New Roman" panose="02020603050405020304" pitchFamily="18" charset="0"/>
              </a:rPr>
              <a:t>Dyspnea</a:t>
            </a:r>
          </a:p>
        </p:txBody>
      </p:sp>
      <p:sp>
        <p:nvSpPr>
          <p:cNvPr id="1603593" name="Line 1033">
            <a:extLst>
              <a:ext uri="{FF2B5EF4-FFF2-40B4-BE49-F238E27FC236}">
                <a16:creationId xmlns:a16="http://schemas.microsoft.com/office/drawing/2014/main" id="{47068220-6C7A-4C1B-950E-2B17A6B4F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209800"/>
            <a:ext cx="0" cy="8382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1603594" name="Line 1034">
            <a:extLst>
              <a:ext uri="{FF2B5EF4-FFF2-40B4-BE49-F238E27FC236}">
                <a16:creationId xmlns:a16="http://schemas.microsoft.com/office/drawing/2014/main" id="{233A33DA-533D-48F8-9391-0592488EC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38100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1603595" name="Line 1035">
            <a:extLst>
              <a:ext uri="{FF2B5EF4-FFF2-40B4-BE49-F238E27FC236}">
                <a16:creationId xmlns:a16="http://schemas.microsoft.com/office/drawing/2014/main" id="{15EBAE42-DC5D-4BB3-9C33-A9DBC27FDB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2098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1603596" name="Line 1036">
            <a:extLst>
              <a:ext uri="{FF2B5EF4-FFF2-40B4-BE49-F238E27FC236}">
                <a16:creationId xmlns:a16="http://schemas.microsoft.com/office/drawing/2014/main" id="{B75E7415-B225-446B-BBFA-DCEBF7A628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8100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1603597" name="Line 1037">
            <a:extLst>
              <a:ext uri="{FF2B5EF4-FFF2-40B4-BE49-F238E27FC236}">
                <a16:creationId xmlns:a16="http://schemas.microsoft.com/office/drawing/2014/main" id="{F135E395-A3EF-4638-B15B-A66E0A0FC1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2133600"/>
            <a:ext cx="1752600" cy="9144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1603598" name="Line 1038">
            <a:extLst>
              <a:ext uri="{FF2B5EF4-FFF2-40B4-BE49-F238E27FC236}">
                <a16:creationId xmlns:a16="http://schemas.microsoft.com/office/drawing/2014/main" id="{ACA30990-98F4-4057-9480-CD7B118C7D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3810000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grpSp>
        <p:nvGrpSpPr>
          <p:cNvPr id="1603623" name="Group 1063">
            <a:extLst>
              <a:ext uri="{FF2B5EF4-FFF2-40B4-BE49-F238E27FC236}">
                <a16:creationId xmlns:a16="http://schemas.microsoft.com/office/drawing/2014/main" id="{972F9C35-0EF4-45B3-91AB-8E345CA2940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2286000"/>
            <a:ext cx="4687888" cy="1479550"/>
            <a:chOff x="2688" y="1468"/>
            <a:chExt cx="2953" cy="932"/>
          </a:xfrm>
        </p:grpSpPr>
        <p:sp>
          <p:nvSpPr>
            <p:cNvPr id="1603599" name="Rectangle 1039">
              <a:extLst>
                <a:ext uri="{FF2B5EF4-FFF2-40B4-BE49-F238E27FC236}">
                  <a16:creationId xmlns:a16="http://schemas.microsoft.com/office/drawing/2014/main" id="{126105D4-74FF-4A8C-AB08-007E3949B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632"/>
              <a:ext cx="2928" cy="768"/>
            </a:xfrm>
            <a:prstGeom prst="rect">
              <a:avLst/>
            </a:prstGeom>
            <a:solidFill>
              <a:srgbClr val="00E498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ar-EG" altLang="ar-EG">
                <a:latin typeface="Times New Roman" panose="02020603050405020304" pitchFamily="18" charset="0"/>
              </a:endParaRPr>
            </a:p>
          </p:txBody>
        </p:sp>
        <p:sp>
          <p:nvSpPr>
            <p:cNvPr id="1603600" name="Line 1040">
              <a:extLst>
                <a:ext uri="{FF2B5EF4-FFF2-40B4-BE49-F238E27FC236}">
                  <a16:creationId xmlns:a16="http://schemas.microsoft.com/office/drawing/2014/main" id="{48EEEEC9-E091-4715-9EE7-F45386B9D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016"/>
              <a:ext cx="28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603601" name="Line 1041">
              <a:extLst>
                <a:ext uri="{FF2B5EF4-FFF2-40B4-BE49-F238E27FC236}">
                  <a16:creationId xmlns:a16="http://schemas.microsoft.com/office/drawing/2014/main" id="{5BAC05E7-36B5-47B6-A669-6E479327EF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632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603602" name="Line 1042">
              <a:extLst>
                <a:ext uri="{FF2B5EF4-FFF2-40B4-BE49-F238E27FC236}">
                  <a16:creationId xmlns:a16="http://schemas.microsoft.com/office/drawing/2014/main" id="{357F823A-E219-4A36-A516-35285EAC9F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603603" name="Line 1043">
              <a:extLst>
                <a:ext uri="{FF2B5EF4-FFF2-40B4-BE49-F238E27FC236}">
                  <a16:creationId xmlns:a16="http://schemas.microsoft.com/office/drawing/2014/main" id="{3C022ED7-9642-47F8-93B0-A7CCDEDC69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603604" name="Line 1044">
              <a:extLst>
                <a:ext uri="{FF2B5EF4-FFF2-40B4-BE49-F238E27FC236}">
                  <a16:creationId xmlns:a16="http://schemas.microsoft.com/office/drawing/2014/main" id="{14D12D4C-0493-44F5-A7F0-3CDE8D428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603605" name="Line 1045">
              <a:extLst>
                <a:ext uri="{FF2B5EF4-FFF2-40B4-BE49-F238E27FC236}">
                  <a16:creationId xmlns:a16="http://schemas.microsoft.com/office/drawing/2014/main" id="{C5A45667-3626-43CF-8398-95CB2B6520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603606" name="Text Box 1046">
              <a:extLst>
                <a:ext uri="{FF2B5EF4-FFF2-40B4-BE49-F238E27FC236}">
                  <a16:creationId xmlns:a16="http://schemas.microsoft.com/office/drawing/2014/main" id="{F8752E03-8C7B-4D48-BEEC-FCC36BC7E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5" y="1713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ar-EG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LC</a:t>
              </a:r>
              <a:endParaRPr lang="en-US" altLang="ar-EG">
                <a:latin typeface="Times New Roman" panose="02020603050405020304" pitchFamily="18" charset="0"/>
              </a:endParaRPr>
            </a:p>
          </p:txBody>
        </p:sp>
        <p:sp>
          <p:nvSpPr>
            <p:cNvPr id="1603607" name="Text Box 1047">
              <a:extLst>
                <a:ext uri="{FF2B5EF4-FFF2-40B4-BE49-F238E27FC236}">
                  <a16:creationId xmlns:a16="http://schemas.microsoft.com/office/drawing/2014/main" id="{2EE76B01-EB23-4C3E-A881-3C9BCFA55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4" y="2049"/>
              <a:ext cx="4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ar-EG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~LC</a:t>
              </a:r>
              <a:endParaRPr lang="en-US" altLang="ar-EG">
                <a:latin typeface="Times New Roman" panose="02020603050405020304" pitchFamily="18" charset="0"/>
              </a:endParaRPr>
            </a:p>
          </p:txBody>
        </p:sp>
        <p:sp>
          <p:nvSpPr>
            <p:cNvPr id="1603608" name="Text Box 1048">
              <a:extLst>
                <a:ext uri="{FF2B5EF4-FFF2-40B4-BE49-F238E27FC236}">
                  <a16:creationId xmlns:a16="http://schemas.microsoft.com/office/drawing/2014/main" id="{BDEA2AA0-FD7D-4AF4-8F9E-26D45036B6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468"/>
              <a:ext cx="51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ar-EG" sz="1600" b="1">
                  <a:solidFill>
                    <a:srgbClr val="CC0099"/>
                  </a:solidFill>
                  <a:latin typeface="Times New Roman" panose="02020603050405020304" pitchFamily="18" charset="0"/>
                </a:rPr>
                <a:t>(FH, S)</a:t>
              </a:r>
              <a:endParaRPr lang="en-US" altLang="ar-EG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03609" name="Text Box 1049">
              <a:extLst>
                <a:ext uri="{FF2B5EF4-FFF2-40B4-BE49-F238E27FC236}">
                  <a16:creationId xmlns:a16="http://schemas.microsoft.com/office/drawing/2014/main" id="{7B28EA5D-7868-483A-A9C8-3E144A225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1468"/>
              <a:ext cx="5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ar-EG" sz="1600" b="1">
                  <a:solidFill>
                    <a:srgbClr val="CC0099"/>
                  </a:solidFill>
                  <a:latin typeface="Times New Roman" panose="02020603050405020304" pitchFamily="18" charset="0"/>
                </a:rPr>
                <a:t>(FH, ~S)</a:t>
              </a:r>
              <a:endParaRPr lang="en-US" altLang="ar-EG" sz="1600">
                <a:latin typeface="Times New Roman" panose="02020603050405020304" pitchFamily="18" charset="0"/>
              </a:endParaRPr>
            </a:p>
          </p:txBody>
        </p:sp>
        <p:sp>
          <p:nvSpPr>
            <p:cNvPr id="1603610" name="Text Box 1050">
              <a:extLst>
                <a:ext uri="{FF2B5EF4-FFF2-40B4-BE49-F238E27FC236}">
                  <a16:creationId xmlns:a16="http://schemas.microsoft.com/office/drawing/2014/main" id="{C8327387-3E8C-4DC4-9390-2356915B34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468"/>
              <a:ext cx="5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ar-EG" sz="1600" b="1">
                  <a:solidFill>
                    <a:srgbClr val="CC0099"/>
                  </a:solidFill>
                  <a:latin typeface="Times New Roman" panose="02020603050405020304" pitchFamily="18" charset="0"/>
                </a:rPr>
                <a:t>(~FH, S)</a:t>
              </a:r>
              <a:endParaRPr lang="en-US" altLang="ar-EG" sz="1600">
                <a:latin typeface="Times New Roman" panose="02020603050405020304" pitchFamily="18" charset="0"/>
              </a:endParaRPr>
            </a:p>
          </p:txBody>
        </p:sp>
        <p:sp>
          <p:nvSpPr>
            <p:cNvPr id="1603611" name="Text Box 1051">
              <a:extLst>
                <a:ext uri="{FF2B5EF4-FFF2-40B4-BE49-F238E27FC236}">
                  <a16:creationId xmlns:a16="http://schemas.microsoft.com/office/drawing/2014/main" id="{4872B951-BF67-416B-898D-551138D4C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468"/>
              <a:ext cx="64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ar-EG" sz="1600" b="1">
                  <a:solidFill>
                    <a:srgbClr val="CC0099"/>
                  </a:solidFill>
                  <a:latin typeface="Times New Roman" panose="02020603050405020304" pitchFamily="18" charset="0"/>
                </a:rPr>
                <a:t>(~FH, ~S)</a:t>
              </a:r>
              <a:endParaRPr lang="en-US" altLang="ar-EG" sz="1600">
                <a:latin typeface="Times New Roman" panose="02020603050405020304" pitchFamily="18" charset="0"/>
              </a:endParaRPr>
            </a:p>
          </p:txBody>
        </p:sp>
        <p:sp>
          <p:nvSpPr>
            <p:cNvPr id="1603612" name="Text Box 1052">
              <a:extLst>
                <a:ext uri="{FF2B5EF4-FFF2-40B4-BE49-F238E27FC236}">
                  <a16:creationId xmlns:a16="http://schemas.microsoft.com/office/drawing/2014/main" id="{192E5A2C-5EBC-45AA-AEC6-9F6E1F910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728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ar-EG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0.8</a:t>
              </a:r>
              <a:endParaRPr lang="en-US" altLang="ar-EG">
                <a:latin typeface="Times New Roman" panose="02020603050405020304" pitchFamily="18" charset="0"/>
              </a:endParaRPr>
            </a:p>
          </p:txBody>
        </p:sp>
        <p:sp>
          <p:nvSpPr>
            <p:cNvPr id="1603613" name="Text Box 1053">
              <a:extLst>
                <a:ext uri="{FF2B5EF4-FFF2-40B4-BE49-F238E27FC236}">
                  <a16:creationId xmlns:a16="http://schemas.microsoft.com/office/drawing/2014/main" id="{060CE4DD-B637-4403-AE05-3E81AE992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2" y="2064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ar-EG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0.2</a:t>
              </a:r>
              <a:endParaRPr lang="en-US" altLang="ar-EG">
                <a:latin typeface="Times New Roman" panose="02020603050405020304" pitchFamily="18" charset="0"/>
              </a:endParaRPr>
            </a:p>
          </p:txBody>
        </p:sp>
        <p:sp>
          <p:nvSpPr>
            <p:cNvPr id="1603614" name="Text Box 1054">
              <a:extLst>
                <a:ext uri="{FF2B5EF4-FFF2-40B4-BE49-F238E27FC236}">
                  <a16:creationId xmlns:a16="http://schemas.microsoft.com/office/drawing/2014/main" id="{DC9350AC-5987-45FB-A93E-CE9DA8DD9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737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ar-EG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0.5</a:t>
              </a:r>
              <a:endParaRPr lang="en-US" altLang="ar-EG">
                <a:latin typeface="Times New Roman" panose="02020603050405020304" pitchFamily="18" charset="0"/>
              </a:endParaRPr>
            </a:p>
          </p:txBody>
        </p:sp>
        <p:sp>
          <p:nvSpPr>
            <p:cNvPr id="1603615" name="Text Box 1055">
              <a:extLst>
                <a:ext uri="{FF2B5EF4-FFF2-40B4-BE49-F238E27FC236}">
                  <a16:creationId xmlns:a16="http://schemas.microsoft.com/office/drawing/2014/main" id="{54D4EB90-BB9D-4C35-9BA2-041B26FB43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0" y="2064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ar-EG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0.5</a:t>
              </a:r>
              <a:endParaRPr lang="en-US" altLang="ar-EG">
                <a:latin typeface="Times New Roman" panose="02020603050405020304" pitchFamily="18" charset="0"/>
              </a:endParaRPr>
            </a:p>
          </p:txBody>
        </p:sp>
        <p:sp>
          <p:nvSpPr>
            <p:cNvPr id="1603616" name="Text Box 1056">
              <a:extLst>
                <a:ext uri="{FF2B5EF4-FFF2-40B4-BE49-F238E27FC236}">
                  <a16:creationId xmlns:a16="http://schemas.microsoft.com/office/drawing/2014/main" id="{BCB453AB-2B82-4A70-867B-8EEFCE48D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728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ar-EG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0.7</a:t>
              </a:r>
              <a:endParaRPr lang="en-US" altLang="ar-EG">
                <a:latin typeface="Times New Roman" panose="02020603050405020304" pitchFamily="18" charset="0"/>
              </a:endParaRPr>
            </a:p>
          </p:txBody>
        </p:sp>
        <p:sp>
          <p:nvSpPr>
            <p:cNvPr id="1603617" name="Text Box 1057">
              <a:extLst>
                <a:ext uri="{FF2B5EF4-FFF2-40B4-BE49-F238E27FC236}">
                  <a16:creationId xmlns:a16="http://schemas.microsoft.com/office/drawing/2014/main" id="{CBB6D8CC-5DC8-4B0D-B811-A78D07536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064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ar-EG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0.3</a:t>
              </a:r>
              <a:endParaRPr lang="en-US" altLang="ar-EG">
                <a:latin typeface="Times New Roman" panose="02020603050405020304" pitchFamily="18" charset="0"/>
              </a:endParaRPr>
            </a:p>
          </p:txBody>
        </p:sp>
        <p:sp>
          <p:nvSpPr>
            <p:cNvPr id="1603618" name="Text Box 1058">
              <a:extLst>
                <a:ext uri="{FF2B5EF4-FFF2-40B4-BE49-F238E27FC236}">
                  <a16:creationId xmlns:a16="http://schemas.microsoft.com/office/drawing/2014/main" id="{B3C1CC19-A2EF-4B86-A5B1-3EA5DB548E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8" y="1737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ar-EG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0.1</a:t>
              </a:r>
              <a:endParaRPr lang="en-US" altLang="ar-EG">
                <a:latin typeface="Times New Roman" panose="02020603050405020304" pitchFamily="18" charset="0"/>
              </a:endParaRPr>
            </a:p>
          </p:txBody>
        </p:sp>
        <p:sp>
          <p:nvSpPr>
            <p:cNvPr id="1603619" name="Text Box 1059">
              <a:extLst>
                <a:ext uri="{FF2B5EF4-FFF2-40B4-BE49-F238E27FC236}">
                  <a16:creationId xmlns:a16="http://schemas.microsoft.com/office/drawing/2014/main" id="{35D8E1E8-FA03-4FD0-8611-D48C62AAC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2064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ar-EG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0.9</a:t>
              </a:r>
              <a:endParaRPr lang="en-US" altLang="ar-EG">
                <a:latin typeface="Times New Roman" panose="02020603050405020304" pitchFamily="18" charset="0"/>
              </a:endParaRPr>
            </a:p>
          </p:txBody>
        </p:sp>
      </p:grpSp>
      <p:sp>
        <p:nvSpPr>
          <p:cNvPr id="1603620" name="Text Box 1060">
            <a:extLst>
              <a:ext uri="{FF2B5EF4-FFF2-40B4-BE49-F238E27FC236}">
                <a16:creationId xmlns:a16="http://schemas.microsoft.com/office/drawing/2014/main" id="{F1CEEFE4-4846-463D-8436-788275174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5715000"/>
            <a:ext cx="4086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ar-EG" sz="2400" b="1">
                <a:solidFill>
                  <a:srgbClr val="000000"/>
                </a:solidFill>
              </a:rPr>
              <a:t>Bayesian Belief Networks</a:t>
            </a:r>
            <a:endParaRPr lang="en-US" altLang="ar-EG"/>
          </a:p>
        </p:txBody>
      </p:sp>
      <p:sp>
        <p:nvSpPr>
          <p:cNvPr id="1603621" name="Text Box 1061">
            <a:extLst>
              <a:ext uri="{FF2B5EF4-FFF2-40B4-BE49-F238E27FC236}">
                <a16:creationId xmlns:a16="http://schemas.microsoft.com/office/drawing/2014/main" id="{EC8A6560-257D-404F-8C35-74BB4F588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447800"/>
            <a:ext cx="45513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ar-EG" sz="2000">
                <a:solidFill>
                  <a:srgbClr val="000000"/>
                </a:solidFill>
              </a:rPr>
              <a:t>The </a:t>
            </a:r>
            <a:r>
              <a:rPr lang="en-US" altLang="ar-EG" sz="2000" b="1">
                <a:solidFill>
                  <a:srgbClr val="000000"/>
                </a:solidFill>
              </a:rPr>
              <a:t>conditional probability table</a:t>
            </a:r>
            <a:r>
              <a:rPr lang="en-US" altLang="ar-EG" sz="2000">
                <a:solidFill>
                  <a:srgbClr val="000000"/>
                </a:solidFill>
              </a:rPr>
              <a:t> (</a:t>
            </a:r>
            <a:r>
              <a:rPr lang="en-US" altLang="ar-EG" sz="2000" b="1">
                <a:solidFill>
                  <a:srgbClr val="000000"/>
                </a:solidFill>
              </a:rPr>
              <a:t>CPT</a:t>
            </a:r>
            <a:r>
              <a:rPr lang="en-US" altLang="ar-EG" sz="2000">
                <a:solidFill>
                  <a:srgbClr val="000000"/>
                </a:solidFill>
              </a:rPr>
              <a:t>) for variable LungCancer:</a:t>
            </a:r>
            <a:endParaRPr lang="en-US" altLang="ar-EG" sz="2000"/>
          </a:p>
        </p:txBody>
      </p:sp>
      <p:graphicFrame>
        <p:nvGraphicFramePr>
          <p:cNvPr id="1603622" name="Object 1062">
            <a:extLst>
              <a:ext uri="{FF2B5EF4-FFF2-40B4-BE49-F238E27FC236}">
                <a16:creationId xmlns:a16="http://schemas.microsoft.com/office/drawing/2014/main" id="{23A37BB9-3D17-429D-BC31-BF7E84FC36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5715000"/>
          <a:ext cx="41910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0" imgH="507960" progId="Equation.3">
                  <p:embed/>
                </p:oleObj>
              </mc:Choice>
              <mc:Fallback>
                <p:oleObj name="Equation" r:id="rId2" imgW="2286000" imgH="507960" progId="Equation.3">
                  <p:embed/>
                  <p:pic>
                    <p:nvPicPr>
                      <p:cNvPr id="0" name="Object 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715000"/>
                        <a:ext cx="41910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3624" name="Rectangle 1064">
            <a:extLst>
              <a:ext uri="{FF2B5EF4-FFF2-40B4-BE49-F238E27FC236}">
                <a16:creationId xmlns:a16="http://schemas.microsoft.com/office/drawing/2014/main" id="{42F3A7E0-05ED-4B7F-B31C-44BE839F4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854450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ar-EG">
                <a:solidFill>
                  <a:srgbClr val="000000"/>
                </a:solidFill>
              </a:rPr>
              <a:t>CPT shows the conditional probability for each possible combination of its parents</a:t>
            </a:r>
          </a:p>
        </p:txBody>
      </p:sp>
      <p:sp>
        <p:nvSpPr>
          <p:cNvPr id="1603625" name="Text Box 1065">
            <a:extLst>
              <a:ext uri="{FF2B5EF4-FFF2-40B4-BE49-F238E27FC236}">
                <a16:creationId xmlns:a16="http://schemas.microsoft.com/office/drawing/2014/main" id="{4CA325A6-B591-4EDA-B4DF-86D182F8D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800600"/>
            <a:ext cx="457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ar-EG" sz="2000"/>
              <a:t>Derivation of the probability of a particular combination of values of </a:t>
            </a:r>
            <a:r>
              <a:rPr lang="en-US" altLang="ar-EG" sz="2000" b="1"/>
              <a:t>X</a:t>
            </a:r>
            <a:r>
              <a:rPr lang="en-US" altLang="ar-EG" sz="2000"/>
              <a:t>, from CPT:</a:t>
            </a:r>
          </a:p>
        </p:txBody>
      </p:sp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95F1-416A-4DFA-982C-F79AB85C1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FBA1-CF3C-4F03-9FDA-0628EA509F28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3F42C-B095-4C79-A454-35F901BCC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ar-EG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616B4-DB5D-449B-A93F-AF61A1D75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92F0-C386-4988-B18B-06A251B90381}" type="slidenum">
              <a:rPr lang="en-US" altLang="ar-EG"/>
              <a:pPr/>
              <a:t>34</a:t>
            </a:fld>
            <a:endParaRPr lang="en-US" altLang="ar-EG"/>
          </a:p>
        </p:txBody>
      </p:sp>
      <p:sp>
        <p:nvSpPr>
          <p:cNvPr id="1604610" name="Rectangle 2">
            <a:extLst>
              <a:ext uri="{FF2B5EF4-FFF2-40B4-BE49-F238E27FC236}">
                <a16:creationId xmlns:a16="http://schemas.microsoft.com/office/drawing/2014/main" id="{3B9E8793-076B-4EA8-BCF3-291EF463E1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707438" cy="609600"/>
          </a:xfrm>
        </p:spPr>
        <p:txBody>
          <a:bodyPr/>
          <a:lstStyle/>
          <a:p>
            <a:r>
              <a:rPr lang="en-US" altLang="ar-EG"/>
              <a:t>Training Bayesian Networks</a:t>
            </a:r>
          </a:p>
        </p:txBody>
      </p:sp>
      <p:sp>
        <p:nvSpPr>
          <p:cNvPr id="1604611" name="Rectangle 3">
            <a:extLst>
              <a:ext uri="{FF2B5EF4-FFF2-40B4-BE49-F238E27FC236}">
                <a16:creationId xmlns:a16="http://schemas.microsoft.com/office/drawing/2014/main" id="{0125A5B3-FC68-4085-BD5E-C3D600DB62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05800" cy="5105400"/>
          </a:xfrm>
        </p:spPr>
        <p:txBody>
          <a:bodyPr/>
          <a:lstStyle/>
          <a:p>
            <a:r>
              <a:rPr lang="en-US" altLang="ar-EG" sz="2400"/>
              <a:t>Several scenarios:</a:t>
            </a:r>
          </a:p>
          <a:p>
            <a:pPr lvl="1"/>
            <a:r>
              <a:rPr lang="en-US" altLang="ar-EG" sz="2400"/>
              <a:t>Given both the network structure and all variables observable: </a:t>
            </a:r>
            <a:r>
              <a:rPr lang="en-US" altLang="ar-EG" sz="2400" i="1"/>
              <a:t>learn only the CPTs</a:t>
            </a:r>
          </a:p>
          <a:p>
            <a:pPr lvl="1"/>
            <a:r>
              <a:rPr lang="en-US" altLang="ar-EG" sz="2400"/>
              <a:t>Network structure known, some hidden variables: </a:t>
            </a:r>
            <a:r>
              <a:rPr lang="en-US" altLang="ar-EG" sz="2400" i="1"/>
              <a:t>gradient descent</a:t>
            </a:r>
            <a:r>
              <a:rPr lang="en-US" altLang="ar-EG" sz="2400"/>
              <a:t> (greedy hill-climbing) method, analogous to neural network learning</a:t>
            </a:r>
          </a:p>
          <a:p>
            <a:pPr lvl="1"/>
            <a:r>
              <a:rPr lang="en-US" altLang="ar-EG" sz="2400"/>
              <a:t>Network structure unknown, all variables observable: search through the model space to </a:t>
            </a:r>
            <a:r>
              <a:rPr lang="en-US" altLang="ar-EG" sz="2400" i="1"/>
              <a:t>reconstruct network topology </a:t>
            </a:r>
          </a:p>
          <a:p>
            <a:pPr lvl="1"/>
            <a:r>
              <a:rPr lang="en-US" altLang="ar-EG" sz="2400"/>
              <a:t>Unknown structure, all hidden variables: No good algorithms known for this purpose</a:t>
            </a:r>
          </a:p>
          <a:p>
            <a:r>
              <a:rPr lang="en-US" altLang="ar-EG" sz="2400"/>
              <a:t>Ref. D. Heckerman: Bayesian networks for data mining</a:t>
            </a:r>
          </a:p>
        </p:txBody>
      </p:sp>
    </p:spTree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D592989B-25BE-4DEC-8851-046149235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293E-28AB-4B84-9007-BD939B55A3B3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7969235-5457-4FC1-AB39-B4707A7D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ar-EG"/>
              <a:t>Data Mining: Concepts and Techniques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68B82C5-380E-4310-94BB-E0748F91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DD11-E181-47AC-837F-F2EEAFF703D3}" type="slidenum">
              <a:rPr lang="en-US" altLang="ar-EG"/>
              <a:pPr/>
              <a:t>35</a:t>
            </a:fld>
            <a:endParaRPr lang="en-US" altLang="ar-EG"/>
          </a:p>
        </p:txBody>
      </p:sp>
      <p:sp>
        <p:nvSpPr>
          <p:cNvPr id="1827842" name="Rectangle 2">
            <a:extLst>
              <a:ext uri="{FF2B5EF4-FFF2-40B4-BE49-F238E27FC236}">
                <a16:creationId xmlns:a16="http://schemas.microsoft.com/office/drawing/2014/main" id="{AFDFD17D-9E2E-4F4C-85E5-2392A675C5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altLang="ar-EG" sz="3200"/>
              <a:t>Chapter 6. Classification and Prediction</a:t>
            </a:r>
          </a:p>
        </p:txBody>
      </p:sp>
      <p:sp>
        <p:nvSpPr>
          <p:cNvPr id="1827843" name="Rectangle 3">
            <a:extLst>
              <a:ext uri="{FF2B5EF4-FFF2-40B4-BE49-F238E27FC236}">
                <a16:creationId xmlns:a16="http://schemas.microsoft.com/office/drawing/2014/main" id="{E497E278-4F0B-4EE0-B489-C23E699D97A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lnSpc>
                <a:spcPct val="150000"/>
              </a:lnSpc>
            </a:pPr>
            <a:r>
              <a:rPr lang="en-US" altLang="ar-EG" sz="2000"/>
              <a:t>What is classification? What is prediction?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Issues regarding classification and prediction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Classification by decision tree induction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Bayesian classification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Rule-based classification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Classification by back propagation</a:t>
            </a:r>
          </a:p>
        </p:txBody>
      </p:sp>
      <p:sp>
        <p:nvSpPr>
          <p:cNvPr id="1827844" name="Rectangle 4">
            <a:extLst>
              <a:ext uri="{FF2B5EF4-FFF2-40B4-BE49-F238E27FC236}">
                <a16:creationId xmlns:a16="http://schemas.microsoft.com/office/drawing/2014/main" id="{B317CCF0-42E0-4A48-B3EC-D014535B01B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ar-EG" sz="2000"/>
              <a:t>Support Vector Machines (SVM) 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Associative classification 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Lazy learners (or learning from your neighbors)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Other classification methods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Prediction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Accuracy and error measures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Ensemble methods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Model selection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Summary</a:t>
            </a:r>
          </a:p>
          <a:p>
            <a:pPr>
              <a:lnSpc>
                <a:spcPct val="90000"/>
              </a:lnSpc>
            </a:pPr>
            <a:endParaRPr lang="en-US" altLang="ar-EG" sz="2000"/>
          </a:p>
        </p:txBody>
      </p:sp>
      <p:sp>
        <p:nvSpPr>
          <p:cNvPr id="1827845" name="AutoShape 5">
            <a:extLst>
              <a:ext uri="{FF2B5EF4-FFF2-40B4-BE49-F238E27FC236}">
                <a16:creationId xmlns:a16="http://schemas.microsoft.com/office/drawing/2014/main" id="{1D19A939-180B-406E-8A7B-7B86421566EA}"/>
              </a:ext>
            </a:extLst>
          </p:cNvPr>
          <p:cNvSpPr>
            <a:spLocks noChangeArrowheads="1"/>
          </p:cNvSpPr>
          <p:nvPr/>
        </p:nvSpPr>
        <p:spPr bwMode="auto">
          <a:xfrm rot="362054" flipV="1">
            <a:off x="3581400" y="5270500"/>
            <a:ext cx="338138" cy="76200"/>
          </a:xfrm>
          <a:prstGeom prst="leftArrow">
            <a:avLst>
              <a:gd name="adj1" fmla="val 50000"/>
              <a:gd name="adj2" fmla="val 1109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</p:spTree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4F876-1FAD-467F-9169-EBBB74D18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A790-8F47-4EC0-8474-9DFAC968E110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74499-ADBE-44CC-9F96-4440E66E6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ar-EG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8F364-D001-480D-B120-891CFFE5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1861-81D4-4F2E-BC3B-05345D41ACE5}" type="slidenum">
              <a:rPr lang="en-US" altLang="ar-EG"/>
              <a:pPr/>
              <a:t>36</a:t>
            </a:fld>
            <a:endParaRPr lang="en-US" altLang="ar-EG"/>
          </a:p>
        </p:txBody>
      </p:sp>
      <p:sp>
        <p:nvSpPr>
          <p:cNvPr id="1413122" name="Rectangle 2">
            <a:extLst>
              <a:ext uri="{FF2B5EF4-FFF2-40B4-BE49-F238E27FC236}">
                <a16:creationId xmlns:a16="http://schemas.microsoft.com/office/drawing/2014/main" id="{810171C7-EFE4-425B-9EC4-F2BF997E7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83638" cy="609600"/>
          </a:xfrm>
        </p:spPr>
        <p:txBody>
          <a:bodyPr/>
          <a:lstStyle/>
          <a:p>
            <a:r>
              <a:rPr lang="en-US" altLang="ar-EG" sz="3200"/>
              <a:t>Using IF-THEN Rules for Classification</a:t>
            </a:r>
          </a:p>
        </p:txBody>
      </p:sp>
      <p:sp>
        <p:nvSpPr>
          <p:cNvPr id="1413123" name="Rectangle 3">
            <a:extLst>
              <a:ext uri="{FF2B5EF4-FFF2-40B4-BE49-F238E27FC236}">
                <a16:creationId xmlns:a16="http://schemas.microsoft.com/office/drawing/2014/main" id="{F653D5F7-6FD4-4EA6-BD36-669B5AAD0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257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ar-EG" sz="1800"/>
              <a:t>Represent the knowledge in the form of </a:t>
            </a:r>
            <a:r>
              <a:rPr lang="en-US" altLang="ar-EG" sz="1800">
                <a:solidFill>
                  <a:schemeClr val="hlink"/>
                </a:solidFill>
              </a:rPr>
              <a:t>IF-THEN</a:t>
            </a:r>
            <a:r>
              <a:rPr lang="en-US" altLang="ar-EG" sz="1800"/>
              <a:t> rules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ar-EG" sz="1800"/>
              <a:t>R:  IF </a:t>
            </a:r>
            <a:r>
              <a:rPr lang="en-US" altLang="ar-EG" sz="1800" i="1"/>
              <a:t>age</a:t>
            </a:r>
            <a:r>
              <a:rPr lang="en-US" altLang="ar-EG" sz="1800"/>
              <a:t> = youth AND </a:t>
            </a:r>
            <a:r>
              <a:rPr lang="en-US" altLang="ar-EG" sz="1800" i="1"/>
              <a:t>student</a:t>
            </a:r>
            <a:r>
              <a:rPr lang="en-US" altLang="ar-EG" sz="1800"/>
              <a:t> = yes  THEN </a:t>
            </a:r>
            <a:r>
              <a:rPr lang="en-US" altLang="ar-EG" sz="1800" i="1"/>
              <a:t>buys_computer</a:t>
            </a:r>
            <a:r>
              <a:rPr lang="en-US" altLang="ar-EG" sz="1800"/>
              <a:t> = yes</a:t>
            </a:r>
          </a:p>
          <a:p>
            <a:pPr lvl="1">
              <a:lnSpc>
                <a:spcPct val="110000"/>
              </a:lnSpc>
            </a:pPr>
            <a:r>
              <a:rPr lang="en-US" altLang="ar-EG" sz="1800"/>
              <a:t>Rule antecedent/precondition vs. rule consequent</a:t>
            </a:r>
          </a:p>
          <a:p>
            <a:pPr>
              <a:lnSpc>
                <a:spcPct val="110000"/>
              </a:lnSpc>
            </a:pPr>
            <a:r>
              <a:rPr lang="en-US" altLang="ar-EG" sz="1800"/>
              <a:t>Assessment of a rule: </a:t>
            </a:r>
            <a:r>
              <a:rPr lang="en-US" altLang="ar-EG" sz="1800" i="1"/>
              <a:t>coverage</a:t>
            </a:r>
            <a:r>
              <a:rPr lang="en-US" altLang="ar-EG" sz="1800"/>
              <a:t> and </a:t>
            </a:r>
            <a:r>
              <a:rPr lang="en-US" altLang="ar-EG" sz="1800" i="1"/>
              <a:t>accuracy</a:t>
            </a:r>
            <a:r>
              <a:rPr lang="en-US" altLang="ar-EG" sz="1800"/>
              <a:t> </a:t>
            </a:r>
          </a:p>
          <a:p>
            <a:pPr lvl="1">
              <a:lnSpc>
                <a:spcPct val="110000"/>
              </a:lnSpc>
            </a:pPr>
            <a:r>
              <a:rPr lang="en-US" altLang="ar-EG" sz="1800"/>
              <a:t>n</a:t>
            </a:r>
            <a:r>
              <a:rPr lang="en-US" altLang="ar-EG" sz="1800" baseline="-25000"/>
              <a:t>covers </a:t>
            </a:r>
            <a:r>
              <a:rPr lang="en-US" altLang="ar-EG" sz="1800"/>
              <a:t>= # of tuples covered by R</a:t>
            </a:r>
          </a:p>
          <a:p>
            <a:pPr lvl="1">
              <a:lnSpc>
                <a:spcPct val="110000"/>
              </a:lnSpc>
            </a:pPr>
            <a:r>
              <a:rPr lang="en-US" altLang="ar-EG" sz="1800"/>
              <a:t>n</a:t>
            </a:r>
            <a:r>
              <a:rPr lang="en-US" altLang="ar-EG" sz="1800" baseline="-25000"/>
              <a:t>correct </a:t>
            </a:r>
            <a:r>
              <a:rPr lang="en-US" altLang="ar-EG" sz="1800"/>
              <a:t>= # of tuples correctly classified by R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ar-EG" sz="1800"/>
              <a:t>coverage(R) = n</a:t>
            </a:r>
            <a:r>
              <a:rPr lang="en-US" altLang="ar-EG" sz="1800" baseline="-25000"/>
              <a:t>covers </a:t>
            </a:r>
            <a:r>
              <a:rPr lang="en-US" altLang="ar-EG" sz="1800"/>
              <a:t>/|D|   /* D: training data set */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ar-EG" sz="1800"/>
              <a:t>accuracy(R) = n</a:t>
            </a:r>
            <a:r>
              <a:rPr lang="en-US" altLang="ar-EG" sz="1800" baseline="-25000"/>
              <a:t>correct </a:t>
            </a:r>
            <a:r>
              <a:rPr lang="en-US" altLang="ar-EG" sz="1800"/>
              <a:t>/ n</a:t>
            </a:r>
            <a:r>
              <a:rPr lang="en-US" altLang="ar-EG" sz="1800" baseline="-25000"/>
              <a:t>covers</a:t>
            </a:r>
            <a:endParaRPr lang="en-US" altLang="ar-EG" sz="1800"/>
          </a:p>
          <a:p>
            <a:pPr>
              <a:lnSpc>
                <a:spcPct val="110000"/>
              </a:lnSpc>
            </a:pPr>
            <a:r>
              <a:rPr lang="en-US" altLang="ar-EG" sz="1800"/>
              <a:t>If more than one rule is triggered, need </a:t>
            </a:r>
            <a:r>
              <a:rPr lang="en-US" altLang="ar-EG" sz="1800" b="1"/>
              <a:t>conflict resolution</a:t>
            </a:r>
          </a:p>
          <a:p>
            <a:pPr lvl="1">
              <a:lnSpc>
                <a:spcPct val="110000"/>
              </a:lnSpc>
            </a:pPr>
            <a:r>
              <a:rPr lang="en-US" altLang="ar-EG" sz="1800"/>
              <a:t>Size ordering: assign the highest priority to the triggering rules that has the “toughest” requirement (i.e., with the </a:t>
            </a:r>
            <a:r>
              <a:rPr lang="en-US" altLang="ar-EG" sz="1800" i="1"/>
              <a:t>most attribute test</a:t>
            </a:r>
            <a:r>
              <a:rPr lang="en-US" altLang="ar-EG" sz="1800"/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ar-EG" sz="1800"/>
              <a:t>Class-based ordering: decreasing order of </a:t>
            </a:r>
            <a:r>
              <a:rPr lang="en-US" altLang="ar-EG" sz="1800" i="1"/>
              <a:t>prevalence or misclassification cost per class</a:t>
            </a:r>
          </a:p>
          <a:p>
            <a:pPr lvl="1">
              <a:lnSpc>
                <a:spcPct val="110000"/>
              </a:lnSpc>
            </a:pPr>
            <a:r>
              <a:rPr lang="en-US" altLang="ar-EG" sz="1800"/>
              <a:t>Rule-based ordering (</a:t>
            </a:r>
            <a:r>
              <a:rPr lang="en-US" altLang="ar-EG" sz="1800" b="1"/>
              <a:t>decision list</a:t>
            </a:r>
            <a:r>
              <a:rPr lang="en-US" altLang="ar-EG" sz="1800"/>
              <a:t>): rules are organized into one long priority list, according to some measure of rule quality or by experts</a:t>
            </a:r>
          </a:p>
        </p:txBody>
      </p:sp>
    </p:spTree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C4E0D64-8880-42A4-A9B2-73BDF3B7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12B1-C303-4FEF-88F1-D29B585C81F4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B26BCBDB-86B5-4708-BDB8-FAA541BBF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ar-EG"/>
              <a:t>Data Mining: Concepts and Techniques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1A408F75-65FA-4ECD-9F63-CF3F4C89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CEF-E393-46DA-B198-2D28519D75E9}" type="slidenum">
              <a:rPr lang="en-US" altLang="ar-EG"/>
              <a:pPr/>
              <a:t>37</a:t>
            </a:fld>
            <a:endParaRPr lang="en-US" altLang="ar-EG"/>
          </a:p>
        </p:txBody>
      </p:sp>
      <p:grpSp>
        <p:nvGrpSpPr>
          <p:cNvPr id="1856571" name="Group 59">
            <a:extLst>
              <a:ext uri="{FF2B5EF4-FFF2-40B4-BE49-F238E27FC236}">
                <a16:creationId xmlns:a16="http://schemas.microsoft.com/office/drawing/2014/main" id="{25D78CE7-5D9B-4E87-809F-5973B9984DE6}"/>
              </a:ext>
            </a:extLst>
          </p:cNvPr>
          <p:cNvGrpSpPr>
            <a:grpSpLocks/>
          </p:cNvGrpSpPr>
          <p:nvPr/>
        </p:nvGrpSpPr>
        <p:grpSpPr bwMode="auto">
          <a:xfrm>
            <a:off x="5900738" y="838200"/>
            <a:ext cx="3319462" cy="1981200"/>
            <a:chOff x="3504" y="144"/>
            <a:chExt cx="2091" cy="1248"/>
          </a:xfrm>
        </p:grpSpPr>
        <p:sp>
          <p:nvSpPr>
            <p:cNvPr id="1856546" name="Rectangle 34">
              <a:extLst>
                <a:ext uri="{FF2B5EF4-FFF2-40B4-BE49-F238E27FC236}">
                  <a16:creationId xmlns:a16="http://schemas.microsoft.com/office/drawing/2014/main" id="{B0F239E6-45B0-4652-AE48-790148F54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44"/>
              <a:ext cx="336" cy="20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altLang="ar-EG" sz="1400">
                  <a:latin typeface="Times New Roman" panose="02020603050405020304" pitchFamily="18" charset="0"/>
                </a:rPr>
                <a:t>age?</a:t>
              </a:r>
            </a:p>
          </p:txBody>
        </p:sp>
        <p:grpSp>
          <p:nvGrpSpPr>
            <p:cNvPr id="1856570" name="Group 58">
              <a:extLst>
                <a:ext uri="{FF2B5EF4-FFF2-40B4-BE49-F238E27FC236}">
                  <a16:creationId xmlns:a16="http://schemas.microsoft.com/office/drawing/2014/main" id="{11797897-C6D4-40AC-B919-5F2DC20204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290"/>
              <a:ext cx="2091" cy="1102"/>
              <a:chOff x="3504" y="144"/>
              <a:chExt cx="2091" cy="1102"/>
            </a:xfrm>
          </p:grpSpPr>
          <p:sp>
            <p:nvSpPr>
              <p:cNvPr id="1856548" name="Rectangle 36">
                <a:extLst>
                  <a:ext uri="{FF2B5EF4-FFF2-40B4-BE49-F238E27FC236}">
                    <a16:creationId xmlns:a16="http://schemas.microsoft.com/office/drawing/2014/main" id="{2FD0A802-895A-4808-933C-F16AEECF6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7" y="528"/>
                <a:ext cx="498" cy="200"/>
              </a:xfrm>
              <a:prstGeom prst="rect">
                <a:avLst/>
              </a:prstGeom>
              <a:solidFill>
                <a:srgbClr val="00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ar-EG" sz="1400">
                    <a:latin typeface="Times New Roman" panose="02020603050405020304" pitchFamily="18" charset="0"/>
                  </a:rPr>
                  <a:t>student?</a:t>
                </a:r>
              </a:p>
            </p:txBody>
          </p:sp>
          <p:sp>
            <p:nvSpPr>
              <p:cNvPr id="1856549" name="Rectangle 37">
                <a:extLst>
                  <a:ext uri="{FF2B5EF4-FFF2-40B4-BE49-F238E27FC236}">
                    <a16:creationId xmlns:a16="http://schemas.microsoft.com/office/drawing/2014/main" id="{AADF31B1-CC01-45B3-8A88-7CF543DAF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4" y="528"/>
                <a:ext cx="718" cy="200"/>
              </a:xfrm>
              <a:prstGeom prst="rect">
                <a:avLst/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ar-EG" sz="1400">
                    <a:latin typeface="Times New Roman" panose="02020603050405020304" pitchFamily="18" charset="0"/>
                  </a:rPr>
                  <a:t>credit rating?</a:t>
                </a:r>
              </a:p>
            </p:txBody>
          </p:sp>
          <p:sp>
            <p:nvSpPr>
              <p:cNvPr id="1856550" name="Line 38">
                <a:extLst>
                  <a:ext uri="{FF2B5EF4-FFF2-40B4-BE49-F238E27FC236}">
                    <a16:creationId xmlns:a16="http://schemas.microsoft.com/office/drawing/2014/main" id="{1287A439-2904-46DD-98D8-33AD434999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1" y="155"/>
                <a:ext cx="317" cy="4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1856551" name="Line 39">
                <a:extLst>
                  <a:ext uri="{FF2B5EF4-FFF2-40B4-BE49-F238E27FC236}">
                    <a16:creationId xmlns:a16="http://schemas.microsoft.com/office/drawing/2014/main" id="{5922888B-4545-4AFF-8361-BB43199B8B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81" y="169"/>
                <a:ext cx="0" cy="1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1856552" name="Line 40">
                <a:extLst>
                  <a:ext uri="{FF2B5EF4-FFF2-40B4-BE49-F238E27FC236}">
                    <a16:creationId xmlns:a16="http://schemas.microsoft.com/office/drawing/2014/main" id="{6848808B-E414-4B32-BDEB-FDA257E96A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6" y="144"/>
                <a:ext cx="534" cy="4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1856553" name="Rectangle 41">
                <a:extLst>
                  <a:ext uri="{FF2B5EF4-FFF2-40B4-BE49-F238E27FC236}">
                    <a16:creationId xmlns:a16="http://schemas.microsoft.com/office/drawing/2014/main" id="{03E7F603-77EC-43BE-8579-D237090E7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9" y="288"/>
                <a:ext cx="330" cy="181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ar-EG" sz="1200" b="1">
                    <a:latin typeface="Times New Roman" panose="02020603050405020304" pitchFamily="18" charset="0"/>
                  </a:rPr>
                  <a:t>&lt;=30</a:t>
                </a:r>
                <a:endParaRPr lang="en-US" altLang="ar-EG" sz="12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6554" name="Rectangle 42">
                <a:extLst>
                  <a:ext uri="{FF2B5EF4-FFF2-40B4-BE49-F238E27FC236}">
                    <a16:creationId xmlns:a16="http://schemas.microsoft.com/office/drawing/2014/main" id="{6DCEEF26-C853-4E63-BD2C-2FB6D5906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8" y="325"/>
                <a:ext cx="267" cy="17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ar-EG" sz="1200" b="1">
                    <a:latin typeface="Times New Roman" panose="02020603050405020304" pitchFamily="18" charset="0"/>
                  </a:rPr>
                  <a:t>&gt;40</a:t>
                </a:r>
                <a:endParaRPr lang="en-US" altLang="ar-EG" sz="12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6555" name="Line 43">
                <a:extLst>
                  <a:ext uri="{FF2B5EF4-FFF2-40B4-BE49-F238E27FC236}">
                    <a16:creationId xmlns:a16="http://schemas.microsoft.com/office/drawing/2014/main" id="{ED1CC4DC-2B22-4649-951E-15EF2A0ADD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36" y="743"/>
                <a:ext cx="268" cy="3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1856556" name="Line 44">
                <a:extLst>
                  <a:ext uri="{FF2B5EF4-FFF2-40B4-BE49-F238E27FC236}">
                    <a16:creationId xmlns:a16="http://schemas.microsoft.com/office/drawing/2014/main" id="{3AACA269-0A39-489F-BA4D-B3D0426773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6" y="743"/>
                <a:ext cx="244" cy="3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1856557" name="Line 45">
                <a:extLst>
                  <a:ext uri="{FF2B5EF4-FFF2-40B4-BE49-F238E27FC236}">
                    <a16:creationId xmlns:a16="http://schemas.microsoft.com/office/drawing/2014/main" id="{1F856EA8-2DAA-4221-A624-A458EFD326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56" y="743"/>
                <a:ext cx="244" cy="2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1856558" name="Line 46">
                <a:extLst>
                  <a:ext uri="{FF2B5EF4-FFF2-40B4-BE49-F238E27FC236}">
                    <a16:creationId xmlns:a16="http://schemas.microsoft.com/office/drawing/2014/main" id="{61A189D4-BE0A-4D38-9CFC-422FF30ACF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6" y="743"/>
                <a:ext cx="220" cy="2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1856559" name="Line 47">
                <a:extLst>
                  <a:ext uri="{FF2B5EF4-FFF2-40B4-BE49-F238E27FC236}">
                    <a16:creationId xmlns:a16="http://schemas.microsoft.com/office/drawing/2014/main" id="{034A1A97-A58C-4691-A399-5AC403B6F1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81" y="438"/>
                <a:ext cx="0" cy="13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1856560" name="Rectangle 48">
                <a:extLst>
                  <a:ext uri="{FF2B5EF4-FFF2-40B4-BE49-F238E27FC236}">
                    <a16:creationId xmlns:a16="http://schemas.microsoft.com/office/drawing/2014/main" id="{722D5AD5-6891-4F50-8AD2-2868456A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054"/>
                <a:ext cx="228" cy="192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ar-EG" sz="1400">
                    <a:latin typeface="Times New Roman" panose="02020603050405020304" pitchFamily="18" charset="0"/>
                  </a:rPr>
                  <a:t>no</a:t>
                </a:r>
              </a:p>
            </p:txBody>
          </p:sp>
          <p:sp>
            <p:nvSpPr>
              <p:cNvPr id="1856561" name="Rectangle 49">
                <a:extLst>
                  <a:ext uri="{FF2B5EF4-FFF2-40B4-BE49-F238E27FC236}">
                    <a16:creationId xmlns:a16="http://schemas.microsoft.com/office/drawing/2014/main" id="{90550723-B81D-48F4-82D4-B1EABE221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9" y="1054"/>
                <a:ext cx="266" cy="192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ar-EG" sz="1400">
                    <a:latin typeface="Times New Roman" panose="02020603050405020304" pitchFamily="18" charset="0"/>
                  </a:rPr>
                  <a:t>yes</a:t>
                </a:r>
              </a:p>
            </p:txBody>
          </p:sp>
          <p:sp>
            <p:nvSpPr>
              <p:cNvPr id="1856562" name="Rectangle 50">
                <a:extLst>
                  <a:ext uri="{FF2B5EF4-FFF2-40B4-BE49-F238E27FC236}">
                    <a16:creationId xmlns:a16="http://schemas.microsoft.com/office/drawing/2014/main" id="{E0967B2E-4AE4-49D9-94D5-1971B85A9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9" y="1030"/>
                <a:ext cx="266" cy="192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ar-EG" sz="1400">
                    <a:latin typeface="Times New Roman" panose="02020603050405020304" pitchFamily="18" charset="0"/>
                  </a:rPr>
                  <a:t>yes</a:t>
                </a:r>
              </a:p>
            </p:txBody>
          </p:sp>
          <p:sp>
            <p:nvSpPr>
              <p:cNvPr id="1856563" name="Rectangle 51">
                <a:extLst>
                  <a:ext uri="{FF2B5EF4-FFF2-40B4-BE49-F238E27FC236}">
                    <a16:creationId xmlns:a16="http://schemas.microsoft.com/office/drawing/2014/main" id="{880E21BD-65F2-4A6E-8E34-B22947063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595"/>
                <a:ext cx="266" cy="192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ar-EG" sz="1400">
                    <a:latin typeface="Times New Roman" panose="02020603050405020304" pitchFamily="18" charset="0"/>
                  </a:rPr>
                  <a:t>yes</a:t>
                </a:r>
              </a:p>
            </p:txBody>
          </p:sp>
          <p:sp>
            <p:nvSpPr>
              <p:cNvPr id="1856564" name="Rectangle 52">
                <a:extLst>
                  <a:ext uri="{FF2B5EF4-FFF2-40B4-BE49-F238E27FC236}">
                    <a16:creationId xmlns:a16="http://schemas.microsoft.com/office/drawing/2014/main" id="{93038613-5D69-48C7-BC7C-ED2802252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5" y="335"/>
                <a:ext cx="341" cy="9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ar-EG" sz="1200" b="1">
                    <a:latin typeface="Times New Roman" panose="02020603050405020304" pitchFamily="18" charset="0"/>
                  </a:rPr>
                  <a:t>31..40</a:t>
                </a:r>
                <a:endParaRPr lang="en-US" altLang="ar-EG" sz="12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6565" name="Rectangle 53">
                <a:extLst>
                  <a:ext uri="{FF2B5EF4-FFF2-40B4-BE49-F238E27FC236}">
                    <a16:creationId xmlns:a16="http://schemas.microsoft.com/office/drawing/2014/main" id="{5B951A8F-AACD-45EF-A26E-E498926B3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43156">
                <a:off x="4723" y="1030"/>
                <a:ext cx="228" cy="192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ar-EG" sz="1400">
                    <a:latin typeface="Times New Roman" panose="02020603050405020304" pitchFamily="18" charset="0"/>
                  </a:rPr>
                  <a:t>no</a:t>
                </a:r>
              </a:p>
            </p:txBody>
          </p:sp>
          <p:sp>
            <p:nvSpPr>
              <p:cNvPr id="1856566" name="Rectangle 54">
                <a:extLst>
                  <a:ext uri="{FF2B5EF4-FFF2-40B4-BE49-F238E27FC236}">
                    <a16:creationId xmlns:a16="http://schemas.microsoft.com/office/drawing/2014/main" id="{FC954EC5-CE52-417C-B3E6-48390247F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2" y="815"/>
                <a:ext cx="250" cy="17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ar-EG" sz="1200">
                    <a:latin typeface="Times New Roman" panose="02020603050405020304" pitchFamily="18" charset="0"/>
                  </a:rPr>
                  <a:t>fair</a:t>
                </a:r>
              </a:p>
            </p:txBody>
          </p:sp>
          <p:sp>
            <p:nvSpPr>
              <p:cNvPr id="1856567" name="Rectangle 55">
                <a:extLst>
                  <a:ext uri="{FF2B5EF4-FFF2-40B4-BE49-F238E27FC236}">
                    <a16:creationId xmlns:a16="http://schemas.microsoft.com/office/drawing/2014/main" id="{B3648605-6772-438B-A36D-7DC89F2A8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2" y="815"/>
                <a:ext cx="465" cy="17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ar-EG" sz="1200">
                    <a:latin typeface="Times New Roman" panose="02020603050405020304" pitchFamily="18" charset="0"/>
                  </a:rPr>
                  <a:t>excellent</a:t>
                </a:r>
              </a:p>
            </p:txBody>
          </p:sp>
          <p:sp>
            <p:nvSpPr>
              <p:cNvPr id="1856568" name="Rectangle 56">
                <a:extLst>
                  <a:ext uri="{FF2B5EF4-FFF2-40B4-BE49-F238E27FC236}">
                    <a16:creationId xmlns:a16="http://schemas.microsoft.com/office/drawing/2014/main" id="{3E6B9794-533C-453B-8DB3-3BEF10103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0" y="839"/>
                <a:ext cx="244" cy="17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ar-EG" sz="1200">
                    <a:latin typeface="Times New Roman" panose="02020603050405020304" pitchFamily="18" charset="0"/>
                  </a:rPr>
                  <a:t>yes</a:t>
                </a:r>
              </a:p>
            </p:txBody>
          </p:sp>
          <p:sp>
            <p:nvSpPr>
              <p:cNvPr id="1856569" name="Rectangle 57">
                <a:extLst>
                  <a:ext uri="{FF2B5EF4-FFF2-40B4-BE49-F238E27FC236}">
                    <a16:creationId xmlns:a16="http://schemas.microsoft.com/office/drawing/2014/main" id="{FCDF33DB-35E3-4DEF-919B-B04B6FE1F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7" y="839"/>
                <a:ext cx="218" cy="17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ar-EG" sz="1200">
                    <a:latin typeface="Times New Roman" panose="02020603050405020304" pitchFamily="18" charset="0"/>
                  </a:rPr>
                  <a:t>no</a:t>
                </a:r>
              </a:p>
            </p:txBody>
          </p:sp>
        </p:grpSp>
      </p:grpSp>
      <p:sp>
        <p:nvSpPr>
          <p:cNvPr id="1856515" name="Rectangle 3">
            <a:extLst>
              <a:ext uri="{FF2B5EF4-FFF2-40B4-BE49-F238E27FC236}">
                <a16:creationId xmlns:a16="http://schemas.microsoft.com/office/drawing/2014/main" id="{3C69BE82-337E-4CC8-8089-914F12B838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3962400"/>
            <a:ext cx="8763000" cy="2362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ar-EG" sz="1800"/>
              <a:t>Example: Rule extraction from our </a:t>
            </a:r>
            <a:r>
              <a:rPr lang="en-US" altLang="ar-EG" sz="1800" i="1"/>
              <a:t>buys_computer</a:t>
            </a:r>
            <a:r>
              <a:rPr lang="en-US" altLang="ar-EG" sz="1800"/>
              <a:t> decision-tree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ar-EG" sz="1800"/>
              <a:t>IF </a:t>
            </a:r>
            <a:r>
              <a:rPr lang="en-US" altLang="ar-EG" sz="1800" i="1"/>
              <a:t>age</a:t>
            </a:r>
            <a:r>
              <a:rPr lang="en-US" altLang="ar-EG" sz="1800"/>
              <a:t> = young AND </a:t>
            </a:r>
            <a:r>
              <a:rPr lang="en-US" altLang="ar-EG" sz="1800" i="1"/>
              <a:t>student</a:t>
            </a:r>
            <a:r>
              <a:rPr lang="en-US" altLang="ar-EG" sz="1800"/>
              <a:t> = </a:t>
            </a:r>
            <a:r>
              <a:rPr lang="en-US" altLang="ar-EG" sz="1800" i="1"/>
              <a:t>no</a:t>
            </a:r>
            <a:r>
              <a:rPr lang="en-US" altLang="ar-EG" sz="1800"/>
              <a:t>             THEN </a:t>
            </a:r>
            <a:r>
              <a:rPr lang="en-US" altLang="ar-EG" sz="1800" i="1"/>
              <a:t>buys_computer</a:t>
            </a:r>
            <a:r>
              <a:rPr lang="en-US" altLang="ar-EG" sz="1800"/>
              <a:t> = </a:t>
            </a:r>
            <a:r>
              <a:rPr lang="en-US" altLang="ar-EG" sz="1800" i="1"/>
              <a:t>no</a:t>
            </a:r>
            <a:endParaRPr lang="en-US" altLang="ar-EG" sz="180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ar-EG" sz="1800"/>
              <a:t>IF </a:t>
            </a:r>
            <a:r>
              <a:rPr lang="en-US" altLang="ar-EG" sz="1800" i="1"/>
              <a:t>age</a:t>
            </a:r>
            <a:r>
              <a:rPr lang="en-US" altLang="ar-EG" sz="1800"/>
              <a:t> = young AND </a:t>
            </a:r>
            <a:r>
              <a:rPr lang="en-US" altLang="ar-EG" sz="1800" i="1"/>
              <a:t>student</a:t>
            </a:r>
            <a:r>
              <a:rPr lang="en-US" altLang="ar-EG" sz="1800"/>
              <a:t> = </a:t>
            </a:r>
            <a:r>
              <a:rPr lang="en-US" altLang="ar-EG" sz="1800" i="1"/>
              <a:t>yes</a:t>
            </a:r>
            <a:r>
              <a:rPr lang="en-US" altLang="ar-EG" sz="1800"/>
              <a:t>            THEN </a:t>
            </a:r>
            <a:r>
              <a:rPr lang="en-US" altLang="ar-EG" sz="1800" i="1"/>
              <a:t>buys_computer</a:t>
            </a:r>
            <a:r>
              <a:rPr lang="en-US" altLang="ar-EG" sz="1800"/>
              <a:t> = </a:t>
            </a:r>
            <a:r>
              <a:rPr lang="en-US" altLang="ar-EG" sz="1800" i="1"/>
              <a:t>yes</a:t>
            </a:r>
            <a:endParaRPr lang="en-US" altLang="ar-EG" sz="180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ar-EG" sz="1800"/>
              <a:t>IF </a:t>
            </a:r>
            <a:r>
              <a:rPr lang="en-US" altLang="ar-EG" sz="1800" i="1"/>
              <a:t>age</a:t>
            </a:r>
            <a:r>
              <a:rPr lang="en-US" altLang="ar-EG" sz="1800"/>
              <a:t> = mid-age 			    THEN </a:t>
            </a:r>
            <a:r>
              <a:rPr lang="en-US" altLang="ar-EG" sz="1800" i="1"/>
              <a:t>buys_computer</a:t>
            </a:r>
            <a:r>
              <a:rPr lang="en-US" altLang="ar-EG" sz="1800"/>
              <a:t> = </a:t>
            </a:r>
            <a:r>
              <a:rPr lang="en-US" altLang="ar-EG" sz="1800" i="1"/>
              <a:t>yes</a:t>
            </a:r>
            <a:endParaRPr lang="en-US" altLang="ar-EG" sz="180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ar-EG" sz="1800"/>
              <a:t>IF </a:t>
            </a:r>
            <a:r>
              <a:rPr lang="en-US" altLang="ar-EG" sz="1800" i="1"/>
              <a:t>age</a:t>
            </a:r>
            <a:r>
              <a:rPr lang="en-US" altLang="ar-EG" sz="1800"/>
              <a:t> = old AND </a:t>
            </a:r>
            <a:r>
              <a:rPr lang="en-US" altLang="ar-EG" sz="1800" i="1"/>
              <a:t>credit_rating</a:t>
            </a:r>
            <a:r>
              <a:rPr lang="en-US" altLang="ar-EG" sz="1800"/>
              <a:t> = </a:t>
            </a:r>
            <a:r>
              <a:rPr lang="en-US" altLang="ar-EG" sz="1800" i="1"/>
              <a:t>excellent</a:t>
            </a:r>
            <a:r>
              <a:rPr lang="en-US" altLang="ar-EG" sz="1800"/>
              <a:t>  THEN </a:t>
            </a:r>
            <a:r>
              <a:rPr lang="en-US" altLang="ar-EG" sz="1800" i="1"/>
              <a:t>buys_computer </a:t>
            </a:r>
            <a:r>
              <a:rPr lang="en-US" altLang="ar-EG" sz="1800"/>
              <a:t>= </a:t>
            </a:r>
            <a:r>
              <a:rPr lang="en-US" altLang="ar-EG" sz="1800" i="1"/>
              <a:t>yes</a:t>
            </a:r>
            <a:endParaRPr lang="en-US" altLang="ar-EG" sz="180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ar-EG" sz="1800"/>
              <a:t>IF </a:t>
            </a:r>
            <a:r>
              <a:rPr lang="en-US" altLang="ar-EG" sz="1800" i="1"/>
              <a:t>age</a:t>
            </a:r>
            <a:r>
              <a:rPr lang="en-US" altLang="ar-EG" sz="1800"/>
              <a:t> = young AND </a:t>
            </a:r>
            <a:r>
              <a:rPr lang="en-US" altLang="ar-EG" sz="1800" i="1"/>
              <a:t>credit_rating</a:t>
            </a:r>
            <a:r>
              <a:rPr lang="en-US" altLang="ar-EG" sz="1800"/>
              <a:t> = </a:t>
            </a:r>
            <a:r>
              <a:rPr lang="en-US" altLang="ar-EG" sz="1800" i="1"/>
              <a:t>fair</a:t>
            </a:r>
            <a:r>
              <a:rPr lang="en-US" altLang="ar-EG" sz="1800"/>
              <a:t>     THEN </a:t>
            </a:r>
            <a:r>
              <a:rPr lang="en-US" altLang="ar-EG" sz="1800" i="1"/>
              <a:t>buys_computer</a:t>
            </a:r>
            <a:r>
              <a:rPr lang="en-US" altLang="ar-EG" sz="1800"/>
              <a:t> = </a:t>
            </a:r>
            <a:r>
              <a:rPr lang="en-US" altLang="ar-EG" sz="1800" i="1"/>
              <a:t>no</a:t>
            </a:r>
          </a:p>
        </p:txBody>
      </p:sp>
      <p:sp>
        <p:nvSpPr>
          <p:cNvPr id="1856514" name="Rectangle 2">
            <a:extLst>
              <a:ext uri="{FF2B5EF4-FFF2-40B4-BE49-F238E27FC236}">
                <a16:creationId xmlns:a16="http://schemas.microsoft.com/office/drawing/2014/main" id="{4D849FD0-6BC8-487E-A4F6-C8C96556A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83638" cy="609600"/>
          </a:xfrm>
        </p:spPr>
        <p:txBody>
          <a:bodyPr/>
          <a:lstStyle/>
          <a:p>
            <a:r>
              <a:rPr lang="en-US" altLang="ar-EG" sz="3200"/>
              <a:t>Rule Extraction from a Decision Tree</a:t>
            </a:r>
          </a:p>
        </p:txBody>
      </p:sp>
      <p:sp>
        <p:nvSpPr>
          <p:cNvPr id="1856572" name="Rectangle 60">
            <a:extLst>
              <a:ext uri="{FF2B5EF4-FFF2-40B4-BE49-F238E27FC236}">
                <a16:creationId xmlns:a16="http://schemas.microsoft.com/office/drawing/2014/main" id="{067CE7C7-6E23-4D0E-940D-833CB8429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47800"/>
            <a:ext cx="6096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ar-EG" sz="2000"/>
              <a:t>Rules are easier to understand than large trees</a:t>
            </a:r>
          </a:p>
          <a:p>
            <a:pPr>
              <a:lnSpc>
                <a:spcPct val="120000"/>
              </a:lnSpc>
            </a:pPr>
            <a:r>
              <a:rPr lang="en-US" altLang="ar-EG" sz="2000"/>
              <a:t>One rule is created for each path from the root to a leaf</a:t>
            </a:r>
          </a:p>
          <a:p>
            <a:pPr>
              <a:lnSpc>
                <a:spcPct val="120000"/>
              </a:lnSpc>
            </a:pPr>
            <a:r>
              <a:rPr lang="en-US" altLang="ar-EG" sz="2000"/>
              <a:t>Each attribute-value pair along a path forms a conjunction: the leaf holds the class prediction </a:t>
            </a:r>
          </a:p>
          <a:p>
            <a:pPr>
              <a:lnSpc>
                <a:spcPct val="120000"/>
              </a:lnSpc>
            </a:pPr>
            <a:r>
              <a:rPr lang="en-US" altLang="ar-EG" sz="2000"/>
              <a:t>Rules are mutually exclusive and exhaustive</a:t>
            </a:r>
          </a:p>
        </p:txBody>
      </p:sp>
    </p:spTree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E799A-5C3C-4514-8875-982C7384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7819-9467-426D-B459-0BC836F5380B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45F03-3518-4ACA-B1C9-76219CE0D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ar-EG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BE2A9-DDBB-471A-8FA9-ACF8FDEF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8137-429B-4D38-82DE-B8C7C42311BA}" type="slidenum">
              <a:rPr lang="en-US" altLang="ar-EG"/>
              <a:pPr/>
              <a:t>38</a:t>
            </a:fld>
            <a:endParaRPr lang="en-US" altLang="ar-EG"/>
          </a:p>
        </p:txBody>
      </p:sp>
      <p:sp>
        <p:nvSpPr>
          <p:cNvPr id="1857538" name="Rectangle 2">
            <a:extLst>
              <a:ext uri="{FF2B5EF4-FFF2-40B4-BE49-F238E27FC236}">
                <a16:creationId xmlns:a16="http://schemas.microsoft.com/office/drawing/2014/main" id="{317C49F0-52DB-4740-A425-A974BDF15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83638" cy="609600"/>
          </a:xfrm>
        </p:spPr>
        <p:txBody>
          <a:bodyPr/>
          <a:lstStyle/>
          <a:p>
            <a:r>
              <a:rPr lang="en-US" altLang="ar-EG" sz="3200"/>
              <a:t>Rule Extraction from the Training Data</a:t>
            </a:r>
          </a:p>
        </p:txBody>
      </p:sp>
      <p:sp>
        <p:nvSpPr>
          <p:cNvPr id="1857539" name="Rectangle 3">
            <a:extLst>
              <a:ext uri="{FF2B5EF4-FFF2-40B4-BE49-F238E27FC236}">
                <a16:creationId xmlns:a16="http://schemas.microsoft.com/office/drawing/2014/main" id="{91E3CFB1-859C-49D8-9866-3576E9F6C5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5257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ar-EG" sz="2000"/>
              <a:t>Sequential covering algorithm: Extracts rules directly from training data</a:t>
            </a:r>
          </a:p>
          <a:p>
            <a:pPr>
              <a:lnSpc>
                <a:spcPct val="120000"/>
              </a:lnSpc>
            </a:pPr>
            <a:r>
              <a:rPr lang="en-US" altLang="ar-EG" sz="2000"/>
              <a:t>Typical sequential covering algorithms: FOIL, AQ, CN2, RIPPER</a:t>
            </a:r>
          </a:p>
          <a:p>
            <a:pPr>
              <a:lnSpc>
                <a:spcPct val="120000"/>
              </a:lnSpc>
            </a:pPr>
            <a:r>
              <a:rPr lang="en-US" altLang="ar-EG" sz="2000"/>
              <a:t>Rules are learned </a:t>
            </a:r>
            <a:r>
              <a:rPr lang="en-US" altLang="ar-EG" sz="2000" i="1"/>
              <a:t>sequentially</a:t>
            </a:r>
            <a:r>
              <a:rPr lang="en-US" altLang="ar-EG" sz="2000"/>
              <a:t>, each for a given class C</a:t>
            </a:r>
            <a:r>
              <a:rPr lang="en-US" altLang="ar-EG" sz="2000" baseline="-25000"/>
              <a:t>i </a:t>
            </a:r>
            <a:r>
              <a:rPr lang="en-US" altLang="ar-EG" sz="2000"/>
              <a:t>will cover many tuples of C</a:t>
            </a:r>
            <a:r>
              <a:rPr lang="en-US" altLang="ar-EG" sz="2000" baseline="-25000"/>
              <a:t>i </a:t>
            </a:r>
            <a:r>
              <a:rPr lang="en-US" altLang="ar-EG" sz="2000"/>
              <a:t>but none (or few) of the tuples of other classes</a:t>
            </a:r>
          </a:p>
          <a:p>
            <a:pPr>
              <a:lnSpc>
                <a:spcPct val="120000"/>
              </a:lnSpc>
            </a:pPr>
            <a:r>
              <a:rPr lang="en-US" altLang="ar-EG" sz="2000"/>
              <a:t>Steps: </a:t>
            </a:r>
          </a:p>
          <a:p>
            <a:pPr lvl="1">
              <a:lnSpc>
                <a:spcPct val="120000"/>
              </a:lnSpc>
            </a:pPr>
            <a:r>
              <a:rPr lang="en-US" altLang="ar-EG" sz="2000"/>
              <a:t>Rules are learned one at a time</a:t>
            </a:r>
          </a:p>
          <a:p>
            <a:pPr lvl="1">
              <a:lnSpc>
                <a:spcPct val="120000"/>
              </a:lnSpc>
            </a:pPr>
            <a:r>
              <a:rPr lang="en-US" altLang="ar-EG" sz="2000"/>
              <a:t>Each time a rule is learned, the tuples covered by the rules are removed</a:t>
            </a:r>
          </a:p>
          <a:p>
            <a:pPr lvl="1">
              <a:lnSpc>
                <a:spcPct val="120000"/>
              </a:lnSpc>
            </a:pPr>
            <a:r>
              <a:rPr lang="en-US" altLang="ar-EG" sz="2000"/>
              <a:t>The process repeats on the remaining tuples unless </a:t>
            </a:r>
            <a:r>
              <a:rPr lang="en-US" altLang="ar-EG" sz="2000" i="1"/>
              <a:t>termination condition</a:t>
            </a:r>
            <a:r>
              <a:rPr lang="en-US" altLang="ar-EG" sz="2000"/>
              <a:t>, e.g., when no more training examples or when the quality of a rule returned is below a user-specified threshold</a:t>
            </a:r>
          </a:p>
          <a:p>
            <a:pPr>
              <a:lnSpc>
                <a:spcPct val="120000"/>
              </a:lnSpc>
            </a:pPr>
            <a:r>
              <a:rPr lang="en-US" altLang="ar-EG" sz="2000"/>
              <a:t>Comp. w. decision-tree induction: learning a set of rules </a:t>
            </a:r>
            <a:r>
              <a:rPr lang="en-US" altLang="ar-EG" sz="2000" i="1"/>
              <a:t>simultaneously</a:t>
            </a:r>
          </a:p>
        </p:txBody>
      </p:sp>
    </p:spTree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CC9766-EBCA-4BA6-ADC9-6FF9CAD3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E9CA-ACF7-45A2-8629-08B0387D061A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C9F2ED-4CD3-4883-BC5F-B9F0F1AA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ar-EG"/>
              <a:t>Data Mining: Concepts and Techniques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916608-A79B-4DD9-982E-0B6870A2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0C2F-880B-4D52-A1A3-D4B67CC1F068}" type="slidenum">
              <a:rPr lang="en-US" altLang="ar-EG"/>
              <a:pPr/>
              <a:t>39</a:t>
            </a:fld>
            <a:endParaRPr lang="en-US" altLang="ar-EG"/>
          </a:p>
        </p:txBody>
      </p:sp>
      <p:sp>
        <p:nvSpPr>
          <p:cNvPr id="1858562" name="Rectangle 2">
            <a:extLst>
              <a:ext uri="{FF2B5EF4-FFF2-40B4-BE49-F238E27FC236}">
                <a16:creationId xmlns:a16="http://schemas.microsoft.com/office/drawing/2014/main" id="{195256ED-2317-4D04-95A0-513F01C7A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/>
              <a:t>How to Learn-One-Rule?</a:t>
            </a:r>
          </a:p>
        </p:txBody>
      </p:sp>
      <p:sp>
        <p:nvSpPr>
          <p:cNvPr id="1858563" name="Rectangle 3">
            <a:extLst>
              <a:ext uri="{FF2B5EF4-FFF2-40B4-BE49-F238E27FC236}">
                <a16:creationId xmlns:a16="http://schemas.microsoft.com/office/drawing/2014/main" id="{144EDE34-C8F2-4150-ACE7-026A92E56FB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8686800" cy="5181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ar-EG" sz="2000"/>
              <a:t>Star with the most general rule possible: condition = empty</a:t>
            </a:r>
          </a:p>
          <a:p>
            <a:pPr>
              <a:lnSpc>
                <a:spcPct val="120000"/>
              </a:lnSpc>
            </a:pPr>
            <a:r>
              <a:rPr lang="en-US" altLang="ar-EG" sz="2000"/>
              <a:t>Adding new attributes by adopting a greedy depth-first strategy</a:t>
            </a:r>
          </a:p>
          <a:p>
            <a:pPr lvl="1">
              <a:lnSpc>
                <a:spcPct val="120000"/>
              </a:lnSpc>
            </a:pPr>
            <a:r>
              <a:rPr lang="en-US" altLang="ar-EG" sz="2000"/>
              <a:t>Picks the one that most improves the rule quality</a:t>
            </a:r>
          </a:p>
          <a:p>
            <a:pPr>
              <a:lnSpc>
                <a:spcPct val="120000"/>
              </a:lnSpc>
            </a:pPr>
            <a:r>
              <a:rPr lang="en-US" altLang="ar-EG" sz="2000"/>
              <a:t>Rule-Quality measures: consider both coverage and accuracy</a:t>
            </a:r>
          </a:p>
          <a:p>
            <a:pPr lvl="1">
              <a:lnSpc>
                <a:spcPct val="120000"/>
              </a:lnSpc>
            </a:pPr>
            <a:r>
              <a:rPr lang="en-US" altLang="ar-EG" sz="2000"/>
              <a:t>Foil-gain (in FOIL &amp; RIPPER): assesses info_gain by extending condition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ar-EG" sz="1800"/>
          </a:p>
          <a:p>
            <a:pPr lvl="2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ar-EG" sz="1800"/>
              <a:t>It favors rules that have high accuracy and cover many positive tuples</a:t>
            </a:r>
          </a:p>
          <a:p>
            <a:pPr>
              <a:lnSpc>
                <a:spcPct val="120000"/>
              </a:lnSpc>
            </a:pPr>
            <a:r>
              <a:rPr lang="en-US" altLang="ar-EG" sz="2000"/>
              <a:t>Rule pruning based on an independent set of test tuples</a:t>
            </a:r>
            <a:endParaRPr lang="en-US" altLang="ar-EG" sz="1800"/>
          </a:p>
          <a:p>
            <a:pPr lvl="2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ar-EG" sz="1800"/>
          </a:p>
          <a:p>
            <a:pPr lvl="2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ar-EG" sz="1800"/>
          </a:p>
          <a:p>
            <a:pPr lvl="2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ar-EG" sz="1800"/>
              <a:t>Pos/neg are # of positive/negative tuples covered by R.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ar-EG" sz="1800"/>
              <a:t>If </a:t>
            </a:r>
            <a:r>
              <a:rPr lang="en-US" altLang="ar-EG" sz="1800" i="1"/>
              <a:t>FOIL_Prune</a:t>
            </a:r>
            <a:r>
              <a:rPr lang="en-US" altLang="ar-EG" sz="1800"/>
              <a:t> is higher for the pruned version of R, prune R</a:t>
            </a:r>
          </a:p>
        </p:txBody>
      </p:sp>
      <p:graphicFrame>
        <p:nvGraphicFramePr>
          <p:cNvPr id="1858564" name="Object 4">
            <a:extLst>
              <a:ext uri="{FF2B5EF4-FFF2-40B4-BE49-F238E27FC236}">
                <a16:creationId xmlns:a16="http://schemas.microsoft.com/office/drawing/2014/main" id="{5471717A-2440-4BDA-B9C7-15026EEB0497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2514600" y="3429000"/>
          <a:ext cx="5105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65280" imgH="419040" progId="Equation.3">
                  <p:embed/>
                </p:oleObj>
              </mc:Choice>
              <mc:Fallback>
                <p:oleObj name="Equation" r:id="rId2" imgW="336528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429000"/>
                        <a:ext cx="5105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8566" name="Object 6">
            <a:extLst>
              <a:ext uri="{FF2B5EF4-FFF2-40B4-BE49-F238E27FC236}">
                <a16:creationId xmlns:a16="http://schemas.microsoft.com/office/drawing/2014/main" id="{7ADFA18E-4A79-488C-9040-4AD25825332A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2743200" y="4953000"/>
          <a:ext cx="3160713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160" imgH="419040" progId="Equation.3">
                  <p:embed/>
                </p:oleObj>
              </mc:Choice>
              <mc:Fallback>
                <p:oleObj name="Equation" r:id="rId4" imgW="189216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953000"/>
                        <a:ext cx="3160713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E194E-4B9B-4AF7-8691-9967552E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8ED1-A801-4A39-BB5C-CAD00DE9F231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49D74-A0F0-4945-A4F1-57727FED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ar-EG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D81E6-6A40-4166-B42E-9CF7A248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0FC4-3976-4F09-B3EC-CF3DDA76BF1C}" type="slidenum">
              <a:rPr lang="en-US" altLang="ar-EG"/>
              <a:pPr/>
              <a:t>4</a:t>
            </a:fld>
            <a:endParaRPr lang="en-US" altLang="ar-EG"/>
          </a:p>
        </p:txBody>
      </p:sp>
      <p:sp>
        <p:nvSpPr>
          <p:cNvPr id="1272834" name="Rectangle 2">
            <a:extLst>
              <a:ext uri="{FF2B5EF4-FFF2-40B4-BE49-F238E27FC236}">
                <a16:creationId xmlns:a16="http://schemas.microsoft.com/office/drawing/2014/main" id="{457FF79F-09A8-41B4-89FA-C0CB04156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50292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ar-EG" sz="2400">
                <a:solidFill>
                  <a:schemeClr val="hlink"/>
                </a:solidFill>
              </a:rPr>
              <a:t>Classification</a:t>
            </a:r>
            <a:r>
              <a:rPr lang="en-US" altLang="ar-EG" sz="2000"/>
              <a:t>  </a:t>
            </a:r>
          </a:p>
          <a:p>
            <a:pPr lvl="1">
              <a:lnSpc>
                <a:spcPct val="90000"/>
              </a:lnSpc>
            </a:pPr>
            <a:r>
              <a:rPr lang="en-US" altLang="ar-EG" sz="2400"/>
              <a:t>predicts categorical class labels (discrete or nominal)</a:t>
            </a:r>
          </a:p>
          <a:p>
            <a:pPr lvl="1">
              <a:lnSpc>
                <a:spcPct val="90000"/>
              </a:lnSpc>
            </a:pPr>
            <a:r>
              <a:rPr lang="en-US" altLang="ar-EG" sz="2400"/>
              <a:t>classifies data (constructs a model) based on the training set and the values (</a:t>
            </a:r>
            <a:r>
              <a:rPr lang="en-US" altLang="ar-EG" sz="2400">
                <a:solidFill>
                  <a:schemeClr val="hlink"/>
                </a:solidFill>
              </a:rPr>
              <a:t>class labels</a:t>
            </a:r>
            <a:r>
              <a:rPr lang="en-US" altLang="ar-EG" sz="2400"/>
              <a:t>) in a classifying attribute and uses it in classifying new data</a:t>
            </a:r>
          </a:p>
          <a:p>
            <a:pPr>
              <a:lnSpc>
                <a:spcPct val="90000"/>
              </a:lnSpc>
            </a:pPr>
            <a:r>
              <a:rPr lang="en-US" altLang="ar-EG" sz="2400">
                <a:solidFill>
                  <a:schemeClr val="hlink"/>
                </a:solidFill>
              </a:rPr>
              <a:t>Prediction  </a:t>
            </a:r>
          </a:p>
          <a:p>
            <a:pPr lvl="1">
              <a:lnSpc>
                <a:spcPct val="90000"/>
              </a:lnSpc>
            </a:pPr>
            <a:r>
              <a:rPr lang="en-US" altLang="ar-EG" sz="2400"/>
              <a:t>models continuous-valued functions, i.e., predicts unknown or missing values </a:t>
            </a:r>
          </a:p>
          <a:p>
            <a:pPr>
              <a:lnSpc>
                <a:spcPct val="90000"/>
              </a:lnSpc>
            </a:pPr>
            <a:r>
              <a:rPr lang="en-US" altLang="ar-EG" sz="2400"/>
              <a:t>Typical applications</a:t>
            </a:r>
          </a:p>
          <a:p>
            <a:pPr lvl="1">
              <a:lnSpc>
                <a:spcPct val="90000"/>
              </a:lnSpc>
              <a:buClr>
                <a:srgbClr val="0000CC"/>
              </a:buClr>
            </a:pPr>
            <a:r>
              <a:rPr lang="en-US" altLang="ar-EG" sz="2400"/>
              <a:t>Credit approval</a:t>
            </a:r>
          </a:p>
          <a:p>
            <a:pPr lvl="1">
              <a:lnSpc>
                <a:spcPct val="90000"/>
              </a:lnSpc>
              <a:buClr>
                <a:srgbClr val="0000CC"/>
              </a:buClr>
            </a:pPr>
            <a:r>
              <a:rPr lang="en-US" altLang="ar-EG" sz="2400"/>
              <a:t>Target marketing</a:t>
            </a:r>
          </a:p>
          <a:p>
            <a:pPr lvl="1">
              <a:lnSpc>
                <a:spcPct val="90000"/>
              </a:lnSpc>
              <a:buClr>
                <a:srgbClr val="0000CC"/>
              </a:buClr>
            </a:pPr>
            <a:r>
              <a:rPr lang="en-US" altLang="ar-EG" sz="2400"/>
              <a:t>Medical diagnosis</a:t>
            </a:r>
          </a:p>
          <a:p>
            <a:pPr lvl="1">
              <a:lnSpc>
                <a:spcPct val="90000"/>
              </a:lnSpc>
              <a:buClr>
                <a:srgbClr val="0000CC"/>
              </a:buClr>
            </a:pPr>
            <a:r>
              <a:rPr lang="en-US" altLang="ar-EG" sz="2400"/>
              <a:t>Fraud detection</a:t>
            </a:r>
          </a:p>
        </p:txBody>
      </p:sp>
      <p:sp>
        <p:nvSpPr>
          <p:cNvPr id="1272835" name="Rectangle 3">
            <a:extLst>
              <a:ext uri="{FF2B5EF4-FFF2-40B4-BE49-F238E27FC236}">
                <a16:creationId xmlns:a16="http://schemas.microsoft.com/office/drawing/2014/main" id="{1C83F978-B9AC-40DD-B383-41B16C157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05800" cy="81915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ar-EG"/>
              <a:t>Classification vs. Prediction</a:t>
            </a: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F89F3-8A16-47BB-939A-3E9B03AC5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A8DD-A0FF-452E-9199-47286546DFD3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F0887-74C9-464D-8019-88151B40C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ar-EG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0B902-2FBA-42D0-951B-03F2A140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2226-9DD6-4646-9679-F3575759CF89}" type="slidenum">
              <a:rPr lang="en-US" altLang="ar-EG"/>
              <a:pPr/>
              <a:t>5</a:t>
            </a:fld>
            <a:endParaRPr lang="en-US" altLang="ar-EG"/>
          </a:p>
        </p:txBody>
      </p:sp>
      <p:sp>
        <p:nvSpPr>
          <p:cNvPr id="1274882" name="Rectangle 2">
            <a:extLst>
              <a:ext uri="{FF2B5EF4-FFF2-40B4-BE49-F238E27FC236}">
                <a16:creationId xmlns:a16="http://schemas.microsoft.com/office/drawing/2014/main" id="{7E3655E9-E1D8-4391-940E-B3E6C555D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01000" cy="762000"/>
          </a:xfrm>
        </p:spPr>
        <p:txBody>
          <a:bodyPr/>
          <a:lstStyle/>
          <a:p>
            <a:r>
              <a:rPr lang="en-US" altLang="ar-EG" sz="3200"/>
              <a:t>Classification—A Two-Step Process</a:t>
            </a:r>
            <a:r>
              <a:rPr lang="en-US" altLang="ar-EG" sz="2800"/>
              <a:t> </a:t>
            </a:r>
            <a:endParaRPr lang="en-US" altLang="ar-EG" sz="3200"/>
          </a:p>
        </p:txBody>
      </p:sp>
      <p:sp>
        <p:nvSpPr>
          <p:cNvPr id="1274883" name="Rectangle 3">
            <a:extLst>
              <a:ext uri="{FF2B5EF4-FFF2-40B4-BE49-F238E27FC236}">
                <a16:creationId xmlns:a16="http://schemas.microsoft.com/office/drawing/2014/main" id="{24E85844-50FC-44F7-97F4-19700FC399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ar-EG" sz="2000">
                <a:solidFill>
                  <a:schemeClr val="hlink"/>
                </a:solidFill>
              </a:rPr>
              <a:t>Model construction</a:t>
            </a:r>
            <a:r>
              <a:rPr lang="en-US" altLang="ar-EG" sz="2000"/>
              <a:t>: describing a set of predetermined classes</a:t>
            </a:r>
          </a:p>
          <a:p>
            <a:pPr lvl="1">
              <a:lnSpc>
                <a:spcPct val="90000"/>
              </a:lnSpc>
            </a:pPr>
            <a:r>
              <a:rPr lang="en-US" altLang="ar-EG" sz="2000"/>
              <a:t>Each tuple/sample is assumed to belong to a predefined class, as determined by the </a:t>
            </a:r>
            <a:r>
              <a:rPr lang="en-US" altLang="ar-EG" sz="2000">
                <a:solidFill>
                  <a:schemeClr val="hlink"/>
                </a:solidFill>
              </a:rPr>
              <a:t>class label attribute</a:t>
            </a:r>
          </a:p>
          <a:p>
            <a:pPr lvl="1">
              <a:lnSpc>
                <a:spcPct val="90000"/>
              </a:lnSpc>
            </a:pPr>
            <a:r>
              <a:rPr lang="en-US" altLang="ar-EG" sz="2000"/>
              <a:t>The set of tuples used for model construction is </a:t>
            </a:r>
            <a:r>
              <a:rPr lang="en-US" altLang="ar-EG" sz="2000">
                <a:solidFill>
                  <a:schemeClr val="hlink"/>
                </a:solidFill>
              </a:rPr>
              <a:t>training set</a:t>
            </a:r>
          </a:p>
          <a:p>
            <a:pPr lvl="1">
              <a:lnSpc>
                <a:spcPct val="90000"/>
              </a:lnSpc>
            </a:pPr>
            <a:r>
              <a:rPr lang="en-US" altLang="ar-EG" sz="2000"/>
              <a:t>The model is represented as classification rules, decision trees, or mathematical formulae</a:t>
            </a:r>
          </a:p>
          <a:p>
            <a:pPr>
              <a:lnSpc>
                <a:spcPct val="90000"/>
              </a:lnSpc>
            </a:pPr>
            <a:r>
              <a:rPr lang="en-US" altLang="ar-EG" sz="2000">
                <a:solidFill>
                  <a:schemeClr val="hlink"/>
                </a:solidFill>
              </a:rPr>
              <a:t>Model usage</a:t>
            </a:r>
            <a:r>
              <a:rPr lang="en-US" altLang="ar-EG" sz="2000"/>
              <a:t>: for classifying future or unknown objects</a:t>
            </a:r>
          </a:p>
          <a:p>
            <a:pPr lvl="1">
              <a:lnSpc>
                <a:spcPct val="90000"/>
              </a:lnSpc>
            </a:pPr>
            <a:r>
              <a:rPr lang="en-US" altLang="ar-EG" sz="2000">
                <a:solidFill>
                  <a:schemeClr val="hlink"/>
                </a:solidFill>
              </a:rPr>
              <a:t>Estimate accuracy</a:t>
            </a:r>
            <a:r>
              <a:rPr lang="en-US" altLang="ar-EG" sz="2000"/>
              <a:t> of the model</a:t>
            </a:r>
          </a:p>
          <a:p>
            <a:pPr lvl="2">
              <a:lnSpc>
                <a:spcPct val="90000"/>
              </a:lnSpc>
            </a:pPr>
            <a:r>
              <a:rPr lang="en-US" altLang="ar-EG" sz="2000"/>
              <a:t>The known label of test sample is compared with the classified result from the model</a:t>
            </a:r>
          </a:p>
          <a:p>
            <a:pPr lvl="2">
              <a:lnSpc>
                <a:spcPct val="90000"/>
              </a:lnSpc>
            </a:pPr>
            <a:r>
              <a:rPr lang="en-US" altLang="ar-EG" sz="2000"/>
              <a:t>Accuracy rate is the percentage of test set samples that are correctly classified by the model</a:t>
            </a:r>
          </a:p>
          <a:p>
            <a:pPr lvl="2">
              <a:lnSpc>
                <a:spcPct val="90000"/>
              </a:lnSpc>
            </a:pPr>
            <a:r>
              <a:rPr lang="en-US" altLang="ar-EG" sz="2000"/>
              <a:t>Test set is independent of training set, otherwise over-fitting will occur</a:t>
            </a:r>
          </a:p>
          <a:p>
            <a:pPr lvl="1">
              <a:lnSpc>
                <a:spcPct val="90000"/>
              </a:lnSpc>
            </a:pPr>
            <a:r>
              <a:rPr lang="en-US" altLang="ar-EG" sz="2000"/>
              <a:t>If the accuracy is acceptable, use the model to </a:t>
            </a:r>
            <a:r>
              <a:rPr lang="en-US" altLang="ar-EG" sz="2000">
                <a:solidFill>
                  <a:schemeClr val="hlink"/>
                </a:solidFill>
              </a:rPr>
              <a:t>classify data</a:t>
            </a:r>
            <a:r>
              <a:rPr lang="en-US" altLang="ar-EG" sz="2000"/>
              <a:t> tuples whose class labels are not known</a:t>
            </a:r>
            <a:endParaRPr lang="en-US" altLang="ar-EG" sz="2400"/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D0A14A1D-0266-4532-BD10-84A743D9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9544-621C-42D3-AFF7-45F789ACD2B6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BDD14BB-6E6E-482A-8F9A-3AB7A983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ar-EG"/>
              <a:t>Data Mining: Concepts and Techniques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BBFD81F3-395B-4B72-98AC-E497C44E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01CA-C935-444B-B96C-C8F99FDA2044}" type="slidenum">
              <a:rPr lang="en-US" altLang="ar-EG"/>
              <a:pPr/>
              <a:t>6</a:t>
            </a:fld>
            <a:endParaRPr lang="en-US" altLang="ar-EG"/>
          </a:p>
        </p:txBody>
      </p:sp>
      <p:sp>
        <p:nvSpPr>
          <p:cNvPr id="1275906" name="Rectangle 2">
            <a:extLst>
              <a:ext uri="{FF2B5EF4-FFF2-40B4-BE49-F238E27FC236}">
                <a16:creationId xmlns:a16="http://schemas.microsoft.com/office/drawing/2014/main" id="{DF9BB1F1-1DBF-4ABA-BFB5-23DAE33BFE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762000"/>
          </a:xfrm>
          <a:noFill/>
          <a:ln/>
        </p:spPr>
        <p:txBody>
          <a:bodyPr lIns="92075" tIns="46038" rIns="92075" bIns="46038"/>
          <a:lstStyle/>
          <a:p>
            <a:r>
              <a:rPr lang="en-US" altLang="ar-EG"/>
              <a:t>Process (1): Model Construction</a:t>
            </a:r>
          </a:p>
        </p:txBody>
      </p:sp>
      <p:grpSp>
        <p:nvGrpSpPr>
          <p:cNvPr id="1275907" name="Group 3">
            <a:extLst>
              <a:ext uri="{FF2B5EF4-FFF2-40B4-BE49-F238E27FC236}">
                <a16:creationId xmlns:a16="http://schemas.microsoft.com/office/drawing/2014/main" id="{6A35B3BA-AC66-493E-A2CA-20876CB234DB}"/>
              </a:ext>
            </a:extLst>
          </p:cNvPr>
          <p:cNvGrpSpPr>
            <a:grpSpLocks/>
          </p:cNvGrpSpPr>
          <p:nvPr/>
        </p:nvGrpSpPr>
        <p:grpSpPr bwMode="auto">
          <a:xfrm>
            <a:off x="2036763" y="1774825"/>
            <a:ext cx="1698625" cy="1506538"/>
            <a:chOff x="1283" y="1118"/>
            <a:chExt cx="1070" cy="949"/>
          </a:xfrm>
        </p:grpSpPr>
        <p:pic>
          <p:nvPicPr>
            <p:cNvPr id="1275908" name="Picture 4">
              <a:extLst>
                <a:ext uri="{FF2B5EF4-FFF2-40B4-BE49-F238E27FC236}">
                  <a16:creationId xmlns:a16="http://schemas.microsoft.com/office/drawing/2014/main" id="{ABF081A9-BB60-47B2-BBC3-D1C80791D64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75909" name="Rectangle 5">
              <a:extLst>
                <a:ext uri="{FF2B5EF4-FFF2-40B4-BE49-F238E27FC236}">
                  <a16:creationId xmlns:a16="http://schemas.microsoft.com/office/drawing/2014/main" id="{096B29CB-E6F3-4778-A6AE-A99C4AA7C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" y="1427"/>
              <a:ext cx="934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ar-EG" sz="2400">
                  <a:latin typeface="Times New Roman" panose="02020603050405020304" pitchFamily="18" charset="0"/>
                </a:rPr>
                <a:t>Training</a:t>
              </a:r>
            </a:p>
            <a:p>
              <a:pPr algn="ctr" eaLnBrk="0" hangingPunct="0"/>
              <a:r>
                <a:rPr lang="en-US" altLang="ar-EG" sz="2400">
                  <a:latin typeface="Times New Roman" panose="02020603050405020304" pitchFamily="18" charset="0"/>
                </a:rPr>
                <a:t>Data</a:t>
              </a:r>
            </a:p>
          </p:txBody>
        </p:sp>
      </p:grpSp>
      <p:graphicFrame>
        <p:nvGraphicFramePr>
          <p:cNvPr id="1275910" name="Object 6">
            <a:extLst>
              <a:ext uri="{FF2B5EF4-FFF2-40B4-BE49-F238E27FC236}">
                <a16:creationId xmlns:a16="http://schemas.microsoft.com/office/drawing/2014/main" id="{84AEBEDD-86D4-481B-BE9B-620FE4AFB7BE}"/>
              </a:ext>
            </a:extLst>
          </p:cNvPr>
          <p:cNvGraphicFramePr>
            <a:graphicFrameLocks/>
          </p:cNvGraphicFramePr>
          <p:nvPr/>
        </p:nvGraphicFramePr>
        <p:xfrm>
          <a:off x="288925" y="3825875"/>
          <a:ext cx="5437188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437080" imgH="2495520" progId="Excel.Sheet.8">
                  <p:embed/>
                </p:oleObj>
              </mc:Choice>
              <mc:Fallback>
                <p:oleObj name="Worksheet" r:id="rId3" imgW="5437080" imgH="2495520" progId="Excel.Shee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3825875"/>
                        <a:ext cx="5437188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5911" name="Line 7">
            <a:extLst>
              <a:ext uri="{FF2B5EF4-FFF2-40B4-BE49-F238E27FC236}">
                <a16:creationId xmlns:a16="http://schemas.microsoft.com/office/drawing/2014/main" id="{247B5640-892B-41D8-AED5-0CD8332711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6388" y="3111500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1275912" name="Line 8">
            <a:extLst>
              <a:ext uri="{FF2B5EF4-FFF2-40B4-BE49-F238E27FC236}">
                <a16:creationId xmlns:a16="http://schemas.microsoft.com/office/drawing/2014/main" id="{2B1D6B5D-8B30-4421-827C-1CAA0F85DB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6975" y="3111500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1275913" name="Rectangle 9">
            <a:extLst>
              <a:ext uri="{FF2B5EF4-FFF2-40B4-BE49-F238E27FC236}">
                <a16:creationId xmlns:a16="http://schemas.microsoft.com/office/drawing/2014/main" id="{377E346C-E011-4C35-A3F5-10332B192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1763" y="1622425"/>
            <a:ext cx="1870075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 altLang="ar-EG" sz="2400">
                <a:latin typeface="Times New Roman" panose="02020603050405020304" pitchFamily="18" charset="0"/>
              </a:rPr>
              <a:t>Classification</a:t>
            </a:r>
          </a:p>
          <a:p>
            <a:pPr algn="ctr" eaLnBrk="0" hangingPunct="0"/>
            <a:r>
              <a:rPr lang="en-US" altLang="ar-EG" sz="2400">
                <a:latin typeface="Times New Roman" panose="02020603050405020304" pitchFamily="18" charset="0"/>
              </a:rPr>
              <a:t>Algorithms</a:t>
            </a:r>
          </a:p>
        </p:txBody>
      </p:sp>
      <p:sp>
        <p:nvSpPr>
          <p:cNvPr id="1275914" name="AutoShape 10">
            <a:extLst>
              <a:ext uri="{FF2B5EF4-FFF2-40B4-BE49-F238E27FC236}">
                <a16:creationId xmlns:a16="http://schemas.microsoft.com/office/drawing/2014/main" id="{181BEF4F-1C7F-4AE8-8FFB-7EE7710BE22E}"/>
              </a:ext>
            </a:extLst>
          </p:cNvPr>
          <p:cNvSpPr>
            <a:spLocks noChangeArrowheads="1"/>
          </p:cNvSpPr>
          <p:nvPr/>
        </p:nvSpPr>
        <p:spPr bwMode="auto">
          <a:xfrm rot="20460000">
            <a:off x="4235450" y="2074863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1275915" name="Rectangle 11">
            <a:extLst>
              <a:ext uri="{FF2B5EF4-FFF2-40B4-BE49-F238E27FC236}">
                <a16:creationId xmlns:a16="http://schemas.microsoft.com/office/drawing/2014/main" id="{746EB6B4-D5F8-41DA-9A99-78EA02D27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363" y="5311775"/>
            <a:ext cx="3008312" cy="120015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altLang="ar-EG" sz="2400">
                <a:latin typeface="Times New Roman" panose="02020603050405020304" pitchFamily="18" charset="0"/>
              </a:rPr>
              <a:t>IF rank = ‘professor’</a:t>
            </a:r>
          </a:p>
          <a:p>
            <a:pPr eaLnBrk="0" hangingPunct="0"/>
            <a:r>
              <a:rPr lang="en-US" altLang="ar-EG" sz="2400">
                <a:latin typeface="Times New Roman" panose="02020603050405020304" pitchFamily="18" charset="0"/>
              </a:rPr>
              <a:t>OR years &gt; 6</a:t>
            </a:r>
          </a:p>
          <a:p>
            <a:pPr eaLnBrk="0" hangingPunct="0"/>
            <a:r>
              <a:rPr lang="en-US" altLang="ar-EG" sz="2400">
                <a:latin typeface="Times New Roman" panose="02020603050405020304" pitchFamily="18" charset="0"/>
              </a:rPr>
              <a:t>THEN tenured = ‘yes’ </a:t>
            </a:r>
          </a:p>
        </p:txBody>
      </p:sp>
      <p:grpSp>
        <p:nvGrpSpPr>
          <p:cNvPr id="1275916" name="Group 12">
            <a:extLst>
              <a:ext uri="{FF2B5EF4-FFF2-40B4-BE49-F238E27FC236}">
                <a16:creationId xmlns:a16="http://schemas.microsoft.com/office/drawing/2014/main" id="{C20BB33F-45B9-40E1-BF0A-9E3410AB000B}"/>
              </a:ext>
            </a:extLst>
          </p:cNvPr>
          <p:cNvGrpSpPr>
            <a:grpSpLocks/>
          </p:cNvGrpSpPr>
          <p:nvPr/>
        </p:nvGrpSpPr>
        <p:grpSpPr bwMode="auto">
          <a:xfrm>
            <a:off x="6478588" y="3216275"/>
            <a:ext cx="1889125" cy="1506538"/>
            <a:chOff x="4081" y="2026"/>
            <a:chExt cx="1190" cy="949"/>
          </a:xfrm>
        </p:grpSpPr>
        <p:pic>
          <p:nvPicPr>
            <p:cNvPr id="1275917" name="Picture 13">
              <a:extLst>
                <a:ext uri="{FF2B5EF4-FFF2-40B4-BE49-F238E27FC236}">
                  <a16:creationId xmlns:a16="http://schemas.microsoft.com/office/drawing/2014/main" id="{B14DE482-80F1-44A4-8CC9-2939CCAFD2E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75918" name="Rectangle 14">
              <a:extLst>
                <a:ext uri="{FF2B5EF4-FFF2-40B4-BE49-F238E27FC236}">
                  <a16:creationId xmlns:a16="http://schemas.microsoft.com/office/drawing/2014/main" id="{3F2C90B7-2226-437B-ACEF-6018FB970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2306"/>
              <a:ext cx="85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ar-EG" sz="2400">
                  <a:latin typeface="Times New Roman" panose="02020603050405020304" pitchFamily="18" charset="0"/>
                </a:rPr>
                <a:t>Classifier</a:t>
              </a:r>
            </a:p>
            <a:p>
              <a:pPr algn="ctr" eaLnBrk="0" hangingPunct="0"/>
              <a:r>
                <a:rPr lang="en-US" altLang="ar-EG" sz="2400">
                  <a:latin typeface="Times New Roman" panose="02020603050405020304" pitchFamily="18" charset="0"/>
                </a:rPr>
                <a:t>(Model)</a:t>
              </a:r>
            </a:p>
          </p:txBody>
        </p:sp>
      </p:grpSp>
      <p:sp>
        <p:nvSpPr>
          <p:cNvPr id="1275919" name="Line 15">
            <a:extLst>
              <a:ext uri="{FF2B5EF4-FFF2-40B4-BE49-F238E27FC236}">
                <a16:creationId xmlns:a16="http://schemas.microsoft.com/office/drawing/2014/main" id="{9FDC0F4A-AE4E-4748-B363-9973C28724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6775" y="4621213"/>
            <a:ext cx="531813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1275920" name="Line 16">
            <a:extLst>
              <a:ext uri="{FF2B5EF4-FFF2-40B4-BE49-F238E27FC236}">
                <a16:creationId xmlns:a16="http://schemas.microsoft.com/office/drawing/2014/main" id="{280D151A-00A6-48DE-9AD7-CF609E61010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69300" y="4543425"/>
            <a:ext cx="57785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1275921" name="AutoShape 17">
            <a:extLst>
              <a:ext uri="{FF2B5EF4-FFF2-40B4-BE49-F238E27FC236}">
                <a16:creationId xmlns:a16="http://schemas.microsoft.com/office/drawing/2014/main" id="{F11059BC-C240-4F00-94F4-CBFF4F275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0" y="2576513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B1130B51-9A92-4F86-8DAB-1127644B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BD52-EA67-4F0E-9BB8-67A5F3249DD8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A1D310E4-0A80-46BA-8BE4-71EC165B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ar-EG"/>
              <a:t>Data Mining: Concepts and Techniques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3F4936EB-4A61-41B4-A852-E4AB3D12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53B0E-0524-4EA3-A652-14F6EFC3B26E}" type="slidenum">
              <a:rPr lang="en-US" altLang="ar-EG"/>
              <a:pPr/>
              <a:t>7</a:t>
            </a:fld>
            <a:endParaRPr lang="en-US" altLang="ar-EG"/>
          </a:p>
        </p:txBody>
      </p:sp>
      <p:sp>
        <p:nvSpPr>
          <p:cNvPr id="1276930" name="Rectangle 2">
            <a:extLst>
              <a:ext uri="{FF2B5EF4-FFF2-40B4-BE49-F238E27FC236}">
                <a16:creationId xmlns:a16="http://schemas.microsoft.com/office/drawing/2014/main" id="{75EFDB9C-1D75-4669-8107-BD3CEDF9C9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838200"/>
          </a:xfrm>
          <a:noFill/>
          <a:ln/>
        </p:spPr>
        <p:txBody>
          <a:bodyPr lIns="92075" tIns="46038" rIns="92075" bIns="46038"/>
          <a:lstStyle/>
          <a:p>
            <a:r>
              <a:rPr lang="en-US" altLang="ar-EG" sz="3200"/>
              <a:t>Process (2): Using the Model in Prediction</a:t>
            </a:r>
            <a:r>
              <a:rPr lang="en-US" altLang="ar-EG"/>
              <a:t> </a:t>
            </a:r>
          </a:p>
        </p:txBody>
      </p:sp>
      <p:grpSp>
        <p:nvGrpSpPr>
          <p:cNvPr id="1276931" name="Group 3">
            <a:extLst>
              <a:ext uri="{FF2B5EF4-FFF2-40B4-BE49-F238E27FC236}">
                <a16:creationId xmlns:a16="http://schemas.microsoft.com/office/drawing/2014/main" id="{9A08CD65-3B6D-48A5-8F60-EBEC179CAF00}"/>
              </a:ext>
            </a:extLst>
          </p:cNvPr>
          <p:cNvGrpSpPr>
            <a:grpSpLocks/>
          </p:cNvGrpSpPr>
          <p:nvPr/>
        </p:nvGrpSpPr>
        <p:grpSpPr bwMode="auto">
          <a:xfrm>
            <a:off x="4445000" y="1570038"/>
            <a:ext cx="1889125" cy="1506537"/>
            <a:chOff x="2800" y="989"/>
            <a:chExt cx="1190" cy="949"/>
          </a:xfrm>
        </p:grpSpPr>
        <p:pic>
          <p:nvPicPr>
            <p:cNvPr id="1276932" name="Picture 4">
              <a:extLst>
                <a:ext uri="{FF2B5EF4-FFF2-40B4-BE49-F238E27FC236}">
                  <a16:creationId xmlns:a16="http://schemas.microsoft.com/office/drawing/2014/main" id="{5FE70FBA-7B7C-4CDD-918E-7712CEC9290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76933" name="Rectangle 5">
              <a:extLst>
                <a:ext uri="{FF2B5EF4-FFF2-40B4-BE49-F238E27FC236}">
                  <a16:creationId xmlns:a16="http://schemas.microsoft.com/office/drawing/2014/main" id="{AAD335D8-C95F-4457-980F-3CA4DB6B5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4" y="1384"/>
              <a:ext cx="8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ar-EG" sz="2400">
                  <a:latin typeface="Times New Roman" panose="02020603050405020304" pitchFamily="18" charset="0"/>
                </a:rPr>
                <a:t>Classifier</a:t>
              </a:r>
            </a:p>
          </p:txBody>
        </p:sp>
      </p:grpSp>
      <p:grpSp>
        <p:nvGrpSpPr>
          <p:cNvPr id="1276934" name="Group 6">
            <a:extLst>
              <a:ext uri="{FF2B5EF4-FFF2-40B4-BE49-F238E27FC236}">
                <a16:creationId xmlns:a16="http://schemas.microsoft.com/office/drawing/2014/main" id="{E39E685E-E515-49F0-8B72-FD546839C779}"/>
              </a:ext>
            </a:extLst>
          </p:cNvPr>
          <p:cNvGrpSpPr>
            <a:grpSpLocks/>
          </p:cNvGrpSpPr>
          <p:nvPr/>
        </p:nvGrpSpPr>
        <p:grpSpPr bwMode="auto">
          <a:xfrm>
            <a:off x="2157413" y="2735263"/>
            <a:ext cx="1698625" cy="1506537"/>
            <a:chOff x="1359" y="1723"/>
            <a:chExt cx="1070" cy="949"/>
          </a:xfrm>
        </p:grpSpPr>
        <p:pic>
          <p:nvPicPr>
            <p:cNvPr id="1276935" name="Picture 7">
              <a:extLst>
                <a:ext uri="{FF2B5EF4-FFF2-40B4-BE49-F238E27FC236}">
                  <a16:creationId xmlns:a16="http://schemas.microsoft.com/office/drawing/2014/main" id="{BC9434A3-8344-4C64-B888-6F294589A8D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76936" name="Rectangle 8">
              <a:extLst>
                <a:ext uri="{FF2B5EF4-FFF2-40B4-BE49-F238E27FC236}">
                  <a16:creationId xmlns:a16="http://schemas.microsoft.com/office/drawing/2014/main" id="{5402B35C-E3DA-4DEF-A723-8871A7876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" y="2032"/>
              <a:ext cx="934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ar-EG" sz="2400">
                  <a:latin typeface="Times New Roman" panose="02020603050405020304" pitchFamily="18" charset="0"/>
                </a:rPr>
                <a:t>Testing</a:t>
              </a:r>
            </a:p>
            <a:p>
              <a:pPr algn="ctr" eaLnBrk="0" hangingPunct="0"/>
              <a:r>
                <a:rPr lang="en-US" altLang="ar-EG" sz="2400">
                  <a:latin typeface="Times New Roman" panose="02020603050405020304" pitchFamily="18" charset="0"/>
                </a:rPr>
                <a:t>Data</a:t>
              </a:r>
            </a:p>
          </p:txBody>
        </p:sp>
      </p:grpSp>
      <p:graphicFrame>
        <p:nvGraphicFramePr>
          <p:cNvPr id="1276937" name="Object 9">
            <a:extLst>
              <a:ext uri="{FF2B5EF4-FFF2-40B4-BE49-F238E27FC236}">
                <a16:creationId xmlns:a16="http://schemas.microsoft.com/office/drawing/2014/main" id="{AF770B0C-D751-451B-BD3B-950391F9CFB9}"/>
              </a:ext>
            </a:extLst>
          </p:cNvPr>
          <p:cNvGraphicFramePr>
            <a:graphicFrameLocks/>
          </p:cNvGraphicFramePr>
          <p:nvPr/>
        </p:nvGraphicFramePr>
        <p:xfrm>
          <a:off x="457200" y="4800600"/>
          <a:ext cx="543877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5438520" imgH="1765080" progId="Excel.Sheet.8">
                  <p:embed/>
                </p:oleObj>
              </mc:Choice>
              <mc:Fallback>
                <p:oleObj name="Worksheet" r:id="rId4" imgW="5438520" imgH="1765080" progId="Excel.Sheet.8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00600"/>
                        <a:ext cx="543877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6938" name="Line 10">
            <a:extLst>
              <a:ext uri="{FF2B5EF4-FFF2-40B4-BE49-F238E27FC236}">
                <a16:creationId xmlns:a16="http://schemas.microsoft.com/office/drawing/2014/main" id="{4A3981F4-BEA6-406C-B81E-8659115C74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038" y="4071938"/>
            <a:ext cx="1644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1276939" name="Line 11">
            <a:extLst>
              <a:ext uri="{FF2B5EF4-FFF2-40B4-BE49-F238E27FC236}">
                <a16:creationId xmlns:a16="http://schemas.microsoft.com/office/drawing/2014/main" id="{E459C3E7-E7F9-4E45-8CA4-AD2EFF902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7625" y="4071938"/>
            <a:ext cx="2025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1276940" name="AutoShape 12">
            <a:extLst>
              <a:ext uri="{FF2B5EF4-FFF2-40B4-BE49-F238E27FC236}">
                <a16:creationId xmlns:a16="http://schemas.microsoft.com/office/drawing/2014/main" id="{879F9966-F15C-49FB-B2E4-33E4FB7EF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038" y="5000625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1276941" name="Freeform 13">
            <a:extLst>
              <a:ext uri="{FF2B5EF4-FFF2-40B4-BE49-F238E27FC236}">
                <a16:creationId xmlns:a16="http://schemas.microsoft.com/office/drawing/2014/main" id="{1E42279A-84B6-4E8E-875E-11895F37F18F}"/>
              </a:ext>
            </a:extLst>
          </p:cNvPr>
          <p:cNvSpPr>
            <a:spLocks/>
          </p:cNvSpPr>
          <p:nvPr/>
        </p:nvSpPr>
        <p:spPr bwMode="auto">
          <a:xfrm>
            <a:off x="6523038" y="2173288"/>
            <a:ext cx="941387" cy="766762"/>
          </a:xfrm>
          <a:custGeom>
            <a:avLst/>
            <a:gdLst>
              <a:gd name="T0" fmla="*/ 0 w 593"/>
              <a:gd name="T1" fmla="*/ 34 h 483"/>
              <a:gd name="T2" fmla="*/ 200 w 593"/>
              <a:gd name="T3" fmla="*/ 0 h 483"/>
              <a:gd name="T4" fmla="*/ 159 w 593"/>
              <a:gd name="T5" fmla="*/ 58 h 483"/>
              <a:gd name="T6" fmla="*/ 515 w 593"/>
              <a:gd name="T7" fmla="*/ 306 h 483"/>
              <a:gd name="T8" fmla="*/ 555 w 593"/>
              <a:gd name="T9" fmla="*/ 248 h 483"/>
              <a:gd name="T10" fmla="*/ 592 w 593"/>
              <a:gd name="T11" fmla="*/ 448 h 483"/>
              <a:gd name="T12" fmla="*/ 392 w 593"/>
              <a:gd name="T13" fmla="*/ 482 h 483"/>
              <a:gd name="T14" fmla="*/ 433 w 593"/>
              <a:gd name="T15" fmla="*/ 424 h 483"/>
              <a:gd name="T16" fmla="*/ 77 w 593"/>
              <a:gd name="T17" fmla="*/ 176 h 483"/>
              <a:gd name="T18" fmla="*/ 37 w 593"/>
              <a:gd name="T19" fmla="*/ 234 h 483"/>
              <a:gd name="T20" fmla="*/ 0 w 593"/>
              <a:gd name="T21" fmla="*/ 34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grpSp>
        <p:nvGrpSpPr>
          <p:cNvPr id="1276942" name="Group 14">
            <a:extLst>
              <a:ext uri="{FF2B5EF4-FFF2-40B4-BE49-F238E27FC236}">
                <a16:creationId xmlns:a16="http://schemas.microsoft.com/office/drawing/2014/main" id="{BEF9188F-9EF6-4FAC-BD50-D08A5F3F5068}"/>
              </a:ext>
            </a:extLst>
          </p:cNvPr>
          <p:cNvGrpSpPr>
            <a:grpSpLocks/>
          </p:cNvGrpSpPr>
          <p:nvPr/>
        </p:nvGrpSpPr>
        <p:grpSpPr bwMode="auto">
          <a:xfrm>
            <a:off x="6646863" y="3187700"/>
            <a:ext cx="1781175" cy="815975"/>
            <a:chOff x="4187" y="2008"/>
            <a:chExt cx="1122" cy="514"/>
          </a:xfrm>
        </p:grpSpPr>
        <p:pic>
          <p:nvPicPr>
            <p:cNvPr id="1276943" name="Picture 15">
              <a:extLst>
                <a:ext uri="{FF2B5EF4-FFF2-40B4-BE49-F238E27FC236}">
                  <a16:creationId xmlns:a16="http://schemas.microsoft.com/office/drawing/2014/main" id="{4CF62D7D-468F-4670-A7F9-2AF717ED979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76944" name="Rectangle 16">
              <a:extLst>
                <a:ext uri="{FF2B5EF4-FFF2-40B4-BE49-F238E27FC236}">
                  <a16:creationId xmlns:a16="http://schemas.microsoft.com/office/drawing/2014/main" id="{5E62DD5E-408B-4C81-B151-86C768949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2180"/>
              <a:ext cx="98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ar-EG" sz="2400">
                  <a:latin typeface="Times New Roman" panose="02020603050405020304" pitchFamily="18" charset="0"/>
                </a:rPr>
                <a:t>Unseen Data</a:t>
              </a:r>
            </a:p>
          </p:txBody>
        </p:sp>
      </p:grpSp>
      <p:sp>
        <p:nvSpPr>
          <p:cNvPr id="1276945" name="Rectangle 17">
            <a:extLst>
              <a:ext uri="{FF2B5EF4-FFF2-40B4-BE49-F238E27FC236}">
                <a16:creationId xmlns:a16="http://schemas.microsoft.com/office/drawing/2014/main" id="{34FF44AB-4B21-4145-B536-FE38C9259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550" y="4262438"/>
            <a:ext cx="2454275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ar-EG" sz="2400">
                <a:latin typeface="Times New Roman" panose="02020603050405020304" pitchFamily="18" charset="0"/>
              </a:rPr>
              <a:t>(Jeff, Professor, 4)</a:t>
            </a:r>
          </a:p>
        </p:txBody>
      </p:sp>
      <p:sp>
        <p:nvSpPr>
          <p:cNvPr id="1276946" name="Line 18">
            <a:extLst>
              <a:ext uri="{FF2B5EF4-FFF2-40B4-BE49-F238E27FC236}">
                <a16:creationId xmlns:a16="http://schemas.microsoft.com/office/drawing/2014/main" id="{4EA28E30-EAD0-4E71-BB82-780938EFF6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67438" y="3903663"/>
            <a:ext cx="471487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1276947" name="Line 19">
            <a:extLst>
              <a:ext uri="{FF2B5EF4-FFF2-40B4-BE49-F238E27FC236}">
                <a16:creationId xmlns:a16="http://schemas.microsoft.com/office/drawing/2014/main" id="{53DAA524-DC6E-44F6-A1FF-E6139A8D683C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8675" y="3903663"/>
            <a:ext cx="363538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1276948" name="Freeform 20">
            <a:extLst>
              <a:ext uri="{FF2B5EF4-FFF2-40B4-BE49-F238E27FC236}">
                <a16:creationId xmlns:a16="http://schemas.microsoft.com/office/drawing/2014/main" id="{5C54BC3F-122C-46ED-89A2-C979BEB48C32}"/>
              </a:ext>
            </a:extLst>
          </p:cNvPr>
          <p:cNvSpPr>
            <a:spLocks/>
          </p:cNvSpPr>
          <p:nvPr/>
        </p:nvSpPr>
        <p:spPr bwMode="auto">
          <a:xfrm>
            <a:off x="3360738" y="2032000"/>
            <a:ext cx="901700" cy="593725"/>
          </a:xfrm>
          <a:custGeom>
            <a:avLst/>
            <a:gdLst>
              <a:gd name="T0" fmla="*/ 567 w 568"/>
              <a:gd name="T1" fmla="*/ 59 h 374"/>
              <a:gd name="T2" fmla="*/ 503 w 568"/>
              <a:gd name="T3" fmla="*/ 220 h 374"/>
              <a:gd name="T4" fmla="*/ 478 w 568"/>
              <a:gd name="T5" fmla="*/ 165 h 374"/>
              <a:gd name="T6" fmla="*/ 138 w 568"/>
              <a:gd name="T7" fmla="*/ 318 h 374"/>
              <a:gd name="T8" fmla="*/ 163 w 568"/>
              <a:gd name="T9" fmla="*/ 373 h 374"/>
              <a:gd name="T10" fmla="*/ 0 w 568"/>
              <a:gd name="T11" fmla="*/ 314 h 374"/>
              <a:gd name="T12" fmla="*/ 64 w 568"/>
              <a:gd name="T13" fmla="*/ 153 h 374"/>
              <a:gd name="T14" fmla="*/ 89 w 568"/>
              <a:gd name="T15" fmla="*/ 208 h 374"/>
              <a:gd name="T16" fmla="*/ 429 w 568"/>
              <a:gd name="T17" fmla="*/ 55 h 374"/>
              <a:gd name="T18" fmla="*/ 404 w 568"/>
              <a:gd name="T19" fmla="*/ 0 h 374"/>
              <a:gd name="T20" fmla="*/ 567 w 568"/>
              <a:gd name="T21" fmla="*/ 59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pic>
        <p:nvPicPr>
          <p:cNvPr id="1276949" name="Picture 21">
            <a:extLst>
              <a:ext uri="{FF2B5EF4-FFF2-40B4-BE49-F238E27FC236}">
                <a16:creationId xmlns:a16="http://schemas.microsoft.com/office/drawing/2014/main" id="{2DC9C719-BF6B-4BFF-BA3D-A85D9015F338}"/>
              </a:ext>
            </a:extLst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13" y="5738813"/>
            <a:ext cx="7207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6950" name="Rectangle 22">
            <a:extLst>
              <a:ext uri="{FF2B5EF4-FFF2-40B4-BE49-F238E27FC236}">
                <a16:creationId xmlns:a16="http://schemas.microsoft.com/office/drawing/2014/main" id="{65199AF7-41D3-4B4D-A1E5-C4CF8FE56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413" y="4959350"/>
            <a:ext cx="1525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ar-EG" sz="2800">
                <a:latin typeface="Times New Roman" panose="02020603050405020304" pitchFamily="18" charset="0"/>
              </a:rPr>
              <a:t>Tenured?</a:t>
            </a: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CFCEF-A1B1-406F-861A-B0C09F78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5AC5-45C5-474D-B39F-B73D03DDA54F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5CC9A-738C-4D96-B4D9-66BEF15D0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ar-EG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6308C-63CA-47BC-8B8D-49AAC464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3D81-3985-4270-9B2A-A1B5790CC193}" type="slidenum">
              <a:rPr lang="en-US" altLang="ar-EG"/>
              <a:pPr/>
              <a:t>8</a:t>
            </a:fld>
            <a:endParaRPr lang="en-US" altLang="ar-EG"/>
          </a:p>
        </p:txBody>
      </p:sp>
      <p:sp>
        <p:nvSpPr>
          <p:cNvPr id="1278978" name="Rectangle 2">
            <a:extLst>
              <a:ext uri="{FF2B5EF4-FFF2-40B4-BE49-F238E27FC236}">
                <a16:creationId xmlns:a16="http://schemas.microsoft.com/office/drawing/2014/main" id="{4040F216-B0AF-42A1-88DA-A47AB48B33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3638" cy="762000"/>
          </a:xfrm>
          <a:noFill/>
          <a:ln/>
        </p:spPr>
        <p:txBody>
          <a:bodyPr lIns="92075" tIns="46038" rIns="92075" bIns="46038"/>
          <a:lstStyle/>
          <a:p>
            <a:r>
              <a:rPr lang="en-US" altLang="ar-EG" sz="3200"/>
              <a:t>Supervised vs. Unsupervised Learning</a:t>
            </a:r>
          </a:p>
        </p:txBody>
      </p:sp>
      <p:sp>
        <p:nvSpPr>
          <p:cNvPr id="1278979" name="Rectangle 3">
            <a:extLst>
              <a:ext uri="{FF2B5EF4-FFF2-40B4-BE49-F238E27FC236}">
                <a16:creationId xmlns:a16="http://schemas.microsoft.com/office/drawing/2014/main" id="{A6E0C220-8932-4AEB-8B8E-3DA5F4EA1D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8768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20000"/>
              </a:lnSpc>
            </a:pPr>
            <a:r>
              <a:rPr lang="en-US" altLang="ar-EG" sz="2400">
                <a:solidFill>
                  <a:srgbClr val="F83F24"/>
                </a:solidFill>
              </a:rPr>
              <a:t>Supervised learning (classification)</a:t>
            </a:r>
            <a:endParaRPr lang="en-US" altLang="ar-EG" sz="2400"/>
          </a:p>
          <a:p>
            <a:pPr lvl="1">
              <a:lnSpc>
                <a:spcPct val="120000"/>
              </a:lnSpc>
            </a:pPr>
            <a:r>
              <a:rPr lang="en-US" altLang="ar-EG" sz="2400"/>
              <a:t>Supervision: The training data (observations, measurements, etc.) are accompanied by labels indicating the class of the observations</a:t>
            </a:r>
          </a:p>
          <a:p>
            <a:pPr lvl="1">
              <a:lnSpc>
                <a:spcPct val="120000"/>
              </a:lnSpc>
            </a:pPr>
            <a:r>
              <a:rPr lang="en-US" altLang="ar-EG" sz="2400"/>
              <a:t>New data is classified based on the training set</a:t>
            </a:r>
          </a:p>
          <a:p>
            <a:pPr>
              <a:lnSpc>
                <a:spcPct val="120000"/>
              </a:lnSpc>
            </a:pPr>
            <a:r>
              <a:rPr lang="en-US" altLang="ar-EG" sz="2400">
                <a:solidFill>
                  <a:srgbClr val="F83F24"/>
                </a:solidFill>
              </a:rPr>
              <a:t>Unsupervised learning</a:t>
            </a:r>
            <a:r>
              <a:rPr lang="en-US" altLang="ar-EG" sz="2400"/>
              <a:t> </a:t>
            </a:r>
            <a:r>
              <a:rPr lang="en-US" altLang="ar-EG" sz="2400">
                <a:solidFill>
                  <a:srgbClr val="FF3300"/>
                </a:solidFill>
              </a:rPr>
              <a:t>(clustering)</a:t>
            </a:r>
          </a:p>
          <a:p>
            <a:pPr lvl="1">
              <a:lnSpc>
                <a:spcPct val="120000"/>
              </a:lnSpc>
            </a:pPr>
            <a:r>
              <a:rPr lang="en-US" altLang="ar-EG" sz="2400"/>
              <a:t>The class labels of training data is unknown</a:t>
            </a:r>
          </a:p>
          <a:p>
            <a:pPr lvl="1">
              <a:lnSpc>
                <a:spcPct val="120000"/>
              </a:lnSpc>
            </a:pPr>
            <a:r>
              <a:rPr lang="en-US" altLang="ar-EG" sz="2400"/>
              <a:t>Given a set of measurements, observations, etc. with the aim of establishing the existence of classes or clusters in the data</a:t>
            </a: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2471BDD7-2C98-43FA-87FE-AF86015F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B2A3A-C0CC-4DB1-83F4-036CEC8C3C0A}" type="datetime4">
              <a:rPr lang="en-US" altLang="ar-EG"/>
              <a:pPr/>
              <a:t>June 3, 2021</a:t>
            </a:fld>
            <a:endParaRPr lang="en-US" altLang="ar-EG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B460CA9-1AFB-4183-A986-BDFF93DD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ar-EG"/>
              <a:t>Data Mining: Concepts and Techniques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E81D12A-2BC0-420B-81A7-2B8047CF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719C-DBDD-4707-BDE1-ADE53B4C0E4F}" type="slidenum">
              <a:rPr lang="en-US" altLang="ar-EG"/>
              <a:pPr/>
              <a:t>9</a:t>
            </a:fld>
            <a:endParaRPr lang="en-US" altLang="ar-EG"/>
          </a:p>
        </p:txBody>
      </p:sp>
      <p:sp>
        <p:nvSpPr>
          <p:cNvPr id="1811458" name="Rectangle 2">
            <a:extLst>
              <a:ext uri="{FF2B5EF4-FFF2-40B4-BE49-F238E27FC236}">
                <a16:creationId xmlns:a16="http://schemas.microsoft.com/office/drawing/2014/main" id="{76795681-4848-4452-8A71-C90ED97F60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altLang="ar-EG" sz="3200"/>
              <a:t>Chapter 6. Classification and Prediction</a:t>
            </a:r>
          </a:p>
        </p:txBody>
      </p:sp>
      <p:sp>
        <p:nvSpPr>
          <p:cNvPr id="1811459" name="Rectangle 3">
            <a:extLst>
              <a:ext uri="{FF2B5EF4-FFF2-40B4-BE49-F238E27FC236}">
                <a16:creationId xmlns:a16="http://schemas.microsoft.com/office/drawing/2014/main" id="{C05D2DD0-6DBF-4CB9-8230-7B3AE428FDB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lnSpc>
                <a:spcPct val="150000"/>
              </a:lnSpc>
            </a:pPr>
            <a:r>
              <a:rPr lang="en-US" altLang="ar-EG" sz="2000"/>
              <a:t>What is classification? What is prediction?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Issues regarding classification and prediction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Classification by decision tree induction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Bayesian classification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Rule-based classification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Classification by back propagation</a:t>
            </a:r>
          </a:p>
        </p:txBody>
      </p:sp>
      <p:sp>
        <p:nvSpPr>
          <p:cNvPr id="1811460" name="Rectangle 4">
            <a:extLst>
              <a:ext uri="{FF2B5EF4-FFF2-40B4-BE49-F238E27FC236}">
                <a16:creationId xmlns:a16="http://schemas.microsoft.com/office/drawing/2014/main" id="{B233EF8F-B967-462F-AB4A-703F5107751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ar-EG" sz="2000"/>
              <a:t>Support Vector Machines (SVM) 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Associative classification 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Lazy learners (or learning from your neighbors)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Other classification methods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Prediction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Accuracy and error measures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Ensemble methods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Model selection</a:t>
            </a:r>
          </a:p>
          <a:p>
            <a:pPr>
              <a:lnSpc>
                <a:spcPct val="150000"/>
              </a:lnSpc>
            </a:pPr>
            <a:r>
              <a:rPr lang="en-US" altLang="ar-EG" sz="2000"/>
              <a:t>Summary</a:t>
            </a:r>
          </a:p>
          <a:p>
            <a:pPr>
              <a:lnSpc>
                <a:spcPct val="90000"/>
              </a:lnSpc>
            </a:pPr>
            <a:endParaRPr lang="en-US" altLang="ar-EG" sz="2000"/>
          </a:p>
        </p:txBody>
      </p:sp>
      <p:sp>
        <p:nvSpPr>
          <p:cNvPr id="1811461" name="AutoShape 5">
            <a:extLst>
              <a:ext uri="{FF2B5EF4-FFF2-40B4-BE49-F238E27FC236}">
                <a16:creationId xmlns:a16="http://schemas.microsoft.com/office/drawing/2014/main" id="{5393EEB5-0D42-49C0-A4BF-6B220C47CC4A}"/>
              </a:ext>
            </a:extLst>
          </p:cNvPr>
          <p:cNvSpPr>
            <a:spLocks noChangeArrowheads="1"/>
          </p:cNvSpPr>
          <p:nvPr/>
        </p:nvSpPr>
        <p:spPr bwMode="auto">
          <a:xfrm rot="362054" flipV="1">
            <a:off x="3897313" y="2971800"/>
            <a:ext cx="609600" cy="76200"/>
          </a:xfrm>
          <a:prstGeom prst="left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ar-EG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ar-EG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15181</TotalTime>
  <Words>3762</Words>
  <Application>Microsoft Office PowerPoint</Application>
  <PresentationFormat>On-screen Show (4:3)</PresentationFormat>
  <Paragraphs>569</Paragraphs>
  <Slides>39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54" baseType="lpstr">
      <vt:lpstr>Times New Roman</vt:lpstr>
      <vt:lpstr>Tahoma</vt:lpstr>
      <vt:lpstr>Wingdings</vt:lpstr>
      <vt:lpstr>Marlett</vt:lpstr>
      <vt:lpstr>Wingdings 2</vt:lpstr>
      <vt:lpstr>Arial</vt:lpstr>
      <vt:lpstr>굴림</vt:lpstr>
      <vt:lpstr>HYGungSo-Bold</vt:lpstr>
      <vt:lpstr>Symbol</vt:lpstr>
      <vt:lpstr>Arial Unicode MS</vt:lpstr>
      <vt:lpstr>Verdana</vt:lpstr>
      <vt:lpstr>Blends</vt:lpstr>
      <vt:lpstr>Microsoft Excel Worksheet</vt:lpstr>
      <vt:lpstr>Microsoft Equation 3.0</vt:lpstr>
      <vt:lpstr>Microsoft Office Excel Worksheet</vt:lpstr>
      <vt:lpstr>Data Mining:   Concepts and Techniques   — Chapter 6 —</vt:lpstr>
      <vt:lpstr>PowerPoint Presentation</vt:lpstr>
      <vt:lpstr>Chapter 6. Classification and Prediction</vt:lpstr>
      <vt:lpstr>Classification vs. Prediction</vt:lpstr>
      <vt:lpstr>Classification—A Two-Step Process </vt:lpstr>
      <vt:lpstr>Process (1): Model Construction</vt:lpstr>
      <vt:lpstr>Process (2): Using the Model in Prediction </vt:lpstr>
      <vt:lpstr>Supervised vs. Unsupervised Learning</vt:lpstr>
      <vt:lpstr>Chapter 6. Classification and Prediction</vt:lpstr>
      <vt:lpstr>Issues: Data Preparation</vt:lpstr>
      <vt:lpstr>Issues: Evaluating Classification Methods</vt:lpstr>
      <vt:lpstr>Chapter 6. Classification and Prediction</vt:lpstr>
      <vt:lpstr>Decision Tree Induction: Training Dataset</vt:lpstr>
      <vt:lpstr>Output: A Decision Tree for “buys_computer”</vt:lpstr>
      <vt:lpstr>Algorithm for Decision Tree Induction</vt:lpstr>
      <vt:lpstr>PowerPoint Presentation</vt:lpstr>
      <vt:lpstr>Attribute Selection: Information Gain</vt:lpstr>
      <vt:lpstr>Computing Information-Gain for Continuous-Value Attributes</vt:lpstr>
      <vt:lpstr>Gain Ratio for Attribute Selection (C4.5)</vt:lpstr>
      <vt:lpstr>Gini index (CART, IBM IntelligentMiner)</vt:lpstr>
      <vt:lpstr>Gini index (CART, IBM IntelligentMiner)</vt:lpstr>
      <vt:lpstr>Chapter 6. Classification and Prediction</vt:lpstr>
      <vt:lpstr>Bayesian Classification: Why?</vt:lpstr>
      <vt:lpstr>Bayesian Theorem: Basics</vt:lpstr>
      <vt:lpstr>Bayesian Theorem</vt:lpstr>
      <vt:lpstr>Towards Naïve Bayesian Classifier</vt:lpstr>
      <vt:lpstr>Derivation of Naïve Bayes Classifier </vt:lpstr>
      <vt:lpstr>Naïve Bayesian Classifier: Training Dataset</vt:lpstr>
      <vt:lpstr>Naïve Bayesian Classifier:  An Example</vt:lpstr>
      <vt:lpstr>Avoiding the 0-Probability Problem</vt:lpstr>
      <vt:lpstr>Naïve Bayesian Classifier: Comments</vt:lpstr>
      <vt:lpstr>Bayesian Belief Networks</vt:lpstr>
      <vt:lpstr>Bayesian Belief Network: An Example</vt:lpstr>
      <vt:lpstr>Training Bayesian Networks</vt:lpstr>
      <vt:lpstr>Chapter 6. Classification and Prediction</vt:lpstr>
      <vt:lpstr>Using IF-THEN Rules for Classification</vt:lpstr>
      <vt:lpstr>Rule Extraction from a Decision Tree</vt:lpstr>
      <vt:lpstr>Rule Extraction from the Training Data</vt:lpstr>
      <vt:lpstr>How to Learn-One-Rule?</vt:lpstr>
    </vt:vector>
  </TitlesOfParts>
  <Company>S.F.U.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7class</dc:title>
  <dc:creator>Jiawei Han</dc:creator>
  <cp:lastModifiedBy>Khaled ElBahnasy</cp:lastModifiedBy>
  <cp:revision>494</cp:revision>
  <cp:lastPrinted>1999-09-10T20:38:56Z</cp:lastPrinted>
  <dcterms:created xsi:type="dcterms:W3CDTF">1998-06-19T04:38:52Z</dcterms:created>
  <dcterms:modified xsi:type="dcterms:W3CDTF">2021-06-06T05:03:14Z</dcterms:modified>
  <cp:category>data mining book slides</cp:category>
</cp:coreProperties>
</file>