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34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4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8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A3FC2DD-E73A-4C31-8A15-961276D060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ar-EG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9F8A439-2CCB-4B81-B3FB-19C330D1AD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ar-EG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B8C0E0D-D7AD-4E41-A8CB-F5F198EDA4C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2BE444E-C9D6-4D65-A376-D61793A727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EG"/>
              <a:t>Click to edit Master text styles</a:t>
            </a:r>
          </a:p>
          <a:p>
            <a:pPr lvl="1"/>
            <a:r>
              <a:rPr lang="en-US" altLang="ar-EG"/>
              <a:t>Second level</a:t>
            </a:r>
          </a:p>
          <a:p>
            <a:pPr lvl="2"/>
            <a:r>
              <a:rPr lang="en-US" altLang="ar-EG"/>
              <a:t>Third level</a:t>
            </a:r>
          </a:p>
          <a:p>
            <a:pPr lvl="3"/>
            <a:r>
              <a:rPr lang="en-US" altLang="ar-EG"/>
              <a:t>Fourth level</a:t>
            </a:r>
          </a:p>
          <a:p>
            <a:pPr lvl="4"/>
            <a:r>
              <a:rPr lang="en-US" altLang="ar-EG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64118D9-A7C1-4ED9-A8E7-2A76D6E9DA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ar-EG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CCB0180-B928-4503-9D50-20F7C8AE3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6C54A6-67FB-4462-AB61-AE75E5054DB6}" type="slidenum">
              <a:rPr lang="en-US" altLang="ar-EG"/>
              <a:pPr/>
              <a:t>‹#›</a:t>
            </a:fld>
            <a:endParaRPr lang="en-US" alt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119192-6B27-4EC8-8137-6EEDD4B9FC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F51A5-D6DA-4C18-9B1B-64CBDC553494}" type="slidenum">
              <a:rPr lang="en-US" altLang="ar-EG"/>
              <a:pPr/>
              <a:t>1</a:t>
            </a:fld>
            <a:endParaRPr lang="en-US" altLang="ar-EG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02D5C835-5DF2-4B72-A7D3-683E88F0A6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45638A6A-C0C3-4965-9E70-930ED876C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782F8B-745D-4956-8F56-45204BB092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A7ABB-A139-407B-8B12-F2E42F723253}" type="slidenum">
              <a:rPr lang="en-US" altLang="ar-EG"/>
              <a:pPr/>
              <a:t>10</a:t>
            </a:fld>
            <a:endParaRPr lang="en-US" altLang="ar-EG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CC9C5FC4-E223-488D-9ECB-184FC80C6E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ADA8AE9-E612-4B79-8102-B0D91596C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829B79-42EC-4062-931E-743F2A7CFD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BC56D-3A43-4BBA-90D9-58F7A5F9EBF9}" type="slidenum">
              <a:rPr lang="en-US" altLang="ar-EG"/>
              <a:pPr/>
              <a:t>11</a:t>
            </a:fld>
            <a:endParaRPr lang="en-US" altLang="ar-EG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58D0DE11-01E6-4AEA-8EF5-8125AF2B7A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7A4B6E9E-5474-4F4D-B36E-613426562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BE886D-CDBA-4588-9223-90836DE562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E9573-2751-4B93-A01C-D1411698022E}" type="slidenum">
              <a:rPr lang="en-US" altLang="ar-EG"/>
              <a:pPr/>
              <a:t>12</a:t>
            </a:fld>
            <a:endParaRPr lang="en-US" altLang="ar-EG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365C059F-1FAC-42A7-8262-50CA17829D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02060287-8822-4BB6-90AD-3A2F140ED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2C0DEA-BAE4-40FD-9143-D86B075DF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80018-33F9-4177-BEBA-C2268CB5017F}" type="slidenum">
              <a:rPr lang="en-US" altLang="ar-EG"/>
              <a:pPr/>
              <a:t>13</a:t>
            </a:fld>
            <a:endParaRPr lang="en-US" altLang="ar-EG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7F5DF986-0159-4103-A3BA-8012B4E12A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B8B3125-B284-43ED-8816-1E5B178C2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ADA987-E7D0-4475-AACB-5B5282070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2B12D-511A-497F-A321-8E645B21581D}" type="slidenum">
              <a:rPr lang="en-US" altLang="ar-EG"/>
              <a:pPr/>
              <a:t>14</a:t>
            </a:fld>
            <a:endParaRPr lang="en-US" altLang="ar-EG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06839C7B-555D-4722-9868-262913DBF5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19BE5CB-49BB-4A9D-A978-10E963686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EC4404-E9DE-4AD9-918A-F5ED8E0D09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0CB9A-8A04-441F-94A2-6AB1192B3AB6}" type="slidenum">
              <a:rPr lang="en-US" altLang="ar-EG"/>
              <a:pPr/>
              <a:t>15</a:t>
            </a:fld>
            <a:endParaRPr lang="en-US" altLang="ar-EG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C04CDC17-184E-4152-8009-C969109BD0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87351489-EF68-4639-8DBE-24BC739D5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BA8178-001D-45F7-BF30-D4B4EC815E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F529F4-5D51-4184-BFC7-DE50BBC3770F}" type="slidenum">
              <a:rPr lang="en-US" altLang="ar-EG"/>
              <a:pPr/>
              <a:t>16</a:t>
            </a:fld>
            <a:endParaRPr lang="en-US" altLang="ar-EG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ADC2F158-91AE-47F7-B87F-6079EF50F5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F688CED-B7CA-4908-BEB9-88DAE563C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DBB8A6-4C67-46B0-B4ED-D086B4D53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3733D-1E5C-4987-A71D-AD5A1AC83A09}" type="slidenum">
              <a:rPr lang="en-US" altLang="ar-EG"/>
              <a:pPr/>
              <a:t>17</a:t>
            </a:fld>
            <a:endParaRPr lang="en-US" altLang="ar-EG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C0FC0009-E283-4480-B269-D2D8A8D803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76092241-4B59-447C-8843-F123A724A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56FA5A-7385-41F3-A7C9-B624B874B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8A31D-C45F-4AC8-9F39-50EDA609AC07}" type="slidenum">
              <a:rPr lang="en-US" altLang="ar-EG"/>
              <a:pPr/>
              <a:t>18</a:t>
            </a:fld>
            <a:endParaRPr lang="en-US" altLang="ar-EG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FCF8F887-9307-441B-9135-F028CB48D0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AD110490-FF6B-46BD-BAE0-1C4CCEC69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0A8660-1E7D-4635-BAAA-0F9DBAD52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A3E22-F1F3-4CFC-81D6-3BC10579F61C}" type="slidenum">
              <a:rPr lang="en-US" altLang="ar-EG"/>
              <a:pPr/>
              <a:t>19</a:t>
            </a:fld>
            <a:endParaRPr lang="en-US" altLang="ar-EG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62502066-A404-42D3-99C5-1EF475A82F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C9118F1-D291-4880-99FA-60CB142EF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EE1FA1-FD33-4A7F-97FC-7A5DC8A40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21BCC-D362-4D5C-B6D7-DCD4D25A3AF7}" type="slidenum">
              <a:rPr lang="en-US" altLang="ar-EG"/>
              <a:pPr/>
              <a:t>2</a:t>
            </a:fld>
            <a:endParaRPr lang="en-US" altLang="ar-EG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D768D225-B9C6-45F0-9DD8-483A50F4D4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DAAB3F3-E734-40F6-97EC-BE650027A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462042-E74B-42FF-A4B4-489C858817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6F899-368B-4853-ADE7-82D70132C951}" type="slidenum">
              <a:rPr lang="en-US" altLang="ar-EG"/>
              <a:pPr/>
              <a:t>20</a:t>
            </a:fld>
            <a:endParaRPr lang="en-US" altLang="ar-EG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140158DB-C038-4019-8B95-D6C08ABC5D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CC64C05-8DE5-4C8A-BE25-70A32156C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960D9D-E1E9-47AE-B3F1-EFD4AFFA7F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41CFD-0D16-4DC3-9761-DF377584C6E3}" type="slidenum">
              <a:rPr lang="en-US" altLang="ar-EG"/>
              <a:pPr/>
              <a:t>21</a:t>
            </a:fld>
            <a:endParaRPr lang="en-US" altLang="ar-EG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57AB9863-2374-4D4C-B83F-5991670777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876DF22F-DDFB-48B9-AB6C-DC243A140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F3136F-F867-4E17-9BBD-58CD6137BF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7B1B77-1C4D-4CBA-A9CE-DC1997C7AA48}" type="slidenum">
              <a:rPr lang="en-US" altLang="ar-EG"/>
              <a:pPr/>
              <a:t>22</a:t>
            </a:fld>
            <a:endParaRPr lang="en-US" altLang="ar-EG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BD87766B-D00E-4572-B8A9-9110BEC1EE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CCD6F66-CA34-4C7D-B02F-1935C8D42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92571E-C835-48E0-94FC-D81AC5C8E6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F2B78-5E76-483E-A602-A7EFD787D4EF}" type="slidenum">
              <a:rPr lang="en-US" altLang="ar-EG"/>
              <a:pPr/>
              <a:t>23</a:t>
            </a:fld>
            <a:endParaRPr lang="en-US" altLang="ar-EG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1A53B272-97CD-42EB-90DE-B57EC336B2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9759ECB5-76FA-4B2C-AE5D-CE57D7052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6EBA83-D403-465F-A489-80087C60B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0945A-8287-4976-B003-66645C8639B4}" type="slidenum">
              <a:rPr lang="en-US" altLang="ar-EG"/>
              <a:pPr/>
              <a:t>24</a:t>
            </a:fld>
            <a:endParaRPr lang="en-US" altLang="ar-EG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5811AC33-500A-4DCE-9AC2-7BFC1C17BF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72D0478C-0A30-45ED-B276-61FAB24A0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63C5AF-2E35-42DB-B525-580F66BA2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6ADD-6AAD-4578-927F-93AADF1CA14D}" type="slidenum">
              <a:rPr lang="en-US" altLang="ar-EG"/>
              <a:pPr/>
              <a:t>25</a:t>
            </a:fld>
            <a:endParaRPr lang="en-US" altLang="ar-EG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F6A77AC1-1757-4FFB-9EA6-129FC1C717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52805A74-5A67-4DC9-97AD-2188E652E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E70CD8-20EF-4FE9-AABF-6C198984D1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08A9A-0B15-42E0-B882-81AC4FFB918E}" type="slidenum">
              <a:rPr lang="en-US" altLang="ar-EG"/>
              <a:pPr/>
              <a:t>26</a:t>
            </a:fld>
            <a:endParaRPr lang="en-US" altLang="ar-EG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E7656D7C-B854-4717-8271-20D71C233C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2B41190-BE64-4B55-A0B0-6FFDED5EF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39CABC-3148-46A5-A78A-E3636CDFF9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9CB7C-A126-4762-B645-E7AFC7CA098E}" type="slidenum">
              <a:rPr lang="en-US" altLang="ar-EG"/>
              <a:pPr/>
              <a:t>27</a:t>
            </a:fld>
            <a:endParaRPr lang="en-US" altLang="ar-EG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294C396E-6E19-4FAB-AEE3-C3745753F9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BD0FC3EB-CD15-4650-8882-207C56115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1FF93F-B6F6-4756-AA31-94BB6545BA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C445AB-442D-4F85-9E30-8B5DC92FFB63}" type="slidenum">
              <a:rPr lang="en-US" altLang="ar-EG"/>
              <a:pPr/>
              <a:t>28</a:t>
            </a:fld>
            <a:endParaRPr lang="en-US" altLang="ar-EG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4ABC9583-CE52-43C4-AC1E-675CD25BCF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B5E27301-0AA4-47F1-85BB-2B3F4D781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BE92A8-438B-4A53-A45E-E95EBA11F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C31286-2AFD-4EF4-A4FC-C3EC2B9460E2}" type="slidenum">
              <a:rPr lang="en-US" altLang="ar-EG"/>
              <a:pPr/>
              <a:t>29</a:t>
            </a:fld>
            <a:endParaRPr lang="en-US" altLang="ar-EG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8841D6CF-D533-45F5-8B61-EA6C83E9DB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AF564E1-0DFC-420E-A760-34A553E9E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4C4F84-D0FA-44F7-9480-9D205BD84E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D0393-2BE0-4FC7-87CD-136FC68E079C}" type="slidenum">
              <a:rPr lang="en-US" altLang="ar-EG"/>
              <a:pPr/>
              <a:t>3</a:t>
            </a:fld>
            <a:endParaRPr lang="en-US" altLang="ar-EG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437534A0-2DDF-404E-A47E-344C96AF4D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0038059-5A28-4BAC-9CF6-FBC0DDE97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E56A49-3F4F-4F07-B26A-F88AF94C09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03D75-0C17-49CD-95BE-EB3C774BD637}" type="slidenum">
              <a:rPr lang="en-US" altLang="ar-EG"/>
              <a:pPr/>
              <a:t>30</a:t>
            </a:fld>
            <a:endParaRPr lang="en-US" altLang="ar-EG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692E637B-ABCD-4E37-A384-D780D6F8F8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00A5D28E-FF47-4BAD-A000-214FAD68B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DF118C-C1B1-4504-B111-D4CC10606C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2F2EB-0A7B-48A3-9008-B44B8EB4E176}" type="slidenum">
              <a:rPr lang="en-US" altLang="ar-EG"/>
              <a:pPr/>
              <a:t>31</a:t>
            </a:fld>
            <a:endParaRPr lang="en-US" altLang="ar-EG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4D4DA465-255B-43CF-B070-A3B68C40CC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C92DAFDD-ADAB-45F8-A3B6-CD6337753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7E1F51-82D3-4634-B003-163119807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766F89-1519-4883-81B8-7F36A1A2B4DA}" type="slidenum">
              <a:rPr lang="en-US" altLang="ar-EG"/>
              <a:pPr/>
              <a:t>32</a:t>
            </a:fld>
            <a:endParaRPr lang="en-US" altLang="ar-EG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82EFF6F4-8423-4F43-A660-885D2E9A76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C7FAFCCA-E6C4-4601-855B-AFF8FDEFF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3B2F28-1B85-4F6E-8939-E2C55C61B3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404C9-1722-45B9-B34C-FE4943FF74F8}" type="slidenum">
              <a:rPr lang="en-US" altLang="ar-EG"/>
              <a:pPr/>
              <a:t>33</a:t>
            </a:fld>
            <a:endParaRPr lang="en-US" altLang="ar-EG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B2B71EA7-AE4F-420E-9AC2-6921F9F43C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07804864-7AE0-4BAA-84C1-BD08DF25D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5C0C821-9EF5-47B3-B819-19669BB671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1B10DB-AB0D-4D89-A942-DB6946ACA588}" type="slidenum">
              <a:rPr lang="en-US" altLang="ar-EG"/>
              <a:pPr/>
              <a:t>34</a:t>
            </a:fld>
            <a:endParaRPr lang="en-US" altLang="ar-EG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B9F0AAAA-C0F0-48C7-8E60-4973E7F9A5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3A360B3-16A8-4600-A63E-FFFCD4465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09A6D2-C64E-4EDC-A7FE-742302B34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0CB9B-A818-4FD9-8971-6B0A71D46B33}" type="slidenum">
              <a:rPr lang="en-US" altLang="ar-EG"/>
              <a:pPr/>
              <a:t>35</a:t>
            </a:fld>
            <a:endParaRPr lang="en-US" altLang="ar-EG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6245C488-AEA7-4BA1-B4C1-03833F8E1D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BB928D05-2284-4872-8977-57DBD50B5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961B5A-8C7F-43FA-B553-771DC8B9F1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845BB-CBD6-4E8A-A95A-B5757537EE59}" type="slidenum">
              <a:rPr lang="en-US" altLang="ar-EG"/>
              <a:pPr/>
              <a:t>36</a:t>
            </a:fld>
            <a:endParaRPr lang="en-US" altLang="ar-EG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84928BAB-76BC-4E55-B2B6-30FF43E86D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CC71F15-26C9-4976-9438-E72CEDE20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67D81B-7169-40C1-8B64-BBA258668D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77CAC-7E0A-4BB6-999B-F7462FC97526}" type="slidenum">
              <a:rPr lang="en-US" altLang="ar-EG"/>
              <a:pPr/>
              <a:t>37</a:t>
            </a:fld>
            <a:endParaRPr lang="en-US" altLang="ar-EG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063A5E18-2485-45B2-B51A-102DCB25E7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BCDDDE98-F0DE-4883-B99C-B13EC3E27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F87D5F5-5375-4FB0-88EE-9F0928ADBD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B6A35-E823-4E76-A509-AD1EC92CFA29}" type="slidenum">
              <a:rPr lang="en-US" altLang="ar-EG"/>
              <a:pPr/>
              <a:t>38</a:t>
            </a:fld>
            <a:endParaRPr lang="en-US" altLang="ar-E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2D3BDB-7B01-4063-BB91-1837DFCE7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24AD8-0C0A-4DEA-B68E-C3C97F9729B4}" type="slidenum">
              <a:rPr lang="en-US" altLang="ar-EG"/>
              <a:pPr/>
              <a:t>39</a:t>
            </a:fld>
            <a:endParaRPr lang="en-US" altLang="ar-EG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7F7E91C6-1A5D-480E-94B5-A824C23428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CEAD289C-11D0-4939-A6EB-B44B118FB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413FF0-6A80-4E91-BDFD-FC300292C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3C52B-5885-4100-ACE8-5C9BE8839FDB}" type="slidenum">
              <a:rPr lang="en-US" altLang="ar-EG"/>
              <a:pPr/>
              <a:t>4</a:t>
            </a:fld>
            <a:endParaRPr lang="en-US" altLang="ar-EG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D5B5E583-CDE8-47C0-8E4E-EA8EC84E83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07C3450F-6BA5-4E0C-9ED4-E04FA2E7A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8A97169-ABE9-4C8A-8BA9-F626A1810A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3737B-5E22-44AA-82DB-876DFF7508E2}" type="slidenum">
              <a:rPr lang="en-US" altLang="ar-EG"/>
              <a:pPr/>
              <a:t>40</a:t>
            </a:fld>
            <a:endParaRPr lang="en-US" altLang="ar-EG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9299217B-C067-443D-B840-C6115F7FE4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26CA468C-9BC6-40F0-B099-097A803E5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357B6B-A4F1-45F4-8413-45E3BBE45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1FB2A-83A6-4818-B2CD-073B12CD17F6}" type="slidenum">
              <a:rPr lang="en-US" altLang="ar-EG"/>
              <a:pPr/>
              <a:t>41</a:t>
            </a:fld>
            <a:endParaRPr lang="en-US" altLang="ar-EG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5910174B-53E7-4030-9CBF-FD3E3BC4D8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45FE8059-2A58-4C9F-8A33-2CDA58766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220B4B-FAC5-4CBB-B97A-DBE8C6B979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A0ED6-6B77-4FC2-B45D-EE06C38940B9}" type="slidenum">
              <a:rPr lang="en-US" altLang="ar-EG"/>
              <a:pPr/>
              <a:t>42</a:t>
            </a:fld>
            <a:endParaRPr lang="en-US" altLang="ar-EG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785FCF8F-0010-442E-93BB-0BEFC043A8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E52A2D6F-C13E-42DC-AEC9-E842B9DD6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DEE3559-D953-46AE-BFB8-C8470CFFC3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FFF505-7BBD-46B5-8DA7-E1E3A6429206}" type="slidenum">
              <a:rPr lang="en-US" altLang="ar-EG"/>
              <a:pPr/>
              <a:t>43</a:t>
            </a:fld>
            <a:endParaRPr lang="en-US" altLang="ar-E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4CED46-D05E-4AC3-B3D3-91F1883FC6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3999F-875C-4D61-9152-C5D52334F201}" type="slidenum">
              <a:rPr lang="en-US" altLang="ar-EG"/>
              <a:pPr/>
              <a:t>44</a:t>
            </a:fld>
            <a:endParaRPr lang="en-US" altLang="ar-EG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B5E23C48-9F90-4BDE-BA67-BD0E53BCC4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182960D5-693F-4DCA-8089-67EABE145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76E4F2-38C3-4A40-8676-2EB26D006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E5823-F728-41D8-9E83-1C8BC58DDBE6}" type="slidenum">
              <a:rPr lang="en-US" altLang="ar-EG"/>
              <a:pPr/>
              <a:t>45</a:t>
            </a:fld>
            <a:endParaRPr lang="en-US" altLang="ar-EG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B6242ACF-DAC4-45A1-A23B-C7A1F19FF0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9E37AEAA-B2AB-4B44-B102-13D969925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EAE43F-DD50-4281-A1FF-D0AC4EAD9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6FDC1-34E5-410E-88F3-397E782BCB64}" type="slidenum">
              <a:rPr lang="en-US" altLang="ar-EG"/>
              <a:pPr/>
              <a:t>46</a:t>
            </a:fld>
            <a:endParaRPr lang="en-US" altLang="ar-EG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12B1F100-0AF3-42B7-989A-7EE5E13BAE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84645411-B18E-4A08-8B8A-121BB0B8D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05E38A-667C-487F-B12B-9E45289FBD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62604-74F2-44A7-BB97-F445A62DF762}" type="slidenum">
              <a:rPr lang="en-US" altLang="ar-EG"/>
              <a:pPr/>
              <a:t>47</a:t>
            </a:fld>
            <a:endParaRPr lang="en-US" altLang="ar-EG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5CAE9622-749E-48A5-A180-F662348DE7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B847DB41-BD0B-4C03-A00B-A617B8083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B210C96-B081-4944-BF07-E311A4FBC6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43A8C-FDED-4CA2-9051-7FF40A7B2444}" type="slidenum">
              <a:rPr lang="en-US" altLang="ar-EG"/>
              <a:pPr/>
              <a:t>48</a:t>
            </a:fld>
            <a:endParaRPr lang="en-US" altLang="ar-EG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982052C3-2284-461C-A165-38947D782259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622594C-DB45-4969-9ED3-F4F9CA88A16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5FE2EC4-11CA-416D-8B9E-3837D9F4B8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A4816-4858-4FB8-B049-FFB6EFB551A2}" type="slidenum">
              <a:rPr lang="en-US" altLang="ar-EG"/>
              <a:pPr/>
              <a:t>49</a:t>
            </a:fld>
            <a:endParaRPr lang="en-US" altLang="ar-EG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E85BCCD3-B207-4701-B1F9-AB29F7CDB6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35B6D1F6-EB8B-4E5B-89DF-89211BF68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D1E5D0-052D-4119-9629-19B06A139B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F73F6-DF41-4453-BB8D-B09C64D2053C}" type="slidenum">
              <a:rPr lang="en-US" altLang="ar-EG"/>
              <a:pPr/>
              <a:t>5</a:t>
            </a:fld>
            <a:endParaRPr lang="en-US" altLang="ar-EG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6E55E567-3566-4F12-B228-5C484D3C0E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841BED6E-3104-4E1E-86DC-B4B38697F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183C0A-CAB9-445F-8826-E20BD77CDF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044295-0A92-4CEA-8CE2-A05F2C076D84}" type="slidenum">
              <a:rPr lang="en-US" altLang="ar-EG"/>
              <a:pPr/>
              <a:t>50</a:t>
            </a:fld>
            <a:endParaRPr lang="en-US" altLang="ar-EG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7A3AD751-84B4-4B65-A1F1-DF558630A9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6FE50D69-A81E-49BF-BE33-8D2B85BAD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6899CA-F23F-4777-833A-49B997F2B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58836-3B28-4536-930C-4DD6B886B0C1}" type="slidenum">
              <a:rPr lang="en-US" altLang="ar-EG"/>
              <a:pPr/>
              <a:t>51</a:t>
            </a:fld>
            <a:endParaRPr lang="en-US" altLang="ar-EG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A6DB546B-3C4A-4B0D-9AB8-4190051B72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A05E0DE4-0E0C-4744-94E4-A4362D75B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68AC08-6232-4C86-90B2-2CE73FE37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3CCBF-3169-495A-9F23-2414D15CE582}" type="slidenum">
              <a:rPr lang="en-US" altLang="ar-EG"/>
              <a:pPr/>
              <a:t>52</a:t>
            </a:fld>
            <a:endParaRPr lang="en-US" altLang="ar-EG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ED72F5BC-FCE0-46E8-8CC4-44BB9FFE25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E9F3463-C92A-4190-8DF3-3B4AE6624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50FF82-7B2B-4321-8CEA-3DDD5618FC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4C482-1CAA-4E32-98C3-158C78AB1499}" type="slidenum">
              <a:rPr lang="en-US" altLang="ar-EG"/>
              <a:pPr/>
              <a:t>53</a:t>
            </a:fld>
            <a:endParaRPr lang="en-US" altLang="ar-EG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08BE2FD0-81C9-4187-8502-6790548A4C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D1A716B3-75EC-4E93-9DA7-1F445A136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CC223F-CFCE-4F00-AAEE-F3C9F8A8F3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C7D7B-E054-4DEE-8BBF-CC15247EEF4B}" type="slidenum">
              <a:rPr lang="en-US" altLang="ar-EG"/>
              <a:pPr/>
              <a:t>54</a:t>
            </a:fld>
            <a:endParaRPr lang="en-US" altLang="ar-EG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6A5E924-C4AD-4257-BD6D-6169406E871C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40F9D1C-707E-4155-8E48-7848405A0F0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29" tIns="44865" rIns="89729" bIns="44865"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817267-AE30-45C8-95B7-B451E8439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87F0FD-859D-4F6E-A252-4C520DE5D053}" type="slidenum">
              <a:rPr lang="en-US" altLang="ar-EG"/>
              <a:pPr/>
              <a:t>55</a:t>
            </a:fld>
            <a:endParaRPr lang="en-US" altLang="ar-EG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E70A7BB3-7B77-4E23-A4D7-79A3D2AEC9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2E127BA8-09E1-4A04-9D55-6737CA20D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637AF4-53A8-4279-B88F-D3D64BF9E4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70F4A-84F2-425B-A6D1-431873F62D2C}" type="slidenum">
              <a:rPr lang="en-US" altLang="ar-EG"/>
              <a:pPr/>
              <a:t>56</a:t>
            </a:fld>
            <a:endParaRPr lang="en-US" altLang="ar-EG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9CB25AFF-4AB4-401A-98CB-6029BFF780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80C43BCB-3363-4006-A8F6-3AF049695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25AD78-9A5B-4643-9C5D-08AF1FC30A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7D0D4-3EC4-412E-9946-BDE57264BE02}" type="slidenum">
              <a:rPr lang="en-US" altLang="ar-EG"/>
              <a:pPr/>
              <a:t>57</a:t>
            </a:fld>
            <a:endParaRPr lang="en-US" altLang="ar-EG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86D198EF-E288-49DE-802F-81E8790405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32B9C5CB-9F4B-40FF-A607-8451DFFCA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547CCE-B832-4334-B29E-B4AE210455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F56ED-0CA3-4198-8E5A-A2C47B9847C9}" type="slidenum">
              <a:rPr lang="en-US" altLang="ar-EG"/>
              <a:pPr/>
              <a:t>58</a:t>
            </a:fld>
            <a:endParaRPr lang="en-US" altLang="ar-EG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BDFBB333-FD33-432C-BEA1-DBA2136377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425785DD-8DBF-4C10-9777-108379E4A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BD40E7-AF26-482B-AE4F-D638B7FD7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C3890-6A1B-4611-ABCD-9304367782D4}" type="slidenum">
              <a:rPr lang="en-US" altLang="ar-EG"/>
              <a:pPr/>
              <a:t>59</a:t>
            </a:fld>
            <a:endParaRPr lang="en-US" altLang="ar-EG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970B5473-EB84-4763-A210-82D021FE50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30D04BC8-1EE6-4099-8D49-01D7CB22D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084E22-9218-4C11-B7DF-E1A129040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FFDFF-977A-47A3-BCAF-6A6DA8F4F883}" type="slidenum">
              <a:rPr lang="en-US" altLang="ar-EG"/>
              <a:pPr/>
              <a:t>6</a:t>
            </a:fld>
            <a:endParaRPr lang="en-US" altLang="ar-EG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B72DD3A1-0743-4342-9566-9C5989780F65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08075" y="666750"/>
            <a:ext cx="4646613" cy="3484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1C5C649-371F-4C4B-9753-3C7C3DB3E97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04875" y="4373563"/>
            <a:ext cx="5048250" cy="4078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67" tIns="44783" rIns="89567" bIns="44783"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1BE877-5256-4756-94AB-9E98D80D00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87867-4786-4377-B987-997F6C4CA4EC}" type="slidenum">
              <a:rPr lang="en-US" altLang="ar-EG"/>
              <a:pPr/>
              <a:t>60</a:t>
            </a:fld>
            <a:endParaRPr lang="en-US" altLang="ar-EG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8E5A9A29-A8A3-4192-A193-693A1DD1AC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53539CCC-D0F8-4189-8135-A3093DA48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FDEE90-2377-4BDF-810B-814BA811D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66BAC-E239-42ED-AE84-BC1DEA0AC002}" type="slidenum">
              <a:rPr lang="en-US" altLang="ar-EG"/>
              <a:pPr/>
              <a:t>61</a:t>
            </a:fld>
            <a:endParaRPr lang="en-US" altLang="ar-EG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860CAAFF-5005-4E69-A029-9E55BA7519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A7CB2562-F2D2-4ECB-A5B9-5760B74DF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023B8A-C0DD-4E7C-8600-2B01445E0D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9E237-3270-4AB0-9577-71ED3CFAB102}" type="slidenum">
              <a:rPr lang="en-US" altLang="ar-EG"/>
              <a:pPr/>
              <a:t>62</a:t>
            </a:fld>
            <a:endParaRPr lang="en-US" altLang="ar-EG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BAB72BB1-59AD-4897-B06D-BCFE6F5BD0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7BDE74B0-2F30-4B31-BAD2-CE2E5A1DF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4E997E-D157-48C2-8A64-BEC6C51D9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87EAE-7225-4710-BFFA-DE98F904ABA3}" type="slidenum">
              <a:rPr lang="en-US" altLang="ar-EG"/>
              <a:pPr/>
              <a:t>63</a:t>
            </a:fld>
            <a:endParaRPr lang="en-US" altLang="ar-EG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B6A6E305-C8C0-486F-860E-332BB73DF1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DF052DF8-FBD8-4D07-A13E-6718F3FD9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828BD0-062F-4231-A5E9-8FBF003BA8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683A6-245F-42F3-ADC6-AB4C092FFF71}" type="slidenum">
              <a:rPr lang="en-US" altLang="ar-EG"/>
              <a:pPr/>
              <a:t>64</a:t>
            </a:fld>
            <a:endParaRPr lang="en-US" altLang="ar-EG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9B1E391A-4552-45F1-9A4D-93F48E7023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1B332B6F-BB83-4D60-A662-5C972FF1F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353A88-DD85-4A42-8885-7E1FC62D2B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EF620-43F2-49BB-8F45-3D0987F35B2C}" type="slidenum">
              <a:rPr lang="en-US" altLang="ar-EG"/>
              <a:pPr/>
              <a:t>65</a:t>
            </a:fld>
            <a:endParaRPr lang="en-US" altLang="ar-EG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CC711B73-78E1-4470-939F-D703A7B7F8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B94CEB18-2FDA-41EF-966F-C9F86E070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087DDE-3903-4CA5-964D-162DC109E0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DD576-7DEA-4676-8A8F-E16ADD9C8FDB}" type="slidenum">
              <a:rPr lang="en-US" altLang="ar-EG"/>
              <a:pPr/>
              <a:t>66</a:t>
            </a:fld>
            <a:endParaRPr lang="en-US" altLang="ar-EG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15C464B3-2A05-442A-9DB2-AC69F6589A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E8139539-5FF2-42C2-AF13-04D5A99A4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AEFF7E-A16A-4BF0-B2F8-934787584E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A3879A-9756-488B-BDB6-17D07FA71ED6}" type="slidenum">
              <a:rPr lang="en-US" altLang="ar-EG"/>
              <a:pPr/>
              <a:t>67</a:t>
            </a:fld>
            <a:endParaRPr lang="en-US" altLang="ar-EG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DBA0D1AF-1E65-4329-8BD2-30B22A650F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4851F3B9-022F-4E86-B242-25C0E7996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EA3558-0D4D-4944-B29B-CA151F0B5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C4FE71-B83C-450F-8BA8-D9F15735B0FB}" type="slidenum">
              <a:rPr lang="en-US" altLang="ar-EG"/>
              <a:pPr/>
              <a:t>68</a:t>
            </a:fld>
            <a:endParaRPr lang="en-US" altLang="ar-EG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E9582FC1-1538-425A-AF11-3EF6E3FFE5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9AB34D76-E601-43CF-80C4-3E4E93233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8AFACC-8479-45B1-8098-BB26D347E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63F9-B21D-4D3C-BD33-48E7B1AC7980}" type="slidenum">
              <a:rPr lang="en-US" altLang="ar-EG"/>
              <a:pPr/>
              <a:t>69</a:t>
            </a:fld>
            <a:endParaRPr lang="en-US" altLang="ar-EG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D324E857-82AB-4435-898B-E62D41B9C8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1865894A-C9DC-4EE8-89B1-566F51EA8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12074A-5603-47DF-A1C3-534E7D5D0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6C014-70D8-44CA-AA7D-BF5CFEF6C38E}" type="slidenum">
              <a:rPr lang="en-US" altLang="ar-EG"/>
              <a:pPr/>
              <a:t>7</a:t>
            </a:fld>
            <a:endParaRPr lang="en-US" altLang="ar-EG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02CE6295-94E9-4307-A53B-47A9FD9165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7C9FD645-0EE7-44AA-8459-11360EBDE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4649B3-A24D-405F-9DC0-956AA8CB5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2FDDB-F154-4CEE-B32D-1B0F1DF7AF50}" type="slidenum">
              <a:rPr lang="en-US" altLang="ar-EG"/>
              <a:pPr/>
              <a:t>70</a:t>
            </a:fld>
            <a:endParaRPr lang="en-US" altLang="ar-EG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9EF87D1E-5860-4149-922F-C309870DD5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E7C6067B-D016-4912-A0A4-7C93D5AA5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21C633-A5DB-477D-97E8-57D6BD9249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5DB64-60CF-4FCF-A629-BFAEBED259D6}" type="slidenum">
              <a:rPr lang="en-US" altLang="ar-EG"/>
              <a:pPr/>
              <a:t>71</a:t>
            </a:fld>
            <a:endParaRPr lang="en-US" altLang="ar-EG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56952BA8-59F3-4D38-A610-25B6534575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ED07092F-DDA4-49BF-BF97-B14403B83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AEE7227-F78B-4ACE-A972-1183A31B1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60C9A-EAFC-4CBF-9DB0-7720B2B5D636}" type="slidenum">
              <a:rPr lang="en-US" altLang="ar-EG"/>
              <a:pPr/>
              <a:t>72</a:t>
            </a:fld>
            <a:endParaRPr lang="en-US" altLang="ar-EG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608E490D-2874-4894-BBF3-DF3B582287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00DFAC56-0DB8-4E85-B2AC-2F39ED2F3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31A1D53-886B-4468-B24B-62C5FAB13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65883-5A60-44EB-B3A6-440F778F39AA}" type="slidenum">
              <a:rPr lang="en-US" altLang="ar-EG"/>
              <a:pPr/>
              <a:t>73</a:t>
            </a:fld>
            <a:endParaRPr lang="en-US" altLang="ar-EG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4271080D-23A3-46B5-9A0D-92F1A7AF14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9FA2D86E-1502-4C91-A17B-A34D03E1A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F369E9-A988-4DC4-B318-D15CF1239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A519D2-202D-4967-9D96-251C46D4E483}" type="slidenum">
              <a:rPr lang="en-US" altLang="ar-EG"/>
              <a:pPr/>
              <a:t>74</a:t>
            </a:fld>
            <a:endParaRPr lang="en-US" altLang="ar-EG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798B07AE-53E1-472F-B1FC-6F8FC88C70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EE70183F-185C-4CB3-9ECD-BAA3EBE8F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BCEC9E-1E56-499F-8B7F-6CEC807082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98D82-126D-4444-80AF-14CBFCE7543D}" type="slidenum">
              <a:rPr lang="en-US" altLang="ar-EG"/>
              <a:pPr/>
              <a:t>75</a:t>
            </a:fld>
            <a:endParaRPr lang="en-US" altLang="ar-EG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52A6A9CB-47DF-4C60-88BC-E4E69AEB0E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245DAD52-4993-4699-9F95-21327FD46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7216C5-94E2-4627-AE9A-135EC32E7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BF5C5C-FB3E-4294-A8FB-22B6C08DD438}" type="slidenum">
              <a:rPr lang="en-US" altLang="ar-EG"/>
              <a:pPr/>
              <a:t>76</a:t>
            </a:fld>
            <a:endParaRPr lang="en-US" altLang="ar-EG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D189B5A3-4721-43CC-812D-DE231B9118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508D8998-D542-4195-A5D6-9127D92C4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60B020-0660-4A7C-A1D5-E3DA3B9879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74BDA-A5D3-4F46-B35C-807F48223DB4}" type="slidenum">
              <a:rPr lang="en-US" altLang="ar-EG"/>
              <a:pPr/>
              <a:t>8</a:t>
            </a:fld>
            <a:endParaRPr lang="en-US" altLang="ar-EG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8340B43E-1BAE-45F3-8D72-F39E68DA9D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0D2EA11-6DE3-4833-8784-57B267413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09405D-4CF8-4854-B8B4-72DACB3B1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2A606-C399-4862-A928-AD2CEB388358}" type="slidenum">
              <a:rPr lang="en-US" altLang="ar-EG"/>
              <a:pPr/>
              <a:t>9</a:t>
            </a:fld>
            <a:endParaRPr lang="en-US" altLang="ar-EG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343BFA6B-B21C-4785-A701-FAF6999102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FD09CFD-0AA2-4001-BEFF-9A9C06FDB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 alt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EB3F-342A-4E3B-BBF0-889E40D50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D015F-07EA-4070-99DF-028DAEF01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7EA15-2052-4A5B-8B66-41E7F8B2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171C-7764-4029-8F32-8BD349A0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C2C21-C6BE-4E3D-A50B-741741B9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3BD53-EB56-42A6-86F9-7E6BA4ABFF63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189260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79A2-A12A-4D00-B211-AFB847B8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A25C-9EC5-457D-B2F3-9363A8B8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A2F2-3354-4908-8F33-13D50ADF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D801-3CFE-4DBB-86E8-3A7D406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3BFC-1B24-4CFF-894F-A4C33ABD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A9FD4-E00F-4BE4-A8EB-1D35AD765E19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358834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FE401-8759-4DE9-BC96-DA18D821C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3E552-944B-4501-9D1D-642474F15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F9D14-9750-4569-9A0F-907BBA0C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E2C9-A671-4495-A74E-F5663243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A51E7-204D-46B3-B3E8-2D33C1F8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C32FB-3948-4D76-8DA0-09C37E4436AE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197891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2522-2CF5-4BCF-ACEB-6A711560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5D5B-D7B3-41CA-889B-652D95D3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BAD60-A712-48EC-B452-AA846576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8354A-3ABE-4D8D-956C-8C02EF0F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5323-60FE-498A-BBB7-6D34FECB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E0DFC-1C70-488F-BABB-858455989665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198996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7110-60FD-4F3C-8750-1E5E900E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EA83B-CF82-43A4-9C2C-FD723368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21677-CE1E-4FAD-A6B7-C55D1E13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DFA4-4600-46FF-B146-430A6109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92E0-04BF-4FB5-B5D7-59EB5A99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F8750-F388-4E9C-9B32-E921DFB72612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332023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FFB0-AA8C-4735-8E3D-6AA57225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483A-B1D0-4378-8E8E-85B55B258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90727-86B2-49A2-9357-9133FADE3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B9ABC-F190-4275-BA57-A15521B5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FBCC6-8040-4938-9C4A-0E1D758B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2F726-7972-4DE6-B190-C59EDD09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D5CF4-B8B8-42DD-A134-567C12C80A4A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31281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D71-018C-44A1-B822-1E41AAB3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4FAFA-A23F-4ED5-998A-FC3A2A63D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49C0D-5DA6-4B8B-9347-CBB69C1EC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2DDB7-DE5B-4D69-B609-70A296ED1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B74D0-3318-4A72-9D14-6394B3850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F0D20-8CBE-4EBB-8FAB-0DB0E2DE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C16DD-84A3-448D-9295-EA593DAD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90249-7159-467E-B68C-85FF2F5E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ECB03-EC02-467D-BC47-1855067D107D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384543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5FB9-2379-4BF0-9AE5-609C975B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6B559-9D17-41E2-83D6-BBDD33A2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DB057-6F30-44AF-8A09-6907D59A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7D507-FC73-4A12-97FA-37C90DE0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388E3-7BBF-4BB4-B67A-71E8D4C6E3E3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81551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D065C-2ABA-44E9-ADC6-51D23670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8D59A-2106-4181-A956-AEE20C37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59B10-68B0-4773-A602-436279EF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A955F-4B6F-4667-A1A0-FE174F37D3B4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365789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0511-BF14-4330-8471-13FD1F0D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3690-A66E-4A69-B8A7-755D6464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AE9F1-3B2D-41BB-B0C4-E51EDD32B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DCDB4-A2C3-4A7F-A66C-38B6DF71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BF86A-95BC-45FE-87B7-B54D139A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5245-53EB-492F-B154-C5EE2530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CA041-88C2-449C-9E3F-A17531923E84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158400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B028-F9BD-407F-AC5E-01041512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CDC07-B78B-4441-948D-33FD9E61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2B3E7-8095-46AB-A6B2-97A614577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DD60-97C8-4555-947F-12C76F13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00029-2C31-4364-BADC-59994CD1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6BB30-3B38-4DCF-9451-8F76E122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27879-B733-4CF2-B301-A902BDAB2F8B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162462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DC2F409-AE42-4A88-A229-EF0E39EFC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EG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D80663A-0EC3-418F-A743-DC7D552FE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EG"/>
              <a:t>Click to edit Master text styles</a:t>
            </a:r>
          </a:p>
          <a:p>
            <a:pPr lvl="1"/>
            <a:r>
              <a:rPr lang="en-US" altLang="ar-EG"/>
              <a:t>Second level</a:t>
            </a:r>
          </a:p>
          <a:p>
            <a:pPr lvl="2"/>
            <a:r>
              <a:rPr lang="en-US" altLang="ar-EG"/>
              <a:t>Third level</a:t>
            </a:r>
          </a:p>
          <a:p>
            <a:pPr lvl="3"/>
            <a:r>
              <a:rPr lang="en-US" altLang="ar-EG"/>
              <a:t>Fourth level</a:t>
            </a:r>
          </a:p>
          <a:p>
            <a:pPr lvl="4"/>
            <a:r>
              <a:rPr lang="en-US" altLang="ar-EG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2206A50-C938-4DF7-98F9-D71294E6F5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ar-EG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3331B13-47DA-4A12-A3A4-053268EE6C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ar-EG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D603BA6-66DE-4B21-B276-0F93153AF8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0CC35C-03CD-4498-A596-5D00AB2A3761}" type="slidenum">
              <a:rPr lang="en-US" altLang="ar-EG"/>
              <a:pPr/>
              <a:t>‹#›</a:t>
            </a:fld>
            <a:endParaRPr lang="en-US" alt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11.bin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F9C9CAA2-9603-4620-A409-BAC1293B9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CIS664-Knowledge Discovery and Data Mining</a:t>
            </a: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71A5EEC1-7FDA-4F7C-9AB1-6F8AEFD7E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29000"/>
            <a:ext cx="6578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ar-EG" sz="2800"/>
              <a:t>Vasileios Megalooikonomou</a:t>
            </a:r>
          </a:p>
          <a:p>
            <a:pPr algn="ctr"/>
            <a:r>
              <a:rPr lang="en-US" altLang="ar-EG" sz="2800"/>
              <a:t>Dept. of Computer and Information Sciences</a:t>
            </a:r>
          </a:p>
          <a:p>
            <a:pPr algn="ctr"/>
            <a:r>
              <a:rPr lang="en-US" altLang="ar-EG" sz="2800"/>
              <a:t>Temple University</a:t>
            </a:r>
          </a:p>
        </p:txBody>
      </p:sp>
      <p:sp>
        <p:nvSpPr>
          <p:cNvPr id="95236" name="Text Box 4">
            <a:extLst>
              <a:ext uri="{FF2B5EF4-FFF2-40B4-BE49-F238E27FC236}">
                <a16:creationId xmlns:a16="http://schemas.microsoft.com/office/drawing/2014/main" id="{4CD9D5C3-5B2D-48FF-8A10-1C7AE1CE8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0"/>
            <a:ext cx="4432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sz="3200"/>
              <a:t>Mining Association Rules</a:t>
            </a:r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61639795-60DF-4844-9A6E-660864A59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638800"/>
            <a:ext cx="521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 sz="1800"/>
              <a:t>(based on notes by Jiawei Han and Micheline Kamber)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71F8E6C-CC44-4F0D-90BF-D206219B5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077200" cy="7620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The Apriori Algorithm: Basic idea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976CC13-B810-4A90-933D-FC95E4CF4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 sz="2800">
                <a:solidFill>
                  <a:schemeClr val="accent2"/>
                </a:solidFill>
              </a:rPr>
              <a:t>Join Step</a:t>
            </a:r>
            <a:r>
              <a:rPr lang="en-US" altLang="ar-EG" sz="2800"/>
              <a:t>: </a:t>
            </a:r>
            <a:r>
              <a:rPr lang="en-US" altLang="ar-EG" sz="2400"/>
              <a:t>C</a:t>
            </a:r>
            <a:r>
              <a:rPr lang="en-US" altLang="ar-EG" sz="1800" baseline="-25000"/>
              <a:t>k</a:t>
            </a:r>
            <a:r>
              <a:rPr lang="en-US" altLang="ar-EG" sz="1800"/>
              <a:t> </a:t>
            </a:r>
            <a:r>
              <a:rPr lang="en-US" altLang="ar-EG" sz="2400"/>
              <a:t>is generated by joining L</a:t>
            </a:r>
            <a:r>
              <a:rPr lang="en-US" altLang="ar-EG" sz="1800" baseline="-25000"/>
              <a:t>k-1</a:t>
            </a:r>
            <a:r>
              <a:rPr lang="en-US" altLang="ar-EG" sz="2400"/>
              <a:t>with itself</a:t>
            </a:r>
          </a:p>
          <a:p>
            <a:pPr>
              <a:lnSpc>
                <a:spcPct val="90000"/>
              </a:lnSpc>
            </a:pPr>
            <a:r>
              <a:rPr lang="en-US" altLang="ar-EG" sz="2800">
                <a:solidFill>
                  <a:schemeClr val="accent2"/>
                </a:solidFill>
              </a:rPr>
              <a:t>Prune Step</a:t>
            </a:r>
            <a:r>
              <a:rPr lang="en-US" altLang="ar-EG" sz="2800"/>
              <a:t>:  </a:t>
            </a:r>
            <a:r>
              <a:rPr lang="en-US" altLang="ar-EG" sz="2400"/>
              <a:t>Any (k-1)-itemset that is not frequent cannot be a subset of a frequent k-itemset</a:t>
            </a:r>
          </a:p>
          <a:p>
            <a:pPr>
              <a:lnSpc>
                <a:spcPct val="90000"/>
              </a:lnSpc>
            </a:pPr>
            <a:r>
              <a:rPr lang="en-US" altLang="ar-EG" sz="2800" u="sng"/>
              <a:t>Pseudo-code</a:t>
            </a:r>
            <a:r>
              <a:rPr lang="en-US" altLang="ar-EG" sz="2800"/>
              <a:t>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ar-EG" sz="2000" i="1"/>
              <a:t>C</a:t>
            </a:r>
            <a:r>
              <a:rPr lang="en-US" altLang="ar-EG" sz="2000" i="1" baseline="-25000"/>
              <a:t>k</a:t>
            </a:r>
            <a:r>
              <a:rPr lang="en-US" altLang="ar-EG" sz="2000"/>
              <a:t>: Candidate itemset of size k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ar-EG" sz="2000" i="1"/>
              <a:t>L</a:t>
            </a:r>
            <a:r>
              <a:rPr lang="en-US" altLang="ar-EG" sz="2000" i="1" baseline="-25000"/>
              <a:t>k</a:t>
            </a:r>
            <a:r>
              <a:rPr lang="en-US" altLang="ar-EG" sz="2000"/>
              <a:t> : frequent itemset of size k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ar-EG" sz="1600"/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ar-EG" sz="2000" i="1"/>
              <a:t>L</a:t>
            </a:r>
            <a:r>
              <a:rPr lang="en-US" altLang="ar-EG" sz="2000" i="1" baseline="-25000"/>
              <a:t>1</a:t>
            </a:r>
            <a:r>
              <a:rPr lang="en-US" altLang="ar-EG" sz="2000"/>
              <a:t> = {frequent items};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ar-EG" sz="2000" b="1">
                <a:solidFill>
                  <a:srgbClr val="F83F24"/>
                </a:solidFill>
              </a:rPr>
              <a:t>for</a:t>
            </a:r>
            <a:r>
              <a:rPr lang="en-US" altLang="ar-EG" sz="2000" b="1"/>
              <a:t> </a:t>
            </a:r>
            <a:r>
              <a:rPr lang="en-US" altLang="ar-EG" sz="2000"/>
              <a:t>(</a:t>
            </a:r>
            <a:r>
              <a:rPr lang="en-US" altLang="ar-EG" sz="2000" i="1"/>
              <a:t>k</a:t>
            </a:r>
            <a:r>
              <a:rPr lang="en-US" altLang="ar-EG" sz="2000"/>
              <a:t> = 1; </a:t>
            </a:r>
            <a:r>
              <a:rPr lang="en-US" altLang="ar-EG" sz="2000" i="1"/>
              <a:t>L</a:t>
            </a:r>
            <a:r>
              <a:rPr lang="en-US" altLang="ar-EG" sz="2000" i="1" baseline="-25000"/>
              <a:t>k</a:t>
            </a:r>
            <a:r>
              <a:rPr lang="en-US" altLang="ar-EG" sz="2000"/>
              <a:t> !=</a:t>
            </a:r>
            <a:r>
              <a:rPr lang="en-US" altLang="ar-EG" sz="2000">
                <a:sym typeface="Symbol" panose="05050102010706020507" pitchFamily="18" charset="2"/>
              </a:rPr>
              <a:t></a:t>
            </a:r>
            <a:r>
              <a:rPr lang="en-US" altLang="ar-EG" sz="2000"/>
              <a:t>; </a:t>
            </a:r>
            <a:r>
              <a:rPr lang="en-US" altLang="ar-EG" sz="2000" i="1"/>
              <a:t>k</a:t>
            </a:r>
            <a:r>
              <a:rPr lang="en-US" altLang="ar-EG" sz="2000"/>
              <a:t>++) </a:t>
            </a:r>
            <a:r>
              <a:rPr lang="en-US" altLang="ar-EG" sz="2000" b="1">
                <a:solidFill>
                  <a:srgbClr val="F83F24"/>
                </a:solidFill>
              </a:rPr>
              <a:t>do begin</a:t>
            </a:r>
            <a:endParaRPr lang="en-US" altLang="ar-EG" sz="2000"/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ar-EG" sz="2000"/>
              <a:t>     </a:t>
            </a:r>
            <a:r>
              <a:rPr lang="en-US" altLang="ar-EG" sz="2000" i="1"/>
              <a:t>C</a:t>
            </a:r>
            <a:r>
              <a:rPr lang="en-US" altLang="ar-EG" sz="2000" i="1" baseline="-25000"/>
              <a:t>k+1</a:t>
            </a:r>
            <a:r>
              <a:rPr lang="en-US" altLang="ar-EG" sz="2000"/>
              <a:t> = candidates generated from </a:t>
            </a:r>
            <a:r>
              <a:rPr lang="en-US" altLang="ar-EG" sz="2000" i="1"/>
              <a:t>L</a:t>
            </a:r>
            <a:r>
              <a:rPr lang="en-US" altLang="ar-EG" sz="2000" i="1" baseline="-25000"/>
              <a:t>k</a:t>
            </a:r>
            <a:r>
              <a:rPr lang="en-US" altLang="ar-EG" sz="2000"/>
              <a:t>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ar-EG" sz="2000"/>
              <a:t>    </a:t>
            </a:r>
            <a:r>
              <a:rPr lang="en-US" altLang="ar-EG" sz="2000" b="1">
                <a:solidFill>
                  <a:srgbClr val="F83F24"/>
                </a:solidFill>
              </a:rPr>
              <a:t>for each</a:t>
            </a:r>
            <a:r>
              <a:rPr lang="en-US" altLang="ar-EG" sz="2000"/>
              <a:t> transaction </a:t>
            </a:r>
            <a:r>
              <a:rPr lang="en-US" altLang="ar-EG" sz="2000" i="1"/>
              <a:t>t</a:t>
            </a:r>
            <a:r>
              <a:rPr lang="en-US" altLang="ar-EG" sz="2000"/>
              <a:t> in database do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ar-EG" sz="1800"/>
              <a:t>       increment the count of all candidates in </a:t>
            </a:r>
            <a:r>
              <a:rPr lang="en-US" altLang="ar-EG" sz="1800" i="1"/>
              <a:t>C</a:t>
            </a:r>
            <a:r>
              <a:rPr lang="en-US" altLang="ar-EG" sz="1800" i="1" baseline="-25000"/>
              <a:t>k+1</a:t>
            </a:r>
            <a:r>
              <a:rPr lang="en-US" altLang="ar-EG" sz="1800"/>
              <a:t>                            that are contained in </a:t>
            </a:r>
            <a:r>
              <a:rPr lang="en-US" altLang="ar-EG" sz="1800" i="1"/>
              <a:t>t</a:t>
            </a:r>
            <a:endParaRPr lang="en-US" altLang="ar-EG" sz="1800"/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ar-EG" sz="2000"/>
              <a:t>    </a:t>
            </a:r>
            <a:r>
              <a:rPr lang="en-US" altLang="ar-EG" sz="2000" i="1"/>
              <a:t>L</a:t>
            </a:r>
            <a:r>
              <a:rPr lang="en-US" altLang="ar-EG" sz="2000" i="1" baseline="-25000"/>
              <a:t>k+1</a:t>
            </a:r>
            <a:r>
              <a:rPr lang="en-US" altLang="ar-EG" sz="2000"/>
              <a:t>  = candidates in </a:t>
            </a:r>
            <a:r>
              <a:rPr lang="en-US" altLang="ar-EG" sz="2000" i="1"/>
              <a:t>C</a:t>
            </a:r>
            <a:r>
              <a:rPr lang="en-US" altLang="ar-EG" sz="2000" i="1" baseline="-25000"/>
              <a:t>k+1</a:t>
            </a:r>
            <a:r>
              <a:rPr lang="en-US" altLang="ar-EG" sz="2000"/>
              <a:t> with min_support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ar-EG" sz="2000"/>
              <a:t>   </a:t>
            </a:r>
            <a:r>
              <a:rPr lang="en-US" altLang="ar-EG" sz="2000" b="1">
                <a:solidFill>
                  <a:srgbClr val="F83F24"/>
                </a:solidFill>
              </a:rPr>
              <a:t> end</a:t>
            </a:r>
            <a:endParaRPr lang="en-US" altLang="ar-EG" sz="2000"/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ar-EG" sz="2000" b="1">
                <a:solidFill>
                  <a:srgbClr val="F83F24"/>
                </a:solidFill>
              </a:rPr>
              <a:t>return</a:t>
            </a:r>
            <a:r>
              <a:rPr lang="en-US" altLang="ar-EG" sz="2000"/>
              <a:t> </a:t>
            </a:r>
            <a:r>
              <a:rPr lang="en-US" altLang="ar-EG" sz="2000">
                <a:sym typeface="Symbol" panose="05050102010706020507" pitchFamily="18" charset="2"/>
              </a:rPr>
              <a:t></a:t>
            </a:r>
            <a:r>
              <a:rPr lang="en-US" altLang="ar-EG" sz="2000" i="1" baseline="-25000"/>
              <a:t>k</a:t>
            </a:r>
            <a:r>
              <a:rPr lang="en-US" altLang="ar-EG" sz="2000"/>
              <a:t> </a:t>
            </a:r>
            <a:r>
              <a:rPr lang="en-US" altLang="ar-EG" sz="2000" i="1"/>
              <a:t>L</a:t>
            </a:r>
            <a:r>
              <a:rPr lang="en-US" altLang="ar-EG" sz="2000" i="1" baseline="-25000"/>
              <a:t>k</a:t>
            </a:r>
            <a:r>
              <a:rPr lang="en-US" altLang="ar-EG" sz="2000"/>
              <a:t>;</a:t>
            </a:r>
          </a:p>
        </p:txBody>
      </p:sp>
    </p:spTree>
  </p:cSld>
  <p:clrMapOvr>
    <a:masterClrMapping/>
  </p:clrMapOvr>
  <p:transition advClick="0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DC01700-381E-4759-B267-102AD7507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610600" cy="6096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The Apriori Algorithm </a:t>
            </a:r>
            <a:r>
              <a:rPr lang="en-US" altLang="ar-EG">
                <a:solidFill>
                  <a:schemeClr val="accent2"/>
                </a:solidFill>
                <a:cs typeface="Tahoma" panose="020B0604030504040204" pitchFamily="34" charset="0"/>
              </a:rPr>
              <a:t>—</a:t>
            </a:r>
            <a:r>
              <a:rPr lang="en-US" altLang="ar-EG">
                <a:solidFill>
                  <a:schemeClr val="accent2"/>
                </a:solidFill>
              </a:rPr>
              <a:t> Example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7BD8FAFB-E956-4794-89BD-6C6090A532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213" y="1795463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667372" imgH="1743437" progId="Excel.Sheet.8">
                  <p:embed/>
                </p:oleObj>
              </mc:Choice>
              <mc:Fallback>
                <p:oleObj name="Worksheet" r:id="rId3" imgW="1667372" imgH="174343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795463"/>
                        <a:ext cx="1814512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>
            <a:extLst>
              <a:ext uri="{FF2B5EF4-FFF2-40B4-BE49-F238E27FC236}">
                <a16:creationId xmlns:a16="http://schemas.microsoft.com/office/drawing/2014/main" id="{5DED9637-638F-4D03-B436-9619CE909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1389063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ar-EG"/>
              <a:t>Database D</a:t>
            </a:r>
          </a:p>
        </p:txBody>
      </p:sp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92B50AF1-95E6-42B2-A4E3-7A697C8E6A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2313" y="1468438"/>
          <a:ext cx="182403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619701" imgH="2086337" progId="Excel.Sheet.8">
                  <p:embed/>
                </p:oleObj>
              </mc:Choice>
              <mc:Fallback>
                <p:oleObj name="Worksheet" r:id="rId5" imgW="1619701" imgH="2086337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1468438"/>
                        <a:ext cx="1824037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2BDFE990-659A-430D-AC5C-B0468052B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4850" y="1560513"/>
          <a:ext cx="204628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619701" imgH="1743437" progId="Excel.Sheet.8">
                  <p:embed/>
                </p:oleObj>
              </mc:Choice>
              <mc:Fallback>
                <p:oleObj name="Worksheet" r:id="rId7" imgW="1619701" imgH="1743437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1560513"/>
                        <a:ext cx="2046288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>
            <a:extLst>
              <a:ext uri="{FF2B5EF4-FFF2-40B4-BE49-F238E27FC236}">
                <a16:creationId xmlns:a16="http://schemas.microsoft.com/office/drawing/2014/main" id="{1694D8F4-0C18-45B0-93BF-5D15C8D0A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2273300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ar-EG"/>
              <a:t>Scan D</a:t>
            </a:r>
          </a:p>
        </p:txBody>
      </p:sp>
      <p:sp>
        <p:nvSpPr>
          <p:cNvPr id="15368" name="Line 8">
            <a:extLst>
              <a:ext uri="{FF2B5EF4-FFF2-40B4-BE49-F238E27FC236}">
                <a16:creationId xmlns:a16="http://schemas.microsoft.com/office/drawing/2014/main" id="{B9EB2946-33E2-4132-81D7-BC70E1111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FF270C9C-B297-4430-9947-B7DC36A9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ar-EG" i="1"/>
              <a:t>C</a:t>
            </a:r>
            <a:r>
              <a:rPr lang="en-US" altLang="ar-EG" i="1" baseline="-25000"/>
              <a:t>1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16EB80A4-4FAA-4C61-8454-5A8FB797B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ar-EG" i="1"/>
              <a:t>L</a:t>
            </a:r>
            <a:r>
              <a:rPr lang="en-US" altLang="ar-EG" i="1" baseline="-25000"/>
              <a:t>1</a:t>
            </a:r>
          </a:p>
        </p:txBody>
      </p:sp>
      <p:graphicFrame>
        <p:nvGraphicFramePr>
          <p:cNvPr id="15371" name="Object 11">
            <a:extLst>
              <a:ext uri="{FF2B5EF4-FFF2-40B4-BE49-F238E27FC236}">
                <a16:creationId xmlns:a16="http://schemas.microsoft.com/office/drawing/2014/main" id="{C8295F30-89A2-4427-9256-86FBBCF95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0350" y="3381375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990961" imgH="2429237" progId="Excel.Sheet.8">
                  <p:embed/>
                </p:oleObj>
              </mc:Choice>
              <mc:Fallback>
                <p:oleObj name="Worksheet" r:id="rId9" imgW="990961" imgH="2429237" progId="Excel.Shee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381375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>
            <a:extLst>
              <a:ext uri="{FF2B5EF4-FFF2-40B4-BE49-F238E27FC236}">
                <a16:creationId xmlns:a16="http://schemas.microsoft.com/office/drawing/2014/main" id="{5E1048C9-78E0-4A74-AC8E-230172C1CA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492500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1581421" imgH="2429237" progId="Excel.Sheet.8">
                  <p:embed/>
                </p:oleObj>
              </mc:Choice>
              <mc:Fallback>
                <p:oleObj name="Worksheet" r:id="rId11" imgW="1581421" imgH="2429237" progId="Excel.Shee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92500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>
            <a:extLst>
              <a:ext uri="{FF2B5EF4-FFF2-40B4-BE49-F238E27FC236}">
                <a16:creationId xmlns:a16="http://schemas.microsoft.com/office/drawing/2014/main" id="{FEEEB2DA-B9EC-4E28-BB63-321A3E3FE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3756025"/>
          <a:ext cx="17176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1581421" imgH="1743437" progId="Excel.Sheet.8">
                  <p:embed/>
                </p:oleObj>
              </mc:Choice>
              <mc:Fallback>
                <p:oleObj name="Worksheet" r:id="rId13" imgW="1581421" imgH="1743437" progId="Excel.Shee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756025"/>
                        <a:ext cx="1717675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14">
            <a:extLst>
              <a:ext uri="{FF2B5EF4-FFF2-40B4-BE49-F238E27FC236}">
                <a16:creationId xmlns:a16="http://schemas.microsoft.com/office/drawing/2014/main" id="{65631F32-FB34-48EF-8A9E-A4433B6AD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ar-EG" i="1"/>
              <a:t>L</a:t>
            </a:r>
            <a:r>
              <a:rPr lang="en-US" altLang="ar-EG" i="1" baseline="-25000"/>
              <a:t>2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A155419A-B25F-4C54-B7E9-84DD647A1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ar-EG" i="1"/>
              <a:t>C</a:t>
            </a:r>
            <a:r>
              <a:rPr lang="en-US" altLang="ar-EG" i="1" baseline="-25000"/>
              <a:t>2</a:t>
            </a:r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991C0CDD-03F3-4EB5-9A10-ED1212DFC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ar-EG" i="1"/>
              <a:t>C</a:t>
            </a:r>
            <a:r>
              <a:rPr lang="en-US" altLang="ar-EG" i="1" baseline="-25000"/>
              <a:t>2</a:t>
            </a:r>
          </a:p>
        </p:txBody>
      </p:sp>
      <p:sp>
        <p:nvSpPr>
          <p:cNvPr id="15377" name="Line 17">
            <a:extLst>
              <a:ext uri="{FF2B5EF4-FFF2-40B4-BE49-F238E27FC236}">
                <a16:creationId xmlns:a16="http://schemas.microsoft.com/office/drawing/2014/main" id="{1E61FAF7-9BB8-4AC0-82C9-850D2046F0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ar-EG"/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084B3138-32B4-43C4-988E-64FDC8D6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751263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ar-EG"/>
              <a:t>Scan D</a:t>
            </a:r>
          </a:p>
        </p:txBody>
      </p:sp>
      <p:sp>
        <p:nvSpPr>
          <p:cNvPr id="15379" name="AutoShape 19">
            <a:extLst>
              <a:ext uri="{FF2B5EF4-FFF2-40B4-BE49-F238E27FC236}">
                <a16:creationId xmlns:a16="http://schemas.microsoft.com/office/drawing/2014/main" id="{63772D8E-ED6F-4DFF-897B-8E1C9F4AB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15380" name="Line 20">
            <a:extLst>
              <a:ext uri="{FF2B5EF4-FFF2-40B4-BE49-F238E27FC236}">
                <a16:creationId xmlns:a16="http://schemas.microsoft.com/office/drawing/2014/main" id="{48BDBEF1-7F53-4D0B-94C7-26F940506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ar-EG"/>
          </a:p>
        </p:txBody>
      </p:sp>
      <p:sp>
        <p:nvSpPr>
          <p:cNvPr id="15381" name="Text Box 21">
            <a:extLst>
              <a:ext uri="{FF2B5EF4-FFF2-40B4-BE49-F238E27FC236}">
                <a16:creationId xmlns:a16="http://schemas.microsoft.com/office/drawing/2014/main" id="{DBB25597-F846-4611-91EA-20B3D3166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ar-EG" i="1"/>
              <a:t>C</a:t>
            </a:r>
            <a:r>
              <a:rPr lang="en-US" altLang="ar-EG" i="1" baseline="-25000"/>
              <a:t>3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5F61188C-AD44-4ABF-AE28-7D8D2A605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ar-EG" i="1"/>
              <a:t>L</a:t>
            </a:r>
            <a:r>
              <a:rPr lang="en-US" altLang="ar-EG" i="1" baseline="-25000"/>
              <a:t>3</a:t>
            </a:r>
          </a:p>
        </p:txBody>
      </p:sp>
      <p:graphicFrame>
        <p:nvGraphicFramePr>
          <p:cNvPr id="15383" name="Object 23">
            <a:extLst>
              <a:ext uri="{FF2B5EF4-FFF2-40B4-BE49-F238E27FC236}">
                <a16:creationId xmlns:a16="http://schemas.microsoft.com/office/drawing/2014/main" id="{6FC9E4CE-711E-4661-A3E0-0E6AE63A0B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6813" y="5845175"/>
          <a:ext cx="112553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5" imgW="990961" imgH="714737" progId="Excel.Sheet.8">
                  <p:embed/>
                </p:oleObj>
              </mc:Choice>
              <mc:Fallback>
                <p:oleObj name="Worksheet" r:id="rId15" imgW="990961" imgH="714737" progId="Excel.Shee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5845175"/>
                        <a:ext cx="112553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4" name="Text Box 24">
            <a:extLst>
              <a:ext uri="{FF2B5EF4-FFF2-40B4-BE49-F238E27FC236}">
                <a16:creationId xmlns:a16="http://schemas.microsoft.com/office/drawing/2014/main" id="{97B7A10A-C67A-4398-A35A-BE86B05A3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5881688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ar-EG"/>
              <a:t>Scan D</a:t>
            </a:r>
          </a:p>
        </p:txBody>
      </p:sp>
      <p:graphicFrame>
        <p:nvGraphicFramePr>
          <p:cNvPr id="15385" name="Object 25">
            <a:extLst>
              <a:ext uri="{FF2B5EF4-FFF2-40B4-BE49-F238E27FC236}">
                <a16:creationId xmlns:a16="http://schemas.microsoft.com/office/drawing/2014/main" id="{A8CC41EF-CC6F-4CBE-A8B7-B06ED4772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8825" y="5835650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7" imgW="1581421" imgH="705332" progId="Excel.Sheet.8">
                  <p:embed/>
                </p:oleObj>
              </mc:Choice>
              <mc:Fallback>
                <p:oleObj name="Worksheet" r:id="rId17" imgW="1581421" imgH="705332" progId="Excel.Sheet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5835650"/>
                        <a:ext cx="175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6" name="AutoShape 26">
            <a:extLst>
              <a:ext uri="{FF2B5EF4-FFF2-40B4-BE49-F238E27FC236}">
                <a16:creationId xmlns:a16="http://schemas.microsoft.com/office/drawing/2014/main" id="{CA84E7C8-2266-499E-A09C-83F4E86BA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ar-EG"/>
          </a:p>
        </p:txBody>
      </p:sp>
      <p:sp>
        <p:nvSpPr>
          <p:cNvPr id="15387" name="Line 27">
            <a:extLst>
              <a:ext uri="{FF2B5EF4-FFF2-40B4-BE49-F238E27FC236}">
                <a16:creationId xmlns:a16="http://schemas.microsoft.com/office/drawing/2014/main" id="{086D7945-E3A3-40AE-9EB5-5EE6D6D2B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15388" name="Line 28">
            <a:extLst>
              <a:ext uri="{FF2B5EF4-FFF2-40B4-BE49-F238E27FC236}">
                <a16:creationId xmlns:a16="http://schemas.microsoft.com/office/drawing/2014/main" id="{7FEA4469-4047-45E0-8648-D8AAAD4093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</p:spTree>
  </p:cSld>
  <p:clrMapOvr>
    <a:masterClrMapping/>
  </p:clrMapOvr>
  <p:transition advClick="0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6E1F4D8-DB48-4D5D-B98D-6FC7DFFF4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How to Generate Candidates?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E634683-41E5-45F9-97DC-497F23A40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ar-EG" sz="2800"/>
              <a:t>Suppose the items in </a:t>
            </a:r>
            <a:r>
              <a:rPr lang="en-US" altLang="ar-EG" sz="2800" i="1"/>
              <a:t>L</a:t>
            </a:r>
            <a:r>
              <a:rPr lang="en-US" altLang="ar-EG" sz="2800" i="1" baseline="-25000"/>
              <a:t>k-1</a:t>
            </a:r>
            <a:r>
              <a:rPr lang="en-US" altLang="ar-EG" sz="2800"/>
              <a:t> are listed in an order</a:t>
            </a:r>
          </a:p>
          <a:p>
            <a:pPr>
              <a:lnSpc>
                <a:spcPct val="120000"/>
              </a:lnSpc>
            </a:pPr>
            <a:r>
              <a:rPr lang="en-US" altLang="ar-EG" sz="2800"/>
              <a:t>Step 1: self-joining </a:t>
            </a:r>
            <a:r>
              <a:rPr lang="en-US" altLang="ar-EG" sz="2800" i="1"/>
              <a:t>L</a:t>
            </a:r>
            <a:r>
              <a:rPr lang="en-US" altLang="ar-EG" sz="2800" i="1" baseline="-25000"/>
              <a:t>k-1</a:t>
            </a:r>
            <a:r>
              <a:rPr lang="en-US" altLang="ar-EG" sz="280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ar-EG" sz="2000"/>
              <a:t>insert into</a:t>
            </a:r>
            <a:r>
              <a:rPr lang="en-US" altLang="ar-EG" sz="2000" b="1"/>
              <a:t> </a:t>
            </a:r>
            <a:r>
              <a:rPr lang="en-US" altLang="ar-EG" sz="2000" b="1" i="1"/>
              <a:t>C</a:t>
            </a:r>
            <a:r>
              <a:rPr lang="en-US" altLang="ar-EG" sz="2000" b="1" i="1" baseline="-25000"/>
              <a:t>k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ar-EG" sz="2000"/>
              <a:t>select </a:t>
            </a:r>
            <a:r>
              <a:rPr lang="en-US" altLang="ar-EG" sz="2000" b="1" i="1"/>
              <a:t>p.item</a:t>
            </a:r>
            <a:r>
              <a:rPr lang="en-US" altLang="ar-EG" sz="2000" b="1" i="1" baseline="-25000"/>
              <a:t>1</a:t>
            </a:r>
            <a:r>
              <a:rPr lang="en-US" altLang="ar-EG" sz="2000" b="1" i="1"/>
              <a:t>, p.item</a:t>
            </a:r>
            <a:r>
              <a:rPr lang="en-US" altLang="ar-EG" sz="2000" b="1" i="1" baseline="-25000"/>
              <a:t>2</a:t>
            </a:r>
            <a:r>
              <a:rPr lang="en-US" altLang="ar-EG" sz="2000" b="1" i="1"/>
              <a:t>, …, p.item</a:t>
            </a:r>
            <a:r>
              <a:rPr lang="en-US" altLang="ar-EG" sz="2000" b="1" i="1" baseline="-25000"/>
              <a:t>k-1</a:t>
            </a:r>
            <a:r>
              <a:rPr lang="en-US" altLang="ar-EG" sz="2000" b="1" i="1"/>
              <a:t>, q.item</a:t>
            </a:r>
            <a:r>
              <a:rPr lang="en-US" altLang="ar-EG" sz="2000" b="1" i="1" baseline="-25000"/>
              <a:t>k-1</a:t>
            </a:r>
            <a:endParaRPr lang="en-US" altLang="ar-EG" sz="2000" b="1"/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ar-EG" sz="2000"/>
              <a:t>from </a:t>
            </a:r>
            <a:r>
              <a:rPr lang="en-US" altLang="ar-EG" sz="2000" b="1" i="1"/>
              <a:t>L</a:t>
            </a:r>
            <a:r>
              <a:rPr lang="en-US" altLang="ar-EG" sz="2000" b="1" i="1" baseline="-25000"/>
              <a:t>k-1</a:t>
            </a:r>
            <a:r>
              <a:rPr lang="en-US" altLang="ar-EG" sz="2000" b="1" i="1"/>
              <a:t> p, L</a:t>
            </a:r>
            <a:r>
              <a:rPr lang="en-US" altLang="ar-EG" sz="2000" b="1" i="1" baseline="-25000"/>
              <a:t>k-1 </a:t>
            </a:r>
            <a:r>
              <a:rPr lang="en-US" altLang="ar-EG" sz="2000" b="1" i="1"/>
              <a:t>q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ar-EG" sz="2000"/>
              <a:t>where </a:t>
            </a:r>
            <a:r>
              <a:rPr lang="en-US" altLang="ar-EG" sz="2000" b="1" i="1"/>
              <a:t>p.item</a:t>
            </a:r>
            <a:r>
              <a:rPr lang="en-US" altLang="ar-EG" sz="2000" b="1" i="1" baseline="-25000"/>
              <a:t>1</a:t>
            </a:r>
            <a:r>
              <a:rPr lang="en-US" altLang="ar-EG" sz="2000" b="1" i="1"/>
              <a:t>=q.item</a:t>
            </a:r>
            <a:r>
              <a:rPr lang="en-US" altLang="ar-EG" sz="2000" b="1" i="1" baseline="-25000"/>
              <a:t>1</a:t>
            </a:r>
            <a:r>
              <a:rPr lang="en-US" altLang="ar-EG" sz="2000" b="1" i="1"/>
              <a:t>, …, p.item</a:t>
            </a:r>
            <a:r>
              <a:rPr lang="en-US" altLang="ar-EG" sz="2000" b="1" i="1" baseline="-25000"/>
              <a:t>k-2</a:t>
            </a:r>
            <a:r>
              <a:rPr lang="en-US" altLang="ar-EG" sz="2000" b="1" i="1"/>
              <a:t>=q.item</a:t>
            </a:r>
            <a:r>
              <a:rPr lang="en-US" altLang="ar-EG" sz="2000" b="1" i="1" baseline="-25000"/>
              <a:t>k-2</a:t>
            </a:r>
            <a:r>
              <a:rPr lang="en-US" altLang="ar-EG" sz="2000" b="1" i="1"/>
              <a:t>, p.item</a:t>
            </a:r>
            <a:r>
              <a:rPr lang="en-US" altLang="ar-EG" sz="2000" b="1" i="1" baseline="-25000"/>
              <a:t>k-1 </a:t>
            </a:r>
            <a:r>
              <a:rPr lang="en-US" altLang="ar-EG" sz="2000" b="1" i="1"/>
              <a:t>&lt; q.item</a:t>
            </a:r>
            <a:r>
              <a:rPr lang="en-US" altLang="ar-EG" sz="2000" b="1" i="1" baseline="-25000"/>
              <a:t>k-1</a:t>
            </a:r>
          </a:p>
          <a:p>
            <a:pPr>
              <a:lnSpc>
                <a:spcPct val="120000"/>
              </a:lnSpc>
            </a:pPr>
            <a:r>
              <a:rPr lang="en-US" altLang="ar-EG" sz="2800"/>
              <a:t>Step 2: pruning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ar-EG" sz="2000"/>
              <a:t>forall </a:t>
            </a:r>
            <a:r>
              <a:rPr lang="en-US" altLang="ar-EG" sz="2000" b="1" i="1"/>
              <a:t>itemsets c in C</a:t>
            </a:r>
            <a:r>
              <a:rPr lang="en-US" altLang="ar-EG" sz="2000" b="1" i="1" baseline="-25000"/>
              <a:t>k</a:t>
            </a:r>
            <a:r>
              <a:rPr lang="en-US" altLang="ar-EG" sz="2000" b="1" i="1"/>
              <a:t> </a:t>
            </a:r>
            <a:r>
              <a:rPr lang="en-US" altLang="ar-EG" sz="2000"/>
              <a:t>do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ar-EG" sz="2000"/>
              <a:t>forall </a:t>
            </a:r>
            <a:r>
              <a:rPr lang="en-US" altLang="ar-EG" sz="2000" b="1" i="1"/>
              <a:t>(k-1)-subsets s of c </a:t>
            </a:r>
            <a:r>
              <a:rPr lang="en-US" altLang="ar-EG" sz="2000"/>
              <a:t>do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lang="en-US" altLang="ar-EG" sz="1800" b="1"/>
              <a:t>if </a:t>
            </a:r>
            <a:r>
              <a:rPr lang="en-US" altLang="ar-EG" sz="1800" i="1"/>
              <a:t>(s is not in L</a:t>
            </a:r>
            <a:r>
              <a:rPr lang="en-US" altLang="ar-EG" sz="1800" i="1" baseline="-25000"/>
              <a:t>k-1</a:t>
            </a:r>
            <a:r>
              <a:rPr lang="en-US" altLang="ar-EG" sz="1800" i="1"/>
              <a:t>) </a:t>
            </a:r>
            <a:r>
              <a:rPr lang="en-US" altLang="ar-EG" sz="1800" b="1"/>
              <a:t>then delete </a:t>
            </a:r>
            <a:r>
              <a:rPr lang="en-US" altLang="ar-EG" sz="1800" i="1"/>
              <a:t>c</a:t>
            </a:r>
            <a:r>
              <a:rPr lang="en-US" altLang="ar-EG" sz="1800" b="1"/>
              <a:t> from </a:t>
            </a:r>
            <a:r>
              <a:rPr lang="en-US" altLang="ar-EG" sz="1800" i="1"/>
              <a:t>C</a:t>
            </a:r>
            <a:r>
              <a:rPr lang="en-US" altLang="ar-EG" sz="1800" i="1" baseline="-25000"/>
              <a:t>k</a:t>
            </a:r>
            <a:endParaRPr lang="en-US" altLang="ar-EG" sz="1800" b="1"/>
          </a:p>
        </p:txBody>
      </p:sp>
    </p:spTree>
  </p:cSld>
  <p:clrMapOvr>
    <a:masterClrMapping/>
  </p:clrMapOvr>
  <p:transition advClick="0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DABCE10-CEDA-4DB8-B0FB-8B55D0DAD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6096000" cy="10668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How to Count Supports of Candidates?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4BB903F-0E9A-480B-B6B3-EC308C838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77200" cy="4724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ar-EG" sz="2800"/>
              <a:t>Why is counting supports of candidates a problem?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The total number of candidates can be huge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 Each transaction may contain many candidates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Method: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Candidate itemsets are stored in a </a:t>
            </a:r>
            <a:r>
              <a:rPr lang="en-US" altLang="ar-EG" sz="2400" i="1">
                <a:solidFill>
                  <a:schemeClr val="accent2"/>
                </a:solidFill>
              </a:rPr>
              <a:t>hash-tree</a:t>
            </a:r>
          </a:p>
          <a:p>
            <a:pPr lvl="1">
              <a:lnSpc>
                <a:spcPct val="110000"/>
              </a:lnSpc>
            </a:pPr>
            <a:r>
              <a:rPr lang="en-US" altLang="ar-EG" sz="2400" i="1">
                <a:solidFill>
                  <a:schemeClr val="accent2"/>
                </a:solidFill>
              </a:rPr>
              <a:t>Leaf </a:t>
            </a:r>
            <a:r>
              <a:rPr lang="en-US" altLang="ar-EG" sz="2400">
                <a:solidFill>
                  <a:schemeClr val="accent2"/>
                </a:solidFill>
              </a:rPr>
              <a:t>node</a:t>
            </a:r>
            <a:r>
              <a:rPr lang="en-US" altLang="ar-EG" sz="2400">
                <a:solidFill>
                  <a:schemeClr val="hlink"/>
                </a:solidFill>
              </a:rPr>
              <a:t> </a:t>
            </a:r>
            <a:r>
              <a:rPr lang="en-US" altLang="ar-EG" sz="2400"/>
              <a:t>of hash-tree contains a list of itemsets and counts</a:t>
            </a:r>
          </a:p>
          <a:p>
            <a:pPr lvl="1">
              <a:lnSpc>
                <a:spcPct val="110000"/>
              </a:lnSpc>
            </a:pPr>
            <a:r>
              <a:rPr lang="en-US" altLang="ar-EG" sz="2400" i="1">
                <a:solidFill>
                  <a:schemeClr val="accent2"/>
                </a:solidFill>
              </a:rPr>
              <a:t>Interior </a:t>
            </a:r>
            <a:r>
              <a:rPr lang="en-US" altLang="ar-EG" sz="2400">
                <a:solidFill>
                  <a:schemeClr val="accent2"/>
                </a:solidFill>
              </a:rPr>
              <a:t>node</a:t>
            </a:r>
            <a:r>
              <a:rPr lang="en-US" altLang="ar-EG" sz="2400"/>
              <a:t> contains a hash table</a:t>
            </a:r>
          </a:p>
          <a:p>
            <a:pPr lvl="1">
              <a:lnSpc>
                <a:spcPct val="110000"/>
              </a:lnSpc>
            </a:pPr>
            <a:r>
              <a:rPr lang="en-US" altLang="ar-EG" sz="2400" i="1">
                <a:solidFill>
                  <a:schemeClr val="accent2"/>
                </a:solidFill>
              </a:rPr>
              <a:t>Subset function</a:t>
            </a:r>
            <a:r>
              <a:rPr lang="en-US" altLang="ar-EG" sz="2400"/>
              <a:t>: finds all the candidates contained in a transaction</a:t>
            </a:r>
            <a:endParaRPr lang="en-US" altLang="ar-EG" sz="2400" i="1"/>
          </a:p>
        </p:txBody>
      </p:sp>
    </p:spTree>
  </p:cSld>
  <p:clrMapOvr>
    <a:masterClrMapping/>
  </p:clrMapOvr>
  <p:transition advClick="0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1F3CD51-28D5-482E-8A62-7C5038DB4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77200" cy="11430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Example of Generating Candidates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56209D6-97D4-41B5-A948-0CD8FC0B9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ar-EG" sz="2800" i="1"/>
              <a:t>L</a:t>
            </a:r>
            <a:r>
              <a:rPr lang="en-US" altLang="ar-EG" sz="2800" i="1" baseline="-25000"/>
              <a:t>3</a:t>
            </a:r>
            <a:r>
              <a:rPr lang="en-US" altLang="ar-EG" sz="2800" i="1"/>
              <a:t>=</a:t>
            </a:r>
            <a:r>
              <a:rPr lang="en-US" altLang="ar-EG" sz="2800"/>
              <a:t>{</a:t>
            </a:r>
            <a:r>
              <a:rPr lang="en-US" altLang="ar-EG" sz="2800" i="1"/>
              <a:t>abc, abd, acd, ace, bcd</a:t>
            </a:r>
            <a:r>
              <a:rPr lang="en-US" altLang="ar-EG" sz="2800"/>
              <a:t>}</a:t>
            </a:r>
          </a:p>
          <a:p>
            <a:pPr>
              <a:lnSpc>
                <a:spcPct val="140000"/>
              </a:lnSpc>
            </a:pPr>
            <a:r>
              <a:rPr lang="en-US" altLang="ar-EG" sz="2800"/>
              <a:t>Self-joining: </a:t>
            </a:r>
            <a:r>
              <a:rPr lang="en-US" altLang="ar-EG" sz="2800" i="1"/>
              <a:t>L</a:t>
            </a:r>
            <a:r>
              <a:rPr lang="en-US" altLang="ar-EG" sz="2800" i="1" baseline="-25000"/>
              <a:t>3</a:t>
            </a:r>
            <a:r>
              <a:rPr lang="en-US" altLang="ar-EG" sz="2800" i="1"/>
              <a:t>*L</a:t>
            </a:r>
            <a:r>
              <a:rPr lang="en-US" altLang="ar-EG" sz="2800" i="1" baseline="-25000"/>
              <a:t>3</a:t>
            </a:r>
            <a:endParaRPr lang="en-US" altLang="ar-EG" sz="2800" i="1"/>
          </a:p>
          <a:p>
            <a:pPr lvl="1">
              <a:lnSpc>
                <a:spcPct val="140000"/>
              </a:lnSpc>
            </a:pPr>
            <a:r>
              <a:rPr lang="en-US" altLang="ar-EG" sz="2400" i="1"/>
              <a:t>abcd  </a:t>
            </a:r>
            <a:r>
              <a:rPr lang="en-US" altLang="ar-EG" sz="2400"/>
              <a:t>from </a:t>
            </a:r>
            <a:r>
              <a:rPr lang="en-US" altLang="ar-EG" sz="2400" i="1"/>
              <a:t>abc</a:t>
            </a:r>
            <a:r>
              <a:rPr lang="en-US" altLang="ar-EG" sz="2400"/>
              <a:t> and </a:t>
            </a:r>
            <a:r>
              <a:rPr lang="en-US" altLang="ar-EG" sz="2400" i="1"/>
              <a:t>abd</a:t>
            </a:r>
          </a:p>
          <a:p>
            <a:pPr lvl="1">
              <a:lnSpc>
                <a:spcPct val="140000"/>
              </a:lnSpc>
            </a:pPr>
            <a:r>
              <a:rPr lang="en-US" altLang="ar-EG" sz="2400" i="1"/>
              <a:t>acde</a:t>
            </a:r>
            <a:r>
              <a:rPr lang="en-US" altLang="ar-EG" sz="2400"/>
              <a:t>  from </a:t>
            </a:r>
            <a:r>
              <a:rPr lang="en-US" altLang="ar-EG" sz="2400" i="1"/>
              <a:t>acd</a:t>
            </a:r>
            <a:r>
              <a:rPr lang="en-US" altLang="ar-EG" sz="2400"/>
              <a:t> and </a:t>
            </a:r>
            <a:r>
              <a:rPr lang="en-US" altLang="ar-EG" sz="2400" i="1"/>
              <a:t>ace</a:t>
            </a:r>
          </a:p>
          <a:p>
            <a:pPr>
              <a:lnSpc>
                <a:spcPct val="140000"/>
              </a:lnSpc>
            </a:pPr>
            <a:r>
              <a:rPr lang="en-US" altLang="ar-EG" sz="2800"/>
              <a:t>Pruning:</a:t>
            </a:r>
          </a:p>
          <a:p>
            <a:pPr lvl="1">
              <a:lnSpc>
                <a:spcPct val="140000"/>
              </a:lnSpc>
            </a:pPr>
            <a:r>
              <a:rPr lang="en-US" altLang="ar-EG" sz="2400" i="1"/>
              <a:t>acde</a:t>
            </a:r>
            <a:r>
              <a:rPr lang="en-US" altLang="ar-EG" sz="2400"/>
              <a:t> is removed because </a:t>
            </a:r>
            <a:r>
              <a:rPr lang="en-US" altLang="ar-EG" sz="2400" i="1"/>
              <a:t>ade</a:t>
            </a:r>
            <a:r>
              <a:rPr lang="en-US" altLang="ar-EG" sz="2400"/>
              <a:t> is not in </a:t>
            </a:r>
            <a:r>
              <a:rPr lang="en-US" altLang="ar-EG" sz="2400" i="1"/>
              <a:t>L</a:t>
            </a:r>
            <a:r>
              <a:rPr lang="en-US" altLang="ar-EG" sz="2400" i="1" baseline="-25000"/>
              <a:t>3</a:t>
            </a:r>
          </a:p>
          <a:p>
            <a:pPr>
              <a:lnSpc>
                <a:spcPct val="140000"/>
              </a:lnSpc>
            </a:pPr>
            <a:r>
              <a:rPr lang="en-US" altLang="ar-EG" sz="2800" i="1"/>
              <a:t>C</a:t>
            </a:r>
            <a:r>
              <a:rPr lang="en-US" altLang="ar-EG" sz="2800" i="1" baseline="-25000"/>
              <a:t>4</a:t>
            </a:r>
            <a:r>
              <a:rPr lang="en-US" altLang="ar-EG" sz="2800"/>
              <a:t>={</a:t>
            </a:r>
            <a:r>
              <a:rPr lang="en-US" altLang="ar-EG" sz="2800" i="1"/>
              <a:t>abcd</a:t>
            </a:r>
            <a:r>
              <a:rPr lang="en-US" altLang="ar-EG" sz="2800"/>
              <a:t>}</a:t>
            </a:r>
            <a:endParaRPr lang="en-US" altLang="ar-EG" sz="2800" i="1"/>
          </a:p>
        </p:txBody>
      </p:sp>
    </p:spTree>
  </p:cSld>
  <p:clrMapOvr>
    <a:masterClrMapping/>
  </p:clrMapOvr>
  <p:transition advClick="0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2FD82C6-AF66-43EE-BA5C-F9A13CB31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391400" cy="6858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Improving Apriori’s Efficiency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0B6E950-05F1-469D-99AA-C43F46488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486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ar-EG" sz="2400">
                <a:solidFill>
                  <a:schemeClr val="accent2"/>
                </a:solidFill>
              </a:rPr>
              <a:t>Hash-based itemset counting</a:t>
            </a:r>
            <a:r>
              <a:rPr lang="en-US" altLang="ar-EG" sz="2400"/>
              <a:t>: </a:t>
            </a:r>
            <a:r>
              <a:rPr lang="en-US" altLang="ar-EG" sz="2000"/>
              <a:t>A </a:t>
            </a:r>
            <a:r>
              <a:rPr lang="en-US" altLang="ar-EG" sz="2000" i="1"/>
              <a:t>k</a:t>
            </a:r>
            <a:r>
              <a:rPr lang="en-US" altLang="ar-EG" sz="2000"/>
              <a:t>-itemset whose corresponding hashing bucket count is below the threshold cannot be frequent</a:t>
            </a:r>
          </a:p>
          <a:p>
            <a:pPr>
              <a:lnSpc>
                <a:spcPct val="140000"/>
              </a:lnSpc>
            </a:pPr>
            <a:r>
              <a:rPr lang="en-US" altLang="ar-EG" sz="2400">
                <a:solidFill>
                  <a:schemeClr val="accent2"/>
                </a:solidFill>
              </a:rPr>
              <a:t>Transaction reduction</a:t>
            </a:r>
            <a:r>
              <a:rPr lang="en-US" altLang="ar-EG" sz="2400"/>
              <a:t>: </a:t>
            </a:r>
            <a:r>
              <a:rPr lang="en-US" altLang="ar-EG" sz="2000"/>
              <a:t>A transaction that does not contain any frequent k-itemset is useless in subsequent scans</a:t>
            </a:r>
          </a:p>
          <a:p>
            <a:pPr>
              <a:lnSpc>
                <a:spcPct val="140000"/>
              </a:lnSpc>
            </a:pPr>
            <a:r>
              <a:rPr lang="en-US" altLang="ar-EG" sz="2400">
                <a:solidFill>
                  <a:schemeClr val="accent2"/>
                </a:solidFill>
              </a:rPr>
              <a:t>Partitioning:</a:t>
            </a:r>
            <a:r>
              <a:rPr lang="en-US" altLang="ar-EG" sz="2400"/>
              <a:t> </a:t>
            </a:r>
            <a:r>
              <a:rPr lang="en-US" altLang="ar-EG" sz="2000"/>
              <a:t>Any itemset that is potentially frequent in DB must be frequent in at least one of the partitions of DB</a:t>
            </a:r>
          </a:p>
          <a:p>
            <a:pPr>
              <a:lnSpc>
                <a:spcPct val="140000"/>
              </a:lnSpc>
            </a:pPr>
            <a:r>
              <a:rPr lang="en-US" altLang="ar-EG" sz="2400">
                <a:solidFill>
                  <a:schemeClr val="accent2"/>
                </a:solidFill>
              </a:rPr>
              <a:t>Sampling</a:t>
            </a:r>
            <a:r>
              <a:rPr lang="en-US" altLang="ar-EG" sz="2400"/>
              <a:t>: </a:t>
            </a:r>
            <a:r>
              <a:rPr lang="en-US" altLang="ar-EG" sz="2000"/>
              <a:t>mining on a subset of given data, need a lower support threshold + a method to determine the completeness</a:t>
            </a:r>
          </a:p>
          <a:p>
            <a:pPr>
              <a:lnSpc>
                <a:spcPct val="140000"/>
              </a:lnSpc>
            </a:pPr>
            <a:r>
              <a:rPr lang="en-US" altLang="ar-EG" sz="2400">
                <a:solidFill>
                  <a:schemeClr val="accent2"/>
                </a:solidFill>
              </a:rPr>
              <a:t>Dynamic itemset counting</a:t>
            </a:r>
            <a:r>
              <a:rPr lang="en-US" altLang="ar-EG" sz="2400"/>
              <a:t>: </a:t>
            </a:r>
            <a:r>
              <a:rPr lang="en-US" altLang="ar-EG" sz="2000"/>
              <a:t>add new candidate itemsets immediately (unlike Apriori) when all of their subsets are estimated to be frequent</a:t>
            </a:r>
          </a:p>
        </p:txBody>
      </p:sp>
    </p:spTree>
  </p:cSld>
  <p:clrMapOvr>
    <a:masterClrMapping/>
  </p:clrMapOvr>
  <p:transition advClick="0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C57C306-7FAF-4FE6-9FA9-9B55DA1E8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467600" cy="11430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Is Apriori Fast Enough? </a:t>
            </a:r>
            <a:r>
              <a:rPr lang="en-US" altLang="ar-EG" sz="4000">
                <a:solidFill>
                  <a:schemeClr val="accent2"/>
                </a:solidFill>
                <a:cs typeface="Tahoma" panose="020B0604030504040204" pitchFamily="34" charset="0"/>
              </a:rPr>
              <a:t>— Performance </a:t>
            </a:r>
            <a:r>
              <a:rPr lang="en-US" altLang="ar-EG" sz="4000">
                <a:solidFill>
                  <a:schemeClr val="accent2"/>
                </a:solidFill>
              </a:rPr>
              <a:t>Bottlenecks</a:t>
            </a:r>
            <a:endParaRPr lang="en-US" altLang="ar-EG">
              <a:solidFill>
                <a:schemeClr val="accent2"/>
              </a:solidFill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BE4A27A-3B3E-484F-BC70-B0D5FB809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800600"/>
          </a:xfrm>
        </p:spPr>
        <p:txBody>
          <a:bodyPr/>
          <a:lstStyle/>
          <a:p>
            <a:r>
              <a:rPr lang="en-US" altLang="ar-EG" sz="2800"/>
              <a:t>The core of the Apriori algorithm:</a:t>
            </a:r>
          </a:p>
          <a:p>
            <a:pPr lvl="1"/>
            <a:r>
              <a:rPr lang="en-US" altLang="ar-EG" sz="2000"/>
              <a:t>Use frequent (</a:t>
            </a:r>
            <a:r>
              <a:rPr lang="en-US" altLang="ar-EG" sz="2000" i="1"/>
              <a:t>k </a:t>
            </a:r>
            <a:r>
              <a:rPr lang="en-US" altLang="ar-EG" sz="2000"/>
              <a:t>– 1)-itemsets to generate </a:t>
            </a:r>
            <a:r>
              <a:rPr lang="en-US" altLang="ar-EG" sz="2000" u="sng">
                <a:solidFill>
                  <a:schemeClr val="accent2"/>
                </a:solidFill>
              </a:rPr>
              <a:t>candidate</a:t>
            </a:r>
            <a:r>
              <a:rPr lang="en-US" altLang="ar-EG" sz="2000"/>
              <a:t> frequent </a:t>
            </a:r>
            <a:r>
              <a:rPr lang="en-US" altLang="ar-EG" sz="2000" i="1"/>
              <a:t>k-</a:t>
            </a:r>
            <a:r>
              <a:rPr lang="en-US" altLang="ar-EG" sz="2000"/>
              <a:t>itemsets</a:t>
            </a:r>
          </a:p>
          <a:p>
            <a:pPr lvl="1"/>
            <a:r>
              <a:rPr lang="en-US" altLang="ar-EG" sz="2000"/>
              <a:t>Use database scan and pattern matching to collect counts for the candidate itemsets</a:t>
            </a:r>
          </a:p>
          <a:p>
            <a:r>
              <a:rPr lang="en-US" altLang="ar-EG" sz="2800"/>
              <a:t>The bottleneck of </a:t>
            </a:r>
            <a:r>
              <a:rPr lang="en-US" altLang="ar-EG" sz="2800" i="1"/>
              <a:t>Apriori</a:t>
            </a:r>
            <a:r>
              <a:rPr lang="en-US" altLang="ar-EG" sz="2800"/>
              <a:t>: </a:t>
            </a:r>
            <a:r>
              <a:rPr lang="en-US" altLang="ar-EG" sz="2800" u="sng">
                <a:solidFill>
                  <a:schemeClr val="accent2"/>
                </a:solidFill>
              </a:rPr>
              <a:t>candidate generation</a:t>
            </a:r>
          </a:p>
          <a:p>
            <a:pPr lvl="1"/>
            <a:r>
              <a:rPr lang="en-US" altLang="ar-EG" sz="2400"/>
              <a:t>Huge candidate sets:</a:t>
            </a:r>
          </a:p>
          <a:p>
            <a:pPr lvl="2"/>
            <a:r>
              <a:rPr lang="en-US" altLang="ar-EG" sz="2000"/>
              <a:t>10</a:t>
            </a:r>
            <a:r>
              <a:rPr lang="en-US" altLang="ar-EG" sz="2000" baseline="30000"/>
              <a:t>4</a:t>
            </a:r>
            <a:r>
              <a:rPr lang="en-US" altLang="ar-EG" sz="2000"/>
              <a:t> frequent 1-itemset will generate 10</a:t>
            </a:r>
            <a:r>
              <a:rPr lang="en-US" altLang="ar-EG" sz="2000" baseline="30000"/>
              <a:t>7</a:t>
            </a:r>
            <a:r>
              <a:rPr lang="en-US" altLang="ar-EG" sz="2000"/>
              <a:t> candidate 2-itemsets</a:t>
            </a:r>
          </a:p>
          <a:p>
            <a:pPr lvl="2"/>
            <a:r>
              <a:rPr lang="en-US" altLang="ar-EG" sz="2000"/>
              <a:t>To discover a frequent pattern of size 100, e.g., {a</a:t>
            </a:r>
            <a:r>
              <a:rPr lang="en-US" altLang="ar-EG" sz="2000" baseline="-25000"/>
              <a:t>1</a:t>
            </a:r>
            <a:r>
              <a:rPr lang="en-US" altLang="ar-EG" sz="2000"/>
              <a:t>, a</a:t>
            </a:r>
            <a:r>
              <a:rPr lang="en-US" altLang="ar-EG" sz="2000" baseline="-25000"/>
              <a:t>2</a:t>
            </a:r>
            <a:r>
              <a:rPr lang="en-US" altLang="ar-EG" sz="2000"/>
              <a:t>, …, a</a:t>
            </a:r>
            <a:r>
              <a:rPr lang="en-US" altLang="ar-EG" sz="2000" baseline="-25000"/>
              <a:t>100</a:t>
            </a:r>
            <a:r>
              <a:rPr lang="en-US" altLang="ar-EG" sz="2000"/>
              <a:t>}, one needs to generate 2</a:t>
            </a:r>
            <a:r>
              <a:rPr lang="en-US" altLang="ar-EG" sz="2000" baseline="30000"/>
              <a:t>100 </a:t>
            </a:r>
            <a:r>
              <a:rPr lang="en-US" altLang="ar-EG" sz="2000">
                <a:sym typeface="Symbol" panose="05050102010706020507" pitchFamily="18" charset="2"/>
              </a:rPr>
              <a:t></a:t>
            </a:r>
            <a:r>
              <a:rPr lang="en-US" altLang="ar-EG" sz="2000"/>
              <a:t> 10</a:t>
            </a:r>
            <a:r>
              <a:rPr lang="en-US" altLang="ar-EG" sz="2000" baseline="30000"/>
              <a:t>30</a:t>
            </a:r>
            <a:r>
              <a:rPr lang="en-US" altLang="ar-EG" sz="2000"/>
              <a:t> candidates.</a:t>
            </a:r>
          </a:p>
          <a:p>
            <a:pPr lvl="1"/>
            <a:r>
              <a:rPr lang="en-US" altLang="ar-EG" sz="2400"/>
              <a:t>Multiple scans of database: </a:t>
            </a:r>
          </a:p>
          <a:p>
            <a:pPr lvl="2"/>
            <a:r>
              <a:rPr lang="en-US" altLang="ar-EG" sz="2000"/>
              <a:t>Needs (</a:t>
            </a:r>
            <a:r>
              <a:rPr lang="en-US" altLang="ar-EG" sz="2000" i="1"/>
              <a:t>n </a:t>
            </a:r>
            <a:r>
              <a:rPr lang="en-US" altLang="ar-EG" sz="2000"/>
              <a:t>+</a:t>
            </a:r>
            <a:r>
              <a:rPr lang="en-US" altLang="ar-EG" sz="2000" i="1"/>
              <a:t>1 </a:t>
            </a:r>
            <a:r>
              <a:rPr lang="en-US" altLang="ar-EG" sz="2000"/>
              <a:t>) scans, </a:t>
            </a:r>
            <a:r>
              <a:rPr lang="en-US" altLang="ar-EG" sz="2000" i="1"/>
              <a:t>n</a:t>
            </a:r>
            <a:r>
              <a:rPr lang="en-US" altLang="ar-EG" sz="2000"/>
              <a:t>  is the length of the longest pattern</a:t>
            </a:r>
          </a:p>
        </p:txBody>
      </p:sp>
    </p:spTree>
  </p:cSld>
  <p:clrMapOvr>
    <a:masterClrMapping/>
  </p:clrMapOvr>
  <p:transition advClick="0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A232D19-A2E4-4C28-B9A7-97F06CD91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391400" cy="9144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Mining Frequent Patterns </a:t>
            </a:r>
            <a:r>
              <a:rPr lang="en-US" altLang="ar-EG" sz="4000" u="sng">
                <a:solidFill>
                  <a:schemeClr val="accent2"/>
                </a:solidFill>
              </a:rPr>
              <a:t>Without Candidate Generation</a:t>
            </a:r>
            <a:endParaRPr lang="en-US" altLang="ar-EG" sz="3600" u="sng">
              <a:solidFill>
                <a:schemeClr val="accent2"/>
              </a:solidFill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1D1D2DD-1177-47F2-9423-E5AC210A7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69300" cy="4826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ar-EG" sz="2800"/>
              <a:t>Compress a large database into a compact,  </a:t>
            </a:r>
            <a:r>
              <a:rPr lang="en-US" altLang="ar-EG" sz="2800" u="sng">
                <a:solidFill>
                  <a:schemeClr val="accent2"/>
                </a:solidFill>
              </a:rPr>
              <a:t>Frequent-Pattern tree</a:t>
            </a:r>
            <a:r>
              <a:rPr lang="en-US" altLang="ar-EG" sz="2800">
                <a:solidFill>
                  <a:schemeClr val="accent2"/>
                </a:solidFill>
              </a:rPr>
              <a:t> (</a:t>
            </a:r>
            <a:r>
              <a:rPr lang="en-US" altLang="ar-EG" sz="2800" u="sng">
                <a:solidFill>
                  <a:schemeClr val="accent2"/>
                </a:solidFill>
              </a:rPr>
              <a:t>FP-tree</a:t>
            </a:r>
            <a:r>
              <a:rPr lang="en-US" altLang="ar-EG" sz="2800">
                <a:solidFill>
                  <a:schemeClr val="accent2"/>
                </a:solidFill>
              </a:rPr>
              <a:t>)</a:t>
            </a:r>
            <a:r>
              <a:rPr lang="en-US" altLang="ar-EG" sz="2800"/>
              <a:t> structure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highly condensed, but complete for frequent pattern mining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avoid costly database scans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Develop an efficient, FP-tree-based frequent pattern mining method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A divide-and-conquer methodology: decompose mining tasks into smaller ones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Avoid candidate generation: </a:t>
            </a:r>
            <a:r>
              <a:rPr lang="en-US" altLang="ar-EG" sz="2400">
                <a:solidFill>
                  <a:schemeClr val="accent2"/>
                </a:solidFill>
              </a:rPr>
              <a:t>sub-database</a:t>
            </a:r>
            <a:r>
              <a:rPr lang="en-US" altLang="ar-EG" sz="2400"/>
              <a:t> test only!</a:t>
            </a:r>
          </a:p>
        </p:txBody>
      </p:sp>
    </p:spTree>
  </p:cSld>
  <p:clrMapOvr>
    <a:masterClrMapping/>
  </p:clrMapOvr>
  <p:transition advClick="0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CE1606B-72E8-46F7-8296-0AA9237FA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934200" cy="10668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Construct FP-tree from a Transaction DB</a:t>
            </a:r>
          </a:p>
        </p:txBody>
      </p:sp>
      <p:grpSp>
        <p:nvGrpSpPr>
          <p:cNvPr id="22531" name="Group 3">
            <a:extLst>
              <a:ext uri="{FF2B5EF4-FFF2-40B4-BE49-F238E27FC236}">
                <a16:creationId xmlns:a16="http://schemas.microsoft.com/office/drawing/2014/main" id="{02A4DA48-159D-4076-8A62-8BB085BFF3D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332163"/>
            <a:ext cx="4637088" cy="3525837"/>
            <a:chOff x="2496" y="1772"/>
            <a:chExt cx="2921" cy="2226"/>
          </a:xfrm>
        </p:grpSpPr>
        <p:sp>
          <p:nvSpPr>
            <p:cNvPr id="22532" name="Text Box 4">
              <a:extLst>
                <a:ext uri="{FF2B5EF4-FFF2-40B4-BE49-F238E27FC236}">
                  <a16:creationId xmlns:a16="http://schemas.microsoft.com/office/drawing/2014/main" id="{F1C32F5C-C0D3-4141-828E-2E90FC489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6" y="1772"/>
              <a:ext cx="27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/>
                <a:t>{}</a:t>
              </a:r>
            </a:p>
          </p:txBody>
        </p:sp>
        <p:sp>
          <p:nvSpPr>
            <p:cNvPr id="22533" name="Text Box 5">
              <a:extLst>
                <a:ext uri="{FF2B5EF4-FFF2-40B4-BE49-F238E27FC236}">
                  <a16:creationId xmlns:a16="http://schemas.microsoft.com/office/drawing/2014/main" id="{AC6975D1-AB6D-4E1F-88CE-28391BCC7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2205"/>
              <a:ext cx="301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f:4</a:t>
              </a:r>
            </a:p>
          </p:txBody>
        </p:sp>
        <p:sp>
          <p:nvSpPr>
            <p:cNvPr id="22534" name="Text Box 6">
              <a:extLst>
                <a:ext uri="{FF2B5EF4-FFF2-40B4-BE49-F238E27FC236}">
                  <a16:creationId xmlns:a16="http://schemas.microsoft.com/office/drawing/2014/main" id="{9E8803A2-2A47-461F-A35C-9AD308BBA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" y="2205"/>
              <a:ext cx="32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c:1</a:t>
              </a:r>
            </a:p>
          </p:txBody>
        </p:sp>
        <p:sp>
          <p:nvSpPr>
            <p:cNvPr id="22535" name="Text Box 7">
              <a:extLst>
                <a:ext uri="{FF2B5EF4-FFF2-40B4-BE49-F238E27FC236}">
                  <a16:creationId xmlns:a16="http://schemas.microsoft.com/office/drawing/2014/main" id="{B8BF0BD9-E7F0-4293-90D1-872ACC4F8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b:1</a:t>
              </a:r>
            </a:p>
          </p:txBody>
        </p:sp>
        <p:sp>
          <p:nvSpPr>
            <p:cNvPr id="22536" name="Text Box 8">
              <a:extLst>
                <a:ext uri="{FF2B5EF4-FFF2-40B4-BE49-F238E27FC236}">
                  <a16:creationId xmlns:a16="http://schemas.microsoft.com/office/drawing/2014/main" id="{FEDC33D0-9861-43E4-9A79-CA3D860C1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p:1</a:t>
              </a:r>
            </a:p>
          </p:txBody>
        </p:sp>
        <p:cxnSp>
          <p:nvCxnSpPr>
            <p:cNvPr id="22537" name="AutoShape 9">
              <a:extLst>
                <a:ext uri="{FF2B5EF4-FFF2-40B4-BE49-F238E27FC236}">
                  <a16:creationId xmlns:a16="http://schemas.microsoft.com/office/drawing/2014/main" id="{5BBB3A9B-B944-4823-BAD8-37F7C2427A7A}"/>
                </a:ext>
              </a:extLst>
            </p:cNvPr>
            <p:cNvCxnSpPr>
              <a:cxnSpLocks noChangeShapeType="1"/>
              <a:stCxn id="22534" idx="2"/>
              <a:endCxn id="22535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38" name="AutoShape 10">
              <a:extLst>
                <a:ext uri="{FF2B5EF4-FFF2-40B4-BE49-F238E27FC236}">
                  <a16:creationId xmlns:a16="http://schemas.microsoft.com/office/drawing/2014/main" id="{7CD40FBF-0B6C-4850-8E5B-E6322B33B2BD}"/>
                </a:ext>
              </a:extLst>
            </p:cNvPr>
            <p:cNvCxnSpPr>
              <a:cxnSpLocks noChangeShapeType="1"/>
              <a:stCxn id="22535" idx="2"/>
              <a:endCxn id="22536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39" name="AutoShape 11">
              <a:extLst>
                <a:ext uri="{FF2B5EF4-FFF2-40B4-BE49-F238E27FC236}">
                  <a16:creationId xmlns:a16="http://schemas.microsoft.com/office/drawing/2014/main" id="{7AE5317E-2CCF-4AC8-BCB8-FBBB6D260CC3}"/>
                </a:ext>
              </a:extLst>
            </p:cNvPr>
            <p:cNvCxnSpPr>
              <a:cxnSpLocks noChangeShapeType="1"/>
              <a:stCxn id="22532" idx="2"/>
              <a:endCxn id="22534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0" name="AutoShape 12">
              <a:extLst>
                <a:ext uri="{FF2B5EF4-FFF2-40B4-BE49-F238E27FC236}">
                  <a16:creationId xmlns:a16="http://schemas.microsoft.com/office/drawing/2014/main" id="{99637E2E-7109-4382-BF14-AB458B4EB43E}"/>
                </a:ext>
              </a:extLst>
            </p:cNvPr>
            <p:cNvCxnSpPr>
              <a:cxnSpLocks noChangeShapeType="1"/>
              <a:stCxn id="22532" idx="2"/>
              <a:endCxn id="22533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1" name="Text Box 13">
              <a:extLst>
                <a:ext uri="{FF2B5EF4-FFF2-40B4-BE49-F238E27FC236}">
                  <a16:creationId xmlns:a16="http://schemas.microsoft.com/office/drawing/2014/main" id="{20818477-BAC4-4069-A1E2-5ED7C2F35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b:1</a:t>
              </a:r>
            </a:p>
          </p:txBody>
        </p:sp>
        <p:sp>
          <p:nvSpPr>
            <p:cNvPr id="22542" name="Text Box 14">
              <a:extLst>
                <a:ext uri="{FF2B5EF4-FFF2-40B4-BE49-F238E27FC236}">
                  <a16:creationId xmlns:a16="http://schemas.microsoft.com/office/drawing/2014/main" id="{3E35373C-8241-4F33-94C8-D92546C99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2588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c:3</a:t>
              </a:r>
            </a:p>
          </p:txBody>
        </p:sp>
        <p:cxnSp>
          <p:nvCxnSpPr>
            <p:cNvPr id="22543" name="AutoShape 15">
              <a:extLst>
                <a:ext uri="{FF2B5EF4-FFF2-40B4-BE49-F238E27FC236}">
                  <a16:creationId xmlns:a16="http://schemas.microsoft.com/office/drawing/2014/main" id="{12EC81DC-BCBB-48E2-816C-6333B1EF0964}"/>
                </a:ext>
              </a:extLst>
            </p:cNvPr>
            <p:cNvCxnSpPr>
              <a:cxnSpLocks noChangeShapeType="1"/>
              <a:stCxn id="22533" idx="2"/>
              <a:endCxn id="22542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4" name="AutoShape 16">
              <a:extLst>
                <a:ext uri="{FF2B5EF4-FFF2-40B4-BE49-F238E27FC236}">
                  <a16:creationId xmlns:a16="http://schemas.microsoft.com/office/drawing/2014/main" id="{B54FE00C-FA8E-4219-A417-6E0564B762BD}"/>
                </a:ext>
              </a:extLst>
            </p:cNvPr>
            <p:cNvCxnSpPr>
              <a:cxnSpLocks noChangeShapeType="1"/>
              <a:stCxn id="22533" idx="2"/>
              <a:endCxn id="22541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5" name="Text Box 17">
              <a:extLst>
                <a:ext uri="{FF2B5EF4-FFF2-40B4-BE49-F238E27FC236}">
                  <a16:creationId xmlns:a16="http://schemas.microsoft.com/office/drawing/2014/main" id="{8937AE95-62CC-4ACB-BA9E-E6446F5C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a:3</a:t>
              </a:r>
            </a:p>
          </p:txBody>
        </p:sp>
        <p:sp>
          <p:nvSpPr>
            <p:cNvPr id="22546" name="Text Box 18">
              <a:extLst>
                <a:ext uri="{FF2B5EF4-FFF2-40B4-BE49-F238E27FC236}">
                  <a16:creationId xmlns:a16="http://schemas.microsoft.com/office/drawing/2014/main" id="{D2E2F299-6FB3-4855-9548-5704BF8AC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" y="3356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b:1</a:t>
              </a:r>
            </a:p>
          </p:txBody>
        </p:sp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C764CA3A-9333-4C1C-BD82-86204FDD9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m:2</a:t>
              </a:r>
            </a:p>
          </p:txBody>
        </p:sp>
        <p:sp>
          <p:nvSpPr>
            <p:cNvPr id="22548" name="Text Box 20">
              <a:extLst>
                <a:ext uri="{FF2B5EF4-FFF2-40B4-BE49-F238E27FC236}">
                  <a16:creationId xmlns:a16="http://schemas.microsoft.com/office/drawing/2014/main" id="{76FB1A10-3B08-4A02-B406-478E7F97A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8" y="3739"/>
              <a:ext cx="337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p:2</a:t>
              </a:r>
            </a:p>
          </p:txBody>
        </p:sp>
        <p:cxnSp>
          <p:nvCxnSpPr>
            <p:cNvPr id="22549" name="AutoShape 21">
              <a:extLst>
                <a:ext uri="{FF2B5EF4-FFF2-40B4-BE49-F238E27FC236}">
                  <a16:creationId xmlns:a16="http://schemas.microsoft.com/office/drawing/2014/main" id="{5BFE893C-2A74-405D-A845-9C51B12C9CF1}"/>
                </a:ext>
              </a:extLst>
            </p:cNvPr>
            <p:cNvCxnSpPr>
              <a:cxnSpLocks noChangeShapeType="1"/>
              <a:stCxn id="22542" idx="2"/>
              <a:endCxn id="22545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22">
              <a:extLst>
                <a:ext uri="{FF2B5EF4-FFF2-40B4-BE49-F238E27FC236}">
                  <a16:creationId xmlns:a16="http://schemas.microsoft.com/office/drawing/2014/main" id="{EC969F70-52F3-41B5-96B2-4714E346C873}"/>
                </a:ext>
              </a:extLst>
            </p:cNvPr>
            <p:cNvCxnSpPr>
              <a:cxnSpLocks noChangeShapeType="1"/>
              <a:stCxn id="22545" idx="2"/>
              <a:endCxn id="22547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1" name="AutoShape 23">
              <a:extLst>
                <a:ext uri="{FF2B5EF4-FFF2-40B4-BE49-F238E27FC236}">
                  <a16:creationId xmlns:a16="http://schemas.microsoft.com/office/drawing/2014/main" id="{1CE035B1-349E-471B-8392-772846C736E8}"/>
                </a:ext>
              </a:extLst>
            </p:cNvPr>
            <p:cNvCxnSpPr>
              <a:cxnSpLocks noChangeShapeType="1"/>
              <a:stCxn id="22545" idx="2"/>
              <a:endCxn id="22546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2" name="AutoShape 24">
              <a:extLst>
                <a:ext uri="{FF2B5EF4-FFF2-40B4-BE49-F238E27FC236}">
                  <a16:creationId xmlns:a16="http://schemas.microsoft.com/office/drawing/2014/main" id="{4CF8F1D8-3914-400C-A735-087D5AFFD036}"/>
                </a:ext>
              </a:extLst>
            </p:cNvPr>
            <p:cNvCxnSpPr>
              <a:cxnSpLocks noChangeShapeType="1"/>
              <a:stCxn id="22547" idx="2"/>
              <a:endCxn id="22548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 Box 25">
              <a:extLst>
                <a:ext uri="{FF2B5EF4-FFF2-40B4-BE49-F238E27FC236}">
                  <a16:creationId xmlns:a16="http://schemas.microsoft.com/office/drawing/2014/main" id="{DFF5B4E5-0522-479C-A332-CA9A78031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8" y="3739"/>
              <a:ext cx="373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m:1</a:t>
              </a:r>
            </a:p>
          </p:txBody>
        </p:sp>
        <p:cxnSp>
          <p:nvCxnSpPr>
            <p:cNvPr id="22554" name="AutoShape 26">
              <a:extLst>
                <a:ext uri="{FF2B5EF4-FFF2-40B4-BE49-F238E27FC236}">
                  <a16:creationId xmlns:a16="http://schemas.microsoft.com/office/drawing/2014/main" id="{E676CB39-6D12-48A1-A061-0A14755AEE75}"/>
                </a:ext>
              </a:extLst>
            </p:cNvPr>
            <p:cNvCxnSpPr>
              <a:cxnSpLocks noChangeShapeType="1"/>
              <a:stCxn id="22546" idx="2"/>
              <a:endCxn id="22553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5" name="Text Box 27">
              <a:extLst>
                <a:ext uri="{FF2B5EF4-FFF2-40B4-BE49-F238E27FC236}">
                  <a16:creationId xmlns:a16="http://schemas.microsoft.com/office/drawing/2014/main" id="{3A782AF8-E40D-43F1-B153-9E22FDBF2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935"/>
              <a:ext cx="1602" cy="162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ar-EG" sz="2000" b="1"/>
                <a:t>Header Table</a:t>
              </a:r>
            </a:p>
            <a:p>
              <a:pPr eaLnBrk="0" hangingPunct="0">
                <a:lnSpc>
                  <a:spcPct val="90000"/>
                </a:lnSpc>
              </a:pPr>
              <a:endParaRPr lang="en-US" altLang="ar-EG" sz="2000" b="1"/>
            </a:p>
            <a:p>
              <a:pPr eaLnBrk="0" hangingPunct="0">
                <a:lnSpc>
                  <a:spcPct val="90000"/>
                </a:lnSpc>
              </a:pPr>
              <a:r>
                <a:rPr lang="en-US" altLang="ar-EG" sz="2000" b="1" i="1" u="sng"/>
                <a:t>Item  frequency  head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ar-EG" sz="2000" i="1"/>
                <a:t> f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ar-EG" sz="2000" i="1"/>
                <a:t>c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ar-EG" sz="2000" i="1"/>
                <a:t>a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ar-EG" sz="2000" i="1"/>
                <a:t>b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ar-EG" sz="2000" i="1"/>
                <a:t>m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ar-EG" sz="2000" i="1"/>
                <a:t>p	3</a:t>
              </a:r>
              <a:endParaRPr lang="en-US" altLang="ar-EG" sz="2000"/>
            </a:p>
          </p:txBody>
        </p:sp>
        <p:sp>
          <p:nvSpPr>
            <p:cNvPr id="22556" name="Freeform 28">
              <a:extLst>
                <a:ext uri="{FF2B5EF4-FFF2-40B4-BE49-F238E27FC236}">
                  <a16:creationId xmlns:a16="http://schemas.microsoft.com/office/drawing/2014/main" id="{30862532-3C89-4341-9BD4-741FF686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2557" name="Freeform 29">
              <a:extLst>
                <a:ext uri="{FF2B5EF4-FFF2-40B4-BE49-F238E27FC236}">
                  <a16:creationId xmlns:a16="http://schemas.microsoft.com/office/drawing/2014/main" id="{FA7C2DE6-E68C-47B4-A588-5736746BD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2558" name="Freeform 30">
              <a:extLst>
                <a:ext uri="{FF2B5EF4-FFF2-40B4-BE49-F238E27FC236}">
                  <a16:creationId xmlns:a16="http://schemas.microsoft.com/office/drawing/2014/main" id="{D58BCAAB-5FDC-45FF-AF2E-E83A5FA21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2559" name="Freeform 31">
              <a:extLst>
                <a:ext uri="{FF2B5EF4-FFF2-40B4-BE49-F238E27FC236}">
                  <a16:creationId xmlns:a16="http://schemas.microsoft.com/office/drawing/2014/main" id="{FC6AA5F0-414D-4245-84CB-BAE5A23FD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2560" name="Freeform 32">
              <a:extLst>
                <a:ext uri="{FF2B5EF4-FFF2-40B4-BE49-F238E27FC236}">
                  <a16:creationId xmlns:a16="http://schemas.microsoft.com/office/drawing/2014/main" id="{63132442-47A1-41D9-BB4E-8F6BACD9D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2561" name="Freeform 33">
              <a:extLst>
                <a:ext uri="{FF2B5EF4-FFF2-40B4-BE49-F238E27FC236}">
                  <a16:creationId xmlns:a16="http://schemas.microsoft.com/office/drawing/2014/main" id="{46721CE4-B9DF-4200-9B75-FFC030D04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2562" name="Line 34">
              <a:extLst>
                <a:ext uri="{FF2B5EF4-FFF2-40B4-BE49-F238E27FC236}">
                  <a16:creationId xmlns:a16="http://schemas.microsoft.com/office/drawing/2014/main" id="{F9F3B8A9-DF8D-42FB-ACA4-1112D9218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2563" name="Freeform 35">
              <a:extLst>
                <a:ext uri="{FF2B5EF4-FFF2-40B4-BE49-F238E27FC236}">
                  <a16:creationId xmlns:a16="http://schemas.microsoft.com/office/drawing/2014/main" id="{70446484-6CAE-4B59-9F66-EADF130F3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2564" name="Freeform 36">
              <a:extLst>
                <a:ext uri="{FF2B5EF4-FFF2-40B4-BE49-F238E27FC236}">
                  <a16:creationId xmlns:a16="http://schemas.microsoft.com/office/drawing/2014/main" id="{27ABE6AD-F1B9-4D17-BFDB-FE9268841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2565" name="Freeform 37">
              <a:extLst>
                <a:ext uri="{FF2B5EF4-FFF2-40B4-BE49-F238E27FC236}">
                  <a16:creationId xmlns:a16="http://schemas.microsoft.com/office/drawing/2014/main" id="{AA7F8BA3-251D-4B22-AEEB-B97EC14C2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2566" name="Freeform 38">
              <a:extLst>
                <a:ext uri="{FF2B5EF4-FFF2-40B4-BE49-F238E27FC236}">
                  <a16:creationId xmlns:a16="http://schemas.microsoft.com/office/drawing/2014/main" id="{1774C55C-8709-4E31-8B33-28B1F9CF9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</p:grpSp>
      <p:sp>
        <p:nvSpPr>
          <p:cNvPr id="22567" name="Text Box 39">
            <a:extLst>
              <a:ext uri="{FF2B5EF4-FFF2-40B4-BE49-F238E27FC236}">
                <a16:creationId xmlns:a16="http://schemas.microsoft.com/office/drawing/2014/main" id="{8D1CBB39-F552-4122-9327-56FB27DDF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62200"/>
            <a:ext cx="20970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ar-EG" sz="2000" b="1" i="1"/>
              <a:t>min_support = 0.5</a:t>
            </a:r>
            <a:endParaRPr lang="en-US" altLang="ar-EG" b="1" u="sng"/>
          </a:p>
        </p:txBody>
      </p:sp>
      <p:sp>
        <p:nvSpPr>
          <p:cNvPr id="22568" name="Rectangle 40">
            <a:extLst>
              <a:ext uri="{FF2B5EF4-FFF2-40B4-BE49-F238E27FC236}">
                <a16:creationId xmlns:a16="http://schemas.microsoft.com/office/drawing/2014/main" id="{23EC5885-882D-4308-87C1-96BF5B788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05000"/>
            <a:ext cx="57277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ar-EG" sz="2000" b="1" i="1" u="sng"/>
              <a:t>TID		Items bought	  (ordered) frequent items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ar-EG" sz="2000" b="1"/>
              <a:t>100		{</a:t>
            </a:r>
            <a:r>
              <a:rPr lang="en-US" altLang="ar-EG" sz="2000" b="1" i="1"/>
              <a:t>f, a, c, d, g, i, m, p</a:t>
            </a:r>
            <a:r>
              <a:rPr lang="en-US" altLang="ar-EG" sz="2000" b="1"/>
              <a:t>}</a:t>
            </a:r>
            <a:r>
              <a:rPr lang="en-US" altLang="ar-EG" sz="2000" b="1" i="1"/>
              <a:t>	</a:t>
            </a:r>
            <a:r>
              <a:rPr lang="en-US" altLang="ar-EG" sz="2000" b="1"/>
              <a:t>{</a:t>
            </a:r>
            <a:r>
              <a:rPr lang="en-US" altLang="ar-EG" sz="2000" b="1" i="1"/>
              <a:t>f, c, a, m, p</a:t>
            </a:r>
            <a:r>
              <a:rPr lang="en-US" altLang="ar-EG" sz="2000" b="1"/>
              <a:t>}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ar-EG" sz="2000" b="1"/>
              <a:t>200		{</a:t>
            </a:r>
            <a:r>
              <a:rPr lang="en-US" altLang="ar-EG" sz="2000" b="1" i="1"/>
              <a:t>a, b, c, f, l, m, o</a:t>
            </a:r>
            <a:r>
              <a:rPr lang="en-US" altLang="ar-EG" sz="2000" b="1"/>
              <a:t>}</a:t>
            </a:r>
            <a:r>
              <a:rPr lang="en-US" altLang="ar-EG" sz="2000" b="1" i="1"/>
              <a:t>		</a:t>
            </a:r>
            <a:r>
              <a:rPr lang="en-US" altLang="ar-EG" sz="2000" b="1"/>
              <a:t>{</a:t>
            </a:r>
            <a:r>
              <a:rPr lang="en-US" altLang="ar-EG" sz="2000" b="1" i="1"/>
              <a:t>f, c, a, b, m</a:t>
            </a:r>
            <a:r>
              <a:rPr lang="en-US" altLang="ar-EG" sz="2000" b="1"/>
              <a:t>}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ar-EG" sz="2000" b="1"/>
              <a:t>300	</a:t>
            </a:r>
            <a:r>
              <a:rPr lang="en-US" altLang="ar-EG" sz="2000" b="1" i="1"/>
              <a:t> 	</a:t>
            </a:r>
            <a:r>
              <a:rPr lang="en-US" altLang="ar-EG" sz="2000" b="1"/>
              <a:t>{</a:t>
            </a:r>
            <a:r>
              <a:rPr lang="en-US" altLang="ar-EG" sz="2000" b="1" i="1"/>
              <a:t>b, f, h, j, o</a:t>
            </a:r>
            <a:r>
              <a:rPr lang="en-US" altLang="ar-EG" sz="2000" b="1"/>
              <a:t>}</a:t>
            </a:r>
            <a:r>
              <a:rPr lang="en-US" altLang="ar-EG" sz="2000" b="1" i="1"/>
              <a:t>		</a:t>
            </a:r>
            <a:r>
              <a:rPr lang="en-US" altLang="ar-EG" sz="2000" b="1"/>
              <a:t>{</a:t>
            </a:r>
            <a:r>
              <a:rPr lang="en-US" altLang="ar-EG" sz="2000" b="1" i="1"/>
              <a:t>f, b</a:t>
            </a:r>
            <a:r>
              <a:rPr lang="en-US" altLang="ar-EG" sz="2000" b="1"/>
              <a:t>}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ar-EG" sz="2000" b="1"/>
              <a:t>400	</a:t>
            </a:r>
            <a:r>
              <a:rPr lang="en-US" altLang="ar-EG" sz="2000" b="1" i="1"/>
              <a:t> 	</a:t>
            </a:r>
            <a:r>
              <a:rPr lang="en-US" altLang="ar-EG" sz="2000" b="1"/>
              <a:t>{</a:t>
            </a:r>
            <a:r>
              <a:rPr lang="en-US" altLang="ar-EG" sz="2000" b="1" i="1"/>
              <a:t>b, c, k, s, p</a:t>
            </a:r>
            <a:r>
              <a:rPr lang="en-US" altLang="ar-EG" sz="2000" b="1"/>
              <a:t>}</a:t>
            </a:r>
            <a:r>
              <a:rPr lang="en-US" altLang="ar-EG" sz="2000" b="1" i="1"/>
              <a:t>		</a:t>
            </a:r>
            <a:r>
              <a:rPr lang="en-US" altLang="ar-EG" sz="2000" b="1"/>
              <a:t>{</a:t>
            </a:r>
            <a:r>
              <a:rPr lang="en-US" altLang="ar-EG" sz="2000" b="1" i="1"/>
              <a:t>c, b, p</a:t>
            </a:r>
            <a:r>
              <a:rPr lang="en-US" altLang="ar-EG" sz="2000" b="1"/>
              <a:t>}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ar-EG" sz="2000" b="1"/>
              <a:t>500</a:t>
            </a:r>
            <a:r>
              <a:rPr lang="en-US" altLang="ar-EG" sz="2000" b="1" i="1"/>
              <a:t>	 	</a:t>
            </a:r>
            <a:r>
              <a:rPr lang="en-US" altLang="ar-EG" sz="2000" b="1"/>
              <a:t>{</a:t>
            </a:r>
            <a:r>
              <a:rPr lang="en-US" altLang="ar-EG" sz="2000" b="1" i="1"/>
              <a:t>a, f, c, e, l, p, m, n</a:t>
            </a:r>
            <a:r>
              <a:rPr lang="en-US" altLang="ar-EG" sz="2000" b="1"/>
              <a:t>}</a:t>
            </a:r>
            <a:r>
              <a:rPr lang="en-US" altLang="ar-EG" sz="2000" b="1" i="1"/>
              <a:t>	</a:t>
            </a:r>
            <a:r>
              <a:rPr lang="en-US" altLang="ar-EG" sz="2000" b="1"/>
              <a:t>{</a:t>
            </a:r>
            <a:r>
              <a:rPr lang="en-US" altLang="ar-EG" sz="2000" b="1" i="1"/>
              <a:t>f, c, a, m, p</a:t>
            </a:r>
            <a:r>
              <a:rPr lang="en-US" altLang="ar-EG" sz="2000" b="1"/>
              <a:t>}</a:t>
            </a:r>
          </a:p>
        </p:txBody>
      </p:sp>
      <p:sp>
        <p:nvSpPr>
          <p:cNvPr id="22569" name="Text Box 41">
            <a:extLst>
              <a:ext uri="{FF2B5EF4-FFF2-40B4-BE49-F238E27FC236}">
                <a16:creationId xmlns:a16="http://schemas.microsoft.com/office/drawing/2014/main" id="{838116CD-1597-4EBA-8017-1E8489753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3810000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ar-EG" sz="2000">
                <a:latin typeface="Tahoma" panose="020B0604030504040204" pitchFamily="34" charset="0"/>
              </a:rPr>
              <a:t>Steps:</a:t>
            </a:r>
          </a:p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en-US" altLang="ar-EG" sz="2000">
                <a:latin typeface="Tahoma" panose="020B0604030504040204" pitchFamily="34" charset="0"/>
              </a:rPr>
              <a:t>Scan DB once, find frequent 1-itemset (single item pattern)</a:t>
            </a:r>
          </a:p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en-US" altLang="ar-EG" sz="2000">
                <a:latin typeface="Tahoma" panose="020B0604030504040204" pitchFamily="34" charset="0"/>
              </a:rPr>
              <a:t>Order frequent items in frequency descending order</a:t>
            </a:r>
          </a:p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en-US" altLang="ar-EG" sz="2000">
                <a:latin typeface="Tahoma" panose="020B0604030504040204" pitchFamily="34" charset="0"/>
              </a:rPr>
              <a:t>Scan DB again, construct FP-tree</a:t>
            </a:r>
          </a:p>
        </p:txBody>
      </p:sp>
    </p:spTree>
  </p:cSld>
  <p:clrMapOvr>
    <a:masterClrMapping/>
  </p:clrMapOvr>
  <p:transition advClick="0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BE6C307-887A-4CFB-BD29-0B8AC6671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496175" cy="830263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Benefits of the FP-tree Structure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850CF1D-2E9F-42CC-AFB7-39EB465F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610600" cy="4648200"/>
          </a:xfrm>
          <a:noFill/>
          <a:ln/>
        </p:spPr>
        <p:txBody>
          <a:bodyPr/>
          <a:lstStyle/>
          <a:p>
            <a:r>
              <a:rPr lang="en-US" altLang="ar-EG" sz="2800"/>
              <a:t>Completeness: </a:t>
            </a:r>
          </a:p>
          <a:p>
            <a:pPr lvl="1"/>
            <a:r>
              <a:rPr lang="en-US" altLang="ar-EG" sz="2400"/>
              <a:t>never breaks a long pattern of any transaction</a:t>
            </a:r>
          </a:p>
          <a:p>
            <a:pPr lvl="1"/>
            <a:r>
              <a:rPr lang="en-US" altLang="ar-EG" sz="2400"/>
              <a:t>preserves complete information for frequent pattern mining</a:t>
            </a:r>
          </a:p>
          <a:p>
            <a:r>
              <a:rPr lang="en-US" altLang="ar-EG" sz="2800"/>
              <a:t>Compactness</a:t>
            </a:r>
          </a:p>
          <a:p>
            <a:pPr lvl="1"/>
            <a:r>
              <a:rPr lang="en-US" altLang="ar-EG" sz="2400"/>
              <a:t>reduce irrelevant information</a:t>
            </a:r>
            <a:r>
              <a:rPr lang="en-US" altLang="ar-EG" sz="2400">
                <a:cs typeface="Tahoma" panose="020B0604030504040204" pitchFamily="34" charset="0"/>
              </a:rPr>
              <a:t>—infrequent items are gone</a:t>
            </a:r>
          </a:p>
          <a:p>
            <a:pPr lvl="1"/>
            <a:r>
              <a:rPr lang="en-US" altLang="ar-EG" sz="2400">
                <a:cs typeface="Tahoma" panose="020B0604030504040204" pitchFamily="34" charset="0"/>
              </a:rPr>
              <a:t>frequency descending ordering: more frequent items are more likely to be shared</a:t>
            </a:r>
            <a:endParaRPr lang="en-US" altLang="ar-EG" sz="2400"/>
          </a:p>
          <a:p>
            <a:pPr lvl="1"/>
            <a:r>
              <a:rPr lang="en-US" altLang="ar-EG" sz="2400"/>
              <a:t>never be larger than the original database (if not count node-links and counts)</a:t>
            </a:r>
          </a:p>
        </p:txBody>
      </p:sp>
    </p:spTree>
  </p:cSld>
  <p:clrMapOvr>
    <a:masterClrMapping/>
  </p:clrMapOvr>
  <p:transition advClick="0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5C262EC-4206-45B8-B3D7-D1628C672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67818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AE6FFD7-5335-4364-8290-EA7C2155D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464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ar-EG" sz="2800">
                <a:solidFill>
                  <a:schemeClr val="accent2"/>
                </a:solidFill>
              </a:rPr>
              <a:t>Association rule mining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single-dimensional Boolean association rules from transactional databases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multilevel association rules from transactional databases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multidimensional association rules from transactional databases and data warehouse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From association mining to correlation analysis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Constraint-based association mining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Summary</a:t>
            </a:r>
          </a:p>
        </p:txBody>
      </p:sp>
    </p:spTree>
  </p:cSld>
  <p:clrMapOvr>
    <a:masterClrMapping/>
  </p:clrMapOvr>
  <p:transition advClick="0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621DAD4-E44F-45BC-9701-11CD118C1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7620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Mining Frequent Patterns Using FP-tree</a:t>
            </a:r>
            <a:endParaRPr lang="en-US" altLang="ar-EG" sz="3600" u="sng">
              <a:solidFill>
                <a:schemeClr val="accent2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FFD089B-5B93-47DE-A1BD-B0E764388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69300" cy="4597400"/>
          </a:xfrm>
        </p:spPr>
        <p:txBody>
          <a:bodyPr/>
          <a:lstStyle/>
          <a:p>
            <a:r>
              <a:rPr lang="en-US" altLang="ar-EG" sz="2800"/>
              <a:t>General idea (divide-and-conquer)</a:t>
            </a:r>
          </a:p>
          <a:p>
            <a:pPr lvl="1"/>
            <a:r>
              <a:rPr lang="en-US" altLang="ar-EG" sz="2400"/>
              <a:t>Recursively grow frequent pattern path using the FP-tree</a:t>
            </a:r>
          </a:p>
          <a:p>
            <a:r>
              <a:rPr lang="en-US" altLang="ar-EG" sz="2800"/>
              <a:t>Method </a:t>
            </a:r>
          </a:p>
          <a:p>
            <a:pPr lvl="1"/>
            <a:r>
              <a:rPr lang="en-US" altLang="ar-EG" sz="2400"/>
              <a:t>For each item, construct its </a:t>
            </a:r>
            <a:r>
              <a:rPr lang="en-US" altLang="ar-EG" sz="2400">
                <a:solidFill>
                  <a:schemeClr val="accent2"/>
                </a:solidFill>
              </a:rPr>
              <a:t>conditional pattern-base</a:t>
            </a:r>
            <a:r>
              <a:rPr lang="en-US" altLang="ar-EG" sz="2400"/>
              <a:t>, and then its </a:t>
            </a:r>
            <a:r>
              <a:rPr lang="en-US" altLang="ar-EG" sz="2400">
                <a:solidFill>
                  <a:schemeClr val="accent2"/>
                </a:solidFill>
              </a:rPr>
              <a:t>conditional FP-tree</a:t>
            </a:r>
          </a:p>
          <a:p>
            <a:pPr lvl="1"/>
            <a:r>
              <a:rPr lang="en-US" altLang="ar-EG" sz="2400"/>
              <a:t>Repeat the process on each newly created conditional FP-tree </a:t>
            </a:r>
          </a:p>
          <a:p>
            <a:pPr lvl="1"/>
            <a:r>
              <a:rPr lang="en-US" altLang="ar-EG" sz="2400"/>
              <a:t>Until the resulting FP-tree is </a:t>
            </a:r>
            <a:r>
              <a:rPr lang="en-US" altLang="ar-EG" sz="2400">
                <a:solidFill>
                  <a:schemeClr val="accent2"/>
                </a:solidFill>
              </a:rPr>
              <a:t>empty</a:t>
            </a:r>
            <a:r>
              <a:rPr lang="en-US" altLang="ar-EG" sz="2400"/>
              <a:t>, or it contains</a:t>
            </a:r>
            <a:r>
              <a:rPr lang="en-US" altLang="ar-EG" sz="2400">
                <a:solidFill>
                  <a:schemeClr val="hlink"/>
                </a:solidFill>
              </a:rPr>
              <a:t> </a:t>
            </a:r>
            <a:r>
              <a:rPr lang="en-US" altLang="ar-EG" sz="2400">
                <a:solidFill>
                  <a:schemeClr val="accent2"/>
                </a:solidFill>
              </a:rPr>
              <a:t>only one path</a:t>
            </a:r>
            <a:r>
              <a:rPr lang="en-US" altLang="ar-EG" sz="2400"/>
              <a:t> </a:t>
            </a:r>
            <a:r>
              <a:rPr lang="en-US" altLang="ar-EG" sz="2000"/>
              <a:t>(single path will generate all the combinations of its sub-paths, each of which is a frequent pattern)</a:t>
            </a:r>
          </a:p>
        </p:txBody>
      </p:sp>
    </p:spTree>
  </p:cSld>
  <p:clrMapOvr>
    <a:masterClrMapping/>
  </p:clrMapOvr>
  <p:transition advClick="0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7462FC3-E004-4CCD-A54C-F454EC355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677863"/>
            <a:ext cx="7704137" cy="7620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Major Steps to Mine FP-tree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8CE2488-3533-4FB8-8B46-48DD4A1AD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34340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arenR"/>
            </a:pPr>
            <a:r>
              <a:rPr lang="en-US" altLang="ar-EG" sz="2800"/>
              <a:t>Construct conditional pattern base for each node in the FP-tree</a:t>
            </a: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arenR"/>
            </a:pPr>
            <a:r>
              <a:rPr lang="en-US" altLang="ar-EG" sz="2800"/>
              <a:t>Construct conditional FP-tree from each conditional pattern-base</a:t>
            </a: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arenR"/>
            </a:pPr>
            <a:r>
              <a:rPr lang="en-US" altLang="ar-EG" sz="2800"/>
              <a:t>Recursively mine conditional FP-trees and grow frequent patterns obtained so far</a:t>
            </a:r>
          </a:p>
          <a:p>
            <a:pPr marL="990600" lvl="1" indent="-5334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ar-EG" sz="2400"/>
              <a:t>If the conditional FP-tree contains a single path, simply enumerate all the patterns</a:t>
            </a:r>
          </a:p>
        </p:txBody>
      </p:sp>
    </p:spTree>
  </p:cSld>
  <p:clrMapOvr>
    <a:masterClrMapping/>
  </p:clrMapOvr>
  <p:transition advClick="0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01E6590-3220-4460-A7FF-B3F10744C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 sz="4000">
                <a:solidFill>
                  <a:schemeClr val="accent2"/>
                </a:solidFill>
              </a:rPr>
              <a:t>Step 1: From FP-tree to Conditional Pattern Base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33E6A75-3BA7-4817-A877-A5846FA07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 sz="2400"/>
              <a:t>Starting at the frequent header table in the FP-tree</a:t>
            </a:r>
          </a:p>
          <a:p>
            <a:pPr>
              <a:lnSpc>
                <a:spcPct val="90000"/>
              </a:lnSpc>
            </a:pPr>
            <a:r>
              <a:rPr lang="en-US" altLang="ar-EG" sz="2400"/>
              <a:t>Traverse the FP-tree by following the link of each frequent item</a:t>
            </a:r>
          </a:p>
          <a:p>
            <a:pPr>
              <a:lnSpc>
                <a:spcPct val="90000"/>
              </a:lnSpc>
            </a:pPr>
            <a:r>
              <a:rPr lang="en-US" altLang="ar-EG" sz="2400"/>
              <a:t>Accumulate all of transformed prefix paths of that item to form a conditional pattern base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4BE0208F-156E-4A1F-B19B-ECE131B47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3667125"/>
            <a:ext cx="3327400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ar-EG" sz="2000" b="1" i="1"/>
              <a:t>Conditional </a:t>
            </a:r>
            <a:r>
              <a:rPr lang="en-US" altLang="ar-EG" sz="2000" b="1"/>
              <a:t>pattern bases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ar-EG" sz="2000" b="1" i="1" u="sng"/>
              <a:t>item	cond. pattern base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ar-EG" sz="2000" b="1" i="1"/>
              <a:t>c	f:3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ar-EG" sz="2000" b="1" i="1"/>
              <a:t>a	fc:3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ar-EG" sz="2000" b="1" i="1"/>
              <a:t>b	fca:1, f:1, c:1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ar-EG" sz="2000" b="1" i="1"/>
              <a:t>m	fca:2, fcab:1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ar-EG" sz="2000" b="1" i="1"/>
              <a:t>p	fcam:2, cb:1</a:t>
            </a:r>
          </a:p>
        </p:txBody>
      </p:sp>
      <p:grpSp>
        <p:nvGrpSpPr>
          <p:cNvPr id="26629" name="Group 5">
            <a:extLst>
              <a:ext uri="{FF2B5EF4-FFF2-40B4-BE49-F238E27FC236}">
                <a16:creationId xmlns:a16="http://schemas.microsoft.com/office/drawing/2014/main" id="{6DC22F54-01CE-4614-9B9B-A4793F8E037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0"/>
            <a:ext cx="4592638" cy="3238500"/>
            <a:chOff x="240" y="2064"/>
            <a:chExt cx="2893" cy="2040"/>
          </a:xfrm>
        </p:grpSpPr>
        <p:sp>
          <p:nvSpPr>
            <p:cNvPr id="26630" name="Text Box 6">
              <a:extLst>
                <a:ext uri="{FF2B5EF4-FFF2-40B4-BE49-F238E27FC236}">
                  <a16:creationId xmlns:a16="http://schemas.microsoft.com/office/drawing/2014/main" id="{6F26B136-4BEC-42EF-8476-F4B65908C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2064"/>
              <a:ext cx="27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/>
                <a:t>{}</a:t>
              </a:r>
            </a:p>
          </p:txBody>
        </p:sp>
        <p:sp>
          <p:nvSpPr>
            <p:cNvPr id="26631" name="Text Box 7">
              <a:extLst>
                <a:ext uri="{FF2B5EF4-FFF2-40B4-BE49-F238E27FC236}">
                  <a16:creationId xmlns:a16="http://schemas.microsoft.com/office/drawing/2014/main" id="{C56A34BE-C220-484F-BDDC-B0DEA8F06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0" y="2456"/>
              <a:ext cx="301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f:4</a:t>
              </a:r>
            </a:p>
          </p:txBody>
        </p:sp>
        <p:sp>
          <p:nvSpPr>
            <p:cNvPr id="26632" name="Text Box 8">
              <a:extLst>
                <a:ext uri="{FF2B5EF4-FFF2-40B4-BE49-F238E27FC236}">
                  <a16:creationId xmlns:a16="http://schemas.microsoft.com/office/drawing/2014/main" id="{A2A0685F-D4AB-4454-8111-5F76DBE0C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" y="2456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c:1</a:t>
              </a:r>
            </a:p>
          </p:txBody>
        </p:sp>
        <p:sp>
          <p:nvSpPr>
            <p:cNvPr id="26633" name="Text Box 9">
              <a:extLst>
                <a:ext uri="{FF2B5EF4-FFF2-40B4-BE49-F238E27FC236}">
                  <a16:creationId xmlns:a16="http://schemas.microsoft.com/office/drawing/2014/main" id="{22746790-21CE-4801-839C-F85D916AC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2803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b:1</a:t>
              </a:r>
            </a:p>
          </p:txBody>
        </p:sp>
        <p:sp>
          <p:nvSpPr>
            <p:cNvPr id="26634" name="Text Box 10">
              <a:extLst>
                <a:ext uri="{FF2B5EF4-FFF2-40B4-BE49-F238E27FC236}">
                  <a16:creationId xmlns:a16="http://schemas.microsoft.com/office/drawing/2014/main" id="{531A0772-D6A9-42A7-995E-5215B3561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3150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p:1</a:t>
              </a:r>
            </a:p>
          </p:txBody>
        </p:sp>
        <p:cxnSp>
          <p:nvCxnSpPr>
            <p:cNvPr id="26635" name="AutoShape 11">
              <a:extLst>
                <a:ext uri="{FF2B5EF4-FFF2-40B4-BE49-F238E27FC236}">
                  <a16:creationId xmlns:a16="http://schemas.microsoft.com/office/drawing/2014/main" id="{965C4883-456C-4383-8428-39B22FAEE953}"/>
                </a:ext>
              </a:extLst>
            </p:cNvPr>
            <p:cNvCxnSpPr>
              <a:cxnSpLocks noChangeShapeType="1"/>
              <a:stCxn id="26632" idx="2"/>
              <a:endCxn id="26633" idx="0"/>
            </p:cNvCxnSpPr>
            <p:nvPr/>
          </p:nvCxnSpPr>
          <p:spPr bwMode="auto">
            <a:xfrm>
              <a:off x="2964" y="2714"/>
              <a:ext cx="1" cy="8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6" name="AutoShape 12">
              <a:extLst>
                <a:ext uri="{FF2B5EF4-FFF2-40B4-BE49-F238E27FC236}">
                  <a16:creationId xmlns:a16="http://schemas.microsoft.com/office/drawing/2014/main" id="{D06C21D7-A37A-4422-A180-166EE921F06C}"/>
                </a:ext>
              </a:extLst>
            </p:cNvPr>
            <p:cNvCxnSpPr>
              <a:cxnSpLocks noChangeShapeType="1"/>
              <a:stCxn id="26633" idx="2"/>
              <a:endCxn id="26634" idx="0"/>
            </p:cNvCxnSpPr>
            <p:nvPr/>
          </p:nvCxnSpPr>
          <p:spPr bwMode="auto">
            <a:xfrm>
              <a:off x="2965" y="3061"/>
              <a:ext cx="0" cy="8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7" name="AutoShape 13">
              <a:extLst>
                <a:ext uri="{FF2B5EF4-FFF2-40B4-BE49-F238E27FC236}">
                  <a16:creationId xmlns:a16="http://schemas.microsoft.com/office/drawing/2014/main" id="{03077AD0-3B71-470D-BD06-74D146294306}"/>
                </a:ext>
              </a:extLst>
            </p:cNvPr>
            <p:cNvCxnSpPr>
              <a:cxnSpLocks noChangeShapeType="1"/>
              <a:stCxn id="26630" idx="2"/>
              <a:endCxn id="26632" idx="0"/>
            </p:cNvCxnSpPr>
            <p:nvPr/>
          </p:nvCxnSpPr>
          <p:spPr bwMode="auto">
            <a:xfrm>
              <a:off x="2654" y="2322"/>
              <a:ext cx="3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8" name="AutoShape 14">
              <a:extLst>
                <a:ext uri="{FF2B5EF4-FFF2-40B4-BE49-F238E27FC236}">
                  <a16:creationId xmlns:a16="http://schemas.microsoft.com/office/drawing/2014/main" id="{8A7FA519-CD3C-4904-976B-C2864720C572}"/>
                </a:ext>
              </a:extLst>
            </p:cNvPr>
            <p:cNvCxnSpPr>
              <a:cxnSpLocks noChangeShapeType="1"/>
              <a:stCxn id="26630" idx="2"/>
              <a:endCxn id="26631" idx="0"/>
            </p:cNvCxnSpPr>
            <p:nvPr/>
          </p:nvCxnSpPr>
          <p:spPr bwMode="auto">
            <a:xfrm flipH="1">
              <a:off x="2381" y="2322"/>
              <a:ext cx="273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39" name="Text Box 15">
              <a:extLst>
                <a:ext uri="{FF2B5EF4-FFF2-40B4-BE49-F238E27FC236}">
                  <a16:creationId xmlns:a16="http://schemas.microsoft.com/office/drawing/2014/main" id="{80BA8091-C295-410E-AEA7-049528354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2803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b:1</a:t>
              </a:r>
            </a:p>
          </p:txBody>
        </p:sp>
        <p:sp>
          <p:nvSpPr>
            <p:cNvPr id="26640" name="Text Box 16">
              <a:extLst>
                <a:ext uri="{FF2B5EF4-FFF2-40B4-BE49-F238E27FC236}">
                  <a16:creationId xmlns:a16="http://schemas.microsoft.com/office/drawing/2014/main" id="{DFD4AC2C-7800-410F-B22B-435C7DECC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2803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c:3</a:t>
              </a:r>
            </a:p>
          </p:txBody>
        </p:sp>
        <p:cxnSp>
          <p:nvCxnSpPr>
            <p:cNvPr id="26641" name="AutoShape 17">
              <a:extLst>
                <a:ext uri="{FF2B5EF4-FFF2-40B4-BE49-F238E27FC236}">
                  <a16:creationId xmlns:a16="http://schemas.microsoft.com/office/drawing/2014/main" id="{68E40530-8D01-4F97-9618-5DF06B01391E}"/>
                </a:ext>
              </a:extLst>
            </p:cNvPr>
            <p:cNvCxnSpPr>
              <a:cxnSpLocks noChangeShapeType="1"/>
              <a:stCxn id="26631" idx="2"/>
              <a:endCxn id="26640" idx="0"/>
            </p:cNvCxnSpPr>
            <p:nvPr/>
          </p:nvCxnSpPr>
          <p:spPr bwMode="auto">
            <a:xfrm flipH="1">
              <a:off x="2209" y="2714"/>
              <a:ext cx="172" cy="8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2" name="AutoShape 18">
              <a:extLst>
                <a:ext uri="{FF2B5EF4-FFF2-40B4-BE49-F238E27FC236}">
                  <a16:creationId xmlns:a16="http://schemas.microsoft.com/office/drawing/2014/main" id="{7FB271A8-099F-4E31-9266-452CD8629D21}"/>
                </a:ext>
              </a:extLst>
            </p:cNvPr>
            <p:cNvCxnSpPr>
              <a:cxnSpLocks noChangeShapeType="1"/>
              <a:stCxn id="26631" idx="2"/>
              <a:endCxn id="26639" idx="0"/>
            </p:cNvCxnSpPr>
            <p:nvPr/>
          </p:nvCxnSpPr>
          <p:spPr bwMode="auto">
            <a:xfrm>
              <a:off x="2381" y="2714"/>
              <a:ext cx="208" cy="8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43" name="Text Box 19">
              <a:extLst>
                <a:ext uri="{FF2B5EF4-FFF2-40B4-BE49-F238E27FC236}">
                  <a16:creationId xmlns:a16="http://schemas.microsoft.com/office/drawing/2014/main" id="{C66FDDF6-FAB1-4FBA-BC62-1F9FDB81D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3150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a:3</a:t>
              </a:r>
            </a:p>
          </p:txBody>
        </p:sp>
        <p:sp>
          <p:nvSpPr>
            <p:cNvPr id="26644" name="Text Box 20">
              <a:extLst>
                <a:ext uri="{FF2B5EF4-FFF2-40B4-BE49-F238E27FC236}">
                  <a16:creationId xmlns:a16="http://schemas.microsoft.com/office/drawing/2014/main" id="{8C91C91D-E70D-4F6A-91B3-27A407E7D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3499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b:1</a:t>
              </a:r>
            </a:p>
          </p:txBody>
        </p:sp>
        <p:sp>
          <p:nvSpPr>
            <p:cNvPr id="26645" name="Text Box 21">
              <a:extLst>
                <a:ext uri="{FF2B5EF4-FFF2-40B4-BE49-F238E27FC236}">
                  <a16:creationId xmlns:a16="http://schemas.microsoft.com/office/drawing/2014/main" id="{00D34FAB-73D0-4B9A-B47C-E4347C17E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6" y="3499"/>
              <a:ext cx="373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m:2</a:t>
              </a:r>
            </a:p>
          </p:txBody>
        </p:sp>
        <p:sp>
          <p:nvSpPr>
            <p:cNvPr id="26646" name="Text Box 22">
              <a:extLst>
                <a:ext uri="{FF2B5EF4-FFF2-40B4-BE49-F238E27FC236}">
                  <a16:creationId xmlns:a16="http://schemas.microsoft.com/office/drawing/2014/main" id="{3931F63A-C04D-4C47-8399-03D97B016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" y="3846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p:2</a:t>
              </a:r>
            </a:p>
          </p:txBody>
        </p:sp>
        <p:cxnSp>
          <p:nvCxnSpPr>
            <p:cNvPr id="26647" name="AutoShape 23">
              <a:extLst>
                <a:ext uri="{FF2B5EF4-FFF2-40B4-BE49-F238E27FC236}">
                  <a16:creationId xmlns:a16="http://schemas.microsoft.com/office/drawing/2014/main" id="{788F9832-154E-4676-B25D-86216B1F16E3}"/>
                </a:ext>
              </a:extLst>
            </p:cNvPr>
            <p:cNvCxnSpPr>
              <a:cxnSpLocks noChangeShapeType="1"/>
              <a:stCxn id="26640" idx="2"/>
              <a:endCxn id="26643" idx="0"/>
            </p:cNvCxnSpPr>
            <p:nvPr/>
          </p:nvCxnSpPr>
          <p:spPr bwMode="auto">
            <a:xfrm>
              <a:off x="2209" y="3061"/>
              <a:ext cx="0" cy="8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8" name="AutoShape 24">
              <a:extLst>
                <a:ext uri="{FF2B5EF4-FFF2-40B4-BE49-F238E27FC236}">
                  <a16:creationId xmlns:a16="http://schemas.microsoft.com/office/drawing/2014/main" id="{489A9EEE-DAE2-470F-8413-116482BAFC9F}"/>
                </a:ext>
              </a:extLst>
            </p:cNvPr>
            <p:cNvCxnSpPr>
              <a:cxnSpLocks noChangeShapeType="1"/>
              <a:stCxn id="26643" idx="2"/>
              <a:endCxn id="26645" idx="0"/>
            </p:cNvCxnSpPr>
            <p:nvPr/>
          </p:nvCxnSpPr>
          <p:spPr bwMode="auto">
            <a:xfrm flipH="1">
              <a:off x="2043" y="3408"/>
              <a:ext cx="166" cy="9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9" name="AutoShape 25">
              <a:extLst>
                <a:ext uri="{FF2B5EF4-FFF2-40B4-BE49-F238E27FC236}">
                  <a16:creationId xmlns:a16="http://schemas.microsoft.com/office/drawing/2014/main" id="{8756AE9C-4F59-468D-BBE2-76B7C6FDD65B}"/>
                </a:ext>
              </a:extLst>
            </p:cNvPr>
            <p:cNvCxnSpPr>
              <a:cxnSpLocks noChangeShapeType="1"/>
              <a:stCxn id="26643" idx="2"/>
              <a:endCxn id="26644" idx="0"/>
            </p:cNvCxnSpPr>
            <p:nvPr/>
          </p:nvCxnSpPr>
          <p:spPr bwMode="auto">
            <a:xfrm>
              <a:off x="2209" y="3408"/>
              <a:ext cx="237" cy="9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50" name="AutoShape 26">
              <a:extLst>
                <a:ext uri="{FF2B5EF4-FFF2-40B4-BE49-F238E27FC236}">
                  <a16:creationId xmlns:a16="http://schemas.microsoft.com/office/drawing/2014/main" id="{78AF5786-8F55-42D7-B347-E4DA2AED676B}"/>
                </a:ext>
              </a:extLst>
            </p:cNvPr>
            <p:cNvCxnSpPr>
              <a:cxnSpLocks noChangeShapeType="1"/>
              <a:stCxn id="26645" idx="2"/>
              <a:endCxn id="26646" idx="0"/>
            </p:cNvCxnSpPr>
            <p:nvPr/>
          </p:nvCxnSpPr>
          <p:spPr bwMode="auto">
            <a:xfrm>
              <a:off x="2043" y="3757"/>
              <a:ext cx="0" cy="8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51" name="Text Box 27">
              <a:extLst>
                <a:ext uri="{FF2B5EF4-FFF2-40B4-BE49-F238E27FC236}">
                  <a16:creationId xmlns:a16="http://schemas.microsoft.com/office/drawing/2014/main" id="{48EF4C83-3CAA-415C-9B19-D719B2EAA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3846"/>
              <a:ext cx="373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m:1</a:t>
              </a:r>
            </a:p>
          </p:txBody>
        </p:sp>
        <p:cxnSp>
          <p:nvCxnSpPr>
            <p:cNvPr id="26652" name="AutoShape 28">
              <a:extLst>
                <a:ext uri="{FF2B5EF4-FFF2-40B4-BE49-F238E27FC236}">
                  <a16:creationId xmlns:a16="http://schemas.microsoft.com/office/drawing/2014/main" id="{86AD9459-A4A1-4311-AFF5-0FF17BD690CE}"/>
                </a:ext>
              </a:extLst>
            </p:cNvPr>
            <p:cNvCxnSpPr>
              <a:cxnSpLocks noChangeShapeType="1"/>
              <a:stCxn id="26644" idx="2"/>
              <a:endCxn id="26651" idx="0"/>
            </p:cNvCxnSpPr>
            <p:nvPr/>
          </p:nvCxnSpPr>
          <p:spPr bwMode="auto">
            <a:xfrm>
              <a:off x="2446" y="3757"/>
              <a:ext cx="1" cy="8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53" name="Text Box 29">
              <a:extLst>
                <a:ext uri="{FF2B5EF4-FFF2-40B4-BE49-F238E27FC236}">
                  <a16:creationId xmlns:a16="http://schemas.microsoft.com/office/drawing/2014/main" id="{1EDA5C58-6403-4103-9663-BF3B64EBC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64"/>
              <a:ext cx="1602" cy="162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ar-EG" sz="2000" b="1"/>
                <a:t>Header Table</a:t>
              </a:r>
            </a:p>
            <a:p>
              <a:pPr eaLnBrk="0" hangingPunct="0">
                <a:lnSpc>
                  <a:spcPct val="90000"/>
                </a:lnSpc>
              </a:pPr>
              <a:endParaRPr lang="en-US" altLang="ar-EG" sz="2000" b="1"/>
            </a:p>
            <a:p>
              <a:pPr eaLnBrk="0" hangingPunct="0">
                <a:lnSpc>
                  <a:spcPct val="90000"/>
                </a:lnSpc>
              </a:pPr>
              <a:r>
                <a:rPr lang="en-US" altLang="ar-EG" sz="2000" b="1" i="1" u="sng"/>
                <a:t>Item  frequency  head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ar-EG" sz="2000" i="1"/>
                <a:t> f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ar-EG" sz="2000" i="1"/>
                <a:t>c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ar-EG" sz="2000" i="1"/>
                <a:t>a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ar-EG" sz="2000" i="1"/>
                <a:t>b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ar-EG" sz="2000" i="1"/>
                <a:t>m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ar-EG" sz="2000" i="1"/>
                <a:t>p	3</a:t>
              </a:r>
              <a:endParaRPr lang="en-US" altLang="ar-EG" sz="2000"/>
            </a:p>
          </p:txBody>
        </p:sp>
        <p:sp>
          <p:nvSpPr>
            <p:cNvPr id="26654" name="Freeform 30">
              <a:extLst>
                <a:ext uri="{FF2B5EF4-FFF2-40B4-BE49-F238E27FC236}">
                  <a16:creationId xmlns:a16="http://schemas.microsoft.com/office/drawing/2014/main" id="{AE383AD7-489C-4F34-B316-1F6406444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2496"/>
              <a:ext cx="665" cy="212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6655" name="Freeform 31">
              <a:extLst>
                <a:ext uri="{FF2B5EF4-FFF2-40B4-BE49-F238E27FC236}">
                  <a16:creationId xmlns:a16="http://schemas.microsoft.com/office/drawing/2014/main" id="{81075ED8-1D2B-4368-8640-D033DCAB7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2880"/>
              <a:ext cx="427" cy="47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6656" name="Freeform 32">
              <a:extLst>
                <a:ext uri="{FF2B5EF4-FFF2-40B4-BE49-F238E27FC236}">
                  <a16:creationId xmlns:a16="http://schemas.microsoft.com/office/drawing/2014/main" id="{4FDF0E99-5ECF-4617-A2BE-3F5E3FEAA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" y="2579"/>
              <a:ext cx="475" cy="339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6657" name="Freeform 33">
              <a:extLst>
                <a:ext uri="{FF2B5EF4-FFF2-40B4-BE49-F238E27FC236}">
                  <a16:creationId xmlns:a16="http://schemas.microsoft.com/office/drawing/2014/main" id="{E4ADEC57-CAAF-4D10-BDCA-55E1D9799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024"/>
              <a:ext cx="427" cy="169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6658" name="Freeform 34">
              <a:extLst>
                <a:ext uri="{FF2B5EF4-FFF2-40B4-BE49-F238E27FC236}">
                  <a16:creationId xmlns:a16="http://schemas.microsoft.com/office/drawing/2014/main" id="{33681EDA-5AC4-4022-B48E-43CFD02E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216"/>
              <a:ext cx="712" cy="338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6659" name="Freeform 35">
              <a:extLst>
                <a:ext uri="{FF2B5EF4-FFF2-40B4-BE49-F238E27FC236}">
                  <a16:creationId xmlns:a16="http://schemas.microsoft.com/office/drawing/2014/main" id="{66C2144A-2A44-4E4B-A2D8-ED1F3BC07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3024"/>
              <a:ext cx="56" cy="593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6660" name="Line 36">
              <a:extLst>
                <a:ext uri="{FF2B5EF4-FFF2-40B4-BE49-F238E27FC236}">
                  <a16:creationId xmlns:a16="http://schemas.microsoft.com/office/drawing/2014/main" id="{EDFE605B-B4DF-4C3D-9610-00D7C4495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2927"/>
              <a:ext cx="95" cy="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6661" name="Freeform 37">
              <a:extLst>
                <a:ext uri="{FF2B5EF4-FFF2-40B4-BE49-F238E27FC236}">
                  <a16:creationId xmlns:a16="http://schemas.microsoft.com/office/drawing/2014/main" id="{AB36324B-6A1A-4BEF-8081-2C5FACF58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360"/>
              <a:ext cx="285" cy="211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6662" name="Freeform 38">
              <a:extLst>
                <a:ext uri="{FF2B5EF4-FFF2-40B4-BE49-F238E27FC236}">
                  <a16:creationId xmlns:a16="http://schemas.microsoft.com/office/drawing/2014/main" id="{E961870C-B68B-47B7-BF76-9B7A0AAE1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3633"/>
              <a:ext cx="95" cy="339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6663" name="Freeform 39">
              <a:extLst>
                <a:ext uri="{FF2B5EF4-FFF2-40B4-BE49-F238E27FC236}">
                  <a16:creationId xmlns:a16="http://schemas.microsoft.com/office/drawing/2014/main" id="{4B57A293-371B-43B1-BC67-63E05D631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552"/>
              <a:ext cx="285" cy="38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6664" name="Freeform 40">
              <a:extLst>
                <a:ext uri="{FF2B5EF4-FFF2-40B4-BE49-F238E27FC236}">
                  <a16:creationId xmlns:a16="http://schemas.microsoft.com/office/drawing/2014/main" id="{D83AAF1D-1780-4A6F-9733-041594D74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3372"/>
              <a:ext cx="760" cy="593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</p:grpSp>
    </p:spTree>
  </p:cSld>
  <p:clrMapOvr>
    <a:masterClrMapping/>
  </p:clrMapOvr>
  <p:transition advClick="0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E25E853-920A-4720-9D7B-D01E7BF9D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58175" cy="9144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Properties of FP-tree for Conditional Pattern Base Construction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B335AF9-5D5E-42DB-9BFC-AD57817FF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913" y="1676400"/>
            <a:ext cx="8269287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ar-EG" sz="2800"/>
              <a:t>Node-link property</a:t>
            </a:r>
          </a:p>
          <a:p>
            <a:pPr lvl="1">
              <a:lnSpc>
                <a:spcPct val="120000"/>
              </a:lnSpc>
            </a:pPr>
            <a:r>
              <a:rPr lang="en-US" altLang="ar-EG" sz="2400"/>
              <a:t>For any frequent item </a:t>
            </a:r>
            <a:r>
              <a:rPr lang="en-US" altLang="ar-EG" sz="2400" i="1"/>
              <a:t>a</a:t>
            </a:r>
            <a:r>
              <a:rPr lang="en-US" altLang="ar-EG" sz="2400" i="1" baseline="-25000"/>
              <a:t>i</a:t>
            </a:r>
            <a:r>
              <a:rPr lang="en-US" altLang="ar-EG" sz="2400"/>
              <a:t>,</a:t>
            </a:r>
            <a:r>
              <a:rPr lang="en-US" altLang="ar-EG" sz="2400" baseline="-25000"/>
              <a:t> </a:t>
            </a:r>
            <a:r>
              <a:rPr lang="en-US" altLang="ar-EG" sz="2400"/>
              <a:t>all the possible frequent patterns that contain </a:t>
            </a:r>
            <a:r>
              <a:rPr lang="en-US" altLang="ar-EG" sz="2400" i="1"/>
              <a:t>a</a:t>
            </a:r>
            <a:r>
              <a:rPr lang="en-US" altLang="ar-EG" sz="2400" i="1" baseline="-25000"/>
              <a:t>i</a:t>
            </a:r>
            <a:r>
              <a:rPr lang="en-US" altLang="ar-EG" sz="2400"/>
              <a:t> can be obtained by following </a:t>
            </a:r>
            <a:r>
              <a:rPr lang="en-US" altLang="ar-EG" sz="2400" i="1"/>
              <a:t>a</a:t>
            </a:r>
            <a:r>
              <a:rPr lang="en-US" altLang="ar-EG" sz="2400" i="1" baseline="-25000"/>
              <a:t>i</a:t>
            </a:r>
            <a:r>
              <a:rPr lang="en-US" altLang="ar-EG" sz="2400"/>
              <a:t>'s node-links, starting from </a:t>
            </a:r>
            <a:r>
              <a:rPr lang="en-US" altLang="ar-EG" sz="2400" i="1"/>
              <a:t>a</a:t>
            </a:r>
            <a:r>
              <a:rPr lang="en-US" altLang="ar-EG" sz="2400" i="1" baseline="-25000"/>
              <a:t>i</a:t>
            </a:r>
            <a:r>
              <a:rPr lang="en-US" altLang="ar-EG" sz="2400"/>
              <a:t>'s head in the FP-tree header</a:t>
            </a:r>
          </a:p>
          <a:p>
            <a:pPr>
              <a:lnSpc>
                <a:spcPct val="120000"/>
              </a:lnSpc>
            </a:pPr>
            <a:r>
              <a:rPr lang="en-US" altLang="ar-EG" sz="2800"/>
              <a:t>Prefix path property</a:t>
            </a:r>
          </a:p>
          <a:p>
            <a:pPr lvl="1">
              <a:lnSpc>
                <a:spcPct val="120000"/>
              </a:lnSpc>
            </a:pPr>
            <a:r>
              <a:rPr lang="en-US" altLang="ar-EG" sz="2400"/>
              <a:t>To calculate the frequent patterns for a node</a:t>
            </a:r>
            <a:r>
              <a:rPr lang="en-US" altLang="ar-EG" sz="2400" i="1"/>
              <a:t> a</a:t>
            </a:r>
            <a:r>
              <a:rPr lang="en-US" altLang="ar-EG" sz="2400" i="1" baseline="-25000"/>
              <a:t>i</a:t>
            </a:r>
            <a:r>
              <a:rPr lang="en-US" altLang="ar-EG" sz="2400"/>
              <a:t> in a path </a:t>
            </a:r>
            <a:r>
              <a:rPr lang="en-US" altLang="ar-EG" sz="2400" i="1"/>
              <a:t>P</a:t>
            </a:r>
            <a:r>
              <a:rPr lang="en-US" altLang="ar-EG" sz="2400"/>
              <a:t>, only the prefix sub-path of </a:t>
            </a:r>
            <a:r>
              <a:rPr lang="en-US" altLang="ar-EG" sz="2400" i="1"/>
              <a:t>a</a:t>
            </a:r>
            <a:r>
              <a:rPr lang="en-US" altLang="ar-EG" sz="2400" i="1" baseline="-25000"/>
              <a:t>i</a:t>
            </a:r>
            <a:r>
              <a:rPr lang="en-US" altLang="ar-EG" sz="2400"/>
              <a:t> in </a:t>
            </a:r>
            <a:r>
              <a:rPr lang="en-US" altLang="ar-EG" sz="2400" i="1"/>
              <a:t>P</a:t>
            </a:r>
            <a:r>
              <a:rPr lang="en-US" altLang="ar-EG" sz="2400"/>
              <a:t>  need to be accumulated, and its frequency count should carry the same count as node </a:t>
            </a:r>
            <a:r>
              <a:rPr lang="en-US" altLang="ar-EG" sz="2400" i="1"/>
              <a:t>a</a:t>
            </a:r>
            <a:r>
              <a:rPr lang="en-US" altLang="ar-EG" sz="2400" i="1" baseline="-25000"/>
              <a:t>i</a:t>
            </a:r>
            <a:r>
              <a:rPr lang="en-US" altLang="ar-EG" sz="2400"/>
              <a:t>.</a:t>
            </a:r>
          </a:p>
        </p:txBody>
      </p:sp>
    </p:spTree>
  </p:cSld>
  <p:clrMapOvr>
    <a:masterClrMapping/>
  </p:clrMapOvr>
  <p:transition advClick="0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7597B03-0692-4BDF-9005-FCD93C6B1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72400" cy="60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>
                <a:solidFill>
                  <a:schemeClr val="accent2"/>
                </a:solidFill>
              </a:rPr>
              <a:t>Step 2: Construct Conditional FP-tree</a:t>
            </a:r>
            <a:r>
              <a:rPr lang="en-US" altLang="ar-EG" sz="3600"/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CAAC849-4555-4B8B-ACD9-68B38D1F7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40675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 sz="2800"/>
              <a:t>For each pattern-base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Accumulate the count for each item in the base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Construct the FP-tree for the frequent items of the pattern base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9A8B4488-48BC-46CD-8D72-FADB4D470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29000"/>
            <a:ext cx="20621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ar-EG" sz="1600" b="1" i="1"/>
              <a:t>m-conditional </a:t>
            </a:r>
            <a:r>
              <a:rPr lang="en-US" altLang="ar-EG" sz="1600" b="1"/>
              <a:t>pattern base:</a:t>
            </a:r>
          </a:p>
          <a:p>
            <a:pPr lvl="1" eaLnBrk="0" hangingPunct="0"/>
            <a:r>
              <a:rPr lang="en-US" altLang="ar-EG" sz="1600" b="1" i="1"/>
              <a:t>fca:2, fcab:1</a:t>
            </a:r>
          </a:p>
        </p:txBody>
      </p: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05000796-B4A9-499E-9C2F-BADE6CBC2CE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343400"/>
            <a:ext cx="2068513" cy="2317750"/>
            <a:chOff x="3312" y="2736"/>
            <a:chExt cx="1303" cy="1460"/>
          </a:xfrm>
        </p:grpSpPr>
        <p:grpSp>
          <p:nvGrpSpPr>
            <p:cNvPr id="28678" name="Group 6">
              <a:extLst>
                <a:ext uri="{FF2B5EF4-FFF2-40B4-BE49-F238E27FC236}">
                  <a16:creationId xmlns:a16="http://schemas.microsoft.com/office/drawing/2014/main" id="{50AD754E-3805-4B0D-BA8C-D448AED03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28679" name="Text Box 7">
                <a:extLst>
                  <a:ext uri="{FF2B5EF4-FFF2-40B4-BE49-F238E27FC236}">
                    <a16:creationId xmlns:a16="http://schemas.microsoft.com/office/drawing/2014/main" id="{D3DAD9A1-43E3-4468-B366-1A410254B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ar-EG" sz="2000"/>
                  <a:t>{}</a:t>
                </a:r>
              </a:p>
            </p:txBody>
          </p:sp>
          <p:sp>
            <p:nvSpPr>
              <p:cNvPr id="28680" name="Text Box 8">
                <a:extLst>
                  <a:ext uri="{FF2B5EF4-FFF2-40B4-BE49-F238E27FC236}">
                    <a16:creationId xmlns:a16="http://schemas.microsoft.com/office/drawing/2014/main" id="{12C551C7-2677-438A-9640-04F3A427F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ar-EG" sz="2000" i="1"/>
                  <a:t>f:3</a:t>
                </a:r>
              </a:p>
            </p:txBody>
          </p:sp>
          <p:sp>
            <p:nvSpPr>
              <p:cNvPr id="28681" name="Text Box 9">
                <a:extLst>
                  <a:ext uri="{FF2B5EF4-FFF2-40B4-BE49-F238E27FC236}">
                    <a16:creationId xmlns:a16="http://schemas.microsoft.com/office/drawing/2014/main" id="{F2C8F480-D779-4610-AB6D-12BC416C83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ar-EG" sz="2000" i="1"/>
                  <a:t>c:3</a:t>
                </a:r>
              </a:p>
            </p:txBody>
          </p:sp>
          <p:sp>
            <p:nvSpPr>
              <p:cNvPr id="28682" name="Text Box 10">
                <a:extLst>
                  <a:ext uri="{FF2B5EF4-FFF2-40B4-BE49-F238E27FC236}">
                    <a16:creationId xmlns:a16="http://schemas.microsoft.com/office/drawing/2014/main" id="{1D775379-455E-4348-8264-58725E8AA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ar-EG" sz="2000" i="1"/>
                  <a:t>a:3</a:t>
                </a:r>
              </a:p>
            </p:txBody>
          </p:sp>
          <p:cxnSp>
            <p:nvCxnSpPr>
              <p:cNvPr id="28683" name="AutoShape 11">
                <a:extLst>
                  <a:ext uri="{FF2B5EF4-FFF2-40B4-BE49-F238E27FC236}">
                    <a16:creationId xmlns:a16="http://schemas.microsoft.com/office/drawing/2014/main" id="{66ABE1B2-B8B0-4022-BBD4-BD3DF7AD570B}"/>
                  </a:ext>
                </a:extLst>
              </p:cNvPr>
              <p:cNvCxnSpPr>
                <a:cxnSpLocks noChangeShapeType="1"/>
                <a:stCxn id="28679" idx="2"/>
                <a:endCxn id="28680" idx="0"/>
              </p:cNvCxnSpPr>
              <p:nvPr/>
            </p:nvCxnSpPr>
            <p:spPr bwMode="auto">
              <a:xfrm>
                <a:off x="2447" y="2706"/>
                <a:ext cx="0" cy="1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84" name="AutoShape 12">
                <a:extLst>
                  <a:ext uri="{FF2B5EF4-FFF2-40B4-BE49-F238E27FC236}">
                    <a16:creationId xmlns:a16="http://schemas.microsoft.com/office/drawing/2014/main" id="{F41D4261-B842-4CEB-B135-97AC6A16A248}"/>
                  </a:ext>
                </a:extLst>
              </p:cNvPr>
              <p:cNvCxnSpPr>
                <a:cxnSpLocks noChangeShapeType="1"/>
                <a:stCxn id="28680" idx="2"/>
                <a:endCxn id="28681" idx="0"/>
              </p:cNvCxnSpPr>
              <p:nvPr/>
            </p:nvCxnSpPr>
            <p:spPr bwMode="auto"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85" name="AutoShape 13">
                <a:extLst>
                  <a:ext uri="{FF2B5EF4-FFF2-40B4-BE49-F238E27FC236}">
                    <a16:creationId xmlns:a16="http://schemas.microsoft.com/office/drawing/2014/main" id="{45F7BC09-5987-4FE1-B2A4-B9E21B80E5B3}"/>
                  </a:ext>
                </a:extLst>
              </p:cNvPr>
              <p:cNvCxnSpPr>
                <a:cxnSpLocks noChangeShapeType="1"/>
                <a:stCxn id="28681" idx="2"/>
                <a:endCxn id="28682" idx="0"/>
              </p:cNvCxnSpPr>
              <p:nvPr/>
            </p:nvCxnSpPr>
            <p:spPr bwMode="auto"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686" name="Text Box 14">
              <a:extLst>
                <a:ext uri="{FF2B5EF4-FFF2-40B4-BE49-F238E27FC236}">
                  <a16:creationId xmlns:a16="http://schemas.microsoft.com/office/drawing/2014/main" id="{0D0FEE4F-7D5F-471F-A378-D5BFE3504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984"/>
              <a:ext cx="13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1600" b="1" i="1"/>
                <a:t>m-conditional </a:t>
              </a:r>
              <a:r>
                <a:rPr lang="en-US" altLang="ar-EG" sz="1600" b="1"/>
                <a:t>FP-tree</a:t>
              </a:r>
              <a:endParaRPr lang="en-US" altLang="ar-EG" sz="1600" b="1" i="1"/>
            </a:p>
          </p:txBody>
        </p:sp>
      </p:grpSp>
      <p:sp>
        <p:nvSpPr>
          <p:cNvPr id="28687" name="Rectangle 15">
            <a:extLst>
              <a:ext uri="{FF2B5EF4-FFF2-40B4-BE49-F238E27FC236}">
                <a16:creationId xmlns:a16="http://schemas.microsoft.com/office/drawing/2014/main" id="{85D5BF23-22C1-44E1-98E0-D45BE185F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267200"/>
            <a:ext cx="21336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ar-EG" sz="1600" b="1"/>
              <a:t>All frequent patterns concerning</a:t>
            </a:r>
            <a:r>
              <a:rPr lang="en-US" altLang="ar-EG" sz="1600" b="1" i="1"/>
              <a:t> m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ar-EG" sz="1600" b="1" i="1"/>
              <a:t>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ar-EG" sz="1600" b="1" i="1"/>
              <a:t>fm, cm, am,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ar-EG" sz="1600" b="1" i="1"/>
              <a:t>fcm, fam, cam,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ar-EG" sz="1600" b="1" i="1"/>
              <a:t>fcam</a:t>
            </a: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3846750F-AE3D-41DA-8717-DF460C7E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724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ar-EG" b="1">
                <a:sym typeface="Wingdings 3" panose="05040102010807070707" pitchFamily="18" charset="2"/>
              </a:rPr>
              <a:t></a:t>
            </a:r>
            <a:endParaRPr lang="en-US" altLang="ar-EG" b="1"/>
          </a:p>
        </p:txBody>
      </p:sp>
      <p:sp>
        <p:nvSpPr>
          <p:cNvPr id="28689" name="Rectangle 17">
            <a:extLst>
              <a:ext uri="{FF2B5EF4-FFF2-40B4-BE49-F238E27FC236}">
                <a16:creationId xmlns:a16="http://schemas.microsoft.com/office/drawing/2014/main" id="{818F0635-86AA-463F-B7B0-FDD8007F7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876800"/>
            <a:ext cx="49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ar-EG" b="1">
                <a:sym typeface="Wingdings 3" panose="05040102010807070707" pitchFamily="18" charset="2"/>
              </a:rPr>
              <a:t></a:t>
            </a:r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4B9B76BA-B57B-4AF7-935A-D5A99ECD0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38" y="3429000"/>
            <a:ext cx="44132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/>
              <a:t>{}</a:t>
            </a:r>
          </a:p>
        </p:txBody>
      </p:sp>
      <p:sp>
        <p:nvSpPr>
          <p:cNvPr id="28691" name="Text Box 19">
            <a:extLst>
              <a:ext uri="{FF2B5EF4-FFF2-40B4-BE49-F238E27FC236}">
                <a16:creationId xmlns:a16="http://schemas.microsoft.com/office/drawing/2014/main" id="{F9DCF4BF-7401-44C5-AE35-D478405F6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3973513"/>
            <a:ext cx="477838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i="1">
                <a:solidFill>
                  <a:schemeClr val="hlink"/>
                </a:solidFill>
              </a:rPr>
              <a:t>f:4</a:t>
            </a:r>
          </a:p>
        </p:txBody>
      </p:sp>
      <p:sp>
        <p:nvSpPr>
          <p:cNvPr id="28692" name="Text Box 20">
            <a:extLst>
              <a:ext uri="{FF2B5EF4-FFF2-40B4-BE49-F238E27FC236}">
                <a16:creationId xmlns:a16="http://schemas.microsoft.com/office/drawing/2014/main" id="{066C30B8-1DC5-4CE9-A9F3-75E6DD54D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25" y="3973513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i="1"/>
              <a:t>c:1</a:t>
            </a:r>
          </a:p>
        </p:txBody>
      </p:sp>
      <p:sp>
        <p:nvSpPr>
          <p:cNvPr id="28693" name="Text Box 21">
            <a:extLst>
              <a:ext uri="{FF2B5EF4-FFF2-40B4-BE49-F238E27FC236}">
                <a16:creationId xmlns:a16="http://schemas.microsoft.com/office/drawing/2014/main" id="{14F57C05-C8E3-4131-92A8-3687708F2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4456113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i="1"/>
              <a:t>b:1</a:t>
            </a:r>
          </a:p>
        </p:txBody>
      </p:sp>
      <p:sp>
        <p:nvSpPr>
          <p:cNvPr id="28694" name="Text Box 22">
            <a:extLst>
              <a:ext uri="{FF2B5EF4-FFF2-40B4-BE49-F238E27FC236}">
                <a16:creationId xmlns:a16="http://schemas.microsoft.com/office/drawing/2014/main" id="{1D0CEDAF-8027-43F9-AFF5-F856342C2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4938713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i="1"/>
              <a:t>p:1</a:t>
            </a:r>
          </a:p>
        </p:txBody>
      </p:sp>
      <p:cxnSp>
        <p:nvCxnSpPr>
          <p:cNvPr id="28695" name="AutoShape 23">
            <a:extLst>
              <a:ext uri="{FF2B5EF4-FFF2-40B4-BE49-F238E27FC236}">
                <a16:creationId xmlns:a16="http://schemas.microsoft.com/office/drawing/2014/main" id="{0A0AFAA9-3D18-42DC-891B-1AA11910A7A4}"/>
              </a:ext>
            </a:extLst>
          </p:cNvPr>
          <p:cNvCxnSpPr>
            <a:cxnSpLocks noChangeShapeType="1"/>
            <a:stCxn id="28692" idx="2"/>
            <a:endCxn id="28693" idx="0"/>
          </p:cNvCxnSpPr>
          <p:nvPr/>
        </p:nvCxnSpPr>
        <p:spPr bwMode="auto">
          <a:xfrm>
            <a:off x="4627563" y="4292600"/>
            <a:ext cx="1587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6" name="AutoShape 24">
            <a:extLst>
              <a:ext uri="{FF2B5EF4-FFF2-40B4-BE49-F238E27FC236}">
                <a16:creationId xmlns:a16="http://schemas.microsoft.com/office/drawing/2014/main" id="{A36ECEEF-D80A-4D38-BC6F-A22993BBEA76}"/>
              </a:ext>
            </a:extLst>
          </p:cNvPr>
          <p:cNvCxnSpPr>
            <a:cxnSpLocks noChangeShapeType="1"/>
            <a:stCxn id="28693" idx="2"/>
            <a:endCxn id="28694" idx="0"/>
          </p:cNvCxnSpPr>
          <p:nvPr/>
        </p:nvCxnSpPr>
        <p:spPr bwMode="auto">
          <a:xfrm>
            <a:off x="4629150" y="4775200"/>
            <a:ext cx="0" cy="1698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7" name="AutoShape 25">
            <a:extLst>
              <a:ext uri="{FF2B5EF4-FFF2-40B4-BE49-F238E27FC236}">
                <a16:creationId xmlns:a16="http://schemas.microsoft.com/office/drawing/2014/main" id="{07478E55-F9FA-40EB-854E-AFAA6326C0D8}"/>
              </a:ext>
            </a:extLst>
          </p:cNvPr>
          <p:cNvCxnSpPr>
            <a:cxnSpLocks noChangeShapeType="1"/>
            <a:stCxn id="28690" idx="2"/>
            <a:endCxn id="28692" idx="0"/>
          </p:cNvCxnSpPr>
          <p:nvPr/>
        </p:nvCxnSpPr>
        <p:spPr bwMode="auto">
          <a:xfrm>
            <a:off x="4127500" y="3748088"/>
            <a:ext cx="500063" cy="23018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8" name="AutoShape 26">
            <a:extLst>
              <a:ext uri="{FF2B5EF4-FFF2-40B4-BE49-F238E27FC236}">
                <a16:creationId xmlns:a16="http://schemas.microsoft.com/office/drawing/2014/main" id="{C9254B86-1402-4D8D-A95E-5880136DC49E}"/>
              </a:ext>
            </a:extLst>
          </p:cNvPr>
          <p:cNvCxnSpPr>
            <a:cxnSpLocks noChangeShapeType="1"/>
            <a:stCxn id="28690" idx="2"/>
            <a:endCxn id="28691" idx="0"/>
          </p:cNvCxnSpPr>
          <p:nvPr/>
        </p:nvCxnSpPr>
        <p:spPr bwMode="auto">
          <a:xfrm flipH="1">
            <a:off x="3686175" y="3748088"/>
            <a:ext cx="441325" cy="23018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99" name="Text Box 27">
            <a:extLst>
              <a:ext uri="{FF2B5EF4-FFF2-40B4-BE49-F238E27FC236}">
                <a16:creationId xmlns:a16="http://schemas.microsoft.com/office/drawing/2014/main" id="{8F07567F-7142-45E6-86E7-C7D109A32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263" y="4456113"/>
            <a:ext cx="53498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i="1"/>
              <a:t>b:1</a:t>
            </a:r>
          </a:p>
        </p:txBody>
      </p:sp>
      <p:sp>
        <p:nvSpPr>
          <p:cNvPr id="28700" name="Text Box 28">
            <a:extLst>
              <a:ext uri="{FF2B5EF4-FFF2-40B4-BE49-F238E27FC236}">
                <a16:creationId xmlns:a16="http://schemas.microsoft.com/office/drawing/2014/main" id="{7A449FB3-795F-4D58-9A68-A9A8C4FB1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4456113"/>
            <a:ext cx="519112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i="1">
                <a:solidFill>
                  <a:schemeClr val="hlink"/>
                </a:solidFill>
              </a:rPr>
              <a:t>c:3</a:t>
            </a:r>
          </a:p>
        </p:txBody>
      </p:sp>
      <p:cxnSp>
        <p:nvCxnSpPr>
          <p:cNvPr id="28701" name="AutoShape 29">
            <a:extLst>
              <a:ext uri="{FF2B5EF4-FFF2-40B4-BE49-F238E27FC236}">
                <a16:creationId xmlns:a16="http://schemas.microsoft.com/office/drawing/2014/main" id="{727437A8-E129-4568-8AC9-7B0C22A01EEC}"/>
              </a:ext>
            </a:extLst>
          </p:cNvPr>
          <p:cNvCxnSpPr>
            <a:cxnSpLocks noChangeShapeType="1"/>
            <a:stCxn id="28691" idx="2"/>
            <a:endCxn id="28700" idx="0"/>
          </p:cNvCxnSpPr>
          <p:nvPr/>
        </p:nvCxnSpPr>
        <p:spPr bwMode="auto">
          <a:xfrm flipH="1">
            <a:off x="3408363" y="4292600"/>
            <a:ext cx="277812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02" name="AutoShape 30">
            <a:extLst>
              <a:ext uri="{FF2B5EF4-FFF2-40B4-BE49-F238E27FC236}">
                <a16:creationId xmlns:a16="http://schemas.microsoft.com/office/drawing/2014/main" id="{C9485BD1-36BE-4C84-8833-88E9C2E952B2}"/>
              </a:ext>
            </a:extLst>
          </p:cNvPr>
          <p:cNvCxnSpPr>
            <a:cxnSpLocks noChangeShapeType="1"/>
            <a:stCxn id="28691" idx="2"/>
            <a:endCxn id="28699" idx="0"/>
          </p:cNvCxnSpPr>
          <p:nvPr/>
        </p:nvCxnSpPr>
        <p:spPr bwMode="auto">
          <a:xfrm>
            <a:off x="3686175" y="4292600"/>
            <a:ext cx="334963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03" name="Text Box 31">
            <a:extLst>
              <a:ext uri="{FF2B5EF4-FFF2-40B4-BE49-F238E27FC236}">
                <a16:creationId xmlns:a16="http://schemas.microsoft.com/office/drawing/2014/main" id="{116CF7D0-FF31-4858-B641-C07637587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4938713"/>
            <a:ext cx="534987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i="1">
                <a:solidFill>
                  <a:schemeClr val="hlink"/>
                </a:solidFill>
              </a:rPr>
              <a:t>a:3</a:t>
            </a:r>
          </a:p>
        </p:txBody>
      </p:sp>
      <p:sp>
        <p:nvSpPr>
          <p:cNvPr id="28704" name="Text Box 32">
            <a:extLst>
              <a:ext uri="{FF2B5EF4-FFF2-40B4-BE49-F238E27FC236}">
                <a16:creationId xmlns:a16="http://schemas.microsoft.com/office/drawing/2014/main" id="{CDD9591C-E038-4570-AE17-1213E460A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075" y="5421313"/>
            <a:ext cx="534988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i="1">
                <a:solidFill>
                  <a:schemeClr val="hlink"/>
                </a:solidFill>
              </a:rPr>
              <a:t>b:1</a:t>
            </a:r>
          </a:p>
        </p:txBody>
      </p:sp>
      <p:sp>
        <p:nvSpPr>
          <p:cNvPr id="28705" name="Text Box 33">
            <a:extLst>
              <a:ext uri="{FF2B5EF4-FFF2-40B4-BE49-F238E27FC236}">
                <a16:creationId xmlns:a16="http://schemas.microsoft.com/office/drawing/2014/main" id="{B2F53EE8-FD7F-4D78-847A-2ED89F243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863" y="5421313"/>
            <a:ext cx="592137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i="1">
                <a:solidFill>
                  <a:schemeClr val="hlink"/>
                </a:solidFill>
              </a:rPr>
              <a:t>m:2</a:t>
            </a:r>
          </a:p>
        </p:txBody>
      </p:sp>
      <p:sp>
        <p:nvSpPr>
          <p:cNvPr id="28706" name="Text Box 34">
            <a:extLst>
              <a:ext uri="{FF2B5EF4-FFF2-40B4-BE49-F238E27FC236}">
                <a16:creationId xmlns:a16="http://schemas.microsoft.com/office/drawing/2014/main" id="{23AE51BE-9204-4607-8938-88054FDAE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5905500"/>
            <a:ext cx="53657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i="1"/>
              <a:t>p:2</a:t>
            </a:r>
          </a:p>
        </p:txBody>
      </p:sp>
      <p:cxnSp>
        <p:nvCxnSpPr>
          <p:cNvPr id="28707" name="AutoShape 35">
            <a:extLst>
              <a:ext uri="{FF2B5EF4-FFF2-40B4-BE49-F238E27FC236}">
                <a16:creationId xmlns:a16="http://schemas.microsoft.com/office/drawing/2014/main" id="{51EF80CD-D1E4-472B-9C7F-401C49BF9D67}"/>
              </a:ext>
            </a:extLst>
          </p:cNvPr>
          <p:cNvCxnSpPr>
            <a:cxnSpLocks noChangeShapeType="1"/>
            <a:stCxn id="28700" idx="2"/>
            <a:endCxn id="28703" idx="0"/>
          </p:cNvCxnSpPr>
          <p:nvPr/>
        </p:nvCxnSpPr>
        <p:spPr bwMode="auto">
          <a:xfrm>
            <a:off x="3408363" y="4775200"/>
            <a:ext cx="0" cy="169863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08" name="AutoShape 36">
            <a:extLst>
              <a:ext uri="{FF2B5EF4-FFF2-40B4-BE49-F238E27FC236}">
                <a16:creationId xmlns:a16="http://schemas.microsoft.com/office/drawing/2014/main" id="{9ADFF03D-6C02-451B-A0E3-277C81F55743}"/>
              </a:ext>
            </a:extLst>
          </p:cNvPr>
          <p:cNvCxnSpPr>
            <a:cxnSpLocks noChangeShapeType="1"/>
            <a:stCxn id="28703" idx="2"/>
            <a:endCxn id="28705" idx="0"/>
          </p:cNvCxnSpPr>
          <p:nvPr/>
        </p:nvCxnSpPr>
        <p:spPr bwMode="auto">
          <a:xfrm flipH="1">
            <a:off x="3138488" y="5259388"/>
            <a:ext cx="269875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09" name="AutoShape 37">
            <a:extLst>
              <a:ext uri="{FF2B5EF4-FFF2-40B4-BE49-F238E27FC236}">
                <a16:creationId xmlns:a16="http://schemas.microsoft.com/office/drawing/2014/main" id="{8154FD9D-96B8-410D-A161-4A8AADC8BBBC}"/>
              </a:ext>
            </a:extLst>
          </p:cNvPr>
          <p:cNvCxnSpPr>
            <a:cxnSpLocks noChangeShapeType="1"/>
            <a:stCxn id="28703" idx="2"/>
            <a:endCxn id="28704" idx="0"/>
          </p:cNvCxnSpPr>
          <p:nvPr/>
        </p:nvCxnSpPr>
        <p:spPr bwMode="auto">
          <a:xfrm>
            <a:off x="3408363" y="5259388"/>
            <a:ext cx="382587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0" name="AutoShape 38">
            <a:extLst>
              <a:ext uri="{FF2B5EF4-FFF2-40B4-BE49-F238E27FC236}">
                <a16:creationId xmlns:a16="http://schemas.microsoft.com/office/drawing/2014/main" id="{46C2A0AC-BDC8-4A1A-B501-BC405ADAF367}"/>
              </a:ext>
            </a:extLst>
          </p:cNvPr>
          <p:cNvCxnSpPr>
            <a:cxnSpLocks noChangeShapeType="1"/>
            <a:stCxn id="28705" idx="2"/>
            <a:endCxn id="28706" idx="0"/>
          </p:cNvCxnSpPr>
          <p:nvPr/>
        </p:nvCxnSpPr>
        <p:spPr bwMode="auto">
          <a:xfrm>
            <a:off x="3138488" y="5741988"/>
            <a:ext cx="0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11" name="Text Box 39">
            <a:extLst>
              <a:ext uri="{FF2B5EF4-FFF2-40B4-BE49-F238E27FC236}">
                <a16:creationId xmlns:a16="http://schemas.microsoft.com/office/drawing/2014/main" id="{402C4DB6-2DB1-40C3-A951-EEFC3B7BB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905500"/>
            <a:ext cx="593725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i="1">
                <a:solidFill>
                  <a:schemeClr val="hlink"/>
                </a:solidFill>
              </a:rPr>
              <a:t>m:1</a:t>
            </a:r>
          </a:p>
        </p:txBody>
      </p:sp>
      <p:cxnSp>
        <p:nvCxnSpPr>
          <p:cNvPr id="28712" name="AutoShape 40">
            <a:extLst>
              <a:ext uri="{FF2B5EF4-FFF2-40B4-BE49-F238E27FC236}">
                <a16:creationId xmlns:a16="http://schemas.microsoft.com/office/drawing/2014/main" id="{0CDBDD8E-F334-4C4C-8F4E-267CC7264F7D}"/>
              </a:ext>
            </a:extLst>
          </p:cNvPr>
          <p:cNvCxnSpPr>
            <a:cxnSpLocks noChangeShapeType="1"/>
            <a:stCxn id="28704" idx="2"/>
            <a:endCxn id="28711" idx="0"/>
          </p:cNvCxnSpPr>
          <p:nvPr/>
        </p:nvCxnSpPr>
        <p:spPr bwMode="auto">
          <a:xfrm>
            <a:off x="3790950" y="5741988"/>
            <a:ext cx="0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13" name="Text Box 41">
            <a:extLst>
              <a:ext uri="{FF2B5EF4-FFF2-40B4-BE49-F238E27FC236}">
                <a16:creationId xmlns:a16="http://schemas.microsoft.com/office/drawing/2014/main" id="{26EF65A2-8ACD-4990-A272-B0059987D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32200"/>
            <a:ext cx="2543175" cy="23018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ar-EG" sz="2000" b="1"/>
              <a:t>Header Table</a:t>
            </a:r>
          </a:p>
          <a:p>
            <a:pPr eaLnBrk="0" hangingPunct="0">
              <a:lnSpc>
                <a:spcPct val="90000"/>
              </a:lnSpc>
            </a:pPr>
            <a:r>
              <a:rPr lang="en-US" altLang="ar-EG" sz="2000" b="1" i="1" u="sng"/>
              <a:t>Item  frequency  head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ar-EG" sz="2000" i="1"/>
              <a:t> f	4</a:t>
            </a:r>
          </a:p>
          <a:p>
            <a:pPr eaLnBrk="0" hangingPunct="0">
              <a:lnSpc>
                <a:spcPct val="90000"/>
              </a:lnSpc>
            </a:pPr>
            <a:r>
              <a:rPr lang="en-US" altLang="ar-EG" sz="2000" i="1"/>
              <a:t>c	4</a:t>
            </a:r>
          </a:p>
          <a:p>
            <a:pPr eaLnBrk="0" hangingPunct="0">
              <a:lnSpc>
                <a:spcPct val="90000"/>
              </a:lnSpc>
            </a:pPr>
            <a:r>
              <a:rPr lang="en-US" altLang="ar-EG" sz="2000" i="1"/>
              <a:t>a	3</a:t>
            </a:r>
          </a:p>
          <a:p>
            <a:pPr eaLnBrk="0" hangingPunct="0">
              <a:lnSpc>
                <a:spcPct val="90000"/>
              </a:lnSpc>
            </a:pPr>
            <a:r>
              <a:rPr lang="en-US" altLang="ar-EG" sz="2000" i="1"/>
              <a:t>b	3</a:t>
            </a:r>
          </a:p>
          <a:p>
            <a:pPr eaLnBrk="0" hangingPunct="0">
              <a:lnSpc>
                <a:spcPct val="90000"/>
              </a:lnSpc>
            </a:pPr>
            <a:r>
              <a:rPr lang="en-US" altLang="ar-EG" sz="2000" i="1"/>
              <a:t>m	3</a:t>
            </a:r>
          </a:p>
          <a:p>
            <a:pPr eaLnBrk="0" hangingPunct="0">
              <a:lnSpc>
                <a:spcPct val="90000"/>
              </a:lnSpc>
            </a:pPr>
            <a:r>
              <a:rPr lang="en-US" altLang="ar-EG" sz="2000" i="1"/>
              <a:t>p	3</a:t>
            </a:r>
            <a:endParaRPr lang="en-US" altLang="ar-EG" sz="2000"/>
          </a:p>
        </p:txBody>
      </p:sp>
      <p:sp>
        <p:nvSpPr>
          <p:cNvPr id="28714" name="Freeform 42">
            <a:extLst>
              <a:ext uri="{FF2B5EF4-FFF2-40B4-BE49-F238E27FC236}">
                <a16:creationId xmlns:a16="http://schemas.microsoft.com/office/drawing/2014/main" id="{CEE5609C-E2E5-407D-B1E4-A2A4EA0C7B3D}"/>
              </a:ext>
            </a:extLst>
          </p:cNvPr>
          <p:cNvSpPr>
            <a:spLocks/>
          </p:cNvSpPr>
          <p:nvPr/>
        </p:nvSpPr>
        <p:spPr bwMode="auto">
          <a:xfrm>
            <a:off x="2438400" y="4144963"/>
            <a:ext cx="1074738" cy="301625"/>
          </a:xfrm>
          <a:custGeom>
            <a:avLst/>
            <a:gdLst>
              <a:gd name="T0" fmla="*/ 0 w 672"/>
              <a:gd name="T1" fmla="*/ 240 h 240"/>
              <a:gd name="T2" fmla="*/ 288 w 672"/>
              <a:gd name="T3" fmla="*/ 192 h 240"/>
              <a:gd name="T4" fmla="*/ 432 w 672"/>
              <a:gd name="T5" fmla="*/ 48 h 240"/>
              <a:gd name="T6" fmla="*/ 672 w 672"/>
              <a:gd name="T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28715" name="Freeform 43">
            <a:extLst>
              <a:ext uri="{FF2B5EF4-FFF2-40B4-BE49-F238E27FC236}">
                <a16:creationId xmlns:a16="http://schemas.microsoft.com/office/drawing/2014/main" id="{D01F805A-5501-4557-A114-F053A928A27D}"/>
              </a:ext>
            </a:extLst>
          </p:cNvPr>
          <p:cNvSpPr>
            <a:spLocks/>
          </p:cNvSpPr>
          <p:nvPr/>
        </p:nvSpPr>
        <p:spPr bwMode="auto">
          <a:xfrm>
            <a:off x="2438400" y="4629150"/>
            <a:ext cx="690563" cy="0"/>
          </a:xfrm>
          <a:custGeom>
            <a:avLst/>
            <a:gdLst>
              <a:gd name="T0" fmla="*/ 0 w 432"/>
              <a:gd name="T1" fmla="*/ 0 h 1"/>
              <a:gd name="T2" fmla="*/ 432 w 43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28716" name="Freeform 44">
            <a:extLst>
              <a:ext uri="{FF2B5EF4-FFF2-40B4-BE49-F238E27FC236}">
                <a16:creationId xmlns:a16="http://schemas.microsoft.com/office/drawing/2014/main" id="{64136530-F779-41E1-AE20-BB33C56A2CCA}"/>
              </a:ext>
            </a:extLst>
          </p:cNvPr>
          <p:cNvSpPr>
            <a:spLocks/>
          </p:cNvSpPr>
          <p:nvPr/>
        </p:nvSpPr>
        <p:spPr bwMode="auto">
          <a:xfrm>
            <a:off x="3589338" y="4144963"/>
            <a:ext cx="768350" cy="484187"/>
          </a:xfrm>
          <a:custGeom>
            <a:avLst/>
            <a:gdLst>
              <a:gd name="T0" fmla="*/ 0 w 480"/>
              <a:gd name="T1" fmla="*/ 384 h 384"/>
              <a:gd name="T2" fmla="*/ 48 w 480"/>
              <a:gd name="T3" fmla="*/ 336 h 384"/>
              <a:gd name="T4" fmla="*/ 240 w 480"/>
              <a:gd name="T5" fmla="*/ 96 h 384"/>
              <a:gd name="T6" fmla="*/ 480 w 480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28717" name="Freeform 45">
            <a:extLst>
              <a:ext uri="{FF2B5EF4-FFF2-40B4-BE49-F238E27FC236}">
                <a16:creationId xmlns:a16="http://schemas.microsoft.com/office/drawing/2014/main" id="{09D72563-CBA0-469B-8814-B2A2DA504752}"/>
              </a:ext>
            </a:extLst>
          </p:cNvPr>
          <p:cNvSpPr>
            <a:spLocks/>
          </p:cNvSpPr>
          <p:nvPr/>
        </p:nvSpPr>
        <p:spPr bwMode="auto">
          <a:xfrm>
            <a:off x="2438400" y="4884738"/>
            <a:ext cx="690563" cy="241300"/>
          </a:xfrm>
          <a:custGeom>
            <a:avLst/>
            <a:gdLst>
              <a:gd name="T0" fmla="*/ 0 w 432"/>
              <a:gd name="T1" fmla="*/ 0 h 192"/>
              <a:gd name="T2" fmla="*/ 144 w 432"/>
              <a:gd name="T3" fmla="*/ 48 h 192"/>
              <a:gd name="T4" fmla="*/ 288 w 432"/>
              <a:gd name="T5" fmla="*/ 144 h 192"/>
              <a:gd name="T6" fmla="*/ 432 w 432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28718" name="Freeform 46">
            <a:extLst>
              <a:ext uri="{FF2B5EF4-FFF2-40B4-BE49-F238E27FC236}">
                <a16:creationId xmlns:a16="http://schemas.microsoft.com/office/drawing/2014/main" id="{9FDB4B26-3A20-44F9-BC04-C4AB29D5E6A7}"/>
              </a:ext>
            </a:extLst>
          </p:cNvPr>
          <p:cNvSpPr>
            <a:spLocks/>
          </p:cNvSpPr>
          <p:nvPr/>
        </p:nvSpPr>
        <p:spPr bwMode="auto">
          <a:xfrm>
            <a:off x="2454275" y="5065713"/>
            <a:ext cx="1149350" cy="482600"/>
          </a:xfrm>
          <a:custGeom>
            <a:avLst/>
            <a:gdLst>
              <a:gd name="T0" fmla="*/ 0 w 720"/>
              <a:gd name="T1" fmla="*/ 0 h 384"/>
              <a:gd name="T2" fmla="*/ 240 w 720"/>
              <a:gd name="T3" fmla="*/ 48 h 384"/>
              <a:gd name="T4" fmla="*/ 528 w 720"/>
              <a:gd name="T5" fmla="*/ 288 h 384"/>
              <a:gd name="T6" fmla="*/ 720 w 720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28719" name="Freeform 47">
            <a:extLst>
              <a:ext uri="{FF2B5EF4-FFF2-40B4-BE49-F238E27FC236}">
                <a16:creationId xmlns:a16="http://schemas.microsoft.com/office/drawing/2014/main" id="{A069808A-1E64-49F0-9D84-E10541912DA8}"/>
              </a:ext>
            </a:extLst>
          </p:cNvPr>
          <p:cNvSpPr>
            <a:spLocks/>
          </p:cNvSpPr>
          <p:nvPr/>
        </p:nvSpPr>
        <p:spPr bwMode="auto">
          <a:xfrm>
            <a:off x="3987800" y="4762500"/>
            <a:ext cx="90488" cy="846138"/>
          </a:xfrm>
          <a:custGeom>
            <a:avLst/>
            <a:gdLst>
              <a:gd name="T0" fmla="*/ 0 w 56"/>
              <a:gd name="T1" fmla="*/ 672 h 672"/>
              <a:gd name="T2" fmla="*/ 48 w 56"/>
              <a:gd name="T3" fmla="*/ 432 h 672"/>
              <a:gd name="T4" fmla="*/ 48 w 56"/>
              <a:gd name="T5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28720" name="Line 48">
            <a:extLst>
              <a:ext uri="{FF2B5EF4-FFF2-40B4-BE49-F238E27FC236}">
                <a16:creationId xmlns:a16="http://schemas.microsoft.com/office/drawing/2014/main" id="{0EA6900A-23E8-489A-8DC1-8ABF89505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3700" y="4629150"/>
            <a:ext cx="153988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28721" name="Freeform 49">
            <a:extLst>
              <a:ext uri="{FF2B5EF4-FFF2-40B4-BE49-F238E27FC236}">
                <a16:creationId xmlns:a16="http://schemas.microsoft.com/office/drawing/2014/main" id="{F0D74ABC-340A-463B-BAD7-DB117E568073}"/>
              </a:ext>
            </a:extLst>
          </p:cNvPr>
          <p:cNvSpPr>
            <a:spLocks/>
          </p:cNvSpPr>
          <p:nvPr/>
        </p:nvSpPr>
        <p:spPr bwMode="auto">
          <a:xfrm>
            <a:off x="2454275" y="5307013"/>
            <a:ext cx="460375" cy="301625"/>
          </a:xfrm>
          <a:custGeom>
            <a:avLst/>
            <a:gdLst>
              <a:gd name="T0" fmla="*/ 0 w 288"/>
              <a:gd name="T1" fmla="*/ 0 h 240"/>
              <a:gd name="T2" fmla="*/ 144 w 288"/>
              <a:gd name="T3" fmla="*/ 48 h 240"/>
              <a:gd name="T4" fmla="*/ 192 w 288"/>
              <a:gd name="T5" fmla="*/ 192 h 240"/>
              <a:gd name="T6" fmla="*/ 288 w 288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28722" name="Freeform 50">
            <a:extLst>
              <a:ext uri="{FF2B5EF4-FFF2-40B4-BE49-F238E27FC236}">
                <a16:creationId xmlns:a16="http://schemas.microsoft.com/office/drawing/2014/main" id="{AF497D03-6747-48C3-AC9E-F1E3B09A0437}"/>
              </a:ext>
            </a:extLst>
          </p:cNvPr>
          <p:cNvSpPr>
            <a:spLocks/>
          </p:cNvSpPr>
          <p:nvPr/>
        </p:nvSpPr>
        <p:spPr bwMode="auto">
          <a:xfrm>
            <a:off x="3373438" y="5608638"/>
            <a:ext cx="153987" cy="484187"/>
          </a:xfrm>
          <a:custGeom>
            <a:avLst/>
            <a:gdLst>
              <a:gd name="T0" fmla="*/ 0 w 96"/>
              <a:gd name="T1" fmla="*/ 0 h 384"/>
              <a:gd name="T2" fmla="*/ 48 w 96"/>
              <a:gd name="T3" fmla="*/ 96 h 384"/>
              <a:gd name="T4" fmla="*/ 48 w 96"/>
              <a:gd name="T5" fmla="*/ 288 h 384"/>
              <a:gd name="T6" fmla="*/ 96 w 96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28723" name="Freeform 51">
            <a:extLst>
              <a:ext uri="{FF2B5EF4-FFF2-40B4-BE49-F238E27FC236}">
                <a16:creationId xmlns:a16="http://schemas.microsoft.com/office/drawing/2014/main" id="{448BFECE-BB1B-4BB0-813A-AD6271AEA456}"/>
              </a:ext>
            </a:extLst>
          </p:cNvPr>
          <p:cNvSpPr>
            <a:spLocks/>
          </p:cNvSpPr>
          <p:nvPr/>
        </p:nvSpPr>
        <p:spPr bwMode="auto">
          <a:xfrm>
            <a:off x="2454275" y="5548313"/>
            <a:ext cx="460375" cy="544512"/>
          </a:xfrm>
          <a:custGeom>
            <a:avLst/>
            <a:gdLst>
              <a:gd name="T0" fmla="*/ 0 w 288"/>
              <a:gd name="T1" fmla="*/ 0 h 432"/>
              <a:gd name="T2" fmla="*/ 96 w 288"/>
              <a:gd name="T3" fmla="*/ 144 h 432"/>
              <a:gd name="T4" fmla="*/ 144 w 288"/>
              <a:gd name="T5" fmla="*/ 336 h 432"/>
              <a:gd name="T6" fmla="*/ 288 w 288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28724" name="Freeform 52">
            <a:extLst>
              <a:ext uri="{FF2B5EF4-FFF2-40B4-BE49-F238E27FC236}">
                <a16:creationId xmlns:a16="http://schemas.microsoft.com/office/drawing/2014/main" id="{0B460400-2A63-49DF-A2C8-DE7704AE9B9E}"/>
              </a:ext>
            </a:extLst>
          </p:cNvPr>
          <p:cNvSpPr>
            <a:spLocks/>
          </p:cNvSpPr>
          <p:nvPr/>
        </p:nvSpPr>
        <p:spPr bwMode="auto">
          <a:xfrm>
            <a:off x="3373438" y="5246688"/>
            <a:ext cx="1228725" cy="846137"/>
          </a:xfrm>
          <a:custGeom>
            <a:avLst/>
            <a:gdLst>
              <a:gd name="T0" fmla="*/ 0 w 768"/>
              <a:gd name="T1" fmla="*/ 672 h 672"/>
              <a:gd name="T2" fmla="*/ 96 w 768"/>
              <a:gd name="T3" fmla="*/ 528 h 672"/>
              <a:gd name="T4" fmla="*/ 528 w 768"/>
              <a:gd name="T5" fmla="*/ 384 h 672"/>
              <a:gd name="T6" fmla="*/ 768 w 768"/>
              <a:gd name="T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  <p:transition advClick="0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0C6EF4C-CE5F-4312-A5B9-590E95B62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696200" cy="10668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Mining Frequent Patterns by Creating Conditional Pattern-Bases</a:t>
            </a: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3AA28E97-D9A3-4F3D-B867-0756D0DEF47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8229600" cy="4000500"/>
            <a:chOff x="384" y="1440"/>
            <a:chExt cx="5184" cy="2520"/>
          </a:xfrm>
        </p:grpSpPr>
        <p:sp>
          <p:nvSpPr>
            <p:cNvPr id="29700" name="Rectangle 4">
              <a:extLst>
                <a:ext uri="{FF2B5EF4-FFF2-40B4-BE49-F238E27FC236}">
                  <a16:creationId xmlns:a16="http://schemas.microsoft.com/office/drawing/2014/main" id="{40090D1B-C81C-4516-AC61-9073C611D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94"/>
              <a:ext cx="20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Empty</a:t>
              </a:r>
            </a:p>
          </p:txBody>
        </p:sp>
        <p:sp>
          <p:nvSpPr>
            <p:cNvPr id="29701" name="Rectangle 5">
              <a:extLst>
                <a:ext uri="{FF2B5EF4-FFF2-40B4-BE49-F238E27FC236}">
                  <a16:creationId xmlns:a16="http://schemas.microsoft.com/office/drawing/2014/main" id="{0556DE3C-CD16-4AB1-A05C-B964A9CD8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594"/>
              <a:ext cx="25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Empty</a:t>
              </a:r>
            </a:p>
          </p:txBody>
        </p:sp>
        <p:sp>
          <p:nvSpPr>
            <p:cNvPr id="29702" name="Rectangle 6">
              <a:extLst>
                <a:ext uri="{FF2B5EF4-FFF2-40B4-BE49-F238E27FC236}">
                  <a16:creationId xmlns:a16="http://schemas.microsoft.com/office/drawing/2014/main" id="{76144641-E483-4F78-8F89-FB6621814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94"/>
              <a:ext cx="6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f</a:t>
              </a:r>
            </a:p>
          </p:txBody>
        </p:sp>
        <p:sp>
          <p:nvSpPr>
            <p:cNvPr id="29703" name="Rectangle 7">
              <a:extLst>
                <a:ext uri="{FF2B5EF4-FFF2-40B4-BE49-F238E27FC236}">
                  <a16:creationId xmlns:a16="http://schemas.microsoft.com/office/drawing/2014/main" id="{A9D3E55A-4625-4B44-9D0F-C2956DADA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29"/>
              <a:ext cx="20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{(f:3)}|c</a:t>
              </a:r>
            </a:p>
          </p:txBody>
        </p:sp>
        <p:sp>
          <p:nvSpPr>
            <p:cNvPr id="29704" name="Rectangle 8">
              <a:extLst>
                <a:ext uri="{FF2B5EF4-FFF2-40B4-BE49-F238E27FC236}">
                  <a16:creationId xmlns:a16="http://schemas.microsoft.com/office/drawing/2014/main" id="{0ABFCE8D-9315-4356-9143-1255AB407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29"/>
              <a:ext cx="25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{(f:3)}</a:t>
              </a:r>
            </a:p>
          </p:txBody>
        </p:sp>
        <p:sp>
          <p:nvSpPr>
            <p:cNvPr id="29705" name="Rectangle 9">
              <a:extLst>
                <a:ext uri="{FF2B5EF4-FFF2-40B4-BE49-F238E27FC236}">
                  <a16:creationId xmlns:a16="http://schemas.microsoft.com/office/drawing/2014/main" id="{5C7E3E7E-27CA-4C61-AC40-AB1D99E9F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229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c</a:t>
              </a:r>
            </a:p>
          </p:txBody>
        </p:sp>
        <p:sp>
          <p:nvSpPr>
            <p:cNvPr id="29706" name="Rectangle 10">
              <a:extLst>
                <a:ext uri="{FF2B5EF4-FFF2-40B4-BE49-F238E27FC236}">
                  <a16:creationId xmlns:a16="http://schemas.microsoft.com/office/drawing/2014/main" id="{C1E57865-3363-47F3-AE4E-E2196A0EF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63"/>
              <a:ext cx="20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{(f:3, c:3)}|a</a:t>
              </a:r>
            </a:p>
          </p:txBody>
        </p:sp>
        <p:sp>
          <p:nvSpPr>
            <p:cNvPr id="29707" name="Rectangle 11">
              <a:extLst>
                <a:ext uri="{FF2B5EF4-FFF2-40B4-BE49-F238E27FC236}">
                  <a16:creationId xmlns:a16="http://schemas.microsoft.com/office/drawing/2014/main" id="{4D1C161F-5F6E-4DC3-8536-C74625C2A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863"/>
              <a:ext cx="25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{(fc:3)}</a:t>
              </a:r>
            </a:p>
          </p:txBody>
        </p:sp>
        <p:sp>
          <p:nvSpPr>
            <p:cNvPr id="29708" name="Rectangle 12">
              <a:extLst>
                <a:ext uri="{FF2B5EF4-FFF2-40B4-BE49-F238E27FC236}">
                  <a16:creationId xmlns:a16="http://schemas.microsoft.com/office/drawing/2014/main" id="{7D5C91FD-63F1-4B9E-B620-4075D8D29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63"/>
              <a:ext cx="6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a</a:t>
              </a:r>
            </a:p>
          </p:txBody>
        </p:sp>
        <p:sp>
          <p:nvSpPr>
            <p:cNvPr id="29709" name="Rectangle 13">
              <a:extLst>
                <a:ext uri="{FF2B5EF4-FFF2-40B4-BE49-F238E27FC236}">
                  <a16:creationId xmlns:a16="http://schemas.microsoft.com/office/drawing/2014/main" id="{4D89216F-A3B3-4187-80CD-5D853EBE6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7"/>
              <a:ext cx="20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Empty</a:t>
              </a:r>
            </a:p>
          </p:txBody>
        </p:sp>
        <p:sp>
          <p:nvSpPr>
            <p:cNvPr id="29710" name="Rectangle 14">
              <a:extLst>
                <a:ext uri="{FF2B5EF4-FFF2-40B4-BE49-F238E27FC236}">
                  <a16:creationId xmlns:a16="http://schemas.microsoft.com/office/drawing/2014/main" id="{08B7C2DB-1E84-42B5-921A-C0891D7B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97"/>
              <a:ext cx="25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{(fca:1), (f:1), (c:1)}</a:t>
              </a:r>
            </a:p>
          </p:txBody>
        </p:sp>
        <p:sp>
          <p:nvSpPr>
            <p:cNvPr id="29711" name="Rectangle 15">
              <a:extLst>
                <a:ext uri="{FF2B5EF4-FFF2-40B4-BE49-F238E27FC236}">
                  <a16:creationId xmlns:a16="http://schemas.microsoft.com/office/drawing/2014/main" id="{1306D240-9FE4-4B8E-94C5-35B6F327C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97"/>
              <a:ext cx="6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b</a:t>
              </a:r>
            </a:p>
          </p:txBody>
        </p:sp>
        <p:sp>
          <p:nvSpPr>
            <p:cNvPr id="29712" name="Rectangle 16">
              <a:extLst>
                <a:ext uri="{FF2B5EF4-FFF2-40B4-BE49-F238E27FC236}">
                  <a16:creationId xmlns:a16="http://schemas.microsoft.com/office/drawing/2014/main" id="{5169D7DD-E4C4-46E1-88CD-07F37A8FC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31"/>
              <a:ext cx="20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{(f:3, c:3, a:3)}|m</a:t>
              </a:r>
            </a:p>
          </p:txBody>
        </p:sp>
        <p:sp>
          <p:nvSpPr>
            <p:cNvPr id="29713" name="Rectangle 17">
              <a:extLst>
                <a:ext uri="{FF2B5EF4-FFF2-40B4-BE49-F238E27FC236}">
                  <a16:creationId xmlns:a16="http://schemas.microsoft.com/office/drawing/2014/main" id="{7BFD56FE-EAC9-44E7-B7CF-7C295BEF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31"/>
              <a:ext cx="25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{(fca:2), (fcab:1)}</a:t>
              </a:r>
            </a:p>
          </p:txBody>
        </p:sp>
        <p:sp>
          <p:nvSpPr>
            <p:cNvPr id="29714" name="Rectangle 18">
              <a:extLst>
                <a:ext uri="{FF2B5EF4-FFF2-40B4-BE49-F238E27FC236}">
                  <a16:creationId xmlns:a16="http://schemas.microsoft.com/office/drawing/2014/main" id="{04A891F1-E7FD-4E34-96CC-F7BC0CCE6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131"/>
              <a:ext cx="6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m</a:t>
              </a:r>
            </a:p>
          </p:txBody>
        </p:sp>
        <p:sp>
          <p:nvSpPr>
            <p:cNvPr id="29715" name="Rectangle 19">
              <a:extLst>
                <a:ext uri="{FF2B5EF4-FFF2-40B4-BE49-F238E27FC236}">
                  <a16:creationId xmlns:a16="http://schemas.microsoft.com/office/drawing/2014/main" id="{05E6FDF7-72AF-4F3D-B94D-E97D3F33D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766"/>
              <a:ext cx="20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{(c:3)}|p</a:t>
              </a:r>
            </a:p>
          </p:txBody>
        </p:sp>
        <p:sp>
          <p:nvSpPr>
            <p:cNvPr id="29716" name="Rectangle 20">
              <a:extLst>
                <a:ext uri="{FF2B5EF4-FFF2-40B4-BE49-F238E27FC236}">
                  <a16:creationId xmlns:a16="http://schemas.microsoft.com/office/drawing/2014/main" id="{D6A9CE1E-D7BA-418D-9154-9F28DA7BA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66"/>
              <a:ext cx="25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{(fcam:2), (cb:1)}</a:t>
              </a:r>
            </a:p>
          </p:txBody>
        </p:sp>
        <p:sp>
          <p:nvSpPr>
            <p:cNvPr id="29717" name="Rectangle 21">
              <a:extLst>
                <a:ext uri="{FF2B5EF4-FFF2-40B4-BE49-F238E27FC236}">
                  <a16:creationId xmlns:a16="http://schemas.microsoft.com/office/drawing/2014/main" id="{5901BE62-F8E7-465E-85E8-33C72BB25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766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p</a:t>
              </a:r>
            </a:p>
          </p:txBody>
        </p:sp>
        <p:sp>
          <p:nvSpPr>
            <p:cNvPr id="29718" name="Rectangle 22">
              <a:extLst>
                <a:ext uri="{FF2B5EF4-FFF2-40B4-BE49-F238E27FC236}">
                  <a16:creationId xmlns:a16="http://schemas.microsoft.com/office/drawing/2014/main" id="{8432208E-EFB4-49DB-ACD2-438B1E34A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440"/>
              <a:ext cx="20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Conditional FP-tree</a:t>
              </a:r>
            </a:p>
          </p:txBody>
        </p:sp>
        <p:sp>
          <p:nvSpPr>
            <p:cNvPr id="29719" name="Rectangle 23">
              <a:extLst>
                <a:ext uri="{FF2B5EF4-FFF2-40B4-BE49-F238E27FC236}">
                  <a16:creationId xmlns:a16="http://schemas.microsoft.com/office/drawing/2014/main" id="{D55F47B5-E779-4813-BFAE-D0B2C1B3D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40"/>
              <a:ext cx="254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Conditional pattern-base</a:t>
              </a:r>
            </a:p>
          </p:txBody>
        </p:sp>
        <p:sp>
          <p:nvSpPr>
            <p:cNvPr id="29720" name="Rectangle 24">
              <a:extLst>
                <a:ext uri="{FF2B5EF4-FFF2-40B4-BE49-F238E27FC236}">
                  <a16:creationId xmlns:a16="http://schemas.microsoft.com/office/drawing/2014/main" id="{6E027D78-AA8A-4E9D-AC24-F877BF14E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0"/>
              <a:ext cx="6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ar-EG"/>
                <a:t>Item</a:t>
              </a:r>
            </a:p>
          </p:txBody>
        </p:sp>
        <p:sp>
          <p:nvSpPr>
            <p:cNvPr id="29721" name="Line 25">
              <a:extLst>
                <a:ext uri="{FF2B5EF4-FFF2-40B4-BE49-F238E27FC236}">
                  <a16:creationId xmlns:a16="http://schemas.microsoft.com/office/drawing/2014/main" id="{45713AC3-C09E-4AFA-9324-0E1ED4CB1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440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29722" name="Line 26">
              <a:extLst>
                <a:ext uri="{FF2B5EF4-FFF2-40B4-BE49-F238E27FC236}">
                  <a16:creationId xmlns:a16="http://schemas.microsoft.com/office/drawing/2014/main" id="{74B01E65-93D2-4D16-BDC9-B88C59CE3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766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29723" name="Line 27">
              <a:extLst>
                <a:ext uri="{FF2B5EF4-FFF2-40B4-BE49-F238E27FC236}">
                  <a16:creationId xmlns:a16="http://schemas.microsoft.com/office/drawing/2014/main" id="{B22819A2-61B2-4564-A38C-FF4352B54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131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29724" name="Line 28">
              <a:extLst>
                <a:ext uri="{FF2B5EF4-FFF2-40B4-BE49-F238E27FC236}">
                  <a16:creationId xmlns:a16="http://schemas.microsoft.com/office/drawing/2014/main" id="{E69197D2-D47E-4F73-86D1-D64FCF66E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97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29725" name="Line 29">
              <a:extLst>
                <a:ext uri="{FF2B5EF4-FFF2-40B4-BE49-F238E27FC236}">
                  <a16:creationId xmlns:a16="http://schemas.microsoft.com/office/drawing/2014/main" id="{CDEC6C60-EBB9-4965-913B-0D4465968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863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29726" name="Line 30">
              <a:extLst>
                <a:ext uri="{FF2B5EF4-FFF2-40B4-BE49-F238E27FC236}">
                  <a16:creationId xmlns:a16="http://schemas.microsoft.com/office/drawing/2014/main" id="{F1729462-3770-47DF-A0C6-ED94DAA81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229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29727" name="Line 31">
              <a:extLst>
                <a:ext uri="{FF2B5EF4-FFF2-40B4-BE49-F238E27FC236}">
                  <a16:creationId xmlns:a16="http://schemas.microsoft.com/office/drawing/2014/main" id="{AB554A7C-B2A8-43FE-9125-65B4E8818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594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29728" name="Line 32">
              <a:extLst>
                <a:ext uri="{FF2B5EF4-FFF2-40B4-BE49-F238E27FC236}">
                  <a16:creationId xmlns:a16="http://schemas.microsoft.com/office/drawing/2014/main" id="{0AB237BE-FF0B-4481-98CF-BFD622690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960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29729" name="Line 33">
              <a:extLst>
                <a:ext uri="{FF2B5EF4-FFF2-40B4-BE49-F238E27FC236}">
                  <a16:creationId xmlns:a16="http://schemas.microsoft.com/office/drawing/2014/main" id="{3C90C7B4-692E-4A83-BDD1-57D5B7367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440"/>
              <a:ext cx="0" cy="25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29730" name="Line 34">
              <a:extLst>
                <a:ext uri="{FF2B5EF4-FFF2-40B4-BE49-F238E27FC236}">
                  <a16:creationId xmlns:a16="http://schemas.microsoft.com/office/drawing/2014/main" id="{29F44D21-B461-46FD-9E69-347783AA4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440"/>
              <a:ext cx="0" cy="2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29731" name="Line 35">
              <a:extLst>
                <a:ext uri="{FF2B5EF4-FFF2-40B4-BE49-F238E27FC236}">
                  <a16:creationId xmlns:a16="http://schemas.microsoft.com/office/drawing/2014/main" id="{70520273-CE31-4942-8371-6D94BEB6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440"/>
              <a:ext cx="0" cy="2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29732" name="Line 36">
              <a:extLst>
                <a:ext uri="{FF2B5EF4-FFF2-40B4-BE49-F238E27FC236}">
                  <a16:creationId xmlns:a16="http://schemas.microsoft.com/office/drawing/2014/main" id="{BE6F2837-109D-46DA-9788-682A25047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1440"/>
              <a:ext cx="0" cy="25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</p:grpSp>
    </p:spTree>
  </p:cSld>
  <p:clrMapOvr>
    <a:masterClrMapping/>
  </p:clrMapOvr>
  <p:transition advClick="0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D777E73-9752-49B7-B350-298128709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6705600" cy="9906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Step 3: Recursively mine the conditional FP-tree</a:t>
            </a: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8479CE42-3B91-40CE-B6BB-EA6C3B2A1FE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057400"/>
            <a:ext cx="2068513" cy="2317750"/>
            <a:chOff x="3312" y="2736"/>
            <a:chExt cx="1303" cy="1460"/>
          </a:xfrm>
        </p:grpSpPr>
        <p:grpSp>
          <p:nvGrpSpPr>
            <p:cNvPr id="30724" name="Group 4">
              <a:extLst>
                <a:ext uri="{FF2B5EF4-FFF2-40B4-BE49-F238E27FC236}">
                  <a16:creationId xmlns:a16="http://schemas.microsoft.com/office/drawing/2014/main" id="{2D29638D-34C2-4540-BE43-61DF13547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30725" name="Text Box 5">
                <a:extLst>
                  <a:ext uri="{FF2B5EF4-FFF2-40B4-BE49-F238E27FC236}">
                    <a16:creationId xmlns:a16="http://schemas.microsoft.com/office/drawing/2014/main" id="{FB569AC4-97E6-41BE-9D3D-23D80878EA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ar-EG" sz="2000"/>
                  <a:t>{}</a:t>
                </a:r>
              </a:p>
            </p:txBody>
          </p:sp>
          <p:sp>
            <p:nvSpPr>
              <p:cNvPr id="30726" name="Text Box 6">
                <a:extLst>
                  <a:ext uri="{FF2B5EF4-FFF2-40B4-BE49-F238E27FC236}">
                    <a16:creationId xmlns:a16="http://schemas.microsoft.com/office/drawing/2014/main" id="{7C859544-50F5-4829-AB84-E5BB2E3AB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ar-EG" sz="2000" i="1"/>
                  <a:t>f:3</a:t>
                </a:r>
              </a:p>
            </p:txBody>
          </p:sp>
          <p:sp>
            <p:nvSpPr>
              <p:cNvPr id="30727" name="Text Box 7">
                <a:extLst>
                  <a:ext uri="{FF2B5EF4-FFF2-40B4-BE49-F238E27FC236}">
                    <a16:creationId xmlns:a16="http://schemas.microsoft.com/office/drawing/2014/main" id="{EBBA8AEB-23AC-4062-BA04-21A766EEE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ar-EG" sz="2000" i="1"/>
                  <a:t>c:3</a:t>
                </a:r>
              </a:p>
            </p:txBody>
          </p:sp>
          <p:sp>
            <p:nvSpPr>
              <p:cNvPr id="30728" name="Text Box 8">
                <a:extLst>
                  <a:ext uri="{FF2B5EF4-FFF2-40B4-BE49-F238E27FC236}">
                    <a16:creationId xmlns:a16="http://schemas.microsoft.com/office/drawing/2014/main" id="{60663E18-2454-436D-83B7-E6396702B9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ar-EG" sz="2000" i="1"/>
                  <a:t>a:3</a:t>
                </a:r>
              </a:p>
            </p:txBody>
          </p:sp>
          <p:cxnSp>
            <p:nvCxnSpPr>
              <p:cNvPr id="30729" name="AutoShape 9">
                <a:extLst>
                  <a:ext uri="{FF2B5EF4-FFF2-40B4-BE49-F238E27FC236}">
                    <a16:creationId xmlns:a16="http://schemas.microsoft.com/office/drawing/2014/main" id="{6F39F42F-08F1-4DB4-92F4-8F2A13D5C172}"/>
                  </a:ext>
                </a:extLst>
              </p:cNvPr>
              <p:cNvCxnSpPr>
                <a:cxnSpLocks noChangeShapeType="1"/>
                <a:stCxn id="30725" idx="2"/>
                <a:endCxn id="30726" idx="0"/>
              </p:cNvCxnSpPr>
              <p:nvPr/>
            </p:nvCxnSpPr>
            <p:spPr bwMode="auto">
              <a:xfrm>
                <a:off x="2447" y="2706"/>
                <a:ext cx="0" cy="1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30" name="AutoShape 10">
                <a:extLst>
                  <a:ext uri="{FF2B5EF4-FFF2-40B4-BE49-F238E27FC236}">
                    <a16:creationId xmlns:a16="http://schemas.microsoft.com/office/drawing/2014/main" id="{7EAC95CE-9F31-4372-85CA-AE4D229E5E54}"/>
                  </a:ext>
                </a:extLst>
              </p:cNvPr>
              <p:cNvCxnSpPr>
                <a:cxnSpLocks noChangeShapeType="1"/>
                <a:stCxn id="30726" idx="2"/>
                <a:endCxn id="30727" idx="0"/>
              </p:cNvCxnSpPr>
              <p:nvPr/>
            </p:nvCxnSpPr>
            <p:spPr bwMode="auto"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31" name="AutoShape 11">
                <a:extLst>
                  <a:ext uri="{FF2B5EF4-FFF2-40B4-BE49-F238E27FC236}">
                    <a16:creationId xmlns:a16="http://schemas.microsoft.com/office/drawing/2014/main" id="{AB1E4CA5-07FB-40ED-A109-AE4B5A0A31AF}"/>
                  </a:ext>
                </a:extLst>
              </p:cNvPr>
              <p:cNvCxnSpPr>
                <a:cxnSpLocks noChangeShapeType="1"/>
                <a:stCxn id="30727" idx="2"/>
                <a:endCxn id="30728" idx="0"/>
              </p:cNvCxnSpPr>
              <p:nvPr/>
            </p:nvCxnSpPr>
            <p:spPr bwMode="auto"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732" name="Text Box 12">
              <a:extLst>
                <a:ext uri="{FF2B5EF4-FFF2-40B4-BE49-F238E27FC236}">
                  <a16:creationId xmlns:a16="http://schemas.microsoft.com/office/drawing/2014/main" id="{B98F2E75-C95D-4921-8711-B1A806E34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984"/>
              <a:ext cx="13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1600" b="1" i="1"/>
                <a:t>m-conditional </a:t>
              </a:r>
              <a:r>
                <a:rPr lang="en-US" altLang="ar-EG" sz="1600" b="1"/>
                <a:t>FP-tree</a:t>
              </a:r>
              <a:endParaRPr lang="en-US" altLang="ar-EG" sz="1600" b="1" i="1"/>
            </a:p>
          </p:txBody>
        </p:sp>
      </p:grpSp>
      <p:sp>
        <p:nvSpPr>
          <p:cNvPr id="30733" name="Text Box 13">
            <a:extLst>
              <a:ext uri="{FF2B5EF4-FFF2-40B4-BE49-F238E27FC236}">
                <a16:creationId xmlns:a16="http://schemas.microsoft.com/office/drawing/2014/main" id="{BCBE2F6C-E725-4701-85EE-50272A969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2012950"/>
            <a:ext cx="3659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1800">
                <a:latin typeface="Tahoma" panose="020B0604030504040204" pitchFamily="34" charset="0"/>
              </a:rPr>
              <a:t>Cond. pattern base of “am”: (fc:3)</a:t>
            </a:r>
          </a:p>
        </p:txBody>
      </p:sp>
      <p:grpSp>
        <p:nvGrpSpPr>
          <p:cNvPr id="30734" name="Group 14">
            <a:extLst>
              <a:ext uri="{FF2B5EF4-FFF2-40B4-BE49-F238E27FC236}">
                <a16:creationId xmlns:a16="http://schemas.microsoft.com/office/drawing/2014/main" id="{0A79B5BC-DC0C-4EDA-B84C-F3753C7DE91B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371600"/>
            <a:ext cx="2170113" cy="1860550"/>
            <a:chOff x="4393" y="1248"/>
            <a:chExt cx="1367" cy="1172"/>
          </a:xfrm>
        </p:grpSpPr>
        <p:sp>
          <p:nvSpPr>
            <p:cNvPr id="30735" name="Text Box 15">
              <a:extLst>
                <a:ext uri="{FF2B5EF4-FFF2-40B4-BE49-F238E27FC236}">
                  <a16:creationId xmlns:a16="http://schemas.microsoft.com/office/drawing/2014/main" id="{E17898A8-0156-4513-AAF2-1ED71BEBE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248"/>
              <a:ext cx="2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/>
                <a:t>{}</a:t>
              </a:r>
            </a:p>
          </p:txBody>
        </p:sp>
        <p:sp>
          <p:nvSpPr>
            <p:cNvPr id="30736" name="Text Box 16">
              <a:extLst>
                <a:ext uri="{FF2B5EF4-FFF2-40B4-BE49-F238E27FC236}">
                  <a16:creationId xmlns:a16="http://schemas.microsoft.com/office/drawing/2014/main" id="{37C755E8-CE6D-436F-9540-7C8A57112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6" y="1632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f:3</a:t>
              </a:r>
            </a:p>
          </p:txBody>
        </p:sp>
        <p:sp>
          <p:nvSpPr>
            <p:cNvPr id="30737" name="Text Box 17">
              <a:extLst>
                <a:ext uri="{FF2B5EF4-FFF2-40B4-BE49-F238E27FC236}">
                  <a16:creationId xmlns:a16="http://schemas.microsoft.com/office/drawing/2014/main" id="{3345130B-5939-4663-A75C-0258EB3F6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1959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2000" i="1"/>
                <a:t>c:3</a:t>
              </a:r>
            </a:p>
          </p:txBody>
        </p:sp>
        <p:cxnSp>
          <p:nvCxnSpPr>
            <p:cNvPr id="30738" name="AutoShape 18">
              <a:extLst>
                <a:ext uri="{FF2B5EF4-FFF2-40B4-BE49-F238E27FC236}">
                  <a16:creationId xmlns:a16="http://schemas.microsoft.com/office/drawing/2014/main" id="{7E85FBC0-A314-4878-99A4-015F79F3AC9D}"/>
                </a:ext>
              </a:extLst>
            </p:cNvPr>
            <p:cNvCxnSpPr>
              <a:cxnSpLocks noChangeShapeType="1"/>
              <a:stCxn id="30735" idx="2"/>
              <a:endCxn id="30736" idx="0"/>
            </p:cNvCxnSpPr>
            <p:nvPr/>
          </p:nvCxnSpPr>
          <p:spPr bwMode="auto">
            <a:xfrm>
              <a:off x="5013" y="1498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9" name="AutoShape 19">
              <a:extLst>
                <a:ext uri="{FF2B5EF4-FFF2-40B4-BE49-F238E27FC236}">
                  <a16:creationId xmlns:a16="http://schemas.microsoft.com/office/drawing/2014/main" id="{58ED06C2-6BCA-440C-A3C3-9E1BB6C21D70}"/>
                </a:ext>
              </a:extLst>
            </p:cNvPr>
            <p:cNvCxnSpPr>
              <a:cxnSpLocks noChangeShapeType="1"/>
              <a:stCxn id="30736" idx="2"/>
              <a:endCxn id="30737" idx="0"/>
            </p:cNvCxnSpPr>
            <p:nvPr/>
          </p:nvCxnSpPr>
          <p:spPr bwMode="auto">
            <a:xfrm>
              <a:off x="5013" y="1882"/>
              <a:ext cx="0" cy="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40" name="Text Box 20">
              <a:extLst>
                <a:ext uri="{FF2B5EF4-FFF2-40B4-BE49-F238E27FC236}">
                  <a16:creationId xmlns:a16="http://schemas.microsoft.com/office/drawing/2014/main" id="{F0A55827-709B-4783-80B8-3709CCDE4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" y="2208"/>
              <a:ext cx="13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ar-EG" sz="1600" b="1" i="1"/>
                <a:t>am-conditional </a:t>
              </a:r>
              <a:r>
                <a:rPr lang="en-US" altLang="ar-EG" sz="1600" b="1"/>
                <a:t>FP-tree</a:t>
              </a:r>
              <a:endParaRPr lang="en-US" altLang="ar-EG" sz="1600" b="1" i="1"/>
            </a:p>
          </p:txBody>
        </p:sp>
      </p:grpSp>
      <p:sp>
        <p:nvSpPr>
          <p:cNvPr id="30741" name="Text Box 21">
            <a:extLst>
              <a:ext uri="{FF2B5EF4-FFF2-40B4-BE49-F238E27FC236}">
                <a16:creationId xmlns:a16="http://schemas.microsoft.com/office/drawing/2014/main" id="{A5906B6D-37AC-459B-87D9-BFB978AD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3538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1800">
                <a:latin typeface="Tahoma" panose="020B0604030504040204" pitchFamily="34" charset="0"/>
              </a:rPr>
              <a:t>Cond. pattern base of “cm”: (f:3)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C76F2DBD-ED96-4047-8077-158654FFF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38" y="3200400"/>
            <a:ext cx="42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/>
              <a:t>{}</a:t>
            </a:r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BF23452B-AD08-4658-BB54-53719851E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2688" y="3810000"/>
            <a:ext cx="465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i="1"/>
              <a:t>f:3</a:t>
            </a:r>
          </a:p>
        </p:txBody>
      </p:sp>
      <p:cxnSp>
        <p:nvCxnSpPr>
          <p:cNvPr id="30744" name="AutoShape 24">
            <a:extLst>
              <a:ext uri="{FF2B5EF4-FFF2-40B4-BE49-F238E27FC236}">
                <a16:creationId xmlns:a16="http://schemas.microsoft.com/office/drawing/2014/main" id="{4794E55D-7670-46CC-B290-8437AB555F32}"/>
              </a:ext>
            </a:extLst>
          </p:cNvPr>
          <p:cNvCxnSpPr>
            <a:cxnSpLocks noChangeShapeType="1"/>
            <a:stCxn id="30742" idx="2"/>
            <a:endCxn id="30743" idx="0"/>
          </p:cNvCxnSpPr>
          <p:nvPr/>
        </p:nvCxnSpPr>
        <p:spPr bwMode="auto">
          <a:xfrm>
            <a:off x="7766050" y="3597275"/>
            <a:ext cx="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5" name="Text Box 25">
            <a:extLst>
              <a:ext uri="{FF2B5EF4-FFF2-40B4-BE49-F238E27FC236}">
                <a16:creationId xmlns:a16="http://schemas.microsoft.com/office/drawing/2014/main" id="{3A92960B-5822-4719-8009-C34706EB5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215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1600" b="1" i="1"/>
              <a:t>cm-conditional </a:t>
            </a:r>
            <a:r>
              <a:rPr lang="en-US" altLang="ar-EG" sz="1600" b="1"/>
              <a:t>FP-tree</a:t>
            </a:r>
            <a:endParaRPr lang="en-US" altLang="ar-EG" sz="1600" b="1" i="1"/>
          </a:p>
        </p:txBody>
      </p:sp>
      <p:sp>
        <p:nvSpPr>
          <p:cNvPr id="30746" name="Text Box 26">
            <a:extLst>
              <a:ext uri="{FF2B5EF4-FFF2-40B4-BE49-F238E27FC236}">
                <a16:creationId xmlns:a16="http://schemas.microsoft.com/office/drawing/2014/main" id="{E9ADAA08-BAE8-4947-9222-8FB533E15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86400"/>
            <a:ext cx="3659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1800">
                <a:latin typeface="Tahoma" panose="020B0604030504040204" pitchFamily="34" charset="0"/>
              </a:rPr>
              <a:t>Cond. pattern base of “cam”: (f:3)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4BF64128-B797-49C5-A4CF-71CFBFF3C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876800"/>
            <a:ext cx="42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/>
              <a:t>{}</a:t>
            </a:r>
          </a:p>
        </p:txBody>
      </p:sp>
      <p:sp>
        <p:nvSpPr>
          <p:cNvPr id="30748" name="Text Box 28">
            <a:extLst>
              <a:ext uri="{FF2B5EF4-FFF2-40B4-BE49-F238E27FC236}">
                <a16:creationId xmlns:a16="http://schemas.microsoft.com/office/drawing/2014/main" id="{49B7FFDC-E297-4C28-9AAD-75003C1F4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8" y="5486400"/>
            <a:ext cx="465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i="1"/>
              <a:t>f:3</a:t>
            </a:r>
          </a:p>
        </p:txBody>
      </p:sp>
      <p:cxnSp>
        <p:nvCxnSpPr>
          <p:cNvPr id="30749" name="AutoShape 29">
            <a:extLst>
              <a:ext uri="{FF2B5EF4-FFF2-40B4-BE49-F238E27FC236}">
                <a16:creationId xmlns:a16="http://schemas.microsoft.com/office/drawing/2014/main" id="{75871033-9F02-4346-8270-D0AC26AD4D72}"/>
              </a:ext>
            </a:extLst>
          </p:cNvPr>
          <p:cNvCxnSpPr>
            <a:cxnSpLocks noChangeShapeType="1"/>
            <a:stCxn id="30747" idx="2"/>
            <a:endCxn id="30748" idx="0"/>
          </p:cNvCxnSpPr>
          <p:nvPr/>
        </p:nvCxnSpPr>
        <p:spPr bwMode="auto">
          <a:xfrm>
            <a:off x="5861050" y="5273675"/>
            <a:ext cx="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50" name="Text Box 30">
            <a:extLst>
              <a:ext uri="{FF2B5EF4-FFF2-40B4-BE49-F238E27FC236}">
                <a16:creationId xmlns:a16="http://schemas.microsoft.com/office/drawing/2014/main" id="{E7446DFA-3DD6-44CC-91F1-38B6F58C0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43600"/>
            <a:ext cx="226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1600" b="1" i="1"/>
              <a:t>cam-conditional </a:t>
            </a:r>
            <a:r>
              <a:rPr lang="en-US" altLang="ar-EG" sz="1600" b="1"/>
              <a:t>FP-tree</a:t>
            </a:r>
            <a:endParaRPr lang="en-US" altLang="ar-EG" sz="1600" b="1" i="1"/>
          </a:p>
        </p:txBody>
      </p:sp>
    </p:spTree>
  </p:cSld>
  <p:clrMapOvr>
    <a:masterClrMapping/>
  </p:clrMapOvr>
  <p:transition advClick="0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5A30FB4-ACAD-41CD-AF96-EB6722F19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3152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>
                <a:solidFill>
                  <a:schemeClr val="accent2"/>
                </a:solidFill>
              </a:rPr>
              <a:t>Single FP-tree Path Generation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9E9DF53-36E3-4798-BD4C-61B3CFFC4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82000" cy="1752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ar-EG" sz="2800"/>
              <a:t>Suppose an FP-tree T has a single path P</a:t>
            </a:r>
          </a:p>
          <a:p>
            <a:pPr>
              <a:lnSpc>
                <a:spcPct val="120000"/>
              </a:lnSpc>
            </a:pPr>
            <a:r>
              <a:rPr lang="en-US" altLang="ar-EG" sz="2800"/>
              <a:t>The complete set of frequent pattern of T can be generated by enumeration of all the combinations of the sub-paths of P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ADDCE545-8BA1-4852-8ED5-241A09DAE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3898900"/>
            <a:ext cx="42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/>
              <a:t>{}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D77D61CC-2442-440E-AA09-8AD72DD96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4508500"/>
            <a:ext cx="465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i="1"/>
              <a:t>f:3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AD93B2F5-8D48-4ABB-B39B-C74DE483A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5027613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i="1"/>
              <a:t>c:3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85A54E40-C607-4BA6-9D70-50BA37D8C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5561013"/>
            <a:ext cx="52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i="1"/>
              <a:t>a:3</a:t>
            </a:r>
          </a:p>
        </p:txBody>
      </p:sp>
      <p:cxnSp>
        <p:nvCxnSpPr>
          <p:cNvPr id="31752" name="AutoShape 8">
            <a:extLst>
              <a:ext uri="{FF2B5EF4-FFF2-40B4-BE49-F238E27FC236}">
                <a16:creationId xmlns:a16="http://schemas.microsoft.com/office/drawing/2014/main" id="{2849DC71-7D38-4D20-9037-4595AFB436B6}"/>
              </a:ext>
            </a:extLst>
          </p:cNvPr>
          <p:cNvCxnSpPr>
            <a:cxnSpLocks noChangeShapeType="1"/>
            <a:stCxn id="31748" idx="2"/>
            <a:endCxn id="31749" idx="0"/>
          </p:cNvCxnSpPr>
          <p:nvPr/>
        </p:nvCxnSpPr>
        <p:spPr bwMode="auto">
          <a:xfrm>
            <a:off x="3884613" y="4295775"/>
            <a:ext cx="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3" name="AutoShape 9">
            <a:extLst>
              <a:ext uri="{FF2B5EF4-FFF2-40B4-BE49-F238E27FC236}">
                <a16:creationId xmlns:a16="http://schemas.microsoft.com/office/drawing/2014/main" id="{DF8B85FB-31B2-4373-A4F9-643DD9D998A3}"/>
              </a:ext>
            </a:extLst>
          </p:cNvPr>
          <p:cNvCxnSpPr>
            <a:cxnSpLocks noChangeShapeType="1"/>
            <a:stCxn id="31749" idx="2"/>
            <a:endCxn id="31750" idx="0"/>
          </p:cNvCxnSpPr>
          <p:nvPr/>
        </p:nvCxnSpPr>
        <p:spPr bwMode="auto">
          <a:xfrm>
            <a:off x="3884613" y="4905375"/>
            <a:ext cx="0" cy="1222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4" name="AutoShape 10">
            <a:extLst>
              <a:ext uri="{FF2B5EF4-FFF2-40B4-BE49-F238E27FC236}">
                <a16:creationId xmlns:a16="http://schemas.microsoft.com/office/drawing/2014/main" id="{41BC302E-3666-49C0-8249-361CD40FDDE3}"/>
              </a:ext>
            </a:extLst>
          </p:cNvPr>
          <p:cNvCxnSpPr>
            <a:cxnSpLocks noChangeShapeType="1"/>
            <a:stCxn id="31750" idx="2"/>
            <a:endCxn id="31751" idx="0"/>
          </p:cNvCxnSpPr>
          <p:nvPr/>
        </p:nvCxnSpPr>
        <p:spPr bwMode="auto">
          <a:xfrm>
            <a:off x="3884613" y="5424488"/>
            <a:ext cx="0" cy="136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5" name="Text Box 11">
            <a:extLst>
              <a:ext uri="{FF2B5EF4-FFF2-40B4-BE49-F238E27FC236}">
                <a16:creationId xmlns:a16="http://schemas.microsoft.com/office/drawing/2014/main" id="{44DFAC9D-1D75-43E4-ACD2-6E361BEFF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6261100"/>
            <a:ext cx="2528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sz="2000" b="1" i="1"/>
              <a:t>m-conditional </a:t>
            </a:r>
            <a:r>
              <a:rPr lang="en-US" altLang="ar-EG" sz="2000" b="1"/>
              <a:t>FP-tree</a:t>
            </a:r>
            <a:endParaRPr lang="en-US" altLang="ar-EG" sz="2000" b="1" i="1"/>
          </a:p>
        </p:txBody>
      </p:sp>
      <p:sp>
        <p:nvSpPr>
          <p:cNvPr id="31756" name="Rectangle 12">
            <a:extLst>
              <a:ext uri="{FF2B5EF4-FFF2-40B4-BE49-F238E27FC236}">
                <a16:creationId xmlns:a16="http://schemas.microsoft.com/office/drawing/2014/main" id="{216C1CE3-A60E-4958-9149-65E309148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4140200"/>
            <a:ext cx="2540000" cy="197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ar-EG" sz="2000" b="1"/>
              <a:t>All frequent patterns concerning</a:t>
            </a:r>
            <a:r>
              <a:rPr lang="en-US" altLang="ar-EG" sz="2000" b="1" i="1"/>
              <a:t> m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ar-EG" sz="2000" b="1" i="1"/>
              <a:t>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ar-EG" sz="2000" b="1" i="1"/>
              <a:t>fm, cm, am,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ar-EG" sz="2000" b="1" i="1"/>
              <a:t>fcm, fam, cam,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ar-EG" sz="2000" b="1" i="1"/>
              <a:t>fcam</a:t>
            </a:r>
          </a:p>
        </p:txBody>
      </p:sp>
      <p:sp>
        <p:nvSpPr>
          <p:cNvPr id="31757" name="Rectangle 13">
            <a:extLst>
              <a:ext uri="{FF2B5EF4-FFF2-40B4-BE49-F238E27FC236}">
                <a16:creationId xmlns:a16="http://schemas.microsoft.com/office/drawing/2014/main" id="{0A135772-6723-472D-9069-CBBDFD621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0" y="4864100"/>
            <a:ext cx="49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ar-EG" b="1">
                <a:sym typeface="Wingdings 3" panose="05040102010807070707" pitchFamily="18" charset="2"/>
              </a:rPr>
              <a:t></a:t>
            </a:r>
          </a:p>
        </p:txBody>
      </p:sp>
    </p:spTree>
  </p:cSld>
  <p:clrMapOvr>
    <a:masterClrMapping/>
  </p:clrMapOvr>
  <p:transition advClick="0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D487C4D-BEB8-4675-8077-98DBF5439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1430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Principles of Frequent Pattern Growth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73C6E4D-94CA-4076-91DC-46548D8DA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ar-EG" sz="2800"/>
              <a:t>Pattern growth property</a:t>
            </a:r>
          </a:p>
          <a:p>
            <a:pPr lvl="1">
              <a:lnSpc>
                <a:spcPct val="120000"/>
              </a:lnSpc>
            </a:pPr>
            <a:r>
              <a:rPr lang="en-US" altLang="ar-EG" sz="2400"/>
              <a:t>Let </a:t>
            </a:r>
            <a:r>
              <a:rPr lang="en-US" altLang="ar-EG" sz="2400">
                <a:sym typeface="Symbol" panose="05050102010706020507" pitchFamily="18" charset="2"/>
              </a:rPr>
              <a:t> be a frequent itemset in DB, B be 's conditional pattern base, and  be an itemset in B.  Then     is a frequent itemset in DB iff  is frequent in B.  </a:t>
            </a:r>
          </a:p>
          <a:p>
            <a:pPr>
              <a:lnSpc>
                <a:spcPct val="120000"/>
              </a:lnSpc>
            </a:pPr>
            <a:r>
              <a:rPr lang="en-US" altLang="ar-EG" sz="2800"/>
              <a:t>“</a:t>
            </a:r>
            <a:r>
              <a:rPr lang="en-US" altLang="ar-EG" sz="2800" i="1"/>
              <a:t>abcdef</a:t>
            </a:r>
            <a:r>
              <a:rPr lang="en-US" altLang="ar-EG" sz="2800"/>
              <a:t> ” is a frequent pattern, if and only if</a:t>
            </a:r>
          </a:p>
          <a:p>
            <a:pPr lvl="1">
              <a:lnSpc>
                <a:spcPct val="120000"/>
              </a:lnSpc>
            </a:pPr>
            <a:r>
              <a:rPr lang="en-US" altLang="ar-EG" sz="2400"/>
              <a:t>“</a:t>
            </a:r>
            <a:r>
              <a:rPr lang="en-US" altLang="ar-EG" sz="2400" i="1"/>
              <a:t>abcde </a:t>
            </a:r>
            <a:r>
              <a:rPr lang="en-US" altLang="ar-EG" sz="2400"/>
              <a:t>” is a frequent pattern, and</a:t>
            </a:r>
          </a:p>
          <a:p>
            <a:pPr lvl="1">
              <a:lnSpc>
                <a:spcPct val="120000"/>
              </a:lnSpc>
            </a:pPr>
            <a:r>
              <a:rPr lang="en-US" altLang="ar-EG" sz="2400"/>
              <a:t>“</a:t>
            </a:r>
            <a:r>
              <a:rPr lang="en-US" altLang="ar-EG" sz="2400" i="1"/>
              <a:t>f</a:t>
            </a:r>
            <a:r>
              <a:rPr lang="en-US" altLang="ar-EG" sz="2400"/>
              <a:t> ” is frequent in the set of transactions containing “</a:t>
            </a:r>
            <a:r>
              <a:rPr lang="en-US" altLang="ar-EG" sz="2400" i="1"/>
              <a:t>abcde</a:t>
            </a:r>
            <a:r>
              <a:rPr lang="en-US" altLang="ar-EG" sz="2400"/>
              <a:t> ”</a:t>
            </a:r>
          </a:p>
        </p:txBody>
      </p:sp>
    </p:spTree>
  </p:cSld>
  <p:clrMapOvr>
    <a:masterClrMapping/>
  </p:clrMapOvr>
  <p:transition advClick="0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2C7D2FC-8991-4CE0-ABA6-D126D4067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467600" cy="9144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Why Is </a:t>
            </a:r>
            <a:r>
              <a:rPr lang="en-US" altLang="ar-EG" u="sng">
                <a:solidFill>
                  <a:schemeClr val="accent2"/>
                </a:solidFill>
              </a:rPr>
              <a:t>Frequent Pattern Growth</a:t>
            </a:r>
            <a:r>
              <a:rPr lang="en-US" altLang="ar-EG">
                <a:solidFill>
                  <a:schemeClr val="accent2"/>
                </a:solidFill>
              </a:rPr>
              <a:t> Fast?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3F8555A-F0EA-4E41-94E1-3291EA399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077200" cy="4572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ar-EG" sz="2800"/>
              <a:t>Our performance study shows</a:t>
            </a:r>
          </a:p>
          <a:p>
            <a:pPr lvl="1">
              <a:lnSpc>
                <a:spcPct val="130000"/>
              </a:lnSpc>
            </a:pPr>
            <a:r>
              <a:rPr lang="en-US" altLang="ar-EG" sz="2400"/>
              <a:t>FP-growth is an order of magnitude faster than Apriori, and is also faster than tree-projection</a:t>
            </a:r>
          </a:p>
          <a:p>
            <a:pPr>
              <a:lnSpc>
                <a:spcPct val="130000"/>
              </a:lnSpc>
            </a:pPr>
            <a:r>
              <a:rPr lang="en-US" altLang="ar-EG" sz="2800"/>
              <a:t>Reasoning</a:t>
            </a:r>
          </a:p>
          <a:p>
            <a:pPr lvl="1">
              <a:lnSpc>
                <a:spcPct val="130000"/>
              </a:lnSpc>
            </a:pPr>
            <a:r>
              <a:rPr lang="en-US" altLang="ar-EG" sz="2400"/>
              <a:t>No candidate generation, no candidate test</a:t>
            </a:r>
          </a:p>
          <a:p>
            <a:pPr lvl="1">
              <a:lnSpc>
                <a:spcPct val="130000"/>
              </a:lnSpc>
            </a:pPr>
            <a:r>
              <a:rPr lang="en-US" altLang="ar-EG" sz="2400"/>
              <a:t>Use compact data structure</a:t>
            </a:r>
          </a:p>
          <a:p>
            <a:pPr lvl="1">
              <a:lnSpc>
                <a:spcPct val="130000"/>
              </a:lnSpc>
            </a:pPr>
            <a:r>
              <a:rPr lang="en-US" altLang="ar-EG" sz="2400"/>
              <a:t>Eliminate repeated database scan</a:t>
            </a:r>
          </a:p>
          <a:p>
            <a:pPr lvl="1">
              <a:lnSpc>
                <a:spcPct val="130000"/>
              </a:lnSpc>
            </a:pPr>
            <a:r>
              <a:rPr lang="en-US" altLang="ar-EG" sz="2400"/>
              <a:t>Basic operation is counting and FP-tree building</a:t>
            </a:r>
          </a:p>
        </p:txBody>
      </p:sp>
    </p:spTree>
  </p:cSld>
  <p:clrMapOvr>
    <a:masterClrMapping/>
  </p:clrMapOvr>
  <p:transition advClick="0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1FC2B65-1207-44C6-8641-C16C4964E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533400"/>
            <a:ext cx="6248400" cy="6096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Association Mining?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290E208-6F8F-49F6-81E9-0AE995A33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SzPct val="80000"/>
            </a:pPr>
            <a:r>
              <a:rPr lang="en-US" altLang="ar-EG" sz="2800"/>
              <a:t>Association rule mining: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ar-EG" sz="2400"/>
              <a:t>Finding frequent patterns, associations, correlations, or causal structures among sets of items or objects in transaction databases, relational databases, and other information repositories.</a:t>
            </a:r>
          </a:p>
          <a:p>
            <a:pPr>
              <a:lnSpc>
                <a:spcPct val="90000"/>
              </a:lnSpc>
              <a:buSzPct val="80000"/>
            </a:pPr>
            <a:r>
              <a:rPr lang="en-US" altLang="ar-EG" sz="2800"/>
              <a:t>Applications: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ar-EG" sz="2400"/>
              <a:t>Basket data analysis, cross-marketing, catalog design, loss-leader analysis, clustering, classification, etc.</a:t>
            </a:r>
          </a:p>
          <a:p>
            <a:pPr>
              <a:lnSpc>
                <a:spcPct val="90000"/>
              </a:lnSpc>
              <a:buSzPct val="80000"/>
            </a:pPr>
            <a:r>
              <a:rPr lang="en-US" altLang="ar-EG" sz="2800"/>
              <a:t>Examples. 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ar-EG" sz="2400"/>
              <a:t>Rule form:  “</a:t>
            </a:r>
            <a:r>
              <a:rPr lang="en-US" altLang="ar-EG" sz="2400">
                <a:solidFill>
                  <a:schemeClr val="accent2"/>
                </a:solidFill>
              </a:rPr>
              <a:t>Body </a:t>
            </a:r>
            <a:r>
              <a:rPr lang="en-US" altLang="ar-EG" sz="2400">
                <a:solidFill>
                  <a:schemeClr val="accent2"/>
                </a:solidFill>
                <a:latin typeface="Symbol" panose="05050102010706020507" pitchFamily="18" charset="2"/>
              </a:rPr>
              <a:t>® H</a:t>
            </a:r>
            <a:r>
              <a:rPr lang="en-US" altLang="ar-EG" sz="2400">
                <a:solidFill>
                  <a:schemeClr val="accent2"/>
                </a:solidFill>
              </a:rPr>
              <a:t>ead [support, confidence]”.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ar-EG" sz="2400"/>
              <a:t>buys(x, “diapers”) </a:t>
            </a:r>
            <a:r>
              <a:rPr lang="en-US" altLang="ar-EG" sz="2400">
                <a:latin typeface="Symbol" panose="05050102010706020507" pitchFamily="18" charset="2"/>
              </a:rPr>
              <a:t>® </a:t>
            </a:r>
            <a:r>
              <a:rPr lang="en-US" altLang="ar-EG" sz="2400"/>
              <a:t> buys(x, “beers”) [0.5%, 60%]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ar-EG" sz="2400"/>
              <a:t>major(x, “CS”) ^ takes(x, “DB”) </a:t>
            </a:r>
            <a:r>
              <a:rPr lang="en-US" altLang="ar-EG" sz="2400">
                <a:latin typeface="Symbol" panose="05050102010706020507" pitchFamily="18" charset="2"/>
              </a:rPr>
              <a:t>®  </a:t>
            </a:r>
            <a:r>
              <a:rPr lang="en-US" altLang="ar-EG" sz="2400"/>
              <a:t>grade(x, “A”) [1%, 75%]</a:t>
            </a:r>
          </a:p>
        </p:txBody>
      </p:sp>
    </p:spTree>
  </p:cSld>
  <p:clrMapOvr>
    <a:masterClrMapping/>
  </p:clrMapOvr>
  <p:transition advClick="0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8555E9D-4FAF-4F6E-B404-CCE8989CD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0263" y="677863"/>
            <a:ext cx="7612062" cy="976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 sz="4000">
                <a:solidFill>
                  <a:schemeClr val="accent2"/>
                </a:solidFill>
              </a:rPr>
              <a:t>FP-growth vs. Apriori: Scalability With the Support Threshold</a:t>
            </a:r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1D06C5C9-DFEB-4F31-BF7A-995AD0A13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9812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600956" imgH="3286354" progId="Excel.Chart.8">
                  <p:embed/>
                </p:oleObj>
              </mc:Choice>
              <mc:Fallback>
                <p:oleObj name="Chart" r:id="rId3" imgW="4600956" imgH="3286354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>
            <a:extLst>
              <a:ext uri="{FF2B5EF4-FFF2-40B4-BE49-F238E27FC236}">
                <a16:creationId xmlns:a16="http://schemas.microsoft.com/office/drawing/2014/main" id="{459F8A0C-7559-46F8-939F-78901272D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81200"/>
            <a:ext cx="289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/>
              <a:t>Data set T25I20D10K</a:t>
            </a:r>
          </a:p>
        </p:txBody>
      </p:sp>
    </p:spTree>
  </p:cSld>
  <p:clrMapOvr>
    <a:masterClrMapping/>
  </p:clrMapOvr>
  <p:transition advClick="0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052D711-D4D3-42F5-A857-4C1CDB226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35038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FP-growth vs. Tree-Projection: Scalability with Support Threshold</a:t>
            </a: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6C1B66D2-FC0D-4110-85EF-76F911F40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133600"/>
          <a:ext cx="8382000" cy="481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858207" imgH="2791054" progId="Excel.Chart.8">
                  <p:embed/>
                </p:oleObj>
              </mc:Choice>
              <mc:Fallback>
                <p:oleObj name="Chart" r:id="rId3" imgW="4858207" imgH="2791054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33600"/>
                        <a:ext cx="8382000" cy="481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>
            <a:extLst>
              <a:ext uri="{FF2B5EF4-FFF2-40B4-BE49-F238E27FC236}">
                <a16:creationId xmlns:a16="http://schemas.microsoft.com/office/drawing/2014/main" id="{D3DBED55-7111-4CE2-9317-EE159D0A8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304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/>
              <a:t>Data set T25I20D100K</a:t>
            </a:r>
          </a:p>
        </p:txBody>
      </p:sp>
    </p:spTree>
  </p:cSld>
  <p:clrMapOvr>
    <a:masterClrMapping/>
  </p:clrMapOvr>
  <p:transition advClick="0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4D90192-BB4D-4E9B-8536-4F202294E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477000" cy="7620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 sz="4000">
                <a:solidFill>
                  <a:schemeClr val="accent2"/>
                </a:solidFill>
              </a:rPr>
              <a:t>Presentation of Association Rules (Table Form )</a:t>
            </a:r>
            <a:endParaRPr lang="en-US" altLang="ar-EG" sz="3600">
              <a:solidFill>
                <a:schemeClr val="accent2"/>
              </a:solidFill>
            </a:endParaRPr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61A40B16-4760-47B0-AD6D-2E24F2C18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82000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49965336-0069-4499-8950-4C6343F6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9916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1" name="Text Box 3">
            <a:extLst>
              <a:ext uri="{FF2B5EF4-FFF2-40B4-BE49-F238E27FC236}">
                <a16:creationId xmlns:a16="http://schemas.microsoft.com/office/drawing/2014/main" id="{74F2B7CC-892B-4C39-A18C-7AB783F51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275"/>
            <a:ext cx="883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ar-EG" sz="2800" b="1">
                <a:solidFill>
                  <a:schemeClr val="accent2"/>
                </a:solidFill>
              </a:rPr>
              <a:t>Visualization of Association Rule Using Plane Graph</a:t>
            </a:r>
          </a:p>
        </p:txBody>
      </p:sp>
    </p:spTree>
  </p:cSld>
  <p:clrMapOvr>
    <a:masterClrMapping/>
  </p:clrMapOvr>
  <p:transition advClick="0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7CA0865D-36ED-4000-A02D-5EC2A86E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9916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5" name="Text Box 3">
            <a:extLst>
              <a:ext uri="{FF2B5EF4-FFF2-40B4-BE49-F238E27FC236}">
                <a16:creationId xmlns:a16="http://schemas.microsoft.com/office/drawing/2014/main" id="{DBFA77D8-C0CF-4950-AD63-1947215B0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275"/>
            <a:ext cx="861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ar-EG" sz="2800" b="1">
                <a:solidFill>
                  <a:schemeClr val="accent2"/>
                </a:solidFill>
              </a:rPr>
              <a:t>Visualization of Association Rule Using Rule Graph</a:t>
            </a:r>
          </a:p>
        </p:txBody>
      </p:sp>
    </p:spTree>
  </p:cSld>
  <p:clrMapOvr>
    <a:masterClrMapping/>
  </p:clrMapOvr>
  <p:transition advClick="0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4228253-8C2A-4C3B-84BC-7DB409EEB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381000"/>
            <a:ext cx="3962400" cy="6096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>
                <a:solidFill>
                  <a:schemeClr val="accent2"/>
                </a:solidFill>
              </a:rPr>
              <a:t>Iceberg Queries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E073CA9-06A4-4D46-9664-9AFB6FDE7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64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ar-EG" sz="2800">
                <a:solidFill>
                  <a:schemeClr val="accent2"/>
                </a:solidFill>
              </a:rPr>
              <a:t>Icerberg query</a:t>
            </a:r>
            <a:r>
              <a:rPr lang="en-US" altLang="ar-EG" sz="2800"/>
              <a:t>: Compute aggregates over one or a set of attributes only for those whose aggregate values is above certain threshold</a:t>
            </a:r>
          </a:p>
          <a:p>
            <a:pPr>
              <a:lnSpc>
                <a:spcPct val="90000"/>
              </a:lnSpc>
            </a:pPr>
            <a:r>
              <a:rPr lang="en-US" altLang="ar-EG" sz="2800"/>
              <a:t>Example: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ar-EG" sz="2000" b="1">
                <a:solidFill>
                  <a:srgbClr val="170981"/>
                </a:solidFill>
              </a:rPr>
              <a:t>select</a:t>
            </a:r>
            <a:r>
              <a:rPr lang="en-US" altLang="ar-EG" sz="2000" b="1"/>
              <a:t> </a:t>
            </a:r>
            <a:r>
              <a:rPr lang="en-US" altLang="ar-EG" sz="2000"/>
              <a:t>P.custID, P.itemID, </a:t>
            </a:r>
            <a:r>
              <a:rPr lang="en-US" altLang="ar-EG" sz="2000" b="1"/>
              <a:t>sum</a:t>
            </a:r>
            <a:r>
              <a:rPr lang="en-US" altLang="ar-EG" sz="2000"/>
              <a:t>(P.qty)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ar-EG" sz="2000" b="1">
                <a:solidFill>
                  <a:srgbClr val="170981"/>
                </a:solidFill>
              </a:rPr>
              <a:t>from</a:t>
            </a:r>
            <a:r>
              <a:rPr lang="en-US" altLang="ar-EG" sz="2000"/>
              <a:t> purchase P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ar-EG" sz="2000" b="1">
                <a:solidFill>
                  <a:srgbClr val="170981"/>
                </a:solidFill>
              </a:rPr>
              <a:t>group by</a:t>
            </a:r>
            <a:r>
              <a:rPr lang="en-US" altLang="ar-EG" sz="2000"/>
              <a:t> P.custID, P.itemID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ar-EG" sz="2000" b="1">
                <a:solidFill>
                  <a:srgbClr val="170981"/>
                </a:solidFill>
              </a:rPr>
              <a:t>having</a:t>
            </a:r>
            <a:r>
              <a:rPr lang="en-US" altLang="ar-EG" sz="2000"/>
              <a:t> </a:t>
            </a:r>
            <a:r>
              <a:rPr lang="en-US" altLang="ar-EG" sz="2000" b="1"/>
              <a:t>sum</a:t>
            </a:r>
            <a:r>
              <a:rPr lang="en-US" altLang="ar-EG" sz="2000"/>
              <a:t>(P.qty) &gt;= 10</a:t>
            </a:r>
          </a:p>
          <a:p>
            <a:pPr>
              <a:lnSpc>
                <a:spcPct val="90000"/>
              </a:lnSpc>
            </a:pPr>
            <a:r>
              <a:rPr lang="en-US" altLang="ar-EG" sz="2800">
                <a:solidFill>
                  <a:schemeClr val="accent2"/>
                </a:solidFill>
              </a:rPr>
              <a:t>Compute</a:t>
            </a:r>
            <a:r>
              <a:rPr lang="en-US" altLang="ar-EG" sz="2800"/>
              <a:t> iceberg queries efficiently </a:t>
            </a:r>
            <a:r>
              <a:rPr lang="en-US" altLang="ar-EG" sz="2800">
                <a:solidFill>
                  <a:schemeClr val="accent2"/>
                </a:solidFill>
              </a:rPr>
              <a:t>by Apriori: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First compute lower dimensions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Then compute higher dimensions only when </a:t>
            </a:r>
            <a:r>
              <a:rPr lang="en-US" altLang="ar-EG" sz="2400">
                <a:solidFill>
                  <a:schemeClr val="accent2"/>
                </a:solidFill>
              </a:rPr>
              <a:t>all</a:t>
            </a:r>
            <a:r>
              <a:rPr lang="en-US" altLang="ar-EG" sz="2400">
                <a:solidFill>
                  <a:schemeClr val="hlink"/>
                </a:solidFill>
              </a:rPr>
              <a:t> </a:t>
            </a:r>
            <a:r>
              <a:rPr lang="en-US" altLang="ar-EG" sz="2400"/>
              <a:t>the lower ones are above the threshold</a:t>
            </a:r>
          </a:p>
        </p:txBody>
      </p:sp>
    </p:spTree>
  </p:cSld>
  <p:clrMapOvr>
    <a:masterClrMapping/>
  </p:clrMapOvr>
  <p:transition advClick="0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61C2DE1-7D41-439D-8F4F-BB7DC5224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7818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64EDAAF-7CDA-4375-9602-599B7A0CC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924800" cy="464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ar-EG" sz="2800"/>
              <a:t>Association rule mining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single-dimensional Boolean association rules from transactional databases</a:t>
            </a:r>
          </a:p>
          <a:p>
            <a:pPr>
              <a:lnSpc>
                <a:spcPct val="110000"/>
              </a:lnSpc>
            </a:pPr>
            <a:r>
              <a:rPr lang="en-US" altLang="ar-EG" sz="2800">
                <a:solidFill>
                  <a:schemeClr val="accent2"/>
                </a:solidFill>
              </a:rPr>
              <a:t>Mining multilevel association rules from transactional databases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multidimensional association rules from transactional databases and data warehouse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From association mining to correlation analysis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Constraint-based association mining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Summary</a:t>
            </a:r>
          </a:p>
        </p:txBody>
      </p:sp>
    </p:spTree>
  </p:cSld>
  <p:clrMapOvr>
    <a:masterClrMapping/>
  </p:clrMapOvr>
  <p:transition advClick="0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0E30DA7-E194-41DC-B4FC-8F79EE486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Multiple-Level Association Rules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A0A5038-FB06-4D61-AFBF-1B4475EAF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464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 sz="2800"/>
              <a:t>Items often form hierarchies.</a:t>
            </a:r>
          </a:p>
          <a:p>
            <a:pPr>
              <a:lnSpc>
                <a:spcPct val="90000"/>
              </a:lnSpc>
            </a:pPr>
            <a:r>
              <a:rPr lang="en-US" altLang="ar-EG" sz="2800"/>
              <a:t>Items at the lower level are expected to have lower support.</a:t>
            </a:r>
          </a:p>
          <a:p>
            <a:pPr>
              <a:lnSpc>
                <a:spcPct val="90000"/>
              </a:lnSpc>
            </a:pPr>
            <a:r>
              <a:rPr lang="en-US" altLang="ar-EG" sz="2800"/>
              <a:t>Rules regarding itemsets at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ar-EG" sz="2800"/>
              <a:t>    appropriate levels could be quite useful.</a:t>
            </a:r>
          </a:p>
          <a:p>
            <a:pPr>
              <a:lnSpc>
                <a:spcPct val="90000"/>
              </a:lnSpc>
            </a:pPr>
            <a:r>
              <a:rPr lang="en-US" altLang="ar-EG" sz="2800"/>
              <a:t>Transaction database can be encoded based on dimensions and levels</a:t>
            </a:r>
          </a:p>
          <a:p>
            <a:pPr>
              <a:lnSpc>
                <a:spcPct val="90000"/>
              </a:lnSpc>
            </a:pPr>
            <a:r>
              <a:rPr lang="en-US" altLang="ar-EG" sz="2800"/>
              <a:t>We can explore shared multi-level mining</a:t>
            </a:r>
          </a:p>
        </p:txBody>
      </p:sp>
      <p:grpSp>
        <p:nvGrpSpPr>
          <p:cNvPr id="41988" name="Group 4">
            <a:extLst>
              <a:ext uri="{FF2B5EF4-FFF2-40B4-BE49-F238E27FC236}">
                <a16:creationId xmlns:a16="http://schemas.microsoft.com/office/drawing/2014/main" id="{7DB185EC-3CDB-4DAF-8A3C-375DC691670B}"/>
              </a:ext>
            </a:extLst>
          </p:cNvPr>
          <p:cNvGrpSpPr>
            <a:grpSpLocks/>
          </p:cNvGrpSpPr>
          <p:nvPr/>
        </p:nvGrpSpPr>
        <p:grpSpPr bwMode="auto">
          <a:xfrm>
            <a:off x="4822825" y="1295400"/>
            <a:ext cx="4321175" cy="3089275"/>
            <a:chOff x="2870" y="1046"/>
            <a:chExt cx="2868" cy="2170"/>
          </a:xfrm>
        </p:grpSpPr>
        <p:sp>
          <p:nvSpPr>
            <p:cNvPr id="41989" name="Rectangle 5">
              <a:extLst>
                <a:ext uri="{FF2B5EF4-FFF2-40B4-BE49-F238E27FC236}">
                  <a16:creationId xmlns:a16="http://schemas.microsoft.com/office/drawing/2014/main" id="{11C28B50-3C13-4799-902F-15BB91DBA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" y="1046"/>
              <a:ext cx="544" cy="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ar-EG"/>
                <a:t>Food</a:t>
              </a:r>
            </a:p>
          </p:txBody>
        </p:sp>
        <p:sp>
          <p:nvSpPr>
            <p:cNvPr id="41990" name="Rectangle 6">
              <a:extLst>
                <a:ext uri="{FF2B5EF4-FFF2-40B4-BE49-F238E27FC236}">
                  <a16:creationId xmlns:a16="http://schemas.microsoft.com/office/drawing/2014/main" id="{44CACC72-F4BF-49B1-9607-0C036632B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" y="1594"/>
              <a:ext cx="577" cy="3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ar-EG"/>
                <a:t>bread</a:t>
              </a:r>
            </a:p>
          </p:txBody>
        </p:sp>
        <p:sp>
          <p:nvSpPr>
            <p:cNvPr id="41991" name="Rectangle 7">
              <a:extLst>
                <a:ext uri="{FF2B5EF4-FFF2-40B4-BE49-F238E27FC236}">
                  <a16:creationId xmlns:a16="http://schemas.microsoft.com/office/drawing/2014/main" id="{292B875C-0786-4556-857C-6BCAA10F5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1604"/>
              <a:ext cx="499" cy="3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ar-EG"/>
                <a:t>milk</a:t>
              </a:r>
            </a:p>
          </p:txBody>
        </p:sp>
        <p:sp>
          <p:nvSpPr>
            <p:cNvPr id="41992" name="Rectangle 8">
              <a:extLst>
                <a:ext uri="{FF2B5EF4-FFF2-40B4-BE49-F238E27FC236}">
                  <a16:creationId xmlns:a16="http://schemas.microsoft.com/office/drawing/2014/main" id="{9BF4554C-263E-49A8-888C-17B833D3D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2112"/>
              <a:ext cx="522" cy="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ar-EG"/>
                <a:t>skim</a:t>
              </a:r>
            </a:p>
          </p:txBody>
        </p:sp>
        <p:sp>
          <p:nvSpPr>
            <p:cNvPr id="41993" name="Rectangle 9">
              <a:extLst>
                <a:ext uri="{FF2B5EF4-FFF2-40B4-BE49-F238E27FC236}">
                  <a16:creationId xmlns:a16="http://schemas.microsoft.com/office/drawing/2014/main" id="{52732E49-F697-46D7-8B8E-9EBF9540C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612"/>
              <a:ext cx="668" cy="3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ar-EG"/>
                <a:t>Sunset</a:t>
              </a:r>
            </a:p>
          </p:txBody>
        </p:sp>
        <p:sp>
          <p:nvSpPr>
            <p:cNvPr id="41994" name="Rectangle 10">
              <a:extLst>
                <a:ext uri="{FF2B5EF4-FFF2-40B4-BE49-F238E27FC236}">
                  <a16:creationId xmlns:a16="http://schemas.microsoft.com/office/drawing/2014/main" id="{02870DFA-2756-426B-9C27-AA4C06645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2612"/>
              <a:ext cx="634" cy="3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ar-EG"/>
                <a:t>Fraser</a:t>
              </a:r>
            </a:p>
          </p:txBody>
        </p:sp>
        <p:sp>
          <p:nvSpPr>
            <p:cNvPr id="41995" name="Rectangle 11">
              <a:extLst>
                <a:ext uri="{FF2B5EF4-FFF2-40B4-BE49-F238E27FC236}">
                  <a16:creationId xmlns:a16="http://schemas.microsoft.com/office/drawing/2014/main" id="{B95CC5A9-1AF4-455B-814D-B09B6F8DF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2093"/>
              <a:ext cx="398" cy="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ar-EG"/>
                <a:t>2%</a:t>
              </a:r>
            </a:p>
          </p:txBody>
        </p:sp>
        <p:sp>
          <p:nvSpPr>
            <p:cNvPr id="41996" name="Line 12">
              <a:extLst>
                <a:ext uri="{FF2B5EF4-FFF2-40B4-BE49-F238E27FC236}">
                  <a16:creationId xmlns:a16="http://schemas.microsoft.com/office/drawing/2014/main" id="{1EAFF45D-78F7-4340-93D4-7183D57D7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344"/>
              <a:ext cx="307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ar-EG"/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AE79CA09-5F58-49F7-9510-028EC1022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363"/>
              <a:ext cx="355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ar-EG"/>
            </a:p>
          </p:txBody>
        </p:sp>
        <p:sp>
          <p:nvSpPr>
            <p:cNvPr id="41998" name="Line 14">
              <a:extLst>
                <a:ext uri="{FF2B5EF4-FFF2-40B4-BE49-F238E27FC236}">
                  <a16:creationId xmlns:a16="http://schemas.microsoft.com/office/drawing/2014/main" id="{D7B16DBA-2CE8-4431-94F6-A541DF7F5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0" y="1920"/>
              <a:ext cx="221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ar-EG"/>
            </a:p>
          </p:txBody>
        </p:sp>
        <p:sp>
          <p:nvSpPr>
            <p:cNvPr id="41999" name="Line 15">
              <a:extLst>
                <a:ext uri="{FF2B5EF4-FFF2-40B4-BE49-F238E27FC236}">
                  <a16:creationId xmlns:a16="http://schemas.microsoft.com/office/drawing/2014/main" id="{D8A07204-E506-4112-A11B-6D677C954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7" y="1930"/>
              <a:ext cx="269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ar-EG"/>
            </a:p>
          </p:txBody>
        </p:sp>
        <p:sp>
          <p:nvSpPr>
            <p:cNvPr id="42000" name="Line 16">
              <a:extLst>
                <a:ext uri="{FF2B5EF4-FFF2-40B4-BE49-F238E27FC236}">
                  <a16:creationId xmlns:a16="http://schemas.microsoft.com/office/drawing/2014/main" id="{49776BC2-A628-4B60-BAC5-45B6AED5E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9" y="2400"/>
              <a:ext cx="1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ar-EG"/>
            </a:p>
          </p:txBody>
        </p:sp>
        <p:sp>
          <p:nvSpPr>
            <p:cNvPr id="42001" name="Line 17">
              <a:extLst>
                <a:ext uri="{FF2B5EF4-FFF2-40B4-BE49-F238E27FC236}">
                  <a16:creationId xmlns:a16="http://schemas.microsoft.com/office/drawing/2014/main" id="{B6D3A2CE-94A8-41CC-987A-C386D85A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" y="2409"/>
              <a:ext cx="211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ar-EG"/>
            </a:p>
          </p:txBody>
        </p:sp>
        <p:sp>
          <p:nvSpPr>
            <p:cNvPr id="42002" name="Line 18">
              <a:extLst>
                <a:ext uri="{FF2B5EF4-FFF2-40B4-BE49-F238E27FC236}">
                  <a16:creationId xmlns:a16="http://schemas.microsoft.com/office/drawing/2014/main" id="{2A57F7CD-AEB7-45B9-9649-5284A3588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5" y="1910"/>
              <a:ext cx="163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ar-EG"/>
            </a:p>
          </p:txBody>
        </p:sp>
        <p:sp>
          <p:nvSpPr>
            <p:cNvPr id="42003" name="Rectangle 19">
              <a:extLst>
                <a:ext uri="{FF2B5EF4-FFF2-40B4-BE49-F238E27FC236}">
                  <a16:creationId xmlns:a16="http://schemas.microsoft.com/office/drawing/2014/main" id="{743BBDB5-4101-49EB-AD7C-FA9F5714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2093"/>
              <a:ext cx="577" cy="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ar-EG"/>
                <a:t>white</a:t>
              </a:r>
            </a:p>
          </p:txBody>
        </p:sp>
        <p:sp>
          <p:nvSpPr>
            <p:cNvPr id="42004" name="Rectangle 20">
              <a:extLst>
                <a:ext uri="{FF2B5EF4-FFF2-40B4-BE49-F238E27FC236}">
                  <a16:creationId xmlns:a16="http://schemas.microsoft.com/office/drawing/2014/main" id="{DF04CD83-BDE7-4658-9C31-22DA1CD5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2102"/>
              <a:ext cx="611" cy="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ar-EG"/>
                <a:t>wheat</a:t>
              </a:r>
            </a:p>
          </p:txBody>
        </p:sp>
        <p:sp>
          <p:nvSpPr>
            <p:cNvPr id="42005" name="Line 21">
              <a:extLst>
                <a:ext uri="{FF2B5EF4-FFF2-40B4-BE49-F238E27FC236}">
                  <a16:creationId xmlns:a16="http://schemas.microsoft.com/office/drawing/2014/main" id="{FF2C7DE1-4893-4D45-98C7-B3C9EB220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6" y="1920"/>
              <a:ext cx="211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ar-EG"/>
            </a:p>
          </p:txBody>
        </p:sp>
        <p:sp>
          <p:nvSpPr>
            <p:cNvPr id="42006" name="Line 22">
              <a:extLst>
                <a:ext uri="{FF2B5EF4-FFF2-40B4-BE49-F238E27FC236}">
                  <a16:creationId xmlns:a16="http://schemas.microsoft.com/office/drawing/2014/main" id="{33F9637C-5F5D-4E7E-930C-B39B12C10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0" y="2428"/>
              <a:ext cx="212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ar-EG"/>
            </a:p>
          </p:txBody>
        </p:sp>
        <p:sp>
          <p:nvSpPr>
            <p:cNvPr id="42007" name="Line 23">
              <a:extLst>
                <a:ext uri="{FF2B5EF4-FFF2-40B4-BE49-F238E27FC236}">
                  <a16:creationId xmlns:a16="http://schemas.microsoft.com/office/drawing/2014/main" id="{FCC95EBD-4C51-4A91-BC53-BE6F9306A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4" y="2918"/>
              <a:ext cx="163" cy="2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ar-EG"/>
            </a:p>
          </p:txBody>
        </p:sp>
        <p:sp>
          <p:nvSpPr>
            <p:cNvPr id="42008" name="Line 24">
              <a:extLst>
                <a:ext uri="{FF2B5EF4-FFF2-40B4-BE49-F238E27FC236}">
                  <a16:creationId xmlns:a16="http://schemas.microsoft.com/office/drawing/2014/main" id="{CD6E8DA9-9756-4AF4-9E67-8ACBC0CD8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" y="2947"/>
              <a:ext cx="14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ar-EG"/>
            </a:p>
          </p:txBody>
        </p:sp>
        <p:sp>
          <p:nvSpPr>
            <p:cNvPr id="42009" name="Line 25">
              <a:extLst>
                <a:ext uri="{FF2B5EF4-FFF2-40B4-BE49-F238E27FC236}">
                  <a16:creationId xmlns:a16="http://schemas.microsoft.com/office/drawing/2014/main" id="{76295D82-1152-4D64-859C-E80BEAFCC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" y="2918"/>
              <a:ext cx="125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ar-EG"/>
            </a:p>
          </p:txBody>
        </p:sp>
        <p:sp>
          <p:nvSpPr>
            <p:cNvPr id="42010" name="Line 26">
              <a:extLst>
                <a:ext uri="{FF2B5EF4-FFF2-40B4-BE49-F238E27FC236}">
                  <a16:creationId xmlns:a16="http://schemas.microsoft.com/office/drawing/2014/main" id="{ADF27B47-5029-447D-9F34-C0120C9A6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2928"/>
              <a:ext cx="125" cy="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ar-EG"/>
            </a:p>
          </p:txBody>
        </p:sp>
        <p:sp>
          <p:nvSpPr>
            <p:cNvPr id="42011" name="Line 27">
              <a:extLst>
                <a:ext uri="{FF2B5EF4-FFF2-40B4-BE49-F238E27FC236}">
                  <a16:creationId xmlns:a16="http://schemas.microsoft.com/office/drawing/2014/main" id="{BCC559BA-DB32-40CE-95A9-7DA08061C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9" y="2410"/>
              <a:ext cx="57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ar-EG"/>
            </a:p>
          </p:txBody>
        </p:sp>
        <p:sp>
          <p:nvSpPr>
            <p:cNvPr id="42012" name="Line 28">
              <a:extLst>
                <a:ext uri="{FF2B5EF4-FFF2-40B4-BE49-F238E27FC236}">
                  <a16:creationId xmlns:a16="http://schemas.microsoft.com/office/drawing/2014/main" id="{777C3856-B9F1-4BC4-BC46-9AE79EE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7" y="2410"/>
              <a:ext cx="57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ar-EG"/>
            </a:p>
          </p:txBody>
        </p:sp>
        <p:sp>
          <p:nvSpPr>
            <p:cNvPr id="42013" name="Line 29">
              <a:extLst>
                <a:ext uri="{FF2B5EF4-FFF2-40B4-BE49-F238E27FC236}">
                  <a16:creationId xmlns:a16="http://schemas.microsoft.com/office/drawing/2014/main" id="{0FB76C5A-8108-4971-B73C-7094BD31E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22" y="2410"/>
              <a:ext cx="116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ar-EG"/>
            </a:p>
          </p:txBody>
        </p:sp>
        <p:sp>
          <p:nvSpPr>
            <p:cNvPr id="42014" name="Line 30">
              <a:extLst>
                <a:ext uri="{FF2B5EF4-FFF2-40B4-BE49-F238E27FC236}">
                  <a16:creationId xmlns:a16="http://schemas.microsoft.com/office/drawing/2014/main" id="{A35B83FF-73A2-44E5-B766-4E0A19FBD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2" y="2390"/>
              <a:ext cx="134" cy="1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ar-EG"/>
            </a:p>
          </p:txBody>
        </p:sp>
      </p:grpSp>
      <p:graphicFrame>
        <p:nvGraphicFramePr>
          <p:cNvPr id="42015" name="Object 31">
            <a:extLst>
              <a:ext uri="{FF2B5EF4-FFF2-40B4-BE49-F238E27FC236}">
                <a16:creationId xmlns:a16="http://schemas.microsoft.com/office/drawing/2014/main" id="{A4634D79-47AF-4A53-BB4A-7E18508C5309}"/>
              </a:ext>
            </a:extLst>
          </p:cNvPr>
          <p:cNvGraphicFramePr>
            <a:graphicFrameLocks/>
          </p:cNvGraphicFramePr>
          <p:nvPr/>
        </p:nvGraphicFramePr>
        <p:xfrm>
          <a:off x="4648200" y="4403725"/>
          <a:ext cx="4495800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089240" imgH="2194560" progId="Word.Document.8">
                  <p:embed/>
                </p:oleObj>
              </mc:Choice>
              <mc:Fallback>
                <p:oleObj name="Document" r:id="rId3" imgW="4089240" imgH="2194560" progId="Word.Document.8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03725"/>
                        <a:ext cx="4495800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63069A4-8340-4E94-AD67-BB5D978AC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1325"/>
            <a:ext cx="8458200" cy="6858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>
                <a:solidFill>
                  <a:schemeClr val="accent2"/>
                </a:solidFill>
              </a:rPr>
              <a:t>Mining Multi-Level Associations</a:t>
            </a:r>
            <a:endParaRPr lang="en-US" altLang="ar-EG" sz="2800">
              <a:solidFill>
                <a:schemeClr val="accent2"/>
              </a:solidFill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6E3747A-0FC0-4827-AF48-0E3CDDC60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924800" cy="4741863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ar-EG" sz="2800"/>
              <a:t>A top_down, progressive deepening approach: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ar-EG"/>
              <a:t> </a:t>
            </a:r>
            <a:r>
              <a:rPr lang="en-US" altLang="ar-EG" sz="2400"/>
              <a:t>First find high-level strong rules: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ar-EG" sz="2400"/>
              <a:t>                                milk </a:t>
            </a:r>
            <a:r>
              <a:rPr lang="en-US" altLang="ar-EG" sz="2400" i="1">
                <a:latin typeface="Symbol" panose="05050102010706020507" pitchFamily="18" charset="2"/>
              </a:rPr>
              <a:t>®</a:t>
            </a:r>
            <a:r>
              <a:rPr lang="en-US" altLang="ar-EG" sz="2400"/>
              <a:t>   bread  [20%, 60%].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ar-EG" sz="2400"/>
              <a:t> Then find their lower-level “weaker” rules: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ar-EG" sz="2400"/>
              <a:t>                                2% milk </a:t>
            </a:r>
            <a:r>
              <a:rPr lang="en-US" altLang="ar-EG" sz="2400" i="1">
                <a:latin typeface="Symbol" panose="05050102010706020507" pitchFamily="18" charset="2"/>
              </a:rPr>
              <a:t>®</a:t>
            </a:r>
            <a:r>
              <a:rPr lang="en-US" altLang="ar-EG" sz="2400"/>
              <a:t>   wheat bread [6%, 50%].</a:t>
            </a:r>
          </a:p>
          <a:p>
            <a:pPr>
              <a:lnSpc>
                <a:spcPct val="90000"/>
              </a:lnSpc>
            </a:pPr>
            <a:r>
              <a:rPr lang="en-US" altLang="ar-EG" sz="2800"/>
              <a:t>Variations at mining multiple-level association rules.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Level-crossed association rules: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ar-EG" sz="2400"/>
              <a:t>               2% </a:t>
            </a:r>
            <a:r>
              <a:rPr lang="en-US" altLang="ar-EG" sz="2400" i="1"/>
              <a:t>milk </a:t>
            </a:r>
            <a:r>
              <a:rPr lang="en-US" altLang="ar-EG" sz="2800" i="1">
                <a:latin typeface="Symbol" panose="05050102010706020507" pitchFamily="18" charset="2"/>
              </a:rPr>
              <a:t>®</a:t>
            </a:r>
            <a:r>
              <a:rPr lang="en-US" altLang="ar-EG" sz="2400" i="1"/>
              <a:t>  </a:t>
            </a:r>
            <a:r>
              <a:rPr lang="en-US" altLang="ar-EG" sz="2400" i="1">
                <a:solidFill>
                  <a:srgbClr val="CC3300"/>
                </a:solidFill>
              </a:rPr>
              <a:t>Wonder</a:t>
            </a:r>
            <a:r>
              <a:rPr lang="en-US" altLang="ar-EG" sz="2400" i="1"/>
              <a:t> </a:t>
            </a:r>
            <a:r>
              <a:rPr lang="en-US" altLang="ar-EG" sz="2400" i="1">
                <a:solidFill>
                  <a:schemeClr val="bg2"/>
                </a:solidFill>
              </a:rPr>
              <a:t>wheat</a:t>
            </a:r>
            <a:r>
              <a:rPr lang="en-US" altLang="ar-EG" sz="2400" i="1"/>
              <a:t> bread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Association rules with multiple, alternative hierarchies: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ar-EG" sz="2400"/>
              <a:t>               2% </a:t>
            </a:r>
            <a:r>
              <a:rPr lang="en-US" altLang="ar-EG" sz="2400" i="1"/>
              <a:t>milk </a:t>
            </a:r>
            <a:r>
              <a:rPr lang="en-US" altLang="ar-EG" sz="2800" i="1">
                <a:latin typeface="Symbol" panose="05050102010706020507" pitchFamily="18" charset="2"/>
              </a:rPr>
              <a:t>®</a:t>
            </a:r>
            <a:r>
              <a:rPr lang="en-US" altLang="ar-EG" sz="2400" i="1"/>
              <a:t>  </a:t>
            </a:r>
            <a:r>
              <a:rPr lang="en-US" altLang="ar-EG" sz="2400" i="1">
                <a:solidFill>
                  <a:srgbClr val="CC3300"/>
                </a:solidFill>
              </a:rPr>
              <a:t>Wonder</a:t>
            </a:r>
            <a:r>
              <a:rPr lang="en-US" altLang="ar-EG" sz="2400" i="1"/>
              <a:t> bread</a:t>
            </a:r>
          </a:p>
        </p:txBody>
      </p:sp>
    </p:spTree>
  </p:cSld>
  <p:clrMapOvr>
    <a:masterClrMapping/>
  </p:clrMapOvr>
  <p:transition advClick="0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6603351-5923-41F1-AD03-50101D4AD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Multi-level Association: </a:t>
            </a:r>
            <a:r>
              <a:rPr lang="en-US" altLang="ar-EG" sz="3600">
                <a:solidFill>
                  <a:schemeClr val="accent2"/>
                </a:solidFill>
              </a:rPr>
              <a:t>Uniform Support vs. Reduced Support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8E571-4C94-4CF0-9EB6-EA15E6AD6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534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 sz="2400">
                <a:solidFill>
                  <a:schemeClr val="accent2"/>
                </a:solidFill>
              </a:rPr>
              <a:t>Uniform Support</a:t>
            </a:r>
            <a:r>
              <a:rPr lang="en-US" altLang="ar-EG" sz="2400"/>
              <a:t>: the same minimum support for all levels</a:t>
            </a:r>
          </a:p>
          <a:p>
            <a:pPr lvl="1">
              <a:lnSpc>
                <a:spcPct val="90000"/>
              </a:lnSpc>
            </a:pPr>
            <a:r>
              <a:rPr lang="en-US" altLang="ar-EG" sz="2000" b="1">
                <a:solidFill>
                  <a:schemeClr val="accent2"/>
                </a:solidFill>
              </a:rPr>
              <a:t>+</a:t>
            </a:r>
            <a:r>
              <a:rPr lang="en-US" altLang="ar-EG" sz="2000"/>
              <a:t> One minimum support threshold.   No need to examine itemsets containing any item whose ancestors do not have minimum support.</a:t>
            </a:r>
          </a:p>
          <a:p>
            <a:pPr lvl="1">
              <a:lnSpc>
                <a:spcPct val="90000"/>
              </a:lnSpc>
            </a:pPr>
            <a:r>
              <a:rPr lang="en-US" altLang="ar-EG" sz="2400">
                <a:solidFill>
                  <a:schemeClr val="accent2"/>
                </a:solidFill>
              </a:rPr>
              <a:t>–</a:t>
            </a:r>
            <a:r>
              <a:rPr lang="en-US" altLang="ar-EG" sz="2400"/>
              <a:t> </a:t>
            </a:r>
            <a:r>
              <a:rPr lang="en-US" altLang="ar-EG" sz="2000"/>
              <a:t>Lower level items do not occur as frequently. If support threshold </a:t>
            </a:r>
          </a:p>
          <a:p>
            <a:pPr lvl="2">
              <a:lnSpc>
                <a:spcPct val="90000"/>
              </a:lnSpc>
            </a:pPr>
            <a:r>
              <a:rPr lang="en-US" altLang="ar-EG" sz="2000"/>
              <a:t>too high </a:t>
            </a:r>
            <a:r>
              <a:rPr lang="en-US" altLang="ar-EG" sz="2000">
                <a:sym typeface="Symbol" panose="05050102010706020507" pitchFamily="18" charset="2"/>
              </a:rPr>
              <a:t> miss low level associations</a:t>
            </a:r>
          </a:p>
          <a:p>
            <a:pPr lvl="2">
              <a:lnSpc>
                <a:spcPct val="90000"/>
              </a:lnSpc>
            </a:pPr>
            <a:r>
              <a:rPr lang="en-US" altLang="ar-EG" sz="2000">
                <a:sym typeface="Symbol" panose="05050102010706020507" pitchFamily="18" charset="2"/>
              </a:rPr>
              <a:t>too low  generate too many high level associations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ar-EG" sz="2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ar-EG" sz="2400">
                <a:solidFill>
                  <a:schemeClr val="accent2"/>
                </a:solidFill>
              </a:rPr>
              <a:t>Reduced Support</a:t>
            </a:r>
            <a:r>
              <a:rPr lang="en-US" altLang="ar-EG" sz="2400"/>
              <a:t>: reduced minimum support at lower levels</a:t>
            </a:r>
          </a:p>
          <a:p>
            <a:pPr lvl="1">
              <a:lnSpc>
                <a:spcPct val="90000"/>
              </a:lnSpc>
            </a:pPr>
            <a:r>
              <a:rPr lang="en-US" altLang="ar-EG" sz="2000"/>
              <a:t>There are 4 search strategies:</a:t>
            </a:r>
          </a:p>
          <a:p>
            <a:pPr lvl="2">
              <a:lnSpc>
                <a:spcPct val="90000"/>
              </a:lnSpc>
            </a:pPr>
            <a:r>
              <a:rPr lang="en-US" altLang="ar-EG" sz="1800"/>
              <a:t>Level-by-level independent</a:t>
            </a:r>
          </a:p>
          <a:p>
            <a:pPr lvl="2">
              <a:lnSpc>
                <a:spcPct val="90000"/>
              </a:lnSpc>
            </a:pPr>
            <a:r>
              <a:rPr lang="en-US" altLang="ar-EG" sz="1800"/>
              <a:t>Level-cross filtering by k-itemset</a:t>
            </a:r>
          </a:p>
          <a:p>
            <a:pPr lvl="2">
              <a:lnSpc>
                <a:spcPct val="90000"/>
              </a:lnSpc>
            </a:pPr>
            <a:r>
              <a:rPr lang="en-US" altLang="ar-EG" sz="1800"/>
              <a:t>Level-cross filtering by single item</a:t>
            </a:r>
          </a:p>
          <a:p>
            <a:pPr lvl="2">
              <a:lnSpc>
                <a:spcPct val="90000"/>
              </a:lnSpc>
            </a:pPr>
            <a:r>
              <a:rPr lang="en-US" altLang="ar-EG" sz="1800"/>
              <a:t>Controlled level-cross filtering by single item (level passage threshold)</a:t>
            </a:r>
          </a:p>
        </p:txBody>
      </p:sp>
    </p:spTree>
  </p:cSld>
  <p:clrMapOvr>
    <a:masterClrMapping/>
  </p:clrMapOvr>
  <p:transition advClick="0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275AADA-6FD4-47A6-B44B-C402655C0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26438" cy="6858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Association Rules: Basic Concepts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E7053F7-8156-4ACE-A9FE-4842079F1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 sz="2800"/>
              <a:t>Given: (1) database of transactions, (2) each transaction is a list of items (purchased by a customer in a visit)</a:t>
            </a:r>
          </a:p>
          <a:p>
            <a:pPr>
              <a:lnSpc>
                <a:spcPct val="90000"/>
              </a:lnSpc>
            </a:pPr>
            <a:r>
              <a:rPr lang="en-US" altLang="ar-EG" sz="2800"/>
              <a:t>Find: </a:t>
            </a:r>
            <a:r>
              <a:rPr lang="en-US" altLang="ar-EG" sz="2800" u="sng">
                <a:solidFill>
                  <a:srgbClr val="F83F24"/>
                </a:solidFill>
              </a:rPr>
              <a:t>all</a:t>
            </a:r>
            <a:r>
              <a:rPr lang="en-US" altLang="ar-EG" sz="2800"/>
              <a:t> rules that correlate the presence of one set of items with that of another set of items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E.g., </a:t>
            </a:r>
            <a:r>
              <a:rPr lang="en-US" altLang="ar-EG" sz="2400" i="1">
                <a:solidFill>
                  <a:schemeClr val="accent2"/>
                </a:solidFill>
              </a:rPr>
              <a:t>98% of people who purchase tires and auto accessories also get automotive services done</a:t>
            </a:r>
          </a:p>
          <a:p>
            <a:pPr>
              <a:lnSpc>
                <a:spcPct val="90000"/>
              </a:lnSpc>
            </a:pPr>
            <a:r>
              <a:rPr lang="en-US" altLang="ar-EG" sz="2800"/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 altLang="ar-EG" sz="2400" i="1">
                <a:solidFill>
                  <a:schemeClr val="accent2"/>
                </a:solidFill>
              </a:rPr>
              <a:t>* </a:t>
            </a:r>
            <a:r>
              <a:rPr lang="en-US" altLang="ar-EG" sz="2400" i="1">
                <a:solidFill>
                  <a:schemeClr val="accent2"/>
                </a:solidFill>
                <a:sym typeface="Symbol" panose="05050102010706020507" pitchFamily="18" charset="2"/>
              </a:rPr>
              <a:t>   Maintenance Agreement</a:t>
            </a:r>
            <a:r>
              <a:rPr lang="en-US" altLang="ar-EG" sz="2400">
                <a:sym typeface="Symbol" panose="05050102010706020507" pitchFamily="18" charset="2"/>
              </a:rPr>
              <a:t> (What the store should do to boost Maintenance Agreement sales)</a:t>
            </a:r>
          </a:p>
          <a:p>
            <a:pPr lvl="1">
              <a:lnSpc>
                <a:spcPct val="90000"/>
              </a:lnSpc>
            </a:pPr>
            <a:r>
              <a:rPr lang="en-US" altLang="ar-EG" sz="2400" i="1">
                <a:solidFill>
                  <a:schemeClr val="accent2"/>
                </a:solidFill>
                <a:sym typeface="Symbol" panose="05050102010706020507" pitchFamily="18" charset="2"/>
              </a:rPr>
              <a:t>Home Electronics </a:t>
            </a:r>
            <a:r>
              <a:rPr lang="en-US" altLang="ar-EG" sz="2400" i="1">
                <a:solidFill>
                  <a:schemeClr val="accent2"/>
                </a:solidFill>
              </a:rPr>
              <a:t> </a:t>
            </a:r>
            <a:r>
              <a:rPr lang="en-US" altLang="ar-EG" sz="2400" i="1">
                <a:solidFill>
                  <a:schemeClr val="accent2"/>
                </a:solidFill>
                <a:sym typeface="Symbol" panose="05050102010706020507" pitchFamily="18" charset="2"/>
              </a:rPr>
              <a:t> *</a:t>
            </a:r>
            <a:r>
              <a:rPr lang="en-US" altLang="ar-EG" sz="2400">
                <a:sym typeface="Symbol" panose="05050102010706020507" pitchFamily="18" charset="2"/>
              </a:rPr>
              <a:t>  (What other products should the store stocks up?)</a:t>
            </a:r>
          </a:p>
          <a:p>
            <a:pPr lvl="1">
              <a:lnSpc>
                <a:spcPct val="90000"/>
              </a:lnSpc>
            </a:pPr>
            <a:r>
              <a:rPr lang="en-US" altLang="ar-EG" sz="2400">
                <a:solidFill>
                  <a:schemeClr val="accent2"/>
                </a:solidFill>
                <a:sym typeface="Symbol" panose="05050102010706020507" pitchFamily="18" charset="2"/>
              </a:rPr>
              <a:t>Attached mailing</a:t>
            </a:r>
            <a:r>
              <a:rPr lang="en-US" altLang="ar-EG" sz="2400">
                <a:sym typeface="Symbol" panose="05050102010706020507" pitchFamily="18" charset="2"/>
              </a:rPr>
              <a:t> in direct marketing</a:t>
            </a:r>
          </a:p>
          <a:p>
            <a:pPr lvl="1">
              <a:lnSpc>
                <a:spcPct val="90000"/>
              </a:lnSpc>
            </a:pPr>
            <a:r>
              <a:rPr lang="en-US" altLang="ar-EG" sz="2400">
                <a:sym typeface="Symbol" panose="05050102010706020507" pitchFamily="18" charset="2"/>
              </a:rPr>
              <a:t>Detecting </a:t>
            </a:r>
            <a:r>
              <a:rPr lang="en-US" altLang="ar-EG" sz="2400">
                <a:solidFill>
                  <a:schemeClr val="accent2"/>
                </a:solidFill>
                <a:sym typeface="Symbol" panose="05050102010706020507" pitchFamily="18" charset="2"/>
              </a:rPr>
              <a:t>“ping-pong”ing of patients</a:t>
            </a:r>
            <a:r>
              <a:rPr lang="en-US" altLang="ar-EG" sz="2400">
                <a:sym typeface="Symbol" panose="05050102010706020507" pitchFamily="18" charset="2"/>
              </a:rPr>
              <a:t>, faulty “collisions”</a:t>
            </a:r>
            <a:endParaRPr lang="en-US" altLang="ar-EG" sz="2400" i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advClick="0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79849C3-D628-4FD5-90A4-14BA65722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Uniform Support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DEC4BE6-9B0A-420B-985A-509D2075F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382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ar-EG" sz="3600"/>
              <a:t>Multi-level mining with uniform support</a:t>
            </a:r>
            <a:endParaRPr lang="en-US" altLang="ar-EG"/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03A227AD-6886-4508-9486-0EF10A64F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14600"/>
            <a:ext cx="2438400" cy="1014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ar-EG" b="1"/>
              <a:t>Milk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ar-EG" b="1"/>
              <a:t>[support = 10%]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A551E4D4-4D83-414C-99EA-67B41824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2286000" cy="1014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ar-EG" b="1"/>
              <a:t>2% Milk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ar-EG" b="1"/>
              <a:t>[support = 6%]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F5D4342D-13CE-4815-9FEA-67FDFDA21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19600"/>
            <a:ext cx="2286000" cy="1014413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ar-EG" b="1">
                <a:solidFill>
                  <a:schemeClr val="bg2"/>
                </a:solidFill>
              </a:rPr>
              <a:t>Skim Milk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ar-EG" b="1">
                <a:solidFill>
                  <a:schemeClr val="bg2"/>
                </a:solidFill>
              </a:rPr>
              <a:t>[support = 4%]</a:t>
            </a:r>
            <a:endParaRPr lang="en-US" altLang="ar-EG" b="1"/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0452A1C4-507E-4B86-9405-F0AC96E15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5814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46088" name="Line 8">
            <a:extLst>
              <a:ext uri="{FF2B5EF4-FFF2-40B4-BE49-F238E27FC236}">
                <a16:creationId xmlns:a16="http://schemas.microsoft.com/office/drawing/2014/main" id="{9B8FFFBE-B7F2-43D5-AC7F-42D0A50A8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505200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46089" name="Text Box 9">
            <a:extLst>
              <a:ext uri="{FF2B5EF4-FFF2-40B4-BE49-F238E27FC236}">
                <a16:creationId xmlns:a16="http://schemas.microsoft.com/office/drawing/2014/main" id="{52757CED-9389-4326-B1D7-CAC8CA809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14600"/>
            <a:ext cx="2085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b="1">
                <a:solidFill>
                  <a:srgbClr val="003366"/>
                </a:solidFill>
              </a:rPr>
              <a:t>Level 1</a:t>
            </a:r>
          </a:p>
          <a:p>
            <a:pPr eaLnBrk="0" hangingPunct="0"/>
            <a:r>
              <a:rPr lang="en-US" altLang="ar-EG" b="1">
                <a:solidFill>
                  <a:srgbClr val="003366"/>
                </a:solidFill>
              </a:rPr>
              <a:t>min_sup = 5%</a:t>
            </a:r>
          </a:p>
        </p:txBody>
      </p:sp>
      <p:sp>
        <p:nvSpPr>
          <p:cNvPr id="46090" name="Text Box 10">
            <a:extLst>
              <a:ext uri="{FF2B5EF4-FFF2-40B4-BE49-F238E27FC236}">
                <a16:creationId xmlns:a16="http://schemas.microsoft.com/office/drawing/2014/main" id="{94FD55A0-9A2E-468A-8CBF-E2521BF31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95800"/>
            <a:ext cx="2085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b="1">
                <a:solidFill>
                  <a:srgbClr val="003366"/>
                </a:solidFill>
              </a:rPr>
              <a:t>Level 2</a:t>
            </a:r>
          </a:p>
          <a:p>
            <a:pPr eaLnBrk="0" hangingPunct="0"/>
            <a:r>
              <a:rPr lang="en-US" altLang="ar-EG" b="1">
                <a:solidFill>
                  <a:srgbClr val="003366"/>
                </a:solidFill>
              </a:rPr>
              <a:t>min_sup = 5%</a:t>
            </a:r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3C0A3507-4558-4121-8FFD-7374E6BD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60198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u="sng">
                <a:solidFill>
                  <a:schemeClr val="hlink"/>
                </a:solidFill>
                <a:hlinkClick r:id="rId3" action="ppaction://hlinksldjump"/>
              </a:rPr>
              <a:t>Back</a:t>
            </a:r>
            <a:endParaRPr lang="en-US" altLang="ar-EG"/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A5815CA-CDA7-4B75-B8CB-657F56D4E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Reduced Support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0705B15-1D41-4EBA-87AF-78320F338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382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ar-EG" sz="3600"/>
              <a:t>Multi-level mining with reduced support</a:t>
            </a:r>
            <a:endParaRPr lang="en-US" altLang="ar-EG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4105FCEA-9F61-4E68-B661-261A40073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2286000" cy="1014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ar-EG" b="1"/>
              <a:t>2% Milk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ar-EG" b="1"/>
              <a:t>[support = 6%]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03B488CA-E5FA-4BF6-A7B6-B0B3C4002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19600"/>
            <a:ext cx="2286000" cy="1014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ar-EG" b="1"/>
              <a:t>Skim Milk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ar-EG" b="1"/>
              <a:t>[support = 4%]</a:t>
            </a:r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9A8EBE7A-C953-40A8-8C5F-256C68118B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5814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47111" name="Line 7">
            <a:extLst>
              <a:ext uri="{FF2B5EF4-FFF2-40B4-BE49-F238E27FC236}">
                <a16:creationId xmlns:a16="http://schemas.microsoft.com/office/drawing/2014/main" id="{8901621E-E1A8-4597-8EE1-DACB46B3A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505200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B0C9F722-F0E6-45A5-8A43-BE820FE3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14600"/>
            <a:ext cx="2085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b="1">
                <a:solidFill>
                  <a:srgbClr val="003366"/>
                </a:solidFill>
              </a:rPr>
              <a:t>Level 1</a:t>
            </a:r>
          </a:p>
          <a:p>
            <a:pPr eaLnBrk="0" hangingPunct="0"/>
            <a:r>
              <a:rPr lang="en-US" altLang="ar-EG" b="1">
                <a:solidFill>
                  <a:srgbClr val="003366"/>
                </a:solidFill>
              </a:rPr>
              <a:t>min_sup = 5%</a:t>
            </a:r>
          </a:p>
        </p:txBody>
      </p:sp>
      <p:sp>
        <p:nvSpPr>
          <p:cNvPr id="47113" name="Text Box 9">
            <a:extLst>
              <a:ext uri="{FF2B5EF4-FFF2-40B4-BE49-F238E27FC236}">
                <a16:creationId xmlns:a16="http://schemas.microsoft.com/office/drawing/2014/main" id="{B00C87EB-C5DA-4C0A-BB51-D614429B7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95800"/>
            <a:ext cx="2085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b="1">
                <a:solidFill>
                  <a:srgbClr val="003366"/>
                </a:solidFill>
              </a:rPr>
              <a:t>Level 2</a:t>
            </a:r>
          </a:p>
          <a:p>
            <a:pPr eaLnBrk="0" hangingPunct="0"/>
            <a:r>
              <a:rPr lang="en-US" altLang="ar-EG" b="1">
                <a:solidFill>
                  <a:srgbClr val="003366"/>
                </a:solidFill>
              </a:rPr>
              <a:t>min_sup = 3%</a:t>
            </a:r>
          </a:p>
        </p:txBody>
      </p:sp>
      <p:sp>
        <p:nvSpPr>
          <p:cNvPr id="47114" name="Text Box 10">
            <a:extLst>
              <a:ext uri="{FF2B5EF4-FFF2-40B4-BE49-F238E27FC236}">
                <a16:creationId xmlns:a16="http://schemas.microsoft.com/office/drawing/2014/main" id="{AC3CA331-2F1E-4C34-92BE-928E5F05A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60198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EG" u="sng">
                <a:solidFill>
                  <a:schemeClr val="hlink"/>
                </a:solidFill>
                <a:hlinkClick r:id="rId3" action="ppaction://hlinksldjump"/>
              </a:rPr>
              <a:t>Back</a:t>
            </a:r>
            <a:endParaRPr lang="en-US" altLang="ar-EG"/>
          </a:p>
        </p:txBody>
      </p:sp>
      <p:sp>
        <p:nvSpPr>
          <p:cNvPr id="47115" name="Text Box 11">
            <a:extLst>
              <a:ext uri="{FF2B5EF4-FFF2-40B4-BE49-F238E27FC236}">
                <a16:creationId xmlns:a16="http://schemas.microsoft.com/office/drawing/2014/main" id="{BFA37BC7-A797-4E93-87E3-0732EF51A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14600"/>
            <a:ext cx="2438400" cy="1014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ar-EG" b="1"/>
              <a:t>Milk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ar-EG" b="1"/>
              <a:t>[support = 10%]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692511D-B761-4E3C-84FE-0C6E5C0D8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239000" cy="7620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Multi-level Association: </a:t>
            </a:r>
            <a:r>
              <a:rPr lang="en-US" altLang="ar-EG" sz="3600">
                <a:solidFill>
                  <a:schemeClr val="accent2"/>
                </a:solidFill>
              </a:rPr>
              <a:t>Redundancy Filtering</a:t>
            </a:r>
            <a:endParaRPr lang="en-US" altLang="ar-EG">
              <a:solidFill>
                <a:schemeClr val="accent2"/>
              </a:solidFill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6C79388-A693-426C-ADF9-4D8EBF0DC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82000" cy="4357688"/>
          </a:xfrm>
        </p:spPr>
        <p:txBody>
          <a:bodyPr/>
          <a:lstStyle/>
          <a:p>
            <a:r>
              <a:rPr lang="en-US" altLang="ar-EG" sz="2800"/>
              <a:t>Some rules may be </a:t>
            </a:r>
            <a:r>
              <a:rPr lang="en-US" altLang="ar-EG" sz="2800">
                <a:solidFill>
                  <a:schemeClr val="accent2"/>
                </a:solidFill>
              </a:rPr>
              <a:t>redundant</a:t>
            </a:r>
            <a:r>
              <a:rPr lang="en-US" altLang="ar-EG" sz="2800"/>
              <a:t> due to “ancestor” relationships between items.</a:t>
            </a:r>
          </a:p>
          <a:p>
            <a:r>
              <a:rPr lang="en-US" altLang="ar-EG" sz="2800"/>
              <a:t>Example</a:t>
            </a:r>
          </a:p>
          <a:p>
            <a:pPr lvl="1"/>
            <a:r>
              <a:rPr lang="en-US" altLang="ar-EG" sz="2400">
                <a:solidFill>
                  <a:schemeClr val="accent2"/>
                </a:solidFill>
              </a:rPr>
              <a:t>milk </a:t>
            </a:r>
            <a:r>
              <a:rPr lang="en-US" altLang="ar-EG" sz="2400">
                <a:solidFill>
                  <a:schemeClr val="accent2"/>
                </a:solidFill>
                <a:sym typeface="Symbol" panose="05050102010706020507" pitchFamily="18" charset="2"/>
              </a:rPr>
              <a:t> wheat bread    </a:t>
            </a:r>
            <a:r>
              <a:rPr lang="en-US" altLang="ar-EG" sz="2000">
                <a:solidFill>
                  <a:schemeClr val="accent2"/>
                </a:solidFill>
                <a:sym typeface="Symbol" panose="05050102010706020507" pitchFamily="18" charset="2"/>
              </a:rPr>
              <a:t>[support = 8%, confidence = 70%]</a:t>
            </a:r>
            <a:endParaRPr lang="en-US" altLang="ar-EG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ar-EG" sz="2400">
                <a:solidFill>
                  <a:schemeClr val="accent2"/>
                </a:solidFill>
                <a:sym typeface="Symbol" panose="05050102010706020507" pitchFamily="18" charset="2"/>
              </a:rPr>
              <a:t>2% milk  wheat bread </a:t>
            </a:r>
            <a:r>
              <a:rPr lang="en-US" altLang="ar-EG" sz="2000">
                <a:solidFill>
                  <a:schemeClr val="accent2"/>
                </a:solidFill>
                <a:sym typeface="Symbol" panose="05050102010706020507" pitchFamily="18" charset="2"/>
              </a:rPr>
              <a:t>[support = 2%, confidence = 72%]</a:t>
            </a:r>
          </a:p>
          <a:p>
            <a:r>
              <a:rPr lang="en-US" altLang="ar-EG" sz="2800">
                <a:sym typeface="Symbol" panose="05050102010706020507" pitchFamily="18" charset="2"/>
              </a:rPr>
              <a:t>We say the first rule is an ancestor of the second rule.</a:t>
            </a:r>
          </a:p>
          <a:p>
            <a:r>
              <a:rPr lang="en-US" altLang="ar-EG" sz="2800"/>
              <a:t>A rule is redundant if its support is close to the “expected” value, based on the rule’s ancestor.</a:t>
            </a:r>
            <a:endParaRPr lang="en-US" altLang="ar-EG" sz="2800">
              <a:sym typeface="Symbol" panose="05050102010706020507" pitchFamily="18" charset="2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AF57BF20-D334-4A05-91CA-DEEB522A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1020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ar-EG" altLang="ar-EG"/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8261963-A280-4982-9FB4-EC2C6B520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 sz="4000">
                <a:solidFill>
                  <a:schemeClr val="accent2"/>
                </a:solidFill>
              </a:rPr>
              <a:t>Multi-Level Mining: Progressive Deepening</a:t>
            </a:r>
            <a:endParaRPr lang="en-US" altLang="ar-EG" sz="2400">
              <a:solidFill>
                <a:schemeClr val="accent2"/>
              </a:solidFill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C190B50-39AD-4E1A-998B-32939B596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741863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ar-EG" sz="2800"/>
              <a:t>A top-down, progressive deepening approach: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ar-EG"/>
              <a:t> </a:t>
            </a:r>
            <a:r>
              <a:rPr lang="en-US" altLang="ar-EG" sz="2400"/>
              <a:t>First mine high-level frequent items: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ar-EG" sz="2400"/>
              <a:t>                                milk (15%), bread (10%)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ar-EG" sz="2400"/>
              <a:t> Then mine their lower-level “weaker” frequent itemsets: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ar-EG" sz="2400"/>
              <a:t>                                2% milk (5%), wheat bread (4%)</a:t>
            </a:r>
          </a:p>
          <a:p>
            <a:pPr>
              <a:lnSpc>
                <a:spcPct val="90000"/>
              </a:lnSpc>
            </a:pPr>
            <a:r>
              <a:rPr lang="en-US" altLang="ar-EG" sz="2800"/>
              <a:t>Different min_support threshold across multi-levels lead to different algorithms: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If adopting the same </a:t>
            </a:r>
            <a:r>
              <a:rPr lang="en-US" altLang="ar-EG" sz="2400" i="1"/>
              <a:t>min_support</a:t>
            </a:r>
            <a:r>
              <a:rPr lang="en-US" altLang="ar-EG" sz="2400"/>
              <a:t> across multi-levels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ar-EG" sz="2000"/>
              <a:t>then toss </a:t>
            </a:r>
            <a:r>
              <a:rPr lang="en-US" altLang="ar-EG" sz="2000" i="1"/>
              <a:t>t</a:t>
            </a:r>
            <a:r>
              <a:rPr lang="en-US" altLang="ar-EG" sz="2000"/>
              <a:t> if any of </a:t>
            </a:r>
            <a:r>
              <a:rPr lang="en-US" altLang="ar-EG" sz="2000" i="1"/>
              <a:t>t</a:t>
            </a:r>
            <a:r>
              <a:rPr lang="en-US" altLang="ar-EG" sz="2000"/>
              <a:t>’s ancestors is infrequent.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If adopting reduced </a:t>
            </a:r>
            <a:r>
              <a:rPr lang="en-US" altLang="ar-EG" sz="2400" i="1"/>
              <a:t>min_support</a:t>
            </a:r>
            <a:r>
              <a:rPr lang="en-US" altLang="ar-EG" sz="2400"/>
              <a:t> at lower levels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ar-EG" sz="2000"/>
              <a:t>then examine only those descendents whose ancestor’s support is frequent/non-negligible.</a:t>
            </a:r>
          </a:p>
        </p:txBody>
      </p:sp>
    </p:spTree>
  </p:cSld>
  <p:clrMapOvr>
    <a:masterClrMapping/>
  </p:clrMapOvr>
  <p:transition advClick="0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D8ADC33-E4CC-4BDC-AA45-10A1F69B7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6858000" cy="8382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Progressive Refinement of Data Mining Quality</a:t>
            </a:r>
            <a:endParaRPr lang="en-US" altLang="ar-EG" sz="3600">
              <a:solidFill>
                <a:schemeClr val="accent2"/>
              </a:solidFill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C93742C-C268-4E7B-AE7D-231F00F0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ar-EG" sz="2800">
                <a:solidFill>
                  <a:schemeClr val="accent2"/>
                </a:solidFill>
              </a:rPr>
              <a:t>Why progressive refinement?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Mining operator can be expensive or cheap, fine or rough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Trade speed with quality: step-by-step refinement.</a:t>
            </a:r>
          </a:p>
          <a:p>
            <a:pPr>
              <a:lnSpc>
                <a:spcPct val="110000"/>
              </a:lnSpc>
            </a:pPr>
            <a:r>
              <a:rPr lang="en-US" altLang="ar-EG" sz="2800">
                <a:solidFill>
                  <a:schemeClr val="accent2"/>
                </a:solidFill>
              </a:rPr>
              <a:t>Superset coverage property:</a:t>
            </a:r>
            <a:r>
              <a:rPr lang="en-US" altLang="ar-EG" sz="280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Preserve all the positive answers</a:t>
            </a:r>
            <a:r>
              <a:rPr lang="en-US" altLang="ar-EG" sz="2400">
                <a:cs typeface="Tahoma" panose="020B0604030504040204" pitchFamily="34" charset="0"/>
              </a:rPr>
              <a:t>—</a:t>
            </a:r>
            <a:r>
              <a:rPr lang="en-US" altLang="ar-EG" sz="2400"/>
              <a:t>allow a positive false test but not a false negative test.</a:t>
            </a:r>
          </a:p>
          <a:p>
            <a:pPr>
              <a:lnSpc>
                <a:spcPct val="110000"/>
              </a:lnSpc>
            </a:pPr>
            <a:r>
              <a:rPr lang="en-US" altLang="ar-EG" sz="2800">
                <a:solidFill>
                  <a:schemeClr val="accent2"/>
                </a:solidFill>
              </a:rPr>
              <a:t>Two- or multi-step mining: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First apply rough/cheap operator (superset coverage)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Then apply expensive algorithm on a substantially reduced candidate set (Koperski &amp; Han, </a:t>
            </a:r>
            <a:r>
              <a:rPr lang="en-US" altLang="ar-EG" sz="2400">
                <a:solidFill>
                  <a:srgbClr val="170981"/>
                </a:solidFill>
              </a:rPr>
              <a:t>SSD’95</a:t>
            </a:r>
            <a:r>
              <a:rPr lang="en-US" altLang="ar-EG" sz="2400"/>
              <a:t>).</a:t>
            </a:r>
          </a:p>
        </p:txBody>
      </p:sp>
    </p:spTree>
  </p:cSld>
  <p:clrMapOvr>
    <a:masterClrMapping/>
  </p:clrMapOvr>
  <p:transition advClick="0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6EDB01D-BE8E-4BDD-AED3-55F6E0D94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8382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Progressive Refinement Mining of Spatial Association Rules</a:t>
            </a:r>
            <a:endParaRPr lang="en-US" altLang="ar-EG" sz="4000">
              <a:solidFill>
                <a:schemeClr val="accent2"/>
              </a:solidFill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E016B32-AAEB-4B77-A2AD-648D3CC70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05800" cy="3962400"/>
          </a:xfrm>
        </p:spPr>
        <p:txBody>
          <a:bodyPr/>
          <a:lstStyle/>
          <a:p>
            <a:r>
              <a:rPr lang="en-US" altLang="ar-EG" sz="2800"/>
              <a:t>Hierarchy of spatial relationship:</a:t>
            </a:r>
          </a:p>
          <a:p>
            <a:pPr lvl="1"/>
            <a:r>
              <a:rPr lang="en-US" altLang="ar-EG" sz="2400"/>
              <a:t>“g_close_to”: near_by, touch, intersect, contain, etc.</a:t>
            </a:r>
          </a:p>
          <a:p>
            <a:pPr lvl="1"/>
            <a:r>
              <a:rPr lang="en-US" altLang="ar-EG" sz="2400"/>
              <a:t>First search for rough relationship and then refine it.</a:t>
            </a:r>
          </a:p>
          <a:p>
            <a:r>
              <a:rPr lang="en-US" altLang="ar-EG" sz="2800"/>
              <a:t>Two-step mining of spatial association:</a:t>
            </a:r>
          </a:p>
          <a:p>
            <a:pPr lvl="1"/>
            <a:r>
              <a:rPr lang="en-US" altLang="ar-EG" sz="2400"/>
              <a:t>Step 1: rough spatial computation (as a filter) </a:t>
            </a:r>
          </a:p>
          <a:p>
            <a:pPr lvl="2"/>
            <a:r>
              <a:rPr lang="en-US" altLang="ar-EG" sz="2000"/>
              <a:t> Using MBR or R-tree for rough estimation.</a:t>
            </a:r>
          </a:p>
          <a:p>
            <a:pPr lvl="1"/>
            <a:r>
              <a:rPr lang="en-US" altLang="ar-EG" sz="2400"/>
              <a:t>Step2: Detailed spatial algorithm (as refinement)</a:t>
            </a:r>
          </a:p>
          <a:p>
            <a:pPr lvl="2"/>
            <a:r>
              <a:rPr lang="en-US" altLang="ar-EG" sz="2000"/>
              <a:t> Apply only to those objects which have passed the rough spatial association test (no less than </a:t>
            </a:r>
            <a:r>
              <a:rPr lang="en-US" altLang="ar-EG" sz="2000" i="1"/>
              <a:t>min_support</a:t>
            </a:r>
            <a:r>
              <a:rPr lang="en-US" altLang="ar-EG" sz="2000"/>
              <a:t>)</a:t>
            </a:r>
            <a:endParaRPr lang="en-US" altLang="ar-EG"/>
          </a:p>
        </p:txBody>
      </p:sp>
      <p:sp>
        <p:nvSpPr>
          <p:cNvPr id="52228" name="Line 4">
            <a:extLst>
              <a:ext uri="{FF2B5EF4-FFF2-40B4-BE49-F238E27FC236}">
                <a16:creationId xmlns:a16="http://schemas.microsoft.com/office/drawing/2014/main" id="{AE5BD612-D2E4-4F04-9C08-70F0C755C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60198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19384486-0AC3-4EDF-B446-4AF0214C3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1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8E343A8C-5326-4B28-9879-0A699C6D35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5638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A89E9E20-FD61-4735-92E8-F8C0719B2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63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8E065C55-2E2D-4635-BF8E-DD7BE1A0B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638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33" name="Line 9">
            <a:extLst>
              <a:ext uri="{FF2B5EF4-FFF2-40B4-BE49-F238E27FC236}">
                <a16:creationId xmlns:a16="http://schemas.microsoft.com/office/drawing/2014/main" id="{E09A191A-DC3A-4E95-AEFD-256A7E93D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6019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34" name="Line 10">
            <a:extLst>
              <a:ext uri="{FF2B5EF4-FFF2-40B4-BE49-F238E27FC236}">
                <a16:creationId xmlns:a16="http://schemas.microsoft.com/office/drawing/2014/main" id="{3F9D9319-1CB1-499D-9074-65BB25210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6248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35" name="Line 11">
            <a:extLst>
              <a:ext uri="{FF2B5EF4-FFF2-40B4-BE49-F238E27FC236}">
                <a16:creationId xmlns:a16="http://schemas.microsoft.com/office/drawing/2014/main" id="{6CFA2BE7-7A57-40D3-800D-B446205212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56388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36" name="Line 12">
            <a:extLst>
              <a:ext uri="{FF2B5EF4-FFF2-40B4-BE49-F238E27FC236}">
                <a16:creationId xmlns:a16="http://schemas.microsoft.com/office/drawing/2014/main" id="{D96AFE90-9295-4B5A-AEA6-7CC325D00E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64008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37" name="Line 13">
            <a:extLst>
              <a:ext uri="{FF2B5EF4-FFF2-40B4-BE49-F238E27FC236}">
                <a16:creationId xmlns:a16="http://schemas.microsoft.com/office/drawing/2014/main" id="{747591F0-5B3B-4C62-B08E-9770CA1F19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60198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38" name="Line 14">
            <a:extLst>
              <a:ext uri="{FF2B5EF4-FFF2-40B4-BE49-F238E27FC236}">
                <a16:creationId xmlns:a16="http://schemas.microsoft.com/office/drawing/2014/main" id="{9D11A4AD-E960-4F1C-B873-1227208106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5638800"/>
            <a:ext cx="2286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39" name="Line 15">
            <a:extLst>
              <a:ext uri="{FF2B5EF4-FFF2-40B4-BE49-F238E27FC236}">
                <a16:creationId xmlns:a16="http://schemas.microsoft.com/office/drawing/2014/main" id="{9136FDBB-1B34-4056-B7FE-CD182DBBC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486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40" name="Line 16">
            <a:extLst>
              <a:ext uri="{FF2B5EF4-FFF2-40B4-BE49-F238E27FC236}">
                <a16:creationId xmlns:a16="http://schemas.microsoft.com/office/drawing/2014/main" id="{4715070B-B9B5-4993-9DCE-B2CE1763B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19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41" name="Line 17">
            <a:extLst>
              <a:ext uri="{FF2B5EF4-FFF2-40B4-BE49-F238E27FC236}">
                <a16:creationId xmlns:a16="http://schemas.microsoft.com/office/drawing/2014/main" id="{7E138316-B34F-4F53-9B2A-E279E8FDB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400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26A45557-EE90-4D6A-8DB8-DD05E8526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26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43" name="Oval 19">
            <a:extLst>
              <a:ext uri="{FF2B5EF4-FFF2-40B4-BE49-F238E27FC236}">
                <a16:creationId xmlns:a16="http://schemas.microsoft.com/office/drawing/2014/main" id="{4442B899-EB64-4BBC-986B-6700D3D84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44" name="Rectangle 20">
            <a:extLst>
              <a:ext uri="{FF2B5EF4-FFF2-40B4-BE49-F238E27FC236}">
                <a16:creationId xmlns:a16="http://schemas.microsoft.com/office/drawing/2014/main" id="{45BB966F-1DFB-40B0-8848-CB54661D7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9436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45" name="Rectangle 21">
            <a:extLst>
              <a:ext uri="{FF2B5EF4-FFF2-40B4-BE49-F238E27FC236}">
                <a16:creationId xmlns:a16="http://schemas.microsoft.com/office/drawing/2014/main" id="{B44FDB73-734A-43A6-B878-2D34A4011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1722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46" name="Rectangle 22">
            <a:extLst>
              <a:ext uri="{FF2B5EF4-FFF2-40B4-BE49-F238E27FC236}">
                <a16:creationId xmlns:a16="http://schemas.microsoft.com/office/drawing/2014/main" id="{F53E81DC-4D10-40D2-9F57-2AD16D40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47" name="Rectangle 23">
            <a:extLst>
              <a:ext uri="{FF2B5EF4-FFF2-40B4-BE49-F238E27FC236}">
                <a16:creationId xmlns:a16="http://schemas.microsoft.com/office/drawing/2014/main" id="{90FB7EA4-4A78-4207-B5B6-D253B352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61722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48" name="Oval 24">
            <a:extLst>
              <a:ext uri="{FF2B5EF4-FFF2-40B4-BE49-F238E27FC236}">
                <a16:creationId xmlns:a16="http://schemas.microsoft.com/office/drawing/2014/main" id="{9F05A36A-B66E-42C9-9FD0-C1FF9D5E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49" name="Oval 25">
            <a:extLst>
              <a:ext uri="{FF2B5EF4-FFF2-40B4-BE49-F238E27FC236}">
                <a16:creationId xmlns:a16="http://schemas.microsoft.com/office/drawing/2014/main" id="{B068896C-ABDF-4610-8F59-8C42D0BCC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50" name="Oval 26">
            <a:extLst>
              <a:ext uri="{FF2B5EF4-FFF2-40B4-BE49-F238E27FC236}">
                <a16:creationId xmlns:a16="http://schemas.microsoft.com/office/drawing/2014/main" id="{9CAB61BB-B8B1-4F77-9112-BCA39E494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51" name="Oval 27">
            <a:extLst>
              <a:ext uri="{FF2B5EF4-FFF2-40B4-BE49-F238E27FC236}">
                <a16:creationId xmlns:a16="http://schemas.microsoft.com/office/drawing/2014/main" id="{3FCC74F1-6494-49F2-8ED3-041156B7F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52" name="Oval 28">
            <a:extLst>
              <a:ext uri="{FF2B5EF4-FFF2-40B4-BE49-F238E27FC236}">
                <a16:creationId xmlns:a16="http://schemas.microsoft.com/office/drawing/2014/main" id="{9062AD6B-424E-46A3-8444-996E83062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53" name="Oval 29">
            <a:extLst>
              <a:ext uri="{FF2B5EF4-FFF2-40B4-BE49-F238E27FC236}">
                <a16:creationId xmlns:a16="http://schemas.microsoft.com/office/drawing/2014/main" id="{AC7F852F-5F20-4B9E-ADE7-EB4A4B95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54" name="Oval 30">
            <a:extLst>
              <a:ext uri="{FF2B5EF4-FFF2-40B4-BE49-F238E27FC236}">
                <a16:creationId xmlns:a16="http://schemas.microsoft.com/office/drawing/2014/main" id="{4C776764-73FF-4779-B40C-1784B5B95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17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55" name="Oval 31">
            <a:extLst>
              <a:ext uri="{FF2B5EF4-FFF2-40B4-BE49-F238E27FC236}">
                <a16:creationId xmlns:a16="http://schemas.microsoft.com/office/drawing/2014/main" id="{FB62CDDE-1C5F-4351-85BE-1BD3742A7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24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56" name="Oval 32">
            <a:extLst>
              <a:ext uri="{FF2B5EF4-FFF2-40B4-BE49-F238E27FC236}">
                <a16:creationId xmlns:a16="http://schemas.microsoft.com/office/drawing/2014/main" id="{DBA84168-A3C3-43F3-8C42-FDD92F48B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617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57" name="Rectangle 33">
            <a:extLst>
              <a:ext uri="{FF2B5EF4-FFF2-40B4-BE49-F238E27FC236}">
                <a16:creationId xmlns:a16="http://schemas.microsoft.com/office/drawing/2014/main" id="{447A85F7-2EC5-4DB3-8AAB-07A7DF807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172200"/>
            <a:ext cx="152400" cy="1524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58" name="Rectangle 34">
            <a:extLst>
              <a:ext uri="{FF2B5EF4-FFF2-40B4-BE49-F238E27FC236}">
                <a16:creationId xmlns:a16="http://schemas.microsoft.com/office/drawing/2014/main" id="{E525B196-5EE5-46A4-A04E-A3EC73B1F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943600"/>
            <a:ext cx="609600" cy="381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59" name="Rectangle 35">
            <a:extLst>
              <a:ext uri="{FF2B5EF4-FFF2-40B4-BE49-F238E27FC236}">
                <a16:creationId xmlns:a16="http://schemas.microsoft.com/office/drawing/2014/main" id="{15292DEC-C959-4005-BC92-DA29FEC07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0"/>
            <a:ext cx="304800" cy="381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60" name="Rectangle 36">
            <a:extLst>
              <a:ext uri="{FF2B5EF4-FFF2-40B4-BE49-F238E27FC236}">
                <a16:creationId xmlns:a16="http://schemas.microsoft.com/office/drawing/2014/main" id="{709963A8-039C-4C49-A218-F2D8B42E2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381000" cy="3048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61" name="Rectangle 37">
            <a:extLst>
              <a:ext uri="{FF2B5EF4-FFF2-40B4-BE49-F238E27FC236}">
                <a16:creationId xmlns:a16="http://schemas.microsoft.com/office/drawing/2014/main" id="{FD25AACE-4C26-440D-A161-71A0E90F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791200"/>
            <a:ext cx="609600" cy="381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62" name="Rectangle 38">
            <a:extLst>
              <a:ext uri="{FF2B5EF4-FFF2-40B4-BE49-F238E27FC236}">
                <a16:creationId xmlns:a16="http://schemas.microsoft.com/office/drawing/2014/main" id="{7D4F25AA-7793-4A0D-9F4D-F88F005A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86400"/>
            <a:ext cx="609600" cy="381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63" name="Rectangle 39">
            <a:extLst>
              <a:ext uri="{FF2B5EF4-FFF2-40B4-BE49-F238E27FC236}">
                <a16:creationId xmlns:a16="http://schemas.microsoft.com/office/drawing/2014/main" id="{37FA2FB0-A7DB-4012-9D53-8D6D74F3A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867400"/>
            <a:ext cx="609600" cy="381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64" name="Rectangle 40">
            <a:extLst>
              <a:ext uri="{FF2B5EF4-FFF2-40B4-BE49-F238E27FC236}">
                <a16:creationId xmlns:a16="http://schemas.microsoft.com/office/drawing/2014/main" id="{C1C3B08F-6DD2-4937-BE39-F2A32D72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867400"/>
            <a:ext cx="304800" cy="2286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65" name="Rectangle 41">
            <a:extLst>
              <a:ext uri="{FF2B5EF4-FFF2-40B4-BE49-F238E27FC236}">
                <a16:creationId xmlns:a16="http://schemas.microsoft.com/office/drawing/2014/main" id="{85C71A94-B01C-4E4A-ADA9-9B470803F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86400"/>
            <a:ext cx="228600" cy="1524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66" name="Rectangle 42">
            <a:extLst>
              <a:ext uri="{FF2B5EF4-FFF2-40B4-BE49-F238E27FC236}">
                <a16:creationId xmlns:a16="http://schemas.microsoft.com/office/drawing/2014/main" id="{7E67B86D-EC56-44A5-BB85-49D7EDDC3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172200"/>
            <a:ext cx="609600" cy="381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67" name="Rectangle 43">
            <a:extLst>
              <a:ext uri="{FF2B5EF4-FFF2-40B4-BE49-F238E27FC236}">
                <a16:creationId xmlns:a16="http://schemas.microsoft.com/office/drawing/2014/main" id="{2FA52F1B-100B-4231-B1F8-C911F49C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172200"/>
            <a:ext cx="228600" cy="2286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68" name="Rectangle 44">
            <a:extLst>
              <a:ext uri="{FF2B5EF4-FFF2-40B4-BE49-F238E27FC236}">
                <a16:creationId xmlns:a16="http://schemas.microsoft.com/office/drawing/2014/main" id="{08EF3CCA-B52E-495A-A1D0-16920DEE8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86400"/>
            <a:ext cx="228600" cy="1524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69" name="Rectangle 45">
            <a:extLst>
              <a:ext uri="{FF2B5EF4-FFF2-40B4-BE49-F238E27FC236}">
                <a16:creationId xmlns:a16="http://schemas.microsoft.com/office/drawing/2014/main" id="{B9FF20C7-0695-4FB1-AA85-BB684A43E9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05200" y="5562600"/>
            <a:ext cx="76200" cy="762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70" name="Rectangle 46">
            <a:extLst>
              <a:ext uri="{FF2B5EF4-FFF2-40B4-BE49-F238E27FC236}">
                <a16:creationId xmlns:a16="http://schemas.microsoft.com/office/drawing/2014/main" id="{E0E51A19-40E5-4F32-83C8-FE405D7DD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400800"/>
            <a:ext cx="152400" cy="1524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71" name="Rectangle 47">
            <a:extLst>
              <a:ext uri="{FF2B5EF4-FFF2-40B4-BE49-F238E27FC236}">
                <a16:creationId xmlns:a16="http://schemas.microsoft.com/office/drawing/2014/main" id="{CECA0481-6DD4-4F93-B413-F1EF42696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152400" cy="1524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72" name="Rectangle 48">
            <a:extLst>
              <a:ext uri="{FF2B5EF4-FFF2-40B4-BE49-F238E27FC236}">
                <a16:creationId xmlns:a16="http://schemas.microsoft.com/office/drawing/2014/main" id="{191E6043-98FF-4677-8E56-7B79F498B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73" name="Rectangle 49">
            <a:extLst>
              <a:ext uri="{FF2B5EF4-FFF2-40B4-BE49-F238E27FC236}">
                <a16:creationId xmlns:a16="http://schemas.microsoft.com/office/drawing/2014/main" id="{565D5E47-B698-4477-98AC-7869928E4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638800"/>
            <a:ext cx="228600" cy="2286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74" name="Rectangle 50">
            <a:extLst>
              <a:ext uri="{FF2B5EF4-FFF2-40B4-BE49-F238E27FC236}">
                <a16:creationId xmlns:a16="http://schemas.microsoft.com/office/drawing/2014/main" id="{970DFD71-3B3A-4D9E-A0C6-C400183A9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6096000"/>
            <a:ext cx="381000" cy="4572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75" name="Rectangle 51">
            <a:extLst>
              <a:ext uri="{FF2B5EF4-FFF2-40B4-BE49-F238E27FC236}">
                <a16:creationId xmlns:a16="http://schemas.microsoft.com/office/drawing/2014/main" id="{D0404498-2378-40FB-A755-60DC80EFD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86400"/>
            <a:ext cx="381000" cy="381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52276" name="Rectangle 52">
            <a:extLst>
              <a:ext uri="{FF2B5EF4-FFF2-40B4-BE49-F238E27FC236}">
                <a16:creationId xmlns:a16="http://schemas.microsoft.com/office/drawing/2014/main" id="{C4DA7F3D-4322-4993-950F-4814E9932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86400"/>
            <a:ext cx="228600" cy="3048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  <p:transition advClick="0"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E429057-9B38-41D4-9511-DFA912603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7818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1F73DFF-3F7F-4B3F-9658-160680BBB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64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ar-EG" sz="2800"/>
              <a:t>Association rule mining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single-dimensional Boolean association rules from transactional databases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multilevel association rules from transactional databases</a:t>
            </a:r>
          </a:p>
          <a:p>
            <a:pPr>
              <a:lnSpc>
                <a:spcPct val="110000"/>
              </a:lnSpc>
            </a:pPr>
            <a:r>
              <a:rPr lang="en-US" altLang="ar-EG" sz="2800">
                <a:solidFill>
                  <a:schemeClr val="accent2"/>
                </a:solidFill>
              </a:rPr>
              <a:t>Mining multidimensional association rules from transactional databases and data warehouse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From association mining to correlation analysis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Constraint-based association mining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Summary</a:t>
            </a:r>
          </a:p>
        </p:txBody>
      </p:sp>
    </p:spTree>
  </p:cSld>
  <p:clrMapOvr>
    <a:masterClrMapping/>
  </p:clrMapOvr>
  <p:transition advClick="0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0E06515-0AC9-4113-B789-C08003468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Multi-Dimensional Association: Concepts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7160034-A23B-4014-9E45-C35A4E11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953000"/>
          </a:xfrm>
        </p:spPr>
        <p:txBody>
          <a:bodyPr/>
          <a:lstStyle/>
          <a:p>
            <a:r>
              <a:rPr lang="en-US" altLang="ar-EG" sz="2800"/>
              <a:t>Single-dimensional rules:</a:t>
            </a:r>
          </a:p>
          <a:p>
            <a:pPr lvl="2">
              <a:buFontTx/>
              <a:buNone/>
            </a:pPr>
            <a:r>
              <a:rPr lang="en-US" altLang="ar-EG" sz="2000">
                <a:solidFill>
                  <a:schemeClr val="accent2"/>
                </a:solidFill>
              </a:rPr>
              <a:t>buys(X, “milk”)  </a:t>
            </a:r>
            <a:r>
              <a:rPr lang="en-US" altLang="ar-EG" sz="2000">
                <a:solidFill>
                  <a:schemeClr val="accent2"/>
                </a:solidFill>
                <a:sym typeface="Symbol" panose="05050102010706020507" pitchFamily="18" charset="2"/>
              </a:rPr>
              <a:t>   buys(X, “bread”)</a:t>
            </a:r>
          </a:p>
          <a:p>
            <a:r>
              <a:rPr lang="en-US" altLang="ar-EG" sz="2800"/>
              <a:t>Multi-dimensional rules: </a:t>
            </a:r>
            <a:r>
              <a:rPr lang="en-US" altLang="ar-EG" sz="2800">
                <a:sym typeface="Math B" pitchFamily="2" charset="2"/>
              </a:rPr>
              <a:t> </a:t>
            </a:r>
            <a:r>
              <a:rPr lang="en-US" altLang="ar-EG" sz="2800"/>
              <a:t>2 dimensions or predicates</a:t>
            </a:r>
          </a:p>
          <a:p>
            <a:pPr lvl="1"/>
            <a:r>
              <a:rPr lang="en-US" altLang="ar-EG" sz="2400"/>
              <a:t>Inter-dimension association rules (</a:t>
            </a:r>
            <a:r>
              <a:rPr lang="en-US" altLang="ar-EG" sz="2400" i="1"/>
              <a:t>no repeated predicates</a:t>
            </a:r>
            <a:r>
              <a:rPr lang="en-US" altLang="ar-EG" sz="2400"/>
              <a:t>)</a:t>
            </a:r>
          </a:p>
          <a:p>
            <a:pPr lvl="2">
              <a:buFontTx/>
              <a:buNone/>
            </a:pPr>
            <a:r>
              <a:rPr lang="en-US" altLang="ar-EG" sz="2000">
                <a:solidFill>
                  <a:schemeClr val="accent2"/>
                </a:solidFill>
              </a:rPr>
              <a:t>age(X,”19-25”)  </a:t>
            </a:r>
            <a:r>
              <a:rPr lang="en-US" altLang="ar-EG" sz="2000">
                <a:solidFill>
                  <a:schemeClr val="accent2"/>
                </a:solidFill>
                <a:sym typeface="Symbol" panose="05050102010706020507" pitchFamily="18" charset="2"/>
              </a:rPr>
              <a:t> </a:t>
            </a:r>
            <a:r>
              <a:rPr lang="en-US" altLang="ar-EG" sz="2000">
                <a:solidFill>
                  <a:schemeClr val="accent2"/>
                </a:solidFill>
              </a:rPr>
              <a:t>occupation(X,“student”) </a:t>
            </a:r>
            <a:r>
              <a:rPr lang="en-US" altLang="ar-EG" sz="2000">
                <a:solidFill>
                  <a:schemeClr val="accent2"/>
                </a:solidFill>
                <a:sym typeface="Symbol" panose="05050102010706020507" pitchFamily="18" charset="2"/>
              </a:rPr>
              <a:t>   buys(X,“coke”)</a:t>
            </a:r>
          </a:p>
          <a:p>
            <a:pPr lvl="1"/>
            <a:r>
              <a:rPr lang="en-US" altLang="ar-EG" sz="2400">
                <a:sym typeface="Symbol" panose="05050102010706020507" pitchFamily="18" charset="2"/>
              </a:rPr>
              <a:t>hybrid-dimension association rules (</a:t>
            </a:r>
            <a:r>
              <a:rPr lang="en-US" altLang="ar-EG" sz="2400" i="1">
                <a:sym typeface="Symbol" panose="05050102010706020507" pitchFamily="18" charset="2"/>
              </a:rPr>
              <a:t>repeated predicates</a:t>
            </a:r>
            <a:r>
              <a:rPr lang="en-US" altLang="ar-EG" sz="2400">
                <a:sym typeface="Symbol" panose="05050102010706020507" pitchFamily="18" charset="2"/>
              </a:rPr>
              <a:t>)</a:t>
            </a:r>
          </a:p>
          <a:p>
            <a:pPr lvl="2">
              <a:buFontTx/>
              <a:buNone/>
            </a:pPr>
            <a:r>
              <a:rPr lang="en-US" altLang="ar-EG" sz="2000">
                <a:solidFill>
                  <a:schemeClr val="accent2"/>
                </a:solidFill>
              </a:rPr>
              <a:t>age(X,”19-25”) </a:t>
            </a:r>
            <a:r>
              <a:rPr lang="en-US" altLang="ar-EG" sz="2000">
                <a:solidFill>
                  <a:schemeClr val="accent2"/>
                </a:solidFill>
                <a:sym typeface="Symbol" panose="05050102010706020507" pitchFamily="18" charset="2"/>
              </a:rPr>
              <a:t>  </a:t>
            </a:r>
            <a:r>
              <a:rPr lang="en-US" altLang="ar-EG" sz="2000">
                <a:solidFill>
                  <a:schemeClr val="accent2"/>
                </a:solidFill>
              </a:rPr>
              <a:t>buys(X, “popcorn”) </a:t>
            </a:r>
            <a:r>
              <a:rPr lang="en-US" altLang="ar-EG" sz="2000">
                <a:solidFill>
                  <a:schemeClr val="accent2"/>
                </a:solidFill>
                <a:sym typeface="Symbol" panose="05050102010706020507" pitchFamily="18" charset="2"/>
              </a:rPr>
              <a:t> buys(X, “coke”)</a:t>
            </a:r>
          </a:p>
          <a:p>
            <a:r>
              <a:rPr lang="en-US" altLang="ar-EG" sz="2800"/>
              <a:t>Categorical Attributes</a:t>
            </a:r>
          </a:p>
          <a:p>
            <a:pPr lvl="1"/>
            <a:r>
              <a:rPr lang="en-US" altLang="ar-EG" sz="2400"/>
              <a:t>finite number of possible values, no ordering among values</a:t>
            </a:r>
          </a:p>
          <a:p>
            <a:r>
              <a:rPr lang="en-US" altLang="ar-EG" sz="2800"/>
              <a:t>Quantitative Attributes</a:t>
            </a:r>
          </a:p>
          <a:p>
            <a:pPr lvl="1"/>
            <a:r>
              <a:rPr lang="en-US" altLang="ar-EG" sz="2400"/>
              <a:t>numeric, implicit ordering among values</a:t>
            </a:r>
            <a:endParaRPr lang="en-US" altLang="ar-EG" sz="2400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E588105F-CD24-4DA6-B968-C3D40A197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8382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ar-EG" altLang="ar-EG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1641ED5-B74A-4E6D-B9E8-3808DB74E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5943600" cy="10668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Techniques for Mining MD Associations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1158660-862F-4892-80AB-490F07F80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424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ar-EG" sz="2800"/>
              <a:t>Search for frequent </a:t>
            </a:r>
            <a:r>
              <a:rPr lang="en-US" altLang="ar-EG" sz="2800" i="1"/>
              <a:t>k</a:t>
            </a:r>
            <a:r>
              <a:rPr lang="en-US" altLang="ar-EG" sz="2800"/>
              <a:t>-predicate set:</a:t>
            </a:r>
          </a:p>
          <a:p>
            <a:pPr lvl="1">
              <a:lnSpc>
                <a:spcPct val="80000"/>
              </a:lnSpc>
            </a:pPr>
            <a:r>
              <a:rPr lang="en-US" altLang="ar-EG" sz="2400"/>
              <a:t>Example: </a:t>
            </a:r>
            <a:r>
              <a:rPr lang="en-US" altLang="ar-EG" sz="2400">
                <a:solidFill>
                  <a:schemeClr val="accent2"/>
                </a:solidFill>
              </a:rPr>
              <a:t>{</a:t>
            </a:r>
            <a:r>
              <a:rPr lang="en-US" altLang="ar-EG" sz="2400" u="sng">
                <a:solidFill>
                  <a:schemeClr val="accent2"/>
                </a:solidFill>
              </a:rPr>
              <a:t>age</a:t>
            </a:r>
            <a:r>
              <a:rPr lang="en-US" altLang="ar-EG" sz="2400">
                <a:solidFill>
                  <a:schemeClr val="accent2"/>
                </a:solidFill>
              </a:rPr>
              <a:t>, occupation, buys}</a:t>
            </a:r>
            <a:r>
              <a:rPr lang="en-US" altLang="ar-EG" sz="2400"/>
              <a:t> is a 3-predicate set.</a:t>
            </a:r>
          </a:p>
          <a:p>
            <a:pPr lvl="1">
              <a:lnSpc>
                <a:spcPct val="80000"/>
              </a:lnSpc>
            </a:pPr>
            <a:r>
              <a:rPr lang="en-US" altLang="ar-EG" sz="2400">
                <a:solidFill>
                  <a:schemeClr val="accent2"/>
                </a:solidFill>
              </a:rPr>
              <a:t>Techniques can be categorized by how </a:t>
            </a:r>
            <a:r>
              <a:rPr lang="en-US" altLang="ar-EG" sz="2400">
                <a:solidFill>
                  <a:schemeClr val="tx2"/>
                </a:solidFill>
              </a:rPr>
              <a:t>age</a:t>
            </a:r>
            <a:r>
              <a:rPr lang="en-US" altLang="ar-EG" sz="2400">
                <a:solidFill>
                  <a:schemeClr val="accent2"/>
                </a:solidFill>
              </a:rPr>
              <a:t> is treated: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ar-EG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ar-EG" sz="2400"/>
              <a:t>1. Using static discretization of quantitative attributes</a:t>
            </a:r>
          </a:p>
          <a:p>
            <a:pPr lvl="1">
              <a:lnSpc>
                <a:spcPct val="80000"/>
              </a:lnSpc>
            </a:pPr>
            <a:r>
              <a:rPr lang="en-US" altLang="ar-EG" sz="2000"/>
              <a:t>Quantitative attributes are statically discretized by using predefined concept hierarchies.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ar-EG" sz="2400"/>
              <a:t>2. Quantitative association rules</a:t>
            </a:r>
          </a:p>
          <a:p>
            <a:pPr lvl="1">
              <a:lnSpc>
                <a:spcPct val="80000"/>
              </a:lnSpc>
            </a:pPr>
            <a:r>
              <a:rPr lang="en-US" altLang="ar-EG" sz="2000"/>
              <a:t>Quantitative attributes are dynamically discretized into “bins”based on the distribution of the data.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ar-EG" sz="2400"/>
              <a:t>3. Distance-based association rules</a:t>
            </a:r>
          </a:p>
          <a:p>
            <a:pPr lvl="1">
              <a:lnSpc>
                <a:spcPct val="80000"/>
              </a:lnSpc>
            </a:pPr>
            <a:r>
              <a:rPr lang="en-US" altLang="ar-EG" sz="2000"/>
              <a:t>This is a dynamic discretization process that considers the distance between data points.</a:t>
            </a:r>
          </a:p>
        </p:txBody>
      </p:sp>
    </p:spTree>
  </p:cSld>
  <p:clrMapOvr>
    <a:masterClrMapping/>
  </p:clrMapOvr>
  <p:transition advClick="0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43262E5-02F3-4C9D-8C00-81B38F4B8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7163" y="381000"/>
            <a:ext cx="6878637" cy="9144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Static Discretization of Quantitative Attributes</a:t>
            </a:r>
            <a:endParaRPr lang="en-US" altLang="ar-EG" sz="4800">
              <a:solidFill>
                <a:schemeClr val="accent2"/>
              </a:solidFill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DDE7327-DAE3-42FC-9CD0-F9B6248BB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ar-EG" sz="2400"/>
              <a:t>Discretized prior to mining using concept hierarchy.</a:t>
            </a:r>
          </a:p>
          <a:p>
            <a:pPr>
              <a:lnSpc>
                <a:spcPct val="120000"/>
              </a:lnSpc>
            </a:pPr>
            <a:r>
              <a:rPr lang="en-US" altLang="ar-EG" sz="2400"/>
              <a:t>Numeric values are replaced by ranges.</a:t>
            </a:r>
          </a:p>
          <a:p>
            <a:pPr>
              <a:lnSpc>
                <a:spcPct val="120000"/>
              </a:lnSpc>
            </a:pPr>
            <a:r>
              <a:rPr lang="en-US" altLang="ar-EG" sz="2400"/>
              <a:t>In relational database, finding all frequent k-predicate sets will require </a:t>
            </a:r>
            <a:r>
              <a:rPr lang="en-US" altLang="ar-EG" sz="2400" i="1"/>
              <a:t>k</a:t>
            </a:r>
            <a:r>
              <a:rPr lang="en-US" altLang="ar-EG" sz="2400"/>
              <a:t> or </a:t>
            </a:r>
            <a:r>
              <a:rPr lang="en-US" altLang="ar-EG" sz="2400" i="1"/>
              <a:t>k</a:t>
            </a:r>
            <a:r>
              <a:rPr lang="en-US" altLang="ar-EG" sz="2400"/>
              <a:t>+1 table scans.</a:t>
            </a:r>
          </a:p>
          <a:p>
            <a:pPr>
              <a:lnSpc>
                <a:spcPct val="120000"/>
              </a:lnSpc>
            </a:pPr>
            <a:r>
              <a:rPr lang="en-US" altLang="ar-EG" sz="2400"/>
              <a:t>Data cube is well suited for mining.</a:t>
            </a:r>
          </a:p>
          <a:p>
            <a:pPr>
              <a:lnSpc>
                <a:spcPct val="120000"/>
              </a:lnSpc>
            </a:pPr>
            <a:r>
              <a:rPr lang="en-US" altLang="ar-EG" sz="2400"/>
              <a:t>The cells of an n-dimensional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ar-EG" sz="2000">
                <a:solidFill>
                  <a:schemeClr val="accent2"/>
                </a:solidFill>
              </a:rPr>
              <a:t>cuboid correspond to the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ar-EG" sz="2000">
                <a:solidFill>
                  <a:schemeClr val="accent2"/>
                </a:solidFill>
              </a:rPr>
              <a:t>predicate sets.</a:t>
            </a:r>
            <a:endParaRPr lang="en-US" altLang="ar-EG" sz="180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ar-EG" sz="2400"/>
              <a:t>Mining from data cubes</a:t>
            </a:r>
            <a:br>
              <a:rPr lang="en-US" altLang="ar-EG" sz="2400"/>
            </a:br>
            <a:r>
              <a:rPr lang="en-US" altLang="ar-EG" sz="2400"/>
              <a:t>can be much faster.</a:t>
            </a:r>
          </a:p>
        </p:txBody>
      </p:sp>
      <p:grpSp>
        <p:nvGrpSpPr>
          <p:cNvPr id="57348" name="Group 4">
            <a:extLst>
              <a:ext uri="{FF2B5EF4-FFF2-40B4-BE49-F238E27FC236}">
                <a16:creationId xmlns:a16="http://schemas.microsoft.com/office/drawing/2014/main" id="{858758D6-C09F-4112-84EF-C3E2B885549E}"/>
              </a:ext>
            </a:extLst>
          </p:cNvPr>
          <p:cNvGrpSpPr>
            <a:grpSpLocks/>
          </p:cNvGrpSpPr>
          <p:nvPr/>
        </p:nvGrpSpPr>
        <p:grpSpPr bwMode="auto">
          <a:xfrm>
            <a:off x="4610100" y="3429000"/>
            <a:ext cx="4229100" cy="3094038"/>
            <a:chOff x="2904" y="2160"/>
            <a:chExt cx="2664" cy="1949"/>
          </a:xfrm>
        </p:grpSpPr>
        <p:sp>
          <p:nvSpPr>
            <p:cNvPr id="57349" name="Line 5">
              <a:extLst>
                <a:ext uri="{FF2B5EF4-FFF2-40B4-BE49-F238E27FC236}">
                  <a16:creationId xmlns:a16="http://schemas.microsoft.com/office/drawing/2014/main" id="{4CBAB0CE-AA83-482C-A813-4DBB8C851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57350" name="Line 6">
              <a:extLst>
                <a:ext uri="{FF2B5EF4-FFF2-40B4-BE49-F238E27FC236}">
                  <a16:creationId xmlns:a16="http://schemas.microsoft.com/office/drawing/2014/main" id="{763DF326-9F19-4D43-AE43-12030239A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57351" name="Freeform 7">
              <a:extLst>
                <a:ext uri="{FF2B5EF4-FFF2-40B4-BE49-F238E27FC236}">
                  <a16:creationId xmlns:a16="http://schemas.microsoft.com/office/drawing/2014/main" id="{8A8866AB-EFC8-4547-9131-FA000F279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57352" name="Text Box 8">
              <a:extLst>
                <a:ext uri="{FF2B5EF4-FFF2-40B4-BE49-F238E27FC236}">
                  <a16:creationId xmlns:a16="http://schemas.microsoft.com/office/drawing/2014/main" id="{27F5365E-3F12-47EF-8BCA-5660D7EBF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ar-EG" sz="1800">
                  <a:solidFill>
                    <a:srgbClr val="008484"/>
                  </a:solidFill>
                </a:rPr>
                <a:t>(income)</a:t>
              </a:r>
              <a:endParaRPr lang="en-US" altLang="ar-EG" sz="1800" u="sng">
                <a:solidFill>
                  <a:srgbClr val="008484"/>
                </a:solidFill>
              </a:endParaRPr>
            </a:p>
          </p:txBody>
        </p:sp>
        <p:sp>
          <p:nvSpPr>
            <p:cNvPr id="57353" name="Line 9">
              <a:extLst>
                <a:ext uri="{FF2B5EF4-FFF2-40B4-BE49-F238E27FC236}">
                  <a16:creationId xmlns:a16="http://schemas.microsoft.com/office/drawing/2014/main" id="{5CC4532E-8EE5-43B8-AA04-7CB83A307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57354" name="Line 10">
              <a:extLst>
                <a:ext uri="{FF2B5EF4-FFF2-40B4-BE49-F238E27FC236}">
                  <a16:creationId xmlns:a16="http://schemas.microsoft.com/office/drawing/2014/main" id="{85273295-9299-4AAB-8342-7908525CF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57355" name="Line 11">
              <a:extLst>
                <a:ext uri="{FF2B5EF4-FFF2-40B4-BE49-F238E27FC236}">
                  <a16:creationId xmlns:a16="http://schemas.microsoft.com/office/drawing/2014/main" id="{F93E53CD-41C1-4298-946E-4FCFAF4CB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57356" name="Line 12">
              <a:extLst>
                <a:ext uri="{FF2B5EF4-FFF2-40B4-BE49-F238E27FC236}">
                  <a16:creationId xmlns:a16="http://schemas.microsoft.com/office/drawing/2014/main" id="{B10D1F5F-1F38-4BDA-A655-454E5745B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57357" name="Line 13">
              <a:extLst>
                <a:ext uri="{FF2B5EF4-FFF2-40B4-BE49-F238E27FC236}">
                  <a16:creationId xmlns:a16="http://schemas.microsoft.com/office/drawing/2014/main" id="{F5CB2A37-BA50-4F8E-A049-716FF105E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57358" name="Line 14">
              <a:extLst>
                <a:ext uri="{FF2B5EF4-FFF2-40B4-BE49-F238E27FC236}">
                  <a16:creationId xmlns:a16="http://schemas.microsoft.com/office/drawing/2014/main" id="{F6B98ADD-D65C-4C24-8D74-92125366C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57359" name="Line 15">
              <a:extLst>
                <a:ext uri="{FF2B5EF4-FFF2-40B4-BE49-F238E27FC236}">
                  <a16:creationId xmlns:a16="http://schemas.microsoft.com/office/drawing/2014/main" id="{C4CDAD6F-AAE0-467D-91AE-CAD9E28C5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57360" name="Text Box 16">
              <a:extLst>
                <a:ext uri="{FF2B5EF4-FFF2-40B4-BE49-F238E27FC236}">
                  <a16:creationId xmlns:a16="http://schemas.microsoft.com/office/drawing/2014/main" id="{FECE540E-2444-41F3-825E-DD8DA380A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2688"/>
              <a:ext cx="2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altLang="ar-EG" sz="1800">
                  <a:solidFill>
                    <a:srgbClr val="008484"/>
                  </a:solidFill>
                </a:rPr>
                <a:t>(age)</a:t>
              </a:r>
              <a:endParaRPr lang="en-US" altLang="ar-EG" sz="1800" u="sng">
                <a:solidFill>
                  <a:srgbClr val="008484"/>
                </a:solidFill>
              </a:endParaRPr>
            </a:p>
          </p:txBody>
        </p:sp>
        <p:sp>
          <p:nvSpPr>
            <p:cNvPr id="57361" name="Text Box 17">
              <a:extLst>
                <a:ext uri="{FF2B5EF4-FFF2-40B4-BE49-F238E27FC236}">
                  <a16:creationId xmlns:a16="http://schemas.microsoft.com/office/drawing/2014/main" id="{1DA69DEB-E227-4CDE-957F-CFD81792B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" y="216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ar-EG" sz="1800">
                  <a:solidFill>
                    <a:srgbClr val="008484"/>
                  </a:solidFill>
                </a:rPr>
                <a:t>()</a:t>
              </a:r>
              <a:endParaRPr lang="en-US" altLang="ar-EG" sz="1800" u="sng">
                <a:solidFill>
                  <a:srgbClr val="008484"/>
                </a:solidFill>
              </a:endParaRPr>
            </a:p>
          </p:txBody>
        </p:sp>
        <p:sp>
          <p:nvSpPr>
            <p:cNvPr id="57362" name="Line 18">
              <a:extLst>
                <a:ext uri="{FF2B5EF4-FFF2-40B4-BE49-F238E27FC236}">
                  <a16:creationId xmlns:a16="http://schemas.microsoft.com/office/drawing/2014/main" id="{95FF9AE8-66C9-45AF-9E73-7295E53BB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57363" name="Line 19">
              <a:extLst>
                <a:ext uri="{FF2B5EF4-FFF2-40B4-BE49-F238E27FC236}">
                  <a16:creationId xmlns:a16="http://schemas.microsoft.com/office/drawing/2014/main" id="{6D7B3CD4-6C3F-412A-B20A-674B7B417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57364" name="Text Box 20">
              <a:extLst>
                <a:ext uri="{FF2B5EF4-FFF2-40B4-BE49-F238E27FC236}">
                  <a16:creationId xmlns:a16="http://schemas.microsoft.com/office/drawing/2014/main" id="{CBC5537A-1835-46F8-B0CC-EDEB8E356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8" y="268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altLang="ar-EG" sz="1800">
                  <a:solidFill>
                    <a:srgbClr val="008484"/>
                  </a:solidFill>
                </a:rPr>
                <a:t>(buys)</a:t>
              </a:r>
              <a:endParaRPr lang="en-US" altLang="ar-EG" sz="1800" u="sng">
                <a:solidFill>
                  <a:srgbClr val="008484"/>
                </a:solidFill>
              </a:endParaRPr>
            </a:p>
          </p:txBody>
        </p:sp>
        <p:sp>
          <p:nvSpPr>
            <p:cNvPr id="57365" name="Text Box 21">
              <a:extLst>
                <a:ext uri="{FF2B5EF4-FFF2-40B4-BE49-F238E27FC236}">
                  <a16:creationId xmlns:a16="http://schemas.microsoft.com/office/drawing/2014/main" id="{D3C9AE5F-EBA0-4523-8BC1-E06DD3DF7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3360"/>
              <a:ext cx="7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altLang="ar-EG" sz="1800">
                  <a:solidFill>
                    <a:srgbClr val="008484"/>
                  </a:solidFill>
                </a:rPr>
                <a:t>(age, income)</a:t>
              </a:r>
              <a:endParaRPr lang="en-US" altLang="ar-EG" sz="1800" u="sng">
                <a:solidFill>
                  <a:srgbClr val="008484"/>
                </a:solidFill>
              </a:endParaRPr>
            </a:p>
          </p:txBody>
        </p:sp>
        <p:sp>
          <p:nvSpPr>
            <p:cNvPr id="57366" name="Text Box 22">
              <a:extLst>
                <a:ext uri="{FF2B5EF4-FFF2-40B4-BE49-F238E27FC236}">
                  <a16:creationId xmlns:a16="http://schemas.microsoft.com/office/drawing/2014/main" id="{22225737-EBC1-47B6-8A2E-AAEB3815A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3360"/>
              <a:ext cx="6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altLang="ar-EG" sz="1800">
                  <a:solidFill>
                    <a:srgbClr val="008484"/>
                  </a:solidFill>
                </a:rPr>
                <a:t>(age,buys)</a:t>
              </a:r>
              <a:endParaRPr lang="en-US" altLang="ar-EG" sz="1800" u="sng">
                <a:solidFill>
                  <a:srgbClr val="008484"/>
                </a:solidFill>
              </a:endParaRPr>
            </a:p>
          </p:txBody>
        </p:sp>
        <p:sp>
          <p:nvSpPr>
            <p:cNvPr id="57367" name="Text Box 23">
              <a:extLst>
                <a:ext uri="{FF2B5EF4-FFF2-40B4-BE49-F238E27FC236}">
                  <a16:creationId xmlns:a16="http://schemas.microsoft.com/office/drawing/2014/main" id="{0B5E4411-2B65-42F2-A1A5-A8EB12922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3360"/>
              <a:ext cx="8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altLang="ar-EG" sz="1800">
                  <a:solidFill>
                    <a:srgbClr val="008484"/>
                  </a:solidFill>
                </a:rPr>
                <a:t>(income,buys)</a:t>
              </a:r>
              <a:endParaRPr lang="en-US" altLang="ar-EG" sz="1800" u="sng">
                <a:solidFill>
                  <a:srgbClr val="008484"/>
                </a:solidFill>
              </a:endParaRPr>
            </a:p>
          </p:txBody>
        </p:sp>
        <p:sp>
          <p:nvSpPr>
            <p:cNvPr id="57368" name="Text Box 24">
              <a:extLst>
                <a:ext uri="{FF2B5EF4-FFF2-40B4-BE49-F238E27FC236}">
                  <a16:creationId xmlns:a16="http://schemas.microsoft.com/office/drawing/2014/main" id="{D7C73D7A-C0C9-4955-B051-3C860CBA3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" y="3936"/>
              <a:ext cx="10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altLang="ar-EG" sz="1800">
                  <a:solidFill>
                    <a:srgbClr val="008484"/>
                  </a:solidFill>
                </a:rPr>
                <a:t>(age,income,buys)</a:t>
              </a:r>
              <a:endParaRPr lang="en-US" altLang="ar-EG" sz="1800" u="sng">
                <a:solidFill>
                  <a:srgbClr val="008484"/>
                </a:solidFill>
              </a:endParaRPr>
            </a:p>
          </p:txBody>
        </p:sp>
      </p:grpSp>
    </p:spTree>
  </p:cSld>
  <p:clrMapOvr>
    <a:masterClrMapping/>
  </p:clrMapOvr>
  <p:transition advClick="0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FC6CB62-9527-42CD-8497-EF958C915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153400" cy="11430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Interestingness Measures: Support and Confidence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0F410CF-856C-4241-AD2F-76FEF558C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3800" y="1524000"/>
            <a:ext cx="5410200" cy="2703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 sz="2400"/>
              <a:t>Find all the rules </a:t>
            </a:r>
            <a:r>
              <a:rPr lang="en-US" altLang="ar-EG" sz="2400" i="1"/>
              <a:t>X &amp; Y </a:t>
            </a:r>
            <a:r>
              <a:rPr lang="en-US" altLang="ar-EG" sz="2400" i="1">
                <a:sym typeface="Symbol" panose="05050102010706020507" pitchFamily="18" charset="2"/>
              </a:rPr>
              <a:t>  Z </a:t>
            </a:r>
            <a:r>
              <a:rPr lang="en-US" altLang="ar-EG" sz="2400"/>
              <a:t>with minimum confidence and support</a:t>
            </a:r>
            <a:endParaRPr lang="en-US" altLang="ar-EG" sz="24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ar-EG" sz="2400">
                <a:solidFill>
                  <a:schemeClr val="accent2"/>
                </a:solidFill>
                <a:sym typeface="Symbol" panose="05050102010706020507" pitchFamily="18" charset="2"/>
              </a:rPr>
              <a:t>support, </a:t>
            </a:r>
            <a:r>
              <a:rPr lang="en-US" altLang="ar-EG" sz="2400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ar-EG" sz="2400">
                <a:sym typeface="Symbol" panose="05050102010706020507" pitchFamily="18" charset="2"/>
              </a:rPr>
              <a:t>, </a:t>
            </a:r>
            <a:r>
              <a:rPr lang="en-US" altLang="ar-EG" sz="2400">
                <a:solidFill>
                  <a:schemeClr val="tx2"/>
                </a:solidFill>
                <a:sym typeface="Symbol" panose="05050102010706020507" pitchFamily="18" charset="2"/>
              </a:rPr>
              <a:t>probability</a:t>
            </a:r>
            <a:r>
              <a:rPr lang="en-US" altLang="ar-EG" sz="2400">
                <a:sym typeface="Symbol" panose="05050102010706020507" pitchFamily="18" charset="2"/>
              </a:rPr>
              <a:t> that a transaction contains {X </a:t>
            </a:r>
            <a:r>
              <a:rPr lang="en-US" altLang="ar-EG" sz="2400">
                <a:sym typeface="Math B" pitchFamily="2" charset="2"/>
              </a:rPr>
              <a:t></a:t>
            </a:r>
            <a:r>
              <a:rPr lang="en-US" altLang="ar-EG" sz="2400">
                <a:sym typeface="Symbol" panose="05050102010706020507" pitchFamily="18" charset="2"/>
              </a:rPr>
              <a:t> Y </a:t>
            </a:r>
            <a:r>
              <a:rPr lang="en-US" altLang="ar-EG" sz="2400">
                <a:sym typeface="Math B" pitchFamily="2" charset="2"/>
              </a:rPr>
              <a:t></a:t>
            </a:r>
            <a:r>
              <a:rPr lang="en-US" altLang="ar-EG" sz="2400">
                <a:sym typeface="Symbol" panose="05050102010706020507" pitchFamily="18" charset="2"/>
              </a:rPr>
              <a:t> Z}</a:t>
            </a:r>
          </a:p>
          <a:p>
            <a:pPr lvl="1">
              <a:lnSpc>
                <a:spcPct val="90000"/>
              </a:lnSpc>
            </a:pPr>
            <a:r>
              <a:rPr lang="en-US" altLang="ar-EG" sz="2400">
                <a:solidFill>
                  <a:schemeClr val="accent2"/>
                </a:solidFill>
                <a:sym typeface="Symbol" panose="05050102010706020507" pitchFamily="18" charset="2"/>
              </a:rPr>
              <a:t>confidence, </a:t>
            </a:r>
            <a:r>
              <a:rPr lang="en-US" altLang="ar-EG" sz="2400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ar-EG" sz="2400" i="1">
                <a:sym typeface="Symbol" panose="05050102010706020507" pitchFamily="18" charset="2"/>
              </a:rPr>
              <a:t>,</a:t>
            </a:r>
            <a:r>
              <a:rPr lang="en-US" altLang="ar-EG" sz="2400">
                <a:sym typeface="Symbol" panose="05050102010706020507" pitchFamily="18" charset="2"/>
              </a:rPr>
              <a:t> </a:t>
            </a:r>
            <a:r>
              <a:rPr lang="en-US" altLang="ar-EG" sz="2400">
                <a:solidFill>
                  <a:schemeClr val="tx2"/>
                </a:solidFill>
                <a:sym typeface="Symbol" panose="05050102010706020507" pitchFamily="18" charset="2"/>
              </a:rPr>
              <a:t>conditional probability</a:t>
            </a:r>
            <a:r>
              <a:rPr lang="en-US" altLang="ar-EG" sz="2400">
                <a:sym typeface="Symbol" panose="05050102010706020507" pitchFamily="18" charset="2"/>
              </a:rPr>
              <a:t> that a transaction having {X </a:t>
            </a:r>
            <a:r>
              <a:rPr lang="en-US" altLang="ar-EG" sz="2400">
                <a:sym typeface="Math B" pitchFamily="2" charset="2"/>
              </a:rPr>
              <a:t></a:t>
            </a:r>
            <a:r>
              <a:rPr lang="en-US" altLang="ar-EG" sz="2400">
                <a:sym typeface="Symbol" panose="05050102010706020507" pitchFamily="18" charset="2"/>
              </a:rPr>
              <a:t> Y} also contains </a:t>
            </a:r>
            <a:r>
              <a:rPr lang="en-US" altLang="ar-EG" sz="2400" i="1">
                <a:sym typeface="Symbol" panose="05050102010706020507" pitchFamily="18" charset="2"/>
              </a:rPr>
              <a:t>Z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7B9C81E7-6340-44AA-8D8C-0AE241A5A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343400"/>
          <a:ext cx="3956050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848642" imgH="1914887" progId="Excel.Sheet.8">
                  <p:embed/>
                </p:oleObj>
              </mc:Choice>
              <mc:Fallback>
                <p:oleObj name="Worksheet" r:id="rId3" imgW="3848642" imgH="191488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43400"/>
                        <a:ext cx="3956050" cy="1912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5">
            <a:extLst>
              <a:ext uri="{FF2B5EF4-FFF2-40B4-BE49-F238E27FC236}">
                <a16:creationId xmlns:a16="http://schemas.microsoft.com/office/drawing/2014/main" id="{51EE175D-3A0B-4A90-A738-D67DB72A8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4572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ar-EG" sz="2800" i="1"/>
              <a:t>Let minimum support 50%, and minimum confidence 50%, we have</a:t>
            </a:r>
          </a:p>
          <a:p>
            <a:pPr lvl="1"/>
            <a:r>
              <a:rPr lang="en-US" altLang="ar-EG" sz="2400" i="1"/>
              <a:t>A </a:t>
            </a:r>
            <a:r>
              <a:rPr lang="en-US" altLang="ar-EG" sz="2400" i="1">
                <a:sym typeface="Symbol" panose="05050102010706020507" pitchFamily="18" charset="2"/>
              </a:rPr>
              <a:t>  C  </a:t>
            </a:r>
            <a:r>
              <a:rPr lang="en-US" altLang="ar-EG" sz="2400">
                <a:sym typeface="Symbol" panose="05050102010706020507" pitchFamily="18" charset="2"/>
              </a:rPr>
              <a:t>(50%, 66.6%)</a:t>
            </a:r>
          </a:p>
          <a:p>
            <a:pPr lvl="1"/>
            <a:r>
              <a:rPr lang="en-US" altLang="ar-EG" sz="2400" i="1"/>
              <a:t>C </a:t>
            </a:r>
            <a:r>
              <a:rPr lang="en-US" altLang="ar-EG" sz="2400" i="1">
                <a:sym typeface="Symbol" panose="05050102010706020507" pitchFamily="18" charset="2"/>
              </a:rPr>
              <a:t>  A  </a:t>
            </a:r>
            <a:r>
              <a:rPr lang="en-US" altLang="ar-EG" sz="2400">
                <a:sym typeface="Symbol" panose="05050102010706020507" pitchFamily="18" charset="2"/>
              </a:rPr>
              <a:t>(50%, 100%)</a:t>
            </a: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C55B18D4-341F-4369-9BB9-8EF15B83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1905000" cy="1371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C6CF092F-07C4-47B5-8DE3-B367B8E90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1905000" cy="15240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4446FF49-74E6-47EF-B3ED-DDEA440C32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2667000"/>
            <a:ext cx="2286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1420B718-54A9-48F4-B692-94CB0FF28B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057400"/>
            <a:ext cx="2286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97F6835A-EFA5-4BBB-A195-FBA084E99F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1828800"/>
            <a:ext cx="76200" cy="914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42221AED-7F69-40DE-9F2D-08E8D7738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524000"/>
            <a:ext cx="1219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ar-EG" sz="1600" b="1">
                <a:solidFill>
                  <a:schemeClr val="accent2"/>
                </a:solidFill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ar-EG" sz="1600" b="1">
                <a:solidFill>
                  <a:schemeClr val="accent2"/>
                </a:solidFill>
              </a:rPr>
              <a:t>buys diaper</a:t>
            </a:r>
            <a:endParaRPr lang="en-US" altLang="ar-EG" sz="1800" b="1" u="sng">
              <a:solidFill>
                <a:schemeClr val="accent2"/>
              </a:solidFill>
            </a:endParaRP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506A81F2-B5E6-458E-ADB3-33FF3EEC8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371600"/>
            <a:ext cx="10429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ar-EG" sz="1600" b="1">
                <a:solidFill>
                  <a:schemeClr val="accent1"/>
                </a:solidFill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ar-EG" sz="1600" b="1">
                <a:solidFill>
                  <a:schemeClr val="accent1"/>
                </a:solidFill>
              </a:rPr>
              <a:t>buys both</a:t>
            </a:r>
            <a:endParaRPr lang="en-US" altLang="ar-EG" sz="1800" b="1" u="sng"/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98907561-E484-426A-8B45-57D705373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10429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ar-EG" sz="1600" b="1">
                <a:solidFill>
                  <a:schemeClr val="tx2"/>
                </a:solidFill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ar-EG" sz="1600" b="1">
                <a:solidFill>
                  <a:schemeClr val="tx2"/>
                </a:solidFill>
              </a:rPr>
              <a:t>buys beer</a:t>
            </a:r>
            <a:endParaRPr lang="en-US" altLang="ar-EG" sz="1800" b="1" u="sng"/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0816CE47-37C3-47EC-876E-9F568E7CF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457325"/>
            <a:ext cx="3665538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  <p:transition advClick="0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FA5D3CF-EA57-416C-BE18-3AD4880B8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631113" cy="11430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Quantitative Association Rules</a:t>
            </a:r>
            <a:endParaRPr lang="en-US" altLang="ar-EG" sz="4000">
              <a:solidFill>
                <a:schemeClr val="accent2"/>
              </a:solidFill>
            </a:endParaRPr>
          </a:p>
        </p:txBody>
      </p:sp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3F756687-37D5-4D86-A632-101BF7D6F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163888"/>
          <a:ext cx="5943600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5375221" imgH="2986234" progId="Photoshop.Image.5">
                  <p:embed/>
                </p:oleObj>
              </mc:Choice>
              <mc:Fallback>
                <p:oleObj name="Image" r:id="rId3" imgW="5375221" imgH="2986234" progId="Photoshop.Image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63888"/>
                        <a:ext cx="5943600" cy="369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>
            <a:extLst>
              <a:ext uri="{FF2B5EF4-FFF2-40B4-BE49-F238E27FC236}">
                <a16:creationId xmlns:a16="http://schemas.microsoft.com/office/drawing/2014/main" id="{2705974A-2B86-444B-AB8C-D3AAFBD6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86400"/>
            <a:ext cx="4343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ar-EG" sz="2000" b="1">
                <a:solidFill>
                  <a:schemeClr val="accent2"/>
                </a:solidFill>
              </a:rPr>
              <a:t>age(X,”30-34”) </a:t>
            </a:r>
            <a:r>
              <a:rPr lang="en-US" altLang="ar-EG" sz="2000" b="1">
                <a:solidFill>
                  <a:schemeClr val="accent2"/>
                </a:solidFill>
                <a:sym typeface="Symbol" panose="05050102010706020507" pitchFamily="18" charset="2"/>
              </a:rPr>
              <a:t> income(X,”24K - 48K”) </a:t>
            </a:r>
          </a:p>
          <a:p>
            <a:pPr eaLnBrk="0" hangingPunct="0"/>
            <a:r>
              <a:rPr lang="en-US" altLang="ar-EG" sz="2000" b="1">
                <a:solidFill>
                  <a:schemeClr val="accent2"/>
                </a:solidFill>
                <a:sym typeface="Symbol" panose="05050102010706020507" pitchFamily="18" charset="2"/>
              </a:rPr>
              <a:t>       buys(X,”high resolution TV”)</a:t>
            </a:r>
            <a:endParaRPr lang="en-US" altLang="ar-EG" sz="180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2492E253-BE67-4587-A335-295D71599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82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2400"/>
              <a:t>Numeric attributes are </a:t>
            </a:r>
            <a:r>
              <a:rPr lang="en-US" altLang="ar-EG" sz="2400" i="1"/>
              <a:t>dynamically</a:t>
            </a:r>
            <a:r>
              <a:rPr lang="en-US" altLang="ar-EG" sz="2400"/>
              <a:t> discretized</a:t>
            </a:r>
          </a:p>
          <a:p>
            <a:pPr lvl="1">
              <a:lnSpc>
                <a:spcPct val="90000"/>
              </a:lnSpc>
            </a:pPr>
            <a:r>
              <a:rPr lang="en-US" altLang="ar-EG" sz="2000">
                <a:solidFill>
                  <a:srgbClr val="CC0000"/>
                </a:solidFill>
              </a:rPr>
              <a:t>Such that the confidence or compactness of the rules mined is maximized.</a:t>
            </a:r>
          </a:p>
          <a:p>
            <a:pPr>
              <a:lnSpc>
                <a:spcPct val="90000"/>
              </a:lnSpc>
            </a:pPr>
            <a:r>
              <a:rPr lang="en-US" altLang="ar-EG" sz="2400"/>
              <a:t>2-D quantitative association rules: A</a:t>
            </a:r>
            <a:r>
              <a:rPr lang="en-US" altLang="ar-EG" sz="2400" baseline="-25000"/>
              <a:t>quan1</a:t>
            </a:r>
            <a:r>
              <a:rPr lang="en-US" altLang="ar-EG" sz="2400"/>
              <a:t> </a:t>
            </a:r>
            <a:r>
              <a:rPr lang="en-US" altLang="ar-EG" sz="2400">
                <a:sym typeface="Symbol" panose="05050102010706020507" pitchFamily="18" charset="2"/>
              </a:rPr>
              <a:t> A</a:t>
            </a:r>
            <a:r>
              <a:rPr lang="en-US" altLang="ar-EG" sz="2400" baseline="-25000">
                <a:sym typeface="Symbol" panose="05050102010706020507" pitchFamily="18" charset="2"/>
              </a:rPr>
              <a:t>quan2 </a:t>
            </a:r>
            <a:r>
              <a:rPr lang="en-US" altLang="ar-EG" sz="2400">
                <a:sym typeface="Symbol" panose="05050102010706020507" pitchFamily="18" charset="2"/>
              </a:rPr>
              <a:t> A</a:t>
            </a:r>
            <a:r>
              <a:rPr lang="en-US" altLang="ar-EG" sz="2400" baseline="-25000">
                <a:sym typeface="Symbol" panose="05050102010706020507" pitchFamily="18" charset="2"/>
              </a:rPr>
              <a:t>cat</a:t>
            </a:r>
            <a:endParaRPr lang="en-US" altLang="ar-EG" sz="2400"/>
          </a:p>
          <a:p>
            <a:pPr>
              <a:lnSpc>
                <a:spcPct val="90000"/>
              </a:lnSpc>
            </a:pPr>
            <a:r>
              <a:rPr lang="en-US" altLang="ar-EG" sz="2400"/>
              <a:t>Cluster “adjacent”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ar-EG" sz="2400">
                <a:solidFill>
                  <a:schemeClr val="accent2"/>
                </a:solidFill>
              </a:rPr>
              <a:t>association rules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ar-EG" sz="2400">
                <a:solidFill>
                  <a:schemeClr val="accent2"/>
                </a:solidFill>
              </a:rPr>
              <a:t>to form general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ar-EG" sz="2400">
                <a:solidFill>
                  <a:schemeClr val="accent2"/>
                </a:solidFill>
              </a:rPr>
              <a:t>rules using a 2-D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ar-EG" sz="2400">
                <a:solidFill>
                  <a:schemeClr val="accent2"/>
                </a:solidFill>
              </a:rPr>
              <a:t>grid.</a:t>
            </a:r>
          </a:p>
          <a:p>
            <a:pPr>
              <a:lnSpc>
                <a:spcPct val="90000"/>
              </a:lnSpc>
            </a:pPr>
            <a:r>
              <a:rPr lang="en-US" altLang="ar-EG" sz="2400"/>
              <a:t>Example:</a:t>
            </a:r>
            <a:r>
              <a:rPr lang="en-US" altLang="ar-EG" sz="2400">
                <a:solidFill>
                  <a:schemeClr val="folHlink"/>
                </a:solidFill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advClick="0"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65AB654-6F5C-4202-844A-EE40FF7D1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1143000"/>
          </a:xfrm>
        </p:spPr>
        <p:txBody>
          <a:bodyPr/>
          <a:lstStyle/>
          <a:p>
            <a:r>
              <a:rPr lang="en-US" altLang="ar-EG" sz="3600">
                <a:solidFill>
                  <a:schemeClr val="accent2"/>
                </a:solidFill>
              </a:rPr>
              <a:t>ARCS (Association Rule Clustering System)</a:t>
            </a:r>
            <a:endParaRPr lang="en-US" altLang="ar-EG" sz="4000">
              <a:solidFill>
                <a:schemeClr val="accent2"/>
              </a:solidFill>
            </a:endParaRPr>
          </a:p>
        </p:txBody>
      </p:sp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7951F0AD-A49B-4A1A-8733-5BC1FB104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447800"/>
          <a:ext cx="58674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6634146" imgH="7414634" progId="PaintShopPro">
                  <p:embed/>
                </p:oleObj>
              </mc:Choice>
              <mc:Fallback>
                <p:oleObj name="Paint Shop Pro Image" r:id="rId3" imgW="6634146" imgH="7414634" progId="PaintShopPro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47800"/>
                        <a:ext cx="58674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4">
            <a:extLst>
              <a:ext uri="{FF2B5EF4-FFF2-40B4-BE49-F238E27FC236}">
                <a16:creationId xmlns:a16="http://schemas.microsoft.com/office/drawing/2014/main" id="{300711B4-E6C5-453C-B065-BA9D8AC9D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0"/>
            <a:ext cx="2895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ar-EG" altLang="ar-EG">
              <a:sym typeface="Symbol" panose="05050102010706020507" pitchFamily="18" charset="2"/>
            </a:endParaRP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FAB2FCE5-BD53-4D93-8D45-4101E84BD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332288" cy="4724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ar-EG" sz="2800"/>
              <a:t>How does ARCS work?</a:t>
            </a:r>
          </a:p>
          <a:p>
            <a:pPr>
              <a:buFontTx/>
              <a:buNone/>
            </a:pPr>
            <a:endParaRPr lang="en-US" altLang="ar-EG" sz="24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ar-EG" sz="2400">
                <a:sym typeface="Symbol" panose="05050102010706020507" pitchFamily="18" charset="2"/>
              </a:rPr>
              <a:t>1. Binning</a:t>
            </a:r>
          </a:p>
          <a:p>
            <a:pPr>
              <a:buFontTx/>
              <a:buNone/>
            </a:pPr>
            <a:endParaRPr lang="en-US" altLang="ar-EG" sz="24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ar-EG" sz="2400">
                <a:sym typeface="Symbol" panose="05050102010706020507" pitchFamily="18" charset="2"/>
              </a:rPr>
              <a:t>2. Find frequent predicate set</a:t>
            </a:r>
          </a:p>
          <a:p>
            <a:pPr>
              <a:buFontTx/>
              <a:buNone/>
            </a:pPr>
            <a:endParaRPr lang="en-US" altLang="ar-EG" sz="24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ar-EG" sz="2400">
                <a:sym typeface="Symbol" panose="05050102010706020507" pitchFamily="18" charset="2"/>
              </a:rPr>
              <a:t>3. Clustering</a:t>
            </a:r>
          </a:p>
          <a:p>
            <a:pPr>
              <a:buFontTx/>
              <a:buNone/>
            </a:pPr>
            <a:endParaRPr lang="en-US" altLang="ar-EG" sz="24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ar-EG" sz="2400">
                <a:sym typeface="Symbol" panose="05050102010706020507" pitchFamily="18" charset="2"/>
              </a:rPr>
              <a:t>4. Optimize</a:t>
            </a:r>
          </a:p>
          <a:p>
            <a:pPr>
              <a:buFontTx/>
              <a:buNone/>
            </a:pPr>
            <a:endParaRPr lang="en-US" altLang="ar-EG" sz="2400"/>
          </a:p>
        </p:txBody>
      </p:sp>
    </p:spTree>
  </p:cSld>
  <p:clrMapOvr>
    <a:masterClrMapping/>
  </p:clrMapOvr>
  <p:transition advClick="0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1327DCA-A39A-444E-BC3F-626BA8119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1963" y="457200"/>
            <a:ext cx="5126037" cy="6096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Limitations of ARCS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CDB5AF6-B499-4625-81B2-B24D3304A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ar-EG" sz="2800">
                <a:sym typeface="Symbol" panose="05050102010706020507" pitchFamily="18" charset="2"/>
              </a:rPr>
              <a:t>Only quantitative attributes on LHS of rules.</a:t>
            </a:r>
          </a:p>
          <a:p>
            <a:pPr>
              <a:lnSpc>
                <a:spcPct val="120000"/>
              </a:lnSpc>
            </a:pPr>
            <a:r>
              <a:rPr lang="en-US" altLang="ar-EG" sz="2800">
                <a:sym typeface="Symbol" panose="05050102010706020507" pitchFamily="18" charset="2"/>
              </a:rPr>
              <a:t>Only 2 attributes on LHS.  (2D limitation)</a:t>
            </a:r>
          </a:p>
          <a:p>
            <a:pPr>
              <a:lnSpc>
                <a:spcPct val="120000"/>
              </a:lnSpc>
            </a:pPr>
            <a:r>
              <a:rPr lang="en-US" altLang="ar-EG" sz="2800">
                <a:sym typeface="Symbol" panose="05050102010706020507" pitchFamily="18" charset="2"/>
              </a:rPr>
              <a:t>An alternative to ARCS</a:t>
            </a:r>
          </a:p>
          <a:p>
            <a:pPr lvl="1">
              <a:lnSpc>
                <a:spcPct val="120000"/>
              </a:lnSpc>
            </a:pPr>
            <a:r>
              <a:rPr lang="en-US" altLang="ar-EG" sz="2400">
                <a:sym typeface="Symbol" panose="05050102010706020507" pitchFamily="18" charset="2"/>
              </a:rPr>
              <a:t>Non-grid-based</a:t>
            </a:r>
          </a:p>
          <a:p>
            <a:pPr lvl="1">
              <a:lnSpc>
                <a:spcPct val="120000"/>
              </a:lnSpc>
            </a:pPr>
            <a:r>
              <a:rPr lang="en-US" altLang="ar-EG" sz="2400">
                <a:sym typeface="Symbol" panose="05050102010706020507" pitchFamily="18" charset="2"/>
              </a:rPr>
              <a:t>equi-depth binning</a:t>
            </a:r>
          </a:p>
          <a:p>
            <a:pPr lvl="1">
              <a:lnSpc>
                <a:spcPct val="120000"/>
              </a:lnSpc>
            </a:pPr>
            <a:r>
              <a:rPr lang="en-US" altLang="ar-EG" sz="2400">
                <a:sym typeface="Symbol" panose="05050102010706020507" pitchFamily="18" charset="2"/>
              </a:rPr>
              <a:t>clustering based on a measure of </a:t>
            </a:r>
            <a:r>
              <a:rPr lang="en-US" altLang="ar-EG" sz="2400" i="1">
                <a:sym typeface="Symbol" panose="05050102010706020507" pitchFamily="18" charset="2"/>
              </a:rPr>
              <a:t>partial completeness (information lost due to partitioning)</a:t>
            </a:r>
            <a:r>
              <a:rPr lang="en-US" altLang="ar-EG" sz="240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ar-EG" sz="2400">
                <a:sym typeface="Symbol" panose="05050102010706020507" pitchFamily="18" charset="2"/>
              </a:rPr>
              <a:t>“</a:t>
            </a:r>
            <a:r>
              <a:rPr lang="en-US" altLang="ar-EG" sz="2400" b="1" i="1">
                <a:sym typeface="Symbol" panose="05050102010706020507" pitchFamily="18" charset="2"/>
              </a:rPr>
              <a:t>Mining Quantitative Association Rules in Large Relational Tables</a:t>
            </a:r>
            <a:r>
              <a:rPr lang="en-US" altLang="ar-EG" sz="2400">
                <a:sym typeface="Symbol" panose="05050102010706020507" pitchFamily="18" charset="2"/>
              </a:rPr>
              <a:t>” by R. Srikant and R. Agrawal.</a:t>
            </a:r>
          </a:p>
        </p:txBody>
      </p:sp>
    </p:spTree>
  </p:cSld>
  <p:clrMapOvr>
    <a:masterClrMapping/>
  </p:clrMapOvr>
  <p:transition advClick="0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0E6075F-660A-46EF-94E9-F4721D7F4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03200"/>
            <a:ext cx="81534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>
                <a:solidFill>
                  <a:schemeClr val="accent2"/>
                </a:solidFill>
              </a:rPr>
              <a:t>Mining Distance-based Association Rules</a:t>
            </a:r>
            <a:endParaRPr lang="en-US" altLang="ar-EG" sz="6000">
              <a:solidFill>
                <a:schemeClr val="accent2"/>
              </a:solidFill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AB2C41A-6566-4F90-AE3A-A39676ABC0D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676400"/>
            <a:ext cx="8572500" cy="456565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ar-EG" sz="2400"/>
              <a:t>Binning methods do not capture the semantics of interval data</a:t>
            </a:r>
          </a:p>
          <a:p>
            <a:pPr>
              <a:lnSpc>
                <a:spcPct val="90000"/>
              </a:lnSpc>
            </a:pPr>
            <a:endParaRPr lang="en-US" altLang="ar-EG" sz="2400"/>
          </a:p>
          <a:p>
            <a:pPr>
              <a:lnSpc>
                <a:spcPct val="90000"/>
              </a:lnSpc>
            </a:pPr>
            <a:endParaRPr lang="en-US" altLang="ar-EG" sz="2400"/>
          </a:p>
          <a:p>
            <a:pPr>
              <a:lnSpc>
                <a:spcPct val="90000"/>
              </a:lnSpc>
            </a:pPr>
            <a:endParaRPr lang="en-US" altLang="ar-EG" sz="2400"/>
          </a:p>
          <a:p>
            <a:pPr>
              <a:lnSpc>
                <a:spcPct val="90000"/>
              </a:lnSpc>
            </a:pPr>
            <a:endParaRPr lang="en-US" altLang="ar-EG" sz="2400"/>
          </a:p>
          <a:p>
            <a:pPr>
              <a:lnSpc>
                <a:spcPct val="90000"/>
              </a:lnSpc>
            </a:pPr>
            <a:endParaRPr lang="en-US" altLang="ar-EG" sz="2400"/>
          </a:p>
          <a:p>
            <a:pPr>
              <a:lnSpc>
                <a:spcPct val="90000"/>
              </a:lnSpc>
            </a:pPr>
            <a:endParaRPr lang="en-US" altLang="ar-EG" sz="2400"/>
          </a:p>
          <a:p>
            <a:pPr>
              <a:lnSpc>
                <a:spcPct val="90000"/>
              </a:lnSpc>
              <a:buFontTx/>
              <a:buNone/>
            </a:pPr>
            <a:endParaRPr lang="en-US" altLang="ar-EG" sz="2400"/>
          </a:p>
          <a:p>
            <a:pPr>
              <a:lnSpc>
                <a:spcPct val="90000"/>
              </a:lnSpc>
            </a:pPr>
            <a:r>
              <a:rPr lang="en-US" altLang="ar-EG" sz="2400"/>
              <a:t>Distance-based partitioning, more meaningful discretization considering:</a:t>
            </a:r>
          </a:p>
          <a:p>
            <a:pPr lvl="1">
              <a:lnSpc>
                <a:spcPct val="90000"/>
              </a:lnSpc>
            </a:pPr>
            <a:r>
              <a:rPr lang="en-US" altLang="ar-EG" sz="2000">
                <a:solidFill>
                  <a:schemeClr val="accent2"/>
                </a:solidFill>
              </a:rPr>
              <a:t>density/number of points in an interval</a:t>
            </a:r>
          </a:p>
          <a:p>
            <a:pPr lvl="1">
              <a:lnSpc>
                <a:spcPct val="90000"/>
              </a:lnSpc>
            </a:pPr>
            <a:r>
              <a:rPr lang="en-US" altLang="ar-EG" sz="2000">
                <a:solidFill>
                  <a:schemeClr val="accent2"/>
                </a:solidFill>
              </a:rPr>
              <a:t>“closeness” of points in an interval</a:t>
            </a:r>
            <a:endParaRPr lang="en-US" altLang="ar-EG" sz="1000">
              <a:solidFill>
                <a:schemeClr val="accent2"/>
              </a:solidFill>
            </a:endParaRPr>
          </a:p>
        </p:txBody>
      </p:sp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id="{07B8647F-4C53-4840-AEAD-1D7C10F9E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286000"/>
          <a:ext cx="5943600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105754" imgH="2429256" progId="Excel.Sheet.8">
                  <p:embed/>
                </p:oleObj>
              </mc:Choice>
              <mc:Fallback>
                <p:oleObj name="Worksheet" r:id="rId3" imgW="6105754" imgH="2429256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0"/>
                        <a:ext cx="5943600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CC7EE1E-DB56-4829-A7AA-622651DB8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752600"/>
            <a:ext cx="8572500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ar-EG"/>
              <a:t>S[X] is a set of N tuples t</a:t>
            </a:r>
            <a:r>
              <a:rPr lang="en-US" altLang="ar-EG" baseline="-25000"/>
              <a:t>1</a:t>
            </a:r>
            <a:r>
              <a:rPr lang="en-US" altLang="ar-EG"/>
              <a:t>, t</a:t>
            </a:r>
            <a:r>
              <a:rPr lang="en-US" altLang="ar-EG" baseline="-25000"/>
              <a:t>2</a:t>
            </a:r>
            <a:r>
              <a:rPr lang="en-US" altLang="ar-EG"/>
              <a:t>, …, t</a:t>
            </a:r>
            <a:r>
              <a:rPr lang="en-US" altLang="ar-EG" baseline="-25000"/>
              <a:t>N </a:t>
            </a:r>
            <a:r>
              <a:rPr lang="en-US" altLang="ar-EG"/>
              <a:t>, projected on the attribute set X</a:t>
            </a:r>
          </a:p>
          <a:p>
            <a:r>
              <a:rPr lang="en-US" altLang="ar-EG"/>
              <a:t>The diameter of S[X]:</a:t>
            </a:r>
          </a:p>
          <a:p>
            <a:endParaRPr lang="en-US" altLang="ar-EG"/>
          </a:p>
          <a:p>
            <a:endParaRPr lang="en-US" altLang="ar-EG" baseline="30000">
              <a:sym typeface="Symbol" panose="05050102010706020507" pitchFamily="18" charset="2"/>
            </a:endParaRPr>
          </a:p>
          <a:p>
            <a:endParaRPr lang="en-US" altLang="ar-EG"/>
          </a:p>
          <a:p>
            <a:pPr lvl="1">
              <a:lnSpc>
                <a:spcPct val="160000"/>
              </a:lnSpc>
            </a:pPr>
            <a:r>
              <a:rPr lang="en-US" altLang="ar-EG" i="1"/>
              <a:t>dist</a:t>
            </a:r>
            <a:r>
              <a:rPr lang="en-US" altLang="ar-EG" baseline="-25000"/>
              <a:t>x</a:t>
            </a:r>
            <a:r>
              <a:rPr lang="en-US" altLang="ar-EG"/>
              <a:t>:distance metric, e.g. Euclidean distance or Manhattan</a:t>
            </a:r>
            <a:endParaRPr lang="en-US" altLang="ar-EG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ar-EG" sz="1400"/>
          </a:p>
        </p:txBody>
      </p:sp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59301DBD-2C24-4040-B254-B74FBE84BE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505200"/>
          <a:ext cx="5807075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520" imgH="507960" progId="Equation.3">
                  <p:embed/>
                </p:oleObj>
              </mc:Choice>
              <mc:Fallback>
                <p:oleObj name="Equation" r:id="rId3" imgW="238752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5200"/>
                        <a:ext cx="5807075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>
            <a:extLst>
              <a:ext uri="{FF2B5EF4-FFF2-40B4-BE49-F238E27FC236}">
                <a16:creationId xmlns:a16="http://schemas.microsoft.com/office/drawing/2014/main" id="{06C06718-5EC9-4D50-8AF5-CF2352F506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57200"/>
            <a:ext cx="7772400" cy="11430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Clusters and Distance Measurements</a:t>
            </a:r>
          </a:p>
        </p:txBody>
      </p:sp>
    </p:spTree>
  </p:cSld>
  <p:clrMapOvr>
    <a:masterClrMapping/>
  </p:clrMapOvr>
  <p:transition advClick="0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5130A70-8776-4F4E-9B8D-92A08156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80962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ar-EG"/>
              <a:t>The diameter,</a:t>
            </a:r>
            <a:r>
              <a:rPr lang="en-US" altLang="ar-EG" i="1"/>
              <a:t> d, </a:t>
            </a:r>
            <a:r>
              <a:rPr lang="en-US" altLang="ar-EG"/>
              <a:t>assesses the density of a cluster C</a:t>
            </a:r>
            <a:r>
              <a:rPr lang="en-US" altLang="ar-EG" i="1" baseline="-25000"/>
              <a:t>X </a:t>
            </a:r>
            <a:r>
              <a:rPr lang="en-US" altLang="ar-EG"/>
              <a:t>, where</a:t>
            </a:r>
          </a:p>
          <a:p>
            <a:endParaRPr lang="en-US" altLang="ar-EG"/>
          </a:p>
          <a:p>
            <a:endParaRPr lang="en-US" altLang="ar-EG"/>
          </a:p>
          <a:p>
            <a:r>
              <a:rPr lang="en-US" altLang="ar-EG"/>
              <a:t>Finding clusters and distance-based rules</a:t>
            </a:r>
          </a:p>
          <a:p>
            <a:pPr lvl="1"/>
            <a:r>
              <a:rPr lang="en-US" altLang="ar-EG"/>
              <a:t>the density threshold, </a:t>
            </a:r>
            <a:r>
              <a:rPr lang="en-US" altLang="ar-EG" i="1"/>
              <a:t>d</a:t>
            </a:r>
            <a:r>
              <a:rPr lang="en-US" altLang="ar-EG" i="1" baseline="-25000"/>
              <a:t>0 </a:t>
            </a:r>
            <a:r>
              <a:rPr lang="en-US" altLang="ar-EG"/>
              <a:t>, replaces the notion of support</a:t>
            </a:r>
          </a:p>
          <a:p>
            <a:pPr lvl="1"/>
            <a:r>
              <a:rPr lang="en-US" altLang="ar-EG"/>
              <a:t>modified version of the BIRCH clustering algorithm</a:t>
            </a:r>
          </a:p>
          <a:p>
            <a:r>
              <a:rPr lang="en-US" altLang="ar-EG"/>
              <a:t>Distance between clusters measures degree of association</a:t>
            </a:r>
          </a:p>
          <a:p>
            <a:endParaRPr lang="en-US" altLang="ar-EG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ar-EG"/>
          </a:p>
        </p:txBody>
      </p:sp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018FC498-F8DA-4E66-BA5D-4E389DE93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209800"/>
          <a:ext cx="19367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760" imgH="215640" progId="Equation.3">
                  <p:embed/>
                </p:oleObj>
              </mc:Choice>
              <mc:Fallback>
                <p:oleObj name="Equation" r:id="rId3" imgW="7617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09800"/>
                        <a:ext cx="19367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33C58E9D-6013-4A38-BC5B-D6DC2FC22C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819400"/>
          <a:ext cx="13462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253800" progId="Equation.3">
                  <p:embed/>
                </p:oleObj>
              </mc:Choice>
              <mc:Fallback>
                <p:oleObj name="Equation" r:id="rId5" imgW="5205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19400"/>
                        <a:ext cx="13462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Rectangle 5">
            <a:extLst>
              <a:ext uri="{FF2B5EF4-FFF2-40B4-BE49-F238E27FC236}">
                <a16:creationId xmlns:a16="http://schemas.microsoft.com/office/drawing/2014/main" id="{BD6ADC17-7902-420E-A355-E180B26035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772400" cy="6096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Clusters and Distance Measurements</a:t>
            </a:r>
          </a:p>
        </p:txBody>
      </p:sp>
    </p:spTree>
  </p:cSld>
  <p:clrMapOvr>
    <a:masterClrMapping/>
  </p:clrMapOvr>
  <p:transition advClick="0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7C2D5EF-CC67-40DF-90AB-82AB22E3B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7818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24C3945-717A-4DAF-98DF-502B36DA1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64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ar-EG" sz="2800"/>
              <a:t>Association rule mining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single-dimensional Boolean association rules from transactional databases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multilevel association rules from transactional databases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multidimensional association rules from transactional databases and data warehouse</a:t>
            </a:r>
          </a:p>
          <a:p>
            <a:pPr>
              <a:lnSpc>
                <a:spcPct val="110000"/>
              </a:lnSpc>
            </a:pPr>
            <a:r>
              <a:rPr lang="en-US" altLang="ar-EG" sz="2800">
                <a:solidFill>
                  <a:schemeClr val="accent2"/>
                </a:solidFill>
              </a:rPr>
              <a:t>From association mining to correlation analysis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Constraint-based association mining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Summary</a:t>
            </a:r>
          </a:p>
        </p:txBody>
      </p:sp>
    </p:spTree>
  </p:cSld>
  <p:clrMapOvr>
    <a:masterClrMapping/>
  </p:clrMapOvr>
  <p:transition advClick="0"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09BC0D5-DC4A-4C3B-B389-6B1428ABC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Interestingness Measures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328090F-0D86-4EC8-9F6F-0656379B4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 sz="2800"/>
              <a:t>Objective measures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ar-EG" sz="2400"/>
              <a:t>Two popular measurements: 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¶"/>
            </a:pPr>
            <a:r>
              <a:rPr lang="en-US" altLang="ar-EG" sz="2400" i="1">
                <a:solidFill>
                  <a:srgbClr val="CC3300"/>
                </a:solidFill>
              </a:rPr>
              <a:t>support; </a:t>
            </a:r>
            <a:r>
              <a:rPr lang="en-US" altLang="ar-EG" sz="2400"/>
              <a:t> and 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·"/>
            </a:pPr>
            <a:r>
              <a:rPr lang="en-US" altLang="ar-EG" sz="2400" i="1">
                <a:solidFill>
                  <a:srgbClr val="CC3300"/>
                </a:solidFill>
              </a:rPr>
              <a:t>confidence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·"/>
            </a:pPr>
            <a:endParaRPr lang="en-US" altLang="ar-EG" sz="2400" i="1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ar-EG" sz="2800">
                <a:sym typeface="Symbol" panose="05050102010706020507" pitchFamily="18" charset="2"/>
              </a:rPr>
              <a:t>Subjective  measures (Silberschatz &amp; Tuzhilin, KDD95)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ar-EG" sz="2400">
                <a:sym typeface="Symbol" panose="05050102010706020507" pitchFamily="18" charset="2"/>
              </a:rPr>
              <a:t>A rule (pattern) is interesting if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¶"/>
            </a:pPr>
            <a:r>
              <a:rPr lang="en-US" altLang="ar-EG" sz="2400">
                <a:sym typeface="Symbol" panose="05050102010706020507" pitchFamily="18" charset="2"/>
              </a:rPr>
              <a:t>it is </a:t>
            </a:r>
            <a:r>
              <a:rPr lang="en-US" altLang="ar-EG" sz="2400" i="1">
                <a:solidFill>
                  <a:srgbClr val="CC3300"/>
                </a:solidFill>
                <a:sym typeface="Symbol" panose="05050102010706020507" pitchFamily="18" charset="2"/>
              </a:rPr>
              <a:t>unexpected</a:t>
            </a:r>
            <a:r>
              <a:rPr lang="en-US" altLang="ar-EG" sz="2400">
                <a:sym typeface="Symbol" panose="05050102010706020507" pitchFamily="18" charset="2"/>
              </a:rPr>
              <a:t> (surprising to the user); and/or</a:t>
            </a:r>
          </a:p>
          <a:p>
            <a:pPr lvl="1">
              <a:lnSpc>
                <a:spcPct val="90000"/>
              </a:lnSpc>
              <a:buFont typeface="Monotype Sorts" pitchFamily="2" charset="2"/>
              <a:buChar char="·"/>
            </a:pPr>
            <a:r>
              <a:rPr lang="en-US" altLang="ar-EG" sz="2400" i="1">
                <a:solidFill>
                  <a:srgbClr val="CC3300"/>
                </a:solidFill>
                <a:sym typeface="Symbol" panose="05050102010706020507" pitchFamily="18" charset="2"/>
              </a:rPr>
              <a:t>actionable</a:t>
            </a:r>
            <a:r>
              <a:rPr lang="en-US" altLang="ar-EG" sz="2400">
                <a:sym typeface="Symbol" panose="05050102010706020507" pitchFamily="18" charset="2"/>
              </a:rPr>
              <a:t> (the user can do something with it)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ar-EG" sz="24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SzPct val="80000"/>
            </a:pPr>
            <a:r>
              <a:rPr lang="en-US" altLang="ar-EG" sz="2800" u="sng"/>
              <a:t>From association to </a:t>
            </a:r>
            <a:r>
              <a:rPr lang="en-US" altLang="ar-EG" sz="2800" u="sng">
                <a:solidFill>
                  <a:srgbClr val="003366"/>
                </a:solidFill>
              </a:rPr>
              <a:t>correlation and causal structure analysis.</a:t>
            </a:r>
          </a:p>
          <a:p>
            <a:pPr lvl="2">
              <a:lnSpc>
                <a:spcPct val="90000"/>
              </a:lnSpc>
              <a:buSzPct val="80000"/>
            </a:pPr>
            <a:r>
              <a:rPr lang="en-US" altLang="ar-EG" sz="2000"/>
              <a:t>Association does not necessarily imply correlation or causal relationships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ar-EG" sz="28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advClick="0"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FECE949-3F38-40E8-852A-354DB4174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Criticism to Support and Confidence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FBA95DE-A27E-4BD1-B9FA-312F12371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" y="1752600"/>
            <a:ext cx="8415338" cy="4876800"/>
          </a:xfrm>
        </p:spPr>
        <p:txBody>
          <a:bodyPr/>
          <a:lstStyle/>
          <a:p>
            <a:r>
              <a:rPr lang="en-US" altLang="ar-EG" sz="2400"/>
              <a:t>Example 1: (Aggarwal &amp; Yu, PODS98)</a:t>
            </a:r>
          </a:p>
          <a:p>
            <a:pPr lvl="1"/>
            <a:r>
              <a:rPr lang="en-US" altLang="ar-EG" sz="2000"/>
              <a:t>Among 5000 students</a:t>
            </a:r>
          </a:p>
          <a:p>
            <a:pPr lvl="2">
              <a:lnSpc>
                <a:spcPct val="70000"/>
              </a:lnSpc>
            </a:pPr>
            <a:r>
              <a:rPr lang="en-US" altLang="ar-EG" sz="2000"/>
              <a:t>3000 play basketball</a:t>
            </a:r>
          </a:p>
          <a:p>
            <a:pPr lvl="2">
              <a:lnSpc>
                <a:spcPct val="70000"/>
              </a:lnSpc>
            </a:pPr>
            <a:r>
              <a:rPr lang="en-US" altLang="ar-EG" sz="2000"/>
              <a:t>3750 eat cereal</a:t>
            </a:r>
          </a:p>
          <a:p>
            <a:pPr lvl="2">
              <a:lnSpc>
                <a:spcPct val="70000"/>
              </a:lnSpc>
            </a:pPr>
            <a:r>
              <a:rPr lang="en-US" altLang="ar-EG" sz="2000"/>
              <a:t>2000 both play basket ball and eat cereal</a:t>
            </a:r>
          </a:p>
          <a:p>
            <a:pPr lvl="1"/>
            <a:r>
              <a:rPr lang="en-US" altLang="ar-EG" sz="2000" i="1"/>
              <a:t>play basketball</a:t>
            </a:r>
            <a:r>
              <a:rPr lang="en-US" altLang="ar-EG" sz="2000"/>
              <a:t>  </a:t>
            </a:r>
            <a:r>
              <a:rPr lang="en-US" altLang="ar-EG" sz="2000">
                <a:sym typeface="Symbol" panose="05050102010706020507" pitchFamily="18" charset="2"/>
              </a:rPr>
              <a:t> </a:t>
            </a:r>
            <a:r>
              <a:rPr lang="en-US" altLang="ar-EG" sz="2000" i="1">
                <a:sym typeface="Symbol" panose="05050102010706020507" pitchFamily="18" charset="2"/>
              </a:rPr>
              <a:t>eat cereal</a:t>
            </a:r>
            <a:r>
              <a:rPr lang="en-US" altLang="ar-EG" sz="2000">
                <a:sym typeface="Symbol" panose="05050102010706020507" pitchFamily="18" charset="2"/>
              </a:rPr>
              <a:t> [40%, 66.7%]  is misleading because the overall percentage of students eating cereal is 75% which is higher than 66.7%.</a:t>
            </a:r>
          </a:p>
          <a:p>
            <a:pPr lvl="1"/>
            <a:r>
              <a:rPr lang="en-US" altLang="ar-EG" sz="2000" i="1"/>
              <a:t>play basketball</a:t>
            </a:r>
            <a:r>
              <a:rPr lang="en-US" altLang="ar-EG" sz="2000"/>
              <a:t>  </a:t>
            </a:r>
            <a:r>
              <a:rPr lang="en-US" altLang="ar-EG" sz="2000">
                <a:sym typeface="Symbol" panose="05050102010706020507" pitchFamily="18" charset="2"/>
              </a:rPr>
              <a:t> </a:t>
            </a:r>
            <a:r>
              <a:rPr lang="en-US" altLang="ar-EG" sz="2000" i="1">
                <a:sym typeface="Symbol" panose="05050102010706020507" pitchFamily="18" charset="2"/>
              </a:rPr>
              <a:t>not eat cereal</a:t>
            </a:r>
            <a:r>
              <a:rPr lang="en-US" altLang="ar-EG" sz="2000">
                <a:sym typeface="Symbol" panose="05050102010706020507" pitchFamily="18" charset="2"/>
              </a:rPr>
              <a:t> [20%, 33.3%] is far more accurate, although with lower support and confidence</a:t>
            </a:r>
          </a:p>
          <a:p>
            <a:endParaRPr lang="en-US" altLang="ar-EG" sz="2400">
              <a:sym typeface="Symbol" panose="05050102010706020507" pitchFamily="18" charset="2"/>
            </a:endParaRPr>
          </a:p>
        </p:txBody>
      </p:sp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2C687BF4-F7DA-438D-97AA-B6F3D57A4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029200"/>
          <a:ext cx="5757863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667305" imgH="657454" progId="Excel.Sheet.8">
                  <p:embed/>
                </p:oleObj>
              </mc:Choice>
              <mc:Fallback>
                <p:oleObj name="Worksheet" r:id="rId3" imgW="2667305" imgH="657454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5757863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2964E9DB-A84B-4982-87AE-E20055C3B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01000" cy="11430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Criticism to Support and Confidence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64AD0A8-A7AB-41CC-B90F-21CDC99DB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5108575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ar-EG" sz="2400">
                <a:sym typeface="Symbol" panose="05050102010706020507" pitchFamily="18" charset="2"/>
              </a:rPr>
              <a:t>Example 2: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ar-EG" sz="2000">
                <a:sym typeface="Symbol" panose="05050102010706020507" pitchFamily="18" charset="2"/>
              </a:rPr>
              <a:t>X and Y: positively correlated,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ar-EG" sz="2000">
                <a:sym typeface="Symbol" panose="05050102010706020507" pitchFamily="18" charset="2"/>
              </a:rPr>
              <a:t>X and Z, negatively related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ar-EG" sz="2000">
                <a:sym typeface="Symbol" panose="05050102010706020507" pitchFamily="18" charset="2"/>
              </a:rPr>
              <a:t>support and confidence of 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ar-EG" sz="2000">
                <a:sym typeface="Symbol" panose="05050102010706020507" pitchFamily="18" charset="2"/>
              </a:rPr>
              <a:t>    X=&gt;Z dominates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ar-EG" sz="2400">
                <a:sym typeface="Symbol" panose="05050102010706020507" pitchFamily="18" charset="2"/>
              </a:rPr>
              <a:t>We need a measure of dependent or correlated events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ar-EG" sz="240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ar-EG" sz="240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ar-EG" sz="240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ar-EG" sz="2400">
                <a:sym typeface="Symbol" panose="05050102010706020507" pitchFamily="18" charset="2"/>
              </a:rPr>
              <a:t>…=P(B|A)/P(B) is also called the </a:t>
            </a:r>
            <a:r>
              <a:rPr lang="en-US" altLang="ar-EG" sz="2400">
                <a:solidFill>
                  <a:schemeClr val="accent2"/>
                </a:solidFill>
                <a:sym typeface="Symbol" panose="05050102010706020507" pitchFamily="18" charset="2"/>
              </a:rPr>
              <a:t>lift </a:t>
            </a:r>
            <a:r>
              <a:rPr lang="en-US" altLang="ar-EG" sz="2400">
                <a:sym typeface="Symbol" panose="05050102010706020507" pitchFamily="18" charset="2"/>
              </a:rPr>
              <a:t>of rule A =&gt; B</a:t>
            </a:r>
          </a:p>
        </p:txBody>
      </p:sp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45CCC363-C33A-414A-A10B-4A7C4EAF6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0013" y="1925638"/>
          <a:ext cx="3811587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524351" imgH="1048232" progId="Excel.Sheet.8">
                  <p:embed/>
                </p:oleObj>
              </mc:Choice>
              <mc:Fallback>
                <p:oleObj name="Worksheet" r:id="rId3" imgW="2524351" imgH="1048232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1925638"/>
                        <a:ext cx="3811587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9AF42FDC-A428-41B4-9296-D20CD2FE1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038600"/>
          <a:ext cx="434975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381691" imgH="1048232" progId="Excel.Sheet.8">
                  <p:embed/>
                </p:oleObj>
              </mc:Choice>
              <mc:Fallback>
                <p:oleObj name="Worksheet" r:id="rId5" imgW="3381691" imgH="1048232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38600"/>
                        <a:ext cx="4349750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>
            <a:extLst>
              <a:ext uri="{FF2B5EF4-FFF2-40B4-BE49-F238E27FC236}">
                <a16:creationId xmlns:a16="http://schemas.microsoft.com/office/drawing/2014/main" id="{059445C9-33DB-4763-A99C-E96A00942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26670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9720" imgH="419040" progId="Equation.3">
                  <p:embed/>
                </p:oleObj>
              </mc:Choice>
              <mc:Fallback>
                <p:oleObj name="Equation" r:id="rId7" imgW="12697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26670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F3271B0-D5F0-4E43-80B8-AF420210D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Association Rule Mining: A Road Map</a:t>
            </a:r>
            <a:endParaRPr lang="en-US" altLang="ar-EG">
              <a:solidFill>
                <a:schemeClr val="accent2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660559B-8292-4BDE-AE82-01E8E5993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  <a:buSzPct val="80000"/>
            </a:pPr>
            <a:r>
              <a:rPr lang="en-US" altLang="ar-EG" sz="2400" u="sng">
                <a:solidFill>
                  <a:schemeClr val="accent2"/>
                </a:solidFill>
              </a:rPr>
              <a:t>Boolean vs. quantitative</a:t>
            </a:r>
            <a:r>
              <a:rPr lang="en-US" altLang="ar-EG" sz="2400" u="sng"/>
              <a:t> associations </a:t>
            </a:r>
            <a:r>
              <a:rPr lang="en-US" altLang="ar-EG" sz="2400"/>
              <a:t>(Based on the </a:t>
            </a:r>
            <a:r>
              <a:rPr lang="en-US" altLang="ar-EG" sz="2400">
                <a:solidFill>
                  <a:schemeClr val="tx2"/>
                </a:solidFill>
              </a:rPr>
              <a:t>types of values handled)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ar-EG" sz="2000"/>
              <a:t>buys(x, “SQLServer”) ^ buys(x, “DMBook”) </a:t>
            </a:r>
            <a:r>
              <a:rPr lang="en-US" altLang="ar-EG" sz="2000">
                <a:latin typeface="Symbol" panose="05050102010706020507" pitchFamily="18" charset="2"/>
              </a:rPr>
              <a:t>®  </a:t>
            </a:r>
            <a:r>
              <a:rPr lang="en-US" altLang="ar-EG" sz="2000"/>
              <a:t>buys(x, “DBMiner”) [0.2%, 60%]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ar-EG" sz="2000"/>
              <a:t>age(x, “30..39”) ^ income(x, “42..48K”) </a:t>
            </a:r>
            <a:r>
              <a:rPr lang="en-US" altLang="ar-EG" sz="2000">
                <a:latin typeface="Symbol" panose="05050102010706020507" pitchFamily="18" charset="2"/>
              </a:rPr>
              <a:t>®  </a:t>
            </a:r>
            <a:r>
              <a:rPr lang="en-US" altLang="ar-EG" sz="2000"/>
              <a:t>buys(x, “PC”) [1%, 75%]</a:t>
            </a:r>
          </a:p>
          <a:p>
            <a:pPr>
              <a:lnSpc>
                <a:spcPct val="90000"/>
              </a:lnSpc>
              <a:buSzPct val="80000"/>
            </a:pPr>
            <a:r>
              <a:rPr lang="en-US" altLang="ar-EG" sz="2400" u="sng">
                <a:solidFill>
                  <a:schemeClr val="accent2"/>
                </a:solidFill>
              </a:rPr>
              <a:t>Single dimension vs. multiple dimensional</a:t>
            </a:r>
            <a:r>
              <a:rPr lang="en-US" altLang="ar-EG" sz="2400" u="sng"/>
              <a:t> associations</a:t>
            </a:r>
            <a:r>
              <a:rPr lang="en-US" altLang="ar-EG" sz="2400"/>
              <a:t> (each distinct predicate of a rule is a dimension)</a:t>
            </a:r>
          </a:p>
          <a:p>
            <a:pPr>
              <a:lnSpc>
                <a:spcPct val="90000"/>
              </a:lnSpc>
              <a:buSzPct val="80000"/>
            </a:pPr>
            <a:r>
              <a:rPr lang="en-US" altLang="ar-EG" sz="2400" u="sng">
                <a:solidFill>
                  <a:schemeClr val="accent2"/>
                </a:solidFill>
              </a:rPr>
              <a:t>Single level vs. multiple-level</a:t>
            </a:r>
            <a:r>
              <a:rPr lang="en-US" altLang="ar-EG" sz="2400" u="sng"/>
              <a:t> analysis </a:t>
            </a:r>
            <a:r>
              <a:rPr lang="en-US" altLang="ar-EG" sz="2400"/>
              <a:t>(consider multiple levels of abstraction)</a:t>
            </a:r>
            <a:endParaRPr lang="en-US" altLang="ar-EG" sz="2400" u="sng"/>
          </a:p>
          <a:p>
            <a:pPr lvl="1">
              <a:lnSpc>
                <a:spcPct val="90000"/>
              </a:lnSpc>
              <a:buSzPct val="80000"/>
            </a:pPr>
            <a:r>
              <a:rPr lang="en-US" altLang="ar-EG" sz="2000"/>
              <a:t>What brands of beers are associated with what brands of diapers?</a:t>
            </a:r>
          </a:p>
          <a:p>
            <a:pPr>
              <a:lnSpc>
                <a:spcPct val="90000"/>
              </a:lnSpc>
              <a:buSzPct val="80000"/>
            </a:pPr>
            <a:r>
              <a:rPr lang="en-US" altLang="ar-EG" sz="2400" u="sng">
                <a:solidFill>
                  <a:schemeClr val="accent2"/>
                </a:solidFill>
              </a:rPr>
              <a:t>Extensions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ar-EG" sz="2000"/>
              <a:t>Correlation, causality analysis</a:t>
            </a:r>
          </a:p>
          <a:p>
            <a:pPr lvl="2">
              <a:lnSpc>
                <a:spcPct val="90000"/>
              </a:lnSpc>
              <a:buSzPct val="80000"/>
            </a:pPr>
            <a:r>
              <a:rPr lang="en-US" altLang="ar-EG" sz="1800"/>
              <a:t>Association does not necessarily imply correlation or causality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ar-EG" sz="2000"/>
              <a:t>Maxpatterns </a:t>
            </a:r>
            <a:r>
              <a:rPr lang="en-US" altLang="ar-EG" sz="1800"/>
              <a:t>(a frequent pattern s.t. any proper subpattern is not frequent)</a:t>
            </a:r>
            <a:r>
              <a:rPr lang="en-US" altLang="ar-EG" sz="2000"/>
              <a:t> and closed itemsets </a:t>
            </a:r>
            <a:r>
              <a:rPr lang="en-US" altLang="ar-EG" sz="1800"/>
              <a:t>(if there exist no proper superset c’ of c s.t. any transaction containing c also contains c’)</a:t>
            </a:r>
          </a:p>
        </p:txBody>
      </p:sp>
    </p:spTree>
  </p:cSld>
  <p:clrMapOvr>
    <a:masterClrMapping/>
  </p:clrMapOvr>
  <p:transition advClick="0"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4ED3986-52D5-4DC1-9C97-0CE71E4FE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655638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Other Interestingness Measures: Interest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E33DC69-9090-4E65-812E-518251C00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468438"/>
            <a:ext cx="8705850" cy="5178425"/>
          </a:xfrm>
        </p:spPr>
        <p:txBody>
          <a:bodyPr/>
          <a:lstStyle/>
          <a:p>
            <a:r>
              <a:rPr lang="en-US" altLang="ar-EG" sz="2800"/>
              <a:t>Interest (correlation, lift)</a:t>
            </a:r>
          </a:p>
          <a:p>
            <a:pPr lvl="1">
              <a:lnSpc>
                <a:spcPct val="220000"/>
              </a:lnSpc>
            </a:pPr>
            <a:r>
              <a:rPr lang="en-US" altLang="ar-EG" sz="2400"/>
              <a:t>taking both P(A) and P(B) in consideration</a:t>
            </a:r>
            <a:endParaRPr lang="en-US" altLang="ar-EG" sz="2400" i="1"/>
          </a:p>
          <a:p>
            <a:pPr lvl="1">
              <a:lnSpc>
                <a:spcPct val="150000"/>
              </a:lnSpc>
            </a:pPr>
            <a:r>
              <a:rPr lang="en-US" altLang="ar-EG" sz="2400"/>
              <a:t>P(A^B)=P(B)*P(A), if A and B are independent events</a:t>
            </a:r>
          </a:p>
          <a:p>
            <a:pPr lvl="1">
              <a:lnSpc>
                <a:spcPct val="140000"/>
              </a:lnSpc>
            </a:pPr>
            <a:r>
              <a:rPr lang="en-US" altLang="ar-EG" sz="2400"/>
              <a:t>A and B negatively correlated, if the value is less than 1; otherwise A and B positively correlated</a:t>
            </a:r>
          </a:p>
        </p:txBody>
      </p:sp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AFDB6819-5FAF-46C4-BBD4-14A21803FB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447800"/>
          <a:ext cx="15097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8400" imgH="419040" progId="Equation.3">
                  <p:embed/>
                </p:oleObj>
              </mc:Choice>
              <mc:Fallback>
                <p:oleObj name="Equation" r:id="rId3" imgW="6984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447800"/>
                        <a:ext cx="15097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5FECBDC2-4C52-4AD8-A047-1AA8E1CA6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9700" y="4864100"/>
          <a:ext cx="257651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524351" imgH="1048232" progId="Excel.Sheet.8">
                  <p:embed/>
                </p:oleObj>
              </mc:Choice>
              <mc:Fallback>
                <p:oleObj name="Worksheet" r:id="rId5" imgW="2524351" imgH="1048232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4864100"/>
                        <a:ext cx="2576513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>
            <a:extLst>
              <a:ext uri="{FF2B5EF4-FFF2-40B4-BE49-F238E27FC236}">
                <a16:creationId xmlns:a16="http://schemas.microsoft.com/office/drawing/2014/main" id="{CF9BDC51-44E1-48E2-BAB0-C8967D46E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0700" y="4826000"/>
          <a:ext cx="40925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5401056" imgH="1419454" progId="Excel.Sheet.8">
                  <p:embed/>
                </p:oleObj>
              </mc:Choice>
              <mc:Fallback>
                <p:oleObj name="Worksheet" r:id="rId7" imgW="5401056" imgH="1419454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826000"/>
                        <a:ext cx="40925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439CC7F-67EE-40D8-8707-1D6375255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7818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85C40E5-D075-482F-90C4-9EC11728E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464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ar-EG" sz="2800"/>
              <a:t>Association rule mining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single-dimensional Boolean association rules from transactional databases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multilevel association rules from transactional databases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multidimensional association rules from transactional databases and data warehouse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From association mining to correlation analysis</a:t>
            </a:r>
          </a:p>
          <a:p>
            <a:pPr>
              <a:lnSpc>
                <a:spcPct val="110000"/>
              </a:lnSpc>
            </a:pPr>
            <a:r>
              <a:rPr lang="en-US" altLang="ar-EG" sz="2800">
                <a:solidFill>
                  <a:schemeClr val="accent2"/>
                </a:solidFill>
              </a:rPr>
              <a:t>Constraint-based association mining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Summary</a:t>
            </a:r>
          </a:p>
        </p:txBody>
      </p:sp>
    </p:spTree>
  </p:cSld>
  <p:clrMapOvr>
    <a:masterClrMapping/>
  </p:clrMapOvr>
  <p:transition advClick="0"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72E4488-FE6E-4D86-A3F9-CEC2180D0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0866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>
                <a:solidFill>
                  <a:schemeClr val="accent2"/>
                </a:solidFill>
              </a:rPr>
              <a:t>Constraint-Based Mining</a:t>
            </a:r>
            <a:endParaRPr lang="en-US" altLang="ar-EG" sz="6000">
              <a:solidFill>
                <a:schemeClr val="accent2"/>
              </a:solidFill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B6101E4-2CF0-456F-895A-4E389E3FB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48650" cy="5257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ar-EG" sz="2800"/>
              <a:t>Interactive, exploratory mining giga-bytes of data?  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Could it be real? </a:t>
            </a:r>
            <a:r>
              <a:rPr lang="en-US" altLang="ar-EG" sz="2400">
                <a:cs typeface="Tahoma" panose="020B0604030504040204" pitchFamily="34" charset="0"/>
              </a:rPr>
              <a:t>—</a:t>
            </a:r>
            <a:r>
              <a:rPr lang="en-US" altLang="ar-EG" sz="2400"/>
              <a:t> Making good use of constraints!</a:t>
            </a:r>
          </a:p>
          <a:p>
            <a:pPr>
              <a:lnSpc>
                <a:spcPct val="90000"/>
              </a:lnSpc>
            </a:pPr>
            <a:r>
              <a:rPr lang="en-US" altLang="ar-EG" sz="2800"/>
              <a:t>What kinds of constraints can be used in mining?</a:t>
            </a:r>
          </a:p>
          <a:p>
            <a:pPr lvl="1">
              <a:lnSpc>
                <a:spcPct val="90000"/>
              </a:lnSpc>
            </a:pPr>
            <a:r>
              <a:rPr lang="en-US" altLang="ar-EG" sz="2400">
                <a:solidFill>
                  <a:schemeClr val="accent2"/>
                </a:solidFill>
              </a:rPr>
              <a:t>Knowledge type constraint</a:t>
            </a:r>
            <a:r>
              <a:rPr lang="en-US" altLang="ar-EG" sz="2400"/>
              <a:t>: classification, association, etc.</a:t>
            </a:r>
          </a:p>
          <a:p>
            <a:pPr lvl="1">
              <a:lnSpc>
                <a:spcPct val="90000"/>
              </a:lnSpc>
            </a:pPr>
            <a:r>
              <a:rPr lang="en-US" altLang="ar-EG" sz="2400">
                <a:solidFill>
                  <a:schemeClr val="accent2"/>
                </a:solidFill>
              </a:rPr>
              <a:t>Data constraint</a:t>
            </a:r>
            <a:r>
              <a:rPr lang="en-US" altLang="ar-EG" sz="2400"/>
              <a:t>: SQL-like queries </a:t>
            </a:r>
          </a:p>
          <a:p>
            <a:pPr lvl="2">
              <a:lnSpc>
                <a:spcPct val="90000"/>
              </a:lnSpc>
            </a:pPr>
            <a:r>
              <a:rPr lang="en-US" altLang="ar-EG" sz="1800"/>
              <a:t>Find product pairs sold together in </a:t>
            </a:r>
            <a:r>
              <a:rPr lang="en-US" altLang="ar-EG" sz="1800">
                <a:solidFill>
                  <a:srgbClr val="003366"/>
                </a:solidFill>
              </a:rPr>
              <a:t>Vancouver</a:t>
            </a:r>
            <a:r>
              <a:rPr lang="en-US" altLang="ar-EG" sz="1800"/>
              <a:t> in </a:t>
            </a:r>
            <a:r>
              <a:rPr lang="en-US" altLang="ar-EG" sz="1800">
                <a:solidFill>
                  <a:srgbClr val="003366"/>
                </a:solidFill>
              </a:rPr>
              <a:t>Dec.’98</a:t>
            </a:r>
            <a:r>
              <a:rPr lang="en-US" altLang="ar-EG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ar-EG" sz="2400">
                <a:solidFill>
                  <a:schemeClr val="accent2"/>
                </a:solidFill>
              </a:rPr>
              <a:t>Dimension/level constraints</a:t>
            </a:r>
            <a:r>
              <a:rPr lang="en-US" altLang="ar-EG" sz="2400"/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ar-EG" sz="1800"/>
              <a:t>in relevance to </a:t>
            </a:r>
            <a:r>
              <a:rPr lang="en-US" altLang="ar-EG" sz="1800">
                <a:solidFill>
                  <a:srgbClr val="003366"/>
                </a:solidFill>
              </a:rPr>
              <a:t>region, price, brand, customer category</a:t>
            </a:r>
            <a:r>
              <a:rPr lang="en-US" altLang="ar-EG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ar-EG" sz="2400" u="sng">
                <a:solidFill>
                  <a:schemeClr val="accent2"/>
                </a:solidFill>
              </a:rPr>
              <a:t>Rule constraints</a:t>
            </a:r>
          </a:p>
          <a:p>
            <a:pPr lvl="2">
              <a:lnSpc>
                <a:spcPct val="90000"/>
              </a:lnSpc>
            </a:pPr>
            <a:r>
              <a:rPr lang="en-US" altLang="ar-EG" sz="2000"/>
              <a:t>On the form of the rules to be mined (e.g., # of predicates, etc)</a:t>
            </a:r>
          </a:p>
          <a:p>
            <a:pPr lvl="2">
              <a:lnSpc>
                <a:spcPct val="90000"/>
              </a:lnSpc>
            </a:pPr>
            <a:r>
              <a:rPr lang="en-US" altLang="ar-EG" sz="1800"/>
              <a:t>small sales (price  &lt; $10) triggers big sales (sum &gt; $200).</a:t>
            </a:r>
            <a:endParaRPr lang="en-US" altLang="ar-EG" sz="2000"/>
          </a:p>
          <a:p>
            <a:pPr lvl="1">
              <a:lnSpc>
                <a:spcPct val="90000"/>
              </a:lnSpc>
            </a:pPr>
            <a:r>
              <a:rPr lang="en-US" altLang="ar-EG" sz="2400">
                <a:solidFill>
                  <a:schemeClr val="accent2"/>
                </a:solidFill>
              </a:rPr>
              <a:t>Interestingness constraints</a:t>
            </a:r>
            <a:r>
              <a:rPr lang="en-US" altLang="ar-EG" sz="2400"/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ar-EG" sz="2000"/>
              <a:t>Thresholds on measures of interestingness</a:t>
            </a:r>
          </a:p>
          <a:p>
            <a:pPr lvl="2">
              <a:lnSpc>
                <a:spcPct val="90000"/>
              </a:lnSpc>
            </a:pPr>
            <a:r>
              <a:rPr lang="en-US" altLang="ar-EG" sz="1800"/>
              <a:t>strong rules (min_support </a:t>
            </a:r>
            <a:r>
              <a:rPr lang="en-US" altLang="ar-EG" sz="2000">
                <a:sym typeface="Symbol" panose="05050102010706020507" pitchFamily="18" charset="2"/>
              </a:rPr>
              <a:t> </a:t>
            </a:r>
            <a:r>
              <a:rPr lang="en-US" altLang="ar-EG" sz="1800"/>
              <a:t> 3%, min_confidence </a:t>
            </a:r>
            <a:r>
              <a:rPr lang="en-US" altLang="ar-EG" sz="2000">
                <a:sym typeface="Symbol" panose="05050102010706020507" pitchFamily="18" charset="2"/>
              </a:rPr>
              <a:t> </a:t>
            </a:r>
            <a:r>
              <a:rPr lang="en-US" altLang="ar-EG" sz="1800"/>
              <a:t> 60%).</a:t>
            </a:r>
          </a:p>
        </p:txBody>
      </p:sp>
    </p:spTree>
  </p:cSld>
  <p:clrMapOvr>
    <a:masterClrMapping/>
  </p:clrMapOvr>
  <p:transition advClick="0"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E122123-3B98-4389-B6DA-E6633F6D5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8382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Rule Constraints in Association Mining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92926A5-45EC-4CEB-8BF6-1CBB53C0C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029200"/>
          </a:xfrm>
        </p:spPr>
        <p:txBody>
          <a:bodyPr/>
          <a:lstStyle/>
          <a:p>
            <a:r>
              <a:rPr lang="en-US" altLang="ar-EG" sz="2800"/>
              <a:t>Two kind of rule constraints:</a:t>
            </a:r>
            <a:r>
              <a:rPr lang="en-US" altLang="ar-EG" sz="2400"/>
              <a:t> </a:t>
            </a:r>
          </a:p>
          <a:p>
            <a:pPr lvl="1"/>
            <a:r>
              <a:rPr lang="en-US" altLang="ar-EG" sz="2400"/>
              <a:t>Rule form constraints: meta-rule guided mining.</a:t>
            </a:r>
          </a:p>
          <a:p>
            <a:pPr lvl="2"/>
            <a:r>
              <a:rPr lang="en-US" altLang="ar-EG" sz="2000"/>
              <a:t> </a:t>
            </a:r>
            <a:r>
              <a:rPr lang="en-US" altLang="ar-EG" sz="1800"/>
              <a:t>P(x, y) ^ Q(x, w) </a:t>
            </a:r>
            <a:r>
              <a:rPr lang="en-US" altLang="ar-EG" sz="1800">
                <a:latin typeface="Symbol" panose="05050102010706020507" pitchFamily="18" charset="2"/>
              </a:rPr>
              <a:t>®   </a:t>
            </a:r>
            <a:r>
              <a:rPr lang="en-US" altLang="ar-EG" sz="1800"/>
              <a:t>takes(x, “database systems”).</a:t>
            </a:r>
            <a:r>
              <a:rPr lang="en-US" altLang="ar-EG" sz="2000"/>
              <a:t> </a:t>
            </a:r>
          </a:p>
          <a:p>
            <a:pPr lvl="1"/>
            <a:r>
              <a:rPr lang="en-US" altLang="ar-EG" sz="2400"/>
              <a:t>Rule (content) constraint: constraint-based query optimization (Ng, et al., SIGMOD’98).</a:t>
            </a:r>
          </a:p>
          <a:p>
            <a:pPr lvl="2"/>
            <a:r>
              <a:rPr lang="en-US" altLang="ar-EG" sz="1800"/>
              <a:t>sum(LHS) &lt; 100  ^  min(LHS) &gt; 20  ^  count(LHS) &gt; 3  ^  sum(RHS) &gt; 1000</a:t>
            </a:r>
          </a:p>
          <a:p>
            <a:r>
              <a:rPr lang="en-US" altLang="ar-EG" sz="2800"/>
              <a:t>1-variable vs. 2-variable constraints </a:t>
            </a:r>
            <a:r>
              <a:rPr lang="en-US" altLang="ar-EG" sz="2400"/>
              <a:t>(Lakshmanan, et al. </a:t>
            </a:r>
            <a:r>
              <a:rPr lang="en-US" altLang="ar-EG" sz="2000"/>
              <a:t>SIGMOD’99</a:t>
            </a:r>
            <a:r>
              <a:rPr lang="en-US" altLang="ar-EG" sz="2400"/>
              <a:t>): </a:t>
            </a:r>
          </a:p>
          <a:p>
            <a:pPr lvl="1"/>
            <a:r>
              <a:rPr lang="en-US" altLang="ar-EG" sz="2400"/>
              <a:t>1-var: A constraint confining only one side (L/R) of the rule, e.g., as shown above. </a:t>
            </a:r>
          </a:p>
          <a:p>
            <a:pPr lvl="1"/>
            <a:r>
              <a:rPr lang="en-US" altLang="ar-EG" sz="2400"/>
              <a:t>2-var: A constraint confining both sides (L and R).</a:t>
            </a:r>
          </a:p>
          <a:p>
            <a:pPr lvl="2"/>
            <a:r>
              <a:rPr lang="en-US" altLang="ar-EG" sz="1800"/>
              <a:t>sum(LHS) &lt; min(RHS)  ^  max(RHS) &lt; 5* sum(LHS)</a:t>
            </a:r>
            <a:endParaRPr lang="en-US" altLang="ar-EG" sz="2000"/>
          </a:p>
        </p:txBody>
      </p:sp>
    </p:spTree>
  </p:cSld>
  <p:clrMapOvr>
    <a:masterClrMapping/>
  </p:clrMapOvr>
  <p:transition advClick="0"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E8B887F-48AB-4BD0-81D1-5131BA76E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8382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Constraint-Based Association Query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4CCB4369-F6FE-451B-95FA-4BD796FB2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 sz="2400"/>
              <a:t>Database: (1) </a:t>
            </a:r>
            <a:r>
              <a:rPr lang="en-US" altLang="ar-EG" sz="2000"/>
              <a:t>trans (TID, Itemset ),</a:t>
            </a:r>
            <a:r>
              <a:rPr lang="en-US" altLang="ar-EG" sz="2000" i="1"/>
              <a:t>  </a:t>
            </a:r>
            <a:r>
              <a:rPr lang="en-US" altLang="ar-EG" sz="2000"/>
              <a:t>(2)</a:t>
            </a:r>
            <a:r>
              <a:rPr lang="en-US" altLang="ar-EG" sz="2000" i="1"/>
              <a:t> </a:t>
            </a:r>
            <a:r>
              <a:rPr lang="en-US" altLang="ar-EG" sz="2000"/>
              <a:t>itemInfo (Item, Type, Price)</a:t>
            </a:r>
          </a:p>
          <a:p>
            <a:pPr>
              <a:lnSpc>
                <a:spcPct val="90000"/>
              </a:lnSpc>
            </a:pPr>
            <a:r>
              <a:rPr lang="en-US" altLang="ar-EG" sz="2400"/>
              <a:t>A constrained assoc. query (CAQ) is in the form of {(</a:t>
            </a:r>
            <a:r>
              <a:rPr lang="en-US" altLang="ar-EG" sz="2400" i="1"/>
              <a:t>S</a:t>
            </a:r>
            <a:r>
              <a:rPr lang="en-US" altLang="ar-EG" sz="1600" i="1"/>
              <a:t>1</a:t>
            </a:r>
            <a:r>
              <a:rPr lang="en-US" altLang="ar-EG" sz="2400" i="1"/>
              <a:t>, S</a:t>
            </a:r>
            <a:r>
              <a:rPr lang="en-US" altLang="ar-EG" sz="1800" i="1"/>
              <a:t>2</a:t>
            </a:r>
            <a:r>
              <a:rPr lang="en-US" altLang="ar-EG" sz="2400" i="1"/>
              <a:t> </a:t>
            </a:r>
            <a:r>
              <a:rPr lang="en-US" altLang="ar-EG" sz="2400"/>
              <a:t>)</a:t>
            </a:r>
            <a:r>
              <a:rPr lang="en-US" altLang="ar-EG" sz="2400" i="1"/>
              <a:t>|C </a:t>
            </a:r>
            <a:r>
              <a:rPr lang="en-US" altLang="ar-EG" sz="2400"/>
              <a:t>},</a:t>
            </a:r>
            <a:endParaRPr lang="en-US" altLang="ar-EG" sz="2000"/>
          </a:p>
          <a:p>
            <a:pPr lvl="1">
              <a:lnSpc>
                <a:spcPct val="90000"/>
              </a:lnSpc>
            </a:pPr>
            <a:r>
              <a:rPr lang="en-US" altLang="ar-EG" sz="2000"/>
              <a:t>where C is a set of constraints on S</a:t>
            </a:r>
            <a:r>
              <a:rPr lang="en-US" altLang="ar-EG" sz="1400"/>
              <a:t>1</a:t>
            </a:r>
            <a:r>
              <a:rPr lang="en-US" altLang="ar-EG" sz="2000"/>
              <a:t>, S</a:t>
            </a:r>
            <a:r>
              <a:rPr lang="en-US" altLang="ar-EG" sz="1400"/>
              <a:t>2</a:t>
            </a:r>
            <a:r>
              <a:rPr lang="en-US" altLang="ar-EG" sz="2400"/>
              <a:t> </a:t>
            </a:r>
            <a:r>
              <a:rPr lang="en-US" altLang="ar-EG" sz="2000"/>
              <a:t>including frequency constraint</a:t>
            </a:r>
          </a:p>
          <a:p>
            <a:pPr>
              <a:lnSpc>
                <a:spcPct val="90000"/>
              </a:lnSpc>
            </a:pPr>
            <a:r>
              <a:rPr lang="en-US" altLang="ar-EG" sz="2400"/>
              <a:t>A classification of (single-variable) constraints:</a:t>
            </a:r>
            <a:endParaRPr lang="en-US" altLang="ar-EG" sz="2800"/>
          </a:p>
          <a:p>
            <a:pPr lvl="1">
              <a:lnSpc>
                <a:spcPct val="90000"/>
              </a:lnSpc>
            </a:pPr>
            <a:r>
              <a:rPr lang="en-US" altLang="ar-EG" sz="2400"/>
              <a:t>Class constraint: S </a:t>
            </a:r>
            <a:r>
              <a:rPr lang="en-US" altLang="ar-EG" sz="2400">
                <a:sym typeface="Symbol" panose="05050102010706020507" pitchFamily="18" charset="2"/>
              </a:rPr>
              <a:t> A.   </a:t>
            </a:r>
            <a:r>
              <a:rPr lang="en-US" altLang="ar-EG" sz="2400" i="1"/>
              <a:t>e.g. S </a:t>
            </a:r>
            <a:r>
              <a:rPr lang="en-US" altLang="ar-EG" sz="2400">
                <a:sym typeface="Symbol" panose="05050102010706020507" pitchFamily="18" charset="2"/>
              </a:rPr>
              <a:t>  </a:t>
            </a:r>
            <a:r>
              <a:rPr lang="en-US" altLang="ar-EG" sz="2400" i="1">
                <a:sym typeface="Symbol" panose="05050102010706020507" pitchFamily="18" charset="2"/>
              </a:rPr>
              <a:t>Item</a:t>
            </a:r>
            <a:endParaRPr lang="en-US" altLang="ar-EG" sz="20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ar-EG" sz="2400">
                <a:sym typeface="Symbol" panose="05050102010706020507" pitchFamily="18" charset="2"/>
              </a:rPr>
              <a:t>Domain constraint:</a:t>
            </a:r>
          </a:p>
          <a:p>
            <a:pPr lvl="2">
              <a:lnSpc>
                <a:spcPct val="90000"/>
              </a:lnSpc>
            </a:pPr>
            <a:r>
              <a:rPr lang="en-US" altLang="ar-EG" sz="2000" i="1">
                <a:sym typeface="Symbol" panose="05050102010706020507" pitchFamily="18" charset="2"/>
              </a:rPr>
              <a:t>S v, </a:t>
            </a:r>
            <a:r>
              <a:rPr lang="en-US" altLang="ar-EG" sz="2000">
                <a:sym typeface="Symbol" panose="05050102010706020507" pitchFamily="18" charset="2"/>
              </a:rPr>
              <a:t>   { , , , , ,  }</a:t>
            </a:r>
            <a:r>
              <a:rPr lang="en-US" altLang="ar-EG" sz="2000" i="1">
                <a:sym typeface="Symbol" panose="05050102010706020507" pitchFamily="18" charset="2"/>
              </a:rPr>
              <a:t>.  e.g. S.Price &lt; 100</a:t>
            </a:r>
            <a:endParaRPr lang="en-US" altLang="ar-EG" sz="200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ar-EG" sz="2000" i="1">
                <a:sym typeface="Symbol" panose="05050102010706020507" pitchFamily="18" charset="2"/>
              </a:rPr>
              <a:t>v S,   </a:t>
            </a:r>
            <a:r>
              <a:rPr lang="en-US" altLang="ar-EG" sz="2000">
                <a:sym typeface="Symbol" panose="05050102010706020507" pitchFamily="18" charset="2"/>
              </a:rPr>
              <a:t>is  or </a:t>
            </a:r>
            <a:r>
              <a:rPr lang="en-US" altLang="ar-EG" sz="2000" i="1">
                <a:sym typeface="Symbol" panose="05050102010706020507" pitchFamily="18" charset="2"/>
              </a:rPr>
              <a:t>.  e.g. snacks </a:t>
            </a:r>
            <a:r>
              <a:rPr lang="en-US" altLang="ar-EG" sz="2000">
                <a:sym typeface="Symbol" panose="05050102010706020507" pitchFamily="18" charset="2"/>
              </a:rPr>
              <a:t> </a:t>
            </a:r>
            <a:r>
              <a:rPr lang="en-US" altLang="ar-EG" sz="2000" i="1">
                <a:sym typeface="Symbol" panose="05050102010706020507" pitchFamily="18" charset="2"/>
              </a:rPr>
              <a:t>S.Type</a:t>
            </a:r>
          </a:p>
          <a:p>
            <a:pPr lvl="2">
              <a:lnSpc>
                <a:spcPct val="90000"/>
              </a:lnSpc>
            </a:pPr>
            <a:r>
              <a:rPr lang="en-US" altLang="ar-EG" sz="2000" i="1">
                <a:sym typeface="Symbol" panose="05050102010706020507" pitchFamily="18" charset="2"/>
              </a:rPr>
              <a:t>V S, </a:t>
            </a:r>
            <a:r>
              <a:rPr lang="en-US" altLang="ar-EG" sz="2000">
                <a:sym typeface="Symbol" panose="05050102010706020507" pitchFamily="18" charset="2"/>
              </a:rPr>
              <a:t>or </a:t>
            </a:r>
            <a:r>
              <a:rPr lang="en-US" altLang="ar-EG" sz="2000" i="1">
                <a:sym typeface="Symbol" panose="05050102010706020507" pitchFamily="18" charset="2"/>
              </a:rPr>
              <a:t>S V,  </a:t>
            </a:r>
            <a:r>
              <a:rPr lang="en-US" altLang="ar-EG" sz="2000">
                <a:sym typeface="Symbol" panose="05050102010706020507" pitchFamily="18" charset="2"/>
              </a:rPr>
              <a:t></a:t>
            </a:r>
            <a:r>
              <a:rPr lang="en-US" altLang="ar-EG" sz="2000" i="1">
                <a:sym typeface="Symbol" panose="05050102010706020507" pitchFamily="18" charset="2"/>
              </a:rPr>
              <a:t> </a:t>
            </a:r>
            <a:r>
              <a:rPr lang="en-US" altLang="ar-EG" sz="2000">
                <a:sym typeface="Symbol" panose="05050102010706020507" pitchFamily="18" charset="2"/>
              </a:rPr>
              <a:t>{ , , , ,  }  </a:t>
            </a:r>
          </a:p>
          <a:p>
            <a:pPr lvl="3">
              <a:lnSpc>
                <a:spcPct val="90000"/>
              </a:lnSpc>
            </a:pPr>
            <a:r>
              <a:rPr lang="en-US" altLang="ar-EG" sz="1800" i="1">
                <a:sym typeface="Symbol" panose="05050102010706020507" pitchFamily="18" charset="2"/>
              </a:rPr>
              <a:t>e.g. </a:t>
            </a:r>
            <a:r>
              <a:rPr lang="en-US" altLang="ar-EG">
                <a:sym typeface="Symbol" panose="05050102010706020507" pitchFamily="18" charset="2"/>
              </a:rPr>
              <a:t>{</a:t>
            </a:r>
            <a:r>
              <a:rPr lang="en-US" altLang="ar-EG" i="1">
                <a:sym typeface="Symbol" panose="05050102010706020507" pitchFamily="18" charset="2"/>
              </a:rPr>
              <a:t>snacks, sodas</a:t>
            </a:r>
            <a:r>
              <a:rPr lang="en-US" altLang="ar-EG">
                <a:sym typeface="Symbol" panose="05050102010706020507" pitchFamily="18" charset="2"/>
              </a:rPr>
              <a:t> }</a:t>
            </a:r>
            <a:r>
              <a:rPr lang="en-US" altLang="ar-EG" i="1">
                <a:sym typeface="Symbol" panose="05050102010706020507" pitchFamily="18" charset="2"/>
              </a:rPr>
              <a:t> </a:t>
            </a:r>
            <a:r>
              <a:rPr lang="en-US" altLang="ar-EG">
                <a:sym typeface="Symbol" panose="05050102010706020507" pitchFamily="18" charset="2"/>
              </a:rPr>
              <a:t></a:t>
            </a:r>
            <a:r>
              <a:rPr lang="en-US" altLang="ar-EG" i="1">
                <a:sym typeface="Symbol" panose="05050102010706020507" pitchFamily="18" charset="2"/>
              </a:rPr>
              <a:t> S.Type</a:t>
            </a:r>
            <a:endParaRPr lang="en-US" altLang="ar-EG" sz="1800" i="1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ar-EG" sz="2400">
                <a:sym typeface="Symbol" panose="05050102010706020507" pitchFamily="18" charset="2"/>
              </a:rPr>
              <a:t>Aggregation constraint: </a:t>
            </a:r>
            <a:r>
              <a:rPr lang="en-US" altLang="ar-EG" sz="2400" i="1">
                <a:sym typeface="Symbol" panose="05050102010706020507" pitchFamily="18" charset="2"/>
              </a:rPr>
              <a:t>agg(S)   v,</a:t>
            </a:r>
            <a:r>
              <a:rPr lang="en-US" altLang="ar-EG" sz="2400">
                <a:sym typeface="Symbol" panose="05050102010706020507" pitchFamily="18" charset="2"/>
              </a:rPr>
              <a:t> where </a:t>
            </a:r>
            <a:r>
              <a:rPr lang="en-US" altLang="ar-EG" sz="2400" i="1">
                <a:sym typeface="Symbol" panose="05050102010706020507" pitchFamily="18" charset="2"/>
              </a:rPr>
              <a:t>agg </a:t>
            </a:r>
            <a:r>
              <a:rPr lang="en-US" altLang="ar-EG" sz="2400">
                <a:sym typeface="Symbol" panose="05050102010706020507" pitchFamily="18" charset="2"/>
              </a:rPr>
              <a:t>is in {</a:t>
            </a:r>
            <a:r>
              <a:rPr lang="en-US" altLang="ar-EG" sz="2400" i="1">
                <a:sym typeface="Symbol" panose="05050102010706020507" pitchFamily="18" charset="2"/>
              </a:rPr>
              <a:t>min, max, sum, count, avg</a:t>
            </a:r>
            <a:r>
              <a:rPr lang="en-US" altLang="ar-EG" sz="2400">
                <a:sym typeface="Symbol" panose="05050102010706020507" pitchFamily="18" charset="2"/>
              </a:rPr>
              <a:t>}, and </a:t>
            </a:r>
            <a:r>
              <a:rPr lang="en-US" altLang="ar-EG" sz="2400" i="1">
                <a:sym typeface="Symbol" panose="05050102010706020507" pitchFamily="18" charset="2"/>
              </a:rPr>
              <a:t>  </a:t>
            </a:r>
            <a:r>
              <a:rPr lang="en-US" altLang="ar-EG" sz="2400">
                <a:sym typeface="Symbol" panose="05050102010706020507" pitchFamily="18" charset="2"/>
              </a:rPr>
              <a:t> { , , , , ,  }.</a:t>
            </a:r>
          </a:p>
          <a:p>
            <a:pPr lvl="2">
              <a:lnSpc>
                <a:spcPct val="90000"/>
              </a:lnSpc>
            </a:pPr>
            <a:r>
              <a:rPr lang="en-US" altLang="ar-EG" sz="2000" i="1">
                <a:sym typeface="Symbol" panose="05050102010706020507" pitchFamily="18" charset="2"/>
              </a:rPr>
              <a:t>e.g. count(S</a:t>
            </a:r>
            <a:r>
              <a:rPr lang="en-US" altLang="ar-EG" sz="1400" i="1">
                <a:sym typeface="Symbol" panose="05050102010706020507" pitchFamily="18" charset="2"/>
              </a:rPr>
              <a:t>1</a:t>
            </a:r>
            <a:r>
              <a:rPr lang="en-US" altLang="ar-EG" sz="2000" i="1">
                <a:sym typeface="Symbol" panose="05050102010706020507" pitchFamily="18" charset="2"/>
              </a:rPr>
              <a:t>.Type)  1 ,  avg(S</a:t>
            </a:r>
            <a:r>
              <a:rPr lang="en-US" altLang="ar-EG" sz="1400" i="1">
                <a:sym typeface="Symbol" panose="05050102010706020507" pitchFamily="18" charset="2"/>
              </a:rPr>
              <a:t>2</a:t>
            </a:r>
            <a:r>
              <a:rPr lang="en-US" altLang="ar-EG" sz="2000" i="1">
                <a:sym typeface="Symbol" panose="05050102010706020507" pitchFamily="18" charset="2"/>
              </a:rPr>
              <a:t>.Price)  100</a:t>
            </a:r>
          </a:p>
        </p:txBody>
      </p:sp>
    </p:spTree>
  </p:cSld>
  <p:clrMapOvr>
    <a:masterClrMapping/>
  </p:clrMapOvr>
  <p:transition advClick="0"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5A60098-572F-402C-8774-4285A4F37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Constrained Association Query Optimization Problem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D515BE7-FB3E-4CF7-9AC3-ACBDC8466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 sz="2400"/>
              <a:t>Given a CAQ</a:t>
            </a:r>
            <a:r>
              <a:rPr lang="en-US" altLang="ar-EG" sz="2400" i="1"/>
              <a:t> = </a:t>
            </a:r>
            <a:r>
              <a:rPr lang="en-US" altLang="ar-EG" sz="2400"/>
              <a:t>{ (</a:t>
            </a:r>
            <a:r>
              <a:rPr lang="en-US" altLang="ar-EG" sz="2400" i="1"/>
              <a:t>S</a:t>
            </a:r>
            <a:r>
              <a:rPr lang="en-US" altLang="ar-EG" sz="1400" i="1"/>
              <a:t>1</a:t>
            </a:r>
            <a:r>
              <a:rPr lang="en-US" altLang="ar-EG" sz="2400" i="1"/>
              <a:t>, S</a:t>
            </a:r>
            <a:r>
              <a:rPr lang="en-US" altLang="ar-EG" sz="1400" i="1"/>
              <a:t>2</a:t>
            </a:r>
            <a:r>
              <a:rPr lang="en-US" altLang="ar-EG" sz="2400"/>
              <a:t>)</a:t>
            </a:r>
            <a:r>
              <a:rPr lang="en-US" altLang="ar-EG" sz="2400" i="1"/>
              <a:t> | C </a:t>
            </a:r>
            <a:r>
              <a:rPr lang="en-US" altLang="ar-EG" sz="2400"/>
              <a:t>}, the algorithm should be :</a:t>
            </a:r>
            <a:endParaRPr lang="en-US" altLang="ar-EG" sz="2800"/>
          </a:p>
          <a:p>
            <a:pPr lvl="1">
              <a:lnSpc>
                <a:spcPct val="90000"/>
              </a:lnSpc>
            </a:pPr>
            <a:r>
              <a:rPr lang="en-US" altLang="ar-EG" sz="2400">
                <a:solidFill>
                  <a:schemeClr val="accent2"/>
                </a:solidFill>
              </a:rPr>
              <a:t>sound</a:t>
            </a:r>
            <a:r>
              <a:rPr lang="en-US" altLang="ar-EG" sz="2400"/>
              <a:t>: It only finds frequent sets that satisfy the given constraints C</a:t>
            </a:r>
          </a:p>
          <a:p>
            <a:pPr lvl="1">
              <a:lnSpc>
                <a:spcPct val="90000"/>
              </a:lnSpc>
            </a:pPr>
            <a:r>
              <a:rPr lang="en-US" altLang="ar-EG" sz="2400">
                <a:solidFill>
                  <a:schemeClr val="accent2"/>
                </a:solidFill>
              </a:rPr>
              <a:t>complete</a:t>
            </a:r>
            <a:r>
              <a:rPr lang="en-US" altLang="ar-EG" sz="2400"/>
              <a:t>: All frequent sets satisfy the given constraints C are found</a:t>
            </a:r>
          </a:p>
          <a:p>
            <a:pPr>
              <a:lnSpc>
                <a:spcPct val="90000"/>
              </a:lnSpc>
            </a:pPr>
            <a:r>
              <a:rPr lang="en-US" altLang="ar-EG" sz="2800"/>
              <a:t>A naïve solution: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Apply Apriori for finding all frequent sets, and </a:t>
            </a:r>
            <a:r>
              <a:rPr lang="en-US" altLang="ar-EG" sz="2400">
                <a:solidFill>
                  <a:schemeClr val="accent2"/>
                </a:solidFill>
              </a:rPr>
              <a:t>then</a:t>
            </a:r>
            <a:r>
              <a:rPr lang="en-US" altLang="ar-EG" sz="2400"/>
              <a:t> to test them for constraint satisfaction one by one.</a:t>
            </a:r>
          </a:p>
          <a:p>
            <a:pPr>
              <a:lnSpc>
                <a:spcPct val="90000"/>
              </a:lnSpc>
            </a:pPr>
            <a:r>
              <a:rPr lang="en-US" altLang="ar-EG" sz="2800"/>
              <a:t>Other approach: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Comprehensive analysis of the properties of constraints and try to </a:t>
            </a:r>
            <a:r>
              <a:rPr lang="en-US" altLang="ar-EG" sz="2400">
                <a:solidFill>
                  <a:schemeClr val="accent2"/>
                </a:solidFill>
              </a:rPr>
              <a:t>push them as deeply as possible inside</a:t>
            </a:r>
            <a:r>
              <a:rPr lang="en-US" altLang="ar-EG" sz="2400"/>
              <a:t> the frequent set computation.</a:t>
            </a:r>
          </a:p>
        </p:txBody>
      </p:sp>
    </p:spTree>
  </p:cSld>
  <p:clrMapOvr>
    <a:masterClrMapping/>
  </p:clrMapOvr>
  <p:transition advClick="0"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76E9EBF-CDFB-456C-8D70-41939FB0A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Anti-monotone and Monotone Constraints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93E887E4-1C70-4DBC-A828-347CAE426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ar-EG"/>
              <a:t>A constraint C</a:t>
            </a:r>
            <a:r>
              <a:rPr lang="en-US" altLang="ar-EG" baseline="-25000"/>
              <a:t>a</a:t>
            </a:r>
            <a:r>
              <a:rPr lang="en-US" altLang="ar-EG"/>
              <a:t> is </a:t>
            </a:r>
            <a:r>
              <a:rPr lang="en-US" altLang="ar-E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anti-monotone</a:t>
            </a:r>
            <a:r>
              <a:rPr lang="en-US" altLang="ar-EG"/>
              <a:t> iff. for any pattern S not satisfying C</a:t>
            </a:r>
            <a:r>
              <a:rPr lang="en-US" altLang="ar-EG" baseline="-25000"/>
              <a:t>a</a:t>
            </a:r>
            <a:r>
              <a:rPr lang="en-US" altLang="ar-EG"/>
              <a:t>, none of the super-patterns of S can satisfy C</a:t>
            </a:r>
            <a:r>
              <a:rPr lang="en-US" altLang="ar-EG" baseline="-25000"/>
              <a:t>a</a:t>
            </a:r>
            <a:endParaRPr lang="en-US" altLang="ar-EG"/>
          </a:p>
          <a:p>
            <a:pPr>
              <a:lnSpc>
                <a:spcPct val="130000"/>
              </a:lnSpc>
            </a:pPr>
            <a:r>
              <a:rPr lang="en-US" altLang="ar-EG"/>
              <a:t>A constraint C</a:t>
            </a:r>
            <a:r>
              <a:rPr lang="en-US" altLang="ar-EG" baseline="-25000"/>
              <a:t>m</a:t>
            </a:r>
            <a:r>
              <a:rPr lang="en-US" altLang="ar-EG"/>
              <a:t> is </a:t>
            </a:r>
            <a:r>
              <a:rPr lang="en-US" altLang="ar-E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monotone</a:t>
            </a:r>
            <a:r>
              <a:rPr lang="en-US" altLang="ar-EG"/>
              <a:t> iff. for any pattern S satisfying C</a:t>
            </a:r>
            <a:r>
              <a:rPr lang="en-US" altLang="ar-EG" baseline="-25000"/>
              <a:t>m</a:t>
            </a:r>
            <a:r>
              <a:rPr lang="en-US" altLang="ar-EG"/>
              <a:t>, every super-pattern of S also satisfies it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5C1C034-242A-46EC-ABCD-EFF210B23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Succinct Constraint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41250027-402D-4189-B9D0-6B9E1B7DF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EG" sz="2800"/>
              <a:t>A subset of item I</a:t>
            </a:r>
            <a:r>
              <a:rPr lang="en-US" altLang="ar-EG" sz="2800" baseline="-25000"/>
              <a:t>s</a:t>
            </a:r>
            <a:r>
              <a:rPr lang="en-US" altLang="ar-EG" sz="2800"/>
              <a:t> is a </a:t>
            </a:r>
            <a:r>
              <a:rPr lang="en-US" altLang="ar-EG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succinct set</a:t>
            </a:r>
            <a:r>
              <a:rPr lang="en-US" altLang="ar-EG" sz="2800"/>
              <a:t>, if it can be expressed as </a:t>
            </a:r>
            <a:r>
              <a:rPr lang="en-US" altLang="ar-EG" sz="2800">
                <a:sym typeface="Symbol" panose="05050102010706020507" pitchFamily="18" charset="2"/>
              </a:rPr>
              <a:t></a:t>
            </a:r>
            <a:r>
              <a:rPr lang="en-US" altLang="ar-EG" sz="2800" baseline="-25000">
                <a:sym typeface="Symbol" panose="05050102010706020507" pitchFamily="18" charset="2"/>
              </a:rPr>
              <a:t>p</a:t>
            </a:r>
            <a:r>
              <a:rPr lang="en-US" altLang="ar-EG" sz="2800">
                <a:sym typeface="Symbol" panose="05050102010706020507" pitchFamily="18" charset="2"/>
              </a:rPr>
              <a:t>(I) for some selection predicate p, where  is a selection operator</a:t>
            </a:r>
          </a:p>
          <a:p>
            <a:r>
              <a:rPr lang="en-US" altLang="ar-EG" sz="2800">
                <a:sym typeface="Symbol" panose="05050102010706020507" pitchFamily="18" charset="2"/>
              </a:rPr>
              <a:t>SP2</a:t>
            </a:r>
            <a:r>
              <a:rPr lang="en-US" altLang="ar-EG" sz="2800" baseline="30000">
                <a:sym typeface="Symbol" panose="05050102010706020507" pitchFamily="18" charset="2"/>
              </a:rPr>
              <a:t>I</a:t>
            </a:r>
            <a:r>
              <a:rPr lang="en-US" altLang="ar-EG" sz="2800">
                <a:sym typeface="Symbol" panose="05050102010706020507" pitchFamily="18" charset="2"/>
              </a:rPr>
              <a:t> is a succinct </a:t>
            </a:r>
            <a:r>
              <a:rPr lang="en-US" altLang="ar-EG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power set</a:t>
            </a:r>
            <a:r>
              <a:rPr lang="en-US" altLang="ar-EG" sz="2800">
                <a:sym typeface="Symbol" panose="05050102010706020507" pitchFamily="18" charset="2"/>
              </a:rPr>
              <a:t>, if there is a fixed number of succinct set I</a:t>
            </a:r>
            <a:r>
              <a:rPr lang="en-US" altLang="ar-EG" sz="2800" baseline="-25000">
                <a:sym typeface="Symbol" panose="05050102010706020507" pitchFamily="18" charset="2"/>
              </a:rPr>
              <a:t>1</a:t>
            </a:r>
            <a:r>
              <a:rPr lang="en-US" altLang="ar-EG" sz="2800">
                <a:sym typeface="Symbol" panose="05050102010706020507" pitchFamily="18" charset="2"/>
              </a:rPr>
              <a:t>, …, I</a:t>
            </a:r>
            <a:r>
              <a:rPr lang="en-US" altLang="ar-EG" sz="2800" baseline="-25000">
                <a:sym typeface="Symbol" panose="05050102010706020507" pitchFamily="18" charset="2"/>
              </a:rPr>
              <a:t>k </a:t>
            </a:r>
            <a:r>
              <a:rPr lang="en-US" altLang="ar-EG" sz="2800">
                <a:sym typeface="Symbol" panose="05050102010706020507" pitchFamily="18" charset="2"/>
              </a:rPr>
              <a:t>I, s.t. SP can be expressed in terms of the strict power sets of I</a:t>
            </a:r>
            <a:r>
              <a:rPr lang="en-US" altLang="ar-EG" sz="2800" baseline="-25000">
                <a:sym typeface="Symbol" panose="05050102010706020507" pitchFamily="18" charset="2"/>
              </a:rPr>
              <a:t>1</a:t>
            </a:r>
            <a:r>
              <a:rPr lang="en-US" altLang="ar-EG" sz="2800">
                <a:sym typeface="Symbol" panose="05050102010706020507" pitchFamily="18" charset="2"/>
              </a:rPr>
              <a:t>, …, I</a:t>
            </a:r>
            <a:r>
              <a:rPr lang="en-US" altLang="ar-EG" sz="2800" baseline="-25000">
                <a:sym typeface="Symbol" panose="05050102010706020507" pitchFamily="18" charset="2"/>
              </a:rPr>
              <a:t>k </a:t>
            </a:r>
            <a:r>
              <a:rPr lang="en-US" altLang="ar-EG" sz="2800">
                <a:sym typeface="Symbol" panose="05050102010706020507" pitchFamily="18" charset="2"/>
              </a:rPr>
              <a:t>using union and minus</a:t>
            </a:r>
          </a:p>
          <a:p>
            <a:r>
              <a:rPr lang="en-US" altLang="ar-EG" sz="2800">
                <a:sym typeface="Symbol" panose="05050102010706020507" pitchFamily="18" charset="2"/>
              </a:rPr>
              <a:t>A constraint C</a:t>
            </a:r>
            <a:r>
              <a:rPr lang="en-US" altLang="ar-EG" sz="2800" baseline="-25000">
                <a:sym typeface="Symbol" panose="05050102010706020507" pitchFamily="18" charset="2"/>
              </a:rPr>
              <a:t>s</a:t>
            </a:r>
            <a:r>
              <a:rPr lang="en-US" altLang="ar-EG" sz="2800">
                <a:sym typeface="Symbol" panose="05050102010706020507" pitchFamily="18" charset="2"/>
              </a:rPr>
              <a:t> is </a:t>
            </a:r>
            <a:r>
              <a:rPr lang="en-US" altLang="ar-EG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succinct</a:t>
            </a:r>
            <a:r>
              <a:rPr lang="en-US" altLang="ar-EG" sz="2800">
                <a:sym typeface="Symbol" panose="05050102010706020507" pitchFamily="18" charset="2"/>
              </a:rPr>
              <a:t> provided SAT</a:t>
            </a:r>
            <a:r>
              <a:rPr lang="en-US" altLang="ar-EG" sz="2800" baseline="-25000">
                <a:sym typeface="Symbol" panose="05050102010706020507" pitchFamily="18" charset="2"/>
              </a:rPr>
              <a:t>Cs</a:t>
            </a:r>
            <a:r>
              <a:rPr lang="en-US" altLang="ar-EG" sz="2800">
                <a:sym typeface="Symbol" panose="05050102010706020507" pitchFamily="18" charset="2"/>
              </a:rPr>
              <a:t>(I) is a succinct power set</a:t>
            </a:r>
            <a:endParaRPr lang="en-US" altLang="ar-EG" sz="2800" baseline="-250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FA28D98-6899-46AD-B308-0B0273AD2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Convertible Constraint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37536FA8-FA01-4F02-8E71-1717EAC5A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EG" sz="2800"/>
              <a:t>Suppose all items in patterns are listed in a total order R</a:t>
            </a:r>
          </a:p>
          <a:p>
            <a:r>
              <a:rPr lang="en-US" altLang="ar-EG" sz="2800"/>
              <a:t>A constraint C is </a:t>
            </a:r>
            <a:r>
              <a:rPr lang="en-US" altLang="ar-EG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convertible anti-monotone</a:t>
            </a:r>
            <a:r>
              <a:rPr lang="en-US" altLang="ar-EG" sz="2800"/>
              <a:t> iff a pattern S satisfying the constraint implies that each suffix of S w.r.t. R also satisfies C</a:t>
            </a:r>
          </a:p>
          <a:p>
            <a:r>
              <a:rPr lang="en-US" altLang="ar-EG" sz="2800"/>
              <a:t>A constraint C is </a:t>
            </a:r>
            <a:r>
              <a:rPr lang="en-US" altLang="ar-EG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convertible monotone</a:t>
            </a:r>
            <a:r>
              <a:rPr lang="en-US" altLang="ar-EG" sz="2800"/>
              <a:t> iff a pattern S satisfying the constraint implies that each pattern of which S is a suffix w.r.t. R also satisfies C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169FB08-30E3-4215-AE90-B805278F3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Relationships Among Categories of Constraints</a:t>
            </a:r>
          </a:p>
        </p:txBody>
      </p:sp>
      <p:sp>
        <p:nvSpPr>
          <p:cNvPr id="78851" name="Oval 3">
            <a:extLst>
              <a:ext uri="{FF2B5EF4-FFF2-40B4-BE49-F238E27FC236}">
                <a16:creationId xmlns:a16="http://schemas.microsoft.com/office/drawing/2014/main" id="{662D26DA-BAB9-417C-8F24-23E9C1165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14600"/>
            <a:ext cx="2819400" cy="1295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ar-EG"/>
              <a:t>Succinctness</a:t>
            </a:r>
          </a:p>
        </p:txBody>
      </p:sp>
      <p:sp>
        <p:nvSpPr>
          <p:cNvPr id="78852" name="Oval 4">
            <a:extLst>
              <a:ext uri="{FF2B5EF4-FFF2-40B4-BE49-F238E27FC236}">
                <a16:creationId xmlns:a16="http://schemas.microsoft.com/office/drawing/2014/main" id="{7DFED413-B8F7-46FB-8D88-DEB558149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76600"/>
            <a:ext cx="2819400" cy="1295400"/>
          </a:xfrm>
          <a:prstGeom prst="ellipse">
            <a:avLst/>
          </a:pr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ar-EG"/>
              <a:t>Anti-monotonicity</a:t>
            </a:r>
          </a:p>
        </p:txBody>
      </p:sp>
      <p:sp>
        <p:nvSpPr>
          <p:cNvPr id="78853" name="Oval 5">
            <a:extLst>
              <a:ext uri="{FF2B5EF4-FFF2-40B4-BE49-F238E27FC236}">
                <a16:creationId xmlns:a16="http://schemas.microsoft.com/office/drawing/2014/main" id="{C624CB10-25DD-4C23-986F-C7EC5F81D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76600"/>
            <a:ext cx="2819400" cy="1295400"/>
          </a:xfrm>
          <a:prstGeom prst="ellipse">
            <a:avLst/>
          </a:prstGeom>
          <a:solidFill>
            <a:srgbClr val="33CC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ar-EG"/>
              <a:t>Monotonicity</a:t>
            </a:r>
          </a:p>
        </p:txBody>
      </p:sp>
      <p:sp>
        <p:nvSpPr>
          <p:cNvPr id="78854" name="Oval 6">
            <a:extLst>
              <a:ext uri="{FF2B5EF4-FFF2-40B4-BE49-F238E27FC236}">
                <a16:creationId xmlns:a16="http://schemas.microsoft.com/office/drawing/2014/main" id="{446D9ACB-DF3C-4765-A4EC-755FCB7A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572000"/>
            <a:ext cx="2971800" cy="1295400"/>
          </a:xfrm>
          <a:prstGeom prst="ellipse">
            <a:avLst/>
          </a:prstGeom>
          <a:solidFill>
            <a:srgbClr val="FF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ar-EG"/>
              <a:t>Convertible constraints</a:t>
            </a:r>
          </a:p>
        </p:txBody>
      </p:sp>
      <p:sp>
        <p:nvSpPr>
          <p:cNvPr id="78855" name="Text Box 7">
            <a:extLst>
              <a:ext uri="{FF2B5EF4-FFF2-40B4-BE49-F238E27FC236}">
                <a16:creationId xmlns:a16="http://schemas.microsoft.com/office/drawing/2014/main" id="{F2C2A34F-41AD-4EBE-8896-6ADCBB28A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5832475"/>
            <a:ext cx="320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EG"/>
              <a:t>Inconvertible constraints</a:t>
            </a:r>
          </a:p>
        </p:txBody>
      </p:sp>
      <p:sp>
        <p:nvSpPr>
          <p:cNvPr id="78856" name="Rectangle 8">
            <a:extLst>
              <a:ext uri="{FF2B5EF4-FFF2-40B4-BE49-F238E27FC236}">
                <a16:creationId xmlns:a16="http://schemas.microsoft.com/office/drawing/2014/main" id="{18EE0297-81C1-4085-B4BD-C188054F0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438400"/>
            <a:ext cx="75438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1B82A7B-EC48-42AC-9D62-6CAB20DBC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7818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4D82D46-9129-4359-AD6D-28CF47F7C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464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ar-EG" sz="2800"/>
              <a:t>Association rule mining</a:t>
            </a:r>
          </a:p>
          <a:p>
            <a:pPr>
              <a:lnSpc>
                <a:spcPct val="110000"/>
              </a:lnSpc>
            </a:pPr>
            <a:r>
              <a:rPr lang="en-US" altLang="ar-EG" sz="2800">
                <a:solidFill>
                  <a:schemeClr val="accent2"/>
                </a:solidFill>
              </a:rPr>
              <a:t>Mining single-dimensional Boolean association rules from transactional databases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multilevel association rules from transactional databases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multidimensional association rules from transactional databases and data warehouse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From association mining to correlation analysis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Constraint-based association mining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Summary</a:t>
            </a:r>
          </a:p>
        </p:txBody>
      </p:sp>
    </p:spTree>
  </p:cSld>
  <p:clrMapOvr>
    <a:masterClrMapping/>
  </p:clrMapOvr>
  <p:transition advClick="0"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02B1CA0D-94D8-4F50-BF9E-B0AA85202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10668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Property of Constraints: Anti-Monotone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B62A752-5AD4-4D9A-B3E1-EEAAA7E8B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ar-EG" sz="2800"/>
              <a:t>Anti-monotonicity:  </a:t>
            </a:r>
            <a:r>
              <a:rPr lang="en-US" altLang="ar-EG" sz="2800" i="1"/>
              <a:t>If a set S violates the constraint, any superset of S violates the constraint.</a:t>
            </a:r>
            <a:endParaRPr lang="en-US" altLang="ar-EG" sz="2800"/>
          </a:p>
          <a:p>
            <a:pPr>
              <a:lnSpc>
                <a:spcPct val="120000"/>
              </a:lnSpc>
            </a:pPr>
            <a:r>
              <a:rPr lang="en-US" altLang="ar-EG" sz="2800">
                <a:sym typeface="Symbol" panose="05050102010706020507" pitchFamily="18" charset="2"/>
              </a:rPr>
              <a:t>Examples: </a:t>
            </a:r>
          </a:p>
          <a:p>
            <a:pPr lvl="1">
              <a:lnSpc>
                <a:spcPct val="120000"/>
              </a:lnSpc>
            </a:pPr>
            <a:r>
              <a:rPr lang="en-US" altLang="ar-EG" sz="2400" i="1">
                <a:sym typeface="Symbol" panose="05050102010706020507" pitchFamily="18" charset="2"/>
              </a:rPr>
              <a:t>sum(S.Price)</a:t>
            </a:r>
            <a:r>
              <a:rPr lang="en-US" altLang="ar-EG" sz="2400">
                <a:sym typeface="Symbol" panose="05050102010706020507" pitchFamily="18" charset="2"/>
              </a:rPr>
              <a:t>   </a:t>
            </a:r>
            <a:r>
              <a:rPr lang="en-US" altLang="ar-EG" sz="2400" i="1">
                <a:sym typeface="Symbol" panose="05050102010706020507" pitchFamily="18" charset="2"/>
              </a:rPr>
              <a:t>v</a:t>
            </a:r>
            <a:r>
              <a:rPr lang="en-US" altLang="ar-EG" sz="2400">
                <a:sym typeface="Symbol" panose="05050102010706020507" pitchFamily="18" charset="2"/>
              </a:rPr>
              <a:t>  is </a:t>
            </a:r>
            <a:r>
              <a:rPr lang="en-US" altLang="ar-EG" sz="2400">
                <a:solidFill>
                  <a:schemeClr val="accent2"/>
                </a:solidFill>
                <a:sym typeface="Symbol" panose="05050102010706020507" pitchFamily="18" charset="2"/>
              </a:rPr>
              <a:t>anti-monotone</a:t>
            </a:r>
          </a:p>
          <a:p>
            <a:pPr lvl="1">
              <a:lnSpc>
                <a:spcPct val="120000"/>
              </a:lnSpc>
            </a:pPr>
            <a:r>
              <a:rPr lang="en-US" altLang="ar-EG" sz="2400" i="1">
                <a:sym typeface="Symbol" panose="05050102010706020507" pitchFamily="18" charset="2"/>
              </a:rPr>
              <a:t>sum(S.Price) </a:t>
            </a:r>
            <a:r>
              <a:rPr lang="en-US" altLang="ar-EG" sz="2400">
                <a:sym typeface="Symbol" panose="05050102010706020507" pitchFamily="18" charset="2"/>
              </a:rPr>
              <a:t> </a:t>
            </a:r>
            <a:r>
              <a:rPr lang="en-US" altLang="ar-EG" sz="2400" i="1">
                <a:sym typeface="Symbol" panose="05050102010706020507" pitchFamily="18" charset="2"/>
              </a:rPr>
              <a:t> v</a:t>
            </a:r>
            <a:r>
              <a:rPr lang="en-US" altLang="ar-EG" sz="2400">
                <a:sym typeface="Symbol" panose="05050102010706020507" pitchFamily="18" charset="2"/>
              </a:rPr>
              <a:t>  is </a:t>
            </a:r>
            <a:r>
              <a:rPr lang="en-US" altLang="ar-EG" sz="2400">
                <a:solidFill>
                  <a:schemeClr val="hlink"/>
                </a:solidFill>
                <a:sym typeface="Symbol" panose="05050102010706020507" pitchFamily="18" charset="2"/>
              </a:rPr>
              <a:t>not anti-monotone</a:t>
            </a:r>
            <a:endParaRPr lang="en-US" altLang="ar-EG" sz="240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ar-EG" sz="2400" i="1">
                <a:sym typeface="Symbol" panose="05050102010706020507" pitchFamily="18" charset="2"/>
              </a:rPr>
              <a:t>sum(S.Price) </a:t>
            </a:r>
            <a:r>
              <a:rPr lang="en-US" altLang="ar-EG" sz="2400">
                <a:sym typeface="Symbol" panose="05050102010706020507" pitchFamily="18" charset="2"/>
              </a:rPr>
              <a:t>= </a:t>
            </a:r>
            <a:r>
              <a:rPr lang="en-US" altLang="ar-EG" sz="2400" i="1">
                <a:sym typeface="Symbol" panose="05050102010706020507" pitchFamily="18" charset="2"/>
              </a:rPr>
              <a:t> v</a:t>
            </a:r>
            <a:r>
              <a:rPr lang="en-US" altLang="ar-EG" sz="2400">
                <a:sym typeface="Symbol" panose="05050102010706020507" pitchFamily="18" charset="2"/>
              </a:rPr>
              <a:t>  is </a:t>
            </a:r>
            <a:r>
              <a:rPr lang="en-US" altLang="ar-EG" sz="2400">
                <a:solidFill>
                  <a:schemeClr val="accent2"/>
                </a:solidFill>
                <a:sym typeface="Symbol" panose="05050102010706020507" pitchFamily="18" charset="2"/>
              </a:rPr>
              <a:t>partly anti-monotone</a:t>
            </a:r>
          </a:p>
          <a:p>
            <a:pPr>
              <a:lnSpc>
                <a:spcPct val="120000"/>
              </a:lnSpc>
            </a:pPr>
            <a:r>
              <a:rPr lang="en-US" altLang="ar-EG" sz="2800">
                <a:sym typeface="Symbol" panose="05050102010706020507" pitchFamily="18" charset="2"/>
              </a:rPr>
              <a:t>Application:</a:t>
            </a:r>
          </a:p>
          <a:p>
            <a:pPr lvl="1">
              <a:lnSpc>
                <a:spcPct val="120000"/>
              </a:lnSpc>
            </a:pPr>
            <a:r>
              <a:rPr lang="en-US" altLang="ar-EG" sz="2400">
                <a:sym typeface="Symbol" panose="05050102010706020507" pitchFamily="18" charset="2"/>
              </a:rPr>
              <a:t>Push “</a:t>
            </a:r>
            <a:r>
              <a:rPr lang="en-US" altLang="ar-EG" sz="2400" i="1">
                <a:sym typeface="Symbol" panose="05050102010706020507" pitchFamily="18" charset="2"/>
              </a:rPr>
              <a:t>sum(S.price)</a:t>
            </a:r>
            <a:r>
              <a:rPr lang="en-US" altLang="ar-EG" sz="2400">
                <a:sym typeface="Symbol" panose="05050102010706020507" pitchFamily="18" charset="2"/>
              </a:rPr>
              <a:t>   1000” deeply into iterative frequent set computation. </a:t>
            </a:r>
          </a:p>
        </p:txBody>
      </p:sp>
    </p:spTree>
  </p:cSld>
  <p:clrMapOvr>
    <a:masterClrMapping/>
  </p:clrMapOvr>
  <p:transition advClick="0"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421ED05-DC4A-4D83-BD4D-A1F3A1BA2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10668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Characterization of  </a:t>
            </a:r>
            <a:br>
              <a:rPr lang="en-US" altLang="ar-EG" sz="4000">
                <a:solidFill>
                  <a:schemeClr val="accent2"/>
                </a:solidFill>
              </a:rPr>
            </a:br>
            <a:r>
              <a:rPr lang="en-US" altLang="ar-EG" sz="4000">
                <a:solidFill>
                  <a:schemeClr val="accent2"/>
                </a:solidFill>
              </a:rPr>
              <a:t>Anti-Monotonicity Constraints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3645095-B3FD-4131-A281-0E723BAFE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05000"/>
            <a:ext cx="2286000" cy="4724400"/>
          </a:xfrm>
          <a:prstGeom prst="rect">
            <a:avLst/>
          </a:prstGeom>
          <a:noFill/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ar-EG" sz="1600" b="1"/>
              <a:t>S </a:t>
            </a:r>
            <a:r>
              <a:rPr lang="en-US" altLang="ar-EG" sz="1600" b="1">
                <a:sym typeface="Symbol" panose="05050102010706020507" pitchFamily="18" charset="2"/>
              </a:rPr>
              <a:t> v,   { , ,  }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v  S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S 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S 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S 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min(S) 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min(S) 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min(S) 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max(S) 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max(S) 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max(S) 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count(S) 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count(S) 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count(S) 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sum(S) 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sum(S) 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sum(S) 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avg(S)  v,   { , ,  }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(frequent constraint)</a:t>
            </a:r>
            <a:endParaRPr lang="en-US" altLang="ar-EG" sz="1800" b="1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B4A09456-0C58-4CF5-B660-879E8F6F7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1676400" cy="47244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no</a:t>
            </a:r>
          </a:p>
          <a:p>
            <a:pPr algn="ctr" eaLnBrk="0" hangingPunct="0"/>
            <a:r>
              <a:rPr lang="en-US" altLang="ar-EG" sz="1600" b="1"/>
              <a:t>no</a:t>
            </a:r>
          </a:p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partly</a:t>
            </a:r>
          </a:p>
          <a:p>
            <a:pPr algn="ctr" eaLnBrk="0" hangingPunct="0"/>
            <a:r>
              <a:rPr lang="en-US" altLang="ar-EG" sz="1600" b="1"/>
              <a:t>no</a:t>
            </a:r>
          </a:p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partly</a:t>
            </a:r>
          </a:p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no</a:t>
            </a:r>
          </a:p>
          <a:p>
            <a:pPr algn="ctr" eaLnBrk="0" hangingPunct="0"/>
            <a:r>
              <a:rPr lang="en-US" altLang="ar-EG" sz="1600" b="1"/>
              <a:t>partly</a:t>
            </a:r>
          </a:p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no</a:t>
            </a:r>
          </a:p>
          <a:p>
            <a:pPr algn="ctr" eaLnBrk="0" hangingPunct="0"/>
            <a:r>
              <a:rPr lang="en-US" altLang="ar-EG" sz="1600" b="1"/>
              <a:t>partly</a:t>
            </a:r>
          </a:p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no</a:t>
            </a:r>
          </a:p>
          <a:p>
            <a:pPr algn="ctr" eaLnBrk="0" hangingPunct="0"/>
            <a:r>
              <a:rPr lang="en-US" altLang="ar-EG" sz="1600" b="1"/>
              <a:t>partly</a:t>
            </a:r>
          </a:p>
          <a:p>
            <a:pPr algn="ctr" eaLnBrk="0" hangingPunct="0"/>
            <a:r>
              <a:rPr lang="en-US" altLang="ar-EG" sz="1600" b="1"/>
              <a:t>convertible</a:t>
            </a:r>
          </a:p>
          <a:p>
            <a:pPr algn="ctr" eaLnBrk="0" hangingPunct="0"/>
            <a:r>
              <a:rPr lang="en-US" altLang="ar-EG" sz="1600" b="1"/>
              <a:t>(yes)</a:t>
            </a:r>
            <a:endParaRPr lang="en-US" altLang="ar-EG" sz="1800"/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id="{B97CEE48-C176-4FCE-B45D-7B203E3F3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2098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33EF64B8-D09D-4E5A-B9C7-D489B95EA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4384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0903" name="Line 7">
            <a:extLst>
              <a:ext uri="{FF2B5EF4-FFF2-40B4-BE49-F238E27FC236}">
                <a16:creationId xmlns:a16="http://schemas.microsoft.com/office/drawing/2014/main" id="{94102ED4-F608-430C-95A1-74D7511B7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2004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0904" name="Line 8">
            <a:extLst>
              <a:ext uri="{FF2B5EF4-FFF2-40B4-BE49-F238E27FC236}">
                <a16:creationId xmlns:a16="http://schemas.microsoft.com/office/drawing/2014/main" id="{CCE4610D-8F45-4F2E-A2B0-708A1EB9B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8862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0905" name="Line 9">
            <a:extLst>
              <a:ext uri="{FF2B5EF4-FFF2-40B4-BE49-F238E27FC236}">
                <a16:creationId xmlns:a16="http://schemas.microsoft.com/office/drawing/2014/main" id="{BD46FB5D-556F-47AB-9F37-683009559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6482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0906" name="Line 10">
            <a:extLst>
              <a:ext uri="{FF2B5EF4-FFF2-40B4-BE49-F238E27FC236}">
                <a16:creationId xmlns:a16="http://schemas.microsoft.com/office/drawing/2014/main" id="{F66B697B-23FE-48E7-9A1A-F5612AB35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4102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0907" name="Line 11">
            <a:extLst>
              <a:ext uri="{FF2B5EF4-FFF2-40B4-BE49-F238E27FC236}">
                <a16:creationId xmlns:a16="http://schemas.microsoft.com/office/drawing/2014/main" id="{0F4B951C-0ED9-44A5-AFB5-2AA819F35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0960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0908" name="Line 12">
            <a:extLst>
              <a:ext uri="{FF2B5EF4-FFF2-40B4-BE49-F238E27FC236}">
                <a16:creationId xmlns:a16="http://schemas.microsoft.com/office/drawing/2014/main" id="{8389BDE1-43F3-4085-B2EE-B39FE6F27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4008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0909" name="Line 13">
            <a:extLst>
              <a:ext uri="{FF2B5EF4-FFF2-40B4-BE49-F238E27FC236}">
                <a16:creationId xmlns:a16="http://schemas.microsoft.com/office/drawing/2014/main" id="{45C446F0-42F6-4C3C-90CD-3280B6C44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905000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0910" name="Line 14">
            <a:extLst>
              <a:ext uri="{FF2B5EF4-FFF2-40B4-BE49-F238E27FC236}">
                <a16:creationId xmlns:a16="http://schemas.microsoft.com/office/drawing/2014/main" id="{E07A4121-098C-4B90-909F-F2F4FFBC3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629400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  <p:transition advClick="0"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94CDBA0-8ADD-4D8F-A2C2-CE643032B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Example of Convertible Constraints: Avg(S) </a:t>
            </a:r>
            <a:r>
              <a:rPr lang="en-US" altLang="ar-EG">
                <a:solidFill>
                  <a:schemeClr val="accent2"/>
                </a:solidFill>
                <a:sym typeface="Symbol" panose="05050102010706020507" pitchFamily="18" charset="2"/>
              </a:rPr>
              <a:t> V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A7A0ADC-07DD-490F-82AB-8150E5507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EG" sz="2800"/>
              <a:t>Let R be the value descending order over the set of items</a:t>
            </a:r>
          </a:p>
          <a:p>
            <a:pPr lvl="1"/>
            <a:r>
              <a:rPr lang="en-US" altLang="ar-EG" sz="2400"/>
              <a:t>E.g. I={9, 8, 6, 4, 3, 1}</a:t>
            </a:r>
          </a:p>
          <a:p>
            <a:r>
              <a:rPr lang="en-US" altLang="ar-EG" sz="2800"/>
              <a:t>Avg(S) </a:t>
            </a:r>
            <a:r>
              <a:rPr lang="en-US" altLang="ar-EG" sz="2800">
                <a:sym typeface="Symbol" panose="05050102010706020507" pitchFamily="18" charset="2"/>
              </a:rPr>
              <a:t> v is convertible monotone w.r.t. R</a:t>
            </a:r>
          </a:p>
          <a:p>
            <a:pPr lvl="1"/>
            <a:r>
              <a:rPr lang="en-US" altLang="ar-EG" sz="2400"/>
              <a:t>If S is a suffix of S</a:t>
            </a:r>
            <a:r>
              <a:rPr lang="en-US" altLang="ar-EG" sz="2400" baseline="-25000"/>
              <a:t>1</a:t>
            </a:r>
            <a:r>
              <a:rPr lang="en-US" altLang="ar-EG" sz="2400"/>
              <a:t>, avg(S</a:t>
            </a:r>
            <a:r>
              <a:rPr lang="en-US" altLang="ar-EG" sz="2400" baseline="-25000"/>
              <a:t>1</a:t>
            </a:r>
            <a:r>
              <a:rPr lang="en-US" altLang="ar-EG" sz="2400"/>
              <a:t>) </a:t>
            </a:r>
            <a:r>
              <a:rPr lang="en-US" altLang="ar-EG" sz="2400">
                <a:sym typeface="Symbol" panose="05050102010706020507" pitchFamily="18" charset="2"/>
              </a:rPr>
              <a:t> avg(S)</a:t>
            </a:r>
          </a:p>
          <a:p>
            <a:pPr lvl="2"/>
            <a:r>
              <a:rPr lang="en-US" altLang="ar-EG" sz="2000">
                <a:sym typeface="Symbol" panose="05050102010706020507" pitchFamily="18" charset="2"/>
              </a:rPr>
              <a:t>{8, 4, 3} is a suffix of {9, 8, 4, 3}</a:t>
            </a:r>
          </a:p>
          <a:p>
            <a:pPr lvl="2"/>
            <a:r>
              <a:rPr lang="en-US" altLang="ar-EG" sz="2000">
                <a:sym typeface="Symbol" panose="05050102010706020507" pitchFamily="18" charset="2"/>
              </a:rPr>
              <a:t>avg({9, 8, 4, 3})=6  avg({8, 4, 3})=5</a:t>
            </a:r>
          </a:p>
          <a:p>
            <a:pPr lvl="1"/>
            <a:r>
              <a:rPr lang="en-US" altLang="ar-EG" sz="2400">
                <a:sym typeface="Symbol" panose="05050102010706020507" pitchFamily="18" charset="2"/>
              </a:rPr>
              <a:t>If S satisfies </a:t>
            </a:r>
            <a:r>
              <a:rPr lang="en-US" altLang="ar-EG" sz="2400"/>
              <a:t>avg(S) </a:t>
            </a:r>
            <a:r>
              <a:rPr lang="en-US" altLang="ar-EG" sz="2400">
                <a:sym typeface="Symbol" panose="05050102010706020507" pitchFamily="18" charset="2"/>
              </a:rPr>
              <a:t>v, so does S</a:t>
            </a:r>
            <a:r>
              <a:rPr lang="en-US" altLang="ar-EG" sz="2400" baseline="-25000">
                <a:sym typeface="Symbol" panose="05050102010706020507" pitchFamily="18" charset="2"/>
              </a:rPr>
              <a:t>1</a:t>
            </a:r>
            <a:endParaRPr lang="en-US" altLang="ar-EG" sz="2400">
              <a:sym typeface="Symbol" panose="05050102010706020507" pitchFamily="18" charset="2"/>
            </a:endParaRPr>
          </a:p>
          <a:p>
            <a:pPr lvl="2"/>
            <a:r>
              <a:rPr lang="en-US" altLang="ar-EG" sz="2000">
                <a:sym typeface="Symbol" panose="05050102010706020507" pitchFamily="18" charset="2"/>
              </a:rPr>
              <a:t>{8, 4, 3} satisfies constraint avg(S)  4, so does {9, 8, 4, 3}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76A2F5E-5333-4A76-B095-D37323B02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Property of Constraints: Succinctness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229DA06-0830-4E4A-96AC-72A2FD32F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 sz="2800"/>
              <a:t>Succinctness: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For any set S</a:t>
            </a:r>
            <a:r>
              <a:rPr lang="en-US" altLang="ar-EG" sz="1400"/>
              <a:t>1</a:t>
            </a:r>
            <a:r>
              <a:rPr lang="en-US" altLang="ar-EG" sz="2400"/>
              <a:t> and S</a:t>
            </a:r>
            <a:r>
              <a:rPr lang="en-US" altLang="ar-EG" sz="1400"/>
              <a:t>2</a:t>
            </a:r>
            <a:r>
              <a:rPr lang="en-US" altLang="ar-EG" sz="2400"/>
              <a:t> satisfying C, S</a:t>
            </a:r>
            <a:r>
              <a:rPr lang="en-US" altLang="ar-EG" sz="1400"/>
              <a:t>1 </a:t>
            </a:r>
            <a:r>
              <a:rPr lang="en-US" altLang="ar-EG" sz="2400">
                <a:sym typeface="Symbol" panose="05050102010706020507" pitchFamily="18" charset="2"/>
              </a:rPr>
              <a:t> S</a:t>
            </a:r>
            <a:r>
              <a:rPr lang="en-US" altLang="ar-EG" sz="1400">
                <a:sym typeface="Symbol" panose="05050102010706020507" pitchFamily="18" charset="2"/>
              </a:rPr>
              <a:t>2</a:t>
            </a:r>
            <a:r>
              <a:rPr lang="en-US" altLang="ar-EG" sz="2400"/>
              <a:t> satisfies C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Given A</a:t>
            </a:r>
            <a:r>
              <a:rPr lang="en-US" altLang="ar-EG" sz="1400"/>
              <a:t>1</a:t>
            </a:r>
            <a:r>
              <a:rPr lang="en-US" altLang="ar-EG" sz="2400"/>
              <a:t> is the sets of size 1 satisfying C, then any set S satisfying C are based on A</a:t>
            </a:r>
            <a:r>
              <a:rPr lang="en-US" altLang="ar-EG" sz="1400"/>
              <a:t>1 </a:t>
            </a:r>
            <a:r>
              <a:rPr lang="en-US" altLang="ar-EG" sz="2400"/>
              <a:t>, i.e., it contains a subset belongs to A</a:t>
            </a:r>
            <a:r>
              <a:rPr lang="en-US" altLang="ar-EG" sz="1400"/>
              <a:t>1 ,</a:t>
            </a:r>
            <a:r>
              <a:rPr lang="en-US" altLang="ar-EG" sz="240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ar-EG" sz="2800">
                <a:sym typeface="Symbol" panose="05050102010706020507" pitchFamily="18" charset="2"/>
              </a:rPr>
              <a:t>Example :  </a:t>
            </a:r>
          </a:p>
          <a:p>
            <a:pPr lvl="1">
              <a:lnSpc>
                <a:spcPct val="90000"/>
              </a:lnSpc>
            </a:pPr>
            <a:r>
              <a:rPr lang="en-US" altLang="ar-EG" sz="2400" i="1">
                <a:sym typeface="Symbol" panose="05050102010706020507" pitchFamily="18" charset="2"/>
              </a:rPr>
              <a:t>sum(S.Price )</a:t>
            </a:r>
            <a:r>
              <a:rPr lang="en-US" altLang="ar-EG" sz="2400">
                <a:sym typeface="Symbol" panose="05050102010706020507" pitchFamily="18" charset="2"/>
              </a:rPr>
              <a:t>  </a:t>
            </a:r>
            <a:r>
              <a:rPr lang="en-US" altLang="ar-EG" sz="2400" i="1">
                <a:sym typeface="Symbol" panose="05050102010706020507" pitchFamily="18" charset="2"/>
              </a:rPr>
              <a:t> v</a:t>
            </a:r>
            <a:r>
              <a:rPr lang="en-US" altLang="ar-EG" sz="2400">
                <a:sym typeface="Symbol" panose="05050102010706020507" pitchFamily="18" charset="2"/>
              </a:rPr>
              <a:t>  is not succinct</a:t>
            </a:r>
          </a:p>
          <a:p>
            <a:pPr lvl="1">
              <a:lnSpc>
                <a:spcPct val="90000"/>
              </a:lnSpc>
            </a:pPr>
            <a:r>
              <a:rPr lang="en-US" altLang="ar-EG" sz="2400" i="1">
                <a:sym typeface="Symbol" panose="05050102010706020507" pitchFamily="18" charset="2"/>
              </a:rPr>
              <a:t>min(S.Price ) </a:t>
            </a:r>
            <a:r>
              <a:rPr lang="en-US" altLang="ar-EG" sz="2400">
                <a:sym typeface="Symbol" panose="05050102010706020507" pitchFamily="18" charset="2"/>
              </a:rPr>
              <a:t> </a:t>
            </a:r>
            <a:r>
              <a:rPr lang="en-US" altLang="ar-EG" sz="2400" i="1">
                <a:sym typeface="Symbol" panose="05050102010706020507" pitchFamily="18" charset="2"/>
              </a:rPr>
              <a:t> v</a:t>
            </a:r>
            <a:r>
              <a:rPr lang="en-US" altLang="ar-EG" sz="2400">
                <a:sym typeface="Symbol" panose="05050102010706020507" pitchFamily="18" charset="2"/>
              </a:rPr>
              <a:t>  is succinct</a:t>
            </a:r>
          </a:p>
          <a:p>
            <a:pPr>
              <a:lnSpc>
                <a:spcPct val="90000"/>
              </a:lnSpc>
            </a:pPr>
            <a:r>
              <a:rPr lang="en-US" altLang="ar-EG" sz="2800"/>
              <a:t>Optimization: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If C is succinct, then C is pre-counting prunable. The satisfaction of the constraint alone is not affected by the iterative support counting.</a:t>
            </a:r>
            <a:endParaRPr lang="en-US" altLang="ar-EG" sz="24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advClick="0"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9025B35-24CA-4CC1-9470-B250C3D63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Characterization of Constraints by Succinctness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075DCDB-319F-41FE-9F6E-029F935F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05000"/>
            <a:ext cx="2286000" cy="47244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ar-EG" sz="1600" b="1"/>
              <a:t>S </a:t>
            </a:r>
            <a:r>
              <a:rPr lang="en-US" altLang="ar-EG" sz="1600" b="1">
                <a:sym typeface="Symbol" panose="05050102010706020507" pitchFamily="18" charset="2"/>
              </a:rPr>
              <a:t> v,   { , ,  }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v  S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S V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S 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S 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min(S)  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min(S)  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min(S)  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max(S)  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max(S)  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max(S)  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count(S) 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count(S) 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count(S) 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sum(S)  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sum(S)  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sum(S)   v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avg(S)  v,   { , ,  }</a:t>
            </a:r>
          </a:p>
          <a:p>
            <a:pPr algn="ctr" eaLnBrk="0" hangingPunct="0"/>
            <a:r>
              <a:rPr lang="en-US" altLang="ar-EG" sz="1600" b="1">
                <a:sym typeface="Symbol" panose="05050102010706020507" pitchFamily="18" charset="2"/>
              </a:rPr>
              <a:t>(frequent constraint)</a:t>
            </a:r>
            <a:endParaRPr lang="en-US" altLang="ar-EG" sz="1800" b="1"/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6C35967C-8E2D-4BCC-8C1F-86563030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1676400" cy="472440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yes</a:t>
            </a:r>
          </a:p>
          <a:p>
            <a:pPr algn="ctr" eaLnBrk="0" hangingPunct="0"/>
            <a:r>
              <a:rPr lang="en-US" altLang="ar-EG" sz="1600" b="1"/>
              <a:t>weakly</a:t>
            </a:r>
          </a:p>
          <a:p>
            <a:pPr algn="ctr" eaLnBrk="0" hangingPunct="0"/>
            <a:r>
              <a:rPr lang="en-US" altLang="ar-EG" sz="1600" b="1"/>
              <a:t>weakly</a:t>
            </a:r>
          </a:p>
          <a:p>
            <a:pPr algn="ctr" eaLnBrk="0" hangingPunct="0"/>
            <a:r>
              <a:rPr lang="en-US" altLang="ar-EG" sz="1600" b="1"/>
              <a:t>weakly </a:t>
            </a:r>
          </a:p>
          <a:p>
            <a:pPr algn="ctr" eaLnBrk="0" hangingPunct="0"/>
            <a:r>
              <a:rPr lang="en-US" altLang="ar-EG" sz="1600" b="1"/>
              <a:t>no</a:t>
            </a:r>
          </a:p>
          <a:p>
            <a:pPr algn="ctr" eaLnBrk="0" hangingPunct="0"/>
            <a:r>
              <a:rPr lang="en-US" altLang="ar-EG" sz="1600" b="1"/>
              <a:t>no</a:t>
            </a:r>
          </a:p>
          <a:p>
            <a:pPr algn="ctr" eaLnBrk="0" hangingPunct="0"/>
            <a:r>
              <a:rPr lang="en-US" altLang="ar-EG" sz="1600" b="1"/>
              <a:t>no</a:t>
            </a:r>
          </a:p>
          <a:p>
            <a:pPr algn="ctr" eaLnBrk="0" hangingPunct="0"/>
            <a:r>
              <a:rPr lang="en-US" altLang="ar-EG" sz="1600" b="1"/>
              <a:t>no</a:t>
            </a:r>
          </a:p>
          <a:p>
            <a:pPr algn="ctr" eaLnBrk="0" hangingPunct="0"/>
            <a:r>
              <a:rPr lang="en-US" altLang="ar-EG" sz="1600" b="1"/>
              <a:t>(no)</a:t>
            </a:r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id="{004290FC-5C7B-459B-B06A-6C951B5F2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2098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3974" name="Line 6">
            <a:extLst>
              <a:ext uri="{FF2B5EF4-FFF2-40B4-BE49-F238E27FC236}">
                <a16:creationId xmlns:a16="http://schemas.microsoft.com/office/drawing/2014/main" id="{3292BCC9-7D21-4200-8D0E-CA8AEB613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4384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3975" name="Line 7">
            <a:extLst>
              <a:ext uri="{FF2B5EF4-FFF2-40B4-BE49-F238E27FC236}">
                <a16:creationId xmlns:a16="http://schemas.microsoft.com/office/drawing/2014/main" id="{97B44C98-FA1E-44EE-824C-BB8AAC7A1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2004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3976" name="Line 8">
            <a:extLst>
              <a:ext uri="{FF2B5EF4-FFF2-40B4-BE49-F238E27FC236}">
                <a16:creationId xmlns:a16="http://schemas.microsoft.com/office/drawing/2014/main" id="{CB156229-1053-42F2-81E1-F155F2404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8862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3977" name="Line 9">
            <a:extLst>
              <a:ext uri="{FF2B5EF4-FFF2-40B4-BE49-F238E27FC236}">
                <a16:creationId xmlns:a16="http://schemas.microsoft.com/office/drawing/2014/main" id="{9EECCA4E-F1D8-4A65-A197-F3E6B15E4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6482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3978" name="Line 10">
            <a:extLst>
              <a:ext uri="{FF2B5EF4-FFF2-40B4-BE49-F238E27FC236}">
                <a16:creationId xmlns:a16="http://schemas.microsoft.com/office/drawing/2014/main" id="{09EBE569-10E0-4297-8AE9-51E8B4E8D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4102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3979" name="Line 11">
            <a:extLst>
              <a:ext uri="{FF2B5EF4-FFF2-40B4-BE49-F238E27FC236}">
                <a16:creationId xmlns:a16="http://schemas.microsoft.com/office/drawing/2014/main" id="{03148D16-7818-489E-9EE3-7D14E3B45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0960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3980" name="Line 12">
            <a:extLst>
              <a:ext uri="{FF2B5EF4-FFF2-40B4-BE49-F238E27FC236}">
                <a16:creationId xmlns:a16="http://schemas.microsoft.com/office/drawing/2014/main" id="{D9068507-397C-4308-BF75-591DFCC34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4008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3981" name="Line 13">
            <a:extLst>
              <a:ext uri="{FF2B5EF4-FFF2-40B4-BE49-F238E27FC236}">
                <a16:creationId xmlns:a16="http://schemas.microsoft.com/office/drawing/2014/main" id="{A8C56CE4-B2A9-44FC-B128-9FFE7D659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905000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83982" name="Line 14">
            <a:extLst>
              <a:ext uri="{FF2B5EF4-FFF2-40B4-BE49-F238E27FC236}">
                <a16:creationId xmlns:a16="http://schemas.microsoft.com/office/drawing/2014/main" id="{E6E1ABEB-5474-4EC9-A69D-5FAC7BD02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629400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  <p:transition advClick="0"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88FE3F7-FCC8-48BA-8DAE-57D65EF5A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7818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941AC07-D2EC-404D-BAAC-C1A09236D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924800" cy="464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ar-EG" sz="2800"/>
              <a:t>Association rule mining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single-dimensional Boolean association rules from transactional databases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multilevel association rules from transactional databases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Mining multidimensional association rules from transactional databases and data warehouse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From association mining to correlation analysis</a:t>
            </a:r>
          </a:p>
          <a:p>
            <a:pPr>
              <a:lnSpc>
                <a:spcPct val="110000"/>
              </a:lnSpc>
            </a:pPr>
            <a:r>
              <a:rPr lang="en-US" altLang="ar-EG" sz="2800"/>
              <a:t>Constraint-based association mining</a:t>
            </a:r>
          </a:p>
          <a:p>
            <a:pPr>
              <a:lnSpc>
                <a:spcPct val="110000"/>
              </a:lnSpc>
            </a:pPr>
            <a:r>
              <a:rPr lang="en-US" altLang="ar-EG" sz="2800">
                <a:solidFill>
                  <a:schemeClr val="accent2"/>
                </a:solidFill>
              </a:rPr>
              <a:t>Summary</a:t>
            </a:r>
          </a:p>
        </p:txBody>
      </p:sp>
    </p:spTree>
  </p:cSld>
  <p:clrMapOvr>
    <a:masterClrMapping/>
  </p:clrMapOvr>
  <p:transition advClick="0"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6D7A59D-1616-4241-9971-B8B1A43D8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0400" y="457200"/>
            <a:ext cx="2590800" cy="609600"/>
          </a:xfrm>
        </p:spPr>
        <p:txBody>
          <a:bodyPr/>
          <a:lstStyle/>
          <a:p>
            <a:r>
              <a:rPr lang="en-US" altLang="ar-EG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E35664C-7BE6-492F-BC4F-F26E30037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50238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ar-EG"/>
              <a:t>Association rule mining </a:t>
            </a:r>
          </a:p>
          <a:p>
            <a:pPr lvl="1">
              <a:lnSpc>
                <a:spcPct val="110000"/>
              </a:lnSpc>
            </a:pPr>
            <a:r>
              <a:rPr lang="en-US" altLang="ar-EG"/>
              <a:t>probably the most significant contribution from the database community in KDD</a:t>
            </a:r>
          </a:p>
          <a:p>
            <a:pPr lvl="1">
              <a:lnSpc>
                <a:spcPct val="110000"/>
              </a:lnSpc>
            </a:pPr>
            <a:r>
              <a:rPr lang="en-US" altLang="ar-EG"/>
              <a:t>large number of papers</a:t>
            </a:r>
          </a:p>
          <a:p>
            <a:pPr>
              <a:lnSpc>
                <a:spcPct val="110000"/>
              </a:lnSpc>
            </a:pPr>
            <a:r>
              <a:rPr lang="en-US" altLang="ar-EG"/>
              <a:t>Many interesting issues have been explored</a:t>
            </a:r>
          </a:p>
          <a:p>
            <a:pPr>
              <a:lnSpc>
                <a:spcPct val="110000"/>
              </a:lnSpc>
            </a:pPr>
            <a:r>
              <a:rPr lang="en-US" altLang="ar-EG"/>
              <a:t>An interesting research direction</a:t>
            </a:r>
          </a:p>
          <a:p>
            <a:pPr lvl="1">
              <a:lnSpc>
                <a:spcPct val="110000"/>
              </a:lnSpc>
            </a:pPr>
            <a:r>
              <a:rPr lang="en-US" altLang="ar-EG"/>
              <a:t>Association analysis in other types of data: spatial data, multimedia data, time series data, etc.</a:t>
            </a:r>
          </a:p>
        </p:txBody>
      </p:sp>
    </p:spTree>
  </p:cSld>
  <p:clrMapOvr>
    <a:masterClrMapping/>
  </p:clrMapOvr>
  <p:transition advClick="0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CFB1B98-050F-4385-B264-90FE26CB1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685800"/>
          </a:xfrm>
        </p:spPr>
        <p:txBody>
          <a:bodyPr/>
          <a:lstStyle/>
          <a:p>
            <a:r>
              <a:rPr lang="en-US" altLang="ar-EG" sz="4000">
                <a:solidFill>
                  <a:schemeClr val="accent2"/>
                </a:solidFill>
              </a:rPr>
              <a:t>Mining Association Rules</a:t>
            </a:r>
            <a:r>
              <a:rPr lang="en-US" altLang="ar-EG" sz="4000">
                <a:solidFill>
                  <a:schemeClr val="accent2"/>
                </a:solidFill>
                <a:cs typeface="Tahoma" panose="020B0604030504040204" pitchFamily="34" charset="0"/>
              </a:rPr>
              <a:t>—An </a:t>
            </a:r>
            <a:r>
              <a:rPr lang="en-US" altLang="ar-EG" sz="400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A7474E7-E4C1-4DDE-9626-CF4EB7491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4114800"/>
            <a:ext cx="8229600" cy="2438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ar-EG" sz="2800"/>
              <a:t>For rule </a:t>
            </a:r>
            <a:r>
              <a:rPr lang="en-US" altLang="ar-EG" sz="2800" i="1"/>
              <a:t>A</a:t>
            </a:r>
            <a:r>
              <a:rPr lang="en-US" altLang="ar-EG" sz="2800"/>
              <a:t> </a:t>
            </a:r>
            <a:r>
              <a:rPr lang="en-US" altLang="ar-EG" sz="2800">
                <a:sym typeface="Symbol" panose="05050102010706020507" pitchFamily="18" charset="2"/>
              </a:rPr>
              <a:t></a:t>
            </a:r>
            <a:r>
              <a:rPr lang="en-US" altLang="ar-EG" sz="2800"/>
              <a:t> </a:t>
            </a:r>
            <a:r>
              <a:rPr lang="en-US" altLang="ar-EG" sz="2800" i="1"/>
              <a:t>C</a:t>
            </a:r>
            <a:r>
              <a:rPr lang="en-US" altLang="ar-EG" sz="2800"/>
              <a:t>:</a:t>
            </a:r>
          </a:p>
          <a:p>
            <a:pPr lvl="1">
              <a:buFontTx/>
              <a:buNone/>
            </a:pPr>
            <a:r>
              <a:rPr lang="en-US" altLang="ar-EG" sz="2400"/>
              <a:t>support = support({</a:t>
            </a:r>
            <a:r>
              <a:rPr lang="en-US" altLang="ar-EG" sz="2400" i="1"/>
              <a:t>A</a:t>
            </a:r>
            <a:r>
              <a:rPr lang="en-US" altLang="ar-EG" sz="2400"/>
              <a:t> </a:t>
            </a:r>
            <a:r>
              <a:rPr lang="en-US" altLang="ar-EG" sz="2400">
                <a:sym typeface="Math B" pitchFamily="2" charset="2"/>
              </a:rPr>
              <a:t></a:t>
            </a:r>
            <a:r>
              <a:rPr lang="en-US" altLang="ar-EG" sz="2400" i="1"/>
              <a:t>C</a:t>
            </a:r>
            <a:r>
              <a:rPr lang="en-US" altLang="ar-EG" sz="2400"/>
              <a:t>}) = 50%</a:t>
            </a:r>
          </a:p>
          <a:p>
            <a:pPr lvl="1">
              <a:buFontTx/>
              <a:buNone/>
            </a:pPr>
            <a:r>
              <a:rPr lang="en-US" altLang="ar-EG" sz="2400"/>
              <a:t>confidence = support({</a:t>
            </a:r>
            <a:r>
              <a:rPr lang="en-US" altLang="ar-EG" sz="2400" i="1"/>
              <a:t>A</a:t>
            </a:r>
            <a:r>
              <a:rPr lang="en-US" altLang="ar-EG" sz="2400"/>
              <a:t> </a:t>
            </a:r>
            <a:r>
              <a:rPr lang="en-US" altLang="ar-EG" sz="2400">
                <a:sym typeface="Math B" pitchFamily="2" charset="2"/>
              </a:rPr>
              <a:t></a:t>
            </a:r>
            <a:r>
              <a:rPr lang="en-US" altLang="ar-EG" sz="2400" i="1"/>
              <a:t>C</a:t>
            </a:r>
            <a:r>
              <a:rPr lang="en-US" altLang="ar-EG" sz="2400"/>
              <a:t>})/support({</a:t>
            </a:r>
            <a:r>
              <a:rPr lang="en-US" altLang="ar-EG" sz="2400" i="1"/>
              <a:t>A</a:t>
            </a:r>
            <a:r>
              <a:rPr lang="en-US" altLang="ar-EG" sz="2400"/>
              <a:t>}) = 66.6%</a:t>
            </a:r>
          </a:p>
          <a:p>
            <a:pPr>
              <a:buFontTx/>
              <a:buNone/>
            </a:pPr>
            <a:r>
              <a:rPr lang="en-US" altLang="ar-EG" sz="2800"/>
              <a:t>The </a:t>
            </a:r>
            <a:r>
              <a:rPr lang="en-US" altLang="ar-EG" sz="2800">
                <a:solidFill>
                  <a:schemeClr val="accent2"/>
                </a:solidFill>
              </a:rPr>
              <a:t>Apriori</a:t>
            </a:r>
            <a:r>
              <a:rPr lang="en-US" altLang="ar-EG" sz="2800"/>
              <a:t> principle:</a:t>
            </a:r>
          </a:p>
          <a:p>
            <a:pPr lvl="1">
              <a:buFontTx/>
              <a:buNone/>
            </a:pPr>
            <a:r>
              <a:rPr lang="en-US" altLang="ar-EG" sz="2400" u="sng">
                <a:solidFill>
                  <a:schemeClr val="accent2"/>
                </a:solidFill>
              </a:rPr>
              <a:t>Any subset of a frequent itemset must be frequent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23975C55-680B-44B9-ABBD-287238359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" y="1682750"/>
          <a:ext cx="400208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955265" imgH="1928323" progId="Excel.Sheet.8">
                  <p:embed/>
                </p:oleObj>
              </mc:Choice>
              <mc:Fallback>
                <p:oleObj name="Worksheet" r:id="rId3" imgW="3955265" imgH="1928323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82750"/>
                        <a:ext cx="4002088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ED557974-B761-4106-8A24-EA78507FF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743200"/>
          <a:ext cx="3676650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248431" imgH="1743437" progId="Excel.Sheet.8">
                  <p:embed/>
                </p:oleObj>
              </mc:Choice>
              <mc:Fallback>
                <p:oleObj name="Worksheet" r:id="rId5" imgW="3248431" imgH="1743437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43200"/>
                        <a:ext cx="3676650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>
            <a:extLst>
              <a:ext uri="{FF2B5EF4-FFF2-40B4-BE49-F238E27FC236}">
                <a16:creationId xmlns:a16="http://schemas.microsoft.com/office/drawing/2014/main" id="{FDE9D14D-1775-4DF6-B538-6C94BCEB4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1782763"/>
            <a:ext cx="2814638" cy="822325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ar-EG"/>
              <a:t>Min. support 50%</a:t>
            </a:r>
          </a:p>
          <a:p>
            <a:pPr eaLnBrk="0" hangingPunct="0"/>
            <a:r>
              <a:rPr lang="en-US" altLang="ar-EG"/>
              <a:t>Min. confidence 50%</a:t>
            </a:r>
          </a:p>
        </p:txBody>
      </p:sp>
      <p:cxnSp>
        <p:nvCxnSpPr>
          <p:cNvPr id="12295" name="AutoShape 7">
            <a:extLst>
              <a:ext uri="{FF2B5EF4-FFF2-40B4-BE49-F238E27FC236}">
                <a16:creationId xmlns:a16="http://schemas.microsoft.com/office/drawing/2014/main" id="{31CA9CAD-2881-4649-8CEF-739EC00F0D36}"/>
              </a:ext>
            </a:extLst>
          </p:cNvPr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4195763" y="2654300"/>
            <a:ext cx="909637" cy="977900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advClick="0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59439BA-5F80-4AD8-933B-29ED3AC7A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 sz="3600">
                <a:solidFill>
                  <a:schemeClr val="accent2"/>
                </a:solidFill>
              </a:rPr>
              <a:t>Mining Frequent Itemsets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AA38206-D79D-4CF7-ABD0-D2E9A7947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4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ar-EG" sz="2800"/>
              <a:t>Find the </a:t>
            </a:r>
            <a:r>
              <a:rPr lang="en-US" altLang="ar-EG" sz="2800" i="1">
                <a:solidFill>
                  <a:schemeClr val="accent2"/>
                </a:solidFill>
              </a:rPr>
              <a:t>frequent itemsets</a:t>
            </a:r>
            <a:r>
              <a:rPr lang="en-US" altLang="ar-EG" sz="2800"/>
              <a:t>: the sets of items that have minimum support</a:t>
            </a:r>
          </a:p>
          <a:p>
            <a:pPr lvl="1">
              <a:lnSpc>
                <a:spcPct val="120000"/>
              </a:lnSpc>
            </a:pPr>
            <a:r>
              <a:rPr lang="en-US" altLang="ar-EG" sz="2400">
                <a:solidFill>
                  <a:schemeClr val="accent2"/>
                </a:solidFill>
              </a:rPr>
              <a:t>A subset of a frequent itemset must also be a frequent itemset</a:t>
            </a:r>
          </a:p>
          <a:p>
            <a:pPr lvl="2">
              <a:lnSpc>
                <a:spcPct val="120000"/>
              </a:lnSpc>
            </a:pPr>
            <a:r>
              <a:rPr lang="en-US" altLang="ar-EG" sz="2000"/>
              <a:t>i.e., if {</a:t>
            </a:r>
            <a:r>
              <a:rPr lang="en-US" altLang="ar-EG" sz="2000" i="1"/>
              <a:t>AB</a:t>
            </a:r>
            <a:r>
              <a:rPr lang="en-US" altLang="ar-EG" sz="2000"/>
              <a:t>} is</a:t>
            </a:r>
            <a:r>
              <a:rPr lang="en-US" altLang="ar-EG" sz="2000" i="1"/>
              <a:t> </a:t>
            </a:r>
            <a:r>
              <a:rPr lang="en-US" altLang="ar-EG" sz="2000"/>
              <a:t>a frequent itemset, both {</a:t>
            </a:r>
            <a:r>
              <a:rPr lang="en-US" altLang="ar-EG" sz="2000" i="1"/>
              <a:t>A</a:t>
            </a:r>
            <a:r>
              <a:rPr lang="en-US" altLang="ar-EG" sz="2000"/>
              <a:t>} and {</a:t>
            </a:r>
            <a:r>
              <a:rPr lang="en-US" altLang="ar-EG" sz="2000" i="1"/>
              <a:t>B</a:t>
            </a:r>
            <a:r>
              <a:rPr lang="en-US" altLang="ar-EG" sz="2000"/>
              <a:t>} should be a frequent itemset</a:t>
            </a:r>
          </a:p>
          <a:p>
            <a:pPr lvl="1">
              <a:lnSpc>
                <a:spcPct val="120000"/>
              </a:lnSpc>
            </a:pPr>
            <a:r>
              <a:rPr lang="en-US" altLang="ar-EG" sz="2400"/>
              <a:t>Iteratively find frequent itemsets with cardinality from 1 to </a:t>
            </a:r>
            <a:r>
              <a:rPr lang="en-US" altLang="ar-EG" sz="2400" i="1"/>
              <a:t>k (k-</a:t>
            </a:r>
            <a:r>
              <a:rPr lang="en-US" altLang="ar-EG" sz="2400"/>
              <a:t>itemset</a:t>
            </a:r>
            <a:r>
              <a:rPr lang="en-US" altLang="ar-EG" sz="2400" i="1"/>
              <a:t>)</a:t>
            </a:r>
          </a:p>
          <a:p>
            <a:pPr>
              <a:lnSpc>
                <a:spcPct val="120000"/>
              </a:lnSpc>
            </a:pPr>
            <a:r>
              <a:rPr lang="en-US" altLang="ar-EG" sz="2800"/>
              <a:t>Use the frequent itemsets to generate association rules.</a:t>
            </a:r>
          </a:p>
        </p:txBody>
      </p:sp>
    </p:spTree>
  </p:cSld>
  <p:clrMapOvr>
    <a:masterClrMapping/>
  </p:clrMapOvr>
  <p:transition advClick="0">
    <p:zoom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ar-EG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ar-EG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6093</Words>
  <Application>Microsoft Office PowerPoint</Application>
  <PresentationFormat>On-screen Show (4:3)</PresentationFormat>
  <Paragraphs>896</Paragraphs>
  <Slides>76</Slides>
  <Notes>76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76</vt:i4>
      </vt:variant>
    </vt:vector>
  </HeadingPairs>
  <TitlesOfParts>
    <vt:vector size="90" baseType="lpstr">
      <vt:lpstr>Times New Roman</vt:lpstr>
      <vt:lpstr>Symbol</vt:lpstr>
      <vt:lpstr>Math B</vt:lpstr>
      <vt:lpstr>Tahoma</vt:lpstr>
      <vt:lpstr>Wingdings</vt:lpstr>
      <vt:lpstr>Wingdings 3</vt:lpstr>
      <vt:lpstr>Monotype Sorts</vt:lpstr>
      <vt:lpstr>Default Design</vt:lpstr>
      <vt:lpstr>Microsoft Excel Worksheet</vt:lpstr>
      <vt:lpstr>Microsoft Excel Chart</vt:lpstr>
      <vt:lpstr>Microsoft Word Document</vt:lpstr>
      <vt:lpstr>Adobe Photoshop Image</vt:lpstr>
      <vt:lpstr>Paint Shop Pro Image</vt:lpstr>
      <vt:lpstr>Microsoft Equation 3.0</vt:lpstr>
      <vt:lpstr>CIS664-Knowledge Discovery and Data Mining</vt:lpstr>
      <vt:lpstr>Agenda</vt:lpstr>
      <vt:lpstr>Association Mining?</vt:lpstr>
      <vt:lpstr>Association Rules: Basic Concepts</vt:lpstr>
      <vt:lpstr>Interestingness Measures: Support and Confidence</vt:lpstr>
      <vt:lpstr>Association Rule Mining: A Road Map</vt:lpstr>
      <vt:lpstr>Agenda</vt:lpstr>
      <vt:lpstr>Mining Association Rules—An Example</vt:lpstr>
      <vt:lpstr>Mining Frequent Itemsets</vt:lpstr>
      <vt:lpstr>The Apriori Algorithm: Basic idea</vt:lpstr>
      <vt:lpstr>The Apriori Algorithm — Example</vt:lpstr>
      <vt:lpstr>How to Generate Candidates?</vt:lpstr>
      <vt:lpstr>How to Count Supports of Candidates?</vt:lpstr>
      <vt:lpstr>Example of Generating Candidates</vt:lpstr>
      <vt:lpstr>Improving Apriori’s Efficiency</vt:lpstr>
      <vt:lpstr>Is Apriori Fast Enough? — Performance Bottlenecks</vt:lpstr>
      <vt:lpstr>Mining Frequent Patterns Without Candidate Generation</vt:lpstr>
      <vt:lpstr>Construct FP-tree from a Transaction DB</vt:lpstr>
      <vt:lpstr>Benefits of the FP-tree Structure</vt:lpstr>
      <vt:lpstr>Mining Frequent Patterns Using FP-tree</vt:lpstr>
      <vt:lpstr>Major Steps to Mine FP-tree</vt:lpstr>
      <vt:lpstr>Step 1: From FP-tree to Conditional Pattern Base</vt:lpstr>
      <vt:lpstr>Properties of FP-tree for Conditional Pattern Base Construction</vt:lpstr>
      <vt:lpstr>Step 2: Construct Conditional FP-tree </vt:lpstr>
      <vt:lpstr>Mining Frequent Patterns by Creating Conditional Pattern-Bases</vt:lpstr>
      <vt:lpstr>Step 3: Recursively mine the conditional FP-tree</vt:lpstr>
      <vt:lpstr>Single FP-tree Path Generation</vt:lpstr>
      <vt:lpstr>Principles of Frequent Pattern Growth</vt:lpstr>
      <vt:lpstr>Why Is Frequent Pattern Growth Fast?</vt:lpstr>
      <vt:lpstr>FP-growth vs. Apriori: Scalability With the Support Threshold</vt:lpstr>
      <vt:lpstr>FP-growth vs. Tree-Projection: Scalability with Support Threshold</vt:lpstr>
      <vt:lpstr>Presentation of Association Rules (Table Form )</vt:lpstr>
      <vt:lpstr>PowerPoint Presentation</vt:lpstr>
      <vt:lpstr>PowerPoint Presentation</vt:lpstr>
      <vt:lpstr>Iceberg Queries</vt:lpstr>
      <vt:lpstr>Agenda</vt:lpstr>
      <vt:lpstr>Multiple-Level Association Rules</vt:lpstr>
      <vt:lpstr>Mining Multi-Level Associations</vt:lpstr>
      <vt:lpstr>Multi-level Association: Uniform Support vs. Reduced Support</vt:lpstr>
      <vt:lpstr>Uniform Support</vt:lpstr>
      <vt:lpstr>Reduced Support</vt:lpstr>
      <vt:lpstr>Multi-level Association: Redundancy Filtering</vt:lpstr>
      <vt:lpstr>Multi-Level Mining: Progressive Deepening</vt:lpstr>
      <vt:lpstr>Progressive Refinement of Data Mining Quality</vt:lpstr>
      <vt:lpstr>Progressive Refinement Mining of Spatial Association Rules</vt:lpstr>
      <vt:lpstr>Agenda</vt:lpstr>
      <vt:lpstr>Multi-Dimensional Association: Concepts</vt:lpstr>
      <vt:lpstr>Techniques for Mining MD Associations</vt:lpstr>
      <vt:lpstr>Static Discretization of Quantitative Attributes</vt:lpstr>
      <vt:lpstr>Quantitative Association Rules</vt:lpstr>
      <vt:lpstr>ARCS (Association Rule Clustering System)</vt:lpstr>
      <vt:lpstr>Limitations of ARCS</vt:lpstr>
      <vt:lpstr>Mining Distance-based Association Rules</vt:lpstr>
      <vt:lpstr>Clusters and Distance Measurements</vt:lpstr>
      <vt:lpstr>Clusters and Distance Measurements</vt:lpstr>
      <vt:lpstr>Agenda</vt:lpstr>
      <vt:lpstr>Interestingness Measures</vt:lpstr>
      <vt:lpstr>Criticism to Support and Confidence</vt:lpstr>
      <vt:lpstr>Criticism to Support and Confidence</vt:lpstr>
      <vt:lpstr>Other Interestingness Measures: Interest</vt:lpstr>
      <vt:lpstr>Agenda</vt:lpstr>
      <vt:lpstr>Constraint-Based Mining</vt:lpstr>
      <vt:lpstr>Rule Constraints in Association Mining</vt:lpstr>
      <vt:lpstr>Constraint-Based Association Query</vt:lpstr>
      <vt:lpstr>Constrained Association Query Optimization Problem</vt:lpstr>
      <vt:lpstr>Anti-monotone and Monotone Constraints</vt:lpstr>
      <vt:lpstr>Succinct Constraint</vt:lpstr>
      <vt:lpstr>Convertible Constraint</vt:lpstr>
      <vt:lpstr>Relationships Among Categories of Constraints</vt:lpstr>
      <vt:lpstr>Property of Constraints: Anti-Monotone</vt:lpstr>
      <vt:lpstr>Characterization of   Anti-Monotonicity Constraints</vt:lpstr>
      <vt:lpstr>Example of Convertible Constraints: Avg(S)  V</vt:lpstr>
      <vt:lpstr>Property of Constraints: Succinctness</vt:lpstr>
      <vt:lpstr>Characterization of Constraints by Succinctness</vt:lpstr>
      <vt:lpstr>Agenda</vt:lpstr>
      <vt:lpstr>Summary</vt:lpstr>
    </vt:vector>
  </TitlesOfParts>
  <Company>Temple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vasilis</dc:creator>
  <cp:lastModifiedBy>Khaled ElBahnasy</cp:lastModifiedBy>
  <cp:revision>5</cp:revision>
  <dcterms:created xsi:type="dcterms:W3CDTF">2002-04-16T13:37:09Z</dcterms:created>
  <dcterms:modified xsi:type="dcterms:W3CDTF">2021-06-06T05:20:09Z</dcterms:modified>
</cp:coreProperties>
</file>