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4"/>
  </p:notesMasterIdLst>
  <p:handoutMasterIdLst>
    <p:handoutMasterId r:id="rId85"/>
  </p:handoutMasterIdLst>
  <p:sldIdLst>
    <p:sldId id="1366" r:id="rId2"/>
    <p:sldId id="1406" r:id="rId3"/>
    <p:sldId id="1413" r:id="rId4"/>
    <p:sldId id="1434" r:id="rId5"/>
    <p:sldId id="1435" r:id="rId6"/>
    <p:sldId id="1201" r:id="rId7"/>
    <p:sldId id="873" r:id="rId8"/>
    <p:sldId id="1436" r:id="rId9"/>
    <p:sldId id="1202" r:id="rId10"/>
    <p:sldId id="1437" r:id="rId11"/>
    <p:sldId id="1203" r:id="rId12"/>
    <p:sldId id="880" r:id="rId13"/>
    <p:sldId id="1430" r:id="rId14"/>
    <p:sldId id="1438" r:id="rId15"/>
    <p:sldId id="1462" r:id="rId16"/>
    <p:sldId id="1468" r:id="rId17"/>
    <p:sldId id="1469" r:id="rId18"/>
    <p:sldId id="1439" r:id="rId19"/>
    <p:sldId id="1440" r:id="rId20"/>
    <p:sldId id="1441" r:id="rId21"/>
    <p:sldId id="1470" r:id="rId22"/>
    <p:sldId id="1442" r:id="rId23"/>
    <p:sldId id="1443" r:id="rId24"/>
    <p:sldId id="1444" r:id="rId25"/>
    <p:sldId id="1445" r:id="rId26"/>
    <p:sldId id="1446" r:id="rId27"/>
    <p:sldId id="1447" r:id="rId28"/>
    <p:sldId id="1448" r:id="rId29"/>
    <p:sldId id="1449" r:id="rId30"/>
    <p:sldId id="1450" r:id="rId31"/>
    <p:sldId id="1451" r:id="rId32"/>
    <p:sldId id="1452" r:id="rId33"/>
    <p:sldId id="1453" r:id="rId34"/>
    <p:sldId id="1454" r:id="rId35"/>
    <p:sldId id="1455" r:id="rId36"/>
    <p:sldId id="1456" r:id="rId37"/>
    <p:sldId id="1457" r:id="rId38"/>
    <p:sldId id="1458" r:id="rId39"/>
    <p:sldId id="1460" r:id="rId40"/>
    <p:sldId id="1384" r:id="rId41"/>
    <p:sldId id="1385" r:id="rId42"/>
    <p:sldId id="1386" r:id="rId43"/>
    <p:sldId id="1387" r:id="rId44"/>
    <p:sldId id="1388" r:id="rId45"/>
    <p:sldId id="1389" r:id="rId46"/>
    <p:sldId id="1390" r:id="rId47"/>
    <p:sldId id="1391" r:id="rId48"/>
    <p:sldId id="1392" r:id="rId49"/>
    <p:sldId id="1393" r:id="rId50"/>
    <p:sldId id="1394" r:id="rId51"/>
    <p:sldId id="1395" r:id="rId52"/>
    <p:sldId id="1396" r:id="rId53"/>
    <p:sldId id="1397" r:id="rId54"/>
    <p:sldId id="1398" r:id="rId55"/>
    <p:sldId id="1399" r:id="rId56"/>
    <p:sldId id="1400" r:id="rId57"/>
    <p:sldId id="1401" r:id="rId58"/>
    <p:sldId id="1402" r:id="rId59"/>
    <p:sldId id="1403" r:id="rId60"/>
    <p:sldId id="1461" r:id="rId61"/>
    <p:sldId id="1432" r:id="rId62"/>
    <p:sldId id="1433" r:id="rId63"/>
    <p:sldId id="1463" r:id="rId64"/>
    <p:sldId id="1473" r:id="rId65"/>
    <p:sldId id="1471" r:id="rId66"/>
    <p:sldId id="1475" r:id="rId67"/>
    <p:sldId id="1476" r:id="rId68"/>
    <p:sldId id="1464" r:id="rId69"/>
    <p:sldId id="1465" r:id="rId70"/>
    <p:sldId id="1277" r:id="rId71"/>
    <p:sldId id="1279" r:id="rId72"/>
    <p:sldId id="1280" r:id="rId73"/>
    <p:sldId id="1281" r:id="rId74"/>
    <p:sldId id="1479" r:id="rId75"/>
    <p:sldId id="1282" r:id="rId76"/>
    <p:sldId id="1283" r:id="rId77"/>
    <p:sldId id="1286" r:id="rId78"/>
    <p:sldId id="1287" r:id="rId79"/>
    <p:sldId id="1478" r:id="rId80"/>
    <p:sldId id="1480" r:id="rId81"/>
    <p:sldId id="1477" r:id="rId82"/>
    <p:sldId id="1288" r:id="rId8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ozhu Mei" initials="Q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0066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672" autoAdjust="0"/>
    <p:restoredTop sz="94667" autoAdjust="0"/>
  </p:normalViewPr>
  <p:slideViewPr>
    <p:cSldViewPr>
      <p:cViewPr>
        <p:scale>
          <a:sx n="100" d="100"/>
          <a:sy n="100" d="100"/>
        </p:scale>
        <p:origin x="-1458" y="-240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88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60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39.xml"/><Relationship Id="rId2" Type="http://schemas.openxmlformats.org/officeDocument/2006/relationships/slide" Target="slides/slide5.xml"/><Relationship Id="rId16" Type="http://schemas.openxmlformats.org/officeDocument/2006/relationships/slide" Target="slides/slide69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8.xml"/><Relationship Id="rId5" Type="http://schemas.openxmlformats.org/officeDocument/2006/relationships/slide" Target="slides/slide8.xml"/><Relationship Id="rId15" Type="http://schemas.openxmlformats.org/officeDocument/2006/relationships/slide" Target="slides/slide68.xml"/><Relationship Id="rId10" Type="http://schemas.openxmlformats.org/officeDocument/2006/relationships/slide" Target="slides/slide14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6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6-08-18T18:04:24.984" idx="1">
    <p:pos x="1" y="10"/>
    <p:text>put this earlier, following the example...
our work is motivated by the analogy...
remove the sentence, make the figure larger.
show only one definition box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0208CA37-34B8-4FF7-8AA7-C3FFD4328E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E86926EB-DA1B-4805-8FC5-A14BFB4B72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0FDC835B-70C6-40E6-A85C-2811A86148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4F15C369-D930-44E2-B46C-857B0A9D7CF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D7268BE0-7057-4B74-A2DB-0B39EC7741E3}" type="slidenum">
              <a:rPr lang="en-US" altLang="ar-EG"/>
              <a:pPr/>
              <a:t>‹#›</a:t>
            </a:fld>
            <a:endParaRPr lang="en-US" alt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42579EA-5583-41B1-9704-0166EF8B01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1E4F572-842E-4EEC-8EDF-887BD8E769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B500557A-935E-4E03-B86D-F3CF0E26A34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B0BE196-66E1-4726-AAD4-D5D9321F65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D2EC8E4A-82A6-4AAF-B1CF-4FAA640227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DD4E6969-DEA7-455D-96D6-3AA5EC9062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5E85E718-7029-4291-AB2B-64BC94C71546}" type="slidenum">
              <a:rPr lang="en-US" altLang="ar-EG"/>
              <a:pPr/>
              <a:t>‹#›</a:t>
            </a:fld>
            <a:endParaRPr lang="en-US" alt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513CB26D-5438-45B4-97E2-BDE366CAD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05862CF-9167-42B2-A111-F45AB1F512E5}" type="slidenum">
              <a:rPr lang="en-US" altLang="ar-EG" sz="1200">
                <a:latin typeface="Times New Roman" panose="02020603050405020304" pitchFamily="18" charset="0"/>
              </a:rPr>
              <a:pPr/>
              <a:t>1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7">
            <a:extLst>
              <a:ext uri="{FF2B5EF4-FFF2-40B4-BE49-F238E27FC236}">
                <a16:creationId xmlns:a16="http://schemas.microsoft.com/office/drawing/2014/main" id="{7D85EF07-9632-400E-B7D4-821A414A91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9D6530A-35E7-4942-BEA7-63A552466541}" type="slidenum">
              <a:rPr lang="zh-CN" altLang="en-US" sz="1200">
                <a:latin typeface="Times New Roman" panose="02020603050405020304" pitchFamily="18" charset="0"/>
              </a:rPr>
              <a:pPr algn="r"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25827411-162D-483F-B599-A9FEF54BC0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E32BB42E-7C44-4D99-8B00-94027FC4D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170" tIns="46586" rIns="93170" bIns="46586"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D3E92D2A-0301-437D-BD4B-DDE2E10D6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141F7E-0A73-440C-9C47-96FDA4437185}" type="slidenum">
              <a:rPr lang="en-US" altLang="ar-EG" sz="1200">
                <a:latin typeface="Times New Roman" panose="02020603050405020304" pitchFamily="18" charset="0"/>
              </a:rPr>
              <a:pPr/>
              <a:t>10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0C0D811-58E6-4324-991E-F2E9978AF3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AB06E1E-A83F-46B9-94A1-787C1585A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67D5551-778C-4B27-897A-59F69AF12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A728E9-F178-4391-996B-F023BFA9B0FE}" type="slidenum">
              <a:rPr lang="en-US" altLang="ar-EG" sz="1200">
                <a:latin typeface="Times New Roman" panose="02020603050405020304" pitchFamily="18" charset="0"/>
              </a:rPr>
              <a:pPr/>
              <a:t>11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97A79F5-E159-4F36-BCC7-85703BE255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E9777BC5-4C45-4D39-AC89-7E16972D8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286" tIns="46144" rIns="92286" bIns="46144"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349DA731-E208-4079-B97C-DBD04366C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372B8F-00D3-4C9B-A122-D4C7B4FDBDD0}" type="slidenum">
              <a:rPr lang="en-US" altLang="ar-EG" sz="1200">
                <a:latin typeface="Times New Roman" panose="02020603050405020304" pitchFamily="18" charset="0"/>
              </a:rPr>
              <a:pPr/>
              <a:t>12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953FD117-FCDB-4DB9-96CB-48754986FE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4C7BE689-F5EA-4256-A734-0FCFE650C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965A7FDA-310E-4872-BCE3-CDFBC7D7C9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306A5D3-CC31-44AD-91ED-4733D8CEC695}" type="slidenum">
              <a:rPr lang="en-US" altLang="ar-EG" sz="1200">
                <a:latin typeface="Times New Roman" panose="02020603050405020304" pitchFamily="18" charset="0"/>
              </a:rPr>
              <a:pPr/>
              <a:t>13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3868815-8B07-414E-9A08-25582E86C2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CFB86DFE-C971-4875-BAD1-B62C3903F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A7D7598E-8C11-4187-A807-84EA28967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04F1B3-CD07-4725-BD53-50CD45B0427C}" type="slidenum">
              <a:rPr lang="en-US" altLang="ar-EG" sz="1200">
                <a:latin typeface="Times New Roman" panose="02020603050405020304" pitchFamily="18" charset="0"/>
              </a:rPr>
              <a:pPr/>
              <a:t>14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CE365754-5D87-49F4-B2A4-CB1FEC7904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B7D96D07-F58D-4103-84BB-B03EFF7A1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F5C04213-F482-4109-9D8A-BA481BFFD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FA54844-9BF5-4CF1-9122-0136C1159F25}" type="slidenum">
              <a:rPr lang="en-US" altLang="ar-EG" sz="1200">
                <a:latin typeface="Times New Roman" panose="02020603050405020304" pitchFamily="18" charset="0"/>
              </a:rPr>
              <a:pPr/>
              <a:t>15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5E1438E7-0AB0-457B-83BB-4E5400FE5E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2C686077-4F1F-4715-9193-34994A3F3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EFF95332-6F0F-4544-8C5B-305F3A8EA6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05" tIns="46153" rIns="92305" bIns="46153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4125F2C-8E9D-45CF-ABA7-DA79BC23497C}" type="slidenum">
              <a:rPr lang="en-US" altLang="ar-EG" sz="1200">
                <a:latin typeface="Times New Roman" panose="02020603050405020304" pitchFamily="18" charset="0"/>
              </a:rPr>
              <a:pPr algn="r"/>
              <a:t>16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4DAFE019-42C0-49DF-8EA1-348B30BF49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78C0C3BE-C863-49E4-9A46-6E1CE0161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B28CCE5-AA07-4AE3-98E0-77804D6A74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05" tIns="46153" rIns="92305" bIns="46153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26FC8D8-0627-446F-B391-133859B5D57F}" type="slidenum">
              <a:rPr lang="en-US" altLang="ar-EG" sz="1200">
                <a:latin typeface="Times New Roman" panose="02020603050405020304" pitchFamily="18" charset="0"/>
              </a:rPr>
              <a:pPr algn="r"/>
              <a:t>17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75B5878-562B-4150-8E4D-55B9CC6797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7D84AD3-0873-4E04-A533-898257036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D80139C2-9280-4824-A8CC-CC4FDA6DEB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3A9F5CA-4EE4-4863-82F9-F59A981F5657}" type="slidenum">
              <a:rPr lang="en-US" altLang="ar-EG" sz="1200">
                <a:latin typeface="Times New Roman" panose="02020603050405020304" pitchFamily="18" charset="0"/>
              </a:rPr>
              <a:pPr/>
              <a:t>18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B23A45D1-E4CD-41C3-AB1C-BBD9CFB8F3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CF3C8417-A218-4BCD-AB3B-BBC5BD087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0ED8487-1CF3-4465-AFBF-E873401C78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41297B-BEA5-46D5-853D-7823F2B9A64C}" type="slidenum">
              <a:rPr lang="en-US" altLang="ar-EG" sz="1200">
                <a:latin typeface="Times New Roman" panose="02020603050405020304" pitchFamily="18" charset="0"/>
              </a:rPr>
              <a:pPr/>
              <a:t>19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EB59846-2E99-424B-B61D-71CF0C34CD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1C158E54-C350-4F77-BB47-3730B1E13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05EFC22-F5A5-462B-AA6F-C744A3219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95012B-357B-4567-BA09-FE25EA866D42}" type="slidenum">
              <a:rPr lang="en-US" altLang="ar-EG" sz="1200">
                <a:latin typeface="Times New Roman" panose="02020603050405020304" pitchFamily="18" charset="0"/>
              </a:rPr>
              <a:pPr/>
              <a:t>2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88E08FD-2300-4F6F-8F0F-2062E48D7B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7996561-29D0-4053-A4C1-841A77FEC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ar-EG" sz="1600" b="1"/>
              <a:t>Sacre Coeur in Montmartre</a:t>
            </a:r>
          </a:p>
          <a:p>
            <a:endParaRPr lang="en-US" altLang="ar-EG" sz="1600"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2FD71091-46A8-4359-995E-4EC7BD4C7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4BA1D5-ED3C-422A-8553-EB6604187869}" type="slidenum">
              <a:rPr lang="en-US" altLang="ar-EG" sz="1200">
                <a:latin typeface="Times New Roman" panose="02020603050405020304" pitchFamily="18" charset="0"/>
              </a:rPr>
              <a:pPr/>
              <a:t>20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9F99148A-CB93-4654-9DB0-C013BE90B8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2D4BC711-DA5F-4F56-A493-2CF450848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45C42AE-0940-4AEB-B18C-4F03DEE39C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AD641D2-D0BF-4796-A74C-8B8C9F52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F58232D0-72F1-401C-87D6-5742EDE276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276D865-AD3B-4332-AC98-93B11D7E42A3}" type="slidenum">
              <a:rPr lang="en-US" altLang="ar-EG" sz="1200">
                <a:latin typeface="Times New Roman" panose="02020603050405020304" pitchFamily="18" charset="0"/>
              </a:rPr>
              <a:pPr/>
              <a:t>22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A8CB025-2FAF-4218-92C9-DD4F68A983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BE7A2AD7-91D6-439A-8BB9-9333C062A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F951D377-ED22-4F07-A13F-CEA856C4D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7369689-B867-4D5B-A73B-E35D3B8EB767}" type="slidenum">
              <a:rPr lang="en-US" altLang="ar-EG" sz="1200">
                <a:latin typeface="Times New Roman" panose="02020603050405020304" pitchFamily="18" charset="0"/>
              </a:rPr>
              <a:pPr/>
              <a:t>23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41F9556B-4006-424A-B80F-B999EB5C4C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F307FD2-0FF9-440A-BC17-4D81A5832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EE9D8650-7A9B-4A8D-A080-3AC4D66F7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CAF2B69-AB45-48E5-B50F-EADD6CA59E97}" type="slidenum">
              <a:rPr lang="en-US" altLang="ar-EG" sz="1200">
                <a:latin typeface="Times New Roman" panose="02020603050405020304" pitchFamily="18" charset="0"/>
              </a:rPr>
              <a:pPr/>
              <a:t>24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7E80CD7-6C2E-42A5-88AA-FF71C718CB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EE9284C6-17A3-4D5E-822E-120628A6C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A7BA369F-26A5-4275-91AA-1E356C433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9B511A-31CC-4DC4-8CD7-522653AB9907}" type="slidenum">
              <a:rPr lang="en-US" altLang="ar-EG" sz="1200">
                <a:latin typeface="Times New Roman" panose="02020603050405020304" pitchFamily="18" charset="0"/>
              </a:rPr>
              <a:pPr/>
              <a:t>25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4272A5D-CCC9-4B0F-BB34-E5FC0D2DBE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06DC4A12-4CD6-4D8B-B589-9EB7A82FF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AFFAB407-EAA6-4DA6-8437-2EC9A8256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AEB8F1-DD8D-479B-8489-6142A8661E96}" type="slidenum">
              <a:rPr lang="en-US" altLang="ar-EG" sz="1200">
                <a:latin typeface="Times New Roman" panose="02020603050405020304" pitchFamily="18" charset="0"/>
              </a:rPr>
              <a:pPr/>
              <a:t>26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396EBBD-1451-43A8-A538-AAA52AA92F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CBB7A9FF-495C-4A2E-8676-8924DE39B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21FA44A7-982F-491E-9F40-2752C5E2D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EDEB5C4-55DE-442E-90F9-0A0F0A23E0E7}" type="slidenum">
              <a:rPr lang="en-US" altLang="ar-EG" sz="1200">
                <a:latin typeface="Times New Roman" panose="02020603050405020304" pitchFamily="18" charset="0"/>
              </a:rPr>
              <a:pPr/>
              <a:t>27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BDC812C2-B449-4906-B2F6-4E2D61EF95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F4C9B010-CBDA-4800-8CAB-495AE5BF1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9F4585B9-B5D0-4AC5-99AF-8A100DEB77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523843C-2D55-4D04-BC6B-D6F54C20CE21}" type="slidenum">
              <a:rPr lang="en-US" altLang="ar-EG" sz="1200">
                <a:latin typeface="Times New Roman" panose="02020603050405020304" pitchFamily="18" charset="0"/>
              </a:rPr>
              <a:pPr/>
              <a:t>28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0D4C1B77-B62F-4ECC-93B7-AC9CB8E58A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DD69FD79-575A-4651-B912-6491E7A16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2DA5EDDA-4880-4BA4-8B34-504F9CA71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55CC46-9831-4AC3-83CA-602D5D200B23}" type="slidenum">
              <a:rPr lang="en-US" altLang="ar-EG" sz="1200">
                <a:latin typeface="Times New Roman" panose="02020603050405020304" pitchFamily="18" charset="0"/>
              </a:rPr>
              <a:pPr/>
              <a:t>29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45F817A-D9D5-4711-8A0B-8F0FFB5EDA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4AC75033-2C9B-452F-9CCA-F5BB20DFA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FC6CC69-FA60-45DF-BC92-A2A27D23F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0A6DA1-354B-4981-B402-750FC12C5B10}" type="slidenum">
              <a:rPr lang="en-US" altLang="ar-EG" sz="1200">
                <a:latin typeface="Times New Roman" panose="02020603050405020304" pitchFamily="18" charset="0"/>
              </a:rPr>
              <a:pPr/>
              <a:t>3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07FC8540-4F8D-467D-A3AC-DE85149C42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4A46861-CD28-4A42-AF94-F6F209408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BEB657E7-C984-498F-B1AA-3FF3A4BB3B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5A1F49-5960-4A07-9598-54ECAA7E27EC}" type="slidenum">
              <a:rPr lang="en-US" altLang="ar-EG" sz="1200">
                <a:latin typeface="Times New Roman" panose="02020603050405020304" pitchFamily="18" charset="0"/>
              </a:rPr>
              <a:pPr/>
              <a:t>30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AB943668-9795-48F0-8A16-9F7F863A05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134C9BA9-227E-42E1-8AD5-DE03F4861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19BF6E05-0C21-4C02-BB40-2B29BA42A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82B59A-DB34-4EE2-9FDB-B005F52AB5C2}" type="slidenum">
              <a:rPr lang="en-US" altLang="ar-EG" sz="1200">
                <a:latin typeface="Times New Roman" panose="02020603050405020304" pitchFamily="18" charset="0"/>
              </a:rPr>
              <a:pPr/>
              <a:t>31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3BA15EDC-A760-4A98-974D-C64BC63482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6E163418-2659-4C5A-827F-A5E4C69BA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789A6246-9E65-4D41-B119-716B7B7A7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6252113-6B05-48E7-965F-77D1800E520B}" type="slidenum">
              <a:rPr lang="en-US" altLang="ar-EG" sz="1200">
                <a:latin typeface="Times New Roman" panose="02020603050405020304" pitchFamily="18" charset="0"/>
              </a:rPr>
              <a:pPr/>
              <a:t>32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5A2F3D59-6DFC-43F5-BF0C-57AB1324F3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75BBB32C-F796-44F7-9DFA-048B467FB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D7E8E688-C33A-4A82-99D2-2DD5917C18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49E978-834A-44AF-A5BC-16816E9D3A1A}" type="slidenum">
              <a:rPr lang="en-US" altLang="ar-EG" sz="1200">
                <a:latin typeface="Times New Roman" panose="02020603050405020304" pitchFamily="18" charset="0"/>
              </a:rPr>
              <a:pPr/>
              <a:t>33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22E2B953-73A8-4155-86B0-B61F991A8D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BED4A4D2-F847-4008-82DF-313B26886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ADB75D4D-8BB7-4EAB-A9BE-12C5B888D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DD3E3B-264E-4D53-A1CE-C0E5EB3641F0}" type="slidenum">
              <a:rPr lang="en-US" altLang="ar-EG" sz="1200">
                <a:latin typeface="Times New Roman" panose="02020603050405020304" pitchFamily="18" charset="0"/>
              </a:rPr>
              <a:pPr/>
              <a:t>34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7A3532E8-7A65-49C0-8FE0-E828B6792D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BAF5B1CF-DF50-4A56-8785-8F3DEDD21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FE202487-8F08-45B0-B77E-787549FF0B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5B2D29-D9DA-4A73-B0F8-A948928CE811}" type="slidenum">
              <a:rPr lang="en-US" altLang="ar-EG" sz="1200">
                <a:latin typeface="Times New Roman" panose="02020603050405020304" pitchFamily="18" charset="0"/>
              </a:rPr>
              <a:pPr/>
              <a:t>35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CBA55E07-655D-4BA1-97DA-38090C8156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B7AE7069-15B3-4B0C-8289-B986B0B6C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A8AD9763-648C-49C7-BF24-E23F59540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E281D21-CF47-40E0-894A-568D260328BD}" type="slidenum">
              <a:rPr lang="en-US" altLang="ar-EG" sz="1200">
                <a:latin typeface="Times New Roman" panose="02020603050405020304" pitchFamily="18" charset="0"/>
              </a:rPr>
              <a:pPr/>
              <a:t>36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F304D58-EBCA-40E1-9FD8-8FABA24219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D77FA66F-BDD5-497A-A3AF-A8E429658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A4349737-DBBB-46D6-9C37-7C68F0E976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879DB1-D7D5-4C63-B823-9274E25D3387}" type="slidenum">
              <a:rPr lang="en-US" altLang="ar-EG" sz="1200">
                <a:latin typeface="Times New Roman" panose="02020603050405020304" pitchFamily="18" charset="0"/>
              </a:rPr>
              <a:pPr/>
              <a:t>37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034FC66-85A9-47E1-B0E7-EE703EA263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113F273D-F371-4B1A-A5B6-F05AB02C6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07204EC1-F89F-4E17-9954-F4E0FE38B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193EEB-4FB7-4FFD-B659-025135C185D6}" type="slidenum">
              <a:rPr lang="en-US" altLang="ar-EG" sz="1200">
                <a:latin typeface="Times New Roman" panose="02020603050405020304" pitchFamily="18" charset="0"/>
              </a:rPr>
              <a:pPr/>
              <a:t>38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4D4C5887-3004-4A6F-87FF-D3E80869CF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37E85B3F-CB80-44DC-99C2-BC9D2D1F3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21BD6992-CFF9-44B9-8BB9-816D9A351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91503E-86C9-4458-A161-0F6D4BF18DCA}" type="slidenum">
              <a:rPr lang="en-US" altLang="ar-EG" sz="1200">
                <a:latin typeface="Times New Roman" panose="02020603050405020304" pitchFamily="18" charset="0"/>
              </a:rPr>
              <a:pPr/>
              <a:t>39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99FE9C39-FA0A-4D42-854B-E598306AB5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0760DEA-51E0-418F-8271-E84F8E8B1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9CB305EE-66BB-4247-84A2-58F9C2C953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6AD698B-9D5E-4B5C-BA1A-5B751C656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83BC037F-563B-4E12-A9F1-B35E936E8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1AD1E0-A4C1-481F-96F6-217387C42FFB}" type="slidenum">
              <a:rPr lang="en-US" altLang="ar-EG" sz="1200">
                <a:latin typeface="Times New Roman" panose="02020603050405020304" pitchFamily="18" charset="0"/>
              </a:rPr>
              <a:pPr/>
              <a:t>40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999C9190-B906-4675-8564-9CBAFE961C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E9FF1102-95A8-47D4-AD74-6420EAFC8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F10355E6-C843-407D-89C8-25F50EC16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411A958-27E7-4712-9223-37B8F75022B0}" type="slidenum">
              <a:rPr lang="en-US" altLang="ar-EG" sz="1200">
                <a:latin typeface="Times New Roman" panose="02020603050405020304" pitchFamily="18" charset="0"/>
              </a:rPr>
              <a:pPr/>
              <a:t>41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7166E2E-4CED-431C-8D73-BCD8DED33E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3ABB7441-DD96-43F7-901E-77AC4272C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9780F3EC-BBE6-430E-A0C1-1DB324668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47BD1D-4AAE-4E74-926E-71DC9616F630}" type="slidenum">
              <a:rPr lang="en-US" altLang="ar-EG" sz="1200">
                <a:latin typeface="Times New Roman" panose="02020603050405020304" pitchFamily="18" charset="0"/>
              </a:rPr>
              <a:pPr/>
              <a:t>42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755166C4-BD01-42C6-9228-FDA399D990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9E1BC6B5-AAAC-4296-8AC2-9D575961B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920BC8B9-A33A-4D9F-9601-AE7AEF3723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403C24-F191-4E32-83A4-EE099FAB6672}" type="slidenum">
              <a:rPr lang="en-US" altLang="ar-EG" sz="1200">
                <a:latin typeface="Times New Roman" panose="02020603050405020304" pitchFamily="18" charset="0"/>
              </a:rPr>
              <a:pPr/>
              <a:t>43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334AF6FD-CA7B-4BEA-A26F-DA09D3CD7A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EC5921BC-55C3-43F9-9FB6-763E7EE7F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14783D3D-D1BB-4137-BBFF-4D695F8A9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D07A0B-C323-42AF-BDD9-223993582912}" type="slidenum">
              <a:rPr lang="en-US" altLang="ar-EG" sz="1200">
                <a:latin typeface="Times New Roman" panose="02020603050405020304" pitchFamily="18" charset="0"/>
              </a:rPr>
              <a:pPr/>
              <a:t>44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CC278922-30DC-4A46-9E6C-B0BF057EEA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406519C5-BFAC-4513-BF27-60B0D61D8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CF0A88B7-9924-459C-8464-BA86DCFC6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1636C2-BD07-40BD-B29F-9E6FC53562C8}" type="slidenum">
              <a:rPr lang="en-US" altLang="ar-EG" sz="1200">
                <a:latin typeface="Times New Roman" panose="02020603050405020304" pitchFamily="18" charset="0"/>
              </a:rPr>
              <a:pPr/>
              <a:t>45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9A502A28-F7D3-4E24-890C-224EDE54CA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13C086A3-10E1-41E1-8587-F638B3425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D85DB251-DDD8-4269-A901-6EF3B0A77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7C83EC-3FF5-49F6-AD59-2452B076F93E}" type="slidenum">
              <a:rPr lang="en-US" altLang="ar-EG" sz="1200">
                <a:latin typeface="Times New Roman" panose="02020603050405020304" pitchFamily="18" charset="0"/>
              </a:rPr>
              <a:pPr/>
              <a:t>46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DF4E966B-4954-4BFA-AC8D-FADAF2BF39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9678274B-35B4-421F-A42F-3FD36B4B9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1FCB5FDD-47E8-48F2-AE1C-16F8A85DDC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8D8BFF0-F93A-4B4A-B5FC-36EA1E0DE7F8}" type="slidenum">
              <a:rPr lang="en-US" altLang="ar-EG" sz="1200">
                <a:latin typeface="Times New Roman" panose="02020603050405020304" pitchFamily="18" charset="0"/>
              </a:rPr>
              <a:pPr/>
              <a:t>47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6B901C0C-E367-4F05-809D-70FA63F932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15BDC975-4FE2-4F21-82FC-7AB6C26DB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679FD04D-C061-4D5C-BDD9-6C84CC46E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131033-5CF7-488C-9C5C-5D3F2F3909A9}" type="slidenum">
              <a:rPr lang="en-US" altLang="ar-EG" sz="1200">
                <a:latin typeface="Times New Roman" panose="02020603050405020304" pitchFamily="18" charset="0"/>
              </a:rPr>
              <a:pPr/>
              <a:t>48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EE9C8FE0-A11A-4873-A1C1-6AFC9D98AB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E957339A-53C8-42FF-A12E-D99989F9E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C64EEBE7-34FC-4F78-B132-4988F467B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C488F1-827B-41EE-B0B9-096E2346B21E}" type="slidenum">
              <a:rPr lang="en-US" altLang="ar-EG" sz="1200">
                <a:latin typeface="Times New Roman" panose="02020603050405020304" pitchFamily="18" charset="0"/>
              </a:rPr>
              <a:pPr/>
              <a:t>49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A1159DF4-5BD1-4811-84AD-B31D058762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ADDD6201-B695-49E0-9BB3-723B2253B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83EAC41-ECEF-4250-9977-9602E58FE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B12DB5-773E-496D-9412-508C6CBF848D}" type="slidenum">
              <a:rPr lang="en-US" altLang="ar-EG" sz="1200">
                <a:latin typeface="Times New Roman" panose="02020603050405020304" pitchFamily="18" charset="0"/>
              </a:rPr>
              <a:pPr/>
              <a:t>5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10886EC-72A2-4053-B95B-F2804712F5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A873A8A2-B83D-48F4-9EF1-9577F97A6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6B5079EB-3F5A-4859-B946-C9EAED269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2AE104-2D25-4245-ABC2-2DCF20D92450}" type="slidenum">
              <a:rPr lang="en-US" altLang="ar-EG" sz="1200">
                <a:latin typeface="Times New Roman" panose="02020603050405020304" pitchFamily="18" charset="0"/>
              </a:rPr>
              <a:pPr/>
              <a:t>50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6F279442-75ED-4BFE-8001-BC685C4E5E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DFA9C0F3-8796-441F-828F-AED70121F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9BBAAD3E-4F06-4707-8B76-FBEE8E90D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0276F51-6D1C-46B6-8359-1DC508C35828}" type="slidenum">
              <a:rPr lang="en-US" altLang="ar-EG" sz="1200">
                <a:latin typeface="Times New Roman" panose="02020603050405020304" pitchFamily="18" charset="0"/>
              </a:rPr>
              <a:pPr/>
              <a:t>51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A723B2BD-384F-490F-8E90-AFA5C0041D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EA33F07B-E498-4DA2-9F35-50385DC23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89653707-E8A7-49F0-9CF8-F7DA59B54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970203-62AF-472A-821E-46E1ACAE34CD}" type="slidenum">
              <a:rPr lang="en-US" altLang="ar-EG" sz="1200">
                <a:latin typeface="Times New Roman" panose="02020603050405020304" pitchFamily="18" charset="0"/>
              </a:rPr>
              <a:pPr/>
              <a:t>52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C658BFB8-CA26-4577-B34C-B4FD5D51CD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38810181-903F-4577-B73B-1EAA7509A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F74AAD8A-F302-4066-8FEA-73613732F1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74809DD-0CB0-42F8-BF6F-9E7C35772F4C}" type="slidenum">
              <a:rPr lang="en-US" altLang="ar-EG" sz="1200">
                <a:latin typeface="Times New Roman" panose="02020603050405020304" pitchFamily="18" charset="0"/>
              </a:rPr>
              <a:pPr/>
              <a:t>53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2A8EC231-6224-446D-87CE-DB80A13068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9BC36CB-80C7-4B0B-AA78-9627CF12B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BF527EA9-4B34-43FE-A4DB-8D7D2D57FB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CA58E00-325D-4EAF-96E6-513AAA10B24F}" type="slidenum">
              <a:rPr lang="en-US" altLang="ar-EG" sz="1200">
                <a:latin typeface="Times New Roman" panose="02020603050405020304" pitchFamily="18" charset="0"/>
              </a:rPr>
              <a:pPr/>
              <a:t>54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09C0B04-03B3-435D-8BA4-6A354D5A0F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D1ED6216-2396-477A-BD9F-33E1225C0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FB248B56-C50C-4099-A358-9EB2CD62C4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166960-02E4-4DC1-BDDF-F807168A7D09}" type="slidenum">
              <a:rPr lang="en-US" altLang="ar-EG" sz="1200">
                <a:latin typeface="Times New Roman" panose="02020603050405020304" pitchFamily="18" charset="0"/>
              </a:rPr>
              <a:pPr/>
              <a:t>55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1E06A646-B244-4D61-A4E8-2460BB3973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678719F3-85BB-4C8A-A9B6-61BA1E02F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A3C71C93-1E79-4F56-A6B1-A7ECEB6BC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FA226F-7B5C-4F47-9EB8-3019C2F4C28A}" type="slidenum">
              <a:rPr lang="en-US" altLang="ar-EG" sz="1200">
                <a:latin typeface="Times New Roman" panose="02020603050405020304" pitchFamily="18" charset="0"/>
              </a:rPr>
              <a:pPr/>
              <a:t>56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71FF304A-E162-4586-8C74-016E998D24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FD6913CB-6F8D-4C5D-805A-B2E40BCD8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8A12090A-75E1-4FCB-8874-120A6AA69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E1D428-AE67-4D0D-8776-9C116D7EAB3B}" type="slidenum">
              <a:rPr lang="en-US" altLang="ar-EG" sz="1200">
                <a:latin typeface="Times New Roman" panose="02020603050405020304" pitchFamily="18" charset="0"/>
              </a:rPr>
              <a:pPr/>
              <a:t>57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58E78D4B-723D-45B6-BF08-3F682FD537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283947D8-8711-4733-A3DD-8EB2D2C0D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F9A54C49-3E11-400E-8AE5-AF552CA9C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76F9DF5-2FCE-4B9C-B64A-C1B3156C99F2}" type="slidenum">
              <a:rPr lang="en-US" altLang="ar-EG" sz="1200">
                <a:latin typeface="Times New Roman" panose="02020603050405020304" pitchFamily="18" charset="0"/>
              </a:rPr>
              <a:pPr/>
              <a:t>58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5AAFC3AD-0618-4B19-A29E-6EABF155DA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E1063681-A911-4C0C-A45B-63A88C902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B446190E-0919-49D3-A802-6606D8AEF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79D5C5-E7A2-4B0B-901B-1822792293A1}" type="slidenum">
              <a:rPr lang="en-US" altLang="ar-EG" sz="1200">
                <a:latin typeface="Times New Roman" panose="02020603050405020304" pitchFamily="18" charset="0"/>
              </a:rPr>
              <a:pPr/>
              <a:t>59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720471E6-0511-4443-AC4E-6CB0E753E4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7BFEBF50-BF4E-4586-B62B-C2819D47B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12252755-9005-4349-B2D8-B6FB866F3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DF02B7-D199-4675-8169-5387A9E50E7D}" type="slidenum">
              <a:rPr lang="en-US" altLang="ar-EG" sz="1200">
                <a:latin typeface="Times New Roman" panose="02020603050405020304" pitchFamily="18" charset="0"/>
              </a:rPr>
              <a:pPr/>
              <a:t>6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7EEDBF02-F993-419A-B79A-27C2E97753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130F728D-256A-4EA8-A4EE-1DDBCE31B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6A216424-5674-4C9A-B59A-DA415AB6F3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0A9379C-76B3-4DED-B6E6-E810BE704C3A}" type="slidenum">
              <a:rPr lang="en-US" altLang="ar-EG" sz="1200">
                <a:latin typeface="Times New Roman" panose="02020603050405020304" pitchFamily="18" charset="0"/>
              </a:rPr>
              <a:pPr/>
              <a:t>60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2FC759E9-C10E-4B3A-A960-B179525F3A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A0B440E5-FDC0-4BDF-ADCF-EF4B70CF4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6CE4F1CA-49CA-48FB-BED1-4305C5E69B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95D5FB-E96A-4070-8DA1-20FD4A93691B}" type="slidenum">
              <a:rPr lang="en-US" altLang="ar-EG" sz="1200">
                <a:latin typeface="Times New Roman" panose="02020603050405020304" pitchFamily="18" charset="0"/>
              </a:rPr>
              <a:pPr/>
              <a:t>61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41924FBD-EDF5-4AF4-B8FE-F2ECC748ED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FB5C5BDA-A56A-4591-877B-F6A109392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C9E2ACDA-5B94-472D-A236-38F1E9EDE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9EB3EB-786E-4979-A0F9-E8199417AB04}" type="slidenum">
              <a:rPr lang="en-US" altLang="ar-EG" sz="1200">
                <a:latin typeface="Times New Roman" panose="02020603050405020304" pitchFamily="18" charset="0"/>
              </a:rPr>
              <a:pPr/>
              <a:t>62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EA4D5161-7C1D-4B63-B09F-406A324D73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B0651D14-7649-4F3F-97F2-1CE0F5B2A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37CC8253-1994-4FEC-8F5E-BE711446B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CBB4719-7A41-46D0-9EC3-E2BE92280030}" type="slidenum">
              <a:rPr lang="en-US" altLang="ar-EG" sz="1200">
                <a:latin typeface="Times New Roman" panose="02020603050405020304" pitchFamily="18" charset="0"/>
              </a:rPr>
              <a:pPr/>
              <a:t>63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2574421-6BE3-4221-9173-8299F8581F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B5DDCC6A-0896-48C3-AB8A-DD5E7D964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514EE7-491B-46CD-8E70-2636352C6D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9DF4FC22-7FDD-49B9-A49D-1EB5A11DC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0D33668E-AF39-4436-AC28-1A5B926AD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252A62-ED4F-45C0-AC77-6E0B93705245}" type="slidenum">
              <a:rPr lang="en-US" altLang="zh-CN" sz="1200">
                <a:latin typeface="Times New Roman" panose="02020603050405020304" pitchFamily="18" charset="0"/>
              </a:rPr>
              <a:pPr/>
              <a:t>65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256C45A8-1244-4A15-A837-BE705E4182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B6D5229F-B72B-4E71-B1AE-235F2C3EE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D5595C69-BA03-47AF-8FE4-EE154CF5AE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256D83-BE7D-48AC-8D76-012141896EB8}" type="slidenum">
              <a:rPr lang="en-US" altLang="zh-CN" sz="1200">
                <a:latin typeface="Times New Roman" panose="02020603050405020304" pitchFamily="18" charset="0"/>
              </a:rPr>
              <a:pPr/>
              <a:t>66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0BB3D224-DBFA-4DCA-B212-53E3D97141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917A87B1-00A3-4A65-881F-E23383A61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E812F088-0CCB-4F7C-8339-33E2C0FB30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A651BC19-2365-4E12-A852-2EC09156C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12B969B4-6E78-4C16-8483-7DE4357EA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C689D5-0745-4D43-B454-71B6441F6963}" type="slidenum">
              <a:rPr lang="en-US" altLang="ar-EG" sz="1200">
                <a:latin typeface="Times New Roman" panose="02020603050405020304" pitchFamily="18" charset="0"/>
              </a:rPr>
              <a:pPr/>
              <a:t>68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CE4BE63D-7E10-4777-B7D7-0B1FD2CB35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00221233-5614-4A1F-9B2B-1C3A95E91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E0EF2308-74B1-4006-BE06-978BA4DB8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BD2645-6D0B-4DAE-93C6-7A261B6A53F3}" type="slidenum">
              <a:rPr lang="en-US" altLang="ar-EG" sz="1200">
                <a:latin typeface="Times New Roman" panose="02020603050405020304" pitchFamily="18" charset="0"/>
              </a:rPr>
              <a:pPr/>
              <a:t>69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60E11AE6-03F0-43A7-9E06-5C2F5C6893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B19C9AEC-CC53-4268-BA07-AAE81C330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C4AEDBE-D54B-491C-BE1E-594E78700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67971E-F179-41C4-8787-0F6852D98B38}" type="slidenum">
              <a:rPr lang="en-US" altLang="ar-EG" sz="1200">
                <a:latin typeface="Times New Roman" panose="02020603050405020304" pitchFamily="18" charset="0"/>
              </a:rPr>
              <a:pPr/>
              <a:t>7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5FAF5C1-6089-4829-85F3-C43E90ABAC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3027F57D-0FE3-4215-8285-CFD5CE010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69015032-CA79-46F6-9C97-4339084C4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AD2DC9-CA60-4AC0-917A-4901E7846464}" type="slidenum">
              <a:rPr lang="en-US" altLang="ar-EG" sz="1200">
                <a:latin typeface="Times New Roman" panose="02020603050405020304" pitchFamily="18" charset="0"/>
              </a:rPr>
              <a:pPr/>
              <a:t>70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50FC6D45-31A6-4E51-A0B6-8062344A6C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72DC80F4-55AE-4E60-93D0-5C61C1A7C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A317FCAF-39CB-4DBD-8C7F-7204FF6616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5583D6-92D5-4F00-923F-EC37D7FA0BC4}" type="slidenum">
              <a:rPr lang="en-US" altLang="ar-EG" sz="1200">
                <a:latin typeface="Times New Roman" panose="02020603050405020304" pitchFamily="18" charset="0"/>
              </a:rPr>
              <a:pPr/>
              <a:t>71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2C002E5D-BA84-4986-AFD5-C7F5AC9A70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1465B3E-1761-49FC-B10E-E8004CDCC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147477F5-8BF6-4CD7-ACB7-F645361D5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EFCBDC-AA7D-4E67-9F7E-6136A9B7672B}" type="slidenum">
              <a:rPr lang="en-US" altLang="ar-EG" sz="1200">
                <a:latin typeface="Times New Roman" panose="02020603050405020304" pitchFamily="18" charset="0"/>
              </a:rPr>
              <a:pPr/>
              <a:t>72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EA999883-D9FE-4F55-A56C-A278E7C2EA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72FAC207-6D44-4CE5-9D5D-406450FF7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8BD22A0D-CF6B-42E4-A132-C680A2BD2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2B165B-8BEB-4632-BADB-F10A84F3CE74}" type="slidenum">
              <a:rPr lang="en-US" altLang="ar-EG" sz="1200">
                <a:latin typeface="Times New Roman" panose="02020603050405020304" pitchFamily="18" charset="0"/>
              </a:rPr>
              <a:pPr/>
              <a:t>73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8ED07402-8D2A-49D6-A6BA-18840406AF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14E9E801-7AE4-4997-AD13-79B257257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4974999D-A49D-44B0-8B3E-2DBEFA6DB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34879E-4DBF-4D95-BDF4-75198D15A4D5}" type="slidenum">
              <a:rPr lang="en-US" altLang="ar-EG" sz="1200">
                <a:latin typeface="Times New Roman" panose="02020603050405020304" pitchFamily="18" charset="0"/>
              </a:rPr>
              <a:pPr/>
              <a:t>75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42BDBC66-CE39-48BF-9501-FBB39102E4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82DF4C85-1EA7-4C14-A2DF-3E0D4BC76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9324E0F6-5DA6-4629-916A-9EB3EB288F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CA7F6C-2618-4112-A955-6C3339724344}" type="slidenum">
              <a:rPr lang="en-US" altLang="ar-EG" sz="1200">
                <a:latin typeface="Times New Roman" panose="02020603050405020304" pitchFamily="18" charset="0"/>
              </a:rPr>
              <a:pPr/>
              <a:t>76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7DB48758-18C9-4275-A1B8-D5540A637C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366DD282-0FAE-4B75-B9AF-93278D81D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0925DFCB-94AF-4289-94EE-17502BF0E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20EF6E-1B23-433A-808C-2498D7BC40CA}" type="slidenum">
              <a:rPr lang="en-US" altLang="ar-EG" sz="1200">
                <a:latin typeface="Times New Roman" panose="02020603050405020304" pitchFamily="18" charset="0"/>
              </a:rPr>
              <a:pPr/>
              <a:t>77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02319098-3922-48E8-8ABF-4FC93B37A7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9AAF6F6F-8164-49DC-ACB5-61AF95C20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049D3A00-B304-4512-8ED3-329D6A7D3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5E62A1-A2E1-46F1-B8AA-BAE78C4FFD4C}" type="slidenum">
              <a:rPr lang="en-US" altLang="ar-EG" sz="1200">
                <a:latin typeface="Times New Roman" panose="02020603050405020304" pitchFamily="18" charset="0"/>
              </a:rPr>
              <a:pPr/>
              <a:t>78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0131C310-2DDD-450B-A6B2-FDCBD3A088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EA76C0D2-EADF-4FDB-AFC6-F510BE6F7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4ED52E0C-FC58-4C30-9C04-00D815B7A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2D775B-AE47-4037-B326-861355C0A7AC}" type="slidenum">
              <a:rPr lang="en-US" altLang="ar-EG" sz="1200">
                <a:latin typeface="Times New Roman" panose="02020603050405020304" pitchFamily="18" charset="0"/>
              </a:rPr>
              <a:pPr/>
              <a:t>81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4EE948F0-C65F-4BF0-A0C0-DD62569E7B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9B9E6650-931F-4E65-A4E3-7DA99F9D5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D9863411-1A0C-43DA-A1FA-3AA1FD0C62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B280AA3-4989-4838-883E-4002A362800A}" type="slidenum">
              <a:rPr lang="en-US" altLang="ar-EG" sz="1200">
                <a:latin typeface="Times New Roman" panose="02020603050405020304" pitchFamily="18" charset="0"/>
              </a:rPr>
              <a:pPr/>
              <a:t>82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ADDD4A9C-C6DE-45A3-A512-5E340F3E96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DA95A69E-3CDF-4D5A-A982-B58F4986B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8A537212-40FC-4EDA-9B17-1CDEB41B0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A22973-901F-42C7-AC92-119ABF8B060C}" type="slidenum">
              <a:rPr lang="en-US" altLang="ar-EG" sz="1200">
                <a:latin typeface="Times New Roman" panose="02020603050405020304" pitchFamily="18" charset="0"/>
              </a:rPr>
              <a:pPr/>
              <a:t>8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CA0AECF1-CFF0-416B-89DA-F983B6AC0B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337D369-F9B9-4A65-8F5C-F8F85C6A3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9AA57B5-EC69-464A-9140-AAC8133E7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A3DE0B-F91F-41A8-A24B-1DEA1AB80DF4}" type="slidenum">
              <a:rPr lang="en-US" altLang="ar-EG" sz="1200">
                <a:latin typeface="Times New Roman" panose="02020603050405020304" pitchFamily="18" charset="0"/>
              </a:rPr>
              <a:pPr/>
              <a:t>9</a:t>
            </a:fld>
            <a:endParaRPr lang="en-US" altLang="ar-EG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E201BAA-9650-461C-844A-51F39BF19F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0CE7E748-3FA4-4EE6-937B-5972198DE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CEFF38A-6408-4C46-9CB2-D0A6E0558DF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7BA635F-F4AA-4398-B065-524E744096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79A54C5D-8755-45D1-82F4-85B9D1F24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ar-EG" altLang="ar-EG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985350F-1F69-473F-9C98-0A3F6144B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ar-EG" altLang="ar-EG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CF8D828-F533-4800-88A8-4C47F4499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8AB7C74-0DBE-45F9-9955-9B47DDD2D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ar-EG" altLang="ar-EG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C7AE14E-234B-48BB-A3E3-36D323025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ar-EG" altLang="ar-EG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A630AF5-05C6-4D87-9BAD-9D7B8AF6B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14CB29E2-6F27-4F75-AA4E-5289F5794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BCC1704B-EE86-4583-8F2B-6C4D53235A9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E9467E96-8917-401C-A491-5B4460CD1C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213BF79-E708-476C-BF9F-E6C99B7C99A7}" type="datetime4">
              <a:rPr lang="en-US"/>
              <a:pPr>
                <a:defRPr/>
              </a:pPr>
              <a:t>June 6, 2021</a:t>
            </a:fld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E9CDC3B-A861-45B7-839A-D6EC2B2E4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7873FF0-6BA6-4D2B-885D-04C680084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651550CB-F3CF-44B3-9ADE-F4E0B28D8B49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4268514089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0F161571-22F0-447B-8F04-4657762A94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325C7-CADD-4EB2-A248-437492434AD0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368554745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53990240-81B8-472B-A46E-C91D3992EB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6861B-5A10-4EA3-99A3-BCE93A296004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3271757556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6BE93C94-34BF-4ED5-AA0E-344036DAE3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CACCC-9353-4690-A370-529FA2604BBB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841374923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EEE7D314-C9FE-4F57-8A70-88B55750CC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87949-5D8A-488F-89CE-9FD4960344A2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4218670672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DD12-CAAF-41C7-96BB-7543F445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34FC-8CC4-4E3A-B5F3-C282D4D6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933A-C93C-47B5-8174-CA1A5460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ea typeface="SimSun" panose="02010600030101010101" pitchFamily="2" charset="-122"/>
              </a:defRPr>
            </a:lvl1pPr>
          </a:lstStyle>
          <a:p>
            <a:fld id="{A4825165-49EF-459D-B037-03D77EE54C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5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458A6A5C-4F4F-48C7-A785-2483573EBD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409D5-426A-4182-B5FD-DB0B86ED7E30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3401826412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BEF89165-F359-42E7-8FF5-4F598E4ED8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AB405-06E5-4392-8713-A50A97136723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747944136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2165F6F2-EE0F-4D38-B55C-EBEAE5E933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674C1-2672-4819-9962-4BAE2AE42501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530345643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C8C411CB-5DCB-4257-A8DE-E8B70C9851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CF14A-5088-4F98-BF16-11C13E425F69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184505183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61">
            <a:extLst>
              <a:ext uri="{FF2B5EF4-FFF2-40B4-BE49-F238E27FC236}">
                <a16:creationId xmlns:a16="http://schemas.microsoft.com/office/drawing/2014/main" id="{3FD3D6D1-6FB6-4DC1-97C0-0A0EF5E703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F4F48-7AE7-4103-85A8-F02FDDBCA64B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334442793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>
            <a:extLst>
              <a:ext uri="{FF2B5EF4-FFF2-40B4-BE49-F238E27FC236}">
                <a16:creationId xmlns:a16="http://schemas.microsoft.com/office/drawing/2014/main" id="{12B42935-F6AC-4534-8563-356933BB21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3A196-7516-4174-9E1B-1D80582F0B93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771293037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11DDD880-FEA2-4870-8EEC-D55D7CCB99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FA172-989D-45AC-8F6D-A84C9BC8CDCB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380818553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877A55FE-E6A8-4D6B-89BC-304AC345F4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B9295-1196-438B-8624-4D46901F09D9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782321520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AA4526AE-52B9-4091-9487-CF432C9501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1219200"/>
            <a:ext cx="8410575" cy="46038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100000">
                <a:schemeClr val="folHlink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ar-EG" altLang="ar-EG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7D400540-EEB0-4119-B193-C53DAE7D8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EG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3CC81731-E959-44EF-8611-5A6F7055F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EG"/>
              <a:t>Click to edit Master text styles</a:t>
            </a:r>
          </a:p>
          <a:p>
            <a:pPr lvl="1"/>
            <a:r>
              <a:rPr lang="en-US" altLang="ar-EG"/>
              <a:t>Second level</a:t>
            </a:r>
          </a:p>
          <a:p>
            <a:pPr lvl="2"/>
            <a:r>
              <a:rPr lang="en-US" altLang="ar-EG"/>
              <a:t>Third level</a:t>
            </a:r>
          </a:p>
          <a:p>
            <a:pPr lvl="3"/>
            <a:r>
              <a:rPr lang="en-US" altLang="ar-EG"/>
              <a:t>Fourth level</a:t>
            </a:r>
          </a:p>
          <a:p>
            <a:pPr lvl="4"/>
            <a:r>
              <a:rPr lang="en-US" altLang="ar-EG"/>
              <a:t>Fifth level</a:t>
            </a:r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F5C796B5-FF72-49D4-B0A9-CF60AAAE2A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70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07FCF6-C86A-4E1C-A649-54121AB3C81D}" type="slidenum">
              <a:rPr lang="en-US" altLang="ar-EG"/>
              <a:pPr/>
              <a:t>‹#›</a:t>
            </a:fld>
            <a:endParaRPr lang="en-US" alt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7" r:id="rId14"/>
  </p:sldLayoutIdLst>
  <p:transition spd="med"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16.bin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8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ad.mit.edu/tools/data.html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6C1326D7-8C36-4EE5-9538-069052119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EB3E840-9947-4922-A57E-804368F1E6AA}" type="slidenum">
              <a:rPr lang="en-US" altLang="ar-EG" sz="1200"/>
              <a:pPr eaLnBrk="1" hangingPunct="1"/>
              <a:t>1</a:t>
            </a:fld>
            <a:endParaRPr lang="en-US" altLang="ar-EG" sz="1200"/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DF7F160C-1DC1-47DD-AAE7-B0470EB427AF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3D2A87E-9BE7-4DD0-B14F-3D6240810CF2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6CC4DBF-770E-493E-AC76-A902F01FFC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3886200"/>
          </a:xfrm>
        </p:spPr>
        <p:txBody>
          <a:bodyPr/>
          <a:lstStyle/>
          <a:p>
            <a:pPr eaLnBrk="1" hangingPunct="1"/>
            <a:r>
              <a:rPr lang="en-US" altLang="ar-EG" sz="6000"/>
              <a:t>Data Mining: </a:t>
            </a:r>
            <a:br>
              <a:rPr lang="en-US" altLang="ar-EG" sz="6000"/>
            </a:br>
            <a:r>
              <a:rPr lang="en-US" altLang="ar-EG" sz="6000"/>
              <a:t> </a:t>
            </a:r>
            <a:r>
              <a:rPr lang="en-US" altLang="ar-EG" sz="4800"/>
              <a:t>Concepts and Techniques</a:t>
            </a:r>
            <a:br>
              <a:rPr lang="en-US" altLang="ar-EG" sz="4800"/>
            </a:br>
            <a:r>
              <a:rPr lang="en-US" altLang="ar-EG" sz="4800"/>
              <a:t> </a:t>
            </a:r>
            <a:r>
              <a:rPr lang="en-US" altLang="ar-EG" sz="2800"/>
              <a:t>(3</a:t>
            </a:r>
            <a:r>
              <a:rPr lang="en-US" altLang="ar-EG" sz="2800" baseline="30000"/>
              <a:t>rd</a:t>
            </a:r>
            <a:r>
              <a:rPr lang="en-US" altLang="ar-EG" sz="2800"/>
              <a:t> ed.)</a:t>
            </a:r>
            <a:br>
              <a:rPr lang="en-US" altLang="ar-EG" sz="4800"/>
            </a:br>
            <a:br>
              <a:rPr lang="en-US" altLang="ar-EG" sz="4800"/>
            </a:br>
            <a:r>
              <a:rPr lang="en-US" altLang="ar-EG" sz="3200"/>
              <a:t>— Chapter 7</a:t>
            </a:r>
            <a:r>
              <a:rPr lang="en-US" altLang="ar-EG" sz="2800"/>
              <a:t> —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682AC08D-A98A-4794-B112-244F0E1769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Jiawei Han, Micheline Kamber, and Jian Pei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University of Illinois at Urbana-Champaign &amp;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Simon Fraser University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©2010 Han, Kamber &amp; Pei.  All rights reserved.</a:t>
            </a: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>
            <a:extLst>
              <a:ext uri="{FF2B5EF4-FFF2-40B4-BE49-F238E27FC236}">
                <a16:creationId xmlns:a16="http://schemas.microsoft.com/office/drawing/2014/main" id="{EE358F10-5548-4A57-8747-B09F7699EC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927FD83-73C2-4F82-97BC-9627BE8515B6}" type="slidenum">
              <a:rPr lang="en-US" altLang="ar-EG" sz="1200"/>
              <a:pPr eaLnBrk="1" hangingPunct="1"/>
              <a:t>10</a:t>
            </a:fld>
            <a:endParaRPr lang="en-US" altLang="ar-EG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069CEBD-426F-402E-9E22-0B307B2E2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Chapter 7 : Advanced Frequent Pattern Mining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A5524B7-91A2-4C76-A68D-6F2C175335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382000" cy="52578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Mining: A Road Map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 in Multi-Level, Multi-Dimensional Space</a:t>
            </a:r>
          </a:p>
          <a:p>
            <a:pPr marL="914400" lvl="1" indent="-457200" eaLnBrk="1" hangingPunct="1"/>
            <a:r>
              <a:rPr lang="en-US" altLang="ar-EG" sz="2400"/>
              <a:t>Mining Multi-Level Association</a:t>
            </a:r>
          </a:p>
          <a:p>
            <a:pPr marL="914400" lvl="1" indent="-457200" eaLnBrk="1" hangingPunct="1"/>
            <a:r>
              <a:rPr lang="en-US" altLang="ar-EG" sz="2400"/>
              <a:t>Mining Multi-Dimensional Association</a:t>
            </a:r>
          </a:p>
          <a:p>
            <a:pPr marL="914400" lvl="1" indent="-457200" eaLnBrk="1" hangingPunct="1"/>
            <a:r>
              <a:rPr lang="en-US" altLang="ar-EG" sz="2400"/>
              <a:t>Mining Quantitative Association Rules</a:t>
            </a:r>
          </a:p>
          <a:p>
            <a:pPr marL="914400" lvl="1" indent="-457200" eaLnBrk="1" hangingPunct="1"/>
            <a:r>
              <a:rPr lang="en-US" altLang="ar-EG" sz="2400"/>
              <a:t>Mining Rare Patterns and Negative Patterns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Constraint-Based Frequent Pattern Mining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High-Dimensional Data and Colossal Patterns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Compressed or Approximate Patterns 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Exploration and Application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Summary</a:t>
            </a:r>
          </a:p>
        </p:txBody>
      </p:sp>
      <p:sp>
        <p:nvSpPr>
          <p:cNvPr id="13317" name="AutoShape 4">
            <a:extLst>
              <a:ext uri="{FF2B5EF4-FFF2-40B4-BE49-F238E27FC236}">
                <a16:creationId xmlns:a16="http://schemas.microsoft.com/office/drawing/2014/main" id="{9E9D1277-B64E-4A1D-A6F7-C73B49D46425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8323263" y="1743075"/>
            <a:ext cx="3810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3318" name="AutoShape 4">
            <a:extLst>
              <a:ext uri="{FF2B5EF4-FFF2-40B4-BE49-F238E27FC236}">
                <a16:creationId xmlns:a16="http://schemas.microsoft.com/office/drawing/2014/main" id="{AB1844D7-8B55-4330-AED8-7A8E629315D7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6548438" y="3097213"/>
            <a:ext cx="284162" cy="346075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6C1C0535-FE29-49A0-8AC6-A31DF9B7A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40B879D-F3A0-413E-B4AA-2A90DC00E0B7}" type="slidenum">
              <a:rPr lang="en-US" altLang="ar-EG" sz="1200"/>
              <a:pPr eaLnBrk="1" hangingPunct="1"/>
              <a:t>11</a:t>
            </a:fld>
            <a:endParaRPr lang="en-US" altLang="ar-EG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C06B2C0-FE5E-4F2B-BC90-84E3D4E53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ar-EG" sz="3200"/>
              <a:t>Mining Quantitative Associations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947CFEF-0229-4FAE-8711-55E95040A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ar-EG" sz="2400"/>
              <a:t>Techniques can be categorized by how numerical attributes, such as </a:t>
            </a:r>
            <a:r>
              <a:rPr lang="en-US" altLang="ar-EG" sz="2400">
                <a:solidFill>
                  <a:schemeClr val="folHlink"/>
                </a:solidFill>
              </a:rPr>
              <a:t>age </a:t>
            </a:r>
            <a:r>
              <a:rPr lang="en-US" altLang="ar-EG" sz="2400"/>
              <a:t>or</a:t>
            </a:r>
            <a:r>
              <a:rPr lang="en-US" altLang="ar-EG" sz="2400">
                <a:solidFill>
                  <a:schemeClr val="folHlink"/>
                </a:solidFill>
              </a:rPr>
              <a:t> salary</a:t>
            </a:r>
            <a:r>
              <a:rPr lang="en-US" altLang="ar-EG" sz="2400"/>
              <a:t> are treated</a:t>
            </a:r>
          </a:p>
          <a:p>
            <a:pPr marL="533400" indent="-533400" eaLnBrk="1" hangingPunct="1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ar-EG" sz="2400"/>
              <a:t>Static discretization based on predefined concept hierarchies (data cube methods)</a:t>
            </a:r>
          </a:p>
          <a:p>
            <a:pPr marL="533400" indent="-533400" eaLnBrk="1" hangingPunct="1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ar-EG" sz="2400"/>
              <a:t>Dynamic discretization based on data distribution (quantitative rules, e.g., Agrawal &amp; Srikant@SIGMOD96) </a:t>
            </a:r>
          </a:p>
          <a:p>
            <a:pPr marL="533400" indent="-533400" eaLnBrk="1" hangingPunct="1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ar-EG" sz="2400"/>
              <a:t>Clustering: Distance-based association (e.g., Yang &amp; Miller@SIGMOD97) </a:t>
            </a:r>
          </a:p>
          <a:p>
            <a:pPr marL="990600" lvl="1" indent="-533400" eaLnBrk="1" hangingPunct="1">
              <a:lnSpc>
                <a:spcPct val="110000"/>
              </a:lnSpc>
              <a:buSzTx/>
            </a:pPr>
            <a:r>
              <a:rPr lang="en-US" altLang="ar-EG" sz="2400"/>
              <a:t>One dimensional clustering then association</a:t>
            </a:r>
          </a:p>
          <a:p>
            <a:pPr marL="533400" indent="-533400" eaLnBrk="1" hangingPunct="1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ar-EG" sz="2400"/>
              <a:t>Deviation: (such as Aumann and Lindell@KDD99)</a:t>
            </a:r>
          </a:p>
          <a:p>
            <a:pPr marL="1371600" lvl="2" indent="-457200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ar-EG" sz="2000"/>
              <a:t>Sex = female </a:t>
            </a:r>
            <a:r>
              <a:rPr lang="en-US" altLang="ar-EG" sz="2000">
                <a:latin typeface="Arial" panose="020B0604020202020204" pitchFamily="34" charset="0"/>
                <a:cs typeface="Arial" panose="020B0604020202020204" pitchFamily="34" charset="0"/>
              </a:rPr>
              <a:t>  =&gt; </a:t>
            </a:r>
            <a:r>
              <a:rPr lang="en-US" altLang="ar-EG" sz="2000"/>
              <a:t>  Wage: mean=$7/hr (overall mean = $9)</a:t>
            </a:r>
          </a:p>
        </p:txBody>
      </p:sp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E1C67DAA-C745-43F8-8CBE-C53FF9582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ADF58B5-3F5E-40D8-9ABD-1098E652C4E7}" type="slidenum">
              <a:rPr lang="en-US" altLang="ar-EG" sz="1200"/>
              <a:pPr eaLnBrk="1" hangingPunct="1"/>
              <a:t>12</a:t>
            </a:fld>
            <a:endParaRPr lang="en-US" altLang="ar-EG" sz="1200"/>
          </a:p>
        </p:txBody>
      </p:sp>
      <p:sp>
        <p:nvSpPr>
          <p:cNvPr id="15363" name="Rectangle 1026">
            <a:extLst>
              <a:ext uri="{FF2B5EF4-FFF2-40B4-BE49-F238E27FC236}">
                <a16:creationId xmlns:a16="http://schemas.microsoft.com/office/drawing/2014/main" id="{60D93DD5-879E-461B-B8B1-170138A47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ar-EG" sz="3200"/>
              <a:t>Static Discretization of Quantitative Attributes</a:t>
            </a:r>
            <a:endParaRPr lang="en-US" altLang="ar-EG" sz="4000"/>
          </a:p>
        </p:txBody>
      </p:sp>
      <p:sp>
        <p:nvSpPr>
          <p:cNvPr id="15364" name="Rectangle 1027">
            <a:extLst>
              <a:ext uri="{FF2B5EF4-FFF2-40B4-BE49-F238E27FC236}">
                <a16:creationId xmlns:a16="http://schemas.microsoft.com/office/drawing/2014/main" id="{0156033A-EA9F-4DB9-97A2-1D48160D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/>
              <a:t>Discretized prior to mining using concept hierarchy.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/>
              <a:t>Numeric values are replaced by ranges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/>
              <a:t>In relational database, finding all frequent k-predicate sets will require </a:t>
            </a:r>
            <a:r>
              <a:rPr lang="en-US" altLang="ar-EG" i="1"/>
              <a:t>k</a:t>
            </a:r>
            <a:r>
              <a:rPr lang="en-US" altLang="ar-EG"/>
              <a:t> or </a:t>
            </a:r>
            <a:r>
              <a:rPr lang="en-US" altLang="ar-EG" i="1"/>
              <a:t>k</a:t>
            </a:r>
            <a:r>
              <a:rPr lang="en-US" altLang="ar-EG"/>
              <a:t>+1 table scans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/>
              <a:t>Data cube is well suited for mining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/>
              <a:t>The cells of an n-dimensional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ar-EG">
                <a:solidFill>
                  <a:srgbClr val="003366"/>
                </a:solidFill>
              </a:rPr>
              <a:t>cuboid correspond to the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ar-EG">
                <a:solidFill>
                  <a:srgbClr val="003366"/>
                </a:solidFill>
              </a:rPr>
              <a:t>predicate sets</a:t>
            </a:r>
            <a:endParaRPr lang="en-US" altLang="ar-EG" sz="2000">
              <a:solidFill>
                <a:srgbClr val="003366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/>
              <a:t>Mining from data cubes</a:t>
            </a:r>
            <a:br>
              <a:rPr lang="en-US" altLang="ar-EG"/>
            </a:br>
            <a:r>
              <a:rPr lang="en-US" altLang="ar-EG"/>
              <a:t>can be much faster</a:t>
            </a:r>
          </a:p>
        </p:txBody>
      </p:sp>
      <p:grpSp>
        <p:nvGrpSpPr>
          <p:cNvPr id="15365" name="Group 1028">
            <a:extLst>
              <a:ext uri="{FF2B5EF4-FFF2-40B4-BE49-F238E27FC236}">
                <a16:creationId xmlns:a16="http://schemas.microsoft.com/office/drawing/2014/main" id="{39E135DC-A6E2-40FB-8999-7294D7313BDF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3429000"/>
            <a:ext cx="4229100" cy="3094038"/>
            <a:chOff x="2904" y="2160"/>
            <a:chExt cx="2664" cy="1949"/>
          </a:xfrm>
        </p:grpSpPr>
        <p:sp>
          <p:nvSpPr>
            <p:cNvPr id="15366" name="Line 1029">
              <a:extLst>
                <a:ext uri="{FF2B5EF4-FFF2-40B4-BE49-F238E27FC236}">
                  <a16:creationId xmlns:a16="http://schemas.microsoft.com/office/drawing/2014/main" id="{B44861AA-68C9-4E5E-975C-A8D8E43AE9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367" name="Line 1030">
              <a:extLst>
                <a:ext uri="{FF2B5EF4-FFF2-40B4-BE49-F238E27FC236}">
                  <a16:creationId xmlns:a16="http://schemas.microsoft.com/office/drawing/2014/main" id="{374FC527-E871-4C53-BD9E-8C7D3A610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368" name="Freeform 1031">
              <a:extLst>
                <a:ext uri="{FF2B5EF4-FFF2-40B4-BE49-F238E27FC236}">
                  <a16:creationId xmlns:a16="http://schemas.microsoft.com/office/drawing/2014/main" id="{A01CB415-F2EA-4A5C-AC9C-E48D64ED8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369" name="Text Box 1032">
              <a:extLst>
                <a:ext uri="{FF2B5EF4-FFF2-40B4-BE49-F238E27FC236}">
                  <a16:creationId xmlns:a16="http://schemas.microsoft.com/office/drawing/2014/main" id="{A5AD7A7E-EE50-4461-81C8-F1BFBD47E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ar-EG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(income)</a:t>
              </a:r>
              <a:endParaRPr lang="en-US" altLang="ar-EG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Line 1033">
              <a:extLst>
                <a:ext uri="{FF2B5EF4-FFF2-40B4-BE49-F238E27FC236}">
                  <a16:creationId xmlns:a16="http://schemas.microsoft.com/office/drawing/2014/main" id="{FC3B7E07-E230-4495-8EE1-8CEF63E41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371" name="Line 1034">
              <a:extLst>
                <a:ext uri="{FF2B5EF4-FFF2-40B4-BE49-F238E27FC236}">
                  <a16:creationId xmlns:a16="http://schemas.microsoft.com/office/drawing/2014/main" id="{AC39F52B-8647-4634-B9F5-2A559B694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372" name="Line 1035">
              <a:extLst>
                <a:ext uri="{FF2B5EF4-FFF2-40B4-BE49-F238E27FC236}">
                  <a16:creationId xmlns:a16="http://schemas.microsoft.com/office/drawing/2014/main" id="{2779F675-3628-4AF4-891F-CE890BCB3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373" name="Line 1036">
              <a:extLst>
                <a:ext uri="{FF2B5EF4-FFF2-40B4-BE49-F238E27FC236}">
                  <a16:creationId xmlns:a16="http://schemas.microsoft.com/office/drawing/2014/main" id="{84F42870-2A09-435D-A042-ABC5791B3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374" name="Line 1037">
              <a:extLst>
                <a:ext uri="{FF2B5EF4-FFF2-40B4-BE49-F238E27FC236}">
                  <a16:creationId xmlns:a16="http://schemas.microsoft.com/office/drawing/2014/main" id="{BCDFB136-BD8D-4981-8F4E-7AF501A33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375" name="Line 1038">
              <a:extLst>
                <a:ext uri="{FF2B5EF4-FFF2-40B4-BE49-F238E27FC236}">
                  <a16:creationId xmlns:a16="http://schemas.microsoft.com/office/drawing/2014/main" id="{19376A45-D35F-420D-BE4D-8778CB5B3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376" name="Line 1039">
              <a:extLst>
                <a:ext uri="{FF2B5EF4-FFF2-40B4-BE49-F238E27FC236}">
                  <a16:creationId xmlns:a16="http://schemas.microsoft.com/office/drawing/2014/main" id="{5E4D299E-0795-4617-B02A-474B2AA25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377" name="Text Box 1040">
              <a:extLst>
                <a:ext uri="{FF2B5EF4-FFF2-40B4-BE49-F238E27FC236}">
                  <a16:creationId xmlns:a16="http://schemas.microsoft.com/office/drawing/2014/main" id="{BDFDFB93-6CEB-46BB-96B1-2992774ED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2688"/>
              <a:ext cx="2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ar-EG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(age)</a:t>
              </a:r>
              <a:endParaRPr lang="en-US" altLang="ar-EG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8" name="Text Box 1041">
              <a:extLst>
                <a:ext uri="{FF2B5EF4-FFF2-40B4-BE49-F238E27FC236}">
                  <a16:creationId xmlns:a16="http://schemas.microsoft.com/office/drawing/2014/main" id="{15757DCD-293C-4311-9E93-D13F2C098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216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ar-EG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()</a:t>
              </a:r>
              <a:endParaRPr lang="en-US" altLang="ar-EG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9" name="Line 1042">
              <a:extLst>
                <a:ext uri="{FF2B5EF4-FFF2-40B4-BE49-F238E27FC236}">
                  <a16:creationId xmlns:a16="http://schemas.microsoft.com/office/drawing/2014/main" id="{31BF7CD2-E9FA-4A31-BF06-3DE8C7CFA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380" name="Line 1043">
              <a:extLst>
                <a:ext uri="{FF2B5EF4-FFF2-40B4-BE49-F238E27FC236}">
                  <a16:creationId xmlns:a16="http://schemas.microsoft.com/office/drawing/2014/main" id="{136BDBB9-2D0B-49A6-9A42-58F61C415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381" name="Text Box 1044">
              <a:extLst>
                <a:ext uri="{FF2B5EF4-FFF2-40B4-BE49-F238E27FC236}">
                  <a16:creationId xmlns:a16="http://schemas.microsoft.com/office/drawing/2014/main" id="{783C5A32-F161-4C11-A59A-09B90CFB2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8" y="268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ar-EG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(buys)</a:t>
              </a:r>
              <a:endParaRPr lang="en-US" altLang="ar-EG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2" name="Text Box 1045">
              <a:extLst>
                <a:ext uri="{FF2B5EF4-FFF2-40B4-BE49-F238E27FC236}">
                  <a16:creationId xmlns:a16="http://schemas.microsoft.com/office/drawing/2014/main" id="{3750E1D0-824A-4956-AEF6-68AC042EA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3360"/>
              <a:ext cx="7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ar-EG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(age, income)</a:t>
              </a:r>
              <a:endParaRPr lang="en-US" altLang="ar-EG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3" name="Text Box 1046">
              <a:extLst>
                <a:ext uri="{FF2B5EF4-FFF2-40B4-BE49-F238E27FC236}">
                  <a16:creationId xmlns:a16="http://schemas.microsoft.com/office/drawing/2014/main" id="{C2B11278-7C6E-4C58-8CCA-8773FB077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3360"/>
              <a:ext cx="6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ar-EG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(age,buys)</a:t>
              </a:r>
              <a:endParaRPr lang="en-US" altLang="ar-EG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4" name="Text Box 1047">
              <a:extLst>
                <a:ext uri="{FF2B5EF4-FFF2-40B4-BE49-F238E27FC236}">
                  <a16:creationId xmlns:a16="http://schemas.microsoft.com/office/drawing/2014/main" id="{C17A2F6C-9DF7-4198-8D7B-AE0B9CE1F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3360"/>
              <a:ext cx="8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ar-EG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(income,buys)</a:t>
              </a:r>
              <a:endParaRPr lang="en-US" altLang="ar-EG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5" name="Text Box 1048">
              <a:extLst>
                <a:ext uri="{FF2B5EF4-FFF2-40B4-BE49-F238E27FC236}">
                  <a16:creationId xmlns:a16="http://schemas.microsoft.com/office/drawing/2014/main" id="{3154CCE8-D297-4FED-B6E6-6AAB320B6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3936"/>
              <a:ext cx="10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ar-EG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(age,income,buys)</a:t>
              </a:r>
              <a:endParaRPr lang="en-US" altLang="ar-EG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23E06228-B747-4A7D-A1C8-256443CAA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90F6631-85FC-4A18-A6E1-FC8C0C030596}" type="slidenum">
              <a:rPr lang="en-US" altLang="ar-EG" sz="1200"/>
              <a:pPr eaLnBrk="1" hangingPunct="1"/>
              <a:t>13</a:t>
            </a:fld>
            <a:endParaRPr lang="en-US" altLang="ar-EG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EB2B6F7-7F55-404F-BB8A-A7C8A9939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76200"/>
            <a:ext cx="9296400" cy="1066800"/>
          </a:xfrm>
        </p:spPr>
        <p:txBody>
          <a:bodyPr/>
          <a:lstStyle/>
          <a:p>
            <a:pPr eaLnBrk="1" hangingPunct="1"/>
            <a:r>
              <a:rPr lang="en-US" altLang="ar-EG" sz="2800"/>
              <a:t>Quantitative Association Rules Based on Statistical Inference Theory [Aumann and Lindell@DMKD’03]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9DFDFD6-C156-42C2-90AB-27E8CDB3E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ar-EG" sz="2000"/>
              <a:t>Finding extraordinary and therefore interesting phenomena, e.g.,</a:t>
            </a:r>
          </a:p>
          <a:p>
            <a:pPr lvl="2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ar-EG" sz="2000"/>
              <a:t>(Sex = female)  </a:t>
            </a:r>
            <a:r>
              <a:rPr lang="en-US" altLang="ar-EG" sz="2000">
                <a:cs typeface="Arial" panose="020B0604020202020204" pitchFamily="34" charset="0"/>
              </a:rPr>
              <a:t>=&gt;</a:t>
            </a:r>
            <a:r>
              <a:rPr lang="en-US" altLang="ar-EG" sz="2000"/>
              <a:t> Wage: mean=$7/hr (overall mean = $9)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2000"/>
              <a:t>LHS: a subset of the population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2000"/>
              <a:t>RHS: an extraordinary behavior of this subset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/>
              <a:t>The rule is accepted only if a statistical test (e.g., Z-test) confirms the inference with high confidence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/>
              <a:t>Subrule: highlights the extraordinary behavior of a subset of the pop. of the super rule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2000"/>
              <a:t>E.g., (Sex = female) ^ (South = yes) </a:t>
            </a:r>
            <a:r>
              <a:rPr lang="en-US" altLang="ar-EG" sz="2000">
                <a:cs typeface="Arial" panose="020B0604020202020204" pitchFamily="34" charset="0"/>
              </a:rPr>
              <a:t>=&gt;</a:t>
            </a:r>
            <a:r>
              <a:rPr lang="en-US" altLang="ar-EG" sz="2000"/>
              <a:t> mean wage = $6.3/hr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/>
              <a:t>Two forms of rules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1800"/>
              <a:t>Categorical =&gt; quantitative rules, or Quantitative =&gt; quantitative rules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2000"/>
              <a:t>E.g., Education </a:t>
            </a:r>
            <a:r>
              <a:rPr lang="en-US" altLang="ar-EG" sz="2000">
                <a:cs typeface="Tahoma" panose="020B0604030504040204" pitchFamily="34" charset="0"/>
              </a:rPr>
              <a:t>in</a:t>
            </a:r>
            <a:r>
              <a:rPr lang="en-US" altLang="ar-EG" sz="2000"/>
              <a:t> [14-18] (yrs) =&gt; mean wage = $11.64/hr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/>
              <a:t>Open problem: Efficient methods for LHS containing two or more quantitative attributes</a:t>
            </a:r>
          </a:p>
        </p:txBody>
      </p:sp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1102E9F3-7481-4A10-ACB5-87CFC750D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82DF02F-3DB1-43EF-AE7A-C9011485A3AA}" type="slidenum">
              <a:rPr lang="en-US" altLang="ar-EG" sz="1200"/>
              <a:pPr eaLnBrk="1" hangingPunct="1"/>
              <a:t>14</a:t>
            </a:fld>
            <a:endParaRPr lang="en-US" altLang="ar-EG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C05E9B0-7277-4B80-81E8-5580CB41C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Chapter 7 : Advanced Frequent Pattern Mining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F145709-A3AF-4EBC-95AF-2CEB39BEE9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382000" cy="52578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Mining: A Road Map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 in Multi-Level, Multi-Dimensional Space</a:t>
            </a:r>
          </a:p>
          <a:p>
            <a:pPr marL="914400" lvl="1" indent="-457200" eaLnBrk="1" hangingPunct="1"/>
            <a:r>
              <a:rPr lang="en-US" altLang="ar-EG" sz="2400"/>
              <a:t>Mining Multi-Level Association</a:t>
            </a:r>
          </a:p>
          <a:p>
            <a:pPr marL="914400" lvl="1" indent="-457200" eaLnBrk="1" hangingPunct="1"/>
            <a:r>
              <a:rPr lang="en-US" altLang="ar-EG" sz="2400"/>
              <a:t>Mining Multi-Dimensional Association</a:t>
            </a:r>
          </a:p>
          <a:p>
            <a:pPr marL="914400" lvl="1" indent="-457200" eaLnBrk="1" hangingPunct="1"/>
            <a:r>
              <a:rPr lang="en-US" altLang="ar-EG" sz="2400"/>
              <a:t>Mining Quantitative Association Rules</a:t>
            </a:r>
          </a:p>
          <a:p>
            <a:pPr marL="914400" lvl="1" indent="-457200" eaLnBrk="1" hangingPunct="1"/>
            <a:r>
              <a:rPr lang="en-US" altLang="ar-EG" sz="2400"/>
              <a:t>Mining Rare Patterns and Negative Patterns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Constraint-Based Frequent Pattern Mining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High-Dimensional Data and Colossal Patterns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Compressed or Approximate Patterns 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Exploration and Application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Summary</a:t>
            </a:r>
          </a:p>
        </p:txBody>
      </p:sp>
      <p:sp>
        <p:nvSpPr>
          <p:cNvPr id="17413" name="AutoShape 4">
            <a:extLst>
              <a:ext uri="{FF2B5EF4-FFF2-40B4-BE49-F238E27FC236}">
                <a16:creationId xmlns:a16="http://schemas.microsoft.com/office/drawing/2014/main" id="{3154B861-E353-41D1-91AA-0F6977FA9DD7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8323263" y="1743075"/>
            <a:ext cx="3810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7414" name="AutoShape 4">
            <a:extLst>
              <a:ext uri="{FF2B5EF4-FFF2-40B4-BE49-F238E27FC236}">
                <a16:creationId xmlns:a16="http://schemas.microsoft.com/office/drawing/2014/main" id="{921F4168-F11B-4635-AB59-1C1C93612059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7462838" y="3554413"/>
            <a:ext cx="284162" cy="346075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B5088AD9-0AE9-46EE-AA6C-C4A0C4A2EB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7F53D79-0D0B-4C48-AF30-AD9C5122D6B5}" type="slidenum">
              <a:rPr lang="en-US" altLang="ar-EG" sz="1200"/>
              <a:pPr eaLnBrk="1" hangingPunct="1"/>
              <a:t>15</a:t>
            </a:fld>
            <a:endParaRPr lang="en-US" altLang="ar-EG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C25A35C-485A-491A-86E6-92CF7ADDA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/>
              <a:t>Negative and Rare Patterns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C3EB2E2-B1AD-4400-8905-AB4B31E8C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ar-EG" sz="2400"/>
              <a:t>Rare patterns: Very low support but interesting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400"/>
              <a:t>E.g., buying Rolex watches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400"/>
              <a:t>Mining: Setting individual-based or special group-based support threshold for valuable items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400"/>
              <a:t>Negative patterns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400"/>
              <a:t>Since it is unlikely that one buys Ford Expedition (an SUV car) and Toyota Prius (a hybrid car) together, Ford Expedition and Toyota Prius are likely negatively correlated patterns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400"/>
              <a:t>Negatively correlated patterns that are infrequent tend to be more interesting than those that are frequent</a:t>
            </a:r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29C1AB12-B143-4FD8-A8A6-D4BAFFD90F23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B54C9C0-695B-4588-B9B9-7FFF16D03A39}" type="slidenum">
              <a:rPr lang="en-US" altLang="ar-EG" sz="1200"/>
              <a:pPr algn="r" eaLnBrk="1" hangingPunct="1"/>
              <a:t>16</a:t>
            </a:fld>
            <a:endParaRPr lang="en-US" altLang="ar-EG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BD5484D-37B9-47B9-A3F2-8347880E8B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1000"/>
            <a:ext cx="8991600" cy="609600"/>
          </a:xfrm>
        </p:spPr>
        <p:txBody>
          <a:bodyPr/>
          <a:lstStyle/>
          <a:p>
            <a:pPr eaLnBrk="1" hangingPunct="1"/>
            <a:r>
              <a:rPr lang="en-US" altLang="ar-EG"/>
              <a:t>Defining Negative Correlated Patterns (I)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458946A-C915-49F2-8A31-1CE310D185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868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ar-EG" sz="2000"/>
              <a:t>Definition 1 (support-based)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If itemsets X and Y are both frequent but rarely occur together, i.e., </a:t>
            </a:r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/>
              <a:t>sup(X U Y) &lt; sup (X) </a:t>
            </a:r>
            <a:r>
              <a:rPr lang="en-US" altLang="ar-EG">
                <a:cs typeface="Tahoma" panose="020B0604030504040204" pitchFamily="34" charset="0"/>
              </a:rPr>
              <a:t>*</a:t>
            </a:r>
            <a:r>
              <a:rPr lang="en-US" altLang="ar-EG"/>
              <a:t> sup(Y)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Then X and Y are negatively correlated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/>
              <a:t>Problem: A store sold two needle 100 packages A and B, only one transaction containing both A and B.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When there are in total 200 transactions, we have 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 sz="2000"/>
              <a:t>s(A U B) = 0.005, s(A) * s(B) = 0.25, s(A U B) &lt; s(A) * s(B)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When there are 10</a:t>
            </a:r>
            <a:r>
              <a:rPr lang="en-US" altLang="ar-EG" sz="2000" baseline="30000"/>
              <a:t>5</a:t>
            </a:r>
            <a:r>
              <a:rPr lang="en-US" altLang="ar-EG" sz="2000"/>
              <a:t> transactions, we have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 sz="2000"/>
              <a:t>s(A U B) = 1/</a:t>
            </a:r>
            <a:r>
              <a:rPr lang="en-US" altLang="ar-EG" sz="1800"/>
              <a:t>10</a:t>
            </a:r>
            <a:r>
              <a:rPr lang="en-US" altLang="ar-EG" sz="1800" baseline="30000"/>
              <a:t>5</a:t>
            </a:r>
            <a:r>
              <a:rPr lang="en-US" altLang="ar-EG" sz="2000"/>
              <a:t>, s(A) * s(B) = 1/</a:t>
            </a:r>
            <a:r>
              <a:rPr lang="en-US" altLang="ar-EG" sz="1800"/>
              <a:t>10</a:t>
            </a:r>
            <a:r>
              <a:rPr lang="en-US" altLang="ar-EG" sz="1800" baseline="30000"/>
              <a:t>3 * </a:t>
            </a:r>
            <a:r>
              <a:rPr lang="en-US" altLang="ar-EG" sz="2000"/>
              <a:t>1/</a:t>
            </a:r>
            <a:r>
              <a:rPr lang="en-US" altLang="ar-EG" sz="1800"/>
              <a:t>10</a:t>
            </a:r>
            <a:r>
              <a:rPr lang="en-US" altLang="ar-EG" sz="1800" baseline="30000"/>
              <a:t>3</a:t>
            </a:r>
            <a:r>
              <a:rPr lang="en-US" altLang="ar-EG" sz="2000"/>
              <a:t>, s(A U B) &gt; s(A) * s(B)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Where is the problem? </a:t>
            </a:r>
            <a:r>
              <a:rPr lang="en-US" altLang="ar-EG" sz="2000">
                <a:cs typeface="Tahoma" panose="020B0604030504040204" pitchFamily="34" charset="0"/>
              </a:rPr>
              <a:t>—</a:t>
            </a:r>
            <a:r>
              <a:rPr lang="en-US" altLang="ar-EG" sz="2000"/>
              <a:t>Null transactions, i.e., the support-based definition is not null-invariant!</a:t>
            </a:r>
          </a:p>
        </p:txBody>
      </p: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2403C397-E09F-492A-A874-5CAE218BC060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54DC6CC-96DC-4654-9EC8-903E68AB1986}" type="slidenum">
              <a:rPr lang="en-US" altLang="ar-EG" sz="1200"/>
              <a:pPr algn="r" eaLnBrk="1" hangingPunct="1"/>
              <a:t>17</a:t>
            </a:fld>
            <a:endParaRPr lang="en-US" altLang="ar-EG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642C789-9269-4546-B6F9-6E52A90B7D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1000"/>
            <a:ext cx="8991600" cy="609600"/>
          </a:xfrm>
        </p:spPr>
        <p:txBody>
          <a:bodyPr/>
          <a:lstStyle/>
          <a:p>
            <a:pPr eaLnBrk="1" hangingPunct="1"/>
            <a:r>
              <a:rPr lang="en-US" altLang="ar-EG"/>
              <a:t>Defining Negative Correlated Patterns (II)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C909604-8129-4289-B750-366C06148A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868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ar-EG" sz="2000"/>
              <a:t>Definition 2 (negative itemset-based)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X is a </a:t>
            </a:r>
            <a:r>
              <a:rPr lang="en-US" altLang="ar-EG" sz="2000" i="1"/>
              <a:t>negative itemset</a:t>
            </a:r>
            <a:r>
              <a:rPr lang="en-US" altLang="ar-EG" sz="2000"/>
              <a:t> if (1) X = </a:t>
            </a:r>
            <a:r>
              <a:rPr lang="en-US" altLang="ar-EG" sz="2000">
                <a:cs typeface="Tahoma" panose="020B0604030504040204" pitchFamily="34" charset="0"/>
              </a:rPr>
              <a:t>Ā U B</a:t>
            </a:r>
            <a:r>
              <a:rPr lang="en-US" altLang="ar-EG" sz="2000"/>
              <a:t>, where B is a set of positive items, and </a:t>
            </a:r>
            <a:r>
              <a:rPr lang="en-US" altLang="ar-EG" sz="2000">
                <a:cs typeface="Tahoma" panose="020B0604030504040204" pitchFamily="34" charset="0"/>
              </a:rPr>
              <a:t>Ā is a set of negative items, |Ā|≥ 1, and (2) s(X) ≥ </a:t>
            </a:r>
            <a:r>
              <a:rPr lang="el-GR" altLang="ar-EG" sz="2000">
                <a:cs typeface="Tahoma" panose="020B0604030504040204" pitchFamily="34" charset="0"/>
              </a:rPr>
              <a:t>μ</a:t>
            </a:r>
            <a:endParaRPr lang="en-US" altLang="ar-EG" sz="2000"/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Itemsets X is negatively correlated,  if</a:t>
            </a:r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ar-EG" sz="1600"/>
          </a:p>
          <a:p>
            <a:pPr eaLnBrk="1" hangingPunct="1">
              <a:lnSpc>
                <a:spcPct val="120000"/>
              </a:lnSpc>
            </a:pPr>
            <a:endParaRPr lang="en-US" altLang="ar-EG" sz="2000"/>
          </a:p>
          <a:p>
            <a:pPr eaLnBrk="1" hangingPunct="1">
              <a:lnSpc>
                <a:spcPct val="120000"/>
              </a:lnSpc>
            </a:pPr>
            <a:r>
              <a:rPr lang="en-US" altLang="ar-EG" sz="2000"/>
              <a:t>This definition suffers a similar null-invariant problem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/>
              <a:t>Definition 3 (Kulzynski measure-based)  If itemsets X and Y are frequent, but (P(X|Y) + P(Y|X))/2 &lt; </a:t>
            </a:r>
            <a:r>
              <a:rPr lang="ru-RU" altLang="ar-EG" sz="2000">
                <a:cs typeface="Tahoma" panose="020B0604030504040204" pitchFamily="34" charset="0"/>
              </a:rPr>
              <a:t>є</a:t>
            </a:r>
            <a:r>
              <a:rPr lang="en-US" altLang="ar-EG" sz="2000"/>
              <a:t>, where </a:t>
            </a:r>
            <a:r>
              <a:rPr lang="ru-RU" altLang="ar-EG" sz="2000">
                <a:cs typeface="Tahoma" panose="020B0604030504040204" pitchFamily="34" charset="0"/>
              </a:rPr>
              <a:t>є</a:t>
            </a:r>
            <a:r>
              <a:rPr lang="en-US" altLang="ar-EG" sz="2000"/>
              <a:t> is a negative pattern threshold, then X and Y are negatively correlated.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/>
              <a:t>Ex. For the same needle package problem, when no matter there are 200 or 10</a:t>
            </a:r>
            <a:r>
              <a:rPr lang="en-US" altLang="ar-EG" sz="2000" baseline="30000"/>
              <a:t>5</a:t>
            </a:r>
            <a:r>
              <a:rPr lang="en-US" altLang="ar-EG" sz="2000"/>
              <a:t> transactions, if </a:t>
            </a:r>
            <a:r>
              <a:rPr lang="ru-RU" altLang="ar-EG" sz="2000">
                <a:cs typeface="Tahoma" panose="020B0604030504040204" pitchFamily="34" charset="0"/>
              </a:rPr>
              <a:t>є</a:t>
            </a:r>
            <a:r>
              <a:rPr lang="en-US" altLang="ar-EG" sz="2000"/>
              <a:t> = 0.01, we have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 sz="2000"/>
              <a:t>(P(A|B) + P(B|A))/2 = (0.01 + 0.01)/2 &lt; </a:t>
            </a:r>
            <a:r>
              <a:rPr lang="ru-RU" altLang="ar-EG" sz="2000">
                <a:cs typeface="Tahoma" panose="020B0604030504040204" pitchFamily="34" charset="0"/>
              </a:rPr>
              <a:t>є</a:t>
            </a:r>
            <a:endParaRPr lang="en-US" altLang="ar-EG" sz="2000"/>
          </a:p>
        </p:txBody>
      </p:sp>
      <p:pic>
        <p:nvPicPr>
          <p:cNvPr id="20485" name="Picture 6">
            <a:extLst>
              <a:ext uri="{FF2B5EF4-FFF2-40B4-BE49-F238E27FC236}">
                <a16:creationId xmlns:a16="http://schemas.microsoft.com/office/drawing/2014/main" id="{ED29098E-0973-43EC-A9E1-813F0391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46400"/>
            <a:ext cx="76946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A0754783-029D-4B74-801B-C090C6ACA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F3AAB77-7A78-4114-8AF0-70FCCD79649D}" type="slidenum">
              <a:rPr lang="en-US" altLang="ar-EG" sz="1200"/>
              <a:pPr eaLnBrk="1" hangingPunct="1"/>
              <a:t>18</a:t>
            </a:fld>
            <a:endParaRPr lang="en-US" altLang="ar-EG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27B2F1B-D57E-40A1-9657-E738D483D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Chapter 7 : Advanced Frequent Pattern Mining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76BB0F2-478E-418C-A9B3-4B5F957240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82000" cy="50292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Mining: A Road Map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 in Multi-Level, Multi-Dimensional Space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Constraint-Based Frequent Pattern Mining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High-Dimensional Data and Colossal Patterns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Compressed or Approximate Patterns 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Exploration and Application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Summary</a:t>
            </a:r>
          </a:p>
        </p:txBody>
      </p:sp>
      <p:sp>
        <p:nvSpPr>
          <p:cNvPr id="21509" name="AutoShape 4">
            <a:extLst>
              <a:ext uri="{FF2B5EF4-FFF2-40B4-BE49-F238E27FC236}">
                <a16:creationId xmlns:a16="http://schemas.microsoft.com/office/drawing/2014/main" id="{DE8905B4-64FD-4327-B04F-F2AB7BB404AC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6723063" y="2733675"/>
            <a:ext cx="3810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773863AD-552A-423B-80AB-4338DA8B98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3E79145-C5BE-448A-BA60-902C8EFCC166}" type="slidenum">
              <a:rPr lang="en-US" altLang="ar-EG" sz="1200"/>
              <a:pPr eaLnBrk="1" hangingPunct="1"/>
              <a:t>19</a:t>
            </a:fld>
            <a:endParaRPr lang="en-US" altLang="ar-EG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4CE3E11-7D23-4196-A1EC-F94E4603F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31238" cy="685800"/>
          </a:xfrm>
        </p:spPr>
        <p:txBody>
          <a:bodyPr/>
          <a:lstStyle/>
          <a:p>
            <a:pPr eaLnBrk="1" hangingPunct="1"/>
            <a:r>
              <a:rPr lang="en-US" altLang="ar-EG" sz="3200"/>
              <a:t>Constraint-based (Query-Directed) Mining</a:t>
            </a:r>
            <a:endParaRPr lang="en-GB" altLang="ar-EG" sz="320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49D711C-0505-4448-872A-74C27050A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ar-EG" sz="2000"/>
              <a:t>Finding </a:t>
            </a:r>
            <a:r>
              <a:rPr lang="en-US" altLang="ar-EG" sz="2000">
                <a:solidFill>
                  <a:schemeClr val="hlink"/>
                </a:solidFill>
              </a:rPr>
              <a:t>all</a:t>
            </a:r>
            <a:r>
              <a:rPr lang="en-US" altLang="ar-EG" sz="2000"/>
              <a:t> the patterns in a database </a:t>
            </a:r>
            <a:r>
              <a:rPr lang="en-US" altLang="ar-EG" sz="2000">
                <a:solidFill>
                  <a:schemeClr val="hlink"/>
                </a:solidFill>
              </a:rPr>
              <a:t>autonomously</a:t>
            </a:r>
            <a:r>
              <a:rPr lang="en-US" altLang="ar-EG" sz="2000"/>
              <a:t>? — unrealistic!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The patterns could be too many but not focused!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/>
              <a:t>Data mining should be an </a:t>
            </a:r>
            <a:r>
              <a:rPr lang="en-US" altLang="ar-EG" sz="2000">
                <a:solidFill>
                  <a:schemeClr val="hlink"/>
                </a:solidFill>
              </a:rPr>
              <a:t>interactive </a:t>
            </a:r>
            <a:r>
              <a:rPr lang="en-US" altLang="ar-EG" sz="2000"/>
              <a:t>process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User directs what to be mined using a </a:t>
            </a:r>
            <a:r>
              <a:rPr lang="en-US" altLang="ar-EG" sz="2000">
                <a:solidFill>
                  <a:schemeClr val="hlink"/>
                </a:solidFill>
              </a:rPr>
              <a:t>data mining query language </a:t>
            </a:r>
            <a:r>
              <a:rPr lang="en-US" altLang="ar-EG" sz="2000"/>
              <a:t>(or a graphical user interface)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/>
              <a:t>Constraint-based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User flexibility: provides</a:t>
            </a:r>
            <a:r>
              <a:rPr lang="en-US" altLang="ar-EG" sz="2000">
                <a:solidFill>
                  <a:schemeClr val="hlink"/>
                </a:solidFill>
              </a:rPr>
              <a:t> constraints</a:t>
            </a:r>
            <a:r>
              <a:rPr lang="en-US" altLang="ar-EG" sz="2000"/>
              <a:t> on what to be mined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Optimization: explores such constraints for efficient mining — </a:t>
            </a:r>
            <a:r>
              <a:rPr lang="en-US" altLang="ar-EG" sz="2000">
                <a:solidFill>
                  <a:schemeClr val="hlink"/>
                </a:solidFill>
              </a:rPr>
              <a:t>constraint-based mining: </a:t>
            </a:r>
            <a:r>
              <a:rPr lang="en-US" altLang="ar-EG" sz="2000"/>
              <a:t>constraint-pushing, similar to push selection first in DB query processing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Note: still find all the answers satisfying constraints, not finding some answers in “heuristic search”</a:t>
            </a: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>
            <a:extLst>
              <a:ext uri="{FF2B5EF4-FFF2-40B4-BE49-F238E27FC236}">
                <a16:creationId xmlns:a16="http://schemas.microsoft.com/office/drawing/2014/main" id="{FB2A15B8-4E2B-495E-B1D2-4B62B37DB61D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942DC2-328C-4EBC-9593-FBE3414531FA}" type="datetime4">
              <a:rPr lang="en-US" altLang="ar-EG" sz="1200"/>
              <a:pPr eaLnBrk="1" hangingPunct="1"/>
              <a:t>June 6, 2021</a:t>
            </a:fld>
            <a:endParaRPr lang="en-US" altLang="ar-EG" sz="1200"/>
          </a:p>
        </p:txBody>
      </p:sp>
      <p:sp>
        <p:nvSpPr>
          <p:cNvPr id="5123" name="Footer Placeholder 2">
            <a:extLst>
              <a:ext uri="{FF2B5EF4-FFF2-40B4-BE49-F238E27FC236}">
                <a16:creationId xmlns:a16="http://schemas.microsoft.com/office/drawing/2014/main" id="{C489C3A9-8480-49B8-AD07-27CB24A26C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ar-EG" sz="1200"/>
              <a:t>Data Mining: Concepts and Techniques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E31C774-2DBC-4A7C-B7EC-A483DD47C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4139F6A-542C-4E57-9E4B-A5DAA40130D2}" type="slidenum">
              <a:rPr lang="en-US" altLang="ar-EG" sz="1200"/>
              <a:pPr eaLnBrk="1" hangingPunct="1"/>
              <a:t>2</a:t>
            </a:fld>
            <a:endParaRPr lang="en-US" altLang="ar-EG" sz="1200"/>
          </a:p>
        </p:txBody>
      </p:sp>
      <p:pic>
        <p:nvPicPr>
          <p:cNvPr id="5125" name="Picture 2" descr="IMG_4153">
            <a:extLst>
              <a:ext uri="{FF2B5EF4-FFF2-40B4-BE49-F238E27FC236}">
                <a16:creationId xmlns:a16="http://schemas.microsoft.com/office/drawing/2014/main" id="{D31D3D5E-F020-40B8-B2D8-CB491C4B0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15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658A3607-4657-4A2B-B55F-92D599CD0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D1C1A3-42B3-4E79-B1DF-642C629F88FF}" type="slidenum">
              <a:rPr lang="en-US" altLang="ar-EG" sz="1200"/>
              <a:pPr eaLnBrk="1" hangingPunct="1"/>
              <a:t>20</a:t>
            </a:fld>
            <a:endParaRPr lang="en-US" altLang="ar-EG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6EF5EEA-1F0D-40C7-B1AD-211A7B07B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422275"/>
            <a:ext cx="7797800" cy="5683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Constraints in Data Mining</a:t>
            </a:r>
            <a:endParaRPr lang="en-US" altLang="ar-EG" sz="440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6B47B15-9427-4BCC-B9CF-8736529CE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ar-EG" sz="2400">
                <a:solidFill>
                  <a:srgbClr val="170981"/>
                </a:solidFill>
              </a:rPr>
              <a:t>Knowledge type constraint</a:t>
            </a:r>
            <a:r>
              <a:rPr lang="en-US" altLang="ar-EG" sz="240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sz="2400"/>
              <a:t>classification, association,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>
                <a:solidFill>
                  <a:srgbClr val="170981"/>
                </a:solidFill>
              </a:rPr>
              <a:t>Data constraint</a:t>
            </a:r>
            <a:r>
              <a:rPr lang="en-US" altLang="ar-EG" sz="2400">
                <a:solidFill>
                  <a:schemeClr val="accent2"/>
                </a:solidFill>
              </a:rPr>
              <a:t> </a:t>
            </a:r>
            <a:r>
              <a:rPr lang="en-US" altLang="ar-EG" sz="2400">
                <a:cs typeface="Times New Roman" panose="02020603050405020304" pitchFamily="18" charset="0"/>
              </a:rPr>
              <a:t>— using</a:t>
            </a:r>
            <a:r>
              <a:rPr lang="en-US" altLang="ar-EG" sz="2400"/>
              <a:t> SQL-like queries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sz="2400"/>
              <a:t>find product pairs sold together in stores in </a:t>
            </a:r>
            <a:r>
              <a:rPr lang="en-US" altLang="ar-EG" sz="2400">
                <a:solidFill>
                  <a:srgbClr val="170981"/>
                </a:solidFill>
              </a:rPr>
              <a:t>Chicago this year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>
                <a:solidFill>
                  <a:srgbClr val="170981"/>
                </a:solidFill>
              </a:rPr>
              <a:t>Dimension/level constraint</a:t>
            </a:r>
            <a:endParaRPr lang="en-US" altLang="ar-EG" sz="2400"/>
          </a:p>
          <a:p>
            <a:pPr lvl="1" eaLnBrk="1" hangingPunct="1">
              <a:lnSpc>
                <a:spcPct val="90000"/>
              </a:lnSpc>
            </a:pPr>
            <a:r>
              <a:rPr lang="en-US" altLang="ar-EG" sz="2400"/>
              <a:t>in relevance to </a:t>
            </a:r>
            <a:r>
              <a:rPr lang="en-US" altLang="ar-EG" sz="2400">
                <a:solidFill>
                  <a:srgbClr val="170981"/>
                </a:solidFill>
              </a:rPr>
              <a:t>region, price, brand, customer category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 u="sng">
                <a:solidFill>
                  <a:schemeClr val="hlink"/>
                </a:solidFill>
              </a:rPr>
              <a:t>Rule (or pattern) constraint</a:t>
            </a:r>
            <a:endParaRPr lang="en-US" altLang="ar-EG" sz="2400"/>
          </a:p>
          <a:p>
            <a:pPr lvl="1" eaLnBrk="1" hangingPunct="1">
              <a:lnSpc>
                <a:spcPct val="90000"/>
              </a:lnSpc>
            </a:pPr>
            <a:r>
              <a:rPr lang="en-US" altLang="ar-EG" sz="2400"/>
              <a:t>small sales (price &lt; $10) triggers big sales (sum &gt; $200)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>
                <a:solidFill>
                  <a:srgbClr val="170981"/>
                </a:solidFill>
              </a:rPr>
              <a:t>Interestingness constraint</a:t>
            </a:r>
            <a:endParaRPr lang="en-US" altLang="ar-EG" sz="2400"/>
          </a:p>
          <a:p>
            <a:pPr lvl="1" eaLnBrk="1" hangingPunct="1">
              <a:lnSpc>
                <a:spcPct val="90000"/>
              </a:lnSpc>
            </a:pPr>
            <a:r>
              <a:rPr lang="en-US" altLang="ar-EG" sz="2400"/>
              <a:t>strong rules: min_support </a:t>
            </a:r>
            <a:r>
              <a:rPr lang="en-US" altLang="ar-EG" sz="2400">
                <a:sym typeface="Symbol" panose="05050102010706020507" pitchFamily="18" charset="2"/>
              </a:rPr>
              <a:t></a:t>
            </a:r>
            <a:r>
              <a:rPr lang="en-US" altLang="ar-EG" sz="2400"/>
              <a:t> 3%, min_confidence </a:t>
            </a:r>
            <a:r>
              <a:rPr lang="en-US" altLang="ar-EG" sz="2400">
                <a:sym typeface="Symbol" panose="05050102010706020507" pitchFamily="18" charset="2"/>
              </a:rPr>
              <a:t> </a:t>
            </a:r>
            <a:r>
              <a:rPr lang="en-US" altLang="ar-EG" sz="2400"/>
              <a:t> 60%</a:t>
            </a:r>
          </a:p>
        </p:txBody>
      </p:sp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DA166C4-BCBA-4F13-B117-196FD39D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Meta-Rule Guided Mining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018C3B6-C85F-4EBE-B402-A52FCD60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ar-EG" sz="2000"/>
              <a:t>Meta-rule can be in the rule form with partially instantiated predicates and constants </a:t>
            </a:r>
          </a:p>
          <a:p>
            <a:pPr marL="857250" lvl="2" inden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ar-EG" sz="2000"/>
              <a:t>P</a:t>
            </a:r>
            <a:r>
              <a:rPr lang="en-US" altLang="ar-EG" sz="2000" baseline="-25000"/>
              <a:t>1</a:t>
            </a:r>
            <a:r>
              <a:rPr lang="en-US" altLang="ar-EG" sz="2000"/>
              <a:t>(X, Y) ^ P</a:t>
            </a:r>
            <a:r>
              <a:rPr lang="en-US" altLang="ar-EG" sz="2000" baseline="-25000"/>
              <a:t>2</a:t>
            </a:r>
            <a:r>
              <a:rPr lang="en-US" altLang="ar-EG" sz="2000"/>
              <a:t>(X, W) =&gt; buys(X, “iPad”)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ar-EG" sz="2000"/>
              <a:t>The resulting rule derived can be</a:t>
            </a:r>
          </a:p>
          <a:p>
            <a:pPr marL="914400" lvl="4" indent="0"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pitchFamily="2" charset="2"/>
              <a:buNone/>
            </a:pPr>
            <a:r>
              <a:rPr lang="en-US" altLang="ar-EG"/>
              <a:t>age(X, “15-25”) ^ profession(X, “student”) =&gt; buys(X, “iPad”)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ar-EG" sz="2000"/>
              <a:t>In general, it can be in the form of </a:t>
            </a:r>
          </a:p>
          <a:p>
            <a:pPr marL="914400" lvl="4" indent="0"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pitchFamily="2" charset="2"/>
              <a:buNone/>
            </a:pPr>
            <a:r>
              <a:rPr lang="en-US" altLang="ar-EG"/>
              <a:t>P</a:t>
            </a:r>
            <a:r>
              <a:rPr lang="en-US" altLang="ar-EG" baseline="-25000"/>
              <a:t>1</a:t>
            </a:r>
            <a:r>
              <a:rPr lang="en-US" altLang="ar-EG"/>
              <a:t> ^ P</a:t>
            </a:r>
            <a:r>
              <a:rPr lang="en-US" altLang="ar-EG" baseline="-25000"/>
              <a:t>2</a:t>
            </a:r>
            <a:r>
              <a:rPr lang="en-US" altLang="ar-EG"/>
              <a:t> ^ … ^ P</a:t>
            </a:r>
            <a:r>
              <a:rPr lang="en-US" altLang="ar-EG" baseline="-25000"/>
              <a:t>l</a:t>
            </a:r>
            <a:r>
              <a:rPr lang="en-US" altLang="ar-EG"/>
              <a:t> =&gt; Q</a:t>
            </a:r>
            <a:r>
              <a:rPr lang="en-US" altLang="ar-EG" baseline="-25000"/>
              <a:t>1</a:t>
            </a:r>
            <a:r>
              <a:rPr lang="en-US" altLang="ar-EG"/>
              <a:t> ^ Q</a:t>
            </a:r>
            <a:r>
              <a:rPr lang="en-US" altLang="ar-EG" baseline="-25000"/>
              <a:t>2</a:t>
            </a:r>
            <a:r>
              <a:rPr lang="en-US" altLang="ar-EG"/>
              <a:t> ^ … ^ Q</a:t>
            </a:r>
            <a:r>
              <a:rPr lang="en-US" altLang="ar-EG" baseline="-25000"/>
              <a:t>r</a:t>
            </a:r>
            <a:r>
              <a:rPr lang="en-US" altLang="ar-EG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ar-EG" sz="2000"/>
              <a:t>Method to find meta-rules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ar-EG" sz="2000"/>
              <a:t>Find frequent (l+r) predicates (based on min-support threshold)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ar-EG" sz="2000"/>
              <a:t>Push constants deeply when possible into the mining process (see the remaining discussions on constraint-push techniques)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ar-EG" sz="2000"/>
              <a:t>Use confidence, correlation, and other measures when possible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42318C1-B0B9-4F8B-9D7C-7E5E781C4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6394A2F-2132-4423-AFC9-59DF1C08CA24}" type="slidenum">
              <a:rPr lang="en-US" altLang="ar-EG" sz="1200"/>
              <a:pPr eaLnBrk="1" hangingPunct="1"/>
              <a:t>21</a:t>
            </a:fld>
            <a:endParaRPr lang="en-US" altLang="ar-EG" sz="1200"/>
          </a:p>
        </p:txBody>
      </p:sp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71A77437-ADE1-44CF-B153-EA444C1B2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6CEC62-66F6-4BDD-A6F7-53D2DAADFAC5}" type="slidenum">
              <a:rPr lang="en-US" altLang="ar-EG" sz="1200"/>
              <a:pPr eaLnBrk="1" hangingPunct="1"/>
              <a:t>22</a:t>
            </a:fld>
            <a:endParaRPr lang="en-US" altLang="ar-EG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95B4B46-52A3-4F30-8660-D769105D0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200"/>
              <a:t>Constraint-Based Frequent Pattern Mining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944F50F-9E14-4D29-830D-A601E9A8C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ar-EG" sz="2000"/>
              <a:t>Pattern space pruning constraints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ar-EG" sz="2000">
                <a:solidFill>
                  <a:schemeClr val="tx2"/>
                </a:solidFill>
              </a:rPr>
              <a:t>Anti-monotonic</a:t>
            </a:r>
            <a:r>
              <a:rPr lang="en-US" altLang="ar-EG" sz="2000"/>
              <a:t>: If constraint c is violated, its further mining can be terminated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ar-EG" sz="2000">
                <a:solidFill>
                  <a:schemeClr val="tx2"/>
                </a:solidFill>
              </a:rPr>
              <a:t>Monotonic</a:t>
            </a:r>
            <a:r>
              <a:rPr lang="en-US" altLang="ar-EG" sz="2000"/>
              <a:t>: If c is satisfied, no need to check c again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ar-EG" sz="2000">
                <a:solidFill>
                  <a:schemeClr val="tx2"/>
                </a:solidFill>
              </a:rPr>
              <a:t>Succinct</a:t>
            </a:r>
            <a:r>
              <a:rPr lang="en-US" altLang="ar-EG" sz="2000"/>
              <a:t>: c must be satisfied, so one can start with the data sets satisfying c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ar-EG" sz="2000">
                <a:solidFill>
                  <a:schemeClr val="tx2"/>
                </a:solidFill>
              </a:rPr>
              <a:t>Convertible</a:t>
            </a:r>
            <a:r>
              <a:rPr lang="en-US" altLang="ar-EG" sz="2000"/>
              <a:t>: c is not monotonic nor anti-monotonic, but it can be converted into it if items in the transaction can be properly ordered</a:t>
            </a:r>
          </a:p>
          <a:p>
            <a:pPr eaLnBrk="1" hangingPunct="1">
              <a:spcAft>
                <a:spcPts val="600"/>
              </a:spcAft>
            </a:pPr>
            <a:r>
              <a:rPr lang="en-US" altLang="ar-EG" sz="2000"/>
              <a:t>Data space pruning constraint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ar-EG" sz="2000">
                <a:solidFill>
                  <a:schemeClr val="tx2"/>
                </a:solidFill>
              </a:rPr>
              <a:t>Data succinct: </a:t>
            </a:r>
            <a:r>
              <a:rPr lang="en-US" altLang="ar-EG" sz="2000"/>
              <a:t>Data space can be pruned at the initial pattern mining process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ar-EG" sz="2000">
                <a:solidFill>
                  <a:schemeClr val="tx2"/>
                </a:solidFill>
              </a:rPr>
              <a:t>Data anti-monotonic</a:t>
            </a:r>
            <a:r>
              <a:rPr lang="en-US" altLang="ar-EG" sz="2000"/>
              <a:t>: If a transaction t does not satisfy c, t can be pruned from its further mining</a:t>
            </a:r>
          </a:p>
        </p:txBody>
      </p:sp>
    </p:spTree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C3AE4075-5170-4321-AF19-D5CBD97B9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D408FA6-E5B0-43EA-BDAD-3167F52CE9CE}" type="slidenum">
              <a:rPr lang="en-US" altLang="ar-EG" sz="1200"/>
              <a:pPr eaLnBrk="1" hangingPunct="1"/>
              <a:t>23</a:t>
            </a:fld>
            <a:endParaRPr lang="en-US" altLang="ar-EG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6C5E7A1-AB11-495A-A075-5084CB271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381000"/>
            <a:ext cx="9448800" cy="492125"/>
          </a:xfrm>
        </p:spPr>
        <p:txBody>
          <a:bodyPr/>
          <a:lstStyle/>
          <a:p>
            <a:pPr eaLnBrk="1" hangingPunct="1"/>
            <a:r>
              <a:rPr lang="en-US" altLang="ar-EG" sz="2800"/>
              <a:t>Pattern Space Pruning with Anti-Monotonicity Constraints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051535F-9194-4688-98C8-8CFA386BB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6096000" cy="4902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>
                <a:ea typeface="SimSun" panose="02010600030101010101" pitchFamily="2" charset="-122"/>
              </a:rPr>
              <a:t>A constraint C is </a:t>
            </a:r>
            <a:r>
              <a:rPr lang="en-US" altLang="zh-CN" sz="2000" i="1">
                <a:ea typeface="SimSun" panose="02010600030101010101" pitchFamily="2" charset="-122"/>
              </a:rPr>
              <a:t>anti-monotone</a:t>
            </a:r>
            <a:r>
              <a:rPr lang="en-US" altLang="zh-CN" sz="2000">
                <a:ea typeface="SimSun" panose="02010600030101010101" pitchFamily="2" charset="-122"/>
              </a:rPr>
              <a:t> if the super pattern satisfies C, all of its sub-patterns do so too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/>
              <a:t>In other words, </a:t>
            </a:r>
            <a:r>
              <a:rPr lang="en-US" altLang="ar-EG" sz="2000" i="1"/>
              <a:t>a</a:t>
            </a:r>
            <a:r>
              <a:rPr lang="en-US" altLang="zh-CN" sz="2000" i="1">
                <a:ea typeface="SimSun" panose="02010600030101010101" pitchFamily="2" charset="-122"/>
              </a:rPr>
              <a:t>nti-monotonicity: </a:t>
            </a:r>
            <a:r>
              <a:rPr lang="en-US" altLang="ar-EG" sz="2000"/>
              <a:t>If an itemset S </a:t>
            </a:r>
            <a:r>
              <a:rPr lang="en-US" altLang="ar-EG" sz="2000" b="1"/>
              <a:t>violates</a:t>
            </a:r>
            <a:r>
              <a:rPr lang="en-US" altLang="ar-EG" sz="2000"/>
              <a:t> the constraint, so does any of its superset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>
                <a:sym typeface="Symbol" panose="05050102010706020507" pitchFamily="18" charset="2"/>
              </a:rPr>
              <a:t>Ex. 1. </a:t>
            </a:r>
            <a:r>
              <a:rPr lang="en-US" altLang="ar-EG" sz="2000" i="1">
                <a:sym typeface="Symbol" panose="05050102010706020507" pitchFamily="18" charset="2"/>
              </a:rPr>
              <a:t>sum(S.price)</a:t>
            </a:r>
            <a:r>
              <a:rPr lang="en-US" altLang="ar-EG" sz="2000">
                <a:sym typeface="Symbol" panose="05050102010706020507" pitchFamily="18" charset="2"/>
              </a:rPr>
              <a:t>  </a:t>
            </a:r>
            <a:r>
              <a:rPr lang="en-US" altLang="ar-EG" sz="2000" i="1">
                <a:sym typeface="Symbol" panose="05050102010706020507" pitchFamily="18" charset="2"/>
              </a:rPr>
              <a:t>v</a:t>
            </a:r>
            <a:r>
              <a:rPr lang="en-US" altLang="ar-EG" sz="2000">
                <a:sym typeface="Symbol" panose="05050102010706020507" pitchFamily="18" charset="2"/>
              </a:rPr>
              <a:t>  is </a:t>
            </a:r>
            <a:r>
              <a:rPr lang="en-US" altLang="ar-EG" sz="2000">
                <a:solidFill>
                  <a:schemeClr val="hlink"/>
                </a:solidFill>
                <a:sym typeface="Symbol" panose="05050102010706020507" pitchFamily="18" charset="2"/>
              </a:rPr>
              <a:t>anti-monotone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>
                <a:sym typeface="Symbol" panose="05050102010706020507" pitchFamily="18" charset="2"/>
              </a:rPr>
              <a:t>Ex. 2.</a:t>
            </a:r>
            <a:r>
              <a:rPr lang="en-US" altLang="ar-EG" sz="200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ar-EG" sz="2000">
                <a:sym typeface="Wingdings" panose="05000000000000000000" pitchFamily="2" charset="2"/>
              </a:rPr>
              <a:t>range(S.profit) </a:t>
            </a:r>
            <a:r>
              <a:rPr lang="en-US" altLang="ar-EG" sz="2000">
                <a:sym typeface="Symbol" panose="05050102010706020507" pitchFamily="18" charset="2"/>
              </a:rPr>
              <a:t></a:t>
            </a:r>
            <a:r>
              <a:rPr lang="en-US" altLang="ar-EG" sz="2000">
                <a:sym typeface="Wingdings" panose="05000000000000000000" pitchFamily="2" charset="2"/>
              </a:rPr>
              <a:t> 15 </a:t>
            </a:r>
            <a:r>
              <a:rPr lang="en-US" altLang="ar-EG" sz="2000">
                <a:sym typeface="Symbol" panose="05050102010706020507" pitchFamily="18" charset="2"/>
              </a:rPr>
              <a:t>is </a:t>
            </a:r>
            <a:r>
              <a:rPr lang="en-US" altLang="ar-EG" sz="2000">
                <a:solidFill>
                  <a:schemeClr val="hlink"/>
                </a:solidFill>
                <a:sym typeface="Symbol" panose="05050102010706020507" pitchFamily="18" charset="2"/>
              </a:rPr>
              <a:t>anti-monotone</a:t>
            </a:r>
            <a:endParaRPr lang="en-US" altLang="ar-EG" sz="2000">
              <a:sym typeface="Wingdings" panose="05000000000000000000" pitchFamily="2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ar-EG" sz="2000"/>
              <a:t>Itemset </a:t>
            </a:r>
            <a:r>
              <a:rPr lang="en-US" altLang="ar-EG" sz="2000" i="1"/>
              <a:t>ab </a:t>
            </a:r>
            <a:r>
              <a:rPr lang="en-US" altLang="ar-EG" sz="2000"/>
              <a:t>violates C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2000">
                <a:sym typeface="Wingdings" panose="05000000000000000000" pitchFamily="2" charset="2"/>
              </a:rPr>
              <a:t>So does every superset of </a:t>
            </a:r>
            <a:r>
              <a:rPr lang="en-US" altLang="ar-EG" sz="2000" i="1">
                <a:sym typeface="Wingdings" panose="05000000000000000000" pitchFamily="2" charset="2"/>
              </a:rPr>
              <a:t>ab</a:t>
            </a:r>
            <a:endParaRPr lang="en-US" altLang="ar-EG" sz="200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ar-EG" sz="2000">
                <a:sym typeface="Symbol" panose="05050102010706020507" pitchFamily="18" charset="2"/>
              </a:rPr>
              <a:t>Ex. 3.</a:t>
            </a:r>
            <a:r>
              <a:rPr lang="en-US" altLang="ar-EG" sz="2000" i="1">
                <a:sym typeface="Symbol" panose="05050102010706020507" pitchFamily="18" charset="2"/>
              </a:rPr>
              <a:t> sum(S.Price) </a:t>
            </a:r>
            <a:r>
              <a:rPr lang="en-US" altLang="ar-EG" sz="2000">
                <a:sym typeface="Symbol" panose="05050102010706020507" pitchFamily="18" charset="2"/>
              </a:rPr>
              <a:t> </a:t>
            </a:r>
            <a:r>
              <a:rPr lang="en-US" altLang="ar-EG" sz="2000" i="1">
                <a:sym typeface="Symbol" panose="05050102010706020507" pitchFamily="18" charset="2"/>
              </a:rPr>
              <a:t>v</a:t>
            </a:r>
            <a:r>
              <a:rPr lang="en-US" altLang="ar-EG" sz="2000">
                <a:sym typeface="Symbol" panose="05050102010706020507" pitchFamily="18" charset="2"/>
              </a:rPr>
              <a:t>  is </a:t>
            </a:r>
            <a:r>
              <a:rPr lang="en-US" altLang="ar-EG" sz="2000">
                <a:solidFill>
                  <a:schemeClr val="hlink"/>
                </a:solidFill>
                <a:sym typeface="Symbol" panose="05050102010706020507" pitchFamily="18" charset="2"/>
              </a:rPr>
              <a:t>not anti-monotone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>
                <a:sym typeface="Symbol" panose="05050102010706020507" pitchFamily="18" charset="2"/>
              </a:rPr>
              <a:t>Ex. 4. </a:t>
            </a:r>
            <a:r>
              <a:rPr lang="en-US" altLang="ar-EG" sz="2000" i="1">
                <a:sym typeface="Symbol" panose="05050102010706020507" pitchFamily="18" charset="2"/>
              </a:rPr>
              <a:t>support count</a:t>
            </a:r>
            <a:r>
              <a:rPr lang="en-US" altLang="ar-EG" sz="2000">
                <a:sym typeface="Symbol" panose="05050102010706020507" pitchFamily="18" charset="2"/>
              </a:rPr>
              <a:t>  is anti-monotone: core property used in Apriori</a:t>
            </a:r>
          </a:p>
        </p:txBody>
      </p:sp>
      <p:graphicFrame>
        <p:nvGraphicFramePr>
          <p:cNvPr id="1562628" name="Group 4">
            <a:extLst>
              <a:ext uri="{FF2B5EF4-FFF2-40B4-BE49-F238E27FC236}">
                <a16:creationId xmlns:a16="http://schemas.microsoft.com/office/drawing/2014/main" id="{F70EDF87-BB0B-4785-B9F6-6D62D73017EA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76400"/>
          <a:ext cx="2465388" cy="1746250"/>
        </p:xfrm>
        <a:graphic>
          <a:graphicData uri="http://schemas.openxmlformats.org/drawingml/2006/table">
            <a:tbl>
              <a:tblPr/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d, e, f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f, g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49" name="Text Box 24">
            <a:extLst>
              <a:ext uri="{FF2B5EF4-FFF2-40B4-BE49-F238E27FC236}">
                <a16:creationId xmlns:a16="http://schemas.microsoft.com/office/drawing/2014/main" id="{3EA395A8-836F-4C9C-80E4-64E526A8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219200"/>
            <a:ext cx="2297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ar-EG" sz="2000">
                <a:latin typeface="Times New Roman" panose="02020603050405020304" pitchFamily="18" charset="0"/>
              </a:rPr>
              <a:t>TDB (min_sup=2)</a:t>
            </a:r>
          </a:p>
        </p:txBody>
      </p:sp>
      <p:graphicFrame>
        <p:nvGraphicFramePr>
          <p:cNvPr id="1562681" name="Group 57">
            <a:extLst>
              <a:ext uri="{FF2B5EF4-FFF2-40B4-BE49-F238E27FC236}">
                <a16:creationId xmlns:a16="http://schemas.microsoft.com/office/drawing/2014/main" id="{8805FEA9-8353-474E-80F4-59D2AF868C7D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581400"/>
          <a:ext cx="1752600" cy="32639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03A8C537-59DA-45E9-9D25-93D1EFC82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147CF4-68C9-445D-9F92-0A64E6B4C850}" type="slidenum">
              <a:rPr lang="en-US" altLang="ar-EG" sz="1200"/>
              <a:pPr eaLnBrk="1" hangingPunct="1"/>
              <a:t>24</a:t>
            </a:fld>
            <a:endParaRPr lang="en-US" altLang="ar-EG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E64811E-9BC0-4C6B-B315-2BC020194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448800" cy="609600"/>
          </a:xfrm>
        </p:spPr>
        <p:txBody>
          <a:bodyPr/>
          <a:lstStyle/>
          <a:p>
            <a:pPr eaLnBrk="1" hangingPunct="1"/>
            <a:r>
              <a:rPr lang="en-US" altLang="ar-EG" sz="2800"/>
              <a:t>Pattern Space Pruning with Monotonicity Constraints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921529E-3ECE-481D-AAED-02B41700E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9436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A constraint C is </a:t>
            </a:r>
            <a:r>
              <a:rPr lang="en-US" altLang="zh-CN" sz="2000" i="1">
                <a:ea typeface="SimSun" panose="02010600030101010101" pitchFamily="2" charset="-122"/>
              </a:rPr>
              <a:t>monotone</a:t>
            </a:r>
            <a:r>
              <a:rPr lang="en-US" altLang="zh-CN" sz="2000">
                <a:ea typeface="SimSun" panose="02010600030101010101" pitchFamily="2" charset="-122"/>
              </a:rPr>
              <a:t> if the pattern satisfies C, we do not need to check C in subsequent mining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/>
              <a:t>Alternatively, monotonicity: </a:t>
            </a:r>
            <a:r>
              <a:rPr lang="en-US" altLang="ar-EG" sz="2000" i="1"/>
              <a:t>If an itemset S </a:t>
            </a:r>
            <a:r>
              <a:rPr lang="en-US" altLang="ar-EG" sz="2000" b="1" i="1"/>
              <a:t>satisfies</a:t>
            </a:r>
            <a:r>
              <a:rPr lang="en-US" altLang="ar-EG" sz="2000" i="1"/>
              <a:t> the constraint, so does any of its superset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>
                <a:sym typeface="Symbol" panose="05050102010706020507" pitchFamily="18" charset="2"/>
              </a:rPr>
              <a:t>Ex. 1.</a:t>
            </a:r>
            <a:r>
              <a:rPr lang="en-US" altLang="ar-EG" sz="2000" i="1">
                <a:sym typeface="Symbol" panose="05050102010706020507" pitchFamily="18" charset="2"/>
              </a:rPr>
              <a:t> sum(S.Price)</a:t>
            </a:r>
            <a:r>
              <a:rPr lang="en-US" altLang="ar-EG" sz="2000">
                <a:sym typeface="Symbol" panose="05050102010706020507" pitchFamily="18" charset="2"/>
              </a:rPr>
              <a:t>  </a:t>
            </a:r>
            <a:r>
              <a:rPr lang="en-US" altLang="ar-EG" sz="2000" i="1">
                <a:sym typeface="Symbol" panose="05050102010706020507" pitchFamily="18" charset="2"/>
              </a:rPr>
              <a:t>v</a:t>
            </a:r>
            <a:r>
              <a:rPr lang="en-US" altLang="ar-EG" sz="2000">
                <a:sym typeface="Symbol" panose="05050102010706020507" pitchFamily="18" charset="2"/>
              </a:rPr>
              <a:t>  is </a:t>
            </a:r>
            <a:r>
              <a:rPr lang="en-US" altLang="ar-EG" sz="2000">
                <a:solidFill>
                  <a:schemeClr val="hlink"/>
                </a:solidFill>
                <a:sym typeface="Symbol" panose="05050102010706020507" pitchFamily="18" charset="2"/>
              </a:rPr>
              <a:t>monotone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>
                <a:sym typeface="Wingdings" panose="05000000000000000000" pitchFamily="2" charset="2"/>
              </a:rPr>
              <a:t>Ex. 2.</a:t>
            </a:r>
            <a:r>
              <a:rPr lang="en-US" altLang="ar-EG" sz="2000" i="1">
                <a:sym typeface="Wingdings" panose="05000000000000000000" pitchFamily="2" charset="2"/>
              </a:rPr>
              <a:t> min(S.Price) </a:t>
            </a:r>
            <a:r>
              <a:rPr lang="en-US" altLang="ar-EG" sz="2000">
                <a:sym typeface="Symbol" panose="05050102010706020507" pitchFamily="18" charset="2"/>
              </a:rPr>
              <a:t></a:t>
            </a:r>
            <a:r>
              <a:rPr lang="en-US" altLang="ar-EG" sz="2000" i="1">
                <a:sym typeface="Wingdings" panose="05000000000000000000" pitchFamily="2" charset="2"/>
              </a:rPr>
              <a:t> v  </a:t>
            </a:r>
            <a:r>
              <a:rPr lang="en-US" altLang="ar-EG" sz="2000">
                <a:sym typeface="Symbol" panose="05050102010706020507" pitchFamily="18" charset="2"/>
              </a:rPr>
              <a:t>is </a:t>
            </a:r>
            <a:r>
              <a:rPr lang="en-US" altLang="ar-EG" sz="2000">
                <a:solidFill>
                  <a:schemeClr val="hlink"/>
                </a:solidFill>
                <a:sym typeface="Symbol" panose="05050102010706020507" pitchFamily="18" charset="2"/>
              </a:rPr>
              <a:t>monotone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>
                <a:sym typeface="Wingdings" panose="05000000000000000000" pitchFamily="2" charset="2"/>
              </a:rPr>
              <a:t>Ex. 3. C: range(S.profit) </a:t>
            </a:r>
            <a:r>
              <a:rPr lang="en-US" altLang="ar-EG" sz="2000">
                <a:sym typeface="Symbol" panose="05050102010706020507" pitchFamily="18" charset="2"/>
              </a:rPr>
              <a:t></a:t>
            </a:r>
            <a:r>
              <a:rPr lang="en-US" altLang="ar-EG" sz="2000">
                <a:sym typeface="Wingdings" panose="05000000000000000000" pitchFamily="2" charset="2"/>
              </a:rPr>
              <a:t> 15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Itemset </a:t>
            </a:r>
            <a:r>
              <a:rPr lang="en-US" altLang="ar-EG" sz="2000" i="1"/>
              <a:t>ab </a:t>
            </a:r>
            <a:r>
              <a:rPr lang="en-US" altLang="ar-EG" sz="2000"/>
              <a:t>satisfies C</a:t>
            </a:r>
            <a:endParaRPr lang="en-US" altLang="ar-EG" sz="2000">
              <a:sym typeface="Wingdings" panose="05000000000000000000" pitchFamily="2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>
                <a:sym typeface="Wingdings" panose="05000000000000000000" pitchFamily="2" charset="2"/>
              </a:rPr>
              <a:t>So does every superset of </a:t>
            </a:r>
            <a:r>
              <a:rPr lang="en-US" altLang="ar-EG" sz="2000" i="1">
                <a:sym typeface="Wingdings" panose="05000000000000000000" pitchFamily="2" charset="2"/>
              </a:rPr>
              <a:t>ab</a:t>
            </a:r>
          </a:p>
        </p:txBody>
      </p:sp>
      <p:graphicFrame>
        <p:nvGraphicFramePr>
          <p:cNvPr id="1563652" name="Group 4">
            <a:extLst>
              <a:ext uri="{FF2B5EF4-FFF2-40B4-BE49-F238E27FC236}">
                <a16:creationId xmlns:a16="http://schemas.microsoft.com/office/drawing/2014/main" id="{7F40B5F0-1DFE-4F87-91C7-5045F5ED2129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00200"/>
          <a:ext cx="2514600" cy="1844675"/>
        </p:xfrm>
        <a:graphic>
          <a:graphicData uri="http://schemas.openxmlformats.org/drawingml/2006/table">
            <a:tbl>
              <a:tblPr/>
              <a:tblGrid>
                <a:gridCol w="74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d, e, f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f, g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3" name="Text Box 24">
            <a:extLst>
              <a:ext uri="{FF2B5EF4-FFF2-40B4-BE49-F238E27FC236}">
                <a16:creationId xmlns:a16="http://schemas.microsoft.com/office/drawing/2014/main" id="{6EA51022-19FA-46AB-9AF0-FA8034E6B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203325"/>
            <a:ext cx="206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ar-EG" sz="2000">
                <a:latin typeface="Times New Roman" panose="02020603050405020304" pitchFamily="18" charset="0"/>
              </a:rPr>
              <a:t>TDB (min_sup=2)</a:t>
            </a:r>
          </a:p>
        </p:txBody>
      </p:sp>
      <p:graphicFrame>
        <p:nvGraphicFramePr>
          <p:cNvPr id="1563705" name="Group 57">
            <a:extLst>
              <a:ext uri="{FF2B5EF4-FFF2-40B4-BE49-F238E27FC236}">
                <a16:creationId xmlns:a16="http://schemas.microsoft.com/office/drawing/2014/main" id="{E75CF265-E86C-4F2C-99B3-3894807DBEBE}"/>
              </a:ext>
            </a:extLst>
          </p:cNvPr>
          <p:cNvGraphicFramePr>
            <a:graphicFrameLocks noGrp="1"/>
          </p:cNvGraphicFramePr>
          <p:nvPr/>
        </p:nvGraphicFramePr>
        <p:xfrm>
          <a:off x="7086600" y="3581400"/>
          <a:ext cx="1600200" cy="3260725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7CABA10E-956B-4F43-8CB4-2952BFCF26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355660B-6F97-4F51-BB8C-97E6CEFAA952}" type="slidenum">
              <a:rPr lang="en-US" altLang="ar-EG" sz="1200"/>
              <a:pPr eaLnBrk="1" hangingPunct="1"/>
              <a:t>25</a:t>
            </a:fld>
            <a:endParaRPr lang="en-US" altLang="ar-EG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96EE3D2-3E3A-4A13-9931-F12B688BE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228600"/>
            <a:ext cx="9296400" cy="6096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Data Space Pruning with Data Anti-monotonicity</a:t>
            </a:r>
            <a:endParaRPr lang="en-US" altLang="ar-EG" sz="3200">
              <a:ea typeface="SimSun" panose="02010600030101010101" pitchFamily="2" charset="-122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B3D753D-1CB8-4B14-89B9-B6D3DE990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63246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A constraint c is </a:t>
            </a:r>
            <a:r>
              <a:rPr lang="en-US" altLang="zh-CN" sz="2000" i="1">
                <a:ea typeface="SimSun" panose="02010600030101010101" pitchFamily="2" charset="-122"/>
              </a:rPr>
              <a:t>data anti-monotone</a:t>
            </a:r>
            <a:r>
              <a:rPr lang="en-US" altLang="zh-CN" sz="2000">
                <a:ea typeface="SimSun" panose="02010600030101010101" pitchFamily="2" charset="-122"/>
              </a:rPr>
              <a:t> if for a pattern p cannot satisfy a transaction t under c, p’s superset cannot satisfy t under c either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The key for data anti-monotone is </a:t>
            </a:r>
            <a:r>
              <a:rPr lang="en-US" altLang="zh-CN" sz="2000" i="1">
                <a:ea typeface="SimSun" panose="02010600030101010101" pitchFamily="2" charset="-122"/>
              </a:rPr>
              <a:t>recursive data reduction</a:t>
            </a:r>
            <a:endParaRPr lang="en-US" altLang="zh-CN" sz="200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ar-EG" sz="2000"/>
              <a:t>Ex. 1. </a:t>
            </a:r>
            <a:r>
              <a:rPr lang="en-US" altLang="ar-EG" sz="2000" i="1">
                <a:sym typeface="Symbol" panose="05050102010706020507" pitchFamily="18" charset="2"/>
              </a:rPr>
              <a:t>sum(S.Price)</a:t>
            </a:r>
            <a:r>
              <a:rPr lang="en-US" altLang="ar-EG" sz="2000">
                <a:sym typeface="Symbol" panose="05050102010706020507" pitchFamily="18" charset="2"/>
              </a:rPr>
              <a:t>  </a:t>
            </a:r>
            <a:r>
              <a:rPr lang="en-US" altLang="ar-EG" sz="2000" i="1">
                <a:sym typeface="Symbol" panose="05050102010706020507" pitchFamily="18" charset="2"/>
              </a:rPr>
              <a:t>v</a:t>
            </a:r>
            <a:r>
              <a:rPr lang="en-US" altLang="ar-EG" sz="2000">
                <a:sym typeface="Symbol" panose="05050102010706020507" pitchFamily="18" charset="2"/>
              </a:rPr>
              <a:t>  is data anti-monotone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/>
              <a:t>Ex. 2. </a:t>
            </a:r>
            <a:r>
              <a:rPr lang="en-US" altLang="ar-EG" sz="2000" i="1">
                <a:sym typeface="Wingdings" panose="05000000000000000000" pitchFamily="2" charset="2"/>
              </a:rPr>
              <a:t>min(S.Price) </a:t>
            </a:r>
            <a:r>
              <a:rPr lang="en-US" altLang="ar-EG" sz="2000">
                <a:sym typeface="Symbol" panose="05050102010706020507" pitchFamily="18" charset="2"/>
              </a:rPr>
              <a:t></a:t>
            </a:r>
            <a:r>
              <a:rPr lang="en-US" altLang="ar-EG" sz="2000" i="1">
                <a:sym typeface="Wingdings" panose="05000000000000000000" pitchFamily="2" charset="2"/>
              </a:rPr>
              <a:t> v  </a:t>
            </a:r>
            <a:r>
              <a:rPr lang="en-US" altLang="ar-EG" sz="2000">
                <a:sym typeface="Symbol" panose="05050102010706020507" pitchFamily="18" charset="2"/>
              </a:rPr>
              <a:t>is data anti-monotone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>
                <a:sym typeface="Wingdings" panose="05000000000000000000" pitchFamily="2" charset="2"/>
              </a:rPr>
              <a:t>Ex. 3. C: </a:t>
            </a:r>
            <a:r>
              <a:rPr lang="en-US" altLang="ar-EG" sz="2000" i="1">
                <a:sym typeface="Wingdings" panose="05000000000000000000" pitchFamily="2" charset="2"/>
              </a:rPr>
              <a:t>range(S.profit) </a:t>
            </a:r>
            <a:r>
              <a:rPr lang="en-US" altLang="ar-EG" sz="2000" i="1">
                <a:sym typeface="Symbol" panose="05050102010706020507" pitchFamily="18" charset="2"/>
              </a:rPr>
              <a:t></a:t>
            </a:r>
            <a:r>
              <a:rPr lang="en-US" altLang="ar-EG" sz="2000" i="1">
                <a:sym typeface="Wingdings" panose="05000000000000000000" pitchFamily="2" charset="2"/>
              </a:rPr>
              <a:t> 25</a:t>
            </a:r>
            <a:r>
              <a:rPr lang="en-US" altLang="ar-EG" sz="2000">
                <a:sym typeface="Wingdings" panose="05000000000000000000" pitchFamily="2" charset="2"/>
              </a:rPr>
              <a:t> is data anti-monotone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Itemset {b, c}’s projected DB: </a:t>
            </a:r>
            <a:r>
              <a:rPr lang="en-US" altLang="ar-EG" sz="2000" i="1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ar-EG" sz="1800"/>
              <a:t>T10’: {d, f, h},  T20’: {d, f, g, h}, T30’: {d, f, g}</a:t>
            </a:r>
            <a:endParaRPr lang="en-US" altLang="ar-EG" sz="1800">
              <a:sym typeface="Wingdings" panose="05000000000000000000" pitchFamily="2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>
                <a:sym typeface="Wingdings" panose="05000000000000000000" pitchFamily="2" charset="2"/>
              </a:rPr>
              <a:t>since C cannot satisfy T10’, T10’ can be pruned</a:t>
            </a:r>
          </a:p>
        </p:txBody>
      </p:sp>
      <p:graphicFrame>
        <p:nvGraphicFramePr>
          <p:cNvPr id="1844228" name="Group 4">
            <a:extLst>
              <a:ext uri="{FF2B5EF4-FFF2-40B4-BE49-F238E27FC236}">
                <a16:creationId xmlns:a16="http://schemas.microsoft.com/office/drawing/2014/main" id="{0FBA3D1A-D572-4847-92FE-F8609ACCFC32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63700"/>
          <a:ext cx="2514600" cy="1844675"/>
        </p:xfrm>
        <a:graphic>
          <a:graphicData uri="http://schemas.openxmlformats.org/drawingml/2006/table">
            <a:tbl>
              <a:tblPr/>
              <a:tblGrid>
                <a:gridCol w="74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f, h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f, g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97" name="Text Box 24">
            <a:extLst>
              <a:ext uri="{FF2B5EF4-FFF2-40B4-BE49-F238E27FC236}">
                <a16:creationId xmlns:a16="http://schemas.microsoft.com/office/drawing/2014/main" id="{8CBD23B2-A9FB-4A2F-97ED-0F8D30E96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203325"/>
            <a:ext cx="206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ar-EG" sz="2000">
                <a:latin typeface="Times New Roman" panose="02020603050405020304" pitchFamily="18" charset="0"/>
              </a:rPr>
              <a:t>TDB (min_sup=2)</a:t>
            </a:r>
          </a:p>
        </p:txBody>
      </p:sp>
      <p:graphicFrame>
        <p:nvGraphicFramePr>
          <p:cNvPr id="1844281" name="Group 57">
            <a:extLst>
              <a:ext uri="{FF2B5EF4-FFF2-40B4-BE49-F238E27FC236}">
                <a16:creationId xmlns:a16="http://schemas.microsoft.com/office/drawing/2014/main" id="{BA236143-8160-4B71-AF5A-01DC1B54E042}"/>
              </a:ext>
            </a:extLst>
          </p:cNvPr>
          <p:cNvGraphicFramePr>
            <a:graphicFrameLocks noGrp="1"/>
          </p:cNvGraphicFramePr>
          <p:nvPr/>
        </p:nvGraphicFramePr>
        <p:xfrm>
          <a:off x="7086600" y="3581400"/>
          <a:ext cx="1600200" cy="3260725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1A32191-F3C5-48A0-ABCD-626D081CB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F076A2C-E938-4FA1-A5E2-F3C310FFEC8A}" type="slidenum">
              <a:rPr lang="en-US" altLang="ar-EG" sz="1200"/>
              <a:pPr eaLnBrk="1" hangingPunct="1"/>
              <a:t>26</a:t>
            </a:fld>
            <a:endParaRPr lang="en-US" altLang="ar-EG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73E5285-029A-4BE9-B911-754598BA9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ar-EG"/>
              <a:t>Pattern Space Pruning with Succinctness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AE85785-49EE-44F0-A404-E6CCCD3D6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ar-EG" sz="2400"/>
              <a:t>Succinctness: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400"/>
              <a:t>Given </a:t>
            </a:r>
            <a:r>
              <a:rPr lang="en-US" altLang="ar-EG" sz="2400" i="1"/>
              <a:t>A</a:t>
            </a:r>
            <a:r>
              <a:rPr lang="en-US" altLang="ar-EG" sz="2400" i="1" baseline="-25000"/>
              <a:t>1, </a:t>
            </a:r>
            <a:r>
              <a:rPr lang="en-US" altLang="ar-EG" sz="2400"/>
              <a:t>the set of items satisfying a succinctness constraint </a:t>
            </a:r>
            <a:r>
              <a:rPr lang="en-US" altLang="ar-EG" sz="2400" i="1"/>
              <a:t>C</a:t>
            </a:r>
            <a:r>
              <a:rPr lang="en-US" altLang="ar-EG" sz="2400"/>
              <a:t>, then any set </a:t>
            </a:r>
            <a:r>
              <a:rPr lang="en-US" altLang="ar-EG" sz="2400" i="1"/>
              <a:t>S </a:t>
            </a:r>
            <a:r>
              <a:rPr lang="en-US" altLang="ar-EG" sz="2400"/>
              <a:t>satisfying </a:t>
            </a:r>
            <a:r>
              <a:rPr lang="en-US" altLang="ar-EG" sz="2400" i="1"/>
              <a:t>C</a:t>
            </a:r>
            <a:r>
              <a:rPr lang="en-US" altLang="ar-EG" sz="2400"/>
              <a:t> is based on </a:t>
            </a:r>
            <a:r>
              <a:rPr lang="en-US" altLang="ar-EG" sz="2400" i="1"/>
              <a:t>A</a:t>
            </a:r>
            <a:r>
              <a:rPr lang="en-US" altLang="ar-EG" sz="2400" i="1" baseline="-25000"/>
              <a:t>1</a:t>
            </a:r>
            <a:r>
              <a:rPr lang="en-US" altLang="ar-EG" sz="2400"/>
              <a:t> , i.e., </a:t>
            </a:r>
            <a:r>
              <a:rPr lang="en-US" altLang="ar-EG" sz="2400" i="1"/>
              <a:t>S</a:t>
            </a:r>
            <a:r>
              <a:rPr lang="en-US" altLang="ar-EG" sz="2400"/>
              <a:t> contains a subset belonging to </a:t>
            </a:r>
            <a:r>
              <a:rPr lang="en-US" altLang="ar-EG" sz="2400" i="1"/>
              <a:t>A</a:t>
            </a:r>
            <a:r>
              <a:rPr lang="en-US" altLang="ar-EG" sz="2400" i="1" baseline="-25000"/>
              <a:t>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400"/>
              <a:t>Idea: Without looking at the transaction database, whether an itemset </a:t>
            </a:r>
            <a:r>
              <a:rPr lang="en-US" altLang="ar-EG" sz="2400" i="1"/>
              <a:t>S </a:t>
            </a:r>
            <a:r>
              <a:rPr lang="en-US" altLang="ar-EG" sz="2400"/>
              <a:t>satisfies constraint C can be determined based on the selection of items</a:t>
            </a:r>
            <a:r>
              <a:rPr lang="en-US" altLang="ar-EG" sz="2400">
                <a:sym typeface="Symbol" panose="05050102010706020507" pitchFamily="18" charset="2"/>
              </a:rPr>
              <a:t>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400" i="1">
                <a:sym typeface="Symbol" panose="05050102010706020507" pitchFamily="18" charset="2"/>
              </a:rPr>
              <a:t>min</a:t>
            </a:r>
            <a:r>
              <a:rPr lang="en-US" altLang="ar-EG" sz="2400">
                <a:sym typeface="Symbol" panose="05050102010706020507" pitchFamily="18" charset="2"/>
              </a:rPr>
              <a:t>(</a:t>
            </a:r>
            <a:r>
              <a:rPr lang="en-US" altLang="ar-EG" sz="2400" i="1">
                <a:sym typeface="Symbol" panose="05050102010706020507" pitchFamily="18" charset="2"/>
              </a:rPr>
              <a:t>S.Price</a:t>
            </a:r>
            <a:r>
              <a:rPr lang="en-US" altLang="ar-EG" sz="2400">
                <a:sym typeface="Symbol" panose="05050102010706020507" pitchFamily="18" charset="2"/>
              </a:rPr>
              <a:t>)</a:t>
            </a:r>
            <a:r>
              <a:rPr lang="en-US" altLang="ar-EG" sz="2400" i="1">
                <a:sym typeface="Symbol" panose="05050102010706020507" pitchFamily="18" charset="2"/>
              </a:rPr>
              <a:t> </a:t>
            </a:r>
            <a:r>
              <a:rPr lang="en-US" altLang="ar-EG" sz="2400">
                <a:sym typeface="Symbol" panose="05050102010706020507" pitchFamily="18" charset="2"/>
              </a:rPr>
              <a:t> </a:t>
            </a:r>
            <a:r>
              <a:rPr lang="en-US" altLang="ar-EG" sz="2400" i="1">
                <a:sym typeface="Symbol" panose="05050102010706020507" pitchFamily="18" charset="2"/>
              </a:rPr>
              <a:t>v</a:t>
            </a:r>
            <a:r>
              <a:rPr lang="en-US" altLang="ar-EG" sz="2400">
                <a:sym typeface="Symbol" panose="05050102010706020507" pitchFamily="18" charset="2"/>
              </a:rPr>
              <a:t>  is succinct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400" i="1">
                <a:sym typeface="Symbol" panose="05050102010706020507" pitchFamily="18" charset="2"/>
              </a:rPr>
              <a:t>sum</a:t>
            </a:r>
            <a:r>
              <a:rPr lang="en-US" altLang="ar-EG" sz="2400">
                <a:sym typeface="Symbol" panose="05050102010706020507" pitchFamily="18" charset="2"/>
              </a:rPr>
              <a:t>(</a:t>
            </a:r>
            <a:r>
              <a:rPr lang="en-US" altLang="ar-EG" sz="2400" i="1">
                <a:sym typeface="Symbol" panose="05050102010706020507" pitchFamily="18" charset="2"/>
              </a:rPr>
              <a:t>S.Price</a:t>
            </a:r>
            <a:r>
              <a:rPr lang="en-US" altLang="ar-EG" sz="2400">
                <a:sym typeface="Symbol" panose="05050102010706020507" pitchFamily="18" charset="2"/>
              </a:rPr>
              <a:t>)  </a:t>
            </a:r>
            <a:r>
              <a:rPr lang="en-US" altLang="ar-EG" sz="2400" i="1">
                <a:sym typeface="Symbol" panose="05050102010706020507" pitchFamily="18" charset="2"/>
              </a:rPr>
              <a:t>v</a:t>
            </a:r>
            <a:r>
              <a:rPr lang="en-US" altLang="ar-EG" sz="2400">
                <a:sym typeface="Symbol" panose="05050102010706020507" pitchFamily="18" charset="2"/>
              </a:rPr>
              <a:t>  is not succinct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400"/>
              <a:t>Optimization: If </a:t>
            </a:r>
            <a:r>
              <a:rPr lang="en-US" altLang="ar-EG" sz="2400" i="1"/>
              <a:t>C</a:t>
            </a:r>
            <a:r>
              <a:rPr lang="en-US" altLang="ar-EG" sz="2400"/>
              <a:t> is succinct, </a:t>
            </a:r>
            <a:r>
              <a:rPr lang="en-US" altLang="ar-EG" sz="2400" i="1"/>
              <a:t>C</a:t>
            </a:r>
            <a:r>
              <a:rPr lang="en-US" altLang="ar-EG" sz="2400"/>
              <a:t> is pre-counting pushable</a:t>
            </a:r>
          </a:p>
        </p:txBody>
      </p:sp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ED299B7A-7D83-4575-8144-8741A6A9F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78AD1B-3E6B-454B-9D4F-16D2D28977F3}" type="slidenum">
              <a:rPr lang="en-US" altLang="ar-EG" sz="1200"/>
              <a:pPr eaLnBrk="1" hangingPunct="1"/>
              <a:t>27</a:t>
            </a:fld>
            <a:endParaRPr lang="en-US" altLang="ar-EG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BF0B20E-D661-4E94-8573-690CD65AF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09600"/>
          </a:xfrm>
        </p:spPr>
        <p:txBody>
          <a:bodyPr/>
          <a:lstStyle/>
          <a:p>
            <a:pPr eaLnBrk="1" hangingPunct="1"/>
            <a:r>
              <a:rPr lang="en-US" altLang="ar-EG"/>
              <a:t>Naïve Algorithm: Apriori + Constraint </a:t>
            </a:r>
          </a:p>
        </p:txBody>
      </p:sp>
      <p:graphicFrame>
        <p:nvGraphicFramePr>
          <p:cNvPr id="30724" name="Object 3">
            <a:extLst>
              <a:ext uri="{FF2B5EF4-FFF2-40B4-BE49-F238E27FC236}">
                <a16:creationId xmlns:a16="http://schemas.microsoft.com/office/drawing/2014/main" id="{50981B84-B6FA-41B5-AB99-5AA000691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213" y="1795463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795463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>
            <a:extLst>
              <a:ext uri="{FF2B5EF4-FFF2-40B4-BE49-F238E27FC236}">
                <a16:creationId xmlns:a16="http://schemas.microsoft.com/office/drawing/2014/main" id="{0B6E0090-9045-4BA8-AA81-4904E6F3B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1389063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>
                <a:latin typeface="Times New Roman" panose="02020603050405020304" pitchFamily="18" charset="0"/>
              </a:rPr>
              <a:t>Database D</a:t>
            </a:r>
          </a:p>
        </p:txBody>
      </p:sp>
      <p:graphicFrame>
        <p:nvGraphicFramePr>
          <p:cNvPr id="30726" name="Object 5">
            <a:extLst>
              <a:ext uri="{FF2B5EF4-FFF2-40B4-BE49-F238E27FC236}">
                <a16:creationId xmlns:a16="http://schemas.microsoft.com/office/drawing/2014/main" id="{6AC32D27-AB03-463E-B53A-8275E321C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2313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619701" imgH="2086337" progId="Excel.Sheet.8">
                  <p:embed/>
                </p:oleObj>
              </mc:Choice>
              <mc:Fallback>
                <p:oleObj name="Worksheet" r:id="rId5" imgW="1619701" imgH="2086337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6">
            <a:extLst>
              <a:ext uri="{FF2B5EF4-FFF2-40B4-BE49-F238E27FC236}">
                <a16:creationId xmlns:a16="http://schemas.microsoft.com/office/drawing/2014/main" id="{C339BE81-61E9-45C3-967B-88A5BDEBE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4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619701" imgH="1743437" progId="Excel.Sheet.8">
                  <p:embed/>
                </p:oleObj>
              </mc:Choice>
              <mc:Fallback>
                <p:oleObj name="Worksheet" r:id="rId7" imgW="1619701" imgH="1743437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7">
            <a:extLst>
              <a:ext uri="{FF2B5EF4-FFF2-40B4-BE49-F238E27FC236}">
                <a16:creationId xmlns:a16="http://schemas.microsoft.com/office/drawing/2014/main" id="{F5C8A97B-42C1-4DB9-856B-22BAC4548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22733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30729" name="Line 8">
            <a:extLst>
              <a:ext uri="{FF2B5EF4-FFF2-40B4-BE49-F238E27FC236}">
                <a16:creationId xmlns:a16="http://schemas.microsoft.com/office/drawing/2014/main" id="{BBD7F205-468C-443B-AA6B-B5AA60295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A455D65A-7A88-485E-BBB2-4409225F1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C</a:t>
            </a:r>
            <a:r>
              <a:rPr lang="en-US" altLang="ar-EG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31" name="Text Box 10">
            <a:extLst>
              <a:ext uri="{FF2B5EF4-FFF2-40B4-BE49-F238E27FC236}">
                <a16:creationId xmlns:a16="http://schemas.microsoft.com/office/drawing/2014/main" id="{0D549B23-D4E3-4193-B0A3-A6790E691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L</a:t>
            </a:r>
            <a:r>
              <a:rPr lang="en-US" altLang="ar-EG" i="1" baseline="-25000"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0732" name="Object 11">
            <a:extLst>
              <a:ext uri="{FF2B5EF4-FFF2-40B4-BE49-F238E27FC236}">
                <a16:creationId xmlns:a16="http://schemas.microsoft.com/office/drawing/2014/main" id="{7525497F-29D6-40A3-8BA5-C51D7EAFB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0350" y="3381375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990961" imgH="2429237" progId="Excel.Sheet.8">
                  <p:embed/>
                </p:oleObj>
              </mc:Choice>
              <mc:Fallback>
                <p:oleObj name="Worksheet" r:id="rId9" imgW="990961" imgH="2429237" progId="Excel.Shee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381375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2">
            <a:extLst>
              <a:ext uri="{FF2B5EF4-FFF2-40B4-BE49-F238E27FC236}">
                <a16:creationId xmlns:a16="http://schemas.microsoft.com/office/drawing/2014/main" id="{A4123FFE-C92E-45C0-A341-02E4ED291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1581421" imgH="2429237" progId="Excel.Sheet.8">
                  <p:embed/>
                </p:oleObj>
              </mc:Choice>
              <mc:Fallback>
                <p:oleObj name="Worksheet" r:id="rId11" imgW="1581421" imgH="2429237" progId="Excel.Shee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3">
            <a:extLst>
              <a:ext uri="{FF2B5EF4-FFF2-40B4-BE49-F238E27FC236}">
                <a16:creationId xmlns:a16="http://schemas.microsoft.com/office/drawing/2014/main" id="{AC48F37D-441D-4168-9D77-495329F5D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3756025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1581421" imgH="1743437" progId="Excel.Sheet.8">
                  <p:embed/>
                </p:oleObj>
              </mc:Choice>
              <mc:Fallback>
                <p:oleObj name="Worksheet" r:id="rId13" imgW="1581421" imgH="1743437" progId="Excel.Shee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756025"/>
                        <a:ext cx="1717675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14">
            <a:extLst>
              <a:ext uri="{FF2B5EF4-FFF2-40B4-BE49-F238E27FC236}">
                <a16:creationId xmlns:a16="http://schemas.microsoft.com/office/drawing/2014/main" id="{84D3E20E-E9FE-4FF1-AFD1-0409F69FC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L</a:t>
            </a:r>
            <a:r>
              <a:rPr lang="en-US" altLang="ar-EG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36" name="Text Box 15">
            <a:extLst>
              <a:ext uri="{FF2B5EF4-FFF2-40B4-BE49-F238E27FC236}">
                <a16:creationId xmlns:a16="http://schemas.microsoft.com/office/drawing/2014/main" id="{558D6CCE-F40C-4655-BD2E-7F51BED3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C</a:t>
            </a:r>
            <a:r>
              <a:rPr lang="en-US" altLang="ar-EG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37" name="Text Box 16">
            <a:extLst>
              <a:ext uri="{FF2B5EF4-FFF2-40B4-BE49-F238E27FC236}">
                <a16:creationId xmlns:a16="http://schemas.microsoft.com/office/drawing/2014/main" id="{7CA58249-B745-4AAC-B2EC-E5C7CFD74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C</a:t>
            </a:r>
            <a:r>
              <a:rPr lang="en-US" altLang="ar-EG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38" name="Line 17">
            <a:extLst>
              <a:ext uri="{FF2B5EF4-FFF2-40B4-BE49-F238E27FC236}">
                <a16:creationId xmlns:a16="http://schemas.microsoft.com/office/drawing/2014/main" id="{8B2CC6E4-A724-4B81-9365-5EBA7F3B3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ar-EG"/>
          </a:p>
        </p:txBody>
      </p:sp>
      <p:sp>
        <p:nvSpPr>
          <p:cNvPr id="30739" name="Text Box 18">
            <a:extLst>
              <a:ext uri="{FF2B5EF4-FFF2-40B4-BE49-F238E27FC236}">
                <a16:creationId xmlns:a16="http://schemas.microsoft.com/office/drawing/2014/main" id="{E9919A5E-59FD-4CC2-9BC0-25368EA3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751263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30740" name="AutoShape 19">
            <a:extLst>
              <a:ext uri="{FF2B5EF4-FFF2-40B4-BE49-F238E27FC236}">
                <a16:creationId xmlns:a16="http://schemas.microsoft.com/office/drawing/2014/main" id="{643FE540-3608-4B35-8433-657F6D0B7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30741" name="Line 20">
            <a:extLst>
              <a:ext uri="{FF2B5EF4-FFF2-40B4-BE49-F238E27FC236}">
                <a16:creationId xmlns:a16="http://schemas.microsoft.com/office/drawing/2014/main" id="{F63E9AE3-CE1A-44FE-9A13-524EAAD6A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ar-EG"/>
          </a:p>
        </p:txBody>
      </p:sp>
      <p:sp>
        <p:nvSpPr>
          <p:cNvPr id="30742" name="Text Box 21">
            <a:extLst>
              <a:ext uri="{FF2B5EF4-FFF2-40B4-BE49-F238E27FC236}">
                <a16:creationId xmlns:a16="http://schemas.microsoft.com/office/drawing/2014/main" id="{8FD5E90D-854C-40A9-9298-5F599D42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C</a:t>
            </a:r>
            <a:r>
              <a:rPr lang="en-US" altLang="ar-EG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43" name="Text Box 22">
            <a:extLst>
              <a:ext uri="{FF2B5EF4-FFF2-40B4-BE49-F238E27FC236}">
                <a16:creationId xmlns:a16="http://schemas.microsoft.com/office/drawing/2014/main" id="{536695D0-0698-4AAA-A2EB-E6D2356EA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L</a:t>
            </a:r>
            <a:r>
              <a:rPr lang="en-US" altLang="ar-EG" i="1" baseline="-2500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30744" name="Object 23">
            <a:extLst>
              <a:ext uri="{FF2B5EF4-FFF2-40B4-BE49-F238E27FC236}">
                <a16:creationId xmlns:a16="http://schemas.microsoft.com/office/drawing/2014/main" id="{B1F077AC-482F-4FF4-A370-A729E3A26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813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5" imgW="990961" imgH="714737" progId="Excel.Sheet.8">
                  <p:embed/>
                </p:oleObj>
              </mc:Choice>
              <mc:Fallback>
                <p:oleObj name="Worksheet" r:id="rId15" imgW="990961" imgH="714737" progId="Excel.Shee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5" name="Text Box 24">
            <a:extLst>
              <a:ext uri="{FF2B5EF4-FFF2-40B4-BE49-F238E27FC236}">
                <a16:creationId xmlns:a16="http://schemas.microsoft.com/office/drawing/2014/main" id="{721417BC-2852-417A-A88E-A8FC930B9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588168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>
                <a:latin typeface="Times New Roman" panose="02020603050405020304" pitchFamily="18" charset="0"/>
              </a:rPr>
              <a:t>Scan D</a:t>
            </a:r>
          </a:p>
        </p:txBody>
      </p:sp>
      <p:graphicFrame>
        <p:nvGraphicFramePr>
          <p:cNvPr id="30746" name="Object 25">
            <a:extLst>
              <a:ext uri="{FF2B5EF4-FFF2-40B4-BE49-F238E27FC236}">
                <a16:creationId xmlns:a16="http://schemas.microsoft.com/office/drawing/2014/main" id="{69537B22-882A-46C0-9697-91614AC1F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8825" y="5835650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7" imgW="1581421" imgH="705332" progId="Excel.Sheet.8">
                  <p:embed/>
                </p:oleObj>
              </mc:Choice>
              <mc:Fallback>
                <p:oleObj name="Worksheet" r:id="rId17" imgW="1581421" imgH="705332" progId="Excel.Shee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5835650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7" name="AutoShape 26">
            <a:extLst>
              <a:ext uri="{FF2B5EF4-FFF2-40B4-BE49-F238E27FC236}">
                <a16:creationId xmlns:a16="http://schemas.microsoft.com/office/drawing/2014/main" id="{110B53EF-B527-4941-B1C9-39697195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30748" name="Line 27">
            <a:extLst>
              <a:ext uri="{FF2B5EF4-FFF2-40B4-BE49-F238E27FC236}">
                <a16:creationId xmlns:a16="http://schemas.microsoft.com/office/drawing/2014/main" id="{9ACE1824-A77B-40DA-9571-F6CB6C657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30749" name="Line 28">
            <a:extLst>
              <a:ext uri="{FF2B5EF4-FFF2-40B4-BE49-F238E27FC236}">
                <a16:creationId xmlns:a16="http://schemas.microsoft.com/office/drawing/2014/main" id="{EAFBEA71-5D2C-420E-B04C-3A0236629F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30750" name="Text Box 29">
            <a:extLst>
              <a:ext uri="{FF2B5EF4-FFF2-40B4-BE49-F238E27FC236}">
                <a16:creationId xmlns:a16="http://schemas.microsoft.com/office/drawing/2014/main" id="{EB5CC78F-2004-4EDE-A2BA-C6BED875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2438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ar-EG" sz="1800" b="1">
                <a:solidFill>
                  <a:schemeClr val="hlink"/>
                </a:solidFill>
              </a:rPr>
              <a:t>Constraint: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ar-EG" sz="1800" b="1">
                <a:solidFill>
                  <a:schemeClr val="hlink"/>
                </a:solidFill>
              </a:rPr>
              <a:t>Sum{S.price} &lt; 5</a:t>
            </a:r>
          </a:p>
        </p:txBody>
      </p:sp>
      <p:grpSp>
        <p:nvGrpSpPr>
          <p:cNvPr id="30751" name="Group 30">
            <a:extLst>
              <a:ext uri="{FF2B5EF4-FFF2-40B4-BE49-F238E27FC236}">
                <a16:creationId xmlns:a16="http://schemas.microsoft.com/office/drawing/2014/main" id="{5934FE0A-6AD5-4CCF-B305-A947ED558F5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971800"/>
            <a:ext cx="1524000" cy="152400"/>
            <a:chOff x="2160" y="2016"/>
            <a:chExt cx="960" cy="96"/>
          </a:xfrm>
        </p:grpSpPr>
        <p:sp>
          <p:nvSpPr>
            <p:cNvPr id="30764" name="Line 31">
              <a:extLst>
                <a:ext uri="{FF2B5EF4-FFF2-40B4-BE49-F238E27FC236}">
                  <a16:creationId xmlns:a16="http://schemas.microsoft.com/office/drawing/2014/main" id="{D6D955CA-6C71-4FAD-BE5E-8065B1450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30765" name="Line 32">
              <a:extLst>
                <a:ext uri="{FF2B5EF4-FFF2-40B4-BE49-F238E27FC236}">
                  <a16:creationId xmlns:a16="http://schemas.microsoft.com/office/drawing/2014/main" id="{8DC84E50-6457-427E-9606-BBEB8DD8A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  <p:grpSp>
        <p:nvGrpSpPr>
          <p:cNvPr id="30752" name="Group 33">
            <a:extLst>
              <a:ext uri="{FF2B5EF4-FFF2-40B4-BE49-F238E27FC236}">
                <a16:creationId xmlns:a16="http://schemas.microsoft.com/office/drawing/2014/main" id="{F89883C4-728C-46B7-8A9E-5EF0E240A00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572000"/>
            <a:ext cx="1524000" cy="152400"/>
            <a:chOff x="2160" y="2016"/>
            <a:chExt cx="960" cy="96"/>
          </a:xfrm>
        </p:grpSpPr>
        <p:sp>
          <p:nvSpPr>
            <p:cNvPr id="30762" name="Line 34">
              <a:extLst>
                <a:ext uri="{FF2B5EF4-FFF2-40B4-BE49-F238E27FC236}">
                  <a16:creationId xmlns:a16="http://schemas.microsoft.com/office/drawing/2014/main" id="{4756F338-0A44-4330-84D2-B893D64AF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30763" name="Line 35">
              <a:extLst>
                <a:ext uri="{FF2B5EF4-FFF2-40B4-BE49-F238E27FC236}">
                  <a16:creationId xmlns:a16="http://schemas.microsoft.com/office/drawing/2014/main" id="{BBA1CDB5-EB2A-4A54-B9FA-9CF586B35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  <p:grpSp>
        <p:nvGrpSpPr>
          <p:cNvPr id="30753" name="Group 36">
            <a:extLst>
              <a:ext uri="{FF2B5EF4-FFF2-40B4-BE49-F238E27FC236}">
                <a16:creationId xmlns:a16="http://schemas.microsoft.com/office/drawing/2014/main" id="{79E4D5F3-7117-42EF-A257-97DA6DC68EB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953000"/>
            <a:ext cx="1524000" cy="152400"/>
            <a:chOff x="2160" y="2016"/>
            <a:chExt cx="960" cy="96"/>
          </a:xfrm>
        </p:grpSpPr>
        <p:sp>
          <p:nvSpPr>
            <p:cNvPr id="30760" name="Line 37">
              <a:extLst>
                <a:ext uri="{FF2B5EF4-FFF2-40B4-BE49-F238E27FC236}">
                  <a16:creationId xmlns:a16="http://schemas.microsoft.com/office/drawing/2014/main" id="{378AC912-D615-477F-B8B2-E58497680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30761" name="Line 38">
              <a:extLst>
                <a:ext uri="{FF2B5EF4-FFF2-40B4-BE49-F238E27FC236}">
                  <a16:creationId xmlns:a16="http://schemas.microsoft.com/office/drawing/2014/main" id="{B64F7E24-0275-484D-B0BC-3AD962D16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  <p:grpSp>
        <p:nvGrpSpPr>
          <p:cNvPr id="30754" name="Group 39">
            <a:extLst>
              <a:ext uri="{FF2B5EF4-FFF2-40B4-BE49-F238E27FC236}">
                <a16:creationId xmlns:a16="http://schemas.microsoft.com/office/drawing/2014/main" id="{E0AC26F8-6C4C-4007-8126-7673E5594E8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257800"/>
            <a:ext cx="1524000" cy="152400"/>
            <a:chOff x="2160" y="2016"/>
            <a:chExt cx="960" cy="96"/>
          </a:xfrm>
        </p:grpSpPr>
        <p:sp>
          <p:nvSpPr>
            <p:cNvPr id="30758" name="Line 40">
              <a:extLst>
                <a:ext uri="{FF2B5EF4-FFF2-40B4-BE49-F238E27FC236}">
                  <a16:creationId xmlns:a16="http://schemas.microsoft.com/office/drawing/2014/main" id="{A3A51B19-7005-46B5-8A36-26536F835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30759" name="Line 41">
              <a:extLst>
                <a:ext uri="{FF2B5EF4-FFF2-40B4-BE49-F238E27FC236}">
                  <a16:creationId xmlns:a16="http://schemas.microsoft.com/office/drawing/2014/main" id="{DCFDD15B-F125-44E6-9EEF-EFC5547F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  <p:grpSp>
        <p:nvGrpSpPr>
          <p:cNvPr id="30755" name="Group 42">
            <a:extLst>
              <a:ext uri="{FF2B5EF4-FFF2-40B4-BE49-F238E27FC236}">
                <a16:creationId xmlns:a16="http://schemas.microsoft.com/office/drawing/2014/main" id="{F0DE20AB-45A0-436C-9D4E-60B85B96765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6400800"/>
            <a:ext cx="1524000" cy="152400"/>
            <a:chOff x="2160" y="2016"/>
            <a:chExt cx="960" cy="96"/>
          </a:xfrm>
        </p:grpSpPr>
        <p:sp>
          <p:nvSpPr>
            <p:cNvPr id="30756" name="Line 43">
              <a:extLst>
                <a:ext uri="{FF2B5EF4-FFF2-40B4-BE49-F238E27FC236}">
                  <a16:creationId xmlns:a16="http://schemas.microsoft.com/office/drawing/2014/main" id="{CA2165F6-09D0-4CB6-B3F3-6B44A5B55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30757" name="Line 44">
              <a:extLst>
                <a:ext uri="{FF2B5EF4-FFF2-40B4-BE49-F238E27FC236}">
                  <a16:creationId xmlns:a16="http://schemas.microsoft.com/office/drawing/2014/main" id="{9EF8D066-7CF4-4072-B434-19EFFA420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</p:spTree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E02B7D77-47CC-4C31-97AF-411D73265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527E7A-FD4B-45F1-AA26-C963901A10C5}" type="slidenum">
              <a:rPr lang="en-US" altLang="ar-EG" sz="1200"/>
              <a:pPr eaLnBrk="1" hangingPunct="1"/>
              <a:t>28</a:t>
            </a:fld>
            <a:endParaRPr lang="en-US" altLang="ar-EG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BD9A974-111E-490F-B4CB-1E8AE0FB2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ar-EG" sz="3200"/>
              <a:t>Constrained Apriori : Push a Succinct Constraint Deep</a:t>
            </a:r>
            <a:r>
              <a:rPr lang="en-US" altLang="ar-EG"/>
              <a:t> </a:t>
            </a:r>
          </a:p>
        </p:txBody>
      </p:sp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85D96BFA-41B0-4915-AA06-BDDDC02DF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213" y="1795463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795463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4">
            <a:extLst>
              <a:ext uri="{FF2B5EF4-FFF2-40B4-BE49-F238E27FC236}">
                <a16:creationId xmlns:a16="http://schemas.microsoft.com/office/drawing/2014/main" id="{4FA08A9C-A640-4A57-833B-1341CE6EB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1389063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>
                <a:latin typeface="Times New Roman" panose="02020603050405020304" pitchFamily="18" charset="0"/>
              </a:rPr>
              <a:t>Database D</a:t>
            </a:r>
          </a:p>
        </p:txBody>
      </p:sp>
      <p:graphicFrame>
        <p:nvGraphicFramePr>
          <p:cNvPr id="31750" name="Object 5">
            <a:extLst>
              <a:ext uri="{FF2B5EF4-FFF2-40B4-BE49-F238E27FC236}">
                <a16:creationId xmlns:a16="http://schemas.microsoft.com/office/drawing/2014/main" id="{852E951C-C3ED-4C23-8220-44DA7EB91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2313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619701" imgH="2086337" progId="Excel.Sheet.8">
                  <p:embed/>
                </p:oleObj>
              </mc:Choice>
              <mc:Fallback>
                <p:oleObj name="Worksheet" r:id="rId5" imgW="1619701" imgH="2086337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6">
            <a:extLst>
              <a:ext uri="{FF2B5EF4-FFF2-40B4-BE49-F238E27FC236}">
                <a16:creationId xmlns:a16="http://schemas.microsoft.com/office/drawing/2014/main" id="{A15DB16C-7ECB-453D-AACE-EB6657C34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4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619701" imgH="1743437" progId="Excel.Sheet.8">
                  <p:embed/>
                </p:oleObj>
              </mc:Choice>
              <mc:Fallback>
                <p:oleObj name="Worksheet" r:id="rId7" imgW="1619701" imgH="1743437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7">
            <a:extLst>
              <a:ext uri="{FF2B5EF4-FFF2-40B4-BE49-F238E27FC236}">
                <a16:creationId xmlns:a16="http://schemas.microsoft.com/office/drawing/2014/main" id="{151F7BDB-6755-4F11-80C8-0708FA5D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22733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31753" name="Line 8">
            <a:extLst>
              <a:ext uri="{FF2B5EF4-FFF2-40B4-BE49-F238E27FC236}">
                <a16:creationId xmlns:a16="http://schemas.microsoft.com/office/drawing/2014/main" id="{E6ED2027-A7EE-40FD-A48D-C15214BC5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31754" name="Text Box 9">
            <a:extLst>
              <a:ext uri="{FF2B5EF4-FFF2-40B4-BE49-F238E27FC236}">
                <a16:creationId xmlns:a16="http://schemas.microsoft.com/office/drawing/2014/main" id="{9D52D1BD-FD85-4BB7-932A-F0F3243A8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C</a:t>
            </a:r>
            <a:r>
              <a:rPr lang="en-US" altLang="ar-EG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BFBC4284-8EE1-49D7-B016-4357AD1D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L</a:t>
            </a:r>
            <a:r>
              <a:rPr lang="en-US" altLang="ar-EG" i="1" baseline="-25000"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1756" name="Object 11">
            <a:extLst>
              <a:ext uri="{FF2B5EF4-FFF2-40B4-BE49-F238E27FC236}">
                <a16:creationId xmlns:a16="http://schemas.microsoft.com/office/drawing/2014/main" id="{EA0664D6-424B-4938-A194-5385F72598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352800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990961" imgH="2429237" progId="Excel.Sheet.8">
                  <p:embed/>
                </p:oleObj>
              </mc:Choice>
              <mc:Fallback>
                <p:oleObj name="Worksheet" r:id="rId9" imgW="990961" imgH="2429237" progId="Excel.Shee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352800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2">
            <a:extLst>
              <a:ext uri="{FF2B5EF4-FFF2-40B4-BE49-F238E27FC236}">
                <a16:creationId xmlns:a16="http://schemas.microsoft.com/office/drawing/2014/main" id="{067083B5-09EC-40AE-B28F-DBC2D9F37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1581421" imgH="2429237" progId="Excel.Sheet.8">
                  <p:embed/>
                </p:oleObj>
              </mc:Choice>
              <mc:Fallback>
                <p:oleObj name="Worksheet" r:id="rId11" imgW="1581421" imgH="2429237" progId="Excel.Shee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3">
            <a:extLst>
              <a:ext uri="{FF2B5EF4-FFF2-40B4-BE49-F238E27FC236}">
                <a16:creationId xmlns:a16="http://schemas.microsoft.com/office/drawing/2014/main" id="{E60AB526-C3F6-4AE1-ABB5-4DE1C9846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3756025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1581421" imgH="1743437" progId="Excel.Sheet.8">
                  <p:embed/>
                </p:oleObj>
              </mc:Choice>
              <mc:Fallback>
                <p:oleObj name="Worksheet" r:id="rId13" imgW="1581421" imgH="1743437" progId="Excel.Shee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756025"/>
                        <a:ext cx="1717675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4">
            <a:extLst>
              <a:ext uri="{FF2B5EF4-FFF2-40B4-BE49-F238E27FC236}">
                <a16:creationId xmlns:a16="http://schemas.microsoft.com/office/drawing/2014/main" id="{25A0A087-EFE8-4BA6-A589-4AF694413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L</a:t>
            </a:r>
            <a:r>
              <a:rPr lang="en-US" altLang="ar-EG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60" name="Text Box 15">
            <a:extLst>
              <a:ext uri="{FF2B5EF4-FFF2-40B4-BE49-F238E27FC236}">
                <a16:creationId xmlns:a16="http://schemas.microsoft.com/office/drawing/2014/main" id="{774587E1-8B43-4390-A6F3-DB61D3EBA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C</a:t>
            </a:r>
            <a:r>
              <a:rPr lang="en-US" altLang="ar-EG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120A80F3-8FF8-4529-85D6-3BBE3AB81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C</a:t>
            </a:r>
            <a:r>
              <a:rPr lang="en-US" altLang="ar-EG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62" name="Line 17">
            <a:extLst>
              <a:ext uri="{FF2B5EF4-FFF2-40B4-BE49-F238E27FC236}">
                <a16:creationId xmlns:a16="http://schemas.microsoft.com/office/drawing/2014/main" id="{8BCE6189-8A11-4B3C-BCB2-FDF094FD63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ar-EG"/>
          </a:p>
        </p:txBody>
      </p:sp>
      <p:sp>
        <p:nvSpPr>
          <p:cNvPr id="31763" name="Text Box 18">
            <a:extLst>
              <a:ext uri="{FF2B5EF4-FFF2-40B4-BE49-F238E27FC236}">
                <a16:creationId xmlns:a16="http://schemas.microsoft.com/office/drawing/2014/main" id="{6E6C6580-4039-4A33-AE4C-27106D2F1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751263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31764" name="AutoShape 19">
            <a:extLst>
              <a:ext uri="{FF2B5EF4-FFF2-40B4-BE49-F238E27FC236}">
                <a16:creationId xmlns:a16="http://schemas.microsoft.com/office/drawing/2014/main" id="{5E5F1944-4903-4C82-8C6E-FD1889019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31765" name="Line 20">
            <a:extLst>
              <a:ext uri="{FF2B5EF4-FFF2-40B4-BE49-F238E27FC236}">
                <a16:creationId xmlns:a16="http://schemas.microsoft.com/office/drawing/2014/main" id="{31946BDB-8544-43C5-9414-16E39AF22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ar-EG"/>
          </a:p>
        </p:txBody>
      </p:sp>
      <p:sp>
        <p:nvSpPr>
          <p:cNvPr id="31766" name="Text Box 21">
            <a:extLst>
              <a:ext uri="{FF2B5EF4-FFF2-40B4-BE49-F238E27FC236}">
                <a16:creationId xmlns:a16="http://schemas.microsoft.com/office/drawing/2014/main" id="{E5827AEF-504A-48E5-AE2E-98436B626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C</a:t>
            </a:r>
            <a:r>
              <a:rPr lang="en-US" altLang="ar-EG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67" name="Text Box 22">
            <a:extLst>
              <a:ext uri="{FF2B5EF4-FFF2-40B4-BE49-F238E27FC236}">
                <a16:creationId xmlns:a16="http://schemas.microsoft.com/office/drawing/2014/main" id="{869560C7-BA5D-417B-8A0F-5DCABCFB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 i="1">
                <a:latin typeface="Times New Roman" panose="02020603050405020304" pitchFamily="18" charset="0"/>
              </a:rPr>
              <a:t>L</a:t>
            </a:r>
            <a:r>
              <a:rPr lang="en-US" altLang="ar-EG" i="1" baseline="-2500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31768" name="Object 23">
            <a:extLst>
              <a:ext uri="{FF2B5EF4-FFF2-40B4-BE49-F238E27FC236}">
                <a16:creationId xmlns:a16="http://schemas.microsoft.com/office/drawing/2014/main" id="{F2CE85A3-31A4-4A03-9D77-942A666CC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813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5" imgW="990961" imgH="714737" progId="Excel.Sheet.8">
                  <p:embed/>
                </p:oleObj>
              </mc:Choice>
              <mc:Fallback>
                <p:oleObj name="Worksheet" r:id="rId15" imgW="990961" imgH="714737" progId="Excel.Shee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Text Box 24">
            <a:extLst>
              <a:ext uri="{FF2B5EF4-FFF2-40B4-BE49-F238E27FC236}">
                <a16:creationId xmlns:a16="http://schemas.microsoft.com/office/drawing/2014/main" id="{3BEF93F7-8FF6-4C26-838C-6994CDEB8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588168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r-EG">
                <a:latin typeface="Times New Roman" panose="02020603050405020304" pitchFamily="18" charset="0"/>
              </a:rPr>
              <a:t>Scan D</a:t>
            </a:r>
          </a:p>
        </p:txBody>
      </p:sp>
      <p:graphicFrame>
        <p:nvGraphicFramePr>
          <p:cNvPr id="31770" name="Object 25">
            <a:extLst>
              <a:ext uri="{FF2B5EF4-FFF2-40B4-BE49-F238E27FC236}">
                <a16:creationId xmlns:a16="http://schemas.microsoft.com/office/drawing/2014/main" id="{244E1165-A617-4C82-878C-7E2173025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8825" y="5835650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7" imgW="1581421" imgH="705332" progId="Excel.Sheet.8">
                  <p:embed/>
                </p:oleObj>
              </mc:Choice>
              <mc:Fallback>
                <p:oleObj name="Worksheet" r:id="rId17" imgW="1581421" imgH="705332" progId="Excel.Shee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5835650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1" name="AutoShape 26">
            <a:extLst>
              <a:ext uri="{FF2B5EF4-FFF2-40B4-BE49-F238E27FC236}">
                <a16:creationId xmlns:a16="http://schemas.microsoft.com/office/drawing/2014/main" id="{8E2FF2F2-D408-4629-8628-45140514B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31772" name="Line 27">
            <a:extLst>
              <a:ext uri="{FF2B5EF4-FFF2-40B4-BE49-F238E27FC236}">
                <a16:creationId xmlns:a16="http://schemas.microsoft.com/office/drawing/2014/main" id="{A3F73C25-5A2D-4DC0-A228-BA036024D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31773" name="Line 28">
            <a:extLst>
              <a:ext uri="{FF2B5EF4-FFF2-40B4-BE49-F238E27FC236}">
                <a16:creationId xmlns:a16="http://schemas.microsoft.com/office/drawing/2014/main" id="{B42BF2DC-E56F-40E7-B150-A2B4D8B65D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31774" name="Text Box 29">
            <a:extLst>
              <a:ext uri="{FF2B5EF4-FFF2-40B4-BE49-F238E27FC236}">
                <a16:creationId xmlns:a16="http://schemas.microsoft.com/office/drawing/2014/main" id="{73AE5F6F-4207-46E5-A54E-80CB17572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2438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ar-EG" sz="1800" b="1">
                <a:solidFill>
                  <a:schemeClr val="hlink"/>
                </a:solidFill>
              </a:rPr>
              <a:t>Constraint: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ar-EG" sz="1800" b="1">
                <a:solidFill>
                  <a:schemeClr val="hlink"/>
                </a:solidFill>
              </a:rPr>
              <a:t>min{S.price } &lt;= 1</a:t>
            </a:r>
          </a:p>
        </p:txBody>
      </p:sp>
      <p:sp>
        <p:nvSpPr>
          <p:cNvPr id="31775" name="Line 30">
            <a:extLst>
              <a:ext uri="{FF2B5EF4-FFF2-40B4-BE49-F238E27FC236}">
                <a16:creationId xmlns:a16="http://schemas.microsoft.com/office/drawing/2014/main" id="{232FF067-CFFA-4383-84EE-D0A326FAA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5626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1776" name="Line 31">
            <a:extLst>
              <a:ext uri="{FF2B5EF4-FFF2-40B4-BE49-F238E27FC236}">
                <a16:creationId xmlns:a16="http://schemas.microsoft.com/office/drawing/2014/main" id="{F766AC8B-5F26-419B-BA82-383F924CD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2578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1777" name="Line 32">
            <a:extLst>
              <a:ext uri="{FF2B5EF4-FFF2-40B4-BE49-F238E27FC236}">
                <a16:creationId xmlns:a16="http://schemas.microsoft.com/office/drawing/2014/main" id="{5102E941-5915-4A60-A0A5-D7833B97E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9530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1778" name="Line 33">
            <a:extLst>
              <a:ext uri="{FF2B5EF4-FFF2-40B4-BE49-F238E27FC236}">
                <a16:creationId xmlns:a16="http://schemas.microsoft.com/office/drawing/2014/main" id="{351F08CC-2AE2-48DA-AD5E-750C8C040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648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1779" name="Line 34">
            <a:extLst>
              <a:ext uri="{FF2B5EF4-FFF2-40B4-BE49-F238E27FC236}">
                <a16:creationId xmlns:a16="http://schemas.microsoft.com/office/drawing/2014/main" id="{749AF177-4EEB-46A1-BFF4-618C0EB76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029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1780" name="Line 35">
            <a:extLst>
              <a:ext uri="{FF2B5EF4-FFF2-40B4-BE49-F238E27FC236}">
                <a16:creationId xmlns:a16="http://schemas.microsoft.com/office/drawing/2014/main" id="{04632EFE-C0C8-4D43-A2F8-17C6D7E56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3340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1781" name="Line 36">
            <a:extLst>
              <a:ext uri="{FF2B5EF4-FFF2-40B4-BE49-F238E27FC236}">
                <a16:creationId xmlns:a16="http://schemas.microsoft.com/office/drawing/2014/main" id="{C1E1DBBE-D210-4F34-8687-C77C9BCDD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4008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1782" name="Line 37">
            <a:extLst>
              <a:ext uri="{FF2B5EF4-FFF2-40B4-BE49-F238E27FC236}">
                <a16:creationId xmlns:a16="http://schemas.microsoft.com/office/drawing/2014/main" id="{9EA68AD2-7189-48EF-8376-8420DA87A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6477000"/>
            <a:ext cx="7588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grpSp>
        <p:nvGrpSpPr>
          <p:cNvPr id="31783" name="Group 38">
            <a:extLst>
              <a:ext uri="{FF2B5EF4-FFF2-40B4-BE49-F238E27FC236}">
                <a16:creationId xmlns:a16="http://schemas.microsoft.com/office/drawing/2014/main" id="{7957DC14-E9DE-4AAE-A5E7-2B5BCABE644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800600"/>
            <a:ext cx="762000" cy="152400"/>
            <a:chOff x="4272" y="3024"/>
            <a:chExt cx="480" cy="96"/>
          </a:xfrm>
        </p:grpSpPr>
        <p:sp>
          <p:nvSpPr>
            <p:cNvPr id="31795" name="Line 39">
              <a:extLst>
                <a:ext uri="{FF2B5EF4-FFF2-40B4-BE49-F238E27FC236}">
                  <a16:creationId xmlns:a16="http://schemas.microsoft.com/office/drawing/2014/main" id="{5215830F-3DB8-4309-ABA7-275A4B40C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24"/>
              <a:ext cx="48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31796" name="Line 40">
              <a:extLst>
                <a:ext uri="{FF2B5EF4-FFF2-40B4-BE49-F238E27FC236}">
                  <a16:creationId xmlns:a16="http://schemas.microsoft.com/office/drawing/2014/main" id="{B38B17C8-5D25-4479-AD37-F6D0D5D96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024"/>
              <a:ext cx="48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  <p:grpSp>
        <p:nvGrpSpPr>
          <p:cNvPr id="31784" name="Group 41">
            <a:extLst>
              <a:ext uri="{FF2B5EF4-FFF2-40B4-BE49-F238E27FC236}">
                <a16:creationId xmlns:a16="http://schemas.microsoft.com/office/drawing/2014/main" id="{9FEB5D65-1FE0-4626-A3E9-558896B6ABB8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105400"/>
            <a:ext cx="762000" cy="152400"/>
            <a:chOff x="4272" y="3024"/>
            <a:chExt cx="480" cy="96"/>
          </a:xfrm>
        </p:grpSpPr>
        <p:sp>
          <p:nvSpPr>
            <p:cNvPr id="31793" name="Line 42">
              <a:extLst>
                <a:ext uri="{FF2B5EF4-FFF2-40B4-BE49-F238E27FC236}">
                  <a16:creationId xmlns:a16="http://schemas.microsoft.com/office/drawing/2014/main" id="{2F3BE091-4251-4B6F-8116-2B995CD9A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24"/>
              <a:ext cx="48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31794" name="Line 43">
              <a:extLst>
                <a:ext uri="{FF2B5EF4-FFF2-40B4-BE49-F238E27FC236}">
                  <a16:creationId xmlns:a16="http://schemas.microsoft.com/office/drawing/2014/main" id="{0957B78D-3ABC-43E5-A4A5-98F80294C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024"/>
              <a:ext cx="48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  <p:grpSp>
        <p:nvGrpSpPr>
          <p:cNvPr id="31785" name="Group 44">
            <a:extLst>
              <a:ext uri="{FF2B5EF4-FFF2-40B4-BE49-F238E27FC236}">
                <a16:creationId xmlns:a16="http://schemas.microsoft.com/office/drawing/2014/main" id="{25C8BABE-7621-491B-847A-387B19F9590E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486400"/>
            <a:ext cx="762000" cy="152400"/>
            <a:chOff x="4272" y="3024"/>
            <a:chExt cx="480" cy="96"/>
          </a:xfrm>
        </p:grpSpPr>
        <p:sp>
          <p:nvSpPr>
            <p:cNvPr id="31791" name="Line 45">
              <a:extLst>
                <a:ext uri="{FF2B5EF4-FFF2-40B4-BE49-F238E27FC236}">
                  <a16:creationId xmlns:a16="http://schemas.microsoft.com/office/drawing/2014/main" id="{5A83F1B2-3291-44A6-9225-3B8C02841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24"/>
              <a:ext cx="48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31792" name="Line 46">
              <a:extLst>
                <a:ext uri="{FF2B5EF4-FFF2-40B4-BE49-F238E27FC236}">
                  <a16:creationId xmlns:a16="http://schemas.microsoft.com/office/drawing/2014/main" id="{38C73892-4023-488D-98BE-A1B3AF9D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024"/>
              <a:ext cx="48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  <p:sp>
        <p:nvSpPr>
          <p:cNvPr id="31786" name="Rectangle 47">
            <a:extLst>
              <a:ext uri="{FF2B5EF4-FFF2-40B4-BE49-F238E27FC236}">
                <a16:creationId xmlns:a16="http://schemas.microsoft.com/office/drawing/2014/main" id="{8B14B0CA-5300-4309-9075-1D954411A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724400"/>
            <a:ext cx="914400" cy="914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31787" name="Rectangle 48">
            <a:extLst>
              <a:ext uri="{FF2B5EF4-FFF2-40B4-BE49-F238E27FC236}">
                <a16:creationId xmlns:a16="http://schemas.microsoft.com/office/drawing/2014/main" id="{450A12FE-A7B3-4BCC-981F-87A822DE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1143000" cy="457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31788" name="Text Box 49">
            <a:extLst>
              <a:ext uri="{FF2B5EF4-FFF2-40B4-BE49-F238E27FC236}">
                <a16:creationId xmlns:a16="http://schemas.microsoft.com/office/drawing/2014/main" id="{BE5D867A-ED88-4506-A283-61ED3AA9F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4267200"/>
            <a:ext cx="1312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ar-EG" sz="1200">
                <a:solidFill>
                  <a:schemeClr val="hlink"/>
                </a:solidFill>
              </a:rPr>
              <a:t>not immediately </a:t>
            </a:r>
          </a:p>
          <a:p>
            <a:pPr eaLnBrk="1" hangingPunct="1"/>
            <a:r>
              <a:rPr lang="en-US" altLang="ar-EG" sz="1200">
                <a:solidFill>
                  <a:schemeClr val="hlink"/>
                </a:solidFill>
              </a:rPr>
              <a:t>to be used</a:t>
            </a:r>
          </a:p>
        </p:txBody>
      </p:sp>
      <p:sp>
        <p:nvSpPr>
          <p:cNvPr id="31789" name="Line 50">
            <a:extLst>
              <a:ext uri="{FF2B5EF4-FFF2-40B4-BE49-F238E27FC236}">
                <a16:creationId xmlns:a16="http://schemas.microsoft.com/office/drawing/2014/main" id="{2A2E6F11-4513-4751-A71C-3E37DC1B08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4724400"/>
            <a:ext cx="685800" cy="3048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1790" name="Rectangle 51">
            <a:extLst>
              <a:ext uri="{FF2B5EF4-FFF2-40B4-BE49-F238E27FC236}">
                <a16:creationId xmlns:a16="http://schemas.microsoft.com/office/drawing/2014/main" id="{F4643F30-9296-4E66-A682-F91557CB8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00600"/>
            <a:ext cx="1676400" cy="914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</p:spTree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5E1C979A-E958-4003-82E9-6AE1D45D4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47E09D3-7839-4E12-8134-A11A812E8C01}" type="slidenum">
              <a:rPr lang="en-US" altLang="ar-EG" sz="1200"/>
              <a:pPr eaLnBrk="1" hangingPunct="1"/>
              <a:t>29</a:t>
            </a:fld>
            <a:endParaRPr lang="en-US" altLang="ar-EG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8983405-A7A6-4216-93A7-F632D3C8D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ar-EG" sz="3200"/>
              <a:t>Constrained FP-Growth: Push a Succinct Constraint Deep</a:t>
            </a:r>
            <a:r>
              <a:rPr lang="en-US" altLang="ar-EG"/>
              <a:t> </a:t>
            </a:r>
          </a:p>
        </p:txBody>
      </p:sp>
      <p:sp>
        <p:nvSpPr>
          <p:cNvPr id="32772" name="Text Box 29">
            <a:extLst>
              <a:ext uri="{FF2B5EF4-FFF2-40B4-BE49-F238E27FC236}">
                <a16:creationId xmlns:a16="http://schemas.microsoft.com/office/drawing/2014/main" id="{5A77EDE8-40ED-466D-AB02-DADB99A82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2438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ar-EG" sz="1800" b="1">
                <a:solidFill>
                  <a:schemeClr val="hlink"/>
                </a:solidFill>
              </a:rPr>
              <a:t>Constraint: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ar-EG" sz="1800" b="1">
                <a:solidFill>
                  <a:schemeClr val="hlink"/>
                </a:solidFill>
              </a:rPr>
              <a:t>min{S.price } &lt;= 1</a:t>
            </a:r>
          </a:p>
        </p:txBody>
      </p:sp>
      <p:graphicFrame>
        <p:nvGraphicFramePr>
          <p:cNvPr id="32773" name="Object 52">
            <a:extLst>
              <a:ext uri="{FF2B5EF4-FFF2-40B4-BE49-F238E27FC236}">
                <a16:creationId xmlns:a16="http://schemas.microsoft.com/office/drawing/2014/main" id="{F6066FFC-02D8-4665-BC6E-71DAF84CC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213" y="1795463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795463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3">
            <a:extLst>
              <a:ext uri="{FF2B5EF4-FFF2-40B4-BE49-F238E27FC236}">
                <a16:creationId xmlns:a16="http://schemas.microsoft.com/office/drawing/2014/main" id="{A03972C3-B311-4510-B6DB-D83968002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676400"/>
          <a:ext cx="18192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666890" imgH="1742968" progId="Excel.Sheet.8">
                  <p:embed/>
                </p:oleObj>
              </mc:Choice>
              <mc:Fallback>
                <p:oleObj name="Worksheet" r:id="rId5" imgW="1666890" imgH="1742968" progId="Excel.Sheet.8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76400"/>
                        <a:ext cx="1819275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Line 54">
            <a:extLst>
              <a:ext uri="{FF2B5EF4-FFF2-40B4-BE49-F238E27FC236}">
                <a16:creationId xmlns:a16="http://schemas.microsoft.com/office/drawing/2014/main" id="{8FEC209B-CCA7-4818-9FE1-CE40ACE23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1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2776" name="Text Box 55">
            <a:extLst>
              <a:ext uri="{FF2B5EF4-FFF2-40B4-BE49-F238E27FC236}">
                <a16:creationId xmlns:a16="http://schemas.microsoft.com/office/drawing/2014/main" id="{051BF7D5-1A23-4F53-A7C7-406A92CE9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90800"/>
            <a:ext cx="11001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ar-EG" sz="1600"/>
              <a:t>Remove </a:t>
            </a:r>
          </a:p>
          <a:p>
            <a:pPr eaLnBrk="1" hangingPunct="1"/>
            <a:r>
              <a:rPr lang="en-US" altLang="ar-EG" sz="1600"/>
              <a:t>infrequent</a:t>
            </a:r>
          </a:p>
          <a:p>
            <a:pPr eaLnBrk="1" hangingPunct="1"/>
            <a:r>
              <a:rPr lang="en-US" altLang="ar-EG" sz="1600"/>
              <a:t>length 1</a:t>
            </a:r>
          </a:p>
        </p:txBody>
      </p:sp>
      <p:sp>
        <p:nvSpPr>
          <p:cNvPr id="32777" name="AutoShape 59">
            <a:extLst>
              <a:ext uri="{FF2B5EF4-FFF2-40B4-BE49-F238E27FC236}">
                <a16:creationId xmlns:a16="http://schemas.microsoft.com/office/drawing/2014/main" id="{1FF87159-6066-45F0-A0EC-BE9CEE50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1752600" cy="1752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ar-EG" sz="1600"/>
              <a:t>FP-Tree</a:t>
            </a:r>
          </a:p>
        </p:txBody>
      </p:sp>
      <p:sp>
        <p:nvSpPr>
          <p:cNvPr id="32778" name="Line 60">
            <a:extLst>
              <a:ext uri="{FF2B5EF4-FFF2-40B4-BE49-F238E27FC236}">
                <a16:creationId xmlns:a16="http://schemas.microsoft.com/office/drawing/2014/main" id="{E7B19F77-39CB-477E-B48F-4935A88F8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1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graphicFrame>
        <p:nvGraphicFramePr>
          <p:cNvPr id="32779" name="Object 61">
            <a:extLst>
              <a:ext uri="{FF2B5EF4-FFF2-40B4-BE49-F238E27FC236}">
                <a16:creationId xmlns:a16="http://schemas.microsoft.com/office/drawing/2014/main" id="{451C744D-A3AC-4845-8056-D50FD4CD1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" y="4843463"/>
          <a:ext cx="1800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666890" imgH="1047862" progId="Excel.Sheet.8">
                  <p:embed/>
                </p:oleObj>
              </mc:Choice>
              <mc:Fallback>
                <p:oleObj name="Worksheet" r:id="rId7" imgW="1666890" imgH="1047862" progId="Excel.Sheet.8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43463"/>
                        <a:ext cx="1800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62">
            <a:extLst>
              <a:ext uri="{FF2B5EF4-FFF2-40B4-BE49-F238E27FC236}">
                <a16:creationId xmlns:a16="http://schemas.microsoft.com/office/drawing/2014/main" id="{66DF3F99-8C33-4833-BF54-47AD49897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91000"/>
            <a:ext cx="220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ar-EG"/>
              <a:t>1-Projected DB</a:t>
            </a:r>
          </a:p>
        </p:txBody>
      </p:sp>
      <p:sp>
        <p:nvSpPr>
          <p:cNvPr id="32781" name="Text Box 63">
            <a:extLst>
              <a:ext uri="{FF2B5EF4-FFF2-40B4-BE49-F238E27FC236}">
                <a16:creationId xmlns:a16="http://schemas.microsoft.com/office/drawing/2014/main" id="{6DD06BC3-C775-4736-AF2B-7C1F1E634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29200"/>
            <a:ext cx="449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ar-EG"/>
              <a:t>No Need to project on 2, 3, or 5</a:t>
            </a:r>
          </a:p>
        </p:txBody>
      </p:sp>
      <p:sp>
        <p:nvSpPr>
          <p:cNvPr id="32782" name="Freeform 69">
            <a:extLst>
              <a:ext uri="{FF2B5EF4-FFF2-40B4-BE49-F238E27FC236}">
                <a16:creationId xmlns:a16="http://schemas.microsoft.com/office/drawing/2014/main" id="{4F83987E-FBE9-4B75-8B35-75A7D499F009}"/>
              </a:ext>
            </a:extLst>
          </p:cNvPr>
          <p:cNvSpPr>
            <a:spLocks/>
          </p:cNvSpPr>
          <p:nvPr/>
        </p:nvSpPr>
        <p:spPr bwMode="auto">
          <a:xfrm>
            <a:off x="1295400" y="3505200"/>
            <a:ext cx="5943600" cy="685800"/>
          </a:xfrm>
          <a:custGeom>
            <a:avLst/>
            <a:gdLst>
              <a:gd name="T0" fmla="*/ 2147483647 w 3744"/>
              <a:gd name="T1" fmla="*/ 0 h 432"/>
              <a:gd name="T2" fmla="*/ 2147483647 w 3744"/>
              <a:gd name="T3" fmla="*/ 2147483647 h 432"/>
              <a:gd name="T4" fmla="*/ 2147483647 w 3744"/>
              <a:gd name="T5" fmla="*/ 2147483647 h 432"/>
              <a:gd name="T6" fmla="*/ 0 w 374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4" h="432">
                <a:moveTo>
                  <a:pt x="3744" y="0"/>
                </a:moveTo>
                <a:cubicBezTo>
                  <a:pt x="3316" y="124"/>
                  <a:pt x="2888" y="248"/>
                  <a:pt x="2400" y="288"/>
                </a:cubicBezTo>
                <a:cubicBezTo>
                  <a:pt x="1912" y="328"/>
                  <a:pt x="1216" y="216"/>
                  <a:pt x="816" y="240"/>
                </a:cubicBezTo>
                <a:cubicBezTo>
                  <a:pt x="416" y="264"/>
                  <a:pt x="208" y="348"/>
                  <a:pt x="0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>
            <a:extLst>
              <a:ext uri="{FF2B5EF4-FFF2-40B4-BE49-F238E27FC236}">
                <a16:creationId xmlns:a16="http://schemas.microsoft.com/office/drawing/2014/main" id="{F17455FD-A2A1-4F33-AA97-6DFE9DC2E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D479DD-0D45-4E23-9410-BA56439BF074}" type="slidenum">
              <a:rPr lang="en-US" altLang="ar-EG" sz="1200"/>
              <a:pPr eaLnBrk="1" hangingPunct="1"/>
              <a:t>3</a:t>
            </a:fld>
            <a:endParaRPr lang="en-US" altLang="ar-EG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42F72B4-65B6-4BCC-95FD-69285533D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Chapter 7 : Advanced Frequent Pattern Mining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6A3AEC7-9614-48DF-8CBE-DAA2D2FC20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82000" cy="50292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Mining: A Road Map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 in Multi-Level, Multi-Dimensional Space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Constraint-Based Frequent Pattern Mining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High-Dimensional Data and Colossal Patterns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Compressed or Approximate Patterns 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Exploration and Application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Summary</a:t>
            </a:r>
          </a:p>
        </p:txBody>
      </p:sp>
      <p:sp>
        <p:nvSpPr>
          <p:cNvPr id="6149" name="AutoShape 4">
            <a:extLst>
              <a:ext uri="{FF2B5EF4-FFF2-40B4-BE49-F238E27FC236}">
                <a16:creationId xmlns:a16="http://schemas.microsoft.com/office/drawing/2014/main" id="{0F1A8BA5-7AA7-4052-AD5F-146E40AD9347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4894263" y="1308100"/>
            <a:ext cx="3810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198F7AF4-4D23-473E-8248-5D3ED61626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CDED8E9-148E-4863-B8B8-4B35F9B3B538}" type="slidenum">
              <a:rPr lang="en-US" altLang="ar-EG" sz="1200"/>
              <a:pPr eaLnBrk="1" hangingPunct="1"/>
              <a:t>30</a:t>
            </a:fld>
            <a:endParaRPr lang="en-US" altLang="ar-EG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907C8AE-5F9C-4D9F-A22F-071A6B8A2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543800" cy="990600"/>
          </a:xfrm>
        </p:spPr>
        <p:txBody>
          <a:bodyPr/>
          <a:lstStyle/>
          <a:p>
            <a:pPr eaLnBrk="1" hangingPunct="1"/>
            <a:r>
              <a:rPr lang="en-US" altLang="ar-EG" sz="3200"/>
              <a:t>Constrained FP-Growth: Push a Data Anti-monotonic Constraint Deep</a:t>
            </a:r>
            <a:r>
              <a:rPr lang="en-US" altLang="ar-EG"/>
              <a:t> 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F2692FD6-661F-43A4-B483-3983F6925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2438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ar-EG" sz="1800" b="1">
                <a:solidFill>
                  <a:schemeClr val="hlink"/>
                </a:solidFill>
              </a:rPr>
              <a:t>Constraint: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ar-EG" sz="1800" b="1">
                <a:solidFill>
                  <a:schemeClr val="hlink"/>
                </a:solidFill>
              </a:rPr>
              <a:t>min{S.price } &lt;= 1</a:t>
            </a:r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21254746-A646-4862-B713-D607651CA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808163"/>
          <a:ext cx="1814513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08163"/>
                        <a:ext cx="1814513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76E79B23-1E21-425B-B147-9D273DBFC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676400"/>
          <a:ext cx="1800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666890" imgH="1047862" progId="Excel.Sheet.8">
                  <p:embed/>
                </p:oleObj>
              </mc:Choice>
              <mc:Fallback>
                <p:oleObj name="Worksheet" r:id="rId5" imgW="1666890" imgH="1047862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76400"/>
                        <a:ext cx="1800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Line 6">
            <a:extLst>
              <a:ext uri="{FF2B5EF4-FFF2-40B4-BE49-F238E27FC236}">
                <a16:creationId xmlns:a16="http://schemas.microsoft.com/office/drawing/2014/main" id="{F80B9151-295E-4F4A-AE06-11C944147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1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3800" name="AutoShape 8">
            <a:extLst>
              <a:ext uri="{FF2B5EF4-FFF2-40B4-BE49-F238E27FC236}">
                <a16:creationId xmlns:a16="http://schemas.microsoft.com/office/drawing/2014/main" id="{B0B697FD-D073-44AB-9E52-98FC9403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1752600" cy="1752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ar-EG" sz="1600"/>
              <a:t>FP-Tree</a:t>
            </a:r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669F1D9A-1CB8-40FC-851E-5E096A0EA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1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3802" name="Text Box 11">
            <a:extLst>
              <a:ext uri="{FF2B5EF4-FFF2-40B4-BE49-F238E27FC236}">
                <a16:creationId xmlns:a16="http://schemas.microsoft.com/office/drawing/2014/main" id="{5CB10AAA-28AD-4FB7-A24A-9E44D78A9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91000"/>
            <a:ext cx="386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ar-EG"/>
              <a:t>Single branch, we are done</a:t>
            </a:r>
          </a:p>
        </p:txBody>
      </p:sp>
      <p:sp>
        <p:nvSpPr>
          <p:cNvPr id="33803" name="Freeform 13">
            <a:extLst>
              <a:ext uri="{FF2B5EF4-FFF2-40B4-BE49-F238E27FC236}">
                <a16:creationId xmlns:a16="http://schemas.microsoft.com/office/drawing/2014/main" id="{0DDBE5E1-47A9-4D88-9B21-83217E9E9DD5}"/>
              </a:ext>
            </a:extLst>
          </p:cNvPr>
          <p:cNvSpPr>
            <a:spLocks/>
          </p:cNvSpPr>
          <p:nvPr/>
        </p:nvSpPr>
        <p:spPr bwMode="auto">
          <a:xfrm>
            <a:off x="1295400" y="3505200"/>
            <a:ext cx="5943600" cy="685800"/>
          </a:xfrm>
          <a:custGeom>
            <a:avLst/>
            <a:gdLst>
              <a:gd name="T0" fmla="*/ 2147483647 w 3744"/>
              <a:gd name="T1" fmla="*/ 0 h 432"/>
              <a:gd name="T2" fmla="*/ 2147483647 w 3744"/>
              <a:gd name="T3" fmla="*/ 2147483647 h 432"/>
              <a:gd name="T4" fmla="*/ 2147483647 w 3744"/>
              <a:gd name="T5" fmla="*/ 2147483647 h 432"/>
              <a:gd name="T6" fmla="*/ 0 w 374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4" h="432">
                <a:moveTo>
                  <a:pt x="3744" y="0"/>
                </a:moveTo>
                <a:cubicBezTo>
                  <a:pt x="3316" y="124"/>
                  <a:pt x="2888" y="248"/>
                  <a:pt x="2400" y="288"/>
                </a:cubicBezTo>
                <a:cubicBezTo>
                  <a:pt x="1912" y="328"/>
                  <a:pt x="1216" y="216"/>
                  <a:pt x="816" y="240"/>
                </a:cubicBezTo>
                <a:cubicBezTo>
                  <a:pt x="416" y="264"/>
                  <a:pt x="208" y="348"/>
                  <a:pt x="0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3804" name="Line 14">
            <a:extLst>
              <a:ext uri="{FF2B5EF4-FFF2-40B4-BE49-F238E27FC236}">
                <a16:creationId xmlns:a16="http://schemas.microsoft.com/office/drawing/2014/main" id="{CDC22B63-28AF-4172-BE7E-D442647F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590800"/>
            <a:ext cx="2133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3805" name="Line 15">
            <a:extLst>
              <a:ext uri="{FF2B5EF4-FFF2-40B4-BE49-F238E27FC236}">
                <a16:creationId xmlns:a16="http://schemas.microsoft.com/office/drawing/2014/main" id="{C4668F71-406C-40A5-88BB-D41E0002A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3276600"/>
            <a:ext cx="2133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3806" name="Text Box 16">
            <a:extLst>
              <a:ext uri="{FF2B5EF4-FFF2-40B4-BE49-F238E27FC236}">
                <a16:creationId xmlns:a16="http://schemas.microsoft.com/office/drawing/2014/main" id="{0D3D2EE8-AFB5-4245-92C9-68E24072C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2055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ar-EG" sz="1800"/>
              <a:t>Remove from data</a:t>
            </a:r>
          </a:p>
        </p:txBody>
      </p:sp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7905E8FC-1182-4466-8A0C-00B0FD8EC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DDDF3FE-0EAB-44FC-BF35-1B7EEFD89C58}" type="slidenum">
              <a:rPr lang="en-US" altLang="ar-EG" sz="1200"/>
              <a:pPr eaLnBrk="1" hangingPunct="1"/>
              <a:t>31</a:t>
            </a:fld>
            <a:endParaRPr lang="en-US" altLang="ar-EG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2FC4CEF-61B1-4B7D-A24B-3DE3FFDBA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6096000" cy="990600"/>
          </a:xfrm>
        </p:spPr>
        <p:txBody>
          <a:bodyPr/>
          <a:lstStyle/>
          <a:p>
            <a:pPr eaLnBrk="1" hangingPunct="1"/>
            <a:r>
              <a:rPr lang="en-US" altLang="ar-EG" sz="2800" b="1"/>
              <a:t>Constrained FP-Growth: Push a Data Anti-monotonic Constraint Deep</a:t>
            </a:r>
          </a:p>
        </p:txBody>
      </p:sp>
      <p:sp>
        <p:nvSpPr>
          <p:cNvPr id="34820" name="Text Box 56">
            <a:extLst>
              <a:ext uri="{FF2B5EF4-FFF2-40B4-BE49-F238E27FC236}">
                <a16:creationId xmlns:a16="http://schemas.microsoft.com/office/drawing/2014/main" id="{C8DBF381-2BFA-4351-B6D9-7D691CCC7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486400"/>
            <a:ext cx="2819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ar-EG" sz="1800" b="1">
                <a:solidFill>
                  <a:schemeClr val="hlink"/>
                </a:solidFill>
              </a:rPr>
              <a:t>Constraint: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ar-EG" sz="1800" b="1">
                <a:solidFill>
                  <a:schemeClr val="hlink"/>
                </a:solidFill>
              </a:rPr>
              <a:t>range{S.price } &gt; 25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ar-EG" sz="1800" b="1">
                <a:solidFill>
                  <a:schemeClr val="hlink"/>
                </a:solidFill>
              </a:rPr>
              <a:t>min_sup &gt;= 2</a:t>
            </a:r>
          </a:p>
        </p:txBody>
      </p:sp>
      <p:sp>
        <p:nvSpPr>
          <p:cNvPr id="34821" name="AutoShape 101">
            <a:extLst>
              <a:ext uri="{FF2B5EF4-FFF2-40B4-BE49-F238E27FC236}">
                <a16:creationId xmlns:a16="http://schemas.microsoft.com/office/drawing/2014/main" id="{1CEC37D0-A3BC-4AF5-A5AE-C4E97A49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47800"/>
            <a:ext cx="1752600" cy="1752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ar-EG" sz="1600"/>
              <a:t>FP-Tree</a:t>
            </a:r>
          </a:p>
        </p:txBody>
      </p:sp>
      <p:graphicFrame>
        <p:nvGraphicFramePr>
          <p:cNvPr id="1934649" name="Group 313">
            <a:extLst>
              <a:ext uri="{FF2B5EF4-FFF2-40B4-BE49-F238E27FC236}">
                <a16:creationId xmlns:a16="http://schemas.microsoft.com/office/drawing/2014/main" id="{2F9467D3-DD89-45B0-A548-26C3492D86BB}"/>
              </a:ext>
            </a:extLst>
          </p:cNvPr>
          <p:cNvGraphicFramePr>
            <a:graphicFrameLocks noGrp="1"/>
          </p:cNvGraphicFramePr>
          <p:nvPr/>
        </p:nvGraphicFramePr>
        <p:xfrm>
          <a:off x="625475" y="3700463"/>
          <a:ext cx="2465388" cy="1325562"/>
        </p:xfrm>
        <a:graphic>
          <a:graphicData uri="http://schemas.openxmlformats.org/drawingml/2006/table">
            <a:tbl>
              <a:tblPr/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c, d, f, h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d, f, g, h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d, f, 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39" name="Text Box 123">
            <a:extLst>
              <a:ext uri="{FF2B5EF4-FFF2-40B4-BE49-F238E27FC236}">
                <a16:creationId xmlns:a16="http://schemas.microsoft.com/office/drawing/2014/main" id="{9A2EDCA2-E855-4E0F-9994-BFB9E8AB9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ar-EG"/>
              <a:t>B-Projected DB</a:t>
            </a:r>
          </a:p>
        </p:txBody>
      </p:sp>
      <p:sp>
        <p:nvSpPr>
          <p:cNvPr id="34840" name="AutoShape 125">
            <a:extLst>
              <a:ext uri="{FF2B5EF4-FFF2-40B4-BE49-F238E27FC236}">
                <a16:creationId xmlns:a16="http://schemas.microsoft.com/office/drawing/2014/main" id="{98BF650A-01B7-41AC-A51C-22CC1BD0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86200"/>
            <a:ext cx="1143000" cy="1143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ar-EG" sz="1600"/>
              <a:t>B</a:t>
            </a:r>
          </a:p>
          <a:p>
            <a:pPr algn="ctr" eaLnBrk="1" hangingPunct="1"/>
            <a:r>
              <a:rPr lang="en-US" altLang="ar-EG" sz="1600"/>
              <a:t>FP-Tree</a:t>
            </a:r>
          </a:p>
        </p:txBody>
      </p:sp>
      <p:graphicFrame>
        <p:nvGraphicFramePr>
          <p:cNvPr id="1934650" name="Group 314">
            <a:extLst>
              <a:ext uri="{FF2B5EF4-FFF2-40B4-BE49-F238E27FC236}">
                <a16:creationId xmlns:a16="http://schemas.microsoft.com/office/drawing/2014/main" id="{A862A62C-AF97-429D-BC35-3BA980D23D59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447800"/>
          <a:ext cx="2286000" cy="18446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f, h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e, f, g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34582" name="Group 246">
            <a:extLst>
              <a:ext uri="{FF2B5EF4-FFF2-40B4-BE49-F238E27FC236}">
                <a16:creationId xmlns:a16="http://schemas.microsoft.com/office/drawing/2014/main" id="{1B65F55A-F9BC-4BDC-A5F5-EBDB0FDE52BC}"/>
              </a:ext>
            </a:extLst>
          </p:cNvPr>
          <p:cNvGraphicFramePr>
            <a:graphicFrameLocks noGrp="1"/>
          </p:cNvGraphicFramePr>
          <p:nvPr/>
        </p:nvGraphicFramePr>
        <p:xfrm>
          <a:off x="6627813" y="139700"/>
          <a:ext cx="2514600" cy="1844675"/>
        </p:xfrm>
        <a:graphic>
          <a:graphicData uri="http://schemas.openxmlformats.org/drawingml/2006/table">
            <a:tbl>
              <a:tblPr/>
              <a:tblGrid>
                <a:gridCol w="74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f, h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e, f, g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34651" name="Group 315">
            <a:extLst>
              <a:ext uri="{FF2B5EF4-FFF2-40B4-BE49-F238E27FC236}">
                <a16:creationId xmlns:a16="http://schemas.microsoft.com/office/drawing/2014/main" id="{4CDE888A-6556-48E4-A6CD-9F6959CD6F62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2154238"/>
          <a:ext cx="1600200" cy="3260725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913" name="Line 299">
            <a:extLst>
              <a:ext uri="{FF2B5EF4-FFF2-40B4-BE49-F238E27FC236}">
                <a16:creationId xmlns:a16="http://schemas.microsoft.com/office/drawing/2014/main" id="{AAD1DC16-B735-4AE4-B137-0C21F263A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1910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4914" name="AutoShape 302">
            <a:extLst>
              <a:ext uri="{FF2B5EF4-FFF2-40B4-BE49-F238E27FC236}">
                <a16:creationId xmlns:a16="http://schemas.microsoft.com/office/drawing/2014/main" id="{B714F00E-C8BB-4BC1-A63A-A18CBA1C5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1371600" cy="914400"/>
          </a:xfrm>
          <a:prstGeom prst="wedgeRoundRectCallout">
            <a:avLst>
              <a:gd name="adj1" fmla="val -83333"/>
              <a:gd name="adj2" fmla="val 416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ar-EG" sz="1400"/>
              <a:t>Recursive</a:t>
            </a:r>
          </a:p>
          <a:p>
            <a:pPr algn="ctr" eaLnBrk="1" hangingPunct="1"/>
            <a:r>
              <a:rPr lang="en-US" altLang="ar-EG" sz="1400"/>
              <a:t>Data </a:t>
            </a:r>
          </a:p>
          <a:p>
            <a:pPr algn="ctr" eaLnBrk="1" hangingPunct="1"/>
            <a:r>
              <a:rPr lang="en-US" altLang="ar-EG" sz="1400"/>
              <a:t>Pruning</a:t>
            </a:r>
          </a:p>
        </p:txBody>
      </p:sp>
      <p:sp>
        <p:nvSpPr>
          <p:cNvPr id="34915" name="Line 303">
            <a:extLst>
              <a:ext uri="{FF2B5EF4-FFF2-40B4-BE49-F238E27FC236}">
                <a16:creationId xmlns:a16="http://schemas.microsoft.com/office/drawing/2014/main" id="{9A3A9FCE-B9FD-480B-B634-D1C9D2A47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286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4916" name="Line 304">
            <a:extLst>
              <a:ext uri="{FF2B5EF4-FFF2-40B4-BE49-F238E27FC236}">
                <a16:creationId xmlns:a16="http://schemas.microsoft.com/office/drawing/2014/main" id="{F1B40C91-57A4-4291-86A3-295B1C328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419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4917" name="Line 306">
            <a:extLst>
              <a:ext uri="{FF2B5EF4-FFF2-40B4-BE49-F238E27FC236}">
                <a16:creationId xmlns:a16="http://schemas.microsoft.com/office/drawing/2014/main" id="{E9861110-1513-4523-9DA9-75B442C42D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4918" name="Line 307">
            <a:extLst>
              <a:ext uri="{FF2B5EF4-FFF2-40B4-BE49-F238E27FC236}">
                <a16:creationId xmlns:a16="http://schemas.microsoft.com/office/drawing/2014/main" id="{84A31FBE-4648-4FE9-B1DB-144210BAF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7244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4919" name="Text Box 308">
            <a:extLst>
              <a:ext uri="{FF2B5EF4-FFF2-40B4-BE49-F238E27FC236}">
                <a16:creationId xmlns:a16="http://schemas.microsoft.com/office/drawing/2014/main" id="{A580DA62-D4D7-43D9-9206-7950C8F2B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2971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en-US" altLang="ar-EG"/>
              <a:t>Single branch: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ar-EG"/>
              <a:t>bcdfg: 2</a:t>
            </a:r>
          </a:p>
        </p:txBody>
      </p:sp>
      <p:sp>
        <p:nvSpPr>
          <p:cNvPr id="34920" name="Line 310">
            <a:extLst>
              <a:ext uri="{FF2B5EF4-FFF2-40B4-BE49-F238E27FC236}">
                <a16:creationId xmlns:a16="http://schemas.microsoft.com/office/drawing/2014/main" id="{1C9AB447-B7AC-4F09-8B80-C97F13AFD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419600"/>
            <a:ext cx="2286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34921" name="Rectangle 316">
            <a:extLst>
              <a:ext uri="{FF2B5EF4-FFF2-40B4-BE49-F238E27FC236}">
                <a16:creationId xmlns:a16="http://schemas.microsoft.com/office/drawing/2014/main" id="{D25D3319-73D5-4529-AC82-D8B3D436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B4487D28-CBE5-4D33-B895-DAD501BBA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A2875BD-5B52-4B68-8B5E-4C41D3637E94}" type="slidenum">
              <a:rPr lang="en-US" altLang="ar-EG" sz="1200"/>
              <a:pPr eaLnBrk="1" hangingPunct="1"/>
              <a:t>32</a:t>
            </a:fld>
            <a:endParaRPr lang="en-US" altLang="ar-EG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90D0944-9181-4570-ACB4-C32F86850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ar-EG" sz="3200"/>
              <a:t>Convertible Constraints: Ordering Data in Transactions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FF76D24-D3A0-4B42-9567-11A2842AF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60198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ar-EG" sz="2400"/>
              <a:t>Convert tough constraints into anti-monotone or monotone by properly ordering items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400"/>
              <a:t>Examine C: avg(</a:t>
            </a:r>
            <a:r>
              <a:rPr lang="en-US" altLang="ar-EG" sz="2400" i="1"/>
              <a:t>S</a:t>
            </a:r>
            <a:r>
              <a:rPr lang="en-US" altLang="ar-EG" sz="2400"/>
              <a:t>.profit) </a:t>
            </a:r>
            <a:r>
              <a:rPr lang="en-US" altLang="ar-EG" sz="2400" b="1">
                <a:sym typeface="Symbol" panose="05050102010706020507" pitchFamily="18" charset="2"/>
              </a:rPr>
              <a:t></a:t>
            </a:r>
            <a:r>
              <a:rPr lang="en-US" altLang="ar-EG" sz="2400"/>
              <a:t> 25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2400"/>
              <a:t>Order items in value-descending order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ar-EG"/>
              <a:t>&lt;</a:t>
            </a:r>
            <a:r>
              <a:rPr lang="en-US" altLang="ar-EG" i="1"/>
              <a:t>a, f, g, d, b, h, c, e</a:t>
            </a:r>
            <a:r>
              <a:rPr lang="en-US" altLang="ar-EG"/>
              <a:t>&gt;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2400"/>
              <a:t>If an itemset </a:t>
            </a:r>
            <a:r>
              <a:rPr lang="en-US" altLang="ar-EG" sz="2400" i="1"/>
              <a:t>afb</a:t>
            </a:r>
            <a:r>
              <a:rPr lang="en-US" altLang="ar-EG" sz="2400"/>
              <a:t> violates C</a:t>
            </a:r>
            <a:endParaRPr lang="en-US" altLang="ar-EG" sz="2400">
              <a:sym typeface="Wingdings" panose="05000000000000000000" pitchFamily="2" charset="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ar-EG"/>
              <a:t>So does </a:t>
            </a:r>
            <a:r>
              <a:rPr lang="en-US" altLang="ar-EG" i="1"/>
              <a:t>afbh, afb*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ar-EG"/>
              <a:t>It becomes </a:t>
            </a:r>
            <a:r>
              <a:rPr lang="en-US" altLang="ar-EG">
                <a:solidFill>
                  <a:schemeClr val="hlink"/>
                </a:solidFill>
              </a:rPr>
              <a:t>anti-monotone!</a:t>
            </a:r>
          </a:p>
        </p:txBody>
      </p:sp>
      <p:graphicFrame>
        <p:nvGraphicFramePr>
          <p:cNvPr id="1565700" name="Group 4">
            <a:extLst>
              <a:ext uri="{FF2B5EF4-FFF2-40B4-BE49-F238E27FC236}">
                <a16:creationId xmlns:a16="http://schemas.microsoft.com/office/drawing/2014/main" id="{D27F5052-B1FC-4BAB-A25C-5C6BD6B96C80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00200"/>
          <a:ext cx="2438400" cy="1841500"/>
        </p:xfrm>
        <a:graphic>
          <a:graphicData uri="http://schemas.openxmlformats.org/drawingml/2006/table">
            <a:tbl>
              <a:tblPr/>
              <a:tblGrid>
                <a:gridCol w="72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65" name="Text Box 24">
            <a:extLst>
              <a:ext uri="{FF2B5EF4-FFF2-40B4-BE49-F238E27FC236}">
                <a16:creationId xmlns:a16="http://schemas.microsoft.com/office/drawing/2014/main" id="{06BF647D-4572-49D1-84D3-67EB1D6C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19200"/>
            <a:ext cx="2449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ar-EG" sz="2000">
                <a:latin typeface="Times New Roman" panose="02020603050405020304" pitchFamily="18" charset="0"/>
              </a:rPr>
              <a:t>TDB (min_sup=2)</a:t>
            </a:r>
          </a:p>
        </p:txBody>
      </p:sp>
      <p:graphicFrame>
        <p:nvGraphicFramePr>
          <p:cNvPr id="1565753" name="Group 57">
            <a:extLst>
              <a:ext uri="{FF2B5EF4-FFF2-40B4-BE49-F238E27FC236}">
                <a16:creationId xmlns:a16="http://schemas.microsoft.com/office/drawing/2014/main" id="{5AF06C26-0B31-4524-B296-D3D7E8B1AFE6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3581400"/>
          <a:ext cx="2209800" cy="3017838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478A4BAA-F769-4427-B5B3-EA5C9839D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0C8DC9-B36E-4B7F-B70F-49B1198164CA}" type="slidenum">
              <a:rPr lang="en-US" altLang="ar-EG" sz="1200"/>
              <a:pPr eaLnBrk="1" hangingPunct="1"/>
              <a:t>33</a:t>
            </a:fld>
            <a:endParaRPr lang="en-US" altLang="ar-EG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FBC2156-A72A-4D8C-BCFB-6D34D3BCE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609600"/>
          </a:xfrm>
        </p:spPr>
        <p:txBody>
          <a:bodyPr/>
          <a:lstStyle/>
          <a:p>
            <a:pPr eaLnBrk="1" hangingPunct="1"/>
            <a:r>
              <a:rPr lang="en-US" altLang="ar-EG" sz="3200"/>
              <a:t>Strongly Convertible Constraints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BC53784-05F4-4236-B145-A6EDB225A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6934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EG" sz="2400"/>
              <a:t>avg(X) </a:t>
            </a:r>
            <a:r>
              <a:rPr lang="en-US" altLang="ar-EG" sz="2400" b="1">
                <a:sym typeface="Symbol" panose="05050102010706020507" pitchFamily="18" charset="2"/>
              </a:rPr>
              <a:t></a:t>
            </a:r>
            <a:r>
              <a:rPr lang="en-US" altLang="ar-EG" sz="2400"/>
              <a:t> 25 is convertible anti-monotone w.r.t. item </a:t>
            </a:r>
            <a:r>
              <a:rPr lang="en-US" altLang="ar-EG" sz="2400">
                <a:solidFill>
                  <a:srgbClr val="170981"/>
                </a:solidFill>
              </a:rPr>
              <a:t>value descending</a:t>
            </a:r>
            <a:r>
              <a:rPr lang="en-US" altLang="ar-EG" sz="2400"/>
              <a:t> order R: &lt;</a:t>
            </a:r>
            <a:r>
              <a:rPr lang="en-US" altLang="ar-EG" sz="2400" i="1"/>
              <a:t>a, f, g,</a:t>
            </a:r>
            <a:r>
              <a:rPr lang="en-US" altLang="ar-EG" sz="2400"/>
              <a:t> </a:t>
            </a:r>
            <a:r>
              <a:rPr lang="en-US" altLang="ar-EG" sz="2400" i="1"/>
              <a:t>d, b, h, c, e</a:t>
            </a:r>
            <a:r>
              <a:rPr lang="en-US" altLang="ar-EG" sz="240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sz="2400"/>
              <a:t>If an itemset </a:t>
            </a:r>
            <a:r>
              <a:rPr lang="en-US" altLang="ar-EG" sz="2400" i="1"/>
              <a:t>af </a:t>
            </a:r>
            <a:r>
              <a:rPr lang="en-US" altLang="ar-EG" sz="2400"/>
              <a:t>violates a constraint C, so does every itemset with</a:t>
            </a:r>
            <a:r>
              <a:rPr lang="en-US" altLang="ar-EG" sz="2400" i="1"/>
              <a:t> af </a:t>
            </a:r>
            <a:r>
              <a:rPr lang="en-US" altLang="ar-EG" sz="2400"/>
              <a:t>as prefix, such as </a:t>
            </a:r>
            <a:r>
              <a:rPr lang="en-US" altLang="ar-EG" sz="2400" i="1"/>
              <a:t>afd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/>
              <a:t>avg(X) </a:t>
            </a:r>
            <a:r>
              <a:rPr lang="en-US" altLang="ar-EG" sz="2400" b="1">
                <a:sym typeface="Symbol" panose="05050102010706020507" pitchFamily="18" charset="2"/>
              </a:rPr>
              <a:t></a:t>
            </a:r>
            <a:r>
              <a:rPr lang="en-US" altLang="ar-EG" sz="2400"/>
              <a:t> 25 is convertible monotone w.r.t. item </a:t>
            </a:r>
            <a:r>
              <a:rPr lang="en-US" altLang="ar-EG" sz="2400">
                <a:solidFill>
                  <a:srgbClr val="170981"/>
                </a:solidFill>
              </a:rPr>
              <a:t>value ascending</a:t>
            </a:r>
            <a:r>
              <a:rPr lang="en-US" altLang="ar-EG" sz="2400"/>
              <a:t> order R</a:t>
            </a:r>
            <a:r>
              <a:rPr lang="en-US" altLang="ar-EG" sz="2400" baseline="30000"/>
              <a:t>-1</a:t>
            </a:r>
            <a:r>
              <a:rPr lang="en-US" altLang="ar-EG" sz="2400"/>
              <a:t>: &lt;</a:t>
            </a:r>
            <a:r>
              <a:rPr lang="en-US" altLang="ar-EG" sz="2400" i="1"/>
              <a:t>e, c, h, b, d, g, f, a</a:t>
            </a:r>
            <a:r>
              <a:rPr lang="en-US" altLang="ar-EG" sz="240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sz="2400"/>
              <a:t>If an itemset </a:t>
            </a:r>
            <a:r>
              <a:rPr lang="en-US" altLang="ar-EG" sz="2400" i="1"/>
              <a:t>d</a:t>
            </a:r>
            <a:r>
              <a:rPr lang="en-US" altLang="ar-EG" sz="2400"/>
              <a:t> satisfies a constraint </a:t>
            </a:r>
            <a:r>
              <a:rPr lang="en-US" altLang="ar-EG" sz="2400" i="1">
                <a:sym typeface="Wingdings" panose="05000000000000000000" pitchFamily="2" charset="2"/>
              </a:rPr>
              <a:t>C</a:t>
            </a:r>
            <a:r>
              <a:rPr lang="en-US" altLang="ar-EG" sz="2400">
                <a:sym typeface="Wingdings" panose="05000000000000000000" pitchFamily="2" charset="2"/>
              </a:rPr>
              <a:t>, so does itemsets </a:t>
            </a:r>
            <a:r>
              <a:rPr lang="en-US" altLang="ar-EG" sz="2400" i="1">
                <a:sym typeface="Wingdings" panose="05000000000000000000" pitchFamily="2" charset="2"/>
              </a:rPr>
              <a:t>df</a:t>
            </a:r>
            <a:r>
              <a:rPr lang="en-US" altLang="ar-EG" sz="2400">
                <a:sym typeface="Wingdings" panose="05000000000000000000" pitchFamily="2" charset="2"/>
              </a:rPr>
              <a:t> and </a:t>
            </a:r>
            <a:r>
              <a:rPr lang="en-US" altLang="ar-EG" sz="2400" i="1">
                <a:sym typeface="Wingdings" panose="05000000000000000000" pitchFamily="2" charset="2"/>
              </a:rPr>
              <a:t>dfa</a:t>
            </a:r>
            <a:r>
              <a:rPr lang="en-US" altLang="ar-EG" sz="2400">
                <a:sym typeface="Wingdings" panose="05000000000000000000" pitchFamily="2" charset="2"/>
              </a:rPr>
              <a:t>, which having </a:t>
            </a:r>
            <a:r>
              <a:rPr lang="en-US" altLang="ar-EG" sz="2400" i="1">
                <a:sym typeface="Wingdings" panose="05000000000000000000" pitchFamily="2" charset="2"/>
              </a:rPr>
              <a:t>d</a:t>
            </a:r>
            <a:r>
              <a:rPr lang="en-US" altLang="ar-EG" sz="2400">
                <a:sym typeface="Wingdings" panose="05000000000000000000" pitchFamily="2" charset="2"/>
              </a:rPr>
              <a:t> as a prefix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/>
              <a:t>Thus, avg(X) </a:t>
            </a:r>
            <a:r>
              <a:rPr lang="en-US" altLang="ar-EG" sz="2400" b="1">
                <a:sym typeface="Symbol" panose="05050102010706020507" pitchFamily="18" charset="2"/>
              </a:rPr>
              <a:t></a:t>
            </a:r>
            <a:r>
              <a:rPr lang="en-US" altLang="ar-EG" sz="2400"/>
              <a:t> 25 is </a:t>
            </a:r>
            <a:r>
              <a:rPr lang="en-US" altLang="ar-EG" sz="2400">
                <a:solidFill>
                  <a:schemeClr val="hlink"/>
                </a:solidFill>
              </a:rPr>
              <a:t>strongly convertible</a:t>
            </a:r>
          </a:p>
        </p:txBody>
      </p:sp>
      <p:graphicFrame>
        <p:nvGraphicFramePr>
          <p:cNvPr id="1566756" name="Group 36">
            <a:extLst>
              <a:ext uri="{FF2B5EF4-FFF2-40B4-BE49-F238E27FC236}">
                <a16:creationId xmlns:a16="http://schemas.microsoft.com/office/drawing/2014/main" id="{43358417-DE36-4D11-B261-10BE7FE90EC5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2514600"/>
          <a:ext cx="1676400" cy="32607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DA8F9D1F-681E-46AA-B12A-D740EA6E86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ED3BAFE-B228-42B5-A513-D9D654C10997}" type="slidenum">
              <a:rPr lang="en-US" altLang="ar-EG" sz="1200"/>
              <a:pPr eaLnBrk="1" hangingPunct="1"/>
              <a:t>34</a:t>
            </a:fld>
            <a:endParaRPr lang="en-US" altLang="ar-EG" sz="1200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DD2595D6-2411-42A7-B4FD-125FA473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ar-EG" sz="3200"/>
              <a:t>Can Apriori Handle Convertible Constraints?</a:t>
            </a:r>
          </a:p>
        </p:txBody>
      </p:sp>
      <p:sp>
        <p:nvSpPr>
          <p:cNvPr id="37892" name="Rectangle 1027">
            <a:extLst>
              <a:ext uri="{FF2B5EF4-FFF2-40B4-BE49-F238E27FC236}">
                <a16:creationId xmlns:a16="http://schemas.microsoft.com/office/drawing/2014/main" id="{3A7D65DF-866D-4F47-A524-CD18119EA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1628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ar-EG" sz="2400"/>
              <a:t>A convertible, not monotone nor anti-monotone nor succinct constraint cannot be pushed deep into the an Apriori mining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2400"/>
              <a:t>Within the level wise framework, no direct pruning based on the constraint can be made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2400"/>
              <a:t>Itemset df violates constraint C: avg(X) &gt;= 25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2400"/>
              <a:t>Since adf satisfies C, Apriori needs df to assemble adf, df cannot be pruned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400"/>
              <a:t>But it can be pushed into frequent-pattern growth framework!</a:t>
            </a:r>
          </a:p>
        </p:txBody>
      </p:sp>
      <p:graphicFrame>
        <p:nvGraphicFramePr>
          <p:cNvPr id="1428516" name="Group 1060">
            <a:extLst>
              <a:ext uri="{FF2B5EF4-FFF2-40B4-BE49-F238E27FC236}">
                <a16:creationId xmlns:a16="http://schemas.microsoft.com/office/drawing/2014/main" id="{58398023-AAC0-46B9-B605-9FAC7DD69D39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3124200"/>
          <a:ext cx="1676400" cy="32607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9E9B595C-976A-4E67-A86C-FBA7749BE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5AF20FF-0519-4474-AFC7-70A74A720D89}" type="slidenum">
              <a:rPr lang="en-US" altLang="ar-EG" sz="1200"/>
              <a:pPr eaLnBrk="1" hangingPunct="1"/>
              <a:t>35</a:t>
            </a:fld>
            <a:endParaRPr lang="en-US" altLang="ar-EG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88A041B-9E2E-4890-AE05-20CA02437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57200" y="381000"/>
            <a:ext cx="10134600" cy="609600"/>
          </a:xfrm>
        </p:spPr>
        <p:txBody>
          <a:bodyPr/>
          <a:lstStyle/>
          <a:p>
            <a:pPr eaLnBrk="1" hangingPunct="1"/>
            <a:r>
              <a:rPr lang="en-US" altLang="ar-EG" sz="3200"/>
              <a:t>Pattern Space Pruning w. Convertible Constraints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4B8763E-0091-461E-A5D6-7FE9CF3E1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705600" cy="4953000"/>
          </a:xfrm>
        </p:spPr>
        <p:txBody>
          <a:bodyPr/>
          <a:lstStyle/>
          <a:p>
            <a:pPr eaLnBrk="1" hangingPunct="1"/>
            <a:r>
              <a:rPr lang="en-US" altLang="ar-EG" sz="2200"/>
              <a:t>C: avg(X) &gt;= 25, min_sup=2</a:t>
            </a:r>
          </a:p>
          <a:p>
            <a:pPr eaLnBrk="1" hangingPunct="1"/>
            <a:r>
              <a:rPr lang="en-US" altLang="ar-EG" sz="2200"/>
              <a:t>List items in every transaction in value descending order R: &lt;a, f, g, d, b, h, c, e&gt;</a:t>
            </a:r>
          </a:p>
          <a:p>
            <a:pPr lvl="1" eaLnBrk="1" hangingPunct="1"/>
            <a:r>
              <a:rPr lang="en-US" altLang="ar-EG" sz="2200"/>
              <a:t>C is convertible anti-monotone w.r.t. R</a:t>
            </a:r>
          </a:p>
          <a:p>
            <a:pPr eaLnBrk="1" hangingPunct="1"/>
            <a:r>
              <a:rPr lang="en-US" altLang="ar-EG" sz="2200"/>
              <a:t>Scan TDB once</a:t>
            </a:r>
          </a:p>
          <a:p>
            <a:pPr lvl="1" eaLnBrk="1" hangingPunct="1"/>
            <a:r>
              <a:rPr lang="en-US" altLang="ar-EG" sz="2200"/>
              <a:t>remove infrequent items</a:t>
            </a:r>
          </a:p>
          <a:p>
            <a:pPr lvl="2" eaLnBrk="1" hangingPunct="1"/>
            <a:r>
              <a:rPr lang="en-US" altLang="ar-EG" sz="2200"/>
              <a:t>Item h is dropped</a:t>
            </a:r>
          </a:p>
          <a:p>
            <a:pPr lvl="1" eaLnBrk="1" hangingPunct="1"/>
            <a:r>
              <a:rPr lang="en-US" altLang="ar-EG" sz="2200"/>
              <a:t>Itemsets a and f are good, …</a:t>
            </a:r>
          </a:p>
          <a:p>
            <a:pPr eaLnBrk="1" hangingPunct="1"/>
            <a:r>
              <a:rPr lang="en-US" altLang="ar-EG" sz="2200"/>
              <a:t>Projection-based mining</a:t>
            </a:r>
          </a:p>
          <a:p>
            <a:pPr lvl="1" eaLnBrk="1" hangingPunct="1"/>
            <a:r>
              <a:rPr lang="en-US" altLang="ar-EG" sz="2200"/>
              <a:t>Imposing an appropriate order on item projection</a:t>
            </a:r>
          </a:p>
          <a:p>
            <a:pPr lvl="1" eaLnBrk="1" hangingPunct="1"/>
            <a:r>
              <a:rPr lang="en-US" altLang="ar-EG" sz="2200"/>
              <a:t>Many tough constraints can be converted into (anti)-monotone</a:t>
            </a:r>
          </a:p>
        </p:txBody>
      </p:sp>
      <p:graphicFrame>
        <p:nvGraphicFramePr>
          <p:cNvPr id="1429563" name="Group 59">
            <a:extLst>
              <a:ext uri="{FF2B5EF4-FFF2-40B4-BE49-F238E27FC236}">
                <a16:creationId xmlns:a16="http://schemas.microsoft.com/office/drawing/2014/main" id="{CCCF2FF6-7630-43DC-BC93-64CBC9350892}"/>
              </a:ext>
            </a:extLst>
          </p:cNvPr>
          <p:cNvGraphicFramePr>
            <a:graphicFrameLocks noGrp="1"/>
          </p:cNvGraphicFramePr>
          <p:nvPr/>
        </p:nvGraphicFramePr>
        <p:xfrm>
          <a:off x="6945313" y="4876800"/>
          <a:ext cx="2057400" cy="1768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f, d, b, 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f, g, d, b, 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a, f, d, c, e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f, g, h, c, e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37" name="Text Box 24">
            <a:extLst>
              <a:ext uri="{FF2B5EF4-FFF2-40B4-BE49-F238E27FC236}">
                <a16:creationId xmlns:a16="http://schemas.microsoft.com/office/drawing/2014/main" id="{0B815275-27FC-4681-BE54-423C9EAA1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419600"/>
            <a:ext cx="206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ar-EG" sz="2000">
                <a:latin typeface="Times New Roman" panose="02020603050405020304" pitchFamily="18" charset="0"/>
              </a:rPr>
              <a:t>TDB (min_sup=2)</a:t>
            </a:r>
          </a:p>
        </p:txBody>
      </p:sp>
      <p:graphicFrame>
        <p:nvGraphicFramePr>
          <p:cNvPr id="1429564" name="Group 60">
            <a:extLst>
              <a:ext uri="{FF2B5EF4-FFF2-40B4-BE49-F238E27FC236}">
                <a16:creationId xmlns:a16="http://schemas.microsoft.com/office/drawing/2014/main" id="{E331637C-A43F-4FA2-8B51-77224610E7F2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1295400"/>
          <a:ext cx="1600200" cy="3230563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B63445D9-0594-42A5-936F-E2BDD5171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9ECBC6-9517-4C4E-9472-A871A5CAF23B}" type="slidenum">
              <a:rPr lang="en-US" altLang="ar-EG" sz="1200"/>
              <a:pPr eaLnBrk="1" hangingPunct="1"/>
              <a:t>36</a:t>
            </a:fld>
            <a:endParaRPr lang="en-US" altLang="ar-EG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BEAEACC-50B5-49B6-8699-5B660CAE7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381000"/>
            <a:ext cx="7996237" cy="609600"/>
          </a:xfrm>
        </p:spPr>
        <p:txBody>
          <a:bodyPr/>
          <a:lstStyle/>
          <a:p>
            <a:pPr eaLnBrk="1" hangingPunct="1"/>
            <a:r>
              <a:rPr lang="en-US" altLang="ar-EG" sz="3200"/>
              <a:t>Handling Multiple Constraints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BCCC242-4C01-479B-BF10-CC33CFABD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5763" cy="4727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ar-EG" sz="2400"/>
              <a:t>Different constraints may require different or even conflicting item-ordering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400"/>
              <a:t>If there exists an order </a:t>
            </a:r>
            <a:r>
              <a:rPr lang="en-US" altLang="ar-EG" sz="2400" i="1"/>
              <a:t>R</a:t>
            </a:r>
            <a:r>
              <a:rPr lang="en-US" altLang="ar-EG" sz="2400"/>
              <a:t> s.t. both </a:t>
            </a:r>
            <a:r>
              <a:rPr lang="en-US" altLang="ar-EG" sz="2400" i="1"/>
              <a:t>C</a:t>
            </a:r>
            <a:r>
              <a:rPr lang="en-US" altLang="ar-EG" sz="2400" i="1" baseline="-25000"/>
              <a:t>1</a:t>
            </a:r>
            <a:r>
              <a:rPr lang="en-US" altLang="ar-EG" sz="2400"/>
              <a:t> and </a:t>
            </a:r>
            <a:r>
              <a:rPr lang="en-US" altLang="ar-EG" sz="2400" i="1"/>
              <a:t>C</a:t>
            </a:r>
            <a:r>
              <a:rPr lang="en-US" altLang="ar-EG" sz="2400" i="1" baseline="-25000"/>
              <a:t>2</a:t>
            </a:r>
            <a:r>
              <a:rPr lang="en-US" altLang="ar-EG" sz="2400"/>
              <a:t> are convertible w.r.t. </a:t>
            </a:r>
            <a:r>
              <a:rPr lang="en-US" altLang="ar-EG" sz="2400" i="1"/>
              <a:t>R, </a:t>
            </a:r>
            <a:r>
              <a:rPr lang="en-US" altLang="ar-EG" sz="2400"/>
              <a:t>then there</a:t>
            </a:r>
            <a:r>
              <a:rPr lang="en-US" altLang="ar-EG" sz="2400" i="1"/>
              <a:t> </a:t>
            </a:r>
            <a:r>
              <a:rPr lang="en-US" altLang="ar-EG" sz="2400"/>
              <a:t>is no conflict between the two convertible constraints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400"/>
              <a:t>If there exists conflict on order of items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400"/>
              <a:t>Try to satisfy one constraint first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400"/>
              <a:t>Then using the order for the other constraint to mine frequent itemsets in the corresponding projected database</a:t>
            </a:r>
          </a:p>
        </p:txBody>
      </p:sp>
    </p:spTree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E868971F-CF66-4A6F-B966-5A1F0D19C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A6133EB-3348-4231-AF9B-63A511D5D81E}" type="slidenum">
              <a:rPr lang="en-US" altLang="ar-EG" sz="1200"/>
              <a:pPr eaLnBrk="1" hangingPunct="1"/>
              <a:t>37</a:t>
            </a:fld>
            <a:endParaRPr lang="en-US" altLang="ar-EG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EA1B78C-A812-4922-B7C8-BF8388587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335838" cy="593725"/>
          </a:xfrm>
        </p:spPr>
        <p:txBody>
          <a:bodyPr/>
          <a:lstStyle/>
          <a:p>
            <a:pPr eaLnBrk="1" hangingPunct="1"/>
            <a:r>
              <a:rPr lang="en-US" altLang="ar-EG" sz="3200"/>
              <a:t>What Constraints Are Convertible?</a:t>
            </a:r>
          </a:p>
        </p:txBody>
      </p:sp>
      <p:graphicFrame>
        <p:nvGraphicFramePr>
          <p:cNvPr id="1567794" name="Group 50">
            <a:extLst>
              <a:ext uri="{FF2B5EF4-FFF2-40B4-BE49-F238E27FC236}">
                <a16:creationId xmlns:a16="http://schemas.microsoft.com/office/drawing/2014/main" id="{F9AE8A88-48D3-459B-93FF-A81B04A8C1D4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828800"/>
          <a:ext cx="8458200" cy="4402138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Constraint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Convertible anti-monotone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Convertible monotone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Strongly convertible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avg(S)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median(S)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sum(S)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 (items could be of any value, v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0)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sum(S)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 (items could be of any value, v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0)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sum(S)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 (items could be of any value, v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0)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sum(S)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 (items could be of any value, v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0)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……</a:t>
                      </a: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3F1573D0-6B97-4A29-9DD0-5024E58291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BCC2692-77F6-4E61-8739-A1AEA5EC4DB3}" type="slidenum">
              <a:rPr lang="en-US" altLang="ar-EG" sz="1200"/>
              <a:pPr eaLnBrk="1" hangingPunct="1"/>
              <a:t>38</a:t>
            </a:fld>
            <a:endParaRPr lang="en-US" altLang="ar-EG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7A7D1AF-5207-446C-A09B-38CC34102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altLang="ar-EG" sz="3200"/>
              <a:t>Constraint-Based Mining — A General Picture</a:t>
            </a:r>
          </a:p>
        </p:txBody>
      </p:sp>
      <p:graphicFrame>
        <p:nvGraphicFramePr>
          <p:cNvPr id="1568865" name="Group 97">
            <a:extLst>
              <a:ext uri="{FF2B5EF4-FFF2-40B4-BE49-F238E27FC236}">
                <a16:creationId xmlns:a16="http://schemas.microsoft.com/office/drawing/2014/main" id="{6EAED018-D24C-4285-915E-7C92F9DA4F59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447800"/>
          <a:ext cx="8229600" cy="4867275"/>
        </p:xfrm>
        <a:graphic>
          <a:graphicData uri="http://schemas.openxmlformats.org/drawingml/2006/table">
            <a:tbl>
              <a:tblPr/>
              <a:tblGrid>
                <a:gridCol w="260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Constraint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Anti-monotone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Monotone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Succinct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S 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S 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min(S) 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min(S) 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max(S) 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max(S) 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count(S) 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weakly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count(S) 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weakly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sum(S)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 ( a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S, a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sum(S)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 ( a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S, a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range(S)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range(S)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avg(S)  v,   { ,  ,   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convertible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convertible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support(S)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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support(S)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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>
            <a:extLst>
              <a:ext uri="{FF2B5EF4-FFF2-40B4-BE49-F238E27FC236}">
                <a16:creationId xmlns:a16="http://schemas.microsoft.com/office/drawing/2014/main" id="{8E59827A-6505-4264-A438-9A391FF40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9193407-ABE6-44D9-B66D-CDE66205F89F}" type="slidenum">
              <a:rPr lang="en-US" altLang="ar-EG" sz="1200"/>
              <a:pPr eaLnBrk="1" hangingPunct="1"/>
              <a:t>39</a:t>
            </a:fld>
            <a:endParaRPr lang="en-US" altLang="ar-EG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DD725D8-F313-4855-9325-E77B55F75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Chapter 7 : Advanced Frequent Pattern Mining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F2C45C1-83B6-44F6-AD16-45C00BA016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382000" cy="52578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Mining: A Road Map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 in Multi-Level, Multi-Dimensional Space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Constraint-Based Frequent Pattern Mining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High-Dimensional Data and Colossal Patterns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Compressed or Approximate Patterns 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Exploration and Application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Summary</a:t>
            </a:r>
          </a:p>
        </p:txBody>
      </p:sp>
      <p:sp>
        <p:nvSpPr>
          <p:cNvPr id="43013" name="AutoShape 4">
            <a:extLst>
              <a:ext uri="{FF2B5EF4-FFF2-40B4-BE49-F238E27FC236}">
                <a16:creationId xmlns:a16="http://schemas.microsoft.com/office/drawing/2014/main" id="{D68BA606-D93E-4FDD-BAB5-A50318A9D501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8112125" y="3278188"/>
            <a:ext cx="3810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2">
            <a:extLst>
              <a:ext uri="{FF2B5EF4-FFF2-40B4-BE49-F238E27FC236}">
                <a16:creationId xmlns:a16="http://schemas.microsoft.com/office/drawing/2014/main" id="{11429C0E-41BB-4381-8D01-836F2BFD57D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 rot="16200000">
            <a:off x="-3048000" y="3124200"/>
            <a:ext cx="6781800" cy="5334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ar-EG" sz="2400" b="1"/>
              <a:t>Research on Pattern Mining: A Road Map</a:t>
            </a:r>
          </a:p>
        </p:txBody>
      </p:sp>
      <p:sp>
        <p:nvSpPr>
          <p:cNvPr id="7171" name="Slide Number Placeholder 6">
            <a:extLst>
              <a:ext uri="{FF2B5EF4-FFF2-40B4-BE49-F238E27FC236}">
                <a16:creationId xmlns:a16="http://schemas.microsoft.com/office/drawing/2014/main" id="{EC465D9E-D577-4B27-B65D-6BBDB852D5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FAB5868-8180-49C4-A7F3-1BA86022DC0E}" type="slidenum">
              <a:rPr lang="en-US" altLang="ar-EG" sz="1200"/>
              <a:pPr eaLnBrk="1" hangingPunct="1"/>
              <a:t>4</a:t>
            </a:fld>
            <a:endParaRPr lang="en-US" altLang="ar-EG" sz="1200"/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C9E9879F-CAE5-4424-AAC3-6C769B6EA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76200"/>
            <a:ext cx="85344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>
            <a:extLst>
              <a:ext uri="{FF2B5EF4-FFF2-40B4-BE49-F238E27FC236}">
                <a16:creationId xmlns:a16="http://schemas.microsoft.com/office/drawing/2014/main" id="{996A68B5-4045-4DD9-A7CE-CB96E2D9CC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E51ED9C-489A-4D5A-AB59-FDE9FAE1E67B}" type="slidenum">
              <a:rPr lang="en-US" altLang="ar-EG" sz="1200"/>
              <a:pPr eaLnBrk="1" hangingPunct="1"/>
              <a:t>40</a:t>
            </a:fld>
            <a:endParaRPr lang="en-US" altLang="ar-EG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3834551-8B0B-4225-B655-D9E936D68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ar-EG"/>
              <a:t>Mining Colossal Frequent Patterns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827FE61-EF34-4641-BCBE-9AAA50ED63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ar-EG" sz="2000">
                <a:latin typeface="Arial" panose="020B0604020202020204" pitchFamily="34" charset="0"/>
              </a:rPr>
              <a:t>F. Zhu, X. Yan, J. Han, P. S. Yu, and H. Cheng, “Mining Colossal Frequent Patterns by Core Pattern Fusion”, ICDE'07.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We have many algorithms, but can we mine large (i.e., colossal) patterns? 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― 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such as just size around 50 to 100?  Unfortunately, not!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Why not? ― the curse of “downward closure” of frequent patterns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The “downward closure” property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Any sub-pattern of a frequent pattern is frequent.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Example.  If (a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…, 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100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) is frequent, then 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…, 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100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(a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), (a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), …, (a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100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), (a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a</a:t>
            </a:r>
            <a:r>
              <a:rPr lang="en-US" altLang="zh-CN" sz="2000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), … are all frequent!  There are about 2</a:t>
            </a:r>
            <a:r>
              <a:rPr lang="en-US" altLang="zh-CN" sz="2000" baseline="30000">
                <a:latin typeface="Arial" panose="020B0604020202020204" pitchFamily="34" charset="0"/>
                <a:ea typeface="SimSun" panose="02010600030101010101" pitchFamily="2" charset="-122"/>
              </a:rPr>
              <a:t>100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such frequent itemsets!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No matter using breadth-first search (e.g., Apriori) or depth-first search (FPgrowth), we have to examine so many patterns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Thus the downward closure property leads to explosion!</a:t>
            </a:r>
          </a:p>
        </p:txBody>
      </p:sp>
    </p:spTree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7">
            <a:extLst>
              <a:ext uri="{FF2B5EF4-FFF2-40B4-BE49-F238E27FC236}">
                <a16:creationId xmlns:a16="http://schemas.microsoft.com/office/drawing/2014/main" id="{2C0D7867-D616-401B-8780-4F19ED8221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6F27A9-B69E-4F01-94CC-1C82E3490661}" type="slidenum">
              <a:rPr lang="en-US" altLang="ar-EG" sz="1200"/>
              <a:pPr eaLnBrk="1" hangingPunct="1"/>
              <a:t>41</a:t>
            </a:fld>
            <a:endParaRPr lang="en-US" altLang="ar-EG" sz="1200"/>
          </a:p>
        </p:txBody>
      </p:sp>
      <p:sp>
        <p:nvSpPr>
          <p:cNvPr id="1977346" name="Text Box 2">
            <a:extLst>
              <a:ext uri="{FF2B5EF4-FFF2-40B4-BE49-F238E27FC236}">
                <a16:creationId xmlns:a16="http://schemas.microsoft.com/office/drawing/2014/main" id="{9D481D38-E0A1-4006-B2F1-1DDDDF37B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4343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Closed/maximal patterns may partially alleviate the problem but not really solve it: We often need to mine scattered large patterns!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Let the minimum support threshold </a:t>
            </a:r>
            <a:r>
              <a:rPr lang="el-GR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σ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= 20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There are        frequent patterns of size 20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Each is closed and maximal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# patterns =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size of the answer set is exponential to n</a:t>
            </a:r>
            <a:endParaRPr lang="el-GR" altLang="zh-CN" sz="200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F3659B6-705E-4786-813E-C77FC9517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zh-CN" sz="3200" b="1">
                <a:ea typeface="SimSun" panose="02010600030101010101" pitchFamily="2" charset="-122"/>
              </a:rPr>
              <a:t>Colossal Patterns: A Motivating Example</a:t>
            </a:r>
          </a:p>
        </p:txBody>
      </p:sp>
      <p:sp>
        <p:nvSpPr>
          <p:cNvPr id="1977348" name="Rectangle 4">
            <a:extLst>
              <a:ext uri="{FF2B5EF4-FFF2-40B4-BE49-F238E27FC236}">
                <a16:creationId xmlns:a16="http://schemas.microsoft.com/office/drawing/2014/main" id="{3E25F61D-905A-484A-8A7B-70D3FD863F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2743200" cy="1981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T1 = 1 2 3 4 ….. 39 40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T2 = 1 2 3 4 ….. 39 40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 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     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          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               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T40=1 2 3 4 ….. 39 40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ea typeface="SimSun" panose="02010600030101010101" pitchFamily="2" charset="-122"/>
            </a:endParaRPr>
          </a:p>
        </p:txBody>
      </p:sp>
      <p:graphicFrame>
        <p:nvGraphicFramePr>
          <p:cNvPr id="1977349" name="Object 5">
            <a:extLst>
              <a:ext uri="{FF2B5EF4-FFF2-40B4-BE49-F238E27FC236}">
                <a16:creationId xmlns:a16="http://schemas.microsoft.com/office/drawing/2014/main" id="{0804EED6-BBD1-4558-B253-36D4F632B055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975350" y="3286125"/>
          <a:ext cx="3937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2751" imgH="457002" progId="Equation.3">
                  <p:embed/>
                </p:oleObj>
              </mc:Choice>
              <mc:Fallback>
                <p:oleObj name="公式" r:id="rId3" imgW="342751" imgH="4570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3286125"/>
                        <a:ext cx="3937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7350" name="Rectangle 6">
            <a:extLst>
              <a:ext uri="{FF2B5EF4-FFF2-40B4-BE49-F238E27FC236}">
                <a16:creationId xmlns:a16="http://schemas.microsoft.com/office/drawing/2014/main" id="{1A272D69-36D0-4B92-B953-3E99FD60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2743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T</a:t>
            </a:r>
            <a:r>
              <a:rPr lang="en-US" altLang="zh-CN" sz="1200" b="1">
                <a:ea typeface="SimSun" panose="02010600030101010101" pitchFamily="2" charset="-122"/>
              </a:rPr>
              <a:t>1</a:t>
            </a:r>
            <a:r>
              <a:rPr lang="en-US" altLang="zh-CN" sz="1800" b="1">
                <a:ea typeface="SimSun" panose="02010600030101010101" pitchFamily="2" charset="-122"/>
              </a:rPr>
              <a:t> = 2 3 4 ….. 39 40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T</a:t>
            </a:r>
            <a:r>
              <a:rPr lang="en-US" altLang="zh-CN" sz="1200" b="1">
                <a:ea typeface="SimSun" panose="02010600030101010101" pitchFamily="2" charset="-122"/>
              </a:rPr>
              <a:t>2</a:t>
            </a:r>
            <a:r>
              <a:rPr lang="en-US" altLang="zh-CN" sz="1800" b="1">
                <a:ea typeface="SimSun" panose="02010600030101010101" pitchFamily="2" charset="-122"/>
              </a:rPr>
              <a:t> = 1 3 4 ….. 39 40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    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         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              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T</a:t>
            </a:r>
            <a:r>
              <a:rPr lang="en-US" altLang="zh-CN" sz="1200" b="1">
                <a:ea typeface="SimSun" panose="02010600030101010101" pitchFamily="2" charset="-122"/>
              </a:rPr>
              <a:t>40</a:t>
            </a:r>
            <a:r>
              <a:rPr lang="en-US" altLang="zh-CN" sz="1800" b="1">
                <a:ea typeface="SimSun" panose="02010600030101010101" pitchFamily="2" charset="-122"/>
              </a:rPr>
              <a:t>=1 2 3 4 ……  39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 b="1">
              <a:ea typeface="SimSun" panose="02010600030101010101" pitchFamily="2" charset="-122"/>
            </a:endParaRPr>
          </a:p>
        </p:txBody>
      </p:sp>
      <p:graphicFrame>
        <p:nvGraphicFramePr>
          <p:cNvPr id="1977351" name="Object 7">
            <a:extLst>
              <a:ext uri="{FF2B5EF4-FFF2-40B4-BE49-F238E27FC236}">
                <a16:creationId xmlns:a16="http://schemas.microsoft.com/office/drawing/2014/main" id="{40BEBAFF-B2B4-4194-BE47-91E889B8B26B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400800" y="4572000"/>
          <a:ext cx="2133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500" imgH="457200" progId="Equation.3">
                  <p:embed/>
                </p:oleObj>
              </mc:Choice>
              <mc:Fallback>
                <p:oleObj name="Equation" r:id="rId5" imgW="1206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2000"/>
                        <a:ext cx="2133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7352" name="Text Box 8">
            <a:extLst>
              <a:ext uri="{FF2B5EF4-FFF2-40B4-BE49-F238E27FC236}">
                <a16:creationId xmlns:a16="http://schemas.microsoft.com/office/drawing/2014/main" id="{33D6D369-0E7E-4CD8-AC62-5C1D86FA3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46525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SimSun" panose="02010600030101010101" pitchFamily="2" charset="-122"/>
              </a:rPr>
              <a:t>Then delete the items on the diagonal</a:t>
            </a:r>
          </a:p>
        </p:txBody>
      </p:sp>
      <p:sp>
        <p:nvSpPr>
          <p:cNvPr id="1977353" name="Text Box 9">
            <a:extLst>
              <a:ext uri="{FF2B5EF4-FFF2-40B4-BE49-F238E27FC236}">
                <a16:creationId xmlns:a16="http://schemas.microsoft.com/office/drawing/2014/main" id="{C05839D8-42D8-43EF-97A5-2B5D8CEBC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9525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SimSun" panose="02010600030101010101" pitchFamily="2" charset="-122"/>
              </a:rPr>
              <a:t>Let’s make a set of 40 transactions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1977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346" grpId="0"/>
      <p:bldP spid="1977348" grpId="0" build="p"/>
      <p:bldP spid="1977350" grpId="0"/>
      <p:bldP spid="1977352" grpId="0"/>
      <p:bldP spid="1977352" grpId="1"/>
      <p:bldP spid="19773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>
            <a:extLst>
              <a:ext uri="{FF2B5EF4-FFF2-40B4-BE49-F238E27FC236}">
                <a16:creationId xmlns:a16="http://schemas.microsoft.com/office/drawing/2014/main" id="{005DEBA7-9578-4F3C-98D7-AB0407497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4A99D8F-566E-48B4-AD5B-CFE097D98E59}" type="slidenum">
              <a:rPr lang="en-US" altLang="ar-EG" sz="1200"/>
              <a:pPr eaLnBrk="1" hangingPunct="1"/>
              <a:t>42</a:t>
            </a:fld>
            <a:endParaRPr lang="en-US" altLang="ar-EG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0C4CD34-C49A-453C-B52B-4C1DDDA89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Colossal Pattern Set: Small but Interesting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104E79D-52E9-4A99-B5A4-0D35B77D1F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38862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SimSun" panose="02010600030101010101" pitchFamily="2" charset="-122"/>
              </a:rPr>
              <a:t>It is often the case that only a small number of patterns are colossal, i.e., of large size</a:t>
            </a:r>
          </a:p>
          <a:p>
            <a:pPr eaLnBrk="1" hangingPunct="1">
              <a:lnSpc>
                <a:spcPct val="120000"/>
              </a:lnSpc>
            </a:pPr>
            <a:endParaRPr lang="en-US" altLang="zh-CN" sz="240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SimSun" panose="02010600030101010101" pitchFamily="2" charset="-122"/>
              </a:rPr>
              <a:t>Colossal patterns are usually attached with greater importance than those of small pattern sizes</a:t>
            </a:r>
          </a:p>
        </p:txBody>
      </p:sp>
      <p:pic>
        <p:nvPicPr>
          <p:cNvPr id="46085" name="Picture 4" descr="patdistribution">
            <a:extLst>
              <a:ext uri="{FF2B5EF4-FFF2-40B4-BE49-F238E27FC236}">
                <a16:creationId xmlns:a16="http://schemas.microsoft.com/office/drawing/2014/main" id="{16EA5279-D210-40F9-ACE1-68A9283F36C6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1958975"/>
            <a:ext cx="5029200" cy="3222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>
            <a:extLst>
              <a:ext uri="{FF2B5EF4-FFF2-40B4-BE49-F238E27FC236}">
                <a16:creationId xmlns:a16="http://schemas.microsoft.com/office/drawing/2014/main" id="{280872DF-2120-48FE-8189-38A6AE4FE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73C96FF-B047-4A3E-8E15-01DACDE9BB60}" type="slidenum">
              <a:rPr lang="en-US" altLang="ar-EG" sz="1200"/>
              <a:pPr eaLnBrk="1" hangingPunct="1"/>
              <a:t>43</a:t>
            </a:fld>
            <a:endParaRPr lang="en-US" altLang="ar-EG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7C504BF-1541-4150-906D-9C6FD585B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ea typeface="SimSun" panose="02010600030101010101" pitchFamily="2" charset="-122"/>
              </a:rPr>
              <a:t>Mining Colossal Patterns: Motivation and Philosophy</a:t>
            </a:r>
            <a:endParaRPr lang="en-US" altLang="zh-CN" sz="2800">
              <a:ea typeface="SimSun" panose="02010600030101010101" pitchFamily="2" charset="-122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A121613-F3B5-47E8-829C-2C8857AFEC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  <a:cs typeface="Arial" panose="020B0604020202020204" pitchFamily="34" charset="0"/>
              </a:rPr>
              <a:t>Motivation: Many real-world tasks need mining colossal patterns</a:t>
            </a:r>
          </a:p>
          <a:p>
            <a:pPr lvl="1" eaLnBrk="1" hangingPunct="1"/>
            <a:r>
              <a:rPr lang="en-US" altLang="zh-CN" sz="2000">
                <a:ea typeface="SimSun" panose="02010600030101010101" pitchFamily="2" charset="-122"/>
                <a:cs typeface="Arial" panose="020B0604020202020204" pitchFamily="34" charset="0"/>
              </a:rPr>
              <a:t>Micro-array analysis in bioinformatics (when support is low)</a:t>
            </a:r>
          </a:p>
          <a:p>
            <a:pPr lvl="1" eaLnBrk="1" hangingPunct="1"/>
            <a:r>
              <a:rPr lang="en-US" altLang="zh-CN" sz="2000">
                <a:ea typeface="SimSun" panose="02010600030101010101" pitchFamily="2" charset="-122"/>
                <a:cs typeface="Arial" panose="020B0604020202020204" pitchFamily="34" charset="0"/>
              </a:rPr>
              <a:t>Biological sequence patterns</a:t>
            </a:r>
          </a:p>
          <a:p>
            <a:pPr lvl="1" eaLnBrk="1" hangingPunct="1"/>
            <a:r>
              <a:rPr lang="en-US" altLang="zh-CN" sz="2000">
                <a:ea typeface="SimSun" panose="02010600030101010101" pitchFamily="2" charset="-122"/>
                <a:cs typeface="Arial" panose="020B0604020202020204" pitchFamily="34" charset="0"/>
              </a:rPr>
              <a:t>Biological/sociological/information graph pattern mining</a:t>
            </a:r>
          </a:p>
          <a:p>
            <a:pPr eaLnBrk="1" hangingPunct="1"/>
            <a:r>
              <a:rPr lang="en-US" altLang="zh-CN" sz="2000" i="1">
                <a:ea typeface="SimSun" panose="02010600030101010101" pitchFamily="2" charset="-122"/>
                <a:cs typeface="Arial" panose="020B0604020202020204" pitchFamily="34" charset="0"/>
              </a:rPr>
              <a:t>No hope for completeness</a:t>
            </a:r>
          </a:p>
          <a:p>
            <a:pPr lvl="1" eaLnBrk="1" hangingPunct="1"/>
            <a:r>
              <a:rPr lang="en-US" altLang="zh-CN" sz="2000">
                <a:ea typeface="SimSun" panose="02010600030101010101" pitchFamily="2" charset="-122"/>
                <a:cs typeface="Arial" panose="020B0604020202020204" pitchFamily="34" charset="0"/>
              </a:rPr>
              <a:t>If the mining of mid-sized patterns is explosive in size, there is no hope to find colossal patterns efficiently by insisting “complete set” mining philosophy</a:t>
            </a:r>
          </a:p>
          <a:p>
            <a:pPr eaLnBrk="1" hangingPunct="1"/>
            <a:r>
              <a:rPr lang="en-US" altLang="zh-CN" sz="2000" i="1">
                <a:ea typeface="SimSun" panose="02010600030101010101" pitchFamily="2" charset="-122"/>
                <a:cs typeface="Arial" panose="020B0604020202020204" pitchFamily="34" charset="0"/>
              </a:rPr>
              <a:t>Jumping out of the swamp of the mid-sized results</a:t>
            </a:r>
          </a:p>
          <a:p>
            <a:pPr lvl="1" eaLnBrk="1" hangingPunct="1"/>
            <a:r>
              <a:rPr lang="en-US" altLang="zh-CN" sz="2000">
                <a:ea typeface="SimSun" panose="02010600030101010101" pitchFamily="2" charset="-122"/>
                <a:cs typeface="Arial" panose="020B0604020202020204" pitchFamily="34" charset="0"/>
              </a:rPr>
              <a:t>What we may develop is a philosophy that may jump out of the swamp of mid-sized results that are explosive in size and jump to reach colossal patterns</a:t>
            </a:r>
          </a:p>
          <a:p>
            <a:pPr eaLnBrk="1" hangingPunct="1"/>
            <a:r>
              <a:rPr lang="en-US" altLang="zh-CN" sz="2000" i="1">
                <a:ea typeface="SimSun" panose="02010600030101010101" pitchFamily="2" charset="-122"/>
                <a:cs typeface="Arial" panose="020B0604020202020204" pitchFamily="34" charset="0"/>
              </a:rPr>
              <a:t>Striving for mining almost complete colossal patterns</a:t>
            </a:r>
          </a:p>
          <a:p>
            <a:pPr lvl="1" eaLnBrk="1" hangingPunct="1"/>
            <a:r>
              <a:rPr lang="en-US" altLang="zh-CN" sz="2000">
                <a:ea typeface="SimSun" panose="02010600030101010101" pitchFamily="2" charset="-122"/>
                <a:cs typeface="Arial" panose="020B0604020202020204" pitchFamily="34" charset="0"/>
              </a:rPr>
              <a:t>The key is to develop a mechanism that may quickly reach colossal patterns and discover most of them</a:t>
            </a:r>
            <a:endParaRPr lang="en-US" altLang="zh-CN" sz="18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7">
            <a:extLst>
              <a:ext uri="{FF2B5EF4-FFF2-40B4-BE49-F238E27FC236}">
                <a16:creationId xmlns:a16="http://schemas.microsoft.com/office/drawing/2014/main" id="{53A46AB1-5D83-4A08-8876-D338161B2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28F2804-C6D3-4246-A4B3-3101423FB08E}" type="slidenum">
              <a:rPr lang="en-US" altLang="ar-EG" sz="1200"/>
              <a:pPr eaLnBrk="1" hangingPunct="1"/>
              <a:t>44</a:t>
            </a:fld>
            <a:endParaRPr lang="en-US" altLang="ar-EG" sz="1200"/>
          </a:p>
        </p:txBody>
      </p:sp>
      <p:sp>
        <p:nvSpPr>
          <p:cNvPr id="1983490" name="Text Box 2">
            <a:extLst>
              <a:ext uri="{FF2B5EF4-FFF2-40B4-BE49-F238E27FC236}">
                <a16:creationId xmlns:a16="http://schemas.microsoft.com/office/drawing/2014/main" id="{E0EED731-99EA-488A-8C88-0D77740C2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95400"/>
            <a:ext cx="533400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t>Let the min-support threshold </a:t>
            </a:r>
            <a:r>
              <a:rPr lang="el-GR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σ</a:t>
            </a: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= 20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Then there are         closed/maximal frequent patterns of size 20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However, there is only one with size greater than 20, (</a:t>
            </a:r>
            <a:r>
              <a:rPr lang="en-US" altLang="zh-CN" i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i.e.,</a:t>
            </a: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>
                <a:ea typeface="SimSun" panose="02010600030101010101" pitchFamily="2" charset="-122"/>
              </a:rPr>
              <a:t>colossal):</a:t>
            </a:r>
          </a:p>
          <a:p>
            <a:pPr lvl="1" eaLnBrk="1" hangingPunct="1">
              <a:spcBef>
                <a:spcPct val="50000"/>
              </a:spcBef>
            </a:pPr>
            <a:r>
              <a:rPr lang="el-GR" altLang="zh-CN"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t>= {41,42,…,79} of size 39</a:t>
            </a:r>
            <a:endParaRPr lang="el-GR" altLang="zh-CN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419BF0F-C0A3-494C-A051-61738DADE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ea typeface="SimSun" panose="02010600030101010101" pitchFamily="2" charset="-122"/>
              </a:rPr>
              <a:t>Alas, A Show of Colossal Pattern Mining!</a:t>
            </a:r>
          </a:p>
        </p:txBody>
      </p:sp>
      <p:graphicFrame>
        <p:nvGraphicFramePr>
          <p:cNvPr id="1983492" name="Object 4">
            <a:extLst>
              <a:ext uri="{FF2B5EF4-FFF2-40B4-BE49-F238E27FC236}">
                <a16:creationId xmlns:a16="http://schemas.microsoft.com/office/drawing/2014/main" id="{1791252C-ABFE-48FA-B2AC-161B8D759ABA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410200" y="1752600"/>
          <a:ext cx="762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2751" imgH="457002" progId="Equation.3">
                  <p:embed/>
                </p:oleObj>
              </mc:Choice>
              <mc:Fallback>
                <p:oleObj name="公式" r:id="rId3" imgW="342751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752600"/>
                        <a:ext cx="7620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3493" name="Rectangle 5">
            <a:extLst>
              <a:ext uri="{FF2B5EF4-FFF2-40B4-BE49-F238E27FC236}">
                <a16:creationId xmlns:a16="http://schemas.microsoft.com/office/drawing/2014/main" id="{6D52AC82-9235-4692-A590-605F12B0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2743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T</a:t>
            </a:r>
            <a:r>
              <a:rPr lang="en-US" altLang="zh-CN" sz="1200" b="1">
                <a:ea typeface="SimSun" panose="02010600030101010101" pitchFamily="2" charset="-122"/>
              </a:rPr>
              <a:t>1</a:t>
            </a:r>
            <a:r>
              <a:rPr lang="en-US" altLang="zh-CN" sz="1800" b="1">
                <a:ea typeface="SimSun" panose="02010600030101010101" pitchFamily="2" charset="-122"/>
              </a:rPr>
              <a:t> = 2 3 4 …..  39 40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T</a:t>
            </a:r>
            <a:r>
              <a:rPr lang="en-US" altLang="zh-CN" sz="1200" b="1">
                <a:ea typeface="SimSun" panose="02010600030101010101" pitchFamily="2" charset="-122"/>
              </a:rPr>
              <a:t>2</a:t>
            </a:r>
            <a:r>
              <a:rPr lang="en-US" altLang="zh-CN" sz="1800" b="1">
                <a:ea typeface="SimSun" panose="02010600030101010101" pitchFamily="2" charset="-122"/>
              </a:rPr>
              <a:t> = 1 3 4 …..  39 40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    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         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              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T</a:t>
            </a:r>
            <a:r>
              <a:rPr lang="en-US" altLang="zh-CN" sz="1200" b="1">
                <a:ea typeface="SimSun" panose="02010600030101010101" pitchFamily="2" charset="-122"/>
              </a:rPr>
              <a:t>40</a:t>
            </a:r>
            <a:r>
              <a:rPr lang="en-US" altLang="zh-CN" sz="1800" b="1">
                <a:ea typeface="SimSun" panose="02010600030101010101" pitchFamily="2" charset="-122"/>
              </a:rPr>
              <a:t>=1 2 3 4 ……   39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 b="1">
              <a:ea typeface="SimSun" panose="02010600030101010101" pitchFamily="2" charset="-122"/>
            </a:endParaRPr>
          </a:p>
        </p:txBody>
      </p:sp>
      <p:sp>
        <p:nvSpPr>
          <p:cNvPr id="1983494" name="Rectangle 6">
            <a:extLst>
              <a:ext uri="{FF2B5EF4-FFF2-40B4-BE49-F238E27FC236}">
                <a16:creationId xmlns:a16="http://schemas.microsoft.com/office/drawing/2014/main" id="{0147F6F1-E85D-453C-9AE5-8DCC1EB80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3276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T</a:t>
            </a:r>
            <a:r>
              <a:rPr lang="en-US" altLang="zh-CN" sz="1200" b="1">
                <a:ea typeface="SimSun" panose="02010600030101010101" pitchFamily="2" charset="-122"/>
              </a:rPr>
              <a:t>41</a:t>
            </a:r>
            <a:r>
              <a:rPr lang="en-US" altLang="zh-CN" sz="1800" b="1">
                <a:ea typeface="SimSun" panose="02010600030101010101" pitchFamily="2" charset="-122"/>
              </a:rPr>
              <a:t>= 41 42 43 ….. 79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T</a:t>
            </a:r>
            <a:r>
              <a:rPr lang="en-US" altLang="zh-CN" sz="1200" b="1">
                <a:ea typeface="SimSun" panose="02010600030101010101" pitchFamily="2" charset="-122"/>
              </a:rPr>
              <a:t>42</a:t>
            </a:r>
            <a:r>
              <a:rPr lang="en-US" altLang="zh-CN" sz="1800" b="1">
                <a:ea typeface="SimSun" panose="02010600030101010101" pitchFamily="2" charset="-122"/>
              </a:rPr>
              <a:t>= 41 42 43 ….. 79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:                 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ea typeface="SimSun" panose="02010600030101010101" pitchFamily="2" charset="-122"/>
              </a:rPr>
              <a:t>T</a:t>
            </a:r>
            <a:r>
              <a:rPr lang="en-US" altLang="zh-CN" sz="1200" b="1">
                <a:ea typeface="SimSun" panose="02010600030101010101" pitchFamily="2" charset="-122"/>
              </a:rPr>
              <a:t>60</a:t>
            </a:r>
            <a:r>
              <a:rPr lang="en-US" altLang="zh-CN" sz="1800" b="1">
                <a:ea typeface="SimSun" panose="02010600030101010101" pitchFamily="2" charset="-122"/>
              </a:rPr>
              <a:t>= 41 42 43  …  79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 b="1">
              <a:ea typeface="SimSun" panose="02010600030101010101" pitchFamily="2" charset="-122"/>
            </a:endParaRPr>
          </a:p>
        </p:txBody>
      </p:sp>
      <p:sp>
        <p:nvSpPr>
          <p:cNvPr id="1983495" name="Text Box 7">
            <a:extLst>
              <a:ext uri="{FF2B5EF4-FFF2-40B4-BE49-F238E27FC236}">
                <a16:creationId xmlns:a16="http://schemas.microsoft.com/office/drawing/2014/main" id="{444FFF4D-1205-4BFF-A54C-CFBF26794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43400"/>
            <a:ext cx="5562600" cy="21097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t>The existing fastest mining algorithms (</a:t>
            </a:r>
            <a:r>
              <a:rPr lang="en-US" altLang="zh-CN" i="1">
                <a:latin typeface="Arial" panose="020B0604020202020204" pitchFamily="34" charset="0"/>
                <a:ea typeface="SimSun" panose="02010600030101010101" pitchFamily="2" charset="-122"/>
              </a:rPr>
              <a:t>e.g.,</a:t>
            </a: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t> FPClose, LCM) fail to complete running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t>Our algorithm outputs this colossal pattern in seconds</a:t>
            </a:r>
            <a:endParaRPr lang="en-US" altLang="zh-CN" sz="18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3490" grpId="0"/>
      <p:bldP spid="1983493" grpId="0"/>
      <p:bldP spid="1983494" grpId="0"/>
      <p:bldP spid="198349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5E5753EA-2599-4E5D-AA86-382FE99F7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25AA0B-7C25-45E1-A07F-328261934420}" type="slidenum">
              <a:rPr lang="en-US" altLang="ar-EG" sz="1200"/>
              <a:pPr eaLnBrk="1" hangingPunct="1"/>
              <a:t>45</a:t>
            </a:fld>
            <a:endParaRPr lang="en-US" altLang="ar-EG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FB49026-2F36-43AA-B47B-447055523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ea typeface="SimSun" panose="02010600030101010101" pitchFamily="2" charset="-122"/>
              </a:rPr>
              <a:t>Methodology of Pattern-Fusion Strategy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19EA89F-AA61-4235-ACA4-BDD2D990F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105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Pattern-Fusion traverses the tree in a bounded-breadth way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Always pushes down a frontier of a bounded-size candidate pool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Only a fixed number of patterns in the current candidate pool will be used as the starting nodes to go down in the pattern tree 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― t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hus avoids the exponential search space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Pattern-Fusion identifies “shortcuts” whenever possible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Pattern growth is not performed by single-item addition but by leaps and bounded: agglomeration of multiple patterns in the pool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These shortcuts will direct the search down the tree much more rapidly towards the colossal patterns</a:t>
            </a:r>
          </a:p>
        </p:txBody>
      </p:sp>
    </p:spTree>
  </p:cSld>
  <p:clrMapOvr>
    <a:masterClrMapping/>
  </p:clrMapOvr>
  <p:transition spd="med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3BA70FFC-3DA2-40AC-B7E6-DD61049DD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60E9176-387F-4AB7-BA80-5C4F8F596C65}" type="slidenum">
              <a:rPr lang="en-US" altLang="ar-EG" sz="1200"/>
              <a:pPr eaLnBrk="1" hangingPunct="1"/>
              <a:t>46</a:t>
            </a:fld>
            <a:endParaRPr lang="en-US" altLang="ar-EG" sz="1200"/>
          </a:p>
        </p:txBody>
      </p:sp>
      <p:sp>
        <p:nvSpPr>
          <p:cNvPr id="50179" name="Oval 2">
            <a:extLst>
              <a:ext uri="{FF2B5EF4-FFF2-40B4-BE49-F238E27FC236}">
                <a16:creationId xmlns:a16="http://schemas.microsoft.com/office/drawing/2014/main" id="{AE370BAA-302B-42FE-A42F-D739B0C41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3200400" cy="3200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ar-EG" altLang="ar-EG" sz="18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69F437B-AA7C-4897-8E4A-661D6ABCF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228600"/>
            <a:ext cx="92202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ea typeface="SimSun" panose="02010600030101010101" pitchFamily="2" charset="-122"/>
              </a:rPr>
              <a:t>Observation: Colossal Patterns and Core Patterns</a:t>
            </a:r>
          </a:p>
        </p:txBody>
      </p:sp>
      <p:sp>
        <p:nvSpPr>
          <p:cNvPr id="1987588" name="Rectangle 4">
            <a:extLst>
              <a:ext uri="{FF2B5EF4-FFF2-40B4-BE49-F238E27FC236}">
                <a16:creationId xmlns:a16="http://schemas.microsoft.com/office/drawing/2014/main" id="{554E73E3-4FF1-4382-B787-C2E40D773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6000"/>
            <a:ext cx="3200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987589" name="Text Box 5">
            <a:extLst>
              <a:ext uri="{FF2B5EF4-FFF2-40B4-BE49-F238E27FC236}">
                <a16:creationId xmlns:a16="http://schemas.microsoft.com/office/drawing/2014/main" id="{43AAD49F-6476-4EA3-AB4C-7CA23BD2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A colossal pattern </a:t>
            </a:r>
            <a:r>
              <a:rPr lang="el-GR" altLang="zh-CN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α</a:t>
            </a:r>
          </a:p>
        </p:txBody>
      </p:sp>
      <p:sp>
        <p:nvSpPr>
          <p:cNvPr id="1987590" name="Text Box 6">
            <a:extLst>
              <a:ext uri="{FF2B5EF4-FFF2-40B4-BE49-F238E27FC236}">
                <a16:creationId xmlns:a16="http://schemas.microsoft.com/office/drawing/2014/main" id="{CB7CE002-75CE-4B1D-87CB-167283AC5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133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1987591" name="Oval 7">
            <a:extLst>
              <a:ext uri="{FF2B5EF4-FFF2-40B4-BE49-F238E27FC236}">
                <a16:creationId xmlns:a16="http://schemas.microsoft.com/office/drawing/2014/main" id="{677F73A1-C024-499D-B450-5C3AD8FA5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  <a:ea typeface="SimSun" panose="02010600030101010101" pitchFamily="2" charset="-122"/>
              </a:rPr>
              <a:t>D</a:t>
            </a:r>
            <a:r>
              <a:rPr lang="el-GR" altLang="zh-CN" sz="1600" b="1"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endParaRPr lang="en-US" altLang="zh-CN" sz="1600" b="1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87592" name="Rectangle 8">
            <a:extLst>
              <a:ext uri="{FF2B5EF4-FFF2-40B4-BE49-F238E27FC236}">
                <a16:creationId xmlns:a16="http://schemas.microsoft.com/office/drawing/2014/main" id="{DB5F4273-BFE3-4DEE-A7B3-F8D6E41E7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7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987593" name="Rectangle 9">
            <a:extLst>
              <a:ext uri="{FF2B5EF4-FFF2-40B4-BE49-F238E27FC236}">
                <a16:creationId xmlns:a16="http://schemas.microsoft.com/office/drawing/2014/main" id="{E5DA31C1-B36D-4BD6-A577-0B920D1F3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3200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grpSp>
        <p:nvGrpSpPr>
          <p:cNvPr id="1987594" name="Group 10">
            <a:extLst>
              <a:ext uri="{FF2B5EF4-FFF2-40B4-BE49-F238E27FC236}">
                <a16:creationId xmlns:a16="http://schemas.microsoft.com/office/drawing/2014/main" id="{916999EF-9FC2-42AD-A424-9BF613E356D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667000"/>
            <a:ext cx="3657600" cy="366713"/>
            <a:chOff x="768" y="1680"/>
            <a:chExt cx="2304" cy="231"/>
          </a:xfrm>
        </p:grpSpPr>
        <p:sp>
          <p:nvSpPr>
            <p:cNvPr id="50206" name="Rectangle 11">
              <a:extLst>
                <a:ext uri="{FF2B5EF4-FFF2-40B4-BE49-F238E27FC236}">
                  <a16:creationId xmlns:a16="http://schemas.microsoft.com/office/drawing/2014/main" id="{65CBAABF-C6CB-48E3-90BB-F75A628F3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sp>
          <p:nvSpPr>
            <p:cNvPr id="50207" name="Text Box 12">
              <a:extLst>
                <a:ext uri="{FF2B5EF4-FFF2-40B4-BE49-F238E27FC236}">
                  <a16:creationId xmlns:a16="http://schemas.microsoft.com/office/drawing/2014/main" id="{E9E281C0-79EF-409E-8540-2D449C3AB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80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altLang="zh-CN" sz="1800" b="1">
                  <a:latin typeface="Arial" panose="020B0604020202020204" pitchFamily="34" charset="0"/>
                  <a:ea typeface="SimSun" panose="02010600030101010101" pitchFamily="2" charset="-122"/>
                </a:rPr>
                <a:t>α</a:t>
              </a:r>
              <a:r>
                <a:rPr lang="en-US" altLang="zh-CN" sz="1200" b="1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</p:grpSp>
      <p:sp>
        <p:nvSpPr>
          <p:cNvPr id="50188" name="Text Box 13">
            <a:extLst>
              <a:ext uri="{FF2B5EF4-FFF2-40B4-BE49-F238E27FC236}">
                <a16:creationId xmlns:a16="http://schemas.microsoft.com/office/drawing/2014/main" id="{3FBB414B-1B77-4AB3-842E-7A509BDE7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90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Transaction Database D</a:t>
            </a:r>
          </a:p>
        </p:txBody>
      </p:sp>
      <p:sp>
        <p:nvSpPr>
          <p:cNvPr id="1987598" name="Oval 14">
            <a:extLst>
              <a:ext uri="{FF2B5EF4-FFF2-40B4-BE49-F238E27FC236}">
                <a16:creationId xmlns:a16="http://schemas.microsoft.com/office/drawing/2014/main" id="{ABBD4AAC-1EE6-4536-A44E-0C96A608F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76600"/>
            <a:ext cx="762000" cy="8382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  <a:ea typeface="SimSun" panose="02010600030101010101" pitchFamily="2" charset="-122"/>
              </a:rPr>
              <a:t>D</a:t>
            </a:r>
            <a:r>
              <a:rPr lang="el-GR" altLang="zh-CN" sz="1600" b="1"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n-US" altLang="zh-CN" sz="1600" b="1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987599" name="Oval 15">
            <a:extLst>
              <a:ext uri="{FF2B5EF4-FFF2-40B4-BE49-F238E27FC236}">
                <a16:creationId xmlns:a16="http://schemas.microsoft.com/office/drawing/2014/main" id="{616C94EE-66BC-4134-AF5F-B9F32940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05200"/>
            <a:ext cx="685800" cy="990600"/>
          </a:xfrm>
          <a:prstGeom prst="ellipse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  <a:ea typeface="SimSun" panose="02010600030101010101" pitchFamily="2" charset="-122"/>
              </a:rPr>
              <a:t>D</a:t>
            </a:r>
            <a:r>
              <a:rPr lang="el-GR" altLang="zh-CN" sz="1600" b="1"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n-US" altLang="zh-CN" sz="1600" b="1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987600" name="Rectangle 16">
            <a:extLst>
              <a:ext uri="{FF2B5EF4-FFF2-40B4-BE49-F238E27FC236}">
                <a16:creationId xmlns:a16="http://schemas.microsoft.com/office/drawing/2014/main" id="{9739FE57-14C4-4E27-A54E-3CA7EDEB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0400"/>
            <a:ext cx="3200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987601" name="Rectangle 17">
            <a:extLst>
              <a:ext uri="{FF2B5EF4-FFF2-40B4-BE49-F238E27FC236}">
                <a16:creationId xmlns:a16="http://schemas.microsoft.com/office/drawing/2014/main" id="{59EC5802-EBE0-4440-932A-2DC63262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00400"/>
            <a:ext cx="7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987602" name="Text Box 18">
            <a:extLst>
              <a:ext uri="{FF2B5EF4-FFF2-40B4-BE49-F238E27FC236}">
                <a16:creationId xmlns:a16="http://schemas.microsoft.com/office/drawing/2014/main" id="{7BB1BD5C-66CA-4ECD-9115-2931F4A92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124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n-US" altLang="zh-CN" sz="1200" b="1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987603" name="Rectangle 19">
            <a:extLst>
              <a:ext uri="{FF2B5EF4-FFF2-40B4-BE49-F238E27FC236}">
                <a16:creationId xmlns:a16="http://schemas.microsoft.com/office/drawing/2014/main" id="{8778A189-FC82-4DA8-8050-7FA0A419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00"/>
            <a:ext cx="7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987604" name="Text Box 20">
            <a:extLst>
              <a:ext uri="{FF2B5EF4-FFF2-40B4-BE49-F238E27FC236}">
                <a16:creationId xmlns:a16="http://schemas.microsoft.com/office/drawing/2014/main" id="{A9AA3A40-8B5F-4512-B6D3-461A94D3A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240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endParaRPr lang="en-US" altLang="zh-CN" sz="1800" b="1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0196" name="Text Box 21">
            <a:extLst>
              <a:ext uri="{FF2B5EF4-FFF2-40B4-BE49-F238E27FC236}">
                <a16:creationId xmlns:a16="http://schemas.microsoft.com/office/drawing/2014/main" id="{048A668F-5531-466A-BF69-01D0C7ED9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488" y="3581400"/>
            <a:ext cx="468312" cy="1066800"/>
          </a:xfrm>
          <a:prstGeom prst="rect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ar-EG" altLang="ar-EG" sz="18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87606" name="Line 22">
            <a:extLst>
              <a:ext uri="{FF2B5EF4-FFF2-40B4-BE49-F238E27FC236}">
                <a16:creationId xmlns:a16="http://schemas.microsoft.com/office/drawing/2014/main" id="{088FB1D2-9893-487D-9146-D2F943D90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7338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987607" name="Rectangle 23">
            <a:extLst>
              <a:ext uri="{FF2B5EF4-FFF2-40B4-BE49-F238E27FC236}">
                <a16:creationId xmlns:a16="http://schemas.microsoft.com/office/drawing/2014/main" id="{F64F5A4D-4357-4D60-B478-B1EC8A023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987608" name="Rectangle 24">
            <a:extLst>
              <a:ext uri="{FF2B5EF4-FFF2-40B4-BE49-F238E27FC236}">
                <a16:creationId xmlns:a16="http://schemas.microsoft.com/office/drawing/2014/main" id="{5DA273F2-58AF-4787-8201-9B760230E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00600"/>
            <a:ext cx="3200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987609" name="Rectangle 25">
            <a:extLst>
              <a:ext uri="{FF2B5EF4-FFF2-40B4-BE49-F238E27FC236}">
                <a16:creationId xmlns:a16="http://schemas.microsoft.com/office/drawing/2014/main" id="{0FE20B31-6DD5-4940-B5AB-D890F1DE8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7244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987610" name="Text Box 26">
            <a:extLst>
              <a:ext uri="{FF2B5EF4-FFF2-40B4-BE49-F238E27FC236}">
                <a16:creationId xmlns:a16="http://schemas.microsoft.com/office/drawing/2014/main" id="{633FE376-7229-47B9-B568-2184E1B04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n-US" altLang="zh-CN" sz="1000" b="1">
                <a:latin typeface="Arial" panose="020B0604020202020204" pitchFamily="34" charset="0"/>
                <a:ea typeface="SimSun" panose="02010600030101010101" pitchFamily="2" charset="-122"/>
              </a:rPr>
              <a:t>k</a:t>
            </a:r>
            <a:endParaRPr lang="en-US" altLang="zh-CN" sz="1800" b="1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0202" name="Oval 27">
            <a:extLst>
              <a:ext uri="{FF2B5EF4-FFF2-40B4-BE49-F238E27FC236}">
                <a16:creationId xmlns:a16="http://schemas.microsoft.com/office/drawing/2014/main" id="{0C255D80-8B5A-4936-82E5-56796FEE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59075"/>
            <a:ext cx="1676400" cy="16002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50203" name="Text Box 28">
            <a:extLst>
              <a:ext uri="{FF2B5EF4-FFF2-40B4-BE49-F238E27FC236}">
                <a16:creationId xmlns:a16="http://schemas.microsoft.com/office/drawing/2014/main" id="{408D35A4-A703-460C-8CBF-0E55CAD27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43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SimSun" panose="02010600030101010101" pitchFamily="2" charset="-122"/>
              </a:rPr>
              <a:t>D</a:t>
            </a:r>
            <a:r>
              <a:rPr lang="el-GR" altLang="zh-CN" sz="2000">
                <a:ea typeface="SimSun" panose="02010600030101010101" pitchFamily="2" charset="-122"/>
                <a:cs typeface="Arial" panose="020B0604020202020204" pitchFamily="34" charset="0"/>
              </a:rPr>
              <a:t>α</a:t>
            </a:r>
            <a:r>
              <a:rPr lang="en-US" altLang="zh-CN" sz="2000" baseline="-25000">
                <a:ea typeface="SimSun" panose="02010600030101010101" pitchFamily="2" charset="-122"/>
                <a:cs typeface="Arial" panose="020B0604020202020204" pitchFamily="34" charset="0"/>
              </a:rPr>
              <a:t>k</a:t>
            </a:r>
            <a:endParaRPr lang="el-GR" altLang="zh-CN" sz="2000" baseline="-250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204" name="Text Box 29">
            <a:extLst>
              <a:ext uri="{FF2B5EF4-FFF2-40B4-BE49-F238E27FC236}">
                <a16:creationId xmlns:a16="http://schemas.microsoft.com/office/drawing/2014/main" id="{EF88372A-995E-48D2-98BE-65AEAE801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8766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ar-EG" altLang="ar-EG" sz="18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87614" name="Text Box 30">
            <a:extLst>
              <a:ext uri="{FF2B5EF4-FFF2-40B4-BE49-F238E27FC236}">
                <a16:creationId xmlns:a16="http://schemas.microsoft.com/office/drawing/2014/main" id="{AB95D010-6AA3-44F9-8365-2280A530A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54650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Subpatterns </a:t>
            </a:r>
            <a:r>
              <a:rPr lang="el-GR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l-GR" altLang="zh-CN" sz="1800" b="1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 to </a:t>
            </a:r>
            <a:r>
              <a:rPr lang="el-GR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n-US" altLang="zh-CN" sz="1800" b="1" baseline="-25000">
                <a:latin typeface="Arial" panose="020B0604020202020204" pitchFamily="34" charset="0"/>
                <a:ea typeface="SimSun" panose="02010600030101010101" pitchFamily="2" charset="-122"/>
              </a:rPr>
              <a:t>k</a:t>
            </a:r>
            <a:r>
              <a:rPr lang="en-US" altLang="zh-CN" sz="1200" b="1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cluster tightly around the colossal pattern </a:t>
            </a:r>
            <a:r>
              <a:rPr lang="el-GR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n-US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 by sharing a similar support.  We call such subpatterns </a:t>
            </a:r>
            <a:r>
              <a:rPr lang="en-US" altLang="zh-CN" sz="1800" b="1" i="1">
                <a:latin typeface="Arial" panose="020B0604020202020204" pitchFamily="34" charset="0"/>
                <a:ea typeface="SimSun" panose="02010600030101010101" pitchFamily="2" charset="-122"/>
              </a:rPr>
              <a:t>core patterns </a:t>
            </a:r>
            <a:r>
              <a:rPr lang="en-US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of </a:t>
            </a:r>
            <a:r>
              <a:rPr lang="el-GR" altLang="zh-CN" sz="1800" b="1"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endParaRPr lang="en-US" altLang="zh-CN" sz="1800" b="1" i="1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98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98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198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588" grpId="0" animBg="1"/>
      <p:bldP spid="1987589" grpId="0"/>
      <p:bldP spid="1987590" grpId="0"/>
      <p:bldP spid="1987591" grpId="0" animBg="1"/>
      <p:bldP spid="1987592" grpId="0" animBg="1"/>
      <p:bldP spid="1987592" grpId="1" animBg="1"/>
      <p:bldP spid="1987592" grpId="2" animBg="1"/>
      <p:bldP spid="1987593" grpId="0" animBg="1"/>
      <p:bldP spid="1987598" grpId="0" animBg="1"/>
      <p:bldP spid="1987599" grpId="0" animBg="1"/>
      <p:bldP spid="1987600" grpId="0" animBg="1"/>
      <p:bldP spid="1987601" grpId="0" animBg="1"/>
      <p:bldP spid="1987602" grpId="0"/>
      <p:bldP spid="1987603" grpId="0" animBg="1"/>
      <p:bldP spid="1987603" grpId="1" animBg="1"/>
      <p:bldP spid="1987603" grpId="2" animBg="1"/>
      <p:bldP spid="1987604" grpId="0"/>
      <p:bldP spid="1987607" grpId="0" animBg="1"/>
      <p:bldP spid="1987607" grpId="1" animBg="1"/>
      <p:bldP spid="1987608" grpId="0" animBg="1"/>
      <p:bldP spid="1987609" grpId="0" animBg="1"/>
      <p:bldP spid="1987610" grpId="0"/>
      <p:bldP spid="19876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7">
            <a:extLst>
              <a:ext uri="{FF2B5EF4-FFF2-40B4-BE49-F238E27FC236}">
                <a16:creationId xmlns:a16="http://schemas.microsoft.com/office/drawing/2014/main" id="{CA022697-6FBC-42F0-AA95-E295AE811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0E48317-C758-4A9E-BB77-08702049BF2C}" type="slidenum">
              <a:rPr lang="en-US" altLang="ar-EG" sz="1200"/>
              <a:pPr eaLnBrk="1" hangingPunct="1"/>
              <a:t>47</a:t>
            </a:fld>
            <a:endParaRPr lang="en-US" altLang="ar-EG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76CC1B6-AACD-4789-B8EC-B809EF7BC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ea typeface="SimSun" panose="02010600030101010101" pitchFamily="2" charset="-122"/>
              </a:rPr>
              <a:t>Robustness of Colossal Patterns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B787194-2675-4D45-8891-71B462FE6E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77200" cy="5029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Core Patterns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   Intuitively, for a frequent pattern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a subpattern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is a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-core pattern of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if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shares a similar support set with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i.e.,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where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is called the core ratio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Robustness of Colossal Patterns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   A colossal pattern is robust in the sense that it tends to have much more core patterns than small patterns</a:t>
            </a:r>
            <a:endParaRPr lang="el-GR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71DE2B58-6C08-459D-9D68-2CE86A05E21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743200"/>
            <a:ext cx="3124200" cy="838200"/>
            <a:chOff x="1564" y="1931"/>
            <a:chExt cx="2053" cy="699"/>
          </a:xfrm>
        </p:grpSpPr>
        <p:graphicFrame>
          <p:nvGraphicFramePr>
            <p:cNvPr id="51206" name="Object 5">
              <a:extLst>
                <a:ext uri="{FF2B5EF4-FFF2-40B4-BE49-F238E27FC236}">
                  <a16:creationId xmlns:a16="http://schemas.microsoft.com/office/drawing/2014/main" id="{1E016EC5-5731-44DF-98E2-9B80883CA3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4" y="1931"/>
            <a:ext cx="1026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583947" imgH="444307" progId="Equation.3">
                    <p:embed/>
                  </p:oleObj>
                </mc:Choice>
                <mc:Fallback>
                  <p:oleObj name="公式" r:id="rId3" imgW="583947" imgH="44430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1931"/>
                          <a:ext cx="1026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7" name="Object 6">
              <a:extLst>
                <a:ext uri="{FF2B5EF4-FFF2-40B4-BE49-F238E27FC236}">
                  <a16:creationId xmlns:a16="http://schemas.microsoft.com/office/drawing/2014/main" id="{350D2080-C9E0-4CDC-83B4-543EFA56E1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5" y="2094"/>
            <a:ext cx="78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545626" imgH="177646" progId="Equation.3">
                    <p:embed/>
                  </p:oleObj>
                </mc:Choice>
                <mc:Fallback>
                  <p:oleObj name="公式" r:id="rId5" imgW="545626" imgH="1776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094"/>
                          <a:ext cx="78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>
            <a:extLst>
              <a:ext uri="{FF2B5EF4-FFF2-40B4-BE49-F238E27FC236}">
                <a16:creationId xmlns:a16="http://schemas.microsoft.com/office/drawing/2014/main" id="{5E844023-C53E-4992-ADBB-31297E6984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70A01B-BBAD-4C01-815F-8345760918E8}" type="slidenum">
              <a:rPr lang="en-US" altLang="ar-EG" sz="1200"/>
              <a:pPr eaLnBrk="1" hangingPunct="1"/>
              <a:t>48</a:t>
            </a:fld>
            <a:endParaRPr lang="en-US" altLang="ar-EG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827DF84-666B-4C3A-8972-14E053302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ea typeface="SimSun" panose="02010600030101010101" pitchFamily="2" charset="-122"/>
              </a:rPr>
              <a:t>Example: Core Patterns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692C9B8-29DC-4314-B444-F275958862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686800" cy="1828800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A colossal pattern has far more core patterns than a small-sized pattern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A colossal pattern has far more core descendants of a smaller size c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A random draw from a complete set of pattern of size c would more likely to pick a core descendant of a colossal pattern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A colossal pattern can be generated by merging a set of core patterns</a:t>
            </a:r>
          </a:p>
        </p:txBody>
      </p:sp>
      <p:graphicFrame>
        <p:nvGraphicFramePr>
          <p:cNvPr id="1991684" name="Group 4">
            <a:extLst>
              <a:ext uri="{FF2B5EF4-FFF2-40B4-BE49-F238E27FC236}">
                <a16:creationId xmlns:a16="http://schemas.microsoft.com/office/drawing/2014/main" id="{DBAEF0FF-341B-4EAB-87C7-04B00611A0C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52400" y="3133725"/>
          <a:ext cx="8763000" cy="2886075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Transaction (# of Ts)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Core Patterns (</a:t>
                      </a:r>
                      <a:r>
                        <a:rPr kumimoji="0" lang="el-GR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τ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0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(abe) (100)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(abe), (ab), (be), (ae), (e)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(bcf) (100)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(bcf), (bc), (bf)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(acf) (100)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(acf), (ac), (af)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(abcef) (100)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(ab), (ac), (af), (ae), (bc), (bf), (be) (ce), (fe), (e), (abc), (abf), (abe), (ace), (acf), (afe), (bcf), (bce), (bfe), (cfe), (abcf), (abce), (bcfe), (acfe), (abfe), (abcef)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7">
            <a:extLst>
              <a:ext uri="{FF2B5EF4-FFF2-40B4-BE49-F238E27FC236}">
                <a16:creationId xmlns:a16="http://schemas.microsoft.com/office/drawing/2014/main" id="{9CDC3B4E-655C-4DE8-87F0-7C95C7DFA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C0FA53-7E9B-4910-866D-49E023CC37BE}" type="slidenum">
              <a:rPr lang="en-US" altLang="ar-EG" sz="1200"/>
              <a:pPr eaLnBrk="1" hangingPunct="1"/>
              <a:t>49</a:t>
            </a:fld>
            <a:endParaRPr lang="en-US" altLang="ar-EG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C2AC906-2E50-44E3-844F-3C21867A6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ea typeface="SimSun" panose="02010600030101010101" pitchFamily="2" charset="-122"/>
              </a:rPr>
              <a:t>Robustness of Colossal Patterns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65F8BFA-3043-43F6-8684-2F3AD6D4BD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(d,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)-robustness: A pattern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is </a:t>
            </a:r>
            <a:r>
              <a:rPr lang="en-US" altLang="zh-CN" sz="2000" i="1">
                <a:latin typeface="Arial" panose="020B0604020202020204" pitchFamily="34" charset="0"/>
                <a:ea typeface="SimSun" panose="02010600030101010101" pitchFamily="2" charset="-122"/>
              </a:rPr>
              <a:t>(d, </a:t>
            </a:r>
            <a:r>
              <a:rPr lang="el-GR" altLang="zh-CN" sz="2000" i="1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en-US" altLang="zh-CN" sz="2000" i="1">
                <a:latin typeface="Arial" panose="020B0604020202020204" pitchFamily="34" charset="0"/>
                <a:ea typeface="SimSun" panose="02010600030101010101" pitchFamily="2" charset="-122"/>
              </a:rPr>
              <a:t>)-robust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if </a:t>
            </a:r>
            <a:r>
              <a:rPr lang="en-US" altLang="zh-CN" sz="2000" i="1">
                <a:latin typeface="Arial" panose="020B0604020202020204" pitchFamily="34" charset="0"/>
                <a:ea typeface="SimSun" panose="02010600030101010101" pitchFamily="2" charset="-122"/>
              </a:rPr>
              <a:t>d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is the maximum number of items that can be removed from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for the resulting pattern to remain a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-core pattern of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For a (d,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)-robust pattern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it has             core patterns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A colossal patterns tend to have a large number of core patterns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Pattern distance: For patterns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, the pattern distance of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and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is defined to be</a:t>
            </a:r>
          </a:p>
          <a:p>
            <a:pPr eaLnBrk="1" hangingPunct="1">
              <a:lnSpc>
                <a:spcPct val="110000"/>
              </a:lnSpc>
            </a:pP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If two patterns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and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 are both core patterns of a same pattern, they would be bounded by a “ball” of a radius specified by their core ratio 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Once we identify one core pattern, we will be able to find all the other core patterns by a bounding ball of radius r(</a:t>
            </a:r>
            <a:r>
              <a:rPr lang="el-GR" altLang="zh-CN" sz="200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lang="el-GR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53253" name="Object 4">
            <a:extLst>
              <a:ext uri="{FF2B5EF4-FFF2-40B4-BE49-F238E27FC236}">
                <a16:creationId xmlns:a16="http://schemas.microsoft.com/office/drawing/2014/main" id="{9D8F4265-0DD3-4C77-9541-593543444F29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4648200" y="24384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19100" imgH="228600" progId="Equation.3">
                  <p:embed/>
                </p:oleObj>
              </mc:Choice>
              <mc:Fallback>
                <p:oleObj name="公式" r:id="rId3" imgW="419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3840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5">
            <a:extLst>
              <a:ext uri="{FF2B5EF4-FFF2-40B4-BE49-F238E27FC236}">
                <a16:creationId xmlns:a16="http://schemas.microsoft.com/office/drawing/2014/main" id="{590A9419-C8DF-4B99-894C-3376377E6E4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048000" y="3581400"/>
          <a:ext cx="2895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5600" imgH="533400" progId="Equation.3">
                  <p:embed/>
                </p:oleObj>
              </mc:Choice>
              <mc:Fallback>
                <p:oleObj name="Equation" r:id="rId5" imgW="16256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28956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6">
            <a:extLst>
              <a:ext uri="{FF2B5EF4-FFF2-40B4-BE49-F238E27FC236}">
                <a16:creationId xmlns:a16="http://schemas.microsoft.com/office/drawing/2014/main" id="{DA35777F-7F11-4676-A6F1-EB2C0E48B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105400"/>
          <a:ext cx="44196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66090" imgH="393529" progId="Equation.3">
                  <p:embed/>
                </p:oleObj>
              </mc:Choice>
              <mc:Fallback>
                <p:oleObj name="公式" r:id="rId7" imgW="1866090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44196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>
            <a:extLst>
              <a:ext uri="{FF2B5EF4-FFF2-40B4-BE49-F238E27FC236}">
                <a16:creationId xmlns:a16="http://schemas.microsoft.com/office/drawing/2014/main" id="{576C8C8B-F03D-4B2D-BFF3-B24A5FCF9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48B1E91-6E6D-4BC4-BEA6-3EFD8FAF505F}" type="slidenum">
              <a:rPr lang="en-US" altLang="ar-EG" sz="1200"/>
              <a:pPr eaLnBrk="1" hangingPunct="1"/>
              <a:t>5</a:t>
            </a:fld>
            <a:endParaRPr lang="en-US" altLang="ar-EG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85A9EE3-B987-45DC-9275-C71A00BF6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Chapter 7 : Advanced Frequent Pattern Mining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2A07012-8EA2-4A63-815D-765C4F94C7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382000" cy="52578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Mining: A Road Map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 in Multi-Level, Multi-Dimensional Space</a:t>
            </a:r>
          </a:p>
          <a:p>
            <a:pPr marL="914400" lvl="1" indent="-457200" eaLnBrk="1" hangingPunct="1"/>
            <a:r>
              <a:rPr lang="en-US" altLang="ar-EG" sz="2400"/>
              <a:t>Mining Multi-Level Association</a:t>
            </a:r>
          </a:p>
          <a:p>
            <a:pPr marL="914400" lvl="1" indent="-457200" eaLnBrk="1" hangingPunct="1"/>
            <a:r>
              <a:rPr lang="en-US" altLang="ar-EG" sz="2400"/>
              <a:t>Mining Multi-Dimensional Association</a:t>
            </a:r>
          </a:p>
          <a:p>
            <a:pPr marL="914400" lvl="1" indent="-457200" eaLnBrk="1" hangingPunct="1"/>
            <a:r>
              <a:rPr lang="en-US" altLang="ar-EG" sz="2400"/>
              <a:t>Mining Quantitative Association Rules</a:t>
            </a:r>
          </a:p>
          <a:p>
            <a:pPr marL="914400" lvl="1" indent="-457200" eaLnBrk="1" hangingPunct="1"/>
            <a:r>
              <a:rPr lang="en-US" altLang="ar-EG" sz="2400"/>
              <a:t>Mining Rare Patterns and Negative Patterns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Constraint-Based Frequent Pattern Mining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High-Dimensional Data and Colossal Patterns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Compressed or Approximate Patterns 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Exploration and Application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Summary</a:t>
            </a:r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D0F5DCF6-BBC9-4148-84CB-F32B18B285F6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8323263" y="1743075"/>
            <a:ext cx="3810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8198" name="AutoShape 4">
            <a:extLst>
              <a:ext uri="{FF2B5EF4-FFF2-40B4-BE49-F238E27FC236}">
                <a16:creationId xmlns:a16="http://schemas.microsoft.com/office/drawing/2014/main" id="{D9838A65-84D8-4DF9-8B77-E3D0560E2A44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5634038" y="2271713"/>
            <a:ext cx="284162" cy="346075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</p:spTree>
  </p:cSld>
  <p:clrMapOvr>
    <a:masterClrMapping/>
  </p:clrMapOvr>
  <p:transition spd="med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>
            <a:extLst>
              <a:ext uri="{FF2B5EF4-FFF2-40B4-BE49-F238E27FC236}">
                <a16:creationId xmlns:a16="http://schemas.microsoft.com/office/drawing/2014/main" id="{7BA40231-7293-450A-976B-28CC8BD284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0576CC-A184-4094-B625-B264544056E6}" type="slidenum">
              <a:rPr lang="en-US" altLang="ar-EG" sz="1200"/>
              <a:pPr eaLnBrk="1" hangingPunct="1"/>
              <a:t>50</a:t>
            </a:fld>
            <a:endParaRPr lang="en-US" altLang="ar-EG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59D4448-340E-4356-8FD4-E4715F367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304800"/>
            <a:ext cx="9296400" cy="6096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Colossal Patterns Correspond to Dense Balls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6247603-D882-470F-A50E-C091AB90CB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800600" cy="3886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SimSun" panose="02010600030101010101" pitchFamily="2" charset="-122"/>
              </a:rPr>
              <a:t>Due to their robustness, colossal patterns correspond to dense balls</a:t>
            </a:r>
          </a:p>
          <a:p>
            <a:pPr lvl="1" eaLnBrk="1" hangingPunct="1">
              <a:lnSpc>
                <a:spcPct val="120000"/>
              </a:lnSpc>
            </a:pPr>
            <a:r>
              <a:rPr lang="el-GR" altLang="zh-CN" sz="2400">
                <a:cs typeface="Arial" panose="020B0604020202020204" pitchFamily="34" charset="0"/>
              </a:rPr>
              <a:t>Ω</a:t>
            </a:r>
            <a:r>
              <a:rPr lang="en-US" altLang="zh-CN" sz="2400"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>
                <a:ea typeface="SimSun" panose="02010600030101010101" pitchFamily="2" charset="-122"/>
              </a:rPr>
              <a:t> 2^d) in population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SimSun" panose="02010600030101010101" pitchFamily="2" charset="-122"/>
              </a:rPr>
              <a:t>A random draw in the pattern space will hit somewhere in the ball with high probability</a:t>
            </a:r>
          </a:p>
        </p:txBody>
      </p:sp>
      <p:pic>
        <p:nvPicPr>
          <p:cNvPr id="54277" name="Picture 4" descr="patternspace">
            <a:extLst>
              <a:ext uri="{FF2B5EF4-FFF2-40B4-BE49-F238E27FC236}">
                <a16:creationId xmlns:a16="http://schemas.microsoft.com/office/drawing/2014/main" id="{9E4D484E-C644-47E6-BB7D-F82AAA580ADB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905000"/>
            <a:ext cx="3733800" cy="2436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0D223D8C-9B64-4839-8B37-D0A1833B9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53F0CB1-C0A7-409B-805D-8E858450DCA8}" type="slidenum">
              <a:rPr lang="en-US" altLang="ar-EG" sz="1200"/>
              <a:pPr eaLnBrk="1" hangingPunct="1"/>
              <a:t>51</a:t>
            </a:fld>
            <a:endParaRPr lang="en-US" altLang="ar-EG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CBE0D29-36F7-48AA-A2EE-6D0D05972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200"/>
              <a:t>Idea of Pattern-Fusion Algorithm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57A9DC9-1FC7-4129-A10E-D8A91C10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ar-EG" sz="2400"/>
              <a:t>Generate a complete set of frequent patterns up to a small size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400"/>
              <a:t>Randomly pick a pattern </a:t>
            </a:r>
            <a:r>
              <a:rPr lang="el-GR" altLang="ar-EG" sz="2400"/>
              <a:t>β</a:t>
            </a:r>
            <a:r>
              <a:rPr lang="en-US" altLang="ar-EG" sz="2400"/>
              <a:t>, and </a:t>
            </a:r>
            <a:r>
              <a:rPr lang="el-GR" altLang="ar-EG" sz="2400"/>
              <a:t>β</a:t>
            </a:r>
            <a:r>
              <a:rPr lang="en-US" altLang="ar-EG" sz="2400"/>
              <a:t> has a high probability to be a core-descendant of some colossal pattern </a:t>
            </a:r>
            <a:r>
              <a:rPr lang="el-GR" altLang="ar-EG" sz="2400"/>
              <a:t>α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400"/>
              <a:t>Identify all </a:t>
            </a:r>
            <a:r>
              <a:rPr lang="el-GR" altLang="ar-EG" sz="2400"/>
              <a:t>α</a:t>
            </a:r>
            <a:r>
              <a:rPr lang="en-US" altLang="ar-EG" sz="2400"/>
              <a:t>’s descendants in this complete set, and merge all of them ― This would generate a much larger core-descendant of </a:t>
            </a:r>
            <a:r>
              <a:rPr lang="el-GR" altLang="ar-EG" sz="2400"/>
              <a:t>α</a:t>
            </a:r>
            <a:endParaRPr lang="en-US" altLang="ar-EG" sz="2400"/>
          </a:p>
          <a:p>
            <a:pPr eaLnBrk="1" hangingPunct="1">
              <a:lnSpc>
                <a:spcPct val="120000"/>
              </a:lnSpc>
            </a:pPr>
            <a:r>
              <a:rPr lang="en-US" altLang="ar-EG" sz="2400"/>
              <a:t>In the same fashion, we select K patterns.  This set of larger core-descendants will be the candidate pool for the next iteration</a:t>
            </a:r>
          </a:p>
        </p:txBody>
      </p:sp>
    </p:spTree>
  </p:cSld>
  <p:clrMapOvr>
    <a:masterClrMapping/>
  </p:clrMapOvr>
  <p:transition spd="med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AF629A4C-DA8E-46EE-B4A4-D1E2DDF6B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D0256C-0239-46B0-B5BE-8FC890EC0D4D}" type="slidenum">
              <a:rPr lang="en-US" altLang="ar-EG" sz="1200"/>
              <a:pPr eaLnBrk="1" hangingPunct="1"/>
              <a:t>52</a:t>
            </a:fld>
            <a:endParaRPr lang="en-US" altLang="ar-EG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72292C7-4417-491F-973F-AAD459C47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50238" cy="609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ea typeface="SimSun" panose="02010600030101010101" pitchFamily="2" charset="-122"/>
              </a:rPr>
              <a:t>Pattern-Fusion: The Algorithm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2EF88E7-763A-49A8-867C-CF005FA8F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SimSun" panose="02010600030101010101" pitchFamily="2" charset="-122"/>
              </a:rPr>
              <a:t>Initialization (Initial pool): Use an existing algorithm to mine all frequent patterns up to a small size, e.g., 3</a:t>
            </a:r>
          </a:p>
          <a:p>
            <a:pPr eaLnBrk="1" hangingPunct="1"/>
            <a:r>
              <a:rPr lang="en-US" altLang="zh-CN" sz="2400">
                <a:ea typeface="SimSun" panose="02010600030101010101" pitchFamily="2" charset="-122"/>
              </a:rPr>
              <a:t>Iteration (Iterative Pattern Fusion):</a:t>
            </a:r>
          </a:p>
          <a:p>
            <a:pPr lvl="1" eaLnBrk="1" hangingPunct="1"/>
            <a:r>
              <a:rPr lang="en-US" altLang="zh-CN" sz="2400">
                <a:ea typeface="SimSun" panose="02010600030101010101" pitchFamily="2" charset="-122"/>
              </a:rPr>
              <a:t>At each iteration, k seed patterns are randomly picked from the current pattern pool</a:t>
            </a:r>
          </a:p>
          <a:p>
            <a:pPr lvl="1" eaLnBrk="1" hangingPunct="1"/>
            <a:r>
              <a:rPr lang="en-US" altLang="zh-CN" sz="2400">
                <a:ea typeface="SimSun" panose="02010600030101010101" pitchFamily="2" charset="-122"/>
              </a:rPr>
              <a:t>For each seed pattern thus picked, we find all the patterns within a bounding ball centered at the seed pattern</a:t>
            </a:r>
          </a:p>
          <a:p>
            <a:pPr lvl="1" eaLnBrk="1" hangingPunct="1"/>
            <a:r>
              <a:rPr lang="en-US" altLang="zh-CN" sz="2400">
                <a:ea typeface="SimSun" panose="02010600030101010101" pitchFamily="2" charset="-122"/>
              </a:rPr>
              <a:t>All these patterns found are fused together to generate a set of super-patterns.  All the super-patterns thus generated form a new pool for the next iteration</a:t>
            </a:r>
          </a:p>
          <a:p>
            <a:pPr eaLnBrk="1" hangingPunct="1"/>
            <a:r>
              <a:rPr lang="en-US" altLang="zh-CN" sz="2400">
                <a:ea typeface="SimSun" panose="02010600030101010101" pitchFamily="2" charset="-122"/>
              </a:rPr>
              <a:t>Termination: when the current pool contains no more than K patterns at the beginning of an iteration</a:t>
            </a:r>
          </a:p>
        </p:txBody>
      </p:sp>
    </p:spTree>
  </p:cSld>
  <p:clrMapOvr>
    <a:masterClrMapping/>
  </p:clrMapOvr>
  <p:transition spd="med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91115C00-643C-433E-922C-EE3E506BE5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783F1C3-44DA-47B7-80D0-31470C3842B8}" type="slidenum">
              <a:rPr lang="en-US" altLang="ar-EG" sz="1200"/>
              <a:pPr eaLnBrk="1" hangingPunct="1"/>
              <a:t>53</a:t>
            </a:fld>
            <a:endParaRPr lang="en-US" altLang="ar-EG" sz="1200"/>
          </a:p>
        </p:txBody>
      </p:sp>
      <p:pic>
        <p:nvPicPr>
          <p:cNvPr id="57347" name="Picture 2" descr="treemodel">
            <a:extLst>
              <a:ext uri="{FF2B5EF4-FFF2-40B4-BE49-F238E27FC236}">
                <a16:creationId xmlns:a16="http://schemas.microsoft.com/office/drawing/2014/main" id="{BA73849F-428D-4132-92D7-C3DEB36743EF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2206625"/>
            <a:ext cx="4038600" cy="2441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48" name="Rectangle 3">
            <a:extLst>
              <a:ext uri="{FF2B5EF4-FFF2-40B4-BE49-F238E27FC236}">
                <a16:creationId xmlns:a16="http://schemas.microsoft.com/office/drawing/2014/main" id="{5FF4960F-6358-4DFC-9F76-B3E1E6F68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50238" cy="609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ea typeface="SimSun" panose="02010600030101010101" pitchFamily="2" charset="-122"/>
              </a:rPr>
              <a:t>Why Is Pattern-Fusion Efficient?</a:t>
            </a: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726A753D-7176-4B51-A64A-997FCB8ED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648200" cy="52578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SimSun" panose="02010600030101010101" pitchFamily="2" charset="-122"/>
              </a:rPr>
              <a:t>A bounded-breadth pattern tree traversal</a:t>
            </a:r>
          </a:p>
          <a:p>
            <a:pPr lvl="1" eaLnBrk="1" hangingPunct="1"/>
            <a:r>
              <a:rPr lang="en-US" altLang="zh-CN" sz="2400">
                <a:ea typeface="SimSun" panose="02010600030101010101" pitchFamily="2" charset="-122"/>
              </a:rPr>
              <a:t>It avoids explosion in mining mid-sized ones</a:t>
            </a:r>
          </a:p>
          <a:p>
            <a:pPr lvl="1" eaLnBrk="1" hangingPunct="1"/>
            <a:r>
              <a:rPr lang="en-US" altLang="zh-CN" sz="2400">
                <a:ea typeface="SimSun" panose="02010600030101010101" pitchFamily="2" charset="-122"/>
              </a:rPr>
              <a:t>Randomness comes to help to stay on the right path</a:t>
            </a:r>
          </a:p>
          <a:p>
            <a:pPr eaLnBrk="1" hangingPunct="1"/>
            <a:r>
              <a:rPr lang="en-US" altLang="zh-CN" sz="2400">
                <a:ea typeface="SimSun" panose="02010600030101010101" pitchFamily="2" charset="-122"/>
              </a:rPr>
              <a:t>Ability to identify “short-cuts” and take “leaps”</a:t>
            </a:r>
          </a:p>
          <a:p>
            <a:pPr lvl="1" eaLnBrk="1" hangingPunct="1"/>
            <a:r>
              <a:rPr lang="en-US" altLang="zh-CN" sz="2400">
                <a:ea typeface="SimSun" panose="02010600030101010101" pitchFamily="2" charset="-122"/>
              </a:rPr>
              <a:t>fuse small patterns together in one step to generate new patterns of significant sizes</a:t>
            </a:r>
          </a:p>
          <a:p>
            <a:pPr lvl="1" eaLnBrk="1" hangingPunct="1"/>
            <a:r>
              <a:rPr lang="en-US" altLang="zh-CN" sz="2400">
                <a:ea typeface="SimSun" panose="02010600030101010101" pitchFamily="2" charset="-122"/>
              </a:rPr>
              <a:t>Efficiency </a:t>
            </a:r>
          </a:p>
        </p:txBody>
      </p:sp>
    </p:spTree>
  </p:cSld>
  <p:clrMapOvr>
    <a:masterClrMapping/>
  </p:clrMapOvr>
  <p:transition spd="med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37CFF729-696F-4967-9DBE-F0720A96E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12913F5-A495-4F2B-817B-6909B81DC79C}" type="slidenum">
              <a:rPr lang="en-US" altLang="ar-EG" sz="1200"/>
              <a:pPr eaLnBrk="1" hangingPunct="1"/>
              <a:t>54</a:t>
            </a:fld>
            <a:endParaRPr lang="en-US" altLang="ar-EG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412A751-B222-4394-96E1-34C83619F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ea typeface="SimSun" panose="02010600030101010101" pitchFamily="2" charset="-122"/>
              </a:rPr>
              <a:t>Pattern-Fusion Leads to Good Approximation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B5F36AF-10F7-4C77-A62B-539A26823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SimSun" panose="02010600030101010101" pitchFamily="2" charset="-122"/>
              </a:rPr>
              <a:t>Gearing toward colossal patterns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SimSun" panose="02010600030101010101" pitchFamily="2" charset="-122"/>
              </a:rPr>
              <a:t>The larger the pattern, the greater the chance it will be generated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SimSun" panose="02010600030101010101" pitchFamily="2" charset="-122"/>
              </a:rPr>
              <a:t>Catching outliers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SimSun" panose="02010600030101010101" pitchFamily="2" charset="-122"/>
              </a:rPr>
              <a:t>The more distinct the pattern, the greater the chance it will be generated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11F5FE11-1257-401C-8DEF-9B261FA00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A07560-109C-449A-9583-883388971F95}" type="slidenum">
              <a:rPr lang="en-US" altLang="ar-EG" sz="1200"/>
              <a:pPr eaLnBrk="1" hangingPunct="1"/>
              <a:t>55</a:t>
            </a:fld>
            <a:endParaRPr lang="en-US" altLang="ar-EG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5C408DB-8D1A-4B9E-B834-91DDF10D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200"/>
              <a:t>Experimental Setting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DF5FBB0-B3A0-48A8-AF46-7D70885E3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ar-EG" sz="2000"/>
              <a:t>Synthetic data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Diag</a:t>
            </a:r>
            <a:r>
              <a:rPr lang="en-US" altLang="ar-EG" sz="2000" baseline="-25000"/>
              <a:t>n</a:t>
            </a:r>
            <a:r>
              <a:rPr lang="en-US" altLang="ar-EG" sz="2000"/>
              <a:t> an n x (n-1) table where i</a:t>
            </a:r>
            <a:r>
              <a:rPr lang="en-US" altLang="ar-EG" sz="2000" baseline="30000"/>
              <a:t>th</a:t>
            </a:r>
            <a:r>
              <a:rPr lang="en-US" altLang="ar-EG" sz="2000"/>
              <a:t> row has integers from 1 to n except i.  Each row is taken as an itemset. min_support is n/2.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/>
              <a:t>Real data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Replace: A program trace data set collected from the “replace” program, widely used in software engineering research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ar-EG" sz="2000"/>
              <a:t>ALL: A popular gene expression data set, a clinical data on ALL-AML leukemia (</a:t>
            </a:r>
            <a:r>
              <a:rPr lang="en-US" altLang="ar-EG" sz="2000">
                <a:hlinkClick r:id="rId3"/>
              </a:rPr>
              <a:t>www.broad.mit.edu/tools/data.html</a:t>
            </a:r>
            <a:r>
              <a:rPr lang="en-US" altLang="ar-EG" sz="2000"/>
              <a:t>).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ar-EG" sz="2000"/>
              <a:t>Each item is a column, representing the activitiy level of gene/protein in the same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ar-EG" sz="2000"/>
              <a:t>Frequent pattern would reveal important correlation between gene expression patterns and disease outcomes</a:t>
            </a:r>
          </a:p>
        </p:txBody>
      </p:sp>
    </p:spTree>
  </p:cSld>
  <p:clrMapOvr>
    <a:masterClrMapping/>
  </p:clrMapOvr>
  <p:transition spd="med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48406C00-97BB-4516-9E2F-AFF8E05B4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8B296E9-710E-4A41-85A0-D8FCFE35269F}" type="slidenum">
              <a:rPr lang="en-US" altLang="ar-EG" sz="1200"/>
              <a:pPr eaLnBrk="1" hangingPunct="1"/>
              <a:t>56</a:t>
            </a:fld>
            <a:endParaRPr lang="en-US" altLang="ar-EG" sz="1200"/>
          </a:p>
        </p:txBody>
      </p:sp>
      <p:pic>
        <p:nvPicPr>
          <p:cNvPr id="60419" name="Picture 2">
            <a:extLst>
              <a:ext uri="{FF2B5EF4-FFF2-40B4-BE49-F238E27FC236}">
                <a16:creationId xmlns:a16="http://schemas.microsoft.com/office/drawing/2014/main" id="{6E339A52-996B-4023-A0EB-09B8079E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114800"/>
            <a:ext cx="5257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0" name="Picture 3">
            <a:extLst>
              <a:ext uri="{FF2B5EF4-FFF2-40B4-BE49-F238E27FC236}">
                <a16:creationId xmlns:a16="http://schemas.microsoft.com/office/drawing/2014/main" id="{E68A36EB-5E49-4735-A924-C40DE4FF2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51054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1" name="Rectangle 4">
            <a:extLst>
              <a:ext uri="{FF2B5EF4-FFF2-40B4-BE49-F238E27FC236}">
                <a16:creationId xmlns:a16="http://schemas.microsoft.com/office/drawing/2014/main" id="{B436FD51-0D7E-4200-B520-9B7CA8386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200"/>
              <a:t>Experiment Results on Diag</a:t>
            </a:r>
            <a:r>
              <a:rPr lang="en-US" altLang="ar-EG" sz="3200" baseline="-25000"/>
              <a:t>n</a:t>
            </a:r>
          </a:p>
        </p:txBody>
      </p:sp>
      <p:sp>
        <p:nvSpPr>
          <p:cNvPr id="60422" name="Rectangle 5">
            <a:extLst>
              <a:ext uri="{FF2B5EF4-FFF2-40B4-BE49-F238E27FC236}">
                <a16:creationId xmlns:a16="http://schemas.microsoft.com/office/drawing/2014/main" id="{92209C56-BEDD-45D6-BFB3-1BC8740F5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8100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ar-EG" sz="2000"/>
              <a:t>LCM run time increases exponentially with pattern size 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/>
              <a:t>Pattern-Fusion finishes efficiently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/>
              <a:t>The approximation error of Pattern-Fusion (with min-sup 20) in comparison with the complete set) is rather close to uniform sampling (which randomly picks K patterns from the complete answer set)</a:t>
            </a:r>
          </a:p>
        </p:txBody>
      </p:sp>
    </p:spTree>
  </p:cSld>
  <p:clrMapOvr>
    <a:masterClrMapping/>
  </p:clrMapOvr>
  <p:transition spd="med"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>
            <a:extLst>
              <a:ext uri="{FF2B5EF4-FFF2-40B4-BE49-F238E27FC236}">
                <a16:creationId xmlns:a16="http://schemas.microsoft.com/office/drawing/2014/main" id="{E215C22A-7B77-4D40-AF80-E2BB924E1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31AF61-BF7D-47B1-AF2A-0E37E94AAFE9}" type="slidenum">
              <a:rPr lang="en-US" altLang="ar-EG" sz="1200"/>
              <a:pPr eaLnBrk="1" hangingPunct="1"/>
              <a:t>57</a:t>
            </a:fld>
            <a:endParaRPr lang="en-US" altLang="ar-EG" sz="1200"/>
          </a:p>
        </p:txBody>
      </p:sp>
      <p:pic>
        <p:nvPicPr>
          <p:cNvPr id="61443" name="Picture 2" descr="allruntime">
            <a:extLst>
              <a:ext uri="{FF2B5EF4-FFF2-40B4-BE49-F238E27FC236}">
                <a16:creationId xmlns:a16="http://schemas.microsoft.com/office/drawing/2014/main" id="{DE23B8DC-AC5B-4C26-A153-703FB2AE65BE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2854325"/>
            <a:ext cx="5257800" cy="3927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44" name="Rectangle 3">
            <a:extLst>
              <a:ext uri="{FF2B5EF4-FFF2-40B4-BE49-F238E27FC236}">
                <a16:creationId xmlns:a16="http://schemas.microsoft.com/office/drawing/2014/main" id="{44C87919-A823-4B47-98A2-8EC008867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ea typeface="SimSun" panose="02010600030101010101" pitchFamily="2" charset="-122"/>
              </a:rPr>
              <a:t>Experimental Results on ALL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83A1A8CA-EC33-48C8-8F7D-001C49A78F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ALL: </a:t>
            </a:r>
            <a:r>
              <a:rPr lang="en-US" altLang="zh-CN" sz="2400">
                <a:ea typeface="SimSun" panose="02010600030101010101" pitchFamily="2" charset="-122"/>
              </a:rPr>
              <a:t>A popular gene expression data set with 38 transactions, each with 866 columns</a:t>
            </a:r>
          </a:p>
          <a:p>
            <a:pPr lvl="1" eaLnBrk="1" hangingPunct="1"/>
            <a:r>
              <a:rPr lang="en-US" altLang="zh-CN" sz="2400">
                <a:ea typeface="SimSun" panose="02010600030101010101" pitchFamily="2" charset="-122"/>
              </a:rPr>
              <a:t>There are 1736 items in total</a:t>
            </a:r>
          </a:p>
          <a:p>
            <a:pPr lvl="1" eaLnBrk="1" hangingPunct="1"/>
            <a:r>
              <a:rPr lang="en-US" altLang="zh-CN" sz="2400">
                <a:ea typeface="SimSun" panose="02010600030101010101" pitchFamily="2" charset="-122"/>
              </a:rPr>
              <a:t>The table shows a high frequency threshold of 30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>
              <a:ea typeface="SimSun" panose="02010600030101010101" pitchFamily="2" charset="-122"/>
            </a:endParaRPr>
          </a:p>
        </p:txBody>
      </p:sp>
      <p:pic>
        <p:nvPicPr>
          <p:cNvPr id="61446" name="Picture 5" descr="table">
            <a:extLst>
              <a:ext uri="{FF2B5EF4-FFF2-40B4-BE49-F238E27FC236}">
                <a16:creationId xmlns:a16="http://schemas.microsoft.com/office/drawing/2014/main" id="{07AC409C-9F99-433F-83E4-C44F1288657C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895600"/>
            <a:ext cx="4424363" cy="340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8D1BFAFC-9645-497E-9C0A-3C88DD03F1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7177287-3F5F-43BD-B673-2D3E32890780}" type="slidenum">
              <a:rPr lang="en-US" altLang="ar-EG" sz="1200"/>
              <a:pPr eaLnBrk="1" hangingPunct="1"/>
              <a:t>58</a:t>
            </a:fld>
            <a:endParaRPr lang="en-US" altLang="ar-EG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A122746-89AB-405B-B3C8-045E6529E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ea typeface="SimSun" panose="02010600030101010101" pitchFamily="2" charset="-122"/>
              </a:rPr>
              <a:t>Experimental Results on REPLACE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FC96005-6C35-49E0-A508-46522CC03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REPLACE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A program trace data set, recording 4395 calls and transitions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The data set contains 4395 transactions with 57 items in total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With support threshold of 0.03, the largest patterns are of size 44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They are all discovered by Pattern-Fusion with different settings of K and </a:t>
            </a:r>
            <a:r>
              <a:rPr lang="el-GR" altLang="zh-CN">
                <a:cs typeface="Arial" panose="020B0604020202020204" pitchFamily="34" charset="0"/>
              </a:rPr>
              <a:t>τ</a:t>
            </a:r>
            <a:r>
              <a:rPr lang="en-US" altLang="zh-CN">
                <a:ea typeface="SimSun" panose="02010600030101010101" pitchFamily="2" charset="-122"/>
                <a:cs typeface="Arial" panose="020B0604020202020204" pitchFamily="34" charset="0"/>
              </a:rPr>
              <a:t>, when started with an initial pool of 20948 patterns of size &lt;=3</a:t>
            </a:r>
            <a:endParaRPr lang="el-GR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6">
            <a:extLst>
              <a:ext uri="{FF2B5EF4-FFF2-40B4-BE49-F238E27FC236}">
                <a16:creationId xmlns:a16="http://schemas.microsoft.com/office/drawing/2014/main" id="{A134C95E-8A79-4BD1-B13F-8EDEFDC17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5E5891D-B3F6-41CB-94C8-FFAAA4CDBC0C}" type="slidenum">
              <a:rPr lang="en-US" altLang="ar-EG" sz="1200"/>
              <a:pPr eaLnBrk="1" hangingPunct="1"/>
              <a:t>59</a:t>
            </a:fld>
            <a:endParaRPr lang="en-US" altLang="ar-EG" sz="1200"/>
          </a:p>
        </p:txBody>
      </p:sp>
      <p:pic>
        <p:nvPicPr>
          <p:cNvPr id="63491" name="Picture 2" descr="Maperror">
            <a:extLst>
              <a:ext uri="{FF2B5EF4-FFF2-40B4-BE49-F238E27FC236}">
                <a16:creationId xmlns:a16="http://schemas.microsoft.com/office/drawing/2014/main" id="{0E2C2746-0885-4069-BFBA-E77799FF8EE7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1885950"/>
            <a:ext cx="5029200" cy="3760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492" name="Rectangle 3">
            <a:extLst>
              <a:ext uri="{FF2B5EF4-FFF2-40B4-BE49-F238E27FC236}">
                <a16:creationId xmlns:a16="http://schemas.microsoft.com/office/drawing/2014/main" id="{4944395D-4A82-4F69-8C5A-2C345B7BD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ea typeface="SimSun" panose="02010600030101010101" pitchFamily="2" charset="-122"/>
              </a:rPr>
              <a:t>Experimental Results on REPLACE</a:t>
            </a:r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5A60DC6D-5EC5-47DD-9F76-CCF693267E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1148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Approximation error when compared with the complete mining result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Example.  Out of the total 98 patterns of size &gt;=42, when K=100, Pattern-Fusion returns 80 of them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A good approximation to the colossal patterns in the sense that any pattern in the complete set is on average at most 0.17 items away from one of these 80 patterns</a:t>
            </a:r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05EAD3F4-70DD-4C88-94DF-D2DFACA97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E6B5B7-3A27-409F-8362-4EF611E9F455}" type="slidenum">
              <a:rPr lang="en-US" altLang="ar-EG" sz="1200"/>
              <a:pPr eaLnBrk="1" hangingPunct="1"/>
              <a:t>6</a:t>
            </a:fld>
            <a:endParaRPr lang="en-US" altLang="ar-EG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1C01621-6EEF-49B8-AEF4-E31538BA0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388" y="381000"/>
            <a:ext cx="7845425" cy="609600"/>
          </a:xfrm>
        </p:spPr>
        <p:txBody>
          <a:bodyPr/>
          <a:lstStyle/>
          <a:p>
            <a:pPr eaLnBrk="1" hangingPunct="1"/>
            <a:r>
              <a:rPr lang="en-US" altLang="ar-EG" sz="3200"/>
              <a:t>Mining Multiple-Level Association Rules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B02AA20-A2BE-464A-A9A3-212F7B688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EG" sz="2400"/>
              <a:t>Items often form hierarchies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/>
              <a:t>Flexible support settings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sz="2400"/>
              <a:t>Items at the lower level are expected to have lower support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/>
              <a:t>Exploration of </a:t>
            </a:r>
            <a:r>
              <a:rPr lang="en-US" altLang="ar-EG" sz="2400" i="1">
                <a:solidFill>
                  <a:schemeClr val="folHlink"/>
                </a:solidFill>
              </a:rPr>
              <a:t>shared</a:t>
            </a:r>
            <a:r>
              <a:rPr lang="en-US" altLang="ar-EG" sz="2400"/>
              <a:t> multi-level mining (Agrawal &amp; Srikant@VLB’95, Han &amp; Fu@VLDB’95)</a:t>
            </a:r>
          </a:p>
        </p:txBody>
      </p:sp>
      <p:grpSp>
        <p:nvGrpSpPr>
          <p:cNvPr id="9221" name="Group 4">
            <a:extLst>
              <a:ext uri="{FF2B5EF4-FFF2-40B4-BE49-F238E27FC236}">
                <a16:creationId xmlns:a16="http://schemas.microsoft.com/office/drawing/2014/main" id="{4927C291-43E7-4941-85C9-82DEE1D3BA8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7253288" cy="2249488"/>
            <a:chOff x="384" y="1392"/>
            <a:chExt cx="4569" cy="1230"/>
          </a:xfrm>
        </p:grpSpPr>
        <p:sp>
          <p:nvSpPr>
            <p:cNvPr id="9222" name="Rectangle 5">
              <a:extLst>
                <a:ext uri="{FF2B5EF4-FFF2-40B4-BE49-F238E27FC236}">
                  <a16:creationId xmlns:a16="http://schemas.microsoft.com/office/drawing/2014/main" id="{ED5CBF23-2A49-40F7-AA58-01583E1C9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9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ar-EG">
                  <a:solidFill>
                    <a:schemeClr val="hlink"/>
                  </a:solidFill>
                </a:rPr>
                <a:t>uniform support</a:t>
              </a:r>
              <a:endParaRPr lang="en-US" altLang="ar-EG" sz="2000">
                <a:solidFill>
                  <a:schemeClr val="hlink"/>
                </a:solidFill>
              </a:endParaRPr>
            </a:p>
          </p:txBody>
        </p:sp>
        <p:sp>
          <p:nvSpPr>
            <p:cNvPr id="9223" name="Text Box 6">
              <a:extLst>
                <a:ext uri="{FF2B5EF4-FFF2-40B4-BE49-F238E27FC236}">
                  <a16:creationId xmlns:a16="http://schemas.microsoft.com/office/drawing/2014/main" id="{4A482922-0AC2-47A1-A7A4-4B1F5E516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76"/>
              <a:ext cx="1200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ar-EG" sz="1800" b="1">
                  <a:latin typeface="Times New Roman" panose="02020603050405020304" pitchFamily="18" charset="0"/>
                </a:rPr>
                <a:t>Milk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ar-EG" sz="1800" b="1">
                  <a:latin typeface="Times New Roman" panose="02020603050405020304" pitchFamily="18" charset="0"/>
                </a:rPr>
                <a:t>[support = 10%]</a:t>
              </a:r>
            </a:p>
          </p:txBody>
        </p:sp>
        <p:sp>
          <p:nvSpPr>
            <p:cNvPr id="9224" name="Text Box 7">
              <a:extLst>
                <a:ext uri="{FF2B5EF4-FFF2-40B4-BE49-F238E27FC236}">
                  <a16:creationId xmlns:a16="http://schemas.microsoft.com/office/drawing/2014/main" id="{B23BF471-C87D-450F-B904-B5B46A418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304"/>
              <a:ext cx="1152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ar-EG" sz="1800" b="1">
                  <a:latin typeface="Times New Roman" panose="02020603050405020304" pitchFamily="18" charset="0"/>
                </a:rPr>
                <a:t>2% Milk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ar-EG" sz="1800" b="1">
                  <a:latin typeface="Times New Roman" panose="02020603050405020304" pitchFamily="18" charset="0"/>
                </a:rPr>
                <a:t>[support = 6%]</a:t>
              </a:r>
            </a:p>
          </p:txBody>
        </p:sp>
        <p:sp>
          <p:nvSpPr>
            <p:cNvPr id="9225" name="Text Box 8">
              <a:extLst>
                <a:ext uri="{FF2B5EF4-FFF2-40B4-BE49-F238E27FC236}">
                  <a16:creationId xmlns:a16="http://schemas.microsoft.com/office/drawing/2014/main" id="{99B5AEC0-0EFA-46C3-B973-CB5E2BAE1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304"/>
              <a:ext cx="1104" cy="311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ar-EG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Skim Milk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ar-EG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[support = 4%]</a:t>
              </a:r>
              <a:endParaRPr lang="en-US" altLang="ar-EG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9226" name="Text Box 9">
              <a:extLst>
                <a:ext uri="{FF2B5EF4-FFF2-40B4-BE49-F238E27FC236}">
                  <a16:creationId xmlns:a16="http://schemas.microsoft.com/office/drawing/2014/main" id="{A1016F90-D043-4D40-904A-6FBF70939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680"/>
              <a:ext cx="91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ar-EG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Level 1</a:t>
              </a:r>
            </a:p>
            <a:p>
              <a:r>
                <a:rPr lang="en-US" altLang="ar-EG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min_sup = 5%</a:t>
              </a:r>
            </a:p>
          </p:txBody>
        </p:sp>
        <p:sp>
          <p:nvSpPr>
            <p:cNvPr id="9227" name="Text Box 10">
              <a:extLst>
                <a:ext uri="{FF2B5EF4-FFF2-40B4-BE49-F238E27FC236}">
                  <a16:creationId xmlns:a16="http://schemas.microsoft.com/office/drawing/2014/main" id="{06A06B85-8C65-4827-A8B3-C7370B464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04"/>
              <a:ext cx="91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ar-EG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Level 2</a:t>
              </a:r>
            </a:p>
            <a:p>
              <a:r>
                <a:rPr lang="en-US" altLang="ar-EG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min_sup = 5%</a:t>
              </a:r>
            </a:p>
          </p:txBody>
        </p:sp>
        <p:sp>
          <p:nvSpPr>
            <p:cNvPr id="9228" name="Text Box 11">
              <a:extLst>
                <a:ext uri="{FF2B5EF4-FFF2-40B4-BE49-F238E27FC236}">
                  <a16:creationId xmlns:a16="http://schemas.microsoft.com/office/drawing/2014/main" id="{D475E2C1-EBB6-4A57-9DC7-C858BBC0C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762"/>
              <a:ext cx="91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ar-EG" sz="16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Level 1</a:t>
              </a:r>
            </a:p>
            <a:p>
              <a:r>
                <a:rPr lang="en-US" altLang="ar-EG" sz="16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min_sup = 5%</a:t>
              </a:r>
            </a:p>
          </p:txBody>
        </p:sp>
        <p:sp>
          <p:nvSpPr>
            <p:cNvPr id="9229" name="Text Box 12">
              <a:extLst>
                <a:ext uri="{FF2B5EF4-FFF2-40B4-BE49-F238E27FC236}">
                  <a16:creationId xmlns:a16="http://schemas.microsoft.com/office/drawing/2014/main" id="{14472731-CDBA-4C9F-8385-257C734A7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290"/>
              <a:ext cx="91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ar-EG" sz="16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Level 2</a:t>
              </a:r>
            </a:p>
            <a:p>
              <a:r>
                <a:rPr lang="en-US" altLang="ar-EG" sz="16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min_sup = 3%</a:t>
              </a:r>
            </a:p>
          </p:txBody>
        </p:sp>
        <p:sp>
          <p:nvSpPr>
            <p:cNvPr id="9230" name="Rectangle 13">
              <a:extLst>
                <a:ext uri="{FF2B5EF4-FFF2-40B4-BE49-F238E27FC236}">
                  <a16:creationId xmlns:a16="http://schemas.microsoft.com/office/drawing/2014/main" id="{8F5DE2BB-4FA0-4D57-9846-4D00CFD3D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92"/>
              <a:ext cx="1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ar-EG">
                  <a:solidFill>
                    <a:schemeClr val="folHlink"/>
                  </a:solidFill>
                </a:rPr>
                <a:t>reduced support</a:t>
              </a:r>
            </a:p>
          </p:txBody>
        </p:sp>
        <p:cxnSp>
          <p:nvCxnSpPr>
            <p:cNvPr id="9231" name="AutoShape 14">
              <a:extLst>
                <a:ext uri="{FF2B5EF4-FFF2-40B4-BE49-F238E27FC236}">
                  <a16:creationId xmlns:a16="http://schemas.microsoft.com/office/drawing/2014/main" id="{52244F3D-2DB9-4C28-88BF-3E55C364BDAD}"/>
                </a:ext>
              </a:extLst>
            </p:cNvPr>
            <p:cNvCxnSpPr>
              <a:cxnSpLocks noChangeShapeType="1"/>
              <a:stCxn id="9223" idx="2"/>
              <a:endCxn id="9224" idx="0"/>
            </p:cNvCxnSpPr>
            <p:nvPr/>
          </p:nvCxnSpPr>
          <p:spPr bwMode="auto">
            <a:xfrm flipH="1">
              <a:off x="2112" y="2135"/>
              <a:ext cx="600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2" name="AutoShape 15">
              <a:extLst>
                <a:ext uri="{FF2B5EF4-FFF2-40B4-BE49-F238E27FC236}">
                  <a16:creationId xmlns:a16="http://schemas.microsoft.com/office/drawing/2014/main" id="{F53FC666-07F5-455F-B13C-EE3C8800D292}"/>
                </a:ext>
              </a:extLst>
            </p:cNvPr>
            <p:cNvCxnSpPr>
              <a:cxnSpLocks noChangeShapeType="1"/>
              <a:stCxn id="9223" idx="2"/>
              <a:endCxn id="9225" idx="0"/>
            </p:cNvCxnSpPr>
            <p:nvPr/>
          </p:nvCxnSpPr>
          <p:spPr bwMode="auto">
            <a:xfrm>
              <a:off x="2712" y="2135"/>
              <a:ext cx="624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6">
            <a:extLst>
              <a:ext uri="{FF2B5EF4-FFF2-40B4-BE49-F238E27FC236}">
                <a16:creationId xmlns:a16="http://schemas.microsoft.com/office/drawing/2014/main" id="{34244E39-768E-4210-81AF-E2671C7EA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3F521A-D830-4DA9-A5BC-81FA3F8AB7FC}" type="slidenum">
              <a:rPr lang="en-US" altLang="ar-EG" sz="1200"/>
              <a:pPr eaLnBrk="1" hangingPunct="1"/>
              <a:t>60</a:t>
            </a:fld>
            <a:endParaRPr lang="en-US" altLang="ar-EG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EC18E9E-3332-42ED-9B2E-2C9183BC3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Chapter 7 : Advanced Frequent Pattern Mining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4DBE8D6-A8B6-4E5E-AD81-0841BF5FAE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382000" cy="52578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Mining: A Road Map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 in Multi-Level, Multi-Dimensional Space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Constraint-Based Frequent Pattern Mining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High-Dimensional Data and Colossal Patterns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Compressed or Approximate Patterns 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Exploration and Application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Summary</a:t>
            </a:r>
          </a:p>
        </p:txBody>
      </p:sp>
      <p:sp>
        <p:nvSpPr>
          <p:cNvPr id="64517" name="AutoShape 4">
            <a:extLst>
              <a:ext uri="{FF2B5EF4-FFF2-40B4-BE49-F238E27FC236}">
                <a16:creationId xmlns:a16="http://schemas.microsoft.com/office/drawing/2014/main" id="{6BE236A8-3182-405B-90B0-870793C3A113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7256463" y="4029075"/>
            <a:ext cx="3810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</p:spTree>
  </p:cSld>
  <p:clrMapOvr>
    <a:masterClrMapping/>
  </p:clrMapOvr>
  <p:transition spd="med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6">
            <a:extLst>
              <a:ext uri="{FF2B5EF4-FFF2-40B4-BE49-F238E27FC236}">
                <a16:creationId xmlns:a16="http://schemas.microsoft.com/office/drawing/2014/main" id="{6EE2AA5F-40FF-4885-8FF0-05978C802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89E4DF9-D6A3-4099-9993-7CA40C2B05F8}" type="slidenum">
              <a:rPr lang="en-US" altLang="ar-EG" sz="1200"/>
              <a:pPr eaLnBrk="1" hangingPunct="1"/>
              <a:t>61</a:t>
            </a:fld>
            <a:endParaRPr lang="en-US" altLang="ar-EG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D8D354A-0682-4C1A-8F99-293565CDB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ar-EG"/>
              <a:t>Mining Compressed Patterns: </a:t>
            </a:r>
            <a:r>
              <a:rPr lang="el-GR" altLang="zh-CN" sz="3200"/>
              <a:t>δ</a:t>
            </a:r>
            <a:r>
              <a:rPr lang="en-US" altLang="zh-CN" sz="3200">
                <a:ea typeface="SimSun" panose="02010600030101010101" pitchFamily="2" charset="-122"/>
              </a:rPr>
              <a:t>-clustering </a:t>
            </a:r>
            <a:endParaRPr lang="en-US" altLang="ar-EG" sz="320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12231E7-03C5-4359-A662-4BAD050FF1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5105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EG" sz="2400"/>
              <a:t>Why compressed patterns?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SimSun" panose="02010600030101010101" pitchFamily="2" charset="-122"/>
              </a:rPr>
              <a:t>too many, but less meaningful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SimSun" panose="02010600030101010101" pitchFamily="2" charset="-122"/>
              </a:rPr>
              <a:t>Pattern distance measure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l-GR" altLang="zh-CN" sz="2400">
                <a:cs typeface="Arial" panose="020B0604020202020204" pitchFamily="34" charset="0"/>
              </a:rPr>
              <a:t>δ</a:t>
            </a:r>
            <a:r>
              <a:rPr lang="en-US" altLang="zh-CN" sz="2400">
                <a:ea typeface="SimSun" panose="02010600030101010101" pitchFamily="2" charset="-122"/>
                <a:cs typeface="Arial" panose="020B0604020202020204" pitchFamily="34" charset="0"/>
              </a:rPr>
              <a:t>-clustering: For each pattern P, find all patterns which can be expressed by P and their distance to P are within </a:t>
            </a:r>
            <a:r>
              <a:rPr lang="el-GR" altLang="zh-CN" sz="2400">
                <a:cs typeface="Arial" panose="020B0604020202020204" pitchFamily="34" charset="0"/>
              </a:rPr>
              <a:t>δ</a:t>
            </a:r>
            <a:r>
              <a:rPr lang="en-US" altLang="zh-CN" sz="2400">
                <a:ea typeface="SimSun" panose="02010600030101010101" pitchFamily="2" charset="-122"/>
              </a:rPr>
              <a:t> (</a:t>
            </a:r>
            <a:r>
              <a:rPr lang="el-GR" altLang="zh-CN" sz="2400">
                <a:cs typeface="Arial" panose="020B0604020202020204" pitchFamily="34" charset="0"/>
              </a:rPr>
              <a:t>δ</a:t>
            </a:r>
            <a:r>
              <a:rPr lang="en-US" altLang="zh-CN" sz="2400">
                <a:ea typeface="SimSun" panose="02010600030101010101" pitchFamily="2" charset="-122"/>
              </a:rPr>
              <a:t>-cover)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SimSun" panose="02010600030101010101" pitchFamily="2" charset="-122"/>
              </a:rPr>
              <a:t>All patterns in the cluster can be represented by 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SimSun" panose="02010600030101010101" pitchFamily="2" charset="-122"/>
              </a:rPr>
              <a:t>Xin et al., </a:t>
            </a:r>
            <a:r>
              <a:rPr lang="en-US" altLang="ar-EG" sz="2400"/>
              <a:t>“Mining Compressed Frequent-Pattern Sets”, </a:t>
            </a:r>
            <a:r>
              <a:rPr lang="en-US" altLang="zh-CN" sz="2400">
                <a:ea typeface="SimSun" panose="02010600030101010101" pitchFamily="2" charset="-122"/>
              </a:rPr>
              <a:t>VLDB’05</a:t>
            </a:r>
            <a:endParaRPr lang="en-US" altLang="ar-EG" sz="2400"/>
          </a:p>
        </p:txBody>
      </p:sp>
      <p:graphicFrame>
        <p:nvGraphicFramePr>
          <p:cNvPr id="2087973" name="Group 37">
            <a:extLst>
              <a:ext uri="{FF2B5EF4-FFF2-40B4-BE49-F238E27FC236}">
                <a16:creationId xmlns:a16="http://schemas.microsoft.com/office/drawing/2014/main" id="{2B0F186C-7C07-4631-9B47-9D5B8222FE0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638800" y="1371600"/>
          <a:ext cx="3200400" cy="1981200"/>
        </p:xfrm>
        <a:graphic>
          <a:graphicData uri="http://schemas.openxmlformats.org/drawingml/2006/table">
            <a:tbl>
              <a:tblPr/>
              <a:tblGrid>
                <a:gridCol w="477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Item-Sets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{38,16,18,12}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205227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{38,16,18,12,17}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205211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{39,38,16,18,12,17}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101758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{39,16,18,12,17}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161563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{39,16,18,12}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161576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571" name="Rectangle 38">
            <a:extLst>
              <a:ext uri="{FF2B5EF4-FFF2-40B4-BE49-F238E27FC236}">
                <a16:creationId xmlns:a16="http://schemas.microsoft.com/office/drawing/2014/main" id="{A58053C0-082B-43A7-9D34-E22E05BBF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3886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>
                <a:ea typeface="SimSun" panose="02010600030101010101" pitchFamily="2" charset="-122"/>
              </a:rPr>
              <a:t>Closed frequent pattern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>
                <a:ea typeface="SimSun" panose="02010600030101010101" pitchFamily="2" charset="-122"/>
              </a:rPr>
              <a:t>Report P1, P2, P3, P4, P5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>
                <a:ea typeface="SimSun" panose="02010600030101010101" pitchFamily="2" charset="-122"/>
              </a:rPr>
              <a:t>Emphasize too much on support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>
                <a:ea typeface="SimSun" panose="02010600030101010101" pitchFamily="2" charset="-122"/>
              </a:rPr>
              <a:t>no compression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>
                <a:ea typeface="SimSun" panose="02010600030101010101" pitchFamily="2" charset="-122"/>
              </a:rPr>
              <a:t>Max-pattern, P3: info loss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>
                <a:ea typeface="SimSun" panose="02010600030101010101" pitchFamily="2" charset="-122"/>
              </a:rPr>
              <a:t>A desirable output: P2, P3, P4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ar-EG" sz="2000"/>
          </a:p>
        </p:txBody>
      </p:sp>
      <p:pic>
        <p:nvPicPr>
          <p:cNvPr id="65572" name="Picture 39">
            <a:extLst>
              <a:ext uri="{FF2B5EF4-FFF2-40B4-BE49-F238E27FC236}">
                <a16:creationId xmlns:a16="http://schemas.microsoft.com/office/drawing/2014/main" id="{C1F04D60-63EF-42C7-8E28-3ADAF0004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396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004B7429-D502-416A-978C-B7E12D056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9596E2C-811F-4E3C-9373-72DD2A82CDE3}" type="slidenum">
              <a:rPr lang="en-US" altLang="ar-EG" sz="1200"/>
              <a:pPr eaLnBrk="1" hangingPunct="1"/>
              <a:t>62</a:t>
            </a:fld>
            <a:endParaRPr lang="en-US" altLang="ar-EG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DEB7826-EB99-4605-8CCF-37DB8D6F4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200"/>
              <a:t>Redundancy-Award Top-k Patterns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C7D3161-3ED2-41AC-9263-F44320F54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781800" cy="457200"/>
          </a:xfrm>
        </p:spPr>
        <p:txBody>
          <a:bodyPr/>
          <a:lstStyle/>
          <a:p>
            <a:pPr eaLnBrk="1" hangingPunct="1"/>
            <a:r>
              <a:rPr lang="en-US" altLang="ar-EG" sz="2400"/>
              <a:t>Why redundancy-aware top-k patterns?</a:t>
            </a:r>
          </a:p>
        </p:txBody>
      </p:sp>
      <p:pic>
        <p:nvPicPr>
          <p:cNvPr id="66565" name="Picture 4">
            <a:extLst>
              <a:ext uri="{FF2B5EF4-FFF2-40B4-BE49-F238E27FC236}">
                <a16:creationId xmlns:a16="http://schemas.microsoft.com/office/drawing/2014/main" id="{693A8EB8-4AB8-4580-8EF0-4D3868D48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81213"/>
            <a:ext cx="5334000" cy="433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6" name="Rectangle 5">
            <a:extLst>
              <a:ext uri="{FF2B5EF4-FFF2-40B4-BE49-F238E27FC236}">
                <a16:creationId xmlns:a16="http://schemas.microsoft.com/office/drawing/2014/main" id="{1A5656C5-BAC5-4B3D-A9EA-9C6302F4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05000"/>
            <a:ext cx="373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/>
              <a:t>Desired patterns: high significance &amp; low redundancy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/>
              <a:t>Propose the MMS (Maximal Marginal Significance) for measuring the combined significance of a pattern set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/>
              <a:t>Xin et al., Extracting Redundancy-Aware Top-K Patterns, KDD’06</a:t>
            </a:r>
          </a:p>
        </p:txBody>
      </p:sp>
    </p:spTree>
  </p:cSld>
  <p:clrMapOvr>
    <a:masterClrMapping/>
  </p:clrMapOvr>
  <p:transition spd="med"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6">
            <a:extLst>
              <a:ext uri="{FF2B5EF4-FFF2-40B4-BE49-F238E27FC236}">
                <a16:creationId xmlns:a16="http://schemas.microsoft.com/office/drawing/2014/main" id="{AA07DE1F-D297-4B83-85B7-DDFB356DE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3CB4E3-423D-488C-B28E-A424EB525F8C}" type="slidenum">
              <a:rPr lang="en-US" altLang="ar-EG" sz="1200"/>
              <a:pPr eaLnBrk="1" hangingPunct="1"/>
              <a:t>63</a:t>
            </a:fld>
            <a:endParaRPr lang="en-US" altLang="ar-EG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7C5CA41-0389-49F5-AB19-A7058226F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Chapter 7 : Advanced Frequent Pattern Mining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B719983-3A0B-408F-A869-B61A469B70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82000" cy="50292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Mining: A Road Map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 in Multi-Level, Multi-Dimensional Space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Constraint-Based Frequent Pattern Mining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High-Dimensional Data and Colossal Patterns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Compressed or Approximate Patterns 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Exploration and Application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Summary</a:t>
            </a:r>
          </a:p>
        </p:txBody>
      </p:sp>
      <p:sp>
        <p:nvSpPr>
          <p:cNvPr id="67589" name="AutoShape 4">
            <a:extLst>
              <a:ext uri="{FF2B5EF4-FFF2-40B4-BE49-F238E27FC236}">
                <a16:creationId xmlns:a16="http://schemas.microsoft.com/office/drawing/2014/main" id="{AC98D9BA-9A76-4C29-AC20-167E6485CDF0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5732463" y="4886325"/>
            <a:ext cx="3810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</p:spTree>
  </p:cSld>
  <p:clrMapOvr>
    <a:masterClrMapping/>
  </p:clrMapOvr>
  <p:transition spd="med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>
            <a:extLst>
              <a:ext uri="{FF2B5EF4-FFF2-40B4-BE49-F238E27FC236}">
                <a16:creationId xmlns:a16="http://schemas.microsoft.com/office/drawing/2014/main" id="{1936EB0F-C348-4362-BAFE-FC33ABE83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2286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046010B-F134-49BA-9586-053C3E384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 </a:t>
            </a:r>
            <a:endParaRPr lang="en-US" altLang="zh-CN" sz="4000">
              <a:ea typeface="SimSun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DC68768-283E-49CD-98C7-6E927BDE9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4800" y="1714500"/>
            <a:ext cx="4495800" cy="1735138"/>
          </a:xfrm>
        </p:spPr>
        <p:txBody>
          <a:bodyPr/>
          <a:lstStyle/>
          <a:p>
            <a:r>
              <a:rPr lang="en-US" altLang="zh-CN" sz="2400" b="1">
                <a:latin typeface="Calibri" panose="020F0502020204030204" pitchFamily="34" charset="0"/>
                <a:ea typeface="SimSun" panose="02010600030101010101" pitchFamily="2" charset="-122"/>
              </a:rPr>
              <a:t>Do they all make sense?</a:t>
            </a:r>
          </a:p>
          <a:p>
            <a:r>
              <a:rPr lang="en-US" altLang="zh-CN" sz="2400" b="1">
                <a:latin typeface="Calibri" panose="020F0502020204030204" pitchFamily="34" charset="0"/>
                <a:ea typeface="SimSun" panose="02010600030101010101" pitchFamily="2" charset="-122"/>
              </a:rPr>
              <a:t>What do they mean?</a:t>
            </a:r>
          </a:p>
          <a:p>
            <a:r>
              <a:rPr lang="en-US" altLang="zh-CN" sz="2400" b="1">
                <a:latin typeface="Calibri" panose="020F0502020204030204" pitchFamily="34" charset="0"/>
                <a:ea typeface="SimSun" panose="02010600030101010101" pitchFamily="2" charset="-122"/>
              </a:rPr>
              <a:t>How are they useful?</a:t>
            </a:r>
          </a:p>
        </p:txBody>
      </p:sp>
      <p:sp>
        <p:nvSpPr>
          <p:cNvPr id="68613" name="Oval 4">
            <a:extLst>
              <a:ext uri="{FF2B5EF4-FFF2-40B4-BE49-F238E27FC236}">
                <a16:creationId xmlns:a16="http://schemas.microsoft.com/office/drawing/2014/main" id="{D6220E5A-84CC-47F8-A8F1-BAE57E6C3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9906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b="1">
                <a:latin typeface="Calibri" panose="020F0502020204030204" pitchFamily="34" charset="0"/>
                <a:ea typeface="SimSun" panose="02010600030101010101" pitchFamily="2" charset="-122"/>
              </a:rPr>
              <a:t>diaper</a:t>
            </a:r>
          </a:p>
        </p:txBody>
      </p:sp>
      <p:sp>
        <p:nvSpPr>
          <p:cNvPr id="68614" name="Oval 5">
            <a:extLst>
              <a:ext uri="{FF2B5EF4-FFF2-40B4-BE49-F238E27FC236}">
                <a16:creationId xmlns:a16="http://schemas.microsoft.com/office/drawing/2014/main" id="{95EEB76F-70C6-4F14-9476-98D3603E5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9906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b="1">
                <a:latin typeface="Calibri" panose="020F0502020204030204" pitchFamily="34" charset="0"/>
                <a:ea typeface="SimSun" panose="02010600030101010101" pitchFamily="2" charset="-122"/>
              </a:rPr>
              <a:t>beer</a:t>
            </a:r>
          </a:p>
        </p:txBody>
      </p:sp>
      <p:sp>
        <p:nvSpPr>
          <p:cNvPr id="68615" name="Rectangle 10">
            <a:extLst>
              <a:ext uri="{FF2B5EF4-FFF2-40B4-BE49-F238E27FC236}">
                <a16:creationId xmlns:a16="http://schemas.microsoft.com/office/drawing/2014/main" id="{06E1018F-FBF7-4070-B5BD-D96440A6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24200"/>
            <a:ext cx="3286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ea typeface="SimSun" panose="02010600030101010101" pitchFamily="2" charset="-122"/>
              </a:rPr>
              <a:t>female sterile (2) tekele</a:t>
            </a:r>
          </a:p>
        </p:txBody>
      </p:sp>
      <p:pic>
        <p:nvPicPr>
          <p:cNvPr id="68616" name="Picture 11" descr="caffeine">
            <a:extLst>
              <a:ext uri="{FF2B5EF4-FFF2-40B4-BE49-F238E27FC236}">
                <a16:creationId xmlns:a16="http://schemas.microsoft.com/office/drawing/2014/main" id="{20B9FDBC-52A4-448B-88D3-F21E1A3A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6" r="20712" b="26166"/>
          <a:stretch>
            <a:fillRect/>
          </a:stretch>
        </p:blipFill>
        <p:spPr bwMode="auto">
          <a:xfrm>
            <a:off x="762000" y="4065588"/>
            <a:ext cx="1243013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4" name="Line 12">
            <a:extLst>
              <a:ext uri="{FF2B5EF4-FFF2-40B4-BE49-F238E27FC236}">
                <a16:creationId xmlns:a16="http://schemas.microsoft.com/office/drawing/2014/main" id="{EDA495A5-E8A5-4C5D-B963-AE677FF95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286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20845" name="Line 13">
            <a:extLst>
              <a:ext uri="{FF2B5EF4-FFF2-40B4-BE49-F238E27FC236}">
                <a16:creationId xmlns:a16="http://schemas.microsoft.com/office/drawing/2014/main" id="{2B0842E4-1EEA-4B76-89B7-646C76265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194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20846" name="Line 14">
            <a:extLst>
              <a:ext uri="{FF2B5EF4-FFF2-40B4-BE49-F238E27FC236}">
                <a16:creationId xmlns:a16="http://schemas.microsoft.com/office/drawing/2014/main" id="{77D72378-B3B1-461C-894A-4578D6C834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971800"/>
            <a:ext cx="1676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120847" name="Rectangle 15">
            <a:extLst>
              <a:ext uri="{FF2B5EF4-FFF2-40B4-BE49-F238E27FC236}">
                <a16:creationId xmlns:a16="http://schemas.microsoft.com/office/drawing/2014/main" id="{32C3410A-3B26-4FDC-B0F5-2F524706F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5791200"/>
            <a:ext cx="74564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ea typeface="SimSun" panose="02010600030101010101" pitchFamily="2" charset="-122"/>
              </a:rPr>
              <a:t>Annotate patterns with semantic information</a:t>
            </a:r>
            <a:endParaRPr lang="en-US" altLang="zh-CN" b="1">
              <a:ea typeface="SimSun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0848" name="Rectangle 16">
            <a:extLst>
              <a:ext uri="{FF2B5EF4-FFF2-40B4-BE49-F238E27FC236}">
                <a16:creationId xmlns:a16="http://schemas.microsoft.com/office/drawing/2014/main" id="{A8017511-85E4-42A6-9C33-300D1BF7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57600"/>
            <a:ext cx="46482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latin typeface="Calibri" panose="020F0502020204030204" pitchFamily="34" charset="0"/>
                <a:ea typeface="SimSun" panose="02010600030101010101" pitchFamily="2" charset="-122"/>
              </a:rPr>
              <a:t>morphological info. and simple statistics</a:t>
            </a:r>
            <a:endParaRPr lang="en-US" altLang="zh-CN" sz="2000" b="1">
              <a:latin typeface="Calibri" panose="020F0502020204030204" pitchFamily="34" charset="0"/>
              <a:ea typeface="SimSun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0849" name="Rectangle 17">
            <a:extLst>
              <a:ext uri="{FF2B5EF4-FFF2-40B4-BE49-F238E27FC236}">
                <a16:creationId xmlns:a16="http://schemas.microsoft.com/office/drawing/2014/main" id="{228C2BF6-F800-4EEC-8E4B-8673233CC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95800"/>
            <a:ext cx="27432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800" b="1">
                <a:ea typeface="SimSun" panose="02010600030101010101" pitchFamily="2" charset="-122"/>
              </a:rPr>
              <a:t>Semantic Information</a:t>
            </a:r>
            <a:endParaRPr lang="en-US" altLang="zh-CN" sz="1800" b="1">
              <a:ea typeface="SimSun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0850" name="AutoShape 18">
            <a:extLst>
              <a:ext uri="{FF2B5EF4-FFF2-40B4-BE49-F238E27FC236}">
                <a16:creationId xmlns:a16="http://schemas.microsoft.com/office/drawing/2014/main" id="{F19EC6A8-918A-48FA-B418-33F40013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43375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20851" name="AutoShape 19">
            <a:extLst>
              <a:ext uri="{FF2B5EF4-FFF2-40B4-BE49-F238E27FC236}">
                <a16:creationId xmlns:a16="http://schemas.microsoft.com/office/drawing/2014/main" id="{A1DC058A-556C-4704-8F68-E588CCAE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0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20852" name="Rectangle 20">
            <a:extLst>
              <a:ext uri="{FF2B5EF4-FFF2-40B4-BE49-F238E27FC236}">
                <a16:creationId xmlns:a16="http://schemas.microsoft.com/office/drawing/2014/main" id="{D4CD963C-7AF5-4F0A-B641-1BDE8E30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723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800" b="1" i="1">
                <a:ea typeface="SimSun" panose="02010600030101010101" pitchFamily="2" charset="-122"/>
              </a:rPr>
              <a:t>Not all frequent patterns are useful, only meaningful ones …</a:t>
            </a:r>
            <a:endParaRPr lang="en-US" altLang="zh-CN" sz="1800" b="1" i="1">
              <a:ea typeface="SimSun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68626" name="Rectangle 21">
            <a:extLst>
              <a:ext uri="{FF2B5EF4-FFF2-40B4-BE49-F238E27FC236}">
                <a16:creationId xmlns:a16="http://schemas.microsoft.com/office/drawing/2014/main" id="{E98EC438-8AC3-4F44-A894-E5EEEBFB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8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3600" b="1">
                <a:latin typeface="Calibri" panose="020F0502020204030204" pitchFamily="34" charset="0"/>
                <a:ea typeface="SimSun" panose="02010600030101010101" pitchFamily="2" charset="-122"/>
              </a:rPr>
              <a:t>How to Understand and Interpret Patterns?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  <p:bldP spid="120847" grpId="0" animBg="1"/>
      <p:bldP spid="120848" grpId="0" animBg="1"/>
      <p:bldP spid="120849" grpId="0" animBg="1"/>
      <p:bldP spid="120850" grpId="0" animBg="1"/>
      <p:bldP spid="120851" grpId="0" animBg="1"/>
      <p:bldP spid="12085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9" name="Group 185">
            <a:extLst>
              <a:ext uri="{FF2B5EF4-FFF2-40B4-BE49-F238E27FC236}">
                <a16:creationId xmlns:a16="http://schemas.microsoft.com/office/drawing/2014/main" id="{127387C8-64F0-43F8-A755-22D2FA40FBA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7924800" cy="4419600"/>
            <a:chOff x="336" y="912"/>
            <a:chExt cx="4992" cy="2784"/>
          </a:xfrm>
        </p:grpSpPr>
        <p:pic>
          <p:nvPicPr>
            <p:cNvPr id="69669" name="Picture 186">
              <a:extLst>
                <a:ext uri="{FF2B5EF4-FFF2-40B4-BE49-F238E27FC236}">
                  <a16:creationId xmlns:a16="http://schemas.microsoft.com/office/drawing/2014/main" id="{203A57BA-BCF3-431E-B25D-9E058ABE2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13573" b="46875"/>
            <a:stretch>
              <a:fillRect/>
            </a:stretch>
          </p:blipFill>
          <p:spPr bwMode="auto">
            <a:xfrm>
              <a:off x="336" y="912"/>
              <a:ext cx="4992" cy="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670" name="Picture 187">
              <a:extLst>
                <a:ext uri="{FF2B5EF4-FFF2-40B4-BE49-F238E27FC236}">
                  <a16:creationId xmlns:a16="http://schemas.microsoft.com/office/drawing/2014/main" id="{C39A8B1B-40C9-4BE2-AB69-11B0C5370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68750" b="17708"/>
            <a:stretch>
              <a:fillRect/>
            </a:stretch>
          </p:blipFill>
          <p:spPr bwMode="auto">
            <a:xfrm>
              <a:off x="336" y="2986"/>
              <a:ext cx="4992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671" name="Rectangle 188">
              <a:extLst>
                <a:ext uri="{FF2B5EF4-FFF2-40B4-BE49-F238E27FC236}">
                  <a16:creationId xmlns:a16="http://schemas.microsoft.com/office/drawing/2014/main" id="{3C774496-9043-4428-8F0D-DF9FEF22F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008"/>
              <a:ext cx="2880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 sz="2000" b="1"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Word: “pattern” – from Merriam-Webster</a:t>
              </a:r>
            </a:p>
          </p:txBody>
        </p:sp>
      </p:grp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1F97508-3EC1-4799-AF99-35FDD4508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A Dictionary Analogy</a:t>
            </a:r>
          </a:p>
        </p:txBody>
      </p:sp>
      <p:grpSp>
        <p:nvGrpSpPr>
          <p:cNvPr id="21601" name="Group 97">
            <a:extLst>
              <a:ext uri="{FF2B5EF4-FFF2-40B4-BE49-F238E27FC236}">
                <a16:creationId xmlns:a16="http://schemas.microsoft.com/office/drawing/2014/main" id="{E90D7257-F161-46EB-941C-4AD99676E38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8229600" cy="657225"/>
            <a:chOff x="288" y="1344"/>
            <a:chExt cx="5184" cy="414"/>
          </a:xfrm>
        </p:grpSpPr>
        <p:sp>
          <p:nvSpPr>
            <p:cNvPr id="69666" name="Rectangle 75">
              <a:extLst>
                <a:ext uri="{FF2B5EF4-FFF2-40B4-BE49-F238E27FC236}">
                  <a16:creationId xmlns:a16="http://schemas.microsoft.com/office/drawing/2014/main" id="{13CB5431-A191-4594-861C-D8B7C52FB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344"/>
              <a:ext cx="1344" cy="2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 sz="2000" b="1"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Non-semantic info.</a:t>
              </a:r>
            </a:p>
          </p:txBody>
        </p:sp>
        <p:sp>
          <p:nvSpPr>
            <p:cNvPr id="69667" name="Oval 76">
              <a:extLst>
                <a:ext uri="{FF2B5EF4-FFF2-40B4-BE49-F238E27FC236}">
                  <a16:creationId xmlns:a16="http://schemas.microsoft.com/office/drawing/2014/main" id="{74B8A701-B133-4C0C-809D-DDCA758B8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8"/>
              <a:ext cx="1824" cy="2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cxnSp>
          <p:nvCxnSpPr>
            <p:cNvPr id="69668" name="AutoShape 77">
              <a:extLst>
                <a:ext uri="{FF2B5EF4-FFF2-40B4-BE49-F238E27FC236}">
                  <a16:creationId xmlns:a16="http://schemas.microsoft.com/office/drawing/2014/main" id="{C55B7687-9C61-436D-B8C2-7F131091D4E4}"/>
                </a:ext>
              </a:extLst>
            </p:cNvPr>
            <p:cNvCxnSpPr>
              <a:cxnSpLocks noChangeShapeType="1"/>
              <a:stCxn id="69667" idx="6"/>
              <a:endCxn id="69666" idx="1"/>
            </p:cNvCxnSpPr>
            <p:nvPr/>
          </p:nvCxnSpPr>
          <p:spPr bwMode="auto">
            <a:xfrm flipV="1">
              <a:off x="2121" y="1472"/>
              <a:ext cx="2007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607" name="Group 103">
            <a:extLst>
              <a:ext uri="{FF2B5EF4-FFF2-40B4-BE49-F238E27FC236}">
                <a16:creationId xmlns:a16="http://schemas.microsoft.com/office/drawing/2014/main" id="{B3E7504B-AA99-4D48-BAC6-CE25FF21F2E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629025"/>
            <a:ext cx="7924800" cy="1720850"/>
            <a:chOff x="528" y="2286"/>
            <a:chExt cx="4992" cy="1084"/>
          </a:xfrm>
        </p:grpSpPr>
        <p:sp>
          <p:nvSpPr>
            <p:cNvPr id="69655" name="Oval 79">
              <a:extLst>
                <a:ext uri="{FF2B5EF4-FFF2-40B4-BE49-F238E27FC236}">
                  <a16:creationId xmlns:a16="http://schemas.microsoft.com/office/drawing/2014/main" id="{EB98B73A-3D8C-4A9E-92C8-92634894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2286"/>
              <a:ext cx="864" cy="1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sp>
          <p:nvSpPr>
            <p:cNvPr id="69656" name="Oval 80">
              <a:extLst>
                <a:ext uri="{FF2B5EF4-FFF2-40B4-BE49-F238E27FC236}">
                  <a16:creationId xmlns:a16="http://schemas.microsoft.com/office/drawing/2014/main" id="{D0777674-BB1A-46AE-81EF-37C3EE0E1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823"/>
              <a:ext cx="912" cy="1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sp>
          <p:nvSpPr>
            <p:cNvPr id="69657" name="Oval 81">
              <a:extLst>
                <a:ext uri="{FF2B5EF4-FFF2-40B4-BE49-F238E27FC236}">
                  <a16:creationId xmlns:a16="http://schemas.microsoft.com/office/drawing/2014/main" id="{FD3CE6ED-8719-4967-B1D4-D1240915D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72"/>
              <a:ext cx="1344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sp>
          <p:nvSpPr>
            <p:cNvPr id="69658" name="Oval 82">
              <a:extLst>
                <a:ext uri="{FF2B5EF4-FFF2-40B4-BE49-F238E27FC236}">
                  <a16:creationId xmlns:a16="http://schemas.microsoft.com/office/drawing/2014/main" id="{E990E02D-7F3D-41B5-AA5A-79BFBFFD4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00"/>
              <a:ext cx="528" cy="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sp>
          <p:nvSpPr>
            <p:cNvPr id="69659" name="Rectangle 83">
              <a:extLst>
                <a:ext uri="{FF2B5EF4-FFF2-40B4-BE49-F238E27FC236}">
                  <a16:creationId xmlns:a16="http://schemas.microsoft.com/office/drawing/2014/main" id="{0FF9A847-9F8E-4366-BFB9-1DCF9EDB2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88"/>
              <a:ext cx="1344" cy="2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 b="1">
                  <a:ea typeface="SimSun" panose="02010600030101010101" pitchFamily="2" charset="-122"/>
                </a:rPr>
                <a:t>Examples of Usage</a:t>
              </a:r>
            </a:p>
          </p:txBody>
        </p:sp>
        <p:cxnSp>
          <p:nvCxnSpPr>
            <p:cNvPr id="69660" name="AutoShape 84">
              <a:extLst>
                <a:ext uri="{FF2B5EF4-FFF2-40B4-BE49-F238E27FC236}">
                  <a16:creationId xmlns:a16="http://schemas.microsoft.com/office/drawing/2014/main" id="{2DDB427A-0170-48AF-813E-6C5AD8E885AB}"/>
                </a:ext>
              </a:extLst>
            </p:cNvPr>
            <p:cNvCxnSpPr>
              <a:cxnSpLocks noChangeShapeType="1"/>
              <a:stCxn id="69655" idx="6"/>
              <a:endCxn id="69659" idx="1"/>
            </p:cNvCxnSpPr>
            <p:nvPr/>
          </p:nvCxnSpPr>
          <p:spPr bwMode="auto">
            <a:xfrm flipH="1">
              <a:off x="4176" y="2358"/>
              <a:ext cx="306" cy="4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61" name="AutoShape 85">
              <a:extLst>
                <a:ext uri="{FF2B5EF4-FFF2-40B4-BE49-F238E27FC236}">
                  <a16:creationId xmlns:a16="http://schemas.microsoft.com/office/drawing/2014/main" id="{5DC18424-BEC2-48A4-86B9-B0D88EC57FFE}"/>
                </a:ext>
              </a:extLst>
            </p:cNvPr>
            <p:cNvCxnSpPr>
              <a:cxnSpLocks noChangeShapeType="1"/>
              <a:stCxn id="69658" idx="6"/>
              <a:endCxn id="69659" idx="1"/>
            </p:cNvCxnSpPr>
            <p:nvPr/>
          </p:nvCxnSpPr>
          <p:spPr bwMode="auto">
            <a:xfrm>
              <a:off x="1065" y="2462"/>
              <a:ext cx="3111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62" name="AutoShape 86">
              <a:extLst>
                <a:ext uri="{FF2B5EF4-FFF2-40B4-BE49-F238E27FC236}">
                  <a16:creationId xmlns:a16="http://schemas.microsoft.com/office/drawing/2014/main" id="{6FE5DC18-1A67-4BFD-BE37-B960E1958D68}"/>
                </a:ext>
              </a:extLst>
            </p:cNvPr>
            <p:cNvCxnSpPr>
              <a:cxnSpLocks noChangeShapeType="1"/>
              <a:stCxn id="69657" idx="6"/>
              <a:endCxn id="69659" idx="1"/>
            </p:cNvCxnSpPr>
            <p:nvPr/>
          </p:nvCxnSpPr>
          <p:spPr bwMode="auto">
            <a:xfrm flipV="1">
              <a:off x="2793" y="2833"/>
              <a:ext cx="1383" cy="3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63" name="AutoShape 87">
              <a:extLst>
                <a:ext uri="{FF2B5EF4-FFF2-40B4-BE49-F238E27FC236}">
                  <a16:creationId xmlns:a16="http://schemas.microsoft.com/office/drawing/2014/main" id="{2E0AB78E-14EE-4980-8D61-441C58101A35}"/>
                </a:ext>
              </a:extLst>
            </p:cNvPr>
            <p:cNvCxnSpPr>
              <a:cxnSpLocks noChangeShapeType="1"/>
              <a:stCxn id="69656" idx="7"/>
              <a:endCxn id="69659" idx="1"/>
            </p:cNvCxnSpPr>
            <p:nvPr/>
          </p:nvCxnSpPr>
          <p:spPr bwMode="auto">
            <a:xfrm flipV="1">
              <a:off x="3178" y="2833"/>
              <a:ext cx="998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664" name="Oval 88">
              <a:extLst>
                <a:ext uri="{FF2B5EF4-FFF2-40B4-BE49-F238E27FC236}">
                  <a16:creationId xmlns:a16="http://schemas.microsoft.com/office/drawing/2014/main" id="{2038D7ED-8F86-49BA-90BB-52BDCA17F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216"/>
              <a:ext cx="1104" cy="1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cxnSp>
          <p:nvCxnSpPr>
            <p:cNvPr id="69665" name="AutoShape 89">
              <a:extLst>
                <a:ext uri="{FF2B5EF4-FFF2-40B4-BE49-F238E27FC236}">
                  <a16:creationId xmlns:a16="http://schemas.microsoft.com/office/drawing/2014/main" id="{A586940F-3A70-4989-9632-14BD3E3BB715}"/>
                </a:ext>
              </a:extLst>
            </p:cNvPr>
            <p:cNvCxnSpPr>
              <a:cxnSpLocks noChangeShapeType="1"/>
              <a:stCxn id="69664" idx="6"/>
              <a:endCxn id="69659" idx="1"/>
            </p:cNvCxnSpPr>
            <p:nvPr/>
          </p:nvCxnSpPr>
          <p:spPr bwMode="auto">
            <a:xfrm flipV="1">
              <a:off x="3609" y="2833"/>
              <a:ext cx="567" cy="4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606" name="Group 102">
            <a:extLst>
              <a:ext uri="{FF2B5EF4-FFF2-40B4-BE49-F238E27FC236}">
                <a16:creationId xmlns:a16="http://schemas.microsoft.com/office/drawing/2014/main" id="{7FC3B6C0-93B8-4E9E-AE46-EE98B536ACB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819400"/>
            <a:ext cx="7924800" cy="1219200"/>
            <a:chOff x="576" y="1776"/>
            <a:chExt cx="4992" cy="768"/>
          </a:xfrm>
        </p:grpSpPr>
        <p:sp>
          <p:nvSpPr>
            <p:cNvPr id="69652" name="Rectangle 91">
              <a:extLst>
                <a:ext uri="{FF2B5EF4-FFF2-40B4-BE49-F238E27FC236}">
                  <a16:creationId xmlns:a16="http://schemas.microsoft.com/office/drawing/2014/main" id="{42BC48C4-5289-4682-B57D-B769320DC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76"/>
              <a:ext cx="1536" cy="3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 sz="2000" b="1"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Definitions indicating </a:t>
              </a:r>
            </a:p>
            <a:p>
              <a:pPr algn="ctr"/>
              <a:r>
                <a:rPr lang="en-US" altLang="zh-CN" sz="2000" b="1"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semantics</a:t>
              </a:r>
            </a:p>
          </p:txBody>
        </p:sp>
        <p:cxnSp>
          <p:nvCxnSpPr>
            <p:cNvPr id="69653" name="AutoShape 92">
              <a:extLst>
                <a:ext uri="{FF2B5EF4-FFF2-40B4-BE49-F238E27FC236}">
                  <a16:creationId xmlns:a16="http://schemas.microsoft.com/office/drawing/2014/main" id="{B3DFD7E4-0368-4BFB-9BD3-5CA87FDC3EA3}"/>
                </a:ext>
              </a:extLst>
            </p:cNvPr>
            <p:cNvCxnSpPr>
              <a:cxnSpLocks noChangeShapeType="1"/>
              <a:stCxn id="69654" idx="3"/>
              <a:endCxn id="69652" idx="1"/>
            </p:cNvCxnSpPr>
            <p:nvPr/>
          </p:nvCxnSpPr>
          <p:spPr bwMode="auto">
            <a:xfrm flipV="1">
              <a:off x="3225" y="1957"/>
              <a:ext cx="807" cy="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654" name="Rectangle 94">
              <a:extLst>
                <a:ext uri="{FF2B5EF4-FFF2-40B4-BE49-F238E27FC236}">
                  <a16:creationId xmlns:a16="http://schemas.microsoft.com/office/drawing/2014/main" id="{99DBFDED-FA50-460C-8366-7246720FD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2640" cy="384"/>
            </a:xfrm>
            <a:prstGeom prst="rect">
              <a:avLst/>
            </a:prstGeom>
            <a:noFill/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</p:grpSp>
      <p:pic>
        <p:nvPicPr>
          <p:cNvPr id="21672" name="Picture 168">
            <a:extLst>
              <a:ext uri="{FF2B5EF4-FFF2-40B4-BE49-F238E27FC236}">
                <a16:creationId xmlns:a16="http://schemas.microsoft.com/office/drawing/2014/main" id="{7B1AC040-3E11-4AAE-8B3E-A16FEFC15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17709" r="8594" b="47916"/>
          <a:stretch>
            <a:fillRect/>
          </a:stretch>
        </p:blipFill>
        <p:spPr bwMode="auto">
          <a:xfrm>
            <a:off x="1828800" y="3505200"/>
            <a:ext cx="7010400" cy="272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673" name="Group 169">
            <a:extLst>
              <a:ext uri="{FF2B5EF4-FFF2-40B4-BE49-F238E27FC236}">
                <a16:creationId xmlns:a16="http://schemas.microsoft.com/office/drawing/2014/main" id="{4F02E955-F025-462C-B0BD-F86A1E6D922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478338"/>
            <a:ext cx="8467725" cy="457200"/>
            <a:chOff x="144" y="2821"/>
            <a:chExt cx="5334" cy="288"/>
          </a:xfrm>
        </p:grpSpPr>
        <p:sp>
          <p:nvSpPr>
            <p:cNvPr id="69649" name="Oval 170">
              <a:extLst>
                <a:ext uri="{FF2B5EF4-FFF2-40B4-BE49-F238E27FC236}">
                  <a16:creationId xmlns:a16="http://schemas.microsoft.com/office/drawing/2014/main" id="{E2919BF6-495D-4B63-9D74-19BF842C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2821"/>
              <a:ext cx="3648" cy="2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sp>
          <p:nvSpPr>
            <p:cNvPr id="69650" name="Rectangle 171">
              <a:extLst>
                <a:ext uri="{FF2B5EF4-FFF2-40B4-BE49-F238E27FC236}">
                  <a16:creationId xmlns:a16="http://schemas.microsoft.com/office/drawing/2014/main" id="{C694FEDD-AB65-4046-A9EC-AA87CAB3B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892"/>
              <a:ext cx="1248" cy="2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 sz="1600" b="1">
                  <a:ea typeface="SimSun" panose="02010600030101010101" pitchFamily="2" charset="-122"/>
                </a:rPr>
                <a:t>Synonyms</a:t>
              </a:r>
            </a:p>
          </p:txBody>
        </p:sp>
        <p:cxnSp>
          <p:nvCxnSpPr>
            <p:cNvPr id="69651" name="AutoShape 172">
              <a:extLst>
                <a:ext uri="{FF2B5EF4-FFF2-40B4-BE49-F238E27FC236}">
                  <a16:creationId xmlns:a16="http://schemas.microsoft.com/office/drawing/2014/main" id="{7101E8F3-9947-48B3-8DC8-3B90EF2A6B98}"/>
                </a:ext>
              </a:extLst>
            </p:cNvPr>
            <p:cNvCxnSpPr>
              <a:cxnSpLocks noChangeShapeType="1"/>
              <a:stCxn id="69650" idx="3"/>
              <a:endCxn id="69649" idx="2"/>
            </p:cNvCxnSpPr>
            <p:nvPr/>
          </p:nvCxnSpPr>
          <p:spPr bwMode="auto">
            <a:xfrm flipV="1">
              <a:off x="1392" y="2945"/>
              <a:ext cx="429" cy="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677" name="Group 173">
            <a:extLst>
              <a:ext uri="{FF2B5EF4-FFF2-40B4-BE49-F238E27FC236}">
                <a16:creationId xmlns:a16="http://schemas.microsoft.com/office/drawing/2014/main" id="{2ABF27D4-BA91-4E1E-B482-03615B9F935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859338"/>
            <a:ext cx="5500688" cy="1266825"/>
            <a:chOff x="240" y="3061"/>
            <a:chExt cx="3465" cy="798"/>
          </a:xfrm>
        </p:grpSpPr>
        <p:sp>
          <p:nvSpPr>
            <p:cNvPr id="69642" name="Oval 174">
              <a:extLst>
                <a:ext uri="{FF2B5EF4-FFF2-40B4-BE49-F238E27FC236}">
                  <a16:creationId xmlns:a16="http://schemas.microsoft.com/office/drawing/2014/main" id="{3C251E9E-F6EA-4B80-9A02-A94725061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61"/>
              <a:ext cx="480" cy="19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sp>
          <p:nvSpPr>
            <p:cNvPr id="69643" name="Oval 175">
              <a:extLst>
                <a:ext uri="{FF2B5EF4-FFF2-40B4-BE49-F238E27FC236}">
                  <a16:creationId xmlns:a16="http://schemas.microsoft.com/office/drawing/2014/main" id="{E9D327A3-F6DE-4292-A2FC-319AEF2CD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728"/>
              <a:ext cx="960" cy="13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sp>
          <p:nvSpPr>
            <p:cNvPr id="69644" name="Oval 176">
              <a:extLst>
                <a:ext uri="{FF2B5EF4-FFF2-40B4-BE49-F238E27FC236}">
                  <a16:creationId xmlns:a16="http://schemas.microsoft.com/office/drawing/2014/main" id="{F43877BE-E0FE-4DAF-956B-B39FDE2C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97"/>
              <a:ext cx="624" cy="144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  <p:sp>
          <p:nvSpPr>
            <p:cNvPr id="69645" name="Rectangle 177">
              <a:extLst>
                <a:ext uri="{FF2B5EF4-FFF2-40B4-BE49-F238E27FC236}">
                  <a16:creationId xmlns:a16="http://schemas.microsoft.com/office/drawing/2014/main" id="{9C0844E3-9E70-4E93-AB94-F7DD77A7A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529"/>
              <a:ext cx="1248" cy="2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 sz="1600" b="1">
                  <a:ea typeface="SimSun" panose="02010600030101010101" pitchFamily="2" charset="-122"/>
                </a:rPr>
                <a:t>Related Words</a:t>
              </a:r>
            </a:p>
          </p:txBody>
        </p:sp>
        <p:cxnSp>
          <p:nvCxnSpPr>
            <p:cNvPr id="69646" name="AutoShape 178">
              <a:extLst>
                <a:ext uri="{FF2B5EF4-FFF2-40B4-BE49-F238E27FC236}">
                  <a16:creationId xmlns:a16="http://schemas.microsoft.com/office/drawing/2014/main" id="{0D29E4B1-F89E-49C9-85B2-8094257EDAFF}"/>
                </a:ext>
              </a:extLst>
            </p:cNvPr>
            <p:cNvCxnSpPr>
              <a:cxnSpLocks noChangeShapeType="1"/>
              <a:stCxn id="69645" idx="3"/>
              <a:endCxn id="69642" idx="2"/>
            </p:cNvCxnSpPr>
            <p:nvPr/>
          </p:nvCxnSpPr>
          <p:spPr bwMode="auto">
            <a:xfrm flipV="1">
              <a:off x="1488" y="3157"/>
              <a:ext cx="567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7" name="AutoShape 179">
              <a:extLst>
                <a:ext uri="{FF2B5EF4-FFF2-40B4-BE49-F238E27FC236}">
                  <a16:creationId xmlns:a16="http://schemas.microsoft.com/office/drawing/2014/main" id="{95035AC9-BB2C-4E25-BD94-109216FFD630}"/>
                </a:ext>
              </a:extLst>
            </p:cNvPr>
            <p:cNvCxnSpPr>
              <a:cxnSpLocks noChangeShapeType="1"/>
              <a:stCxn id="69644" idx="2"/>
              <a:endCxn id="69645" idx="3"/>
            </p:cNvCxnSpPr>
            <p:nvPr/>
          </p:nvCxnSpPr>
          <p:spPr bwMode="auto">
            <a:xfrm flipH="1">
              <a:off x="1488" y="3469"/>
              <a:ext cx="567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8" name="AutoShape 180">
              <a:extLst>
                <a:ext uri="{FF2B5EF4-FFF2-40B4-BE49-F238E27FC236}">
                  <a16:creationId xmlns:a16="http://schemas.microsoft.com/office/drawing/2014/main" id="{E74099E1-C774-4A1E-9A8D-C892BB5100A7}"/>
                </a:ext>
              </a:extLst>
            </p:cNvPr>
            <p:cNvCxnSpPr>
              <a:cxnSpLocks noChangeShapeType="1"/>
              <a:stCxn id="69645" idx="3"/>
              <a:endCxn id="69643" idx="2"/>
            </p:cNvCxnSpPr>
            <p:nvPr/>
          </p:nvCxnSpPr>
          <p:spPr bwMode="auto">
            <a:xfrm>
              <a:off x="1488" y="3638"/>
              <a:ext cx="1248" cy="1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5A96315-E278-406C-AF34-BBD8C7E41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Semantic Analysis with Context Models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D11AE6E-248E-4DED-8C14-73F6D95F1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3820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>
                <a:latin typeface="Calibri" panose="020F0502020204030204" pitchFamily="34" charset="0"/>
                <a:ea typeface="SimSun" panose="02010600030101010101" pitchFamily="2" charset="-122"/>
              </a:rPr>
              <a:t>Task1: Model the context of a frequent pattern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3200" i="1">
                <a:latin typeface="Calibri" panose="020F0502020204030204" pitchFamily="34" charset="0"/>
                <a:ea typeface="SimSun" panose="02010600030101010101" pitchFamily="2" charset="-122"/>
              </a:rPr>
              <a:t>Based on the Context Model…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latin typeface="Calibri" panose="020F0502020204030204" pitchFamily="34" charset="0"/>
                <a:ea typeface="SimSun" panose="02010600030101010101" pitchFamily="2" charset="-122"/>
              </a:rPr>
              <a:t>Task2: Extract strongest context indicators 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latin typeface="Calibri" panose="020F0502020204030204" pitchFamily="34" charset="0"/>
                <a:ea typeface="SimSun" panose="02010600030101010101" pitchFamily="2" charset="-122"/>
              </a:rPr>
              <a:t>Task3: Extract representative transactions 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latin typeface="Calibri" panose="020F0502020204030204" pitchFamily="34" charset="0"/>
                <a:ea typeface="SimSun" panose="02010600030101010101" pitchFamily="2" charset="-122"/>
              </a:rPr>
              <a:t>Task4: Extract</a:t>
            </a:r>
            <a:r>
              <a:rPr lang="en-US" altLang="zh-CN" sz="3200" i="1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3200">
                <a:latin typeface="Calibri" panose="020F0502020204030204" pitchFamily="34" charset="0"/>
                <a:ea typeface="SimSun" panose="02010600030101010101" pitchFamily="2" charset="-122"/>
              </a:rPr>
              <a:t>semantically similar patterns</a:t>
            </a:r>
          </a:p>
        </p:txBody>
      </p:sp>
    </p:spTree>
  </p:cSld>
  <p:clrMapOvr>
    <a:masterClrMapping/>
  </p:clrMapOvr>
  <p:transition spd="med"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0F9E218-9B12-46DA-8949-D2D03BD0F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372600" cy="7620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Annotating DBLP Co-authorship &amp; Title Pattern</a:t>
            </a: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7EEAB8C5-F367-43CC-8D88-2EDEC0C99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52600"/>
            <a:ext cx="2590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CC0099"/>
                </a:solidFill>
                <a:ea typeface="SimSun" panose="02010600030101010101" pitchFamily="2" charset="-122"/>
              </a:rPr>
              <a:t>Substructure</a:t>
            </a:r>
            <a:r>
              <a:rPr lang="en-US" altLang="zh-CN" sz="1200" b="1">
                <a:ea typeface="SimSun" panose="02010600030101010101" pitchFamily="2" charset="-122"/>
              </a:rPr>
              <a:t> Similarity </a:t>
            </a:r>
            <a:r>
              <a:rPr lang="en-US" altLang="zh-CN" sz="1200" b="1">
                <a:solidFill>
                  <a:srgbClr val="CC0099"/>
                </a:solidFill>
                <a:ea typeface="SimSun" panose="02010600030101010101" pitchFamily="2" charset="-122"/>
              </a:rPr>
              <a:t>Search</a:t>
            </a:r>
            <a:r>
              <a:rPr lang="en-US" altLang="zh-CN" sz="1200" b="1">
                <a:ea typeface="SimSun" panose="02010600030101010101" pitchFamily="2" charset="-122"/>
              </a:rPr>
              <a:t> </a:t>
            </a:r>
          </a:p>
          <a:p>
            <a:pPr algn="ctr" eaLnBrk="1" hangingPunct="1"/>
            <a:r>
              <a:rPr lang="en-US" altLang="zh-CN" sz="1200" b="1">
                <a:ea typeface="SimSun" panose="02010600030101010101" pitchFamily="2" charset="-122"/>
              </a:rPr>
              <a:t>in Graph Databases </a:t>
            </a:r>
          </a:p>
        </p:txBody>
      </p:sp>
      <p:sp>
        <p:nvSpPr>
          <p:cNvPr id="71684" name="Rectangle 5">
            <a:extLst>
              <a:ext uri="{FF2B5EF4-FFF2-40B4-BE49-F238E27FC236}">
                <a16:creationId xmlns:a16="http://schemas.microsoft.com/office/drawing/2014/main" id="{C9EB47C7-23F9-4F5B-8C13-36743A945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52600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chemeClr val="hlink"/>
                </a:solidFill>
                <a:ea typeface="SimSun" panose="02010600030101010101" pitchFamily="2" charset="-122"/>
              </a:rPr>
              <a:t>X.Yan</a:t>
            </a:r>
            <a:r>
              <a:rPr lang="en-US" altLang="zh-CN" sz="1200" b="1">
                <a:ea typeface="SimSun" panose="02010600030101010101" pitchFamily="2" charset="-122"/>
              </a:rPr>
              <a:t>, P. Yu, </a:t>
            </a:r>
            <a:r>
              <a:rPr lang="en-US" altLang="zh-CN" sz="1200" b="1">
                <a:solidFill>
                  <a:schemeClr val="hlink"/>
                </a:solidFill>
                <a:ea typeface="SimSun" panose="02010600030101010101" pitchFamily="2" charset="-122"/>
              </a:rPr>
              <a:t>J. Han</a:t>
            </a:r>
          </a:p>
        </p:txBody>
      </p:sp>
      <p:sp>
        <p:nvSpPr>
          <p:cNvPr id="71685" name="Rectangle 16">
            <a:extLst>
              <a:ext uri="{FF2B5EF4-FFF2-40B4-BE49-F238E27FC236}">
                <a16:creationId xmlns:a16="http://schemas.microsoft.com/office/drawing/2014/main" id="{5FAA4DA8-921B-4D00-9A59-D40FB46C6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86000"/>
            <a:ext cx="2590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71686" name="Rectangle 17">
            <a:extLst>
              <a:ext uri="{FF2B5EF4-FFF2-40B4-BE49-F238E27FC236}">
                <a16:creationId xmlns:a16="http://schemas.microsoft.com/office/drawing/2014/main" id="{F058EFFA-344A-46FD-8A56-74B232793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0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71687" name="Rectangle 18">
            <a:extLst>
              <a:ext uri="{FF2B5EF4-FFF2-40B4-BE49-F238E27FC236}">
                <a16:creationId xmlns:a16="http://schemas.microsoft.com/office/drawing/2014/main" id="{74BDA64F-E0DC-489C-A58A-56B5493A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2590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71688" name="Rectangle 19">
            <a:extLst>
              <a:ext uri="{FF2B5EF4-FFF2-40B4-BE49-F238E27FC236}">
                <a16:creationId xmlns:a16="http://schemas.microsoft.com/office/drawing/2014/main" id="{61B070CD-1A5C-4E4A-A6CE-F20E7421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71689" name="Text Box 20">
            <a:extLst>
              <a:ext uri="{FF2B5EF4-FFF2-40B4-BE49-F238E27FC236}">
                <a16:creationId xmlns:a16="http://schemas.microsoft.com/office/drawing/2014/main" id="{8FEC3A80-2546-4D6A-BFA2-868B6E2B4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ea typeface="SimSun" panose="02010600030101010101" pitchFamily="2" charset="-122"/>
              </a:rPr>
              <a:t>Database:</a:t>
            </a:r>
          </a:p>
        </p:txBody>
      </p:sp>
      <p:sp>
        <p:nvSpPr>
          <p:cNvPr id="71690" name="Rectangle 21">
            <a:extLst>
              <a:ext uri="{FF2B5EF4-FFF2-40B4-BE49-F238E27FC236}">
                <a16:creationId xmlns:a16="http://schemas.microsoft.com/office/drawing/2014/main" id="{D5999D1E-6F24-4406-8E52-36391556E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447800"/>
            <a:ext cx="2590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ea typeface="SimSun" panose="02010600030101010101" pitchFamily="2" charset="-122"/>
              </a:rPr>
              <a:t>Title</a:t>
            </a:r>
          </a:p>
        </p:txBody>
      </p:sp>
      <p:sp>
        <p:nvSpPr>
          <p:cNvPr id="71691" name="Rectangle 22">
            <a:extLst>
              <a:ext uri="{FF2B5EF4-FFF2-40B4-BE49-F238E27FC236}">
                <a16:creationId xmlns:a16="http://schemas.microsoft.com/office/drawing/2014/main" id="{5DD72198-3D90-4936-B1DB-CFD2B572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ea typeface="SimSun" panose="02010600030101010101" pitchFamily="2" charset="-122"/>
              </a:rPr>
              <a:t>Authors</a:t>
            </a:r>
          </a:p>
        </p:txBody>
      </p:sp>
      <p:sp>
        <p:nvSpPr>
          <p:cNvPr id="112663" name="Text Box 23">
            <a:extLst>
              <a:ext uri="{FF2B5EF4-FFF2-40B4-BE49-F238E27FC236}">
                <a16:creationId xmlns:a16="http://schemas.microsoft.com/office/drawing/2014/main" id="{E876693F-3440-4CF8-9EC0-EFE07DD36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219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alibri" panose="020F0502020204030204" pitchFamily="34" charset="0"/>
                <a:ea typeface="SimSun" panose="02010600030101010101" pitchFamily="2" charset="-122"/>
              </a:rPr>
              <a:t>Frequent Patterns</a:t>
            </a:r>
          </a:p>
        </p:txBody>
      </p:sp>
      <p:grpSp>
        <p:nvGrpSpPr>
          <p:cNvPr id="112724" name="Group 84">
            <a:extLst>
              <a:ext uri="{FF2B5EF4-FFF2-40B4-BE49-F238E27FC236}">
                <a16:creationId xmlns:a16="http://schemas.microsoft.com/office/drawing/2014/main" id="{8697B6F0-767E-40BB-AB68-66054EE8699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76400"/>
            <a:ext cx="6477000" cy="762000"/>
            <a:chOff x="1440" y="1440"/>
            <a:chExt cx="4080" cy="480"/>
          </a:xfrm>
        </p:grpSpPr>
        <p:sp>
          <p:nvSpPr>
            <p:cNvPr id="112665" name="Text Box 25">
              <a:extLst>
                <a:ext uri="{FF2B5EF4-FFF2-40B4-BE49-F238E27FC236}">
                  <a16:creationId xmlns:a16="http://schemas.microsoft.com/office/drawing/2014/main" id="{E5AEC0AC-3B43-4CBA-BCA6-A22F126B9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440"/>
              <a:ext cx="2016" cy="2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 b="1" dirty="0"/>
                <a:t>P</a:t>
              </a:r>
              <a:r>
                <a:rPr lang="en-US" altLang="zh-CN" sz="1600" b="1" baseline="-25000" dirty="0"/>
                <a:t>1</a:t>
              </a:r>
              <a:r>
                <a:rPr lang="en-US" altLang="zh-CN" sz="1600" b="1" dirty="0"/>
                <a:t>:   { </a:t>
              </a:r>
              <a:r>
                <a:rPr lang="en-US" altLang="zh-CN" sz="1600" b="1" dirty="0" err="1"/>
                <a:t>x_yan</a:t>
              </a:r>
              <a:r>
                <a:rPr lang="en-US" altLang="zh-CN" sz="1600" b="1" dirty="0"/>
                <a:t>, </a:t>
              </a:r>
              <a:r>
                <a:rPr lang="en-US" altLang="zh-CN" sz="1600" b="1" dirty="0" err="1"/>
                <a:t>j_han</a:t>
              </a:r>
              <a:r>
                <a:rPr lang="en-US" altLang="zh-CN" sz="1600" b="1" dirty="0"/>
                <a:t> }</a:t>
              </a:r>
            </a:p>
          </p:txBody>
        </p:sp>
        <p:cxnSp>
          <p:nvCxnSpPr>
            <p:cNvPr id="71739" name="AutoShape 27">
              <a:extLst>
                <a:ext uri="{FF2B5EF4-FFF2-40B4-BE49-F238E27FC236}">
                  <a16:creationId xmlns:a16="http://schemas.microsoft.com/office/drawing/2014/main" id="{44724F29-5648-4E8D-954D-4DACB2F563DB}"/>
                </a:ext>
              </a:extLst>
            </p:cNvPr>
            <p:cNvCxnSpPr>
              <a:cxnSpLocks noChangeShapeType="1"/>
              <a:stCxn id="71684" idx="3"/>
              <a:endCxn id="112665" idx="0"/>
            </p:cNvCxnSpPr>
            <p:nvPr/>
          </p:nvCxnSpPr>
          <p:spPr bwMode="auto">
            <a:xfrm flipV="1">
              <a:off x="1440" y="1440"/>
              <a:ext cx="3072" cy="216"/>
            </a:xfrm>
            <a:prstGeom prst="curvedConnector4">
              <a:avLst>
                <a:gd name="adj1" fmla="val 33593"/>
                <a:gd name="adj2" fmla="val 16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740" name="Text Box 29">
              <a:extLst>
                <a:ext uri="{FF2B5EF4-FFF2-40B4-BE49-F238E27FC236}">
                  <a16:creationId xmlns:a16="http://schemas.microsoft.com/office/drawing/2014/main" id="{9BCE0528-D962-4594-A6FB-F04420CFA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708"/>
              <a:ext cx="1104" cy="2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ea typeface="SimSun" panose="02010600030101010101" pitchFamily="2" charset="-122"/>
                </a:rPr>
                <a:t>Frequent Itemset</a:t>
              </a:r>
            </a:p>
          </p:txBody>
        </p:sp>
      </p:grpSp>
      <p:sp>
        <p:nvSpPr>
          <p:cNvPr id="71694" name="Text Box 26">
            <a:extLst>
              <a:ext uri="{FF2B5EF4-FFF2-40B4-BE49-F238E27FC236}">
                <a16:creationId xmlns:a16="http://schemas.microsoft.com/office/drawing/2014/main" id="{F7B605D5-256E-4A3D-85C0-CABC53C9B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82850"/>
            <a:ext cx="3200400" cy="33655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SimSun" panose="02010600030101010101" pitchFamily="2" charset="-122"/>
              </a:rPr>
              <a:t>P</a:t>
            </a:r>
            <a:r>
              <a:rPr lang="en-US" altLang="zh-CN" sz="1600" b="1" baseline="-25000">
                <a:solidFill>
                  <a:schemeClr val="bg1"/>
                </a:solidFill>
                <a:ea typeface="SimSun" panose="02010600030101010101" pitchFamily="2" charset="-122"/>
              </a:rPr>
              <a:t>2</a:t>
            </a:r>
            <a:r>
              <a:rPr lang="en-US" altLang="zh-CN" sz="1600" b="1">
                <a:solidFill>
                  <a:schemeClr val="bg1"/>
                </a:solidFill>
                <a:ea typeface="SimSun" panose="02010600030101010101" pitchFamily="2" charset="-122"/>
              </a:rPr>
              <a:t>:  “substructure search”</a:t>
            </a:r>
          </a:p>
        </p:txBody>
      </p:sp>
      <p:cxnSp>
        <p:nvCxnSpPr>
          <p:cNvPr id="71695" name="AutoShape 28">
            <a:extLst>
              <a:ext uri="{FF2B5EF4-FFF2-40B4-BE49-F238E27FC236}">
                <a16:creationId xmlns:a16="http://schemas.microsoft.com/office/drawing/2014/main" id="{499B7486-A84E-4E8E-8011-30C26134B7C5}"/>
              </a:ext>
            </a:extLst>
          </p:cNvPr>
          <p:cNvCxnSpPr>
            <a:cxnSpLocks noChangeShapeType="1"/>
            <a:stCxn id="71683" idx="3"/>
            <a:endCxn id="71694" idx="1"/>
          </p:cNvCxnSpPr>
          <p:nvPr/>
        </p:nvCxnSpPr>
        <p:spPr bwMode="auto">
          <a:xfrm>
            <a:off x="4876800" y="2019300"/>
            <a:ext cx="685800" cy="6318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2729" name="Group 89">
            <a:extLst>
              <a:ext uri="{FF2B5EF4-FFF2-40B4-BE49-F238E27FC236}">
                <a16:creationId xmlns:a16="http://schemas.microsoft.com/office/drawing/2014/main" id="{68C8CE69-745E-4F60-BDA4-36177EDC4D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3276600"/>
          <a:ext cx="3429000" cy="15240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{ x_yan, j_han}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Sup =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{p_yu}, graph pattern,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Trans.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gSpan: graph-base……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SSPs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{ j_wang }, {j_han, p_yu},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720" name="Text Box 80">
            <a:extLst>
              <a:ext uri="{FF2B5EF4-FFF2-40B4-BE49-F238E27FC236}">
                <a16:creationId xmlns:a16="http://schemas.microsoft.com/office/drawing/2014/main" id="{A6EE7473-A3CB-472B-8774-2D6648D35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ea typeface="SimSun" panose="02010600030101010101" pitchFamily="2" charset="-122"/>
              </a:rPr>
              <a:t>Semantic Annotations</a:t>
            </a:r>
          </a:p>
        </p:txBody>
      </p:sp>
      <p:cxnSp>
        <p:nvCxnSpPr>
          <p:cNvPr id="112721" name="AutoShape 81">
            <a:extLst>
              <a:ext uri="{FF2B5EF4-FFF2-40B4-BE49-F238E27FC236}">
                <a16:creationId xmlns:a16="http://schemas.microsoft.com/office/drawing/2014/main" id="{88255364-47F4-4C3A-B4FC-456000E9FB2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367337" y="2709863"/>
            <a:ext cx="85725" cy="2743200"/>
          </a:xfrm>
          <a:prstGeom prst="curvedConnector4">
            <a:avLst>
              <a:gd name="adj1" fmla="val -255556"/>
              <a:gd name="adj2" fmla="val 944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26" name="Group 86">
            <a:extLst>
              <a:ext uri="{FF2B5EF4-FFF2-40B4-BE49-F238E27FC236}">
                <a16:creationId xmlns:a16="http://schemas.microsoft.com/office/drawing/2014/main" id="{1C67996D-1418-4F66-8B25-DC7D57BE98D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124200"/>
            <a:ext cx="5029200" cy="1219200"/>
            <a:chOff x="2592" y="2640"/>
            <a:chExt cx="3168" cy="768"/>
          </a:xfrm>
        </p:grpSpPr>
        <p:sp>
          <p:nvSpPr>
            <p:cNvPr id="71735" name="Text Box 31">
              <a:extLst>
                <a:ext uri="{FF2B5EF4-FFF2-40B4-BE49-F238E27FC236}">
                  <a16:creationId xmlns:a16="http://schemas.microsoft.com/office/drawing/2014/main" id="{768CE65A-B70B-4A1D-A262-7D01FDC9F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88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ea typeface="SimSun" panose="02010600030101010101" pitchFamily="2" charset="-122"/>
                </a:rPr>
                <a:t>Context Units</a:t>
              </a:r>
            </a:p>
          </p:txBody>
        </p:sp>
        <p:sp>
          <p:nvSpPr>
            <p:cNvPr id="71736" name="Text Box 32">
              <a:extLst>
                <a:ext uri="{FF2B5EF4-FFF2-40B4-BE49-F238E27FC236}">
                  <a16:creationId xmlns:a16="http://schemas.microsoft.com/office/drawing/2014/main" id="{FEB59751-9F9A-4E15-8C19-2E42F5E34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6"/>
              <a:ext cx="3120" cy="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ea typeface="SimSun" panose="02010600030101010101" pitchFamily="2" charset="-122"/>
                </a:rPr>
                <a:t> </a:t>
              </a:r>
              <a:r>
                <a:rPr lang="en-US" altLang="zh-CN" sz="1400" b="1">
                  <a:ea typeface="SimSun" panose="02010600030101010101" pitchFamily="2" charset="-122"/>
                </a:rPr>
                <a:t>&lt;  { </a:t>
              </a:r>
              <a:r>
                <a:rPr lang="en-US" altLang="zh-CN" sz="1400" b="1">
                  <a:solidFill>
                    <a:schemeClr val="hlink"/>
                  </a:solidFill>
                  <a:ea typeface="SimSun" panose="02010600030101010101" pitchFamily="2" charset="-122"/>
                </a:rPr>
                <a:t>p_yu, j_han</a:t>
              </a:r>
              <a:r>
                <a:rPr lang="en-US" altLang="zh-CN" sz="1400" b="1">
                  <a:ea typeface="SimSun" panose="02010600030101010101" pitchFamily="2" charset="-122"/>
                </a:rPr>
                <a:t>},  { </a:t>
              </a:r>
              <a:r>
                <a:rPr lang="en-US" altLang="zh-CN" sz="1400" b="1">
                  <a:solidFill>
                    <a:schemeClr val="hlink"/>
                  </a:solidFill>
                  <a:ea typeface="SimSun" panose="02010600030101010101" pitchFamily="2" charset="-122"/>
                </a:rPr>
                <a:t>d_xin</a:t>
              </a:r>
              <a:r>
                <a:rPr lang="en-US" altLang="zh-CN" sz="1400" b="1">
                  <a:ea typeface="SimSun" panose="02010600030101010101" pitchFamily="2" charset="-122"/>
                </a:rPr>
                <a:t> }, … , “</a:t>
              </a:r>
              <a:r>
                <a:rPr lang="en-US" altLang="zh-CN" sz="1400" b="1">
                  <a:solidFill>
                    <a:srgbClr val="CC0099"/>
                  </a:solidFill>
                  <a:ea typeface="SimSun" panose="02010600030101010101" pitchFamily="2" charset="-122"/>
                </a:rPr>
                <a:t>graph pattern”</a:t>
              </a:r>
              <a:r>
                <a:rPr lang="en-US" altLang="zh-CN" sz="1400" b="1">
                  <a:ea typeface="SimSun" panose="02010600030101010101" pitchFamily="2" charset="-122"/>
                </a:rPr>
                <a:t>, </a:t>
              </a:r>
              <a:br>
                <a:rPr lang="en-US" altLang="zh-CN" sz="1400" b="1">
                  <a:ea typeface="SimSun" panose="02010600030101010101" pitchFamily="2" charset="-122"/>
                </a:rPr>
              </a:br>
              <a:r>
                <a:rPr lang="en-US" altLang="zh-CN" sz="1400" b="1">
                  <a:ea typeface="SimSun" panose="02010600030101010101" pitchFamily="2" charset="-122"/>
                </a:rPr>
                <a:t>… “</a:t>
              </a:r>
              <a:r>
                <a:rPr lang="en-US" altLang="zh-CN" sz="1400" b="1">
                  <a:solidFill>
                    <a:srgbClr val="CC0099"/>
                  </a:solidFill>
                  <a:ea typeface="SimSun" panose="02010600030101010101" pitchFamily="2" charset="-122"/>
                </a:rPr>
                <a:t>substructure similarity”</a:t>
              </a:r>
              <a:r>
                <a:rPr lang="en-US" altLang="zh-CN" sz="1400" b="1">
                  <a:ea typeface="SimSun" panose="02010600030101010101" pitchFamily="2" charset="-122"/>
                </a:rPr>
                <a:t>, … &gt;</a:t>
              </a:r>
            </a:p>
          </p:txBody>
        </p:sp>
        <p:sp>
          <p:nvSpPr>
            <p:cNvPr id="71737" name="Rectangle 82">
              <a:extLst>
                <a:ext uri="{FF2B5EF4-FFF2-40B4-BE49-F238E27FC236}">
                  <a16:creationId xmlns:a16="http://schemas.microsoft.com/office/drawing/2014/main" id="{967321DA-4CFF-4F59-8335-7059DC425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3072" cy="768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ar-EG" altLang="ar-EG"/>
            </a:p>
          </p:txBody>
        </p:sp>
      </p:grpSp>
      <p:sp>
        <p:nvSpPr>
          <p:cNvPr id="71719" name="Rectangle 46">
            <a:extLst>
              <a:ext uri="{FF2B5EF4-FFF2-40B4-BE49-F238E27FC236}">
                <a16:creationId xmlns:a16="http://schemas.microsoft.com/office/drawing/2014/main" id="{E11C13FD-23A7-4434-95EB-5129CB6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00600"/>
            <a:ext cx="3883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Pattern = {xifeng_yan, jiawei_han} </a:t>
            </a:r>
            <a:endParaRPr lang="en-US" altLang="ar-EG" sz="2000" b="1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71720" name="Rectangle 47">
            <a:extLst>
              <a:ext uri="{FF2B5EF4-FFF2-40B4-BE49-F238E27FC236}">
                <a16:creationId xmlns:a16="http://schemas.microsoft.com/office/drawing/2014/main" id="{F7057298-0424-4E08-84E9-092B80002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00600"/>
            <a:ext cx="227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2000" b="1">
                <a:latin typeface="Calibri" panose="020F0502020204030204" pitchFamily="34" charset="0"/>
                <a:ea typeface="SimSun" panose="02010600030101010101" pitchFamily="2" charset="-122"/>
              </a:rPr>
              <a:t>Annotation Results:</a:t>
            </a:r>
            <a:endParaRPr lang="en-US" altLang="ar-EG" sz="2000" b="1">
              <a:latin typeface="Calibri" panose="020F0502020204030204" pitchFamily="34" charset="0"/>
            </a:endParaRPr>
          </a:p>
        </p:txBody>
      </p:sp>
      <p:graphicFrame>
        <p:nvGraphicFramePr>
          <p:cNvPr id="71773" name="Group 93">
            <a:extLst>
              <a:ext uri="{FF2B5EF4-FFF2-40B4-BE49-F238E27FC236}">
                <a16:creationId xmlns:a16="http://schemas.microsoft.com/office/drawing/2014/main" id="{42D0F943-F672-4EAC-BE7D-06FC3A016C5B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205413"/>
          <a:ext cx="8839200" cy="14986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Context Indicator (CI)</a:t>
                      </a:r>
                    </a:p>
                  </a:txBody>
                  <a:tcPr marT="45569" marB="45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graph;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{philip_yu};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 mine close; graph pattern; sequential pattern; …</a:t>
                      </a:r>
                    </a:p>
                  </a:txBody>
                  <a:tcPr marT="45569" marB="45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Representative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Transactions (Trans)</a:t>
                      </a:r>
                    </a:p>
                  </a:txBody>
                  <a:tcPr marT="45569" marB="45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&gt; gSpan: graph-base substructure pattern mining;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</a:b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&gt; mining close relational graph connect constraint; …</a:t>
                      </a:r>
                    </a:p>
                  </a:txBody>
                  <a:tcPr marT="45569" marB="45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Semantically Similar Patterns (SSP)</a:t>
                      </a:r>
                    </a:p>
                  </a:txBody>
                  <a:tcPr marT="45569" marB="45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{jiawei_han, philip_yu}; {jian_pei, jiawei_han}; {jiong_yang, philip_yu, wei_wang};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 …</a:t>
                      </a:r>
                    </a:p>
                  </a:txBody>
                  <a:tcPr marT="45569" marB="45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3" grpId="0" autoUpdateAnimBg="0"/>
      <p:bldP spid="112720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6">
            <a:extLst>
              <a:ext uri="{FF2B5EF4-FFF2-40B4-BE49-F238E27FC236}">
                <a16:creationId xmlns:a16="http://schemas.microsoft.com/office/drawing/2014/main" id="{9C36CCA0-F80E-4737-8A60-55AAD0E79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AE19DE-8385-4FA4-96B9-096D6BA9BD6D}" type="slidenum">
              <a:rPr lang="en-US" altLang="ar-EG" sz="1200"/>
              <a:pPr eaLnBrk="1" hangingPunct="1"/>
              <a:t>68</a:t>
            </a:fld>
            <a:endParaRPr lang="en-US" altLang="ar-EG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37BC4DD-C4BE-4B00-B2BA-0F29D7B36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Chapter 7 : Advanced Frequent Pattern Mining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C3A6161-A9F5-413E-A13E-6D616DE9B1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82000" cy="50292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Mining: A Road Map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 in Multi-Level, Multi-Dimensional Space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Constraint-Based Frequent Pattern Mining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High-Dimensional Data and Colossal Patterns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Compressed or Approximate Patterns 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Exploration and Application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Summary</a:t>
            </a:r>
          </a:p>
        </p:txBody>
      </p:sp>
      <p:sp>
        <p:nvSpPr>
          <p:cNvPr id="72709" name="AutoShape 4">
            <a:extLst>
              <a:ext uri="{FF2B5EF4-FFF2-40B4-BE49-F238E27FC236}">
                <a16:creationId xmlns:a16="http://schemas.microsoft.com/office/drawing/2014/main" id="{334A0B97-25C2-4852-8766-307918D69137}"/>
              </a:ext>
            </a:extLst>
          </p:cNvPr>
          <p:cNvSpPr>
            <a:spLocks noChangeArrowheads="1"/>
          </p:cNvSpPr>
          <p:nvPr/>
        </p:nvSpPr>
        <p:spPr bwMode="auto">
          <a:xfrm rot="1635792">
            <a:off x="2286000" y="5943600"/>
            <a:ext cx="3810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</p:spTree>
  </p:cSld>
  <p:clrMapOvr>
    <a:masterClrMapping/>
  </p:clrMapOvr>
  <p:transition spd="med"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6">
            <a:extLst>
              <a:ext uri="{FF2B5EF4-FFF2-40B4-BE49-F238E27FC236}">
                <a16:creationId xmlns:a16="http://schemas.microsoft.com/office/drawing/2014/main" id="{D8E1BD6A-B1A7-4487-ABCA-3ED79D34D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7DE5E30-34F4-4596-B00A-8F7040221C0E}" type="slidenum">
              <a:rPr lang="en-US" altLang="ar-EG" sz="1200"/>
              <a:pPr eaLnBrk="1" hangingPunct="1"/>
              <a:t>69</a:t>
            </a:fld>
            <a:endParaRPr lang="en-US" altLang="ar-EG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1E0E7E4-23C8-413E-BF50-8C93B2DA0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4000"/>
              <a:t>Summary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D78DC7B-A4BE-455E-BA06-F90D5EC3E0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382000" cy="50292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SzPct val="80000"/>
            </a:pPr>
            <a:r>
              <a:rPr lang="en-US" altLang="ar-EG" sz="2400"/>
              <a:t>Roadmap: Many aspects &amp; extensions on pattern mining </a:t>
            </a:r>
          </a:p>
          <a:p>
            <a:pPr marL="457200" indent="-457200" eaLnBrk="1" hangingPunct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SzPct val="80000"/>
            </a:pPr>
            <a:r>
              <a:rPr lang="en-US" altLang="ar-EG" sz="2400"/>
              <a:t>Mining patterns in multi-level, multi dimensional space</a:t>
            </a:r>
          </a:p>
          <a:p>
            <a:pPr marL="457200" indent="-457200" eaLnBrk="1" hangingPunct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SzPct val="80000"/>
            </a:pPr>
            <a:r>
              <a:rPr lang="en-US" altLang="ar-EG" sz="2400"/>
              <a:t>Mining rare and negative patterns</a:t>
            </a:r>
          </a:p>
          <a:p>
            <a:pPr marL="457200" indent="-457200" eaLnBrk="1" hangingPunct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SzPct val="80000"/>
            </a:pPr>
            <a:r>
              <a:rPr lang="en-US" altLang="ar-EG" sz="2400"/>
              <a:t>Constraint-based pattern mining</a:t>
            </a:r>
          </a:p>
          <a:p>
            <a:pPr marL="457200" indent="-457200" eaLnBrk="1" hangingPunct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SzPct val="80000"/>
            </a:pPr>
            <a:r>
              <a:rPr lang="en-US" altLang="ar-EG" sz="2400"/>
              <a:t>Specialized methods for mining high-dimensional data and colossal patterns</a:t>
            </a:r>
          </a:p>
          <a:p>
            <a:pPr marL="457200" indent="-457200" eaLnBrk="1" hangingPunct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SzPct val="80000"/>
            </a:pPr>
            <a:r>
              <a:rPr lang="en-US" altLang="ar-EG" sz="2400"/>
              <a:t>Mining compressed or approximate patterns </a:t>
            </a:r>
          </a:p>
          <a:p>
            <a:pPr marL="457200" indent="-457200" eaLnBrk="1" hangingPunct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SzPct val="80000"/>
            </a:pPr>
            <a:r>
              <a:rPr lang="en-US" altLang="ar-EG" sz="2400"/>
              <a:t>Pattern exploration and understanding: Semantic annotation of frequent patterns </a:t>
            </a:r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95841ABA-FFCF-4EDC-A0C1-0D6D41A7D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6C0A2B-6269-43F9-9B7A-A41C0153D416}" type="slidenum">
              <a:rPr lang="en-US" altLang="ar-EG" sz="1200"/>
              <a:pPr eaLnBrk="1" hangingPunct="1"/>
              <a:t>7</a:t>
            </a:fld>
            <a:endParaRPr lang="en-US" altLang="ar-EG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B6D3143-25C8-4746-9B9B-1E68BD805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066800"/>
          </a:xfrm>
        </p:spPr>
        <p:txBody>
          <a:bodyPr/>
          <a:lstStyle/>
          <a:p>
            <a:pPr eaLnBrk="1" hangingPunct="1"/>
            <a:r>
              <a:rPr lang="en-US" altLang="ar-EG" sz="3200"/>
              <a:t>Multi-level Association: Flexible Support and Redundancy filtering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43EE1A6-FA09-44D9-8456-20C7B8949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8148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ar-EG" sz="2000"/>
              <a:t>Flexible min-support thresholds: Some items are more valuable but less frequent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ar-EG" sz="2000"/>
              <a:t>Use non-uniform, group-based min-support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ar-EG" sz="2000"/>
              <a:t>E.g., {diamond, watch, camera}: 0.05%; {bread, milk}: 5%; …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ar-EG" sz="2000"/>
              <a:t>Redundancy Filtering: Some rules may be redundant due to “ancestor” relationships between items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ar-EG" sz="2000">
                <a:solidFill>
                  <a:schemeClr val="folHlink"/>
                </a:solidFill>
              </a:rPr>
              <a:t>milk </a:t>
            </a:r>
            <a:r>
              <a:rPr lang="en-US" altLang="ar-EG" sz="2000">
                <a:solidFill>
                  <a:schemeClr val="folHlink"/>
                </a:solidFill>
                <a:sym typeface="Symbol" panose="05050102010706020507" pitchFamily="18" charset="2"/>
              </a:rPr>
              <a:t> wheat bread  [support = 8%, confidence = 70%]</a:t>
            </a:r>
            <a:endParaRPr lang="en-US" altLang="ar-EG" sz="2000">
              <a:sym typeface="Symbol" panose="05050102010706020507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ar-EG" sz="2000">
                <a:solidFill>
                  <a:schemeClr val="folHlink"/>
                </a:solidFill>
                <a:sym typeface="Symbol" panose="05050102010706020507" pitchFamily="18" charset="2"/>
              </a:rPr>
              <a:t>2% milk  wheat bread [support = 2%, confidence = 72%]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ar-EG" sz="2000">
                <a:sym typeface="Symbol" panose="05050102010706020507" pitchFamily="18" charset="2"/>
              </a:rPr>
              <a:t>The first rule is an ancestor of the second rule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ar-EG" sz="2000"/>
              <a:t>A rule is </a:t>
            </a:r>
            <a:r>
              <a:rPr lang="en-US" altLang="ar-EG" sz="2000" i="1"/>
              <a:t>redundant</a:t>
            </a:r>
            <a:r>
              <a:rPr lang="en-US" altLang="ar-EG" sz="2000"/>
              <a:t> if its support is close to the “expected” value, based on the rule’s ancestor</a:t>
            </a:r>
          </a:p>
        </p:txBody>
      </p:sp>
    </p:spTree>
  </p:cSld>
  <p:clrMapOvr>
    <a:masterClrMapping/>
  </p:clrMapOvr>
  <p:transition spd="med"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>
            <a:extLst>
              <a:ext uri="{FF2B5EF4-FFF2-40B4-BE49-F238E27FC236}">
                <a16:creationId xmlns:a16="http://schemas.microsoft.com/office/drawing/2014/main" id="{2CFBFB0D-7D05-4ABF-B48D-7D3C1F928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F880C0E-D527-4437-89B1-85CBA08DCB64}" type="slidenum">
              <a:rPr lang="en-US" altLang="ar-EG" sz="1200"/>
              <a:pPr eaLnBrk="1" hangingPunct="1"/>
              <a:t>70</a:t>
            </a:fld>
            <a:endParaRPr lang="en-US" altLang="ar-EG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E54844E-C35F-40B3-B0AC-15CAB926E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ar-EG" sz="3200">
                <a:cs typeface="Calibri" panose="020F0502020204030204" pitchFamily="34" charset="0"/>
              </a:rPr>
              <a:t>Ref: Mining Multi-Level and Quantitative Rules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D1F0383-C874-47C4-86C4-E610A308F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pPr marL="457200" indent="-457200" eaLnBrk="1" hangingPunct="1"/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Y. Aumann and Y. Lindell.  A Statistical Theory for Quantitative Association Rules, KDD'99</a:t>
            </a:r>
          </a:p>
          <a:p>
            <a:pPr marL="457200" indent="-457200" eaLnBrk="1" hangingPunct="1"/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T. Fukuda, Y. Morimoto, S. Morishita, and T. Tokuyama. Data mining using two-dimensional optimized association rules: Scheme, algorithms, and visualization. SIGMOD'96.</a:t>
            </a:r>
          </a:p>
          <a:p>
            <a:pPr marL="457200" indent="-457200" eaLnBrk="1" hangingPunct="1"/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J. Han and Y. Fu. Discovery of multiple-level association rules from large databases. VLDB'95.</a:t>
            </a:r>
          </a:p>
          <a:p>
            <a:pPr marL="457200" indent="-457200" eaLnBrk="1" hangingPunct="1"/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R.J. Miller and Y. Yang.  Association rules over interval data.  SIGMOD'97.</a:t>
            </a:r>
          </a:p>
          <a:p>
            <a:pPr marL="457200" indent="-457200" eaLnBrk="1" hangingPunct="1"/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R. Srikant and R. Agrawal. Mining generalized association rules. VLDB'95.</a:t>
            </a:r>
          </a:p>
          <a:p>
            <a:pPr marL="457200" indent="-457200" eaLnBrk="1" hangingPunct="1"/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R. Srikant and R. Agrawal. Mining quantitative association rules in large relational tables. SIGMOD'96.</a:t>
            </a:r>
          </a:p>
          <a:p>
            <a:pPr marL="457200" indent="-457200" eaLnBrk="1" hangingPunct="1"/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K. Wang, Y. He, and J. Han. Mining frequent itemsets using support constraints. </a:t>
            </a:r>
            <a:r>
              <a:rPr lang="fr-FR" altLang="ar-EG" sz="2000" i="1">
                <a:latin typeface="Calibri" panose="020F0502020204030204" pitchFamily="34" charset="0"/>
                <a:cs typeface="Calibri" panose="020F0502020204030204" pitchFamily="34" charset="0"/>
              </a:rPr>
              <a:t>VLDB'00</a:t>
            </a:r>
            <a:endParaRPr lang="en-US" altLang="ar-EG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/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K. Yoda, T. Fukuda, Y. Morimoto, S. Morishita, and T. Tokuyama. Computing optimized rectilinear regions for association rules. KDD'97.</a:t>
            </a:r>
          </a:p>
        </p:txBody>
      </p:sp>
    </p:spTree>
  </p:cSld>
  <p:clrMapOvr>
    <a:masterClrMapping/>
  </p:clrMapOvr>
  <p:transition spd="med"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6FAD2884-96FB-4E9F-B3DE-8B97DFFD19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7F10CF7-8D88-4128-ADF4-F4AABBDECC4B}" type="slidenum">
              <a:rPr lang="en-US" altLang="ar-EG" sz="1200"/>
              <a:pPr eaLnBrk="1" hangingPunct="1"/>
              <a:t>71</a:t>
            </a:fld>
            <a:endParaRPr lang="en-US" altLang="ar-EG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F0F6A72-E4DD-474F-9394-657BD3006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ar-EG"/>
              <a:t>Ref: Mining Other Kinds of Rules</a:t>
            </a: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8C7E63BD-39C7-45CC-BD32-4C4AC74BB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Korn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Labrinidis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Y.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Kotidis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and C.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Faloutsos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 Ratio rules: A new paradigm for fast, quantifiable data mining. VLDB'98</a:t>
            </a:r>
          </a:p>
          <a:p>
            <a:pPr marL="533400" indent="-5334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Y.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Huhtala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J.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Kärkkäinen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P.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Porkka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H.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Toivonen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Efficient Discovery of Functional and Approximate Dependencies Using Partitions. ICDE’98. </a:t>
            </a:r>
          </a:p>
          <a:p>
            <a:pPr marL="533400" indent="-5334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H. V.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Jagadish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J.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Madar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and R. Ng. Semantic Compression and Pattern Extraction with Fascicles.  VLDB'99</a:t>
            </a:r>
          </a:p>
          <a:p>
            <a:pPr marL="533400" indent="-5334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B. Lent, A. Swami, and J.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Widom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 Clustering association rules. ICDE'97.</a:t>
            </a:r>
          </a:p>
          <a:p>
            <a:pPr marL="533400" indent="-5334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R.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Meo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G.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Psaila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and S.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Ceri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 A new SQL-like operator for mining association rules. VLDB'96.</a:t>
            </a:r>
          </a:p>
          <a:p>
            <a:pPr marL="533400" indent="-5334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Savasere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E.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Omiecinski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and S.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Navathe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 Mining for strong negative associations in a large database of customer transactions. ICDE'98.</a:t>
            </a:r>
          </a:p>
          <a:p>
            <a:pPr marL="533400" indent="-5334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Tsur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J. D. Ullman, S.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Abitboul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C. Clifton, R.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Motwani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and S.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Nestorov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  Query flocks: A generalization of association-rule mining. SIGMOD'98.</a:t>
            </a:r>
          </a:p>
          <a:p>
            <a:pPr marL="533400" indent="-533400" eaLnBrk="1" hangingPunct="1"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>
              <a:lnSpc>
                <a:spcPct val="110000"/>
              </a:lnSpc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EBF878C6-1F75-4077-9546-A8D1963D4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EFC2F8-70D9-4EE8-BEB8-4682134D3585}" type="slidenum">
              <a:rPr lang="en-US" altLang="ar-EG" sz="1200"/>
              <a:pPr eaLnBrk="1" hangingPunct="1"/>
              <a:t>72</a:t>
            </a:fld>
            <a:endParaRPr lang="en-US" altLang="ar-EG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39468B0-9716-42A9-AFF1-0EC822011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Ref: Constraint-Based Pattern Mining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E708C7F-B162-4DC9-8844-D70F96398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R. Srikant, Q. Vu, and R. Agrawal. Mining association rules with item constraints.  KDD'97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R. Ng, L.V.S. Lakshmanan, J. Han &amp; A. Pang. Exploratory mining and pruning optimizations of constrained association rules. SIGMOD’98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G. Grahne, L. Lakshmanan, and X. Wang.  Efficient mining of constrained correlated sets. ICDE'00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J. Pei, J. Han, and L. V. S. Lakshmanan.  Mining Frequent Itemsets with Convertible Constraints. ICDE'01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J. Pei, J. Han, and W. Wang, Mining Sequential Patterns with Constraints in Large Databases, CIKM'02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F. Bonchi, F. Giannotti, A. Mazzanti, and D. Pedreschi. ExAnte: Anticipated Data Reduction in Constrained Pattern Mining, PKDD'03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F. Zhu, X. Yan, J. Han, and P. S. Yu, “gPrune: A Constraint Pushing Framework for Graph Pattern Mining”, PAKDD'07</a:t>
            </a:r>
          </a:p>
        </p:txBody>
      </p:sp>
    </p:spTree>
  </p:cSld>
  <p:clrMapOvr>
    <a:masterClrMapping/>
  </p:clrMapOvr>
  <p:transition spd="med"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>
            <a:extLst>
              <a:ext uri="{FF2B5EF4-FFF2-40B4-BE49-F238E27FC236}">
                <a16:creationId xmlns:a16="http://schemas.microsoft.com/office/drawing/2014/main" id="{908C24A5-F649-4B14-8359-972CBCAF8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C355E5E-061F-4A3E-B1AA-9C80E432D144}" type="slidenum">
              <a:rPr lang="en-US" altLang="ar-EG" sz="1200"/>
              <a:pPr eaLnBrk="1" hangingPunct="1"/>
              <a:t>73</a:t>
            </a:fld>
            <a:endParaRPr lang="en-US" altLang="ar-EG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CB705C6A-6FED-4C4D-95A5-47B98542B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Ref: Mining Sequential Patterns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5516017-DE8B-4C85-8715-5B109CFF5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X. Ji, J. Bailey, and G. Dong. Mining minimal distinguishing subsequence patterns with gap constraints. ICDM'05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H. Mannila, H Toivonen, and A. I. Verkamo. Discovery of frequent episodes in event sequences. DAMI:97.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J. Pei, J. Han, H. Pinto, Q. Chen, U. Dayal, and M.-C. Hsu.  PrefixSpan: Mining Sequential Patterns Efficiently by Prefix-Projected Pattern Growth.  ICDE'01.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R. Srikant and R. Agrawal. Mining sequential patterns: Generalizations and performance improvements. EDBT’96.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X. Yan, J. Han, and R. Afshar.  CloSpan: Mining Closed Sequential Patterns in Large Datasets.  SDM'03.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M. Zaki. SPADE: An Efficient Algorithm for Mining Frequent Sequences. Machine Learning:01.</a:t>
            </a:r>
          </a:p>
          <a:p>
            <a:pPr eaLnBrk="1" hangingPunct="1">
              <a:lnSpc>
                <a:spcPct val="110000"/>
              </a:lnSpc>
            </a:pPr>
            <a:endParaRPr lang="en-US" altLang="ar-EG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ar-EG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13CCF3F-818D-4E38-9DAD-A0982E00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Mining Graph and Structured Patterns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DAD9B2A5-2FBB-4F42-B256-4FDBB0A5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A. Inokuchi, T. Washio, and H. Motoda. An apriori-based algorithm for mining frequent substructures from graph data. </a:t>
            </a:r>
            <a:r>
              <a:rPr lang="fr-FR" altLang="ar-EG" sz="2000" i="1">
                <a:latin typeface="Calibri" panose="020F0502020204030204" pitchFamily="34" charset="0"/>
                <a:cs typeface="Calibri" panose="020F0502020204030204" pitchFamily="34" charset="0"/>
              </a:rPr>
              <a:t>PKDD'00</a:t>
            </a:r>
          </a:p>
          <a:p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M. Kuramochi and G. Karypis.  Frequent Subgraph Discovery.  ICDM'01.</a:t>
            </a:r>
          </a:p>
          <a:p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X. Yan and J. Han. gSpan: Graph-based substructure pattern mining. ICDM'02</a:t>
            </a:r>
          </a:p>
          <a:p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X. Yan and J. Han.  CloseGraph: Mining Closed Frequent Graph Patterns.  KDD'03</a:t>
            </a:r>
          </a:p>
          <a:p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X. Yan, P. S. Yu, and J. Han. Graph indexing based on discriminative frequent structure analysis. </a:t>
            </a:r>
            <a:r>
              <a:rPr lang="en-US" altLang="ar-EG" sz="2000" i="1">
                <a:latin typeface="Calibri" panose="020F0502020204030204" pitchFamily="34" charset="0"/>
                <a:cs typeface="Calibri" panose="020F0502020204030204" pitchFamily="34" charset="0"/>
              </a:rPr>
              <a:t>ACM TODS</a:t>
            </a: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, 30:960–993, 2005</a:t>
            </a:r>
          </a:p>
          <a:p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X. Yan, F. Zhu, P. S. Yu, and J. Han. Feature-based substructure similarity search. </a:t>
            </a:r>
            <a:r>
              <a:rPr lang="en-US" altLang="ar-EG" sz="2000" i="1">
                <a:latin typeface="Calibri" panose="020F0502020204030204" pitchFamily="34" charset="0"/>
                <a:cs typeface="Calibri" panose="020F0502020204030204" pitchFamily="34" charset="0"/>
              </a:rPr>
              <a:t>ACM Trans. Database Systems</a:t>
            </a: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, 31:1418–1453, 2006</a:t>
            </a: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2BCD493A-CB3B-4BFB-9EAD-BBB0F36C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71085DD-6CF3-482D-A4E3-190B023E1657}" type="slidenum">
              <a:rPr lang="en-US" altLang="ar-EG" sz="1200"/>
              <a:pPr eaLnBrk="1" hangingPunct="1"/>
              <a:t>74</a:t>
            </a:fld>
            <a:endParaRPr lang="en-US" altLang="ar-EG" sz="1200"/>
          </a:p>
        </p:txBody>
      </p:sp>
    </p:spTree>
  </p:cSld>
  <p:clrMapOvr>
    <a:masterClrMapping/>
  </p:clrMapOvr>
  <p:transition spd="med"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606947B6-6D23-4687-9CA7-3C2BE38F9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B7A1B6-77B2-4254-A532-47E7CBC7A11D}" type="slidenum">
              <a:rPr lang="en-US" altLang="ar-EG" sz="1200"/>
              <a:pPr eaLnBrk="1" hangingPunct="1"/>
              <a:t>75</a:t>
            </a:fld>
            <a:endParaRPr lang="en-US" altLang="ar-EG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4A7F71B-3ABB-4B1E-9797-85A56F6A6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2800"/>
              <a:t>Ref: Mining Spatial, Spatiotemporal, Multimedia Data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DD14996-551C-424A-AA27-4EB4BA0D6D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H. Cao, N. Mamoulis, and D. W. Cheung. Mining frequent spatiotemporal sequential patterns. ICDM'05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D. Gunopulos and I. Tsoukatos.  Efficient Mining of Spatiotemporal Patterns.   SSTD'01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K. Koperski and J. Han, Discovery of Spatial Association Rules in Geographic Information Databases,  SSD’95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H. Xiong, S. Shekhar, Y. Huang, V. Kumar, X. Ma, and J. S. Yoo. A framework for discovering co-location patterns in data sets with extended spatial objects. </a:t>
            </a:r>
            <a:r>
              <a:rPr lang="en-US" altLang="ar-EG" sz="2000" i="1">
                <a:latin typeface="Calibri" panose="020F0502020204030204" pitchFamily="34" charset="0"/>
                <a:cs typeface="Calibri" panose="020F0502020204030204" pitchFamily="34" charset="0"/>
              </a:rPr>
              <a:t>SDM'04 </a:t>
            </a:r>
            <a:endParaRPr lang="en-US" altLang="ar-EG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J. Yuan, Y. Wu, and M. Yang. Discovery of collocation patterns: From visual words to visual phrases. </a:t>
            </a:r>
            <a:r>
              <a:rPr lang="en-US" altLang="ar-EG" sz="2000" i="1">
                <a:latin typeface="Calibri" panose="020F0502020204030204" pitchFamily="34" charset="0"/>
                <a:cs typeface="Calibri" panose="020F0502020204030204" pitchFamily="34" charset="0"/>
              </a:rPr>
              <a:t>CVPR'07</a:t>
            </a:r>
          </a:p>
          <a:p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O. R. Zaiane, J. Han, and H. Zhu, Mining Recurrent Items in Multimedia with Progressive Resolution Refinement.  ICDE'00</a:t>
            </a:r>
          </a:p>
        </p:txBody>
      </p:sp>
    </p:spTree>
  </p:cSld>
  <p:clrMapOvr>
    <a:masterClrMapping/>
  </p:clrMapOvr>
  <p:transition spd="med"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468C6DD0-2586-4CC9-8325-A282D21D9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1EC4608-A549-4464-B77C-68C4E34B1546}" type="slidenum">
              <a:rPr lang="en-US" altLang="ar-EG" sz="1200"/>
              <a:pPr eaLnBrk="1" hangingPunct="1"/>
              <a:t>76</a:t>
            </a:fld>
            <a:endParaRPr lang="en-US" altLang="ar-EG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7C4CAB0-38FB-4275-BFD3-BEEFD7CE2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10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2800"/>
              <a:t>Ref: Mining Frequent Patterns in Time-Series Data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2ED4581-9A7F-4848-B7C8-8F2F79B15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B. Ozden, S. Ramaswamy, and A. Silberschatz. Cyclic association rules. ICDE'98.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J. Han, G. Dong and Y. Yin, Efficient Mining of Partial Periodic Patterns in Time Series Database, ICDE'99.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J. Shieh and E. Keogh. iSAX: Indexing and mining terabyte sized time series. </a:t>
            </a:r>
            <a:r>
              <a:rPr lang="en-US" altLang="ar-EG" sz="1800" i="1">
                <a:latin typeface="Calibri" panose="020F0502020204030204" pitchFamily="34" charset="0"/>
                <a:cs typeface="Calibri" panose="020F0502020204030204" pitchFamily="34" charset="0"/>
              </a:rPr>
              <a:t>KDD'08</a:t>
            </a:r>
            <a:endParaRPr lang="en-US" altLang="ar-EG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B.-K. Yi, N. Sidiropoulos, T. Johnson, H. V. Jagadish, C. Faloutsos, and A. Biliris. Online Data Mining for Co-Evolving Time Sequences. ICDE'00.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W. Wang, J. Yang, R. Muntz. TAR: Temporal Association Rules on Evolving Numerical Attributes. ICDE’01.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J. Yang, W. Wang, P. S. Yu. Mining Asynchronous Periodic Patterns in Time Series Data. TKDE’03</a:t>
            </a:r>
          </a:p>
          <a:p>
            <a:r>
              <a:rPr lang="en-US" altLang="ar-EG" sz="1800">
                <a:latin typeface="Calibri" panose="020F0502020204030204" pitchFamily="34" charset="0"/>
                <a:cs typeface="Calibri" panose="020F0502020204030204" pitchFamily="34" charset="0"/>
              </a:rPr>
              <a:t>L. Ye and E. Keogh. Time series shapelets: A new primitive for data mining.  </a:t>
            </a:r>
            <a:r>
              <a:rPr lang="en-US" altLang="ar-EG" sz="1800" i="1">
                <a:latin typeface="Calibri" panose="020F0502020204030204" pitchFamily="34" charset="0"/>
                <a:cs typeface="Calibri" panose="020F0502020204030204" pitchFamily="34" charset="0"/>
              </a:rPr>
              <a:t>KDD'09</a:t>
            </a:r>
            <a:endParaRPr lang="en-US" altLang="ar-EG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CFAF4B55-629F-4C4C-9E77-AF7C09C67B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B9E5F1-934E-4EBB-A33A-5CB551201BF6}" type="slidenum">
              <a:rPr lang="en-US" altLang="ar-EG" sz="1200"/>
              <a:pPr eaLnBrk="1" hangingPunct="1"/>
              <a:t>77</a:t>
            </a:fld>
            <a:endParaRPr lang="en-US" altLang="ar-EG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ABFB47D-D807-445C-9161-3A607BE93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Ref: FP for Classification and Clustering</a:t>
            </a:r>
            <a:endParaRPr lang="en-US" altLang="ar-EG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8D21064F-8D84-428B-A0CF-E9427E2DF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257800"/>
          </a:xfrm>
          <a:noFill/>
        </p:spPr>
        <p:txBody>
          <a:bodyPr lIns="92075" tIns="46038" rIns="92075" bIns="46038"/>
          <a:lstStyle/>
          <a:p>
            <a:pPr marL="533400" indent="-533400"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G. Dong and J. Li. Efficient mining of emerging patterns: Discovering trends and differences.  KDD'99.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B. Liu, W. Hsu, Y. Ma. Integrating Classification and Association Rule Mining.  KDD’98.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W. Li, J. Han, and J. Pei.  CMAR: Accurate and Efficient Classification Based on Multiple Class-Association Rules.  ICDM'01.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H. Wang, W. Wang, J. Yang, and P.S. Yu.  Clustering by pattern similarity in large data sets.  SIGMOD’ 02. 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J. Yang and W. Wang.  CLUSEQ: efficient and effective sequence clustering. ICDE’03. 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X. Yin and J. Han. CPAR: Classification based on Predictive Association Rules.  SDM'03.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H. Cheng, X. Yan, J. Han, and C.-W. Hsu, Discriminative Frequent Pattern Analysis for Effective Classification”, ICDE'07</a:t>
            </a:r>
          </a:p>
        </p:txBody>
      </p:sp>
    </p:spTree>
  </p:cSld>
  <p:clrMapOvr>
    <a:masterClrMapping/>
  </p:clrMapOvr>
  <p:transition spd="med"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73119FEC-583B-4028-98A9-45BB04ED4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AE2C93-0011-45DE-BAA4-397DD8A36B00}" type="slidenum">
              <a:rPr lang="en-US" altLang="ar-EG" sz="1200"/>
              <a:pPr eaLnBrk="1" hangingPunct="1"/>
              <a:t>78</a:t>
            </a:fld>
            <a:endParaRPr lang="en-US" altLang="ar-EG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3ADD0E79-B926-4BAF-BE06-639949B61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2800"/>
              <a:t>Ref:  Privacy-Preserving FP Mining</a:t>
            </a:r>
            <a:endParaRPr lang="en-US" altLang="ar-EG" sz="3200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063A24A-450D-43E4-89CE-49A626864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257800"/>
          </a:xfrm>
          <a:noFill/>
        </p:spPr>
        <p:txBody>
          <a:bodyPr lIns="92075" tIns="46038" rIns="92075" bIns="46038"/>
          <a:lstStyle/>
          <a:p>
            <a:pPr marL="533400" indent="-533400"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A. Evfimievski, R. Srikant, R. Agrawal, J. Gehrke.  Privacy Preserving Mining of Association Rules.  KDD’02.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A. Evfimievski, J. Gehrke, and R. Srikant.  Limiting Privacy Breaches in Privacy Preserving Data Mining.  PODS’03</a:t>
            </a:r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J. Vaidya and C. Clifton.  Privacy Preserving Association Rule Mining in Vertically Partitioned Data.  KDD’02</a:t>
            </a:r>
          </a:p>
        </p:txBody>
      </p:sp>
    </p:spTree>
  </p:cSld>
  <p:clrMapOvr>
    <a:masterClrMapping/>
  </p:clrMapOvr>
  <p:transition spd="med"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97E9B36D-3C22-4F2E-A8DA-2D10AA43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Mining Compressed Patterns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3052858D-B914-4BBA-9FAA-43EF7E41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/>
          <a:p>
            <a:r>
              <a:rPr lang="en-US" altLang="ar-EG" sz="2400">
                <a:latin typeface="Calibri" panose="020F0502020204030204" pitchFamily="34" charset="0"/>
                <a:cs typeface="Calibri" panose="020F0502020204030204" pitchFamily="34" charset="0"/>
              </a:rPr>
              <a:t>D. Xin, H. Cheng, X. Yan, and J. Han. Extracting redundancy-aware top-k patterns. </a:t>
            </a:r>
            <a:r>
              <a:rPr lang="en-US" altLang="ar-EG" sz="2400" i="1">
                <a:latin typeface="Calibri" panose="020F0502020204030204" pitchFamily="34" charset="0"/>
                <a:cs typeface="Calibri" panose="020F0502020204030204" pitchFamily="34" charset="0"/>
              </a:rPr>
              <a:t>KDD'06</a:t>
            </a:r>
          </a:p>
          <a:p>
            <a:r>
              <a:rPr lang="en-US" altLang="ar-EG" sz="2400">
                <a:latin typeface="Calibri" panose="020F0502020204030204" pitchFamily="34" charset="0"/>
                <a:cs typeface="Calibri" panose="020F0502020204030204" pitchFamily="34" charset="0"/>
              </a:rPr>
              <a:t>D. Xin, J. Han, X. Yan, and H. Cheng. Mining compressed frequent-pattern sets. </a:t>
            </a:r>
            <a:r>
              <a:rPr lang="en-US" altLang="ar-EG" sz="2400" i="1">
                <a:latin typeface="Calibri" panose="020F0502020204030204" pitchFamily="34" charset="0"/>
                <a:cs typeface="Calibri" panose="020F0502020204030204" pitchFamily="34" charset="0"/>
              </a:rPr>
              <a:t>VLDB'05</a:t>
            </a:r>
          </a:p>
          <a:p>
            <a:r>
              <a:rPr lang="en-US" altLang="ar-EG" sz="2400">
                <a:latin typeface="Calibri" panose="020F0502020204030204" pitchFamily="34" charset="0"/>
                <a:cs typeface="Calibri" panose="020F0502020204030204" pitchFamily="34" charset="0"/>
              </a:rPr>
              <a:t>X. Yan, H. Cheng, J. Han, and D. Xin. Summarizing itemset patterns: A profile-based approach. </a:t>
            </a:r>
            <a:r>
              <a:rPr lang="en-US" altLang="ar-EG" sz="2400" i="1">
                <a:latin typeface="Calibri" panose="020F0502020204030204" pitchFamily="34" charset="0"/>
                <a:cs typeface="Calibri" panose="020F0502020204030204" pitchFamily="34" charset="0"/>
              </a:rPr>
              <a:t>KDD'05</a:t>
            </a:r>
            <a:endParaRPr lang="en-US" altLang="ar-EG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24C70022-A3F7-405A-B36B-9378817284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D3B1864-730F-437C-9E20-A68EF5C6E0A3}" type="slidenum">
              <a:rPr lang="en-US" altLang="ar-EG" sz="1200"/>
              <a:pPr eaLnBrk="1" hangingPunct="1"/>
              <a:t>79</a:t>
            </a:fld>
            <a:endParaRPr lang="en-US" altLang="ar-EG" sz="1200"/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>
            <a:extLst>
              <a:ext uri="{FF2B5EF4-FFF2-40B4-BE49-F238E27FC236}">
                <a16:creationId xmlns:a16="http://schemas.microsoft.com/office/drawing/2014/main" id="{B683730F-DFF8-4A37-9552-EB3F399F7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47E940E-FDBD-425E-8242-D9F56472AC04}" type="slidenum">
              <a:rPr lang="en-US" altLang="ar-EG" sz="1200"/>
              <a:pPr eaLnBrk="1" hangingPunct="1"/>
              <a:t>8</a:t>
            </a:fld>
            <a:endParaRPr lang="en-US" altLang="ar-EG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A1A9D81-7303-497D-82C9-985CD9691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Chapter 7 : Advanced Frequent Pattern Mining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DC2C96A-D848-4E6E-9D6A-15CACB5F2C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382000" cy="52578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Mining: A Road Map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Mining in Multi-Level, Multi-Dimensional Space</a:t>
            </a:r>
          </a:p>
          <a:p>
            <a:pPr marL="914400" lvl="1" indent="-457200" eaLnBrk="1" hangingPunct="1"/>
            <a:r>
              <a:rPr lang="en-US" altLang="ar-EG" sz="2400"/>
              <a:t>Mining Multi-Level Association</a:t>
            </a:r>
          </a:p>
          <a:p>
            <a:pPr marL="914400" lvl="1" indent="-457200" eaLnBrk="1" hangingPunct="1"/>
            <a:r>
              <a:rPr lang="en-US" altLang="ar-EG" sz="2400"/>
              <a:t>Mining Multi-Dimensional Association</a:t>
            </a:r>
          </a:p>
          <a:p>
            <a:pPr marL="914400" lvl="1" indent="-457200" eaLnBrk="1" hangingPunct="1"/>
            <a:r>
              <a:rPr lang="en-US" altLang="ar-EG" sz="2400"/>
              <a:t>Mining Quantitative Association Rules</a:t>
            </a:r>
          </a:p>
          <a:p>
            <a:pPr marL="914400" lvl="1" indent="-457200" eaLnBrk="1" hangingPunct="1"/>
            <a:r>
              <a:rPr lang="en-US" altLang="ar-EG" sz="2400"/>
              <a:t>Mining Rare Patterns and Negative Patterns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Constraint-Based Frequent Pattern Mining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High-Dimensional Data and Colossal Patterns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Mining Compressed or Approximate Patterns 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Pattern Exploration and Application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ar-EG" sz="2400"/>
              <a:t>Summary</a:t>
            </a:r>
          </a:p>
        </p:txBody>
      </p:sp>
      <p:sp>
        <p:nvSpPr>
          <p:cNvPr id="11269" name="AutoShape 4">
            <a:extLst>
              <a:ext uri="{FF2B5EF4-FFF2-40B4-BE49-F238E27FC236}">
                <a16:creationId xmlns:a16="http://schemas.microsoft.com/office/drawing/2014/main" id="{FAB8819E-552A-42C6-9558-B9B1B523CE08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8323263" y="1743075"/>
            <a:ext cx="3810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  <p:sp>
        <p:nvSpPr>
          <p:cNvPr id="11270" name="AutoShape 4">
            <a:extLst>
              <a:ext uri="{FF2B5EF4-FFF2-40B4-BE49-F238E27FC236}">
                <a16:creationId xmlns:a16="http://schemas.microsoft.com/office/drawing/2014/main" id="{0EAD3EB6-9E0C-4DDA-A309-B51AAE66EB6C}"/>
              </a:ext>
            </a:extLst>
          </p:cNvPr>
          <p:cNvSpPr>
            <a:spLocks noChangeArrowheads="1"/>
          </p:cNvSpPr>
          <p:nvPr/>
        </p:nvSpPr>
        <p:spPr bwMode="auto">
          <a:xfrm rot="-1988414">
            <a:off x="6548438" y="2717800"/>
            <a:ext cx="284162" cy="346075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r-EG" altLang="ar-EG"/>
          </a:p>
        </p:txBody>
      </p:sp>
    </p:spTree>
  </p:cSld>
  <p:clrMapOvr>
    <a:masterClrMapping/>
  </p:clrMapOvr>
  <p:transition spd="med"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52AAE20A-5A51-478D-9216-8485A792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Mining Colossal Patterns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9A4AAA7E-2A1A-43DE-8659-9620DE54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sz="2400">
                <a:latin typeface="Calibri" panose="020F0502020204030204" pitchFamily="34" charset="0"/>
                <a:cs typeface="Calibri" panose="020F0502020204030204" pitchFamily="34" charset="0"/>
              </a:rPr>
              <a:t>F. Zhu, X. Yan, J. Han, P. S. Yu, and H. Cheng. Mining colossal frequent patterns by core pattern fusion. ICDE'07</a:t>
            </a:r>
          </a:p>
          <a:p>
            <a:r>
              <a:rPr lang="en-US" altLang="ar-EG" sz="2400">
                <a:latin typeface="Calibri" panose="020F0502020204030204" pitchFamily="34" charset="0"/>
                <a:cs typeface="Calibri" panose="020F0502020204030204" pitchFamily="34" charset="0"/>
              </a:rPr>
              <a:t>F. Zhu, Q. Qu, D. Lo, X. Yan, J. Han. P. S. Yu, Mining Top-K Large Structural Patterns in a Massive Network. VLDB’11</a:t>
            </a:r>
            <a:br>
              <a:rPr lang="en-US" altLang="ar-EG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ar-EG" sz="24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1094074F-A9F4-4C64-A749-BE496ED45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F734EB4-171F-443F-B60E-EFE2626B45F0}" type="slidenum">
              <a:rPr lang="en-US" altLang="ar-EG" sz="1200"/>
              <a:pPr eaLnBrk="1" hangingPunct="1"/>
              <a:t>80</a:t>
            </a:fld>
            <a:endParaRPr lang="en-US" altLang="ar-EG" sz="1200"/>
          </a:p>
        </p:txBody>
      </p:sp>
    </p:spTree>
  </p:cSld>
  <p:clrMapOvr>
    <a:masterClrMapping/>
  </p:clrMapOvr>
  <p:transition spd="med"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051E2FCD-3239-43B2-8F2B-0C9505983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28D0843-2674-4D6E-8ADF-32D614A601FF}" type="slidenum">
              <a:rPr lang="en-US" altLang="ar-EG" sz="1200"/>
              <a:pPr eaLnBrk="1" hangingPunct="1"/>
              <a:t>81</a:t>
            </a:fld>
            <a:endParaRPr lang="en-US" altLang="ar-EG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C29E5829-7ACE-48D4-864C-53C770BB0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3200"/>
              <a:t>Ref: FP Mining from Data </a:t>
            </a:r>
            <a:r>
              <a:rPr lang="en-US" altLang="ar-EG"/>
              <a:t>Streams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BC7A0D7E-3F03-4409-8571-15DCA142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257800"/>
          </a:xfrm>
          <a:noFill/>
        </p:spPr>
        <p:txBody>
          <a:bodyPr lIns="92075" tIns="46038" rIns="92075" bIns="46038"/>
          <a:lstStyle/>
          <a:p>
            <a:pPr marL="533400" indent="-533400"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Y. Chen, G. Dong, J. Han, B. W. Wah, and J. Wang.  Multi-Dimensional Regression Analysis of Time-Series Data Streams.  VLDB'02.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R. M. Karp, C. H. Papadimitriou, and S. Shenker. A simple algorithm for finding frequent elements in streams and bags. </a:t>
            </a:r>
            <a:r>
              <a:rPr lang="en-US" altLang="ar-EG" sz="2000" i="1">
                <a:latin typeface="Calibri" panose="020F0502020204030204" pitchFamily="34" charset="0"/>
                <a:cs typeface="Calibri" panose="020F0502020204030204" pitchFamily="34" charset="0"/>
              </a:rPr>
              <a:t>TODS</a:t>
            </a: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 2003.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G. Manku and R. Motwani.   Approximate Frequency Counts over Data Streams.  VLDB’02.</a:t>
            </a:r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ar-EG" sz="2000">
                <a:latin typeface="Calibri" panose="020F0502020204030204" pitchFamily="34" charset="0"/>
                <a:cs typeface="Calibri" panose="020F0502020204030204" pitchFamily="34" charset="0"/>
              </a:rPr>
              <a:t>A. Metwally, D. Agrawal, and A. El Abbadi. Efficient computation of frequent and top-k elements in data streams. </a:t>
            </a:r>
            <a:r>
              <a:rPr lang="en-US" altLang="ar-EG" sz="2000" i="1">
                <a:latin typeface="Calibri" panose="020F0502020204030204" pitchFamily="34" charset="0"/>
                <a:cs typeface="Calibri" panose="020F0502020204030204" pitchFamily="34" charset="0"/>
              </a:rPr>
              <a:t>ICDT'05</a:t>
            </a:r>
            <a:endParaRPr lang="en-US" altLang="ar-EG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51368E82-C035-4685-A6AE-532FD1FC1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B095C9F-E628-4D02-A71F-F346535154D0}" type="slidenum">
              <a:rPr lang="en-US" altLang="ar-EG" sz="1200"/>
              <a:pPr eaLnBrk="1" hangingPunct="1"/>
              <a:t>82</a:t>
            </a:fld>
            <a:endParaRPr lang="en-US" altLang="ar-EG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43D7C6B7-C9BF-409E-811D-AA1AE6A8A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ar-EG" sz="2800"/>
              <a:t>Ref: Freq. Pattern Mining Applications</a:t>
            </a:r>
            <a:endParaRPr lang="en-US" altLang="ar-EG" sz="3200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1C791254-0C91-4545-A9A8-58AA9E497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  <a:noFill/>
        </p:spPr>
        <p:txBody>
          <a:bodyPr lIns="92075" tIns="46038" rIns="92075" bIns="46038"/>
          <a:lstStyle/>
          <a:p>
            <a:pPr marL="533400" indent="-533400" eaLnBrk="1" hangingPunct="1"/>
            <a:r>
              <a:rPr lang="en-US" altLang="ar-EG" sz="1600">
                <a:latin typeface="Calibri" panose="020F0502020204030204" pitchFamily="34" charset="0"/>
                <a:cs typeface="Calibri" panose="020F0502020204030204" pitchFamily="34" charset="0"/>
              </a:rPr>
              <a:t>T. Dasu, T. Johnson, S. Muthukrishnan, and V. Shkapenyuk. Mining Database Structure; or How to Build a Data Quality Browser. SIGMOD'02</a:t>
            </a:r>
          </a:p>
          <a:p>
            <a:pPr marL="533400" indent="-533400" eaLnBrk="1" hangingPunct="1"/>
            <a:r>
              <a:rPr lang="en-US" altLang="ar-EG" sz="1600">
                <a:latin typeface="Calibri" panose="020F0502020204030204" pitchFamily="34" charset="0"/>
                <a:cs typeface="Calibri" panose="020F0502020204030204" pitchFamily="34" charset="0"/>
              </a:rPr>
              <a:t>M. Khan, H. Le, H. Ahmadi, T. Abdelzaher, and J. Han. DustMiner: Troubleshooting interactive complexity bugs in sensor networks., SenSys'08</a:t>
            </a:r>
          </a:p>
          <a:p>
            <a:pPr marL="533400" indent="-533400" eaLnBrk="1" hangingPunct="1"/>
            <a:r>
              <a:rPr lang="en-US" altLang="ar-EG" sz="1600">
                <a:latin typeface="Calibri" panose="020F0502020204030204" pitchFamily="34" charset="0"/>
                <a:cs typeface="Calibri" panose="020F0502020204030204" pitchFamily="34" charset="0"/>
              </a:rPr>
              <a:t>Z. Li, S. Lu, S. Myagmar, and Y. Zhou. CP-Miner: A tool for finding copy-paste and related bugs in operating system code. In Proc. 2004 Symp. Operating Systems Design and Implementation (OSDI'04)</a:t>
            </a:r>
          </a:p>
          <a:p>
            <a:pPr marL="533400" indent="-533400" eaLnBrk="1" hangingPunct="1"/>
            <a:r>
              <a:rPr lang="en-US" altLang="ar-EG" sz="1600">
                <a:latin typeface="Calibri" panose="020F0502020204030204" pitchFamily="34" charset="0"/>
                <a:cs typeface="Calibri" panose="020F0502020204030204" pitchFamily="34" charset="0"/>
              </a:rPr>
              <a:t>Z. Li and Y. Zhou. PR-Miner: Automatically extracting implicit programming rules and detecting violations in large software code. </a:t>
            </a:r>
            <a:r>
              <a:rPr lang="en-US" altLang="ar-EG" sz="1600" i="1">
                <a:latin typeface="Calibri" panose="020F0502020204030204" pitchFamily="34" charset="0"/>
                <a:cs typeface="Calibri" panose="020F0502020204030204" pitchFamily="34" charset="0"/>
              </a:rPr>
              <a:t>FSE'05</a:t>
            </a:r>
          </a:p>
          <a:p>
            <a:pPr marL="533400" indent="-533400" eaLnBrk="1" hangingPunct="1"/>
            <a:r>
              <a:rPr lang="en-US" altLang="ar-EG" sz="1600">
                <a:latin typeface="Calibri" panose="020F0502020204030204" pitchFamily="34" charset="0"/>
                <a:cs typeface="Calibri" panose="020F0502020204030204" pitchFamily="34" charset="0"/>
              </a:rPr>
              <a:t>D. Lo, H. Cheng, J. Han, S. Khoo, and C. Sun. Classification of software behaviors for failure detection: A discriminative pattern mining approach. </a:t>
            </a:r>
            <a:r>
              <a:rPr lang="en-US" altLang="ar-EG" sz="1600" i="1">
                <a:latin typeface="Calibri" panose="020F0502020204030204" pitchFamily="34" charset="0"/>
                <a:cs typeface="Calibri" panose="020F0502020204030204" pitchFamily="34" charset="0"/>
              </a:rPr>
              <a:t>KDD'09</a:t>
            </a:r>
          </a:p>
          <a:p>
            <a:pPr marL="533400" indent="-533400" eaLnBrk="1" hangingPunct="1"/>
            <a:r>
              <a:rPr lang="en-US" altLang="ar-EG" sz="1600">
                <a:latin typeface="Calibri" panose="020F0502020204030204" pitchFamily="34" charset="0"/>
                <a:cs typeface="Calibri" panose="020F0502020204030204" pitchFamily="34" charset="0"/>
              </a:rPr>
              <a:t>Q. Mei, D. Xin, H. Cheng, J. Han, and C. Zhai. Semantic annotation of frequent patterns. </a:t>
            </a:r>
            <a:r>
              <a:rPr lang="en-US" altLang="ar-EG" sz="1600" i="1">
                <a:latin typeface="Calibri" panose="020F0502020204030204" pitchFamily="34" charset="0"/>
                <a:cs typeface="Calibri" panose="020F0502020204030204" pitchFamily="34" charset="0"/>
              </a:rPr>
              <a:t>ACM TKDD, </a:t>
            </a:r>
            <a:r>
              <a:rPr lang="en-US" altLang="ar-EG" sz="1600">
                <a:latin typeface="Calibri" panose="020F0502020204030204" pitchFamily="34" charset="0"/>
                <a:cs typeface="Calibri" panose="020F0502020204030204" pitchFamily="34" charset="0"/>
              </a:rPr>
              <a:t>2007.</a:t>
            </a:r>
            <a:endParaRPr lang="en-US" altLang="ar-EG" sz="16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indent="-533400" eaLnBrk="1" hangingPunct="1"/>
            <a:r>
              <a:rPr lang="en-US" altLang="ar-EG" sz="1600">
                <a:latin typeface="Calibri" panose="020F0502020204030204" pitchFamily="34" charset="0"/>
                <a:cs typeface="Calibri" panose="020F0502020204030204" pitchFamily="34" charset="0"/>
              </a:rPr>
              <a:t>K. Wang, S. Zhou, J. Han.  Profit Mining: From Patterns to Actions. EDBT’02.</a:t>
            </a:r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560F22C8-44CE-4153-A947-A40BD36B59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EAAAC78-DB0F-4FD8-ACEB-9570D4867654}" type="slidenum">
              <a:rPr lang="en-US" altLang="ar-EG" sz="1200"/>
              <a:pPr eaLnBrk="1" hangingPunct="1"/>
              <a:t>9</a:t>
            </a:fld>
            <a:endParaRPr lang="en-US" altLang="ar-EG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FE67436-5DB9-4E0E-82EC-54E290844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564438" cy="685800"/>
          </a:xfrm>
        </p:spPr>
        <p:txBody>
          <a:bodyPr/>
          <a:lstStyle/>
          <a:p>
            <a:pPr eaLnBrk="1" hangingPunct="1"/>
            <a:r>
              <a:rPr lang="en-US" altLang="ar-EG" sz="3200"/>
              <a:t>Mining Multi-Dimensional Association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7EFE59C-B6B1-448B-972F-FBB901AEC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ar-EG" sz="2400"/>
              <a:t>Single-dimensional rules: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000">
                <a:solidFill>
                  <a:schemeClr val="folHlink"/>
                </a:solidFill>
              </a:rPr>
              <a:t>buys(X, “milk”) </a:t>
            </a:r>
            <a:r>
              <a:rPr lang="en-US" altLang="ar-EG" sz="2000">
                <a:solidFill>
                  <a:schemeClr val="folHlink"/>
                </a:solidFill>
                <a:sym typeface="Symbol" panose="05050102010706020507" pitchFamily="18" charset="2"/>
              </a:rPr>
              <a:t> buys(X, “bread”)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400"/>
              <a:t>Multi-dimensional rules: </a:t>
            </a:r>
            <a:r>
              <a:rPr lang="en-US" altLang="ar-EG" sz="2400">
                <a:sym typeface="Symbol" panose="05050102010706020507" pitchFamily="18" charset="2"/>
              </a:rPr>
              <a:t></a:t>
            </a:r>
            <a:r>
              <a:rPr lang="en-US" altLang="ar-EG" sz="2400">
                <a:sym typeface="Math B" pitchFamily="2" charset="2"/>
              </a:rPr>
              <a:t> </a:t>
            </a:r>
            <a:r>
              <a:rPr lang="en-US" altLang="ar-EG" sz="2400"/>
              <a:t>2 dimensions or predicates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2400"/>
              <a:t>Inter-dimension assoc. rules (</a:t>
            </a:r>
            <a:r>
              <a:rPr lang="en-US" altLang="ar-EG" sz="2400" i="1"/>
              <a:t>no repeated predicates</a:t>
            </a:r>
            <a:r>
              <a:rPr lang="en-US" altLang="ar-EG" sz="2400"/>
              <a:t>)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000">
                <a:solidFill>
                  <a:schemeClr val="folHlink"/>
                </a:solidFill>
              </a:rPr>
              <a:t>age(X,”19-25”) </a:t>
            </a:r>
            <a:r>
              <a:rPr lang="en-US" altLang="ar-EG" sz="2000">
                <a:solidFill>
                  <a:schemeClr val="folHlink"/>
                </a:solidFill>
                <a:sym typeface="Symbol" panose="05050102010706020507" pitchFamily="18" charset="2"/>
              </a:rPr>
              <a:t> </a:t>
            </a:r>
            <a:r>
              <a:rPr lang="en-US" altLang="ar-EG" sz="2000">
                <a:solidFill>
                  <a:schemeClr val="folHlink"/>
                </a:solidFill>
              </a:rPr>
              <a:t>occupation(X,“student”) </a:t>
            </a:r>
            <a:r>
              <a:rPr lang="en-US" altLang="ar-EG" sz="2000">
                <a:solidFill>
                  <a:schemeClr val="folHlink"/>
                </a:solidFill>
                <a:sym typeface="Symbol" panose="05050102010706020507" pitchFamily="18" charset="2"/>
              </a:rPr>
              <a:t> buys(X, “coke”)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ar-EG" sz="2400">
                <a:sym typeface="Symbol" panose="05050102010706020507" pitchFamily="18" charset="2"/>
              </a:rPr>
              <a:t>hybrid-dimension assoc. rules (</a:t>
            </a:r>
            <a:r>
              <a:rPr lang="en-US" altLang="ar-EG" sz="2400" i="1">
                <a:sym typeface="Symbol" panose="05050102010706020507" pitchFamily="18" charset="2"/>
              </a:rPr>
              <a:t>repeated predicates</a:t>
            </a:r>
            <a:r>
              <a:rPr lang="en-US" altLang="ar-EG" sz="2400">
                <a:sym typeface="Symbol" panose="05050102010706020507" pitchFamily="18" charset="2"/>
              </a:rPr>
              <a:t>)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000">
                <a:solidFill>
                  <a:schemeClr val="folHlink"/>
                </a:solidFill>
              </a:rPr>
              <a:t>age(X,”19-25”) </a:t>
            </a:r>
            <a:r>
              <a:rPr lang="en-US" altLang="ar-EG" sz="2000">
                <a:solidFill>
                  <a:schemeClr val="folHlink"/>
                </a:solidFill>
                <a:sym typeface="Symbol" panose="05050102010706020507" pitchFamily="18" charset="2"/>
              </a:rPr>
              <a:t>  </a:t>
            </a:r>
            <a:r>
              <a:rPr lang="en-US" altLang="ar-EG" sz="2000">
                <a:solidFill>
                  <a:schemeClr val="folHlink"/>
                </a:solidFill>
              </a:rPr>
              <a:t>buys(X, “popcorn”) </a:t>
            </a:r>
            <a:r>
              <a:rPr lang="en-US" altLang="ar-EG" sz="2000">
                <a:solidFill>
                  <a:schemeClr val="folHlink"/>
                </a:solidFill>
                <a:sym typeface="Symbol" panose="05050102010706020507" pitchFamily="18" charset="2"/>
              </a:rPr>
              <a:t> buys(X, “coke”)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400"/>
              <a:t>Categorical Attributes: finite number of possible values, no ordering among values—data cube approach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ar-EG" sz="2400"/>
              <a:t>Quantitative Attributes: Numeric, implicit ordering among values—discretization, clustering, and gradient approaches</a:t>
            </a:r>
          </a:p>
          <a:p>
            <a:pPr eaLnBrk="1" hangingPunct="1">
              <a:lnSpc>
                <a:spcPct val="110000"/>
              </a:lnSpc>
            </a:pPr>
            <a:endParaRPr lang="en-US" altLang="ar-EG" sz="240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  <p:sp>
        <p:nvSpPr>
          <p:cNvPr id="1553412" name="Rectangle 4">
            <a:extLst>
              <a:ext uri="{FF2B5EF4-FFF2-40B4-BE49-F238E27FC236}">
                <a16:creationId xmlns:a16="http://schemas.microsoft.com/office/drawing/2014/main" id="{E21D429D-8B25-4FEA-9894-4C0E9451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ar-EG" altLang="ar-EG" sz="280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412" grpId="0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9118</TotalTime>
  <Words>8628</Words>
  <Application>Microsoft Office PowerPoint</Application>
  <PresentationFormat>On-screen Show (4:3)</PresentationFormat>
  <Paragraphs>1228</Paragraphs>
  <Slides>82</Slides>
  <Notes>79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82</vt:i4>
      </vt:variant>
    </vt:vector>
  </HeadingPairs>
  <TitlesOfParts>
    <vt:vector size="95" baseType="lpstr">
      <vt:lpstr>Tahoma</vt:lpstr>
      <vt:lpstr>Arial</vt:lpstr>
      <vt:lpstr>Berlin Sans FB Demi</vt:lpstr>
      <vt:lpstr>Wingdings</vt:lpstr>
      <vt:lpstr>Times New Roman</vt:lpstr>
      <vt:lpstr>SimSun</vt:lpstr>
      <vt:lpstr>Symbol</vt:lpstr>
      <vt:lpstr>Math B</vt:lpstr>
      <vt:lpstr>Calibri</vt:lpstr>
      <vt:lpstr>Blends</vt:lpstr>
      <vt:lpstr>Microsoft Excel Worksheet</vt:lpstr>
      <vt:lpstr>Microsoft 公式 3.0</vt:lpstr>
      <vt:lpstr>Microsoft Equation 3.0</vt:lpstr>
      <vt:lpstr>Data Mining:   Concepts and Techniques  (3rd ed.)  — Chapter 7 —</vt:lpstr>
      <vt:lpstr>PowerPoint Presentation</vt:lpstr>
      <vt:lpstr>Chapter 7 : Advanced Frequent Pattern Mining</vt:lpstr>
      <vt:lpstr>PowerPoint Presentation</vt:lpstr>
      <vt:lpstr>Chapter 7 : Advanced Frequent Pattern Mining</vt:lpstr>
      <vt:lpstr>Mining Multiple-Level Association Rules</vt:lpstr>
      <vt:lpstr>Multi-level Association: Flexible Support and Redundancy filtering</vt:lpstr>
      <vt:lpstr>Chapter 7 : Advanced Frequent Pattern Mining</vt:lpstr>
      <vt:lpstr>Mining Multi-Dimensional Association</vt:lpstr>
      <vt:lpstr>Chapter 7 : Advanced Frequent Pattern Mining</vt:lpstr>
      <vt:lpstr>Mining Quantitative Associations</vt:lpstr>
      <vt:lpstr>Static Discretization of Quantitative Attributes</vt:lpstr>
      <vt:lpstr>Quantitative Association Rules Based on Statistical Inference Theory [Aumann and Lindell@DMKD’03]</vt:lpstr>
      <vt:lpstr>Chapter 7 : Advanced Frequent Pattern Mining</vt:lpstr>
      <vt:lpstr>Negative and Rare Patterns</vt:lpstr>
      <vt:lpstr>Defining Negative Correlated Patterns (I)</vt:lpstr>
      <vt:lpstr>Defining Negative Correlated Patterns (II)</vt:lpstr>
      <vt:lpstr>Chapter 7 : Advanced Frequent Pattern Mining</vt:lpstr>
      <vt:lpstr>Constraint-based (Query-Directed) Mining</vt:lpstr>
      <vt:lpstr>Constraints in Data Mining</vt:lpstr>
      <vt:lpstr>Meta-Rule Guided Mining</vt:lpstr>
      <vt:lpstr>Constraint-Based Frequent Pattern Mining</vt:lpstr>
      <vt:lpstr>Pattern Space Pruning with Anti-Monotonicity Constraints</vt:lpstr>
      <vt:lpstr>Pattern Space Pruning with Monotonicity Constraints</vt:lpstr>
      <vt:lpstr>Data Space Pruning with Data Anti-monotonicity</vt:lpstr>
      <vt:lpstr>Pattern Space Pruning with Succinctness</vt:lpstr>
      <vt:lpstr>Naïve Algorithm: Apriori + Constraint </vt:lpstr>
      <vt:lpstr>Constrained Apriori : Push a Succinct Constraint Deep </vt:lpstr>
      <vt:lpstr>Constrained FP-Growth: Push a Succinct Constraint Deep </vt:lpstr>
      <vt:lpstr>Constrained FP-Growth: Push a Data Anti-monotonic Constraint Deep </vt:lpstr>
      <vt:lpstr>Constrained FP-Growth: Push a Data Anti-monotonic Constraint Deep</vt:lpstr>
      <vt:lpstr>Convertible Constraints: Ordering Data in Transactions</vt:lpstr>
      <vt:lpstr>Strongly Convertible Constraints</vt:lpstr>
      <vt:lpstr>Can Apriori Handle Convertible Constraints?</vt:lpstr>
      <vt:lpstr>Pattern Space Pruning w. Convertible Constraints</vt:lpstr>
      <vt:lpstr>Handling Multiple Constraints</vt:lpstr>
      <vt:lpstr>What Constraints Are Convertible?</vt:lpstr>
      <vt:lpstr>Constraint-Based Mining — A General Picture</vt:lpstr>
      <vt:lpstr>Chapter 7 : Advanced Frequent Pattern Mining</vt:lpstr>
      <vt:lpstr>Mining Colossal Frequent Patterns</vt:lpstr>
      <vt:lpstr>Colossal Patterns: A Motivating Example</vt:lpstr>
      <vt:lpstr>Colossal Pattern Set: Small but Interesting</vt:lpstr>
      <vt:lpstr>Mining Colossal Patterns: Motivation and Philosophy</vt:lpstr>
      <vt:lpstr>Alas, A Show of Colossal Pattern Mining!</vt:lpstr>
      <vt:lpstr>Methodology of Pattern-Fusion Strategy</vt:lpstr>
      <vt:lpstr>Observation: Colossal Patterns and Core Patterns</vt:lpstr>
      <vt:lpstr>Robustness of Colossal Patterns</vt:lpstr>
      <vt:lpstr>Example: Core Patterns</vt:lpstr>
      <vt:lpstr>Robustness of Colossal Patterns</vt:lpstr>
      <vt:lpstr>Colossal Patterns Correspond to Dense Balls</vt:lpstr>
      <vt:lpstr>Idea of Pattern-Fusion Algorithm</vt:lpstr>
      <vt:lpstr>Pattern-Fusion: The Algorithm</vt:lpstr>
      <vt:lpstr>Why Is Pattern-Fusion Efficient?</vt:lpstr>
      <vt:lpstr>Pattern-Fusion Leads to Good Approximation</vt:lpstr>
      <vt:lpstr>Experimental Setting</vt:lpstr>
      <vt:lpstr>Experiment Results on Diagn</vt:lpstr>
      <vt:lpstr>Experimental Results on ALL</vt:lpstr>
      <vt:lpstr>Experimental Results on REPLACE</vt:lpstr>
      <vt:lpstr>Experimental Results on REPLACE</vt:lpstr>
      <vt:lpstr>Chapter 7 : Advanced Frequent Pattern Mining</vt:lpstr>
      <vt:lpstr>Mining Compressed Patterns: δ-clustering </vt:lpstr>
      <vt:lpstr>Redundancy-Award Top-k Patterns</vt:lpstr>
      <vt:lpstr>Chapter 7 : Advanced Frequent Pattern Mining</vt:lpstr>
      <vt:lpstr> </vt:lpstr>
      <vt:lpstr>A Dictionary Analogy</vt:lpstr>
      <vt:lpstr>Semantic Analysis with Context Models</vt:lpstr>
      <vt:lpstr>Annotating DBLP Co-authorship &amp; Title Pattern</vt:lpstr>
      <vt:lpstr>Chapter 7 : Advanced Frequent Pattern Mining</vt:lpstr>
      <vt:lpstr>Summary</vt:lpstr>
      <vt:lpstr>Ref: Mining Multi-Level and Quantitative Rules</vt:lpstr>
      <vt:lpstr>Ref: Mining Other Kinds of Rules</vt:lpstr>
      <vt:lpstr>Ref: Constraint-Based Pattern Mining</vt:lpstr>
      <vt:lpstr>Ref: Mining Sequential Patterns</vt:lpstr>
      <vt:lpstr>Mining Graph and Structured Patterns</vt:lpstr>
      <vt:lpstr>Ref: Mining Spatial, Spatiotemporal, Multimedia Data</vt:lpstr>
      <vt:lpstr>Ref: Mining Frequent Patterns in Time-Series Data</vt:lpstr>
      <vt:lpstr>Ref: FP for Classification and Clustering</vt:lpstr>
      <vt:lpstr>Ref:  Privacy-Preserving FP Mining</vt:lpstr>
      <vt:lpstr>Mining Compressed Patterns</vt:lpstr>
      <vt:lpstr>Mining Colossal Patterns</vt:lpstr>
      <vt:lpstr>Ref: FP Mining from Data Streams</vt:lpstr>
      <vt:lpstr>Ref: Freq. Pattern Mining Applications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Khaled ElBahnasy</cp:lastModifiedBy>
  <cp:revision>574</cp:revision>
  <cp:lastPrinted>2010-10-06T19:42:05Z</cp:lastPrinted>
  <dcterms:created xsi:type="dcterms:W3CDTF">1998-06-19T04:38:52Z</dcterms:created>
  <dcterms:modified xsi:type="dcterms:W3CDTF">2021-06-06T05:52:23Z</dcterms:modified>
</cp:coreProperties>
</file>