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258" r:id="rId14"/>
  </p:sldIdLst>
  <p:sldSz cx="9144000" cy="6858000" type="screen4x3"/>
  <p:notesSz cx="9774238" cy="6858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0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66"/>
    </p:cViewPr>
  </p:sorterViewPr>
  <p:notesViewPr>
    <p:cSldViewPr snapToGrid="0">
      <p:cViewPr varScale="1">
        <p:scale>
          <a:sx n="78" d="100"/>
          <a:sy n="78" d="100"/>
        </p:scale>
        <p:origin x="-636" y="-72"/>
      </p:cViewPr>
      <p:guideLst>
        <p:guide orient="horz" pos="2160"/>
        <p:guide pos="30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354E605-2057-4845-92E7-095468973F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3338" y="3260725"/>
            <a:ext cx="7167562" cy="288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A83C23-A212-4D4A-87BF-5BCFCDBF1F2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173413" y="515938"/>
            <a:ext cx="3425825" cy="2568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84920D-976D-44F6-881A-2E31E5540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50A4138-E6EE-4D4D-89F5-26577FEF0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AF3CDB-95E3-4935-86F7-D3F24F211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9CBF7A5-199C-4336-B69C-AA1356D2C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8F4120B-0F38-485C-9062-AD4271802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15E63D-3D21-4765-8D4C-7519EB086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CE9C65-08D4-4FCD-AEA4-10D6D3105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13DD3C-9197-4238-97E7-215E7DE7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0306609-13D8-41A0-9036-A0F854FF4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4181396-EF99-4133-8834-82AC5B912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BBECAE7-4328-4B07-B6ED-06F8E2F00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DB0877-532E-4EBE-AD80-1CE35D3AC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0A82BF-9A3A-4702-BA0D-279FBED49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B2FB11A-C7ED-4F4D-BCAC-A59FA9315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3812FCD-D0B9-47B9-BF30-6B02E8C4D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A7BA46E-C128-4546-8206-6953B8FA4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4C75261-6C8B-4798-A26F-753521E73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273E2DE-A065-4D38-AE39-C08AD02BB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4" tIns="47516" rIns="95034" bIns="47516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6">
            <a:extLst>
              <a:ext uri="{FF2B5EF4-FFF2-40B4-BE49-F238E27FC236}">
                <a16:creationId xmlns:a16="http://schemas.microsoft.com/office/drawing/2014/main" id="{A0CBDECF-ECD1-4499-9A12-91E41F7FDC3A}"/>
              </a:ext>
            </a:extLst>
          </p:cNvPr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29">
            <a:extLst>
              <a:ext uri="{FF2B5EF4-FFF2-40B4-BE49-F238E27FC236}">
                <a16:creationId xmlns:a16="http://schemas.microsoft.com/office/drawing/2014/main" id="{D52475DC-D821-4260-B7CF-7963820A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6CB2-A4FF-48B2-ACF1-D8DA3BB122E2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2F08FB6F-BE8C-4A0A-8E19-F3C4A2D9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>
            <a:extLst>
              <a:ext uri="{FF2B5EF4-FFF2-40B4-BE49-F238E27FC236}">
                <a16:creationId xmlns:a16="http://schemas.microsoft.com/office/drawing/2014/main" id="{EFF6F293-82BE-4048-A68E-D910828F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8FB3AE-A228-47C4-806A-6081F14C70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5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2AC7D32-9343-4712-8DC8-F714EC3A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642BA-2079-401F-A0B0-17738777F8BB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22D0FA7-FCE5-42DE-BF94-5A0A72EB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CE9C7A5-BDB4-460E-B9BD-C4179A6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2FB03-19FF-4D37-B358-0BAAA6FA6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1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561C3B7-8C46-4AB9-A24D-F9FDD7AE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BF39-F878-41E5-BC68-786F9AE004D1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CA995570-2251-432A-956F-420F972F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AF8BFA31-D79F-4442-BC55-C6D90AAB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3404-73DD-49CE-B071-604B899A9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5F462EC5-CACC-4E6C-8B91-DADA0F78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4661-DBC5-4364-83C8-3BFCC96939CD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2C82705-E73F-4C09-9D05-9F4A4A7A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BBAEA1F7-BC9D-44B4-880F-D4E6E20A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41E3B-8A95-4F03-B7FF-8D5D1ACDF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5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A43E0CD-EC7F-48A7-B330-7B3D9BA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357E7-D286-4E84-BC2C-6446585CD53E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97696F7-6377-4438-BF71-0842842D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EA31A20-F9F3-441E-8496-94407C81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3684-BF94-4CC8-9030-264BA9BC8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2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0A610A6-1E32-4442-A824-523FE8C9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AE946-78E2-422C-83C9-7CD0CF63D8A4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D21FD5C-C34D-4FE6-A312-4EFDEF4D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82A558AF-10C6-4058-B032-5552BA76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441FD-0483-4DF5-9B4B-3371A917E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C20D3A2D-1447-452F-8E75-760770C0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E1617-1712-4D04-977C-36F2B36D4174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A7B8CB71-8BE5-4C4E-9B9C-2C48DBD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BE9157CD-0B9B-4BE1-8396-0B74CAB9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F70A0-D7EE-4825-B11C-5E8B3770B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1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4F9B0A3D-BB6C-4249-867A-4CE3FB4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74FBA-293B-4F75-BF43-D26D8566D801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8F8F1C90-3A47-4960-9F1C-D8399D7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2853C477-0EC3-4A6D-88CD-24DC7680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24B8D-A3B5-4902-8624-F0BC06235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D5AA145A-4A1B-4EB3-9D93-96EC9330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F5FF-77C8-4545-A6DD-3C142599442B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A18FB4AB-B8BF-4101-AC95-AB03E60E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7B124E50-260A-4A70-975C-F80E6A94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5D808-BC78-44D9-94CE-03EC40A2D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4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/>
          <a:lstStyle>
            <a:lvl1pPr algn="l">
              <a:buNone/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E0059C13-2ACE-4330-B98A-B8AAFD1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C9D7C-DF02-4A59-8071-1C6FC1E14321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89BAFD3-E8B4-4D4A-97B0-5DD8C6D4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BB02DB9D-D19A-4C30-B715-FEA86946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ED5BB-F4DB-409C-BAAF-93E3EB30B6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/>
          <a:lstStyle>
            <a:lvl1pPr algn="r">
              <a:buNone/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5A1F707C-F93A-4F69-978A-C672E150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EA615-E1DD-41E6-9B3A-D575E2C4D41D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16414719-6590-45F2-984D-9F17A91A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A66C0E3B-157F-4E2A-BFCE-A20368D6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2313F-0101-465E-B276-8E2D871B0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1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3CF0BF68-0A2F-4FE4-A5C8-03A92B3B0186}"/>
              </a:ext>
            </a:extLst>
          </p:cNvPr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B4283B8B-C3BC-4EA7-878F-44A6DF22153D}"/>
              </a:ext>
            </a:extLst>
          </p:cNvPr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3150B45-36CF-4CF0-92EA-DF0E4C65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D3E08C91-8A48-4030-A1A5-0E2DC3D6E2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179638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69F2D3-A1FF-49D4-8847-82183157E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0618625-858F-4438-B8F5-CA6D76A0CF89}" type="datetimeFigureOut">
              <a:rPr lang="en-US"/>
              <a:pPr>
                <a:defRPr/>
              </a:pPr>
              <a:t>5/8/2021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927CF22-6C6C-477C-9B20-A43C5018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DD809A3-5C37-44C3-9385-AF1399305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wrap="square" lIns="9144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BCB7A8"/>
                </a:solidFill>
              </a:defRPr>
            </a:lvl1pPr>
          </a:lstStyle>
          <a:p>
            <a:pPr>
              <a:defRPr/>
            </a:pPr>
            <a:fld id="{8D32689B-2F36-4FFE-9AB1-268F20096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rgbClr val="FFFFD2"/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FFFFD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FF953E"/>
        </a:buClr>
        <a:buFont typeface="Wingdings 2" panose="05020102010507070707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0D2EB98-96D5-401B-8A9B-2DCA59128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304800"/>
            <a:ext cx="8234362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200" u="sng" dirty="0">
                <a:solidFill>
                  <a:schemeClr val="tx2">
                    <a:tint val="100000"/>
                    <a:satMod val="250000"/>
                  </a:schemeClr>
                </a:solidFill>
              </a:rPr>
              <a:t>Lecture 1</a:t>
            </a:r>
            <a:endParaRPr lang="en-US" sz="1000" dirty="0">
              <a:solidFill>
                <a:schemeClr val="tx2">
                  <a:tint val="100000"/>
                  <a:satMod val="250000"/>
                </a:schemeClr>
              </a:solidFill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0145454-9B4E-4B7B-B53D-657CDB3E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2500"/>
            <a:ext cx="838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Knowledge Base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2C39502F-5516-4400-AB8D-D5878668C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90700"/>
            <a:ext cx="84582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GB" sz="3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Data, Information and Knowledge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Discrete and Continuous Attributes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Type of datasets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en-US" sz="30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20" name="Rectangle 12">
            <a:extLst>
              <a:ext uri="{FF2B5EF4-FFF2-40B4-BE49-F238E27FC236}">
                <a16:creationId xmlns:a16="http://schemas.microsoft.com/office/drawing/2014/main" id="{3F7AC08C-2DB6-422A-9580-AA7D9F32E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208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Ordered Data </a:t>
            </a:r>
          </a:p>
        </p:txBody>
      </p:sp>
      <p:sp>
        <p:nvSpPr>
          <p:cNvPr id="20483" name="Rectangle 13">
            <a:extLst>
              <a:ext uri="{FF2B5EF4-FFF2-40B4-BE49-F238E27FC236}">
                <a16:creationId xmlns:a16="http://schemas.microsoft.com/office/drawing/2014/main" id="{B724E12C-8818-4832-B05D-063856964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Sequences of transactions</a:t>
            </a:r>
          </a:p>
        </p:txBody>
      </p:sp>
      <p:pic>
        <p:nvPicPr>
          <p:cNvPr id="20484" name="Picture 6">
            <a:extLst>
              <a:ext uri="{FF2B5EF4-FFF2-40B4-BE49-F238E27FC236}">
                <a16:creationId xmlns:a16="http://schemas.microsoft.com/office/drawing/2014/main" id="{5B77A6ED-8A99-4F97-BA6A-3EB71527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894013"/>
            <a:ext cx="512127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7">
            <a:extLst>
              <a:ext uri="{FF2B5EF4-FFF2-40B4-BE49-F238E27FC236}">
                <a16:creationId xmlns:a16="http://schemas.microsoft.com/office/drawing/2014/main" id="{603027D0-A1F2-4898-A788-8C811C02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486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An element of the sequence</a:t>
            </a:r>
          </a:p>
        </p:txBody>
      </p:sp>
      <p:sp>
        <p:nvSpPr>
          <p:cNvPr id="20486" name="AutoShape 8">
            <a:extLst>
              <a:ext uri="{FF2B5EF4-FFF2-40B4-BE49-F238E27FC236}">
                <a16:creationId xmlns:a16="http://schemas.microsoft.com/office/drawing/2014/main" id="{E0D61D21-6A99-45E6-A0D8-7DFFD8ECBB5C}"/>
              </a:ext>
            </a:extLst>
          </p:cNvPr>
          <p:cNvSpPr>
            <a:spLocks/>
          </p:cNvSpPr>
          <p:nvPr/>
        </p:nvSpPr>
        <p:spPr bwMode="auto">
          <a:xfrm rot="-5400000">
            <a:off x="2994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r-EG" altLang="ar-EG"/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99A292D8-273E-4001-A839-06C069D87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Items/Events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9308619A-1171-4E76-BD98-490F7E95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20489" name="Line 11">
            <a:extLst>
              <a:ext uri="{FF2B5EF4-FFF2-40B4-BE49-F238E27FC236}">
                <a16:creationId xmlns:a16="http://schemas.microsoft.com/office/drawing/2014/main" id="{DC523C08-987E-4F19-B5A6-35AA9FE9F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Rectangle 5">
            <a:extLst>
              <a:ext uri="{FF2B5EF4-FFF2-40B4-BE49-F238E27FC236}">
                <a16:creationId xmlns:a16="http://schemas.microsoft.com/office/drawing/2014/main" id="{BA7FFF26-EE2B-47BA-AB90-D87EDEAB5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8060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Ordered Data 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35DE498E-8463-464B-949A-87F2EE262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Genomic sequence data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E8E61C13-DF52-421E-A037-C182477A0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2533650"/>
          <a:ext cx="4278313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0196" imgH="1991868" progId="Visio.Drawing.6">
                  <p:embed/>
                </p:oleObj>
              </mc:Choice>
              <mc:Fallback>
                <p:oleObj name="VISIO" r:id="rId3" imgW="2330196" imgH="199186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533650"/>
                        <a:ext cx="4278313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sst_land_temp_82_best">
            <a:extLst>
              <a:ext uri="{FF2B5EF4-FFF2-40B4-BE49-F238E27FC236}">
                <a16:creationId xmlns:a16="http://schemas.microsoft.com/office/drawing/2014/main" id="{782624BC-75C5-4BAE-8C3B-83420D84D121}"/>
              </a:ext>
            </a:extLst>
          </p:cNvPr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592263"/>
            <a:ext cx="6629400" cy="49736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7458" name="Rectangle 2">
            <a:extLst>
              <a:ext uri="{FF2B5EF4-FFF2-40B4-BE49-F238E27FC236}">
                <a16:creationId xmlns:a16="http://schemas.microsoft.com/office/drawing/2014/main" id="{089335D4-BE97-4518-9039-11D4B19B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4839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Ordered Data</a:t>
            </a:r>
          </a:p>
        </p:txBody>
      </p:sp>
      <p:sp>
        <p:nvSpPr>
          <p:cNvPr id="24580" name="Rectangle 11">
            <a:extLst>
              <a:ext uri="{FF2B5EF4-FFF2-40B4-BE49-F238E27FC236}">
                <a16:creationId xmlns:a16="http://schemas.microsoft.com/office/drawing/2014/main" id="{1EE821B3-6F60-4B67-B06A-FB9CC035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75" y="1020763"/>
            <a:ext cx="8229600" cy="4114800"/>
          </a:xfrm>
        </p:spPr>
        <p:txBody>
          <a:bodyPr/>
          <a:lstStyle/>
          <a:p>
            <a:r>
              <a:rPr lang="en-US" altLang="en-US"/>
              <a:t>Spatio-Temporal Data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96213C0F-675D-4F75-BB90-6FF8D99F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r-EG" altLang="ar-EG"/>
          </a:p>
        </p:txBody>
      </p:sp>
      <p:sp>
        <p:nvSpPr>
          <p:cNvPr id="24582" name="Text Box 12">
            <a:extLst>
              <a:ext uri="{FF2B5EF4-FFF2-40B4-BE49-F238E27FC236}">
                <a16:creationId xmlns:a16="http://schemas.microsoft.com/office/drawing/2014/main" id="{DCBA96D5-0E36-4B45-A4BA-1481B878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422525"/>
            <a:ext cx="18288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Average Monthly Temperature of land and ocean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688402C-27D8-4B86-BC6E-D54A2D5F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GB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Introduction, or what is knowledge?</a:t>
            </a:r>
            <a:endParaRPr lang="en-US" sz="3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DD6C98-F8C5-45CE-9045-2A7E40C2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496300" cy="521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GB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Knowledge</a:t>
            </a:r>
            <a:r>
              <a:rPr lang="en-GB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is a theoretical or practical understanding of a subject or a domain.  Knowledge is also the sum of what is currently known, and apparently knowledge is power.  Those who possess knowledge are called experts.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GB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Anyone can be considered a </a:t>
            </a:r>
            <a:r>
              <a:rPr lang="en-GB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 expert</a:t>
            </a:r>
            <a:r>
              <a:rPr lang="en-GB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if he or she has deep knowledge (of both facts and rules) and strong practical experience in a particular domain.  The area of the domain may be limited.  In general, an expert is a skilful person who can do things other people cannot.</a:t>
            </a:r>
            <a:endParaRPr lang="en-US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BA31-E315-44D6-8368-7DF877CB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533400"/>
            <a:ext cx="8583561" cy="70546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Data, Information,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54A6-EC59-445B-AA33-98FFE20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1474788"/>
            <a:ext cx="8597900" cy="48196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= facts.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is manipulated data.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Examples.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GB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GB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is a theoretical or practical understanding of a subject or a domain. </a:t>
            </a:r>
          </a:p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>
            <a:extLst>
              <a:ext uri="{FF2B5EF4-FFF2-40B4-BE49-F238E27FC236}">
                <a16:creationId xmlns:a16="http://schemas.microsoft.com/office/drawing/2014/main" id="{5929B1FE-2D5B-4AFB-94D7-5B40B844C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60685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Discrete and Continuous Attributes 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52110DD7-43C0-478A-B130-D885B167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38"/>
            <a:ext cx="8229600" cy="494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Continuous attributes are typically represented as floating-point variables.  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1026">
            <a:extLst>
              <a:ext uri="{FF2B5EF4-FFF2-40B4-BE49-F238E27FC236}">
                <a16:creationId xmlns:a16="http://schemas.microsoft.com/office/drawing/2014/main" id="{F5968A3B-C13B-42E5-8805-EBD6DF212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Types of data sets 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91EC6F74-FC5D-41D4-9AFE-56324903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" y="990600"/>
            <a:ext cx="8394700" cy="5029200"/>
          </a:xfrm>
        </p:spPr>
        <p:txBody>
          <a:bodyPr/>
          <a:lstStyle/>
          <a:p>
            <a:pPr marL="285750" indent="-285750">
              <a:lnSpc>
                <a:spcPct val="95000"/>
              </a:lnSpc>
            </a:pPr>
            <a:r>
              <a:rPr lang="en-US" altLang="en-US" sz="2600" b="1">
                <a:cs typeface="Times New Roman" panose="02020603050405020304" pitchFamily="18" charset="0"/>
              </a:rPr>
              <a:t>Record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Data Matrix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Document Data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Transaction Data</a:t>
            </a:r>
            <a:endParaRPr lang="en-US" altLang="en-US" sz="1800" b="1"/>
          </a:p>
          <a:p>
            <a:pPr marL="285750" indent="-285750">
              <a:lnSpc>
                <a:spcPct val="95000"/>
              </a:lnSpc>
            </a:pPr>
            <a:r>
              <a:rPr lang="en-US" altLang="en-US" sz="2600" b="1">
                <a:cs typeface="Times New Roman" panose="02020603050405020304" pitchFamily="18" charset="0"/>
              </a:rPr>
              <a:t>Graph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World Wide Web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95000"/>
              </a:lnSpc>
            </a:pPr>
            <a:r>
              <a:rPr lang="en-US" altLang="en-US" sz="2600" b="1">
                <a:cs typeface="Times New Roman" panose="02020603050405020304" pitchFamily="18" charset="0"/>
              </a:rPr>
              <a:t>Ordered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Spatial Data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Temporal Data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Sequential Data</a:t>
            </a:r>
          </a:p>
          <a:p>
            <a:pPr lvl="1">
              <a:lnSpc>
                <a:spcPct val="95000"/>
              </a:lnSpc>
            </a:pPr>
            <a:r>
              <a:rPr lang="en-US" altLang="en-US" sz="1600" b="1">
                <a:cs typeface="Times New Roman" panose="02020603050405020304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buFont typeface="Arial" panose="020B0604020202020204" pitchFamily="34" charset="0"/>
              <a:buNone/>
            </a:pP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9" name="Rectangle 5">
            <a:extLst>
              <a:ext uri="{FF2B5EF4-FFF2-40B4-BE49-F238E27FC236}">
                <a16:creationId xmlns:a16="http://schemas.microsoft.com/office/drawing/2014/main" id="{FE346AE6-AE12-471A-B9A8-DAF7D8DBE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658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Data Matrix 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D302AF97-4BE5-4F37-BE03-EE7344DD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1255713"/>
            <a:ext cx="8318500" cy="3124200"/>
          </a:xfrm>
        </p:spPr>
        <p:txBody>
          <a:bodyPr/>
          <a:lstStyle/>
          <a:p>
            <a:r>
              <a:rPr lang="en-US" altLang="en-US" sz="240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altLang="en-US" sz="1800"/>
          </a:p>
          <a:p>
            <a:r>
              <a:rPr lang="en-US" altLang="en-US" sz="2400"/>
              <a:t>Such data set can be represented by an m by n matrix, where there are m rows, one for each object, and n columns, one for each attribute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2BF2160A-F652-4CE6-AA96-383D9B10D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435475"/>
          <a:ext cx="6705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06222" imgH="1480748" progId="Visio.Drawing.6">
                  <p:embed/>
                </p:oleObj>
              </mc:Choice>
              <mc:Fallback>
                <p:oleObj name="VISIO" r:id="rId3" imgW="5706222" imgH="148074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35475"/>
                        <a:ext cx="6705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Rectangle 6">
            <a:extLst>
              <a:ext uri="{FF2B5EF4-FFF2-40B4-BE49-F238E27FC236}">
                <a16:creationId xmlns:a16="http://schemas.microsoft.com/office/drawing/2014/main" id="{E46D1B26-C80A-45CC-8670-1918A31F7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0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Document Data</a:t>
            </a: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4B8EFAB8-1599-48B0-83B4-74F9AAC22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333500"/>
            <a:ext cx="8229600" cy="5111750"/>
          </a:xfrm>
        </p:spPr>
        <p:txBody>
          <a:bodyPr/>
          <a:lstStyle/>
          <a:p>
            <a:r>
              <a:rPr lang="en-US" altLang="en-US"/>
              <a:t>Each document becomes a `term' vector, </a:t>
            </a:r>
          </a:p>
          <a:p>
            <a:pPr lvl="1"/>
            <a:r>
              <a:rPr lang="en-US" altLang="en-US"/>
              <a:t>each term is a component (attribute) of the vector,</a:t>
            </a:r>
          </a:p>
          <a:p>
            <a:pPr lvl="1"/>
            <a:r>
              <a:rPr lang="en-US" altLang="en-US"/>
              <a:t>the value of each component is the number of times the corresponding term occurs in the document.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BF7EB966-077E-4825-B60C-A8CFAACCC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52788"/>
          <a:ext cx="67056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25718" imgH="2693902" progId="Visio.Drawing.6">
                  <p:embed/>
                </p:oleObj>
              </mc:Choice>
              <mc:Fallback>
                <p:oleObj name="Visio" r:id="rId3" imgW="5925718" imgH="269390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52788"/>
                        <a:ext cx="67056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6">
            <a:extLst>
              <a:ext uri="{FF2B5EF4-FFF2-40B4-BE49-F238E27FC236}">
                <a16:creationId xmlns:a16="http://schemas.microsoft.com/office/drawing/2014/main" id="{7B9D5BD5-714F-403A-81EC-092CFCE14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70744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Transaction Data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E466450-E1EB-4A9A-9526-6D537AFD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8113"/>
            <a:ext cx="8229600" cy="4114800"/>
          </a:xfrm>
        </p:spPr>
        <p:txBody>
          <a:bodyPr/>
          <a:lstStyle/>
          <a:p>
            <a:r>
              <a:rPr lang="en-US" altLang="en-US"/>
              <a:t>A special type of record data, where </a:t>
            </a:r>
          </a:p>
          <a:p>
            <a:pPr lvl="1"/>
            <a:r>
              <a:rPr lang="en-US" altLang="en-US"/>
              <a:t>each record (transaction) involves a set of items.  </a:t>
            </a:r>
          </a:p>
          <a:p>
            <a:pPr lvl="1"/>
            <a:r>
              <a:rPr lang="en-US" altLang="en-US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4340" name="Object 5">
            <a:extLst>
              <a:ext uri="{FF2B5EF4-FFF2-40B4-BE49-F238E27FC236}">
                <a16:creationId xmlns:a16="http://schemas.microsoft.com/office/drawing/2014/main" id="{BEFBD165-FD7B-4CB3-8A73-9B67CD676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152900"/>
          <a:ext cx="44958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52900"/>
                        <a:ext cx="4495800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7" name="Rectangle 7">
            <a:extLst>
              <a:ext uri="{FF2B5EF4-FFF2-40B4-BE49-F238E27FC236}">
                <a16:creationId xmlns:a16="http://schemas.microsoft.com/office/drawing/2014/main" id="{D6DB586D-3FE4-4BFE-B9D5-3C7D53FC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208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Graph Data </a:t>
            </a:r>
          </a:p>
        </p:txBody>
      </p:sp>
      <p:sp>
        <p:nvSpPr>
          <p:cNvPr id="16387" name="Rectangle 8">
            <a:extLst>
              <a:ext uri="{FF2B5EF4-FFF2-40B4-BE49-F238E27FC236}">
                <a16:creationId xmlns:a16="http://schemas.microsoft.com/office/drawing/2014/main" id="{FDDF48E9-C659-4731-8921-B4660AFD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419600"/>
          </a:xfrm>
        </p:spPr>
        <p:txBody>
          <a:bodyPr/>
          <a:lstStyle/>
          <a:p>
            <a:r>
              <a:rPr lang="en-US" altLang="en-US"/>
              <a:t>Examples: Generic graph and HTML Links </a:t>
            </a:r>
          </a:p>
        </p:txBody>
      </p:sp>
      <p:graphicFrame>
        <p:nvGraphicFramePr>
          <p:cNvPr id="16388" name="Object 5">
            <a:extLst>
              <a:ext uri="{FF2B5EF4-FFF2-40B4-BE49-F238E27FC236}">
                <a16:creationId xmlns:a16="http://schemas.microsoft.com/office/drawing/2014/main" id="{5B4DAE1C-AB8C-4A13-810F-035E02FE6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763838"/>
          <a:ext cx="3556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9724" imgH="646176" progId="Visio.Drawing.6">
                  <p:embed/>
                </p:oleObj>
              </mc:Choice>
              <mc:Fallback>
                <p:oleObj name="VISIO" r:id="rId3" imgW="839724" imgH="64617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63838"/>
                        <a:ext cx="35560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>
            <a:extLst>
              <a:ext uri="{FF2B5EF4-FFF2-40B4-BE49-F238E27FC236}">
                <a16:creationId xmlns:a16="http://schemas.microsoft.com/office/drawing/2014/main" id="{E3C905B4-64B2-446A-AE56-B6851FC31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112963"/>
          <a:ext cx="4572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229100" imgH="2180844" progId="Visio.Drawing.6">
                  <p:embed/>
                </p:oleObj>
              </mc:Choice>
              <mc:Fallback>
                <p:oleObj name="VISIO" r:id="rId5" imgW="4229100" imgH="218084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12963"/>
                        <a:ext cx="4572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7" name="Rectangle 7">
            <a:extLst>
              <a:ext uri="{FF2B5EF4-FFF2-40B4-BE49-F238E27FC236}">
                <a16:creationId xmlns:a16="http://schemas.microsoft.com/office/drawing/2014/main" id="{987140B5-BEDC-43DF-BD06-E624A6678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429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Chemical Data 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834DE771-8338-461C-BC36-B126A899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6375"/>
            <a:ext cx="8229600" cy="4114800"/>
          </a:xfrm>
        </p:spPr>
        <p:txBody>
          <a:bodyPr/>
          <a:lstStyle/>
          <a:p>
            <a:r>
              <a:rPr lang="en-US" altLang="en-US"/>
              <a:t>Benzene Molecule: C</a:t>
            </a:r>
            <a:r>
              <a:rPr lang="en-US" altLang="en-US" baseline="-25000"/>
              <a:t>6</a:t>
            </a:r>
            <a:r>
              <a:rPr lang="en-US" altLang="en-US"/>
              <a:t>H</a:t>
            </a:r>
            <a:r>
              <a:rPr lang="en-US" altLang="en-US" baseline="-25000"/>
              <a:t>6</a:t>
            </a:r>
          </a:p>
          <a:p>
            <a:endParaRPr lang="en-US" altLang="en-US"/>
          </a:p>
        </p:txBody>
      </p:sp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B1A1B64C-AD91-4805-B027-907370923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0"/>
          <a:ext cx="392112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92724" imgH="5411724" progId="Visio.Drawing.6">
                  <p:embed/>
                </p:oleObj>
              </mc:Choice>
              <mc:Fallback>
                <p:oleObj name="VISIO" r:id="rId3" imgW="5792724" imgH="541172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3921125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639</TotalTime>
  <Pages>29</Pages>
  <Words>480</Words>
  <Application>Microsoft Office PowerPoint</Application>
  <PresentationFormat>On-screen Show (4:3)</PresentationFormat>
  <Paragraphs>67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Times New Roman</vt:lpstr>
      <vt:lpstr>Arial</vt:lpstr>
      <vt:lpstr>Corbel</vt:lpstr>
      <vt:lpstr>Wingdings 2</vt:lpstr>
      <vt:lpstr>Monotype Sorts</vt:lpstr>
      <vt:lpstr>Tahoma</vt:lpstr>
      <vt:lpstr>Deluxe</vt:lpstr>
      <vt:lpstr>VISIO</vt:lpstr>
      <vt:lpstr>Visio</vt:lpstr>
      <vt:lpstr>Document</vt:lpstr>
      <vt:lpstr>Lecture 1</vt:lpstr>
      <vt:lpstr>Data, Information, Knowledge</vt:lpstr>
      <vt:lpstr>Discrete and Continuous Attributes </vt:lpstr>
      <vt:lpstr>Types of data sets </vt:lpstr>
      <vt:lpstr>Data Matrix </vt:lpstr>
      <vt:lpstr>Document Data</vt:lpstr>
      <vt:lpstr>Transaction Data</vt:lpstr>
      <vt:lpstr>Graph Data </vt:lpstr>
      <vt:lpstr>Chemical Data </vt:lpstr>
      <vt:lpstr>Ordered Data </vt:lpstr>
      <vt:lpstr>Ordered Data </vt:lpstr>
      <vt:lpstr>Ordered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AN EXPERT SYSTEM FOR ASSESSMENT OF THE SHORT TIME LOADING CAPABILITY OF TRANSMISSION LINES</dc:title>
  <dc:creator>Economic Research Department</dc:creator>
  <cp:lastModifiedBy>Khaled ElBahnasy</cp:lastModifiedBy>
  <cp:revision>261</cp:revision>
  <cp:lastPrinted>1601-01-01T00:00:00Z</cp:lastPrinted>
  <dcterms:created xsi:type="dcterms:W3CDTF">1996-08-02T08:06:14Z</dcterms:created>
  <dcterms:modified xsi:type="dcterms:W3CDTF">2021-05-08T06:10:15Z</dcterms:modified>
</cp:coreProperties>
</file>